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6" r:id="rId2"/>
    <p:sldId id="258"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B46A4C1-6C57-485E-9F72-ECF8708B2872}">
  <a:tblStyle styleId="{0B46A4C1-6C57-485E-9F72-ECF8708B2872}" styleName="Table_0">
    <a:wholeTbl>
      <a:tcTxStyle b="off" i="off">
        <a:font>
          <a:latin typeface="News Gothic MT"/>
          <a:ea typeface="News Gothic MT"/>
          <a:cs typeface="News Gothic MT"/>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832" y="-10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610313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txBox="1">
            <a:spLocks noGrp="1"/>
          </p:cNvSpPr>
          <p:nvPr>
            <p:ph type="body" idx="1"/>
          </p:nvPr>
        </p:nvSpPr>
        <p:spPr>
          <a:xfrm>
            <a:off x="295169" y="2972428"/>
            <a:ext cx="6267600" cy="57936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https://docs.pivotal.io/pivotalcf/devguide/services/</a:t>
            </a:r>
          </a:p>
          <a:p>
            <a:pPr marL="0" marR="0" lvl="0" indent="0" algn="l" rtl="0">
              <a:spcBef>
                <a:spcPts val="0"/>
              </a:spcBef>
              <a:spcAft>
                <a:spcPts val="0"/>
              </a:spcAft>
              <a:buClr>
                <a:schemeClr val="dk1"/>
              </a:buClr>
              <a:buSzPct val="25000"/>
              <a:buFont typeface="Calibri"/>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TDB – Change the image to be consistent to the Ops Manager Image – maybe use the pivotal documentation</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 This is part of Apps Manager ***</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marketplace is a ERS concept. Typically Ops Manager Services tiles register their service brokers (keep it simple since services were not introduced yet) with the marketplace. The service broker publishes a catalog of service plans that can be consumed by applications deployed in ERS via Apps Manager.</a:t>
            </a:r>
          </a:p>
        </p:txBody>
      </p:sp>
      <p:sp>
        <p:nvSpPr>
          <p:cNvPr id="550" name="Shape 550"/>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txBox="1">
            <a:spLocks noGrp="1"/>
          </p:cNvSpPr>
          <p:nvPr>
            <p:ph type="body" idx="1"/>
          </p:nvPr>
        </p:nvSpPr>
        <p:spPr>
          <a:xfrm>
            <a:off x="295169" y="2972428"/>
            <a:ext cx="6267600" cy="57936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http://docs.pivotal.io/pivotalcf/console/index.html</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559" name="Shape 559"/>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6" name="Shape 566"/>
          <p:cNvSpPr txBox="1">
            <a:spLocks noGrp="1"/>
          </p:cNvSpPr>
          <p:nvPr>
            <p:ph type="body" idx="1"/>
          </p:nvPr>
        </p:nvSpPr>
        <p:spPr>
          <a:xfrm>
            <a:off x="685800" y="4343400"/>
            <a:ext cx="5486399" cy="4114800"/>
          </a:xfrm>
          <a:prstGeom prst="rect">
            <a:avLst/>
          </a:prstGeom>
          <a:noFill/>
          <a:ln>
            <a:noFill/>
          </a:ln>
        </p:spPr>
        <p:txBody>
          <a:bodyPr lIns="90550" tIns="45275" rIns="90550" bIns="45275" anchor="t" anchorCtr="0">
            <a:noAutofit/>
          </a:bodyPr>
          <a:lstStyle/>
          <a:p>
            <a:pPr marL="0" marR="0" lvl="0" indent="0" algn="l" rtl="0">
              <a:spcBef>
                <a:spcPts val="0"/>
              </a:spcBef>
              <a:buSzPct val="25000"/>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(bold moves)</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2015 – This is..</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The year where we see a level of adoption of our products and services that propels us to becoming an ipo-worthy company</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This is..the year where our great vision becomes a reality in production environments at the most important companies and organizations in the world.</a:t>
            </a:r>
          </a:p>
          <a:p>
            <a:pPr marL="0" marR="0" lvl="0" indent="0" algn="l" rtl="0">
              <a:spcBef>
                <a:spcPts val="0"/>
              </a:spcBef>
              <a:buSzPct val="25000"/>
              <a:buNone/>
            </a:pPr>
            <a:r>
              <a:rPr lang="en-US" sz="1400" b="0" i="0" u="none" strike="noStrike" cap="none">
                <a:solidFill>
                  <a:schemeClr val="dk1"/>
                </a:solidFill>
                <a:latin typeface="Calibri"/>
                <a:ea typeface="Calibri"/>
                <a:cs typeface="Calibri"/>
                <a:sym typeface="Calibri"/>
              </a:rPr>
              <a:t>This is the year that we show and teach our customers and partners the power and opportunity that building great software brings.</a:t>
            </a:r>
          </a:p>
          <a:p>
            <a:pPr marL="0" marR="0" lvl="0" indent="0" algn="l" rtl="0">
              <a:spcBef>
                <a:spcPts val="0"/>
              </a:spcBef>
              <a:buSzPct val="25000"/>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76" name="Shape 576"/>
          <p:cNvSpPr txBox="1">
            <a:spLocks noGrp="1"/>
          </p:cNvSpPr>
          <p:nvPr>
            <p:ph type="body" idx="1"/>
          </p:nvPr>
        </p:nvSpPr>
        <p:spPr>
          <a:xfrm>
            <a:off x="295170" y="2972430"/>
            <a:ext cx="6267658" cy="5793719"/>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TDB: Sort out the box component to be represented at a high-level. For example, should we brake down the Diego Brain and Cell?</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[Cornelia Notes] This should be used  as a transition to say “the elastic runtime deployed a cluster of VMs – each of the green boxes is one, usually deployed in duplicates – and BOSH/Pivotal CF OpsManager is what we will talk about now…</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Original bullets points ***</a:t>
            </a:r>
          </a:p>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rgbClr val="ADC339"/>
              </a:buClr>
              <a:buSzPct val="100000"/>
              <a:buFont typeface="Noto Sans Symbols"/>
              <a:buChar char="•"/>
            </a:pPr>
            <a:r>
              <a:rPr lang="en-US" sz="1200" b="0" i="0" u="none" strike="noStrike" cap="none">
                <a:solidFill>
                  <a:srgbClr val="FFFFFF"/>
                </a:solidFill>
                <a:latin typeface="Arial"/>
                <a:ea typeface="Arial"/>
                <a:cs typeface="Arial"/>
                <a:sym typeface="Arial"/>
              </a:rPr>
              <a:t>Turnkey, fully automated Platform-as-a-Service </a:t>
            </a:r>
          </a:p>
          <a:p>
            <a:pPr marL="228600" marR="0" lvl="0" indent="-228600" algn="l" rtl="0">
              <a:lnSpc>
                <a:spcPct val="100000"/>
              </a:lnSpc>
              <a:spcBef>
                <a:spcPts val="1200"/>
              </a:spcBef>
              <a:spcAft>
                <a:spcPts val="0"/>
              </a:spcAft>
              <a:buClr>
                <a:srgbClr val="ADC339"/>
              </a:buClr>
              <a:buSzPct val="100000"/>
              <a:buFont typeface="Noto Sans Symbols"/>
              <a:buChar char="•"/>
            </a:pPr>
            <a:r>
              <a:rPr lang="en-US" sz="1200" b="0" i="0" u="none" strike="noStrike" cap="none">
                <a:solidFill>
                  <a:srgbClr val="FFFFFF"/>
                </a:solidFill>
                <a:latin typeface="Arial"/>
                <a:ea typeface="Arial"/>
                <a:cs typeface="Arial"/>
                <a:sym typeface="Arial"/>
              </a:rPr>
              <a:t>Scalable runtime environment, extensible to most modern frameworks and languages running on Linux</a:t>
            </a:r>
          </a:p>
          <a:p>
            <a:pPr marL="228600" marR="0" lvl="0" indent="-228600" algn="l" rtl="0">
              <a:lnSpc>
                <a:spcPct val="100000"/>
              </a:lnSpc>
              <a:spcBef>
                <a:spcPts val="1200"/>
              </a:spcBef>
              <a:spcAft>
                <a:spcPts val="0"/>
              </a:spcAft>
              <a:buClr>
                <a:srgbClr val="ADC339"/>
              </a:buClr>
              <a:buSzPct val="100000"/>
              <a:buFont typeface="Noto Sans Symbols"/>
              <a:buChar char="•"/>
            </a:pPr>
            <a:r>
              <a:rPr lang="en-US" sz="1200" b="0" i="0" u="none" strike="noStrike" cap="none">
                <a:solidFill>
                  <a:srgbClr val="FFFFFF"/>
                </a:solidFill>
                <a:latin typeface="Arial"/>
                <a:ea typeface="Arial"/>
                <a:cs typeface="Arial"/>
                <a:sym typeface="Arial"/>
              </a:rPr>
              <a:t>Instant expansion or upgrade with no downtime</a:t>
            </a:r>
          </a:p>
          <a:p>
            <a:pPr marL="228600" marR="0" lvl="0" indent="-228600" algn="l" rtl="0">
              <a:lnSpc>
                <a:spcPct val="100000"/>
              </a:lnSpc>
              <a:spcBef>
                <a:spcPts val="1200"/>
              </a:spcBef>
              <a:buClr>
                <a:srgbClr val="ADC339"/>
              </a:buClr>
              <a:buSzPct val="100000"/>
              <a:buFont typeface="Noto Sans Symbols"/>
              <a:buChar char="•"/>
            </a:pPr>
            <a:r>
              <a:rPr lang="en-US" sz="1200" b="0" i="0" u="none" strike="noStrike" cap="none">
                <a:solidFill>
                  <a:srgbClr val="FFFFFF"/>
                </a:solidFill>
                <a:latin typeface="Arial"/>
                <a:ea typeface="Arial"/>
                <a:cs typeface="Arial"/>
                <a:sym typeface="Arial"/>
              </a:rPr>
              <a:t>Deploy, scale and manage applications with bindable services using simplified semantics and APIs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577" name="Shape 577"/>
          <p:cNvSpPr txBox="1">
            <a:spLocks noGrp="1"/>
          </p:cNvSpPr>
          <p:nvPr>
            <p:ph type="sldNum" idx="12"/>
          </p:nvPr>
        </p:nvSpPr>
        <p:spPr>
          <a:xfrm>
            <a:off x="3884612" y="8685213"/>
            <a:ext cx="2971799" cy="457199"/>
          </a:xfrm>
          <a:prstGeom prst="rect">
            <a:avLst/>
          </a:prstGeom>
          <a:noFill/>
          <a:ln>
            <a:noFill/>
          </a:ln>
        </p:spPr>
        <p:txBody>
          <a:bodyPr lIns="91400" tIns="45700" rIns="91400" bIns="45700" anchor="t"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5" name="Shape 61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a:solidFill>
                  <a:schemeClr val="dk1"/>
                </a:solidFill>
                <a:latin typeface="Verdana"/>
                <a:ea typeface="Verdana"/>
                <a:cs typeface="Verdana"/>
                <a:sym typeface="Verdana"/>
              </a:rPr>
              <a:t>We keep the cf push workflow simple and don’t get into the details of DIEGO. We only keep the BRAIN and Cell.</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chemeClr val="dk1"/>
              </a:solidFill>
              <a:latin typeface="Verdana"/>
              <a:ea typeface="Verdana"/>
              <a:cs typeface="Verdana"/>
              <a:sym typeface="Verdana"/>
            </a:endParaRPr>
          </a:p>
          <a:p>
            <a:pPr marL="0" marR="0" lvl="0" indent="0" algn="l" rtl="0">
              <a:spcBef>
                <a:spcPts val="0"/>
              </a:spcBef>
              <a:spcAft>
                <a:spcPts val="0"/>
              </a:spcAft>
              <a:buClr>
                <a:schemeClr val="dk1"/>
              </a:buClr>
              <a:buSzPct val="25000"/>
              <a:buFont typeface="Arial"/>
              <a:buNone/>
            </a:pPr>
            <a:endParaRPr sz="1800" b="1" i="0" u="none" strike="noStrike" cap="none">
              <a:solidFill>
                <a:schemeClr val="dk1"/>
              </a:solidFill>
              <a:latin typeface="Verdana"/>
              <a:ea typeface="Verdana"/>
              <a:cs typeface="Verdana"/>
              <a:sym typeface="Verdana"/>
            </a:endParaRPr>
          </a:p>
          <a:p>
            <a:pPr marL="0" marR="0" lvl="0" indent="0" algn="l" rtl="0">
              <a:spcBef>
                <a:spcPts val="0"/>
              </a:spcBef>
              <a:spcAft>
                <a:spcPts val="0"/>
              </a:spcAft>
              <a:buClr>
                <a:schemeClr val="dk1"/>
              </a:buClr>
              <a:buSzPct val="25000"/>
              <a:buFont typeface="Arial"/>
              <a:buNone/>
            </a:pPr>
            <a:r>
              <a:rPr lang="en-US" sz="1800" b="1" i="0" u="none" strike="noStrike" cap="none">
                <a:solidFill>
                  <a:schemeClr val="dk1"/>
                </a:solidFill>
                <a:latin typeface="Verdana"/>
                <a:ea typeface="Verdana"/>
                <a:cs typeface="Verdana"/>
                <a:sym typeface="Verdana"/>
              </a:rPr>
              <a:t>Cloud Foundry PaaS – Pushing an Application with Diego</a:t>
            </a:r>
          </a:p>
          <a:p>
            <a:pPr marL="0" marR="0" lvl="0" indent="0" algn="l" rtl="0">
              <a:spcBef>
                <a:spcPts val="1200"/>
              </a:spcBef>
              <a:spcAft>
                <a:spcPts val="0"/>
              </a:spcAft>
              <a:buClr>
                <a:schemeClr val="dk1"/>
              </a:buClr>
              <a:buSzPct val="25000"/>
              <a:buFont typeface="Arial"/>
              <a:buNone/>
            </a:pPr>
            <a:r>
              <a:rPr lang="en-US" sz="1400" b="1" i="0" u="none" strike="noStrike" cap="none">
                <a:solidFill>
                  <a:schemeClr val="dk1"/>
                </a:solidFill>
                <a:latin typeface="Verdana"/>
                <a:ea typeface="Verdana"/>
                <a:cs typeface="Verdana"/>
                <a:sym typeface="Verdana"/>
              </a:rPr>
              <a:t>App deployment: what has changed? </a:t>
            </a:r>
          </a:p>
          <a:p>
            <a:pPr marL="0" marR="0" lvl="0" indent="0" algn="l" rtl="0">
              <a:spcBef>
                <a:spcPts val="1200"/>
              </a:spcBef>
              <a:spcAft>
                <a:spcPts val="0"/>
              </a:spcAft>
              <a:buClr>
                <a:schemeClr val="dk1"/>
              </a:buClr>
              <a:buSzPct val="25000"/>
              <a:buFont typeface="Arial"/>
              <a:buNone/>
            </a:pPr>
            <a:r>
              <a:rPr lang="en-US" sz="1400" b="0" i="0" u="none" strike="noStrike" cap="none">
                <a:solidFill>
                  <a:schemeClr val="dk1"/>
                </a:solidFill>
                <a:latin typeface="Verdana"/>
                <a:ea typeface="Verdana"/>
                <a:cs typeface="Verdana"/>
                <a:sym typeface="Verdana"/>
              </a:rPr>
              <a:t>	1- Domain specific (notion of apps) -&gt; Abstractions (notions of LRPs and Tasks). App staging is a Task. App start is launching a LRP.</a:t>
            </a:r>
          </a:p>
          <a:p>
            <a:pPr marL="0" marR="0" lvl="0" indent="0" algn="l" rtl="0">
              <a:spcBef>
                <a:spcPts val="1200"/>
              </a:spcBef>
              <a:spcAft>
                <a:spcPts val="0"/>
              </a:spcAft>
              <a:buClr>
                <a:schemeClr val="dk1"/>
              </a:buClr>
              <a:buSzPct val="25000"/>
              <a:buFont typeface="Arial"/>
              <a:buNone/>
            </a:pPr>
            <a:r>
              <a:rPr lang="en-US" sz="1400" b="0" i="0" u="none" strike="noStrike" cap="none">
                <a:solidFill>
                  <a:schemeClr val="dk1"/>
                </a:solidFill>
                <a:latin typeface="Verdana"/>
                <a:ea typeface="Verdana"/>
                <a:cs typeface="Verdana"/>
                <a:sym typeface="Verdana"/>
              </a:rPr>
              <a:t>	2- Platform specific (linux) -&gt; Supporting multi platform (Windows &amp; Linux) enabling running also .NET apps, thanks to our new Container implementation: Garden</a:t>
            </a:r>
          </a:p>
          <a:p>
            <a:pPr marL="0" marR="0" lvl="0" indent="0" algn="l" rtl="0">
              <a:spcBef>
                <a:spcPts val="1200"/>
              </a:spcBef>
              <a:spcAft>
                <a:spcPts val="0"/>
              </a:spcAft>
              <a:buClr>
                <a:schemeClr val="dk1"/>
              </a:buClr>
              <a:buSzPct val="25000"/>
              <a:buFont typeface="Arial"/>
              <a:buNone/>
            </a:pPr>
            <a:r>
              <a:rPr lang="en-US" sz="1400" b="0" i="0" u="none" strike="noStrike" cap="none">
                <a:solidFill>
                  <a:schemeClr val="dk1"/>
                </a:solidFill>
                <a:latin typeface="Verdana"/>
                <a:ea typeface="Verdana"/>
                <a:cs typeface="Verdana"/>
                <a:sym typeface="Verdana"/>
              </a:rPr>
              <a:t>		What’s more, there is a 3</a:t>
            </a:r>
            <a:r>
              <a:rPr lang="en-US" sz="1400" b="0" i="0" u="none" strike="noStrike" cap="none" baseline="30000">
                <a:solidFill>
                  <a:schemeClr val="dk1"/>
                </a:solidFill>
                <a:latin typeface="Verdana"/>
                <a:ea typeface="Verdana"/>
                <a:cs typeface="Verdana"/>
                <a:sym typeface="Verdana"/>
              </a:rPr>
              <a:t>rd</a:t>
            </a:r>
            <a:r>
              <a:rPr lang="en-US" sz="1400" b="0" i="0" u="none" strike="noStrike" cap="none">
                <a:solidFill>
                  <a:schemeClr val="dk1"/>
                </a:solidFill>
                <a:latin typeface="Verdana"/>
                <a:ea typeface="Verdana"/>
                <a:cs typeface="Verdana"/>
                <a:sym typeface="Verdana"/>
              </a:rPr>
              <a:t> workflow supported: Docker on Linux</a:t>
            </a:r>
          </a:p>
          <a:p>
            <a:pPr marL="0" marR="0" lvl="0" indent="0" algn="l" rtl="0">
              <a:spcBef>
                <a:spcPts val="1200"/>
              </a:spcBef>
              <a:spcAft>
                <a:spcPts val="0"/>
              </a:spcAft>
              <a:buClr>
                <a:schemeClr val="dk1"/>
              </a:buClr>
              <a:buSzPct val="25000"/>
              <a:buFont typeface="Arial"/>
              <a:buNone/>
            </a:pPr>
            <a:r>
              <a:rPr lang="en-US" sz="1400" b="0" i="0" u="none" strike="noStrike" cap="none">
                <a:solidFill>
                  <a:schemeClr val="dk1"/>
                </a:solidFill>
                <a:latin typeface="Verdana"/>
                <a:ea typeface="Verdana"/>
                <a:cs typeface="Verdana"/>
                <a:sym typeface="Verdana"/>
              </a:rPr>
              <a:t>	3- New Auction-based workload scheduler: Cloud Controller no longer in charge of deciding where AIs are spun up. Auctioneer manages the process running an auction, making it more optimized.</a:t>
            </a:r>
          </a:p>
          <a:p>
            <a:pPr marL="0" marR="0" lvl="0" indent="0" algn="l" rtl="0">
              <a:spcBef>
                <a:spcPts val="1200"/>
              </a:spcBef>
              <a:spcAft>
                <a:spcPts val="0"/>
              </a:spcAft>
              <a:buClr>
                <a:schemeClr val="dk1"/>
              </a:buClr>
              <a:buSzPct val="25000"/>
              <a:buFont typeface="Arial"/>
              <a:buNone/>
            </a:pPr>
            <a:endParaRPr sz="1400" b="0" i="0" u="none" strike="noStrike" cap="none">
              <a:solidFill>
                <a:schemeClr val="dk1"/>
              </a:solidFill>
              <a:latin typeface="Verdana"/>
              <a:ea typeface="Verdana"/>
              <a:cs typeface="Verdana"/>
              <a:sym typeface="Verdana"/>
            </a:endParaRPr>
          </a:p>
          <a:p>
            <a:pPr marL="0" marR="0" lvl="0" indent="0" algn="l" rtl="0">
              <a:spcBef>
                <a:spcPts val="1200"/>
              </a:spcBef>
              <a:spcAft>
                <a:spcPts val="0"/>
              </a:spcAft>
              <a:buClr>
                <a:schemeClr val="dk1"/>
              </a:buClr>
              <a:buSzPct val="25000"/>
              <a:buFont typeface="Arial"/>
              <a:buNone/>
            </a:pPr>
            <a:r>
              <a:rPr lang="en-US" sz="1400" b="0" i="0" u="none" strike="noStrike" cap="none">
                <a:solidFill>
                  <a:schemeClr val="dk1"/>
                </a:solidFill>
                <a:latin typeface="Verdana"/>
                <a:ea typeface="Verdana"/>
                <a:cs typeface="Verdana"/>
                <a:sym typeface="Verdana"/>
              </a:rPr>
              <a:t>With </a:t>
            </a:r>
            <a:r>
              <a:rPr lang="en-US" sz="1400" b="1" i="0" u="none" strike="noStrike" cap="none">
                <a:solidFill>
                  <a:schemeClr val="dk1"/>
                </a:solidFill>
                <a:latin typeface="Verdana"/>
                <a:ea typeface="Verdana"/>
                <a:cs typeface="Verdana"/>
                <a:sym typeface="Verdana"/>
              </a:rPr>
              <a:t>Diego</a:t>
            </a:r>
            <a:r>
              <a:rPr lang="en-US" sz="1400" b="0" i="0" u="none" strike="noStrike" cap="none">
                <a:solidFill>
                  <a:schemeClr val="dk1"/>
                </a:solidFill>
                <a:latin typeface="Verdana"/>
                <a:ea typeface="Verdana"/>
                <a:cs typeface="Verdana"/>
                <a:sym typeface="Verdana"/>
              </a:rPr>
              <a:t> in place, more loosely-coupled components take part in the process, stripping down the Cloud Controller from too many previous responsibilities, making it easier to maintain and evolve the entire architecture.</a:t>
            </a:r>
          </a:p>
          <a:p>
            <a:pPr marL="0" marR="0" lvl="0" indent="0" algn="l" rtl="0">
              <a:spcBef>
                <a:spcPts val="1200"/>
              </a:spcBef>
              <a:spcAft>
                <a:spcPts val="0"/>
              </a:spcAft>
              <a:buClr>
                <a:schemeClr val="dk1"/>
              </a:buClr>
              <a:buSzPct val="25000"/>
              <a:buFont typeface="Arial"/>
              <a:buNone/>
            </a:pPr>
            <a:r>
              <a:rPr lang="en-US" sz="1400" b="0" i="0" u="none" strike="noStrike" cap="none">
                <a:solidFill>
                  <a:schemeClr val="dk1"/>
                </a:solidFill>
                <a:latin typeface="Verdana"/>
                <a:ea typeface="Verdana"/>
                <a:cs typeface="Verdana"/>
                <a:sym typeface="Verdana"/>
              </a:rPr>
              <a:t>The</a:t>
            </a:r>
            <a:r>
              <a:rPr lang="en-US" sz="1400" b="1" i="0" u="none" strike="noStrike" cap="none">
                <a:solidFill>
                  <a:schemeClr val="dk1"/>
                </a:solidFill>
                <a:latin typeface="Verdana"/>
                <a:ea typeface="Verdana"/>
                <a:cs typeface="Verdana"/>
                <a:sym typeface="Verdana"/>
              </a:rPr>
              <a:t> Cloud Controller </a:t>
            </a:r>
            <a:r>
              <a:rPr lang="en-US" sz="1400" b="0" i="0" u="none" strike="noStrike" cap="none">
                <a:solidFill>
                  <a:schemeClr val="dk1"/>
                </a:solidFill>
                <a:latin typeface="Verdana"/>
                <a:ea typeface="Verdana"/>
                <a:cs typeface="Verdana"/>
                <a:sym typeface="Verdana"/>
              </a:rPr>
              <a:t>handles the routing of client requests internally through the </a:t>
            </a:r>
            <a:r>
              <a:rPr lang="en-US" sz="1400" b="1" i="0" u="none" strike="noStrike" cap="none">
                <a:solidFill>
                  <a:schemeClr val="dk1"/>
                </a:solidFill>
                <a:latin typeface="Verdana"/>
                <a:ea typeface="Verdana"/>
                <a:cs typeface="Verdana"/>
                <a:sym typeface="Verdana"/>
              </a:rPr>
              <a:t>Cloud Controller Bridge</a:t>
            </a:r>
            <a:r>
              <a:rPr lang="en-US" sz="1400" b="0" i="0" u="none" strike="noStrike" cap="none">
                <a:solidFill>
                  <a:schemeClr val="dk1"/>
                </a:solidFill>
                <a:latin typeface="Verdana"/>
                <a:ea typeface="Verdana"/>
                <a:cs typeface="Verdana"/>
                <a:sym typeface="Verdana"/>
              </a:rPr>
              <a:t>. It also manages the Blobstore to store packages and droplets and the DB to store App Metadata and Service credentials. Blobstore could be internal or external, depending on the setup.</a:t>
            </a:r>
          </a:p>
          <a:p>
            <a:pPr marL="0" marR="0" lvl="0" indent="0" algn="l" rtl="0">
              <a:spcBef>
                <a:spcPts val="0"/>
              </a:spcBef>
              <a:spcAft>
                <a:spcPts val="0"/>
              </a:spcAft>
              <a:buClr>
                <a:schemeClr val="dk1"/>
              </a:buClr>
              <a:buSzPct val="25000"/>
              <a:buFont typeface="Arial"/>
              <a:buNone/>
            </a:pPr>
            <a:r>
              <a:rPr lang="en-US" sz="1400" b="0" i="0" u="none" strike="noStrike" cap="none">
                <a:solidFill>
                  <a:schemeClr val="dk1"/>
                </a:solidFill>
                <a:latin typeface="Verdana"/>
                <a:ea typeface="Verdana"/>
                <a:cs typeface="Verdana"/>
                <a:sym typeface="Verdana"/>
              </a:rPr>
              <a:t>A </a:t>
            </a:r>
            <a:r>
              <a:rPr lang="en-US" sz="1400" b="1" i="0" u="none" strike="noStrike" cap="none">
                <a:solidFill>
                  <a:schemeClr val="dk1"/>
                </a:solidFill>
                <a:latin typeface="Verdana"/>
                <a:ea typeface="Verdana"/>
                <a:cs typeface="Verdana"/>
                <a:sym typeface="Verdana"/>
              </a:rPr>
              <a:t>service</a:t>
            </a:r>
            <a:r>
              <a:rPr lang="en-US" sz="1400" b="0" i="0" u="none" strike="noStrike" cap="none">
                <a:solidFill>
                  <a:schemeClr val="dk1"/>
                </a:solidFill>
                <a:latin typeface="Verdana"/>
                <a:ea typeface="Verdana"/>
                <a:cs typeface="Verdana"/>
                <a:sym typeface="Verdana"/>
              </a:rPr>
              <a:t> </a:t>
            </a:r>
            <a:r>
              <a:rPr lang="en-US" sz="1400" b="1" i="0" u="none" strike="noStrike" cap="none">
                <a:solidFill>
                  <a:schemeClr val="dk1"/>
                </a:solidFill>
                <a:latin typeface="Verdana"/>
                <a:ea typeface="Verdana"/>
                <a:cs typeface="Verdana"/>
                <a:sym typeface="Verdana"/>
              </a:rPr>
              <a:t>gateway</a:t>
            </a:r>
            <a:r>
              <a:rPr lang="en-US" sz="1400" b="0" i="0" u="none" strike="noStrike" cap="none">
                <a:solidFill>
                  <a:schemeClr val="dk1"/>
                </a:solidFill>
                <a:latin typeface="Verdana"/>
                <a:ea typeface="Verdana"/>
                <a:cs typeface="Verdana"/>
                <a:sym typeface="Verdana"/>
              </a:rPr>
              <a:t> provides an interface for services (native or external).</a:t>
            </a:r>
          </a:p>
          <a:p>
            <a:pPr marL="0" marR="0" lvl="0" indent="0" algn="l" rtl="0">
              <a:spcBef>
                <a:spcPts val="1200"/>
              </a:spcBef>
              <a:spcAft>
                <a:spcPts val="0"/>
              </a:spcAft>
              <a:buClr>
                <a:schemeClr val="dk1"/>
              </a:buClr>
              <a:buSzPct val="25000"/>
              <a:buFont typeface="Arial"/>
              <a:buNone/>
            </a:pPr>
            <a:r>
              <a:rPr lang="en-US" sz="1400" b="0" i="0" u="none" strike="noStrike" cap="none">
                <a:solidFill>
                  <a:schemeClr val="dk1"/>
                </a:solidFill>
                <a:latin typeface="Verdana"/>
                <a:ea typeface="Verdana"/>
                <a:cs typeface="Verdana"/>
                <a:sym typeface="Verdana"/>
              </a:rPr>
              <a:t>More in the next slide about the </a:t>
            </a:r>
            <a:r>
              <a:rPr lang="en-US" sz="1400" b="1" i="0" u="none" strike="noStrike" cap="none">
                <a:solidFill>
                  <a:schemeClr val="dk1"/>
                </a:solidFill>
                <a:latin typeface="Verdana"/>
                <a:ea typeface="Verdana"/>
                <a:cs typeface="Verdana"/>
                <a:sym typeface="Verdana"/>
              </a:rPr>
              <a:t>Cloud Controller Bridge </a:t>
            </a:r>
            <a:r>
              <a:rPr lang="en-US" sz="1400" b="0" i="0" u="none" strike="noStrike" cap="none">
                <a:solidFill>
                  <a:schemeClr val="dk1"/>
                </a:solidFill>
                <a:latin typeface="Verdana"/>
                <a:ea typeface="Verdana"/>
                <a:cs typeface="Verdana"/>
                <a:sym typeface="Verdana"/>
              </a:rPr>
              <a:t>(CC-Bridge), the </a:t>
            </a:r>
            <a:r>
              <a:rPr lang="en-US" sz="1400" b="1" i="0" u="none" strike="noStrike" cap="none">
                <a:solidFill>
                  <a:schemeClr val="dk1"/>
                </a:solidFill>
                <a:latin typeface="Verdana"/>
                <a:ea typeface="Verdana"/>
                <a:cs typeface="Verdana"/>
                <a:sym typeface="Verdana"/>
              </a:rPr>
              <a:t>Bulletin Board System</a:t>
            </a:r>
            <a:r>
              <a:rPr lang="en-US" sz="1400" b="0" i="0" u="none" strike="noStrike" cap="none">
                <a:solidFill>
                  <a:schemeClr val="dk1"/>
                </a:solidFill>
                <a:latin typeface="Verdana"/>
                <a:ea typeface="Verdana"/>
                <a:cs typeface="Verdana"/>
                <a:sym typeface="Verdana"/>
              </a:rPr>
              <a:t> (BBS) and the </a:t>
            </a:r>
            <a:r>
              <a:rPr lang="en-US" sz="1400" b="1" i="0" u="none" strike="noStrike" cap="none">
                <a:solidFill>
                  <a:schemeClr val="dk1"/>
                </a:solidFill>
                <a:latin typeface="Verdana"/>
                <a:ea typeface="Verdana"/>
                <a:cs typeface="Verdana"/>
                <a:sym typeface="Verdana"/>
              </a:rPr>
              <a:t>Auctioneer</a:t>
            </a:r>
            <a:r>
              <a:rPr lang="en-US" sz="1400" b="0" i="0" u="none" strike="noStrike" cap="none">
                <a:solidFill>
                  <a:schemeClr val="dk1"/>
                </a:solidFill>
                <a:latin typeface="Verdana"/>
                <a:ea typeface="Verdana"/>
                <a:cs typeface="Verdana"/>
                <a:sym typeface="Verdana"/>
              </a:rPr>
              <a:t>  in the next slide</a:t>
            </a:r>
          </a:p>
          <a:p>
            <a:pPr marL="0" marR="0" lvl="0" indent="0" algn="l" rtl="0">
              <a:spcBef>
                <a:spcPts val="0"/>
              </a:spcBef>
              <a:spcAft>
                <a:spcPts val="0"/>
              </a:spcAft>
              <a:buClr>
                <a:schemeClr val="dk1"/>
              </a:buClr>
              <a:buSzPct val="25000"/>
              <a:buFont typeface="Arial"/>
              <a:buNone/>
            </a:pPr>
            <a:r>
              <a:rPr lang="en-US" sz="1400" b="0" i="0" u="none" strike="noStrike" cap="none">
                <a:solidFill>
                  <a:schemeClr val="dk1"/>
                </a:solidFill>
                <a:latin typeface="Verdana"/>
                <a:ea typeface="Verdana"/>
                <a:cs typeface="Verdana"/>
                <a:sym typeface="Verdana"/>
              </a:rPr>
              <a:t>Apps run in a </a:t>
            </a:r>
            <a:r>
              <a:rPr lang="en-US" sz="1400" b="1" i="0" u="none" strike="noStrike" cap="none">
                <a:solidFill>
                  <a:schemeClr val="dk1"/>
                </a:solidFill>
                <a:latin typeface="Verdana"/>
                <a:ea typeface="Verdana"/>
                <a:cs typeface="Verdana"/>
                <a:sym typeface="Verdana"/>
              </a:rPr>
              <a:t>CELL</a:t>
            </a:r>
            <a:r>
              <a:rPr lang="en-US" sz="1400" b="0" i="0" u="none" strike="noStrike" cap="none">
                <a:solidFill>
                  <a:schemeClr val="dk1"/>
                </a:solidFill>
                <a:latin typeface="Verdana"/>
                <a:ea typeface="Verdana"/>
                <a:cs typeface="Verdana"/>
                <a:sym typeface="Verdana"/>
              </a:rPr>
              <a:t>, part of the new Cloud Foundry Runtime, called </a:t>
            </a:r>
            <a:r>
              <a:rPr lang="en-US" sz="1400" b="1" i="0" u="none" strike="noStrike" cap="none">
                <a:solidFill>
                  <a:schemeClr val="dk1"/>
                </a:solidFill>
                <a:latin typeface="Verdana"/>
                <a:ea typeface="Verdana"/>
                <a:cs typeface="Verdana"/>
                <a:sym typeface="Verdana"/>
              </a:rPr>
              <a:t>Diego</a:t>
            </a:r>
          </a:p>
          <a:p>
            <a:pPr marL="0" marR="0" lvl="0" indent="0" algn="l" rtl="0">
              <a:spcBef>
                <a:spcPts val="1200"/>
              </a:spcBef>
              <a:spcAft>
                <a:spcPts val="0"/>
              </a:spcAft>
              <a:buClr>
                <a:schemeClr val="dk1"/>
              </a:buClr>
              <a:buSzPct val="25000"/>
              <a:buFont typeface="Arial"/>
              <a:buNone/>
            </a:pPr>
            <a:r>
              <a:rPr lang="en-US" sz="1400" b="1" i="0" u="none" strike="noStrike" cap="none">
                <a:solidFill>
                  <a:schemeClr val="dk1"/>
                </a:solidFill>
                <a:latin typeface="Verdana"/>
                <a:ea typeface="Verdana"/>
                <a:cs typeface="Verdana"/>
                <a:sym typeface="Verdana"/>
              </a:rPr>
              <a:t>Routers</a:t>
            </a:r>
            <a:r>
              <a:rPr lang="en-US" sz="1400" b="0" i="0" u="none" strike="noStrike" cap="none">
                <a:solidFill>
                  <a:schemeClr val="dk1"/>
                </a:solidFill>
                <a:latin typeface="Verdana"/>
                <a:ea typeface="Verdana"/>
                <a:cs typeface="Verdana"/>
                <a:sym typeface="Verdana"/>
              </a:rPr>
              <a:t> manage application traffic.</a:t>
            </a:r>
          </a:p>
          <a:p>
            <a:pPr marL="0" marR="0" lvl="0" indent="0" algn="l" rtl="0">
              <a:spcBef>
                <a:spcPts val="1200"/>
              </a:spcBef>
              <a:spcAft>
                <a:spcPts val="0"/>
              </a:spcAft>
              <a:buClr>
                <a:schemeClr val="dk1"/>
              </a:buClr>
              <a:buSzPct val="25000"/>
              <a:buFont typeface="Arial"/>
              <a:buNone/>
            </a:pPr>
            <a:r>
              <a:rPr lang="en-US" sz="1400" b="1" i="0" u="none" strike="noStrike" cap="none">
                <a:solidFill>
                  <a:schemeClr val="dk1"/>
                </a:solidFill>
                <a:latin typeface="Verdana"/>
                <a:ea typeface="Verdana"/>
                <a:cs typeface="Verdana"/>
                <a:sym typeface="Verdana"/>
              </a:rPr>
              <a:t>Diego </a:t>
            </a:r>
            <a:r>
              <a:rPr lang="en-US" sz="1400" b="0" i="0" u="none" strike="noStrike" cap="none">
                <a:solidFill>
                  <a:schemeClr val="dk1"/>
                </a:solidFill>
                <a:latin typeface="Verdana"/>
                <a:ea typeface="Verdana"/>
                <a:cs typeface="Verdana"/>
                <a:sym typeface="Verdana"/>
              </a:rPr>
              <a:t>handles all health management for apps (now LRPs), through a series of single-purpose components: Nsync (part of the CC-Bridge), BBS (part of Diego DB) and the Converger (part of the Diego Brain)</a:t>
            </a:r>
          </a:p>
          <a:p>
            <a:pPr marL="0" marR="0" lvl="0" indent="0" algn="l" rtl="0">
              <a:spcBef>
                <a:spcPts val="1200"/>
              </a:spcBef>
              <a:spcAft>
                <a:spcPts val="0"/>
              </a:spcAft>
              <a:buClr>
                <a:schemeClr val="dk1"/>
              </a:buClr>
              <a:buSzPct val="25000"/>
              <a:buFont typeface="Arial"/>
              <a:buNone/>
            </a:pPr>
            <a:r>
              <a:rPr lang="en-US" sz="1400" b="1" i="0" u="none" strike="noStrike" cap="none">
                <a:solidFill>
                  <a:schemeClr val="dk1"/>
                </a:solidFill>
                <a:latin typeface="Verdana"/>
                <a:ea typeface="Verdana"/>
                <a:cs typeface="Verdana"/>
                <a:sym typeface="Verdana"/>
              </a:rPr>
              <a:t>Apps</a:t>
            </a:r>
            <a:r>
              <a:rPr lang="en-US" sz="1400" b="0" i="0" u="none" strike="noStrike" cap="none">
                <a:solidFill>
                  <a:schemeClr val="dk1"/>
                </a:solidFill>
                <a:latin typeface="Verdana"/>
                <a:ea typeface="Verdana"/>
                <a:cs typeface="Verdana"/>
                <a:sym typeface="Verdana"/>
              </a:rPr>
              <a:t> are accessed directly through the router while web and CLI clients (e.g., vmc, STS) access Cloud Controller via RESTful services.</a:t>
            </a:r>
          </a:p>
          <a:p>
            <a:pPr marL="0" marR="0" lvl="0" indent="0" algn="l" rtl="0">
              <a:spcBef>
                <a:spcPts val="1200"/>
              </a:spcBef>
              <a:buClr>
                <a:schemeClr val="dk1"/>
              </a:buClr>
              <a:buSzPct val="25000"/>
              <a:buFont typeface="Arial"/>
              <a:buNone/>
            </a:pPr>
            <a:endParaRPr sz="14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67" name="Shape 66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In the previous slide we bundle many actions into one animated slide. Here we have the opportunity to briefly talked about services.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Note: We’re talking about creating and biding service but there was no formal introduction of services prior to this slide. We did talk on the service marketplace, so let’s keep it brief.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668" name="Shape 66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02" name="Shape 702"/>
          <p:cNvSpPr txBox="1">
            <a:spLocks noGrp="1"/>
          </p:cNvSpPr>
          <p:nvPr>
            <p:ph type="body" idx="1"/>
          </p:nvPr>
        </p:nvSpPr>
        <p:spPr>
          <a:xfrm>
            <a:off x="295169" y="2972428"/>
            <a:ext cx="6267600" cy="5793600"/>
          </a:xfrm>
          <a:prstGeom prst="rect">
            <a:avLst/>
          </a:prstGeom>
          <a:noFill/>
          <a:ln>
            <a:noFill/>
          </a:ln>
        </p:spPr>
        <p:txBody>
          <a:bodyPr lIns="0" tIns="0" rIns="0" bIns="0" anchor="t" anchorCtr="0">
            <a:noAutofit/>
          </a:bodyPr>
          <a:lstStyle/>
          <a:p>
            <a:pPr marL="0" marR="0" lvl="0" indent="0" algn="l" rtl="0">
              <a:spcBef>
                <a:spcPts val="0"/>
              </a:spcBef>
              <a:spcAft>
                <a:spcPts val="0"/>
              </a:spcAft>
              <a:buClr>
                <a:schemeClr val="dk1"/>
              </a:buClr>
              <a:buSzPct val="25000"/>
              <a:buFont typeface="Arial"/>
              <a:buNone/>
            </a:pPr>
            <a:r>
              <a:rPr lang="en-US" sz="1100" b="0" i="0" u="none" strike="noStrike" cap="none">
                <a:solidFill>
                  <a:schemeClr val="dk1"/>
                </a:solidFill>
                <a:latin typeface="Verdana"/>
                <a:ea typeface="Verdana"/>
                <a:cs typeface="Verdana"/>
                <a:sym typeface="Verdana"/>
              </a:rPr>
              <a:t>The purpse is to simple explain our staging process and introduce buildpacks. We’re not getting into the details of DIEGO.</a:t>
            </a:r>
          </a:p>
          <a:p>
            <a:pPr marL="0" marR="0" lvl="0" indent="0" algn="l" rtl="0">
              <a:spcBef>
                <a:spcPts val="0"/>
              </a:spcBef>
              <a:spcAft>
                <a:spcPts val="0"/>
              </a:spcAft>
              <a:buClr>
                <a:schemeClr val="dk1"/>
              </a:buClr>
              <a:buSzPct val="25000"/>
              <a:buFont typeface="Arial"/>
              <a:buNone/>
            </a:pPr>
            <a:endParaRPr sz="1100" b="0" i="0" u="none" strike="noStrike" cap="none">
              <a:solidFill>
                <a:schemeClr val="dk1"/>
              </a:solidFill>
              <a:latin typeface="Verdana"/>
              <a:ea typeface="Verdana"/>
              <a:cs typeface="Verdana"/>
              <a:sym typeface="Verdana"/>
            </a:endParaRPr>
          </a:p>
          <a:p>
            <a:pPr marL="0" marR="0" lvl="0" indent="0" algn="l" rtl="0">
              <a:spcBef>
                <a:spcPts val="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https://github.com/cloudfoundry-incubator/diego-design-notes#app-lifecycles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txBox="1">
            <a:spLocks noGrp="1"/>
          </p:cNvSpPr>
          <p:nvPr>
            <p:ph type="body" idx="1"/>
          </p:nvPr>
        </p:nvSpPr>
        <p:spPr>
          <a:xfrm>
            <a:off x="295170" y="2972430"/>
            <a:ext cx="6267658" cy="5793719"/>
          </a:xfrm>
          <a:prstGeom prst="rect">
            <a:avLst/>
          </a:prstGeom>
          <a:noFill/>
          <a:ln>
            <a:noFill/>
          </a:ln>
        </p:spPr>
        <p:txBody>
          <a:bodyPr lIns="90550" tIns="90550" rIns="90550" bIns="9055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Introduction to buildpacks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Here we can compare and contrast with other container solutions like docker. We can bring up the advantages on the fact the container is built on the fly and that the buildpack provides consistency in building, updating and patching container images. Sometimes infrastructure people get’s concerned about the fact we bring our own OS images (stemcells) in regards to their “special” security and other needs. We need to find a subtle way to explain these “special” needs are often part of the problem. We should defer any detail security discussion as it can get hairy. </a:t>
            </a:r>
          </a:p>
        </p:txBody>
      </p:sp>
      <p:sp>
        <p:nvSpPr>
          <p:cNvPr id="738" name="Shape 738"/>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Shape 758"/>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59" name="Shape 759"/>
          <p:cNvSpPr txBox="1">
            <a:spLocks noGrp="1"/>
          </p:cNvSpPr>
          <p:nvPr>
            <p:ph type="body" idx="1"/>
          </p:nvPr>
        </p:nvSpPr>
        <p:spPr>
          <a:xfrm>
            <a:off x="295170" y="2972430"/>
            <a:ext cx="6267658" cy="5793719"/>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Before diving into BOSH we introduce the major components of the platform. Then we explain the platform infrastructure automation capabilities in the context of our structured (or opinioned) platform. The following BOSH sections would explained in more detail.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PCF is made of 3 major components – Operations (Ops Manager), Platform Runtime (Elastic Runtime) and Services. All, mostly deployed, by BOSH</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Now we’ll briefly talks about the components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97" name="Shape 7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We’re introducing BOSH in the PCF Basics and Architecture 301 because BOSH is the tool that deploys PCF. It deploys PCF Elastic Runtime and PCF Services. </a:t>
            </a:r>
          </a:p>
        </p:txBody>
      </p:sp>
      <p:sp>
        <p:nvSpPr>
          <p:cNvPr id="167" name="Shape 16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9" name="Shape 429"/>
          <p:cNvSpPr txBox="1">
            <a:spLocks noGrp="1"/>
          </p:cNvSpPr>
          <p:nvPr>
            <p:ph type="body" idx="1"/>
          </p:nvPr>
        </p:nvSpPr>
        <p:spPr>
          <a:xfrm>
            <a:off x="685800" y="4343400"/>
            <a:ext cx="5486399" cy="4114800"/>
          </a:xfrm>
          <a:prstGeom prst="rect">
            <a:avLst/>
          </a:prstGeom>
          <a:noFill/>
          <a:ln>
            <a:noFill/>
          </a:ln>
        </p:spPr>
        <p:txBody>
          <a:bodyPr lIns="90550" tIns="45275" rIns="90550" bIns="45275" anchor="t" anchorCtr="0">
            <a:noAutofit/>
          </a:bodyPr>
          <a:lstStyle/>
          <a:p>
            <a:pPr marL="0" marR="0" lvl="0" indent="0" algn="l" rtl="0">
              <a:spcBef>
                <a:spcPts val="0"/>
              </a:spcBef>
              <a:buSzPct val="25000"/>
              <a:buNone/>
            </a:pPr>
            <a:endParaRPr sz="14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9" name="Shape 439"/>
          <p:cNvSpPr txBox="1">
            <a:spLocks noGrp="1"/>
          </p:cNvSpPr>
          <p:nvPr>
            <p:ph type="body" idx="1"/>
          </p:nvPr>
        </p:nvSpPr>
        <p:spPr>
          <a:xfrm>
            <a:off x="295170" y="2972430"/>
            <a:ext cx="6267658" cy="5793719"/>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PCF is made of 3 major components – Operations (Ops Manager), Platform Runtime (Elastic Runtime) and Services. All, mostly deployed, by BOSH</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Now we’ll briefly talks about the components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295169" y="2972428"/>
            <a:ext cx="6267600" cy="57936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http://docs.pivotal.io/pivotalcf/customizing/index.html</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This picture allows us to walk thru Ops Manager. Left hand size you see some products that are not installed, you even see a new version of Elastic Rutnime (upgrades) and the Pending Changes (INSTALL Spring Cloud Services). You can talk about important products and the recent logs. </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 have the Ops Director for AWS (but we support others). This is the very first tile you install and established the communication with the IaaS. Then you probably start with the Elastic Runtime, now you have a platform – basic platform services including the container runtime (DIEGO). Then you install additional services. All managed by bosh and done in a consistent manager. </a:t>
            </a:r>
          </a:p>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77" name="Shape 477"/>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295169" y="2972428"/>
            <a:ext cx="6267600" cy="57936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http://docs.pivotal.io/pivotalcf/customizing/index.html</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We can explain quiet a bit on the ERS image. We can highlight the wizard like functionality by showing the settings steps on the left and the monitoring capabilities on the status and logs tabs. We can also talk about credential management for the components of ERS. The setting step selected is the resource config which we can talk about scaling components and HA deployments.</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84" name="Shape 484"/>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2" name="Shape 492"/>
          <p:cNvSpPr txBox="1">
            <a:spLocks noGrp="1"/>
          </p:cNvSpPr>
          <p:nvPr>
            <p:ph type="body" idx="1"/>
          </p:nvPr>
        </p:nvSpPr>
        <p:spPr>
          <a:xfrm>
            <a:off x="295170" y="2972430"/>
            <a:ext cx="6267658" cy="5793719"/>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1100" b="0" i="0" u="none" strike="noStrike" cap="none">
                <a:solidFill>
                  <a:schemeClr val="dk1"/>
                </a:solidFill>
                <a:latin typeface="Verdana"/>
                <a:ea typeface="Verdana"/>
                <a:cs typeface="Verdana"/>
                <a:sym typeface="Verdana"/>
              </a:rPr>
              <a:t>Its no longer about running an app on a single VM and relying on Vm centric scaling to manage demand.</a:t>
            </a:r>
          </a:p>
          <a:p>
            <a:pPr marL="0" marR="0" lvl="0" indent="0" algn="l" rtl="0">
              <a:spcBef>
                <a:spcPts val="0"/>
              </a:spcBef>
              <a:buSzPct val="25000"/>
              <a:buNone/>
            </a:pPr>
            <a:r>
              <a:rPr lang="en-US" sz="1100" b="0" i="0" u="none" strike="noStrike" cap="none">
                <a:solidFill>
                  <a:schemeClr val="dk1"/>
                </a:solidFill>
                <a:latin typeface="Verdana"/>
                <a:ea typeface="Verdana"/>
                <a:cs typeface="Verdana"/>
                <a:sym typeface="Verdana"/>
              </a:rPr>
              <a:t>PCF provides an abstraction layer that allow you to scale out with application containers as the unit (not the VMs). So…You will no longer need to know which VM or where your app container is running because PCF surfaces visibility at the app layer and not though infrastructure constructs like VMs. We call this an </a:t>
            </a:r>
            <a:r>
              <a:rPr lang="en-US" sz="1100" b="1" i="0" u="none" strike="noStrike" cap="none">
                <a:solidFill>
                  <a:schemeClr val="dk1"/>
                </a:solidFill>
                <a:latin typeface="Verdana"/>
                <a:ea typeface="Verdana"/>
                <a:cs typeface="Verdana"/>
                <a:sym typeface="Verdana"/>
              </a:rPr>
              <a:t>application</a:t>
            </a:r>
            <a:r>
              <a:rPr lang="en-US" sz="1100" b="0" i="0" u="none" strike="noStrike" cap="none">
                <a:solidFill>
                  <a:schemeClr val="dk1"/>
                </a:solidFill>
                <a:latin typeface="Verdana"/>
                <a:ea typeface="Verdana"/>
                <a:cs typeface="Verdana"/>
                <a:sym typeface="Verdana"/>
              </a:rPr>
              <a:t> “dial tone”</a:t>
            </a:r>
          </a:p>
          <a:p>
            <a:pPr marL="0" marR="0" lvl="0" indent="0" algn="l" rtl="0">
              <a:spcBef>
                <a:spcPts val="0"/>
              </a:spcBef>
              <a:buSzPct val="25000"/>
              <a:buNone/>
            </a:pPr>
            <a:endParaRPr sz="1100" b="0" i="0" u="none" strike="noStrike" cap="none">
              <a:solidFill>
                <a:schemeClr val="dk1"/>
              </a:solidFill>
              <a:latin typeface="Verdana"/>
              <a:ea typeface="Verdana"/>
              <a:cs typeface="Verdana"/>
              <a:sym typeface="Verdana"/>
            </a:endParaRPr>
          </a:p>
          <a:p>
            <a:pPr marL="0" marR="0" lvl="0" indent="0" algn="l" rtl="0">
              <a:spcBef>
                <a:spcPts val="0"/>
              </a:spcBef>
              <a:buSzPct val="25000"/>
              <a:buNone/>
            </a:pPr>
            <a:r>
              <a:rPr lang="en-US" sz="1100" b="0" i="0" u="none" strike="noStrike" cap="none">
                <a:solidFill>
                  <a:schemeClr val="dk1"/>
                </a:solidFill>
                <a:latin typeface="Verdana"/>
                <a:ea typeface="Verdana"/>
                <a:cs typeface="Verdana"/>
                <a:sym typeface="Verdana"/>
              </a:rPr>
              <a:t>This along with a high degree of automation with no additional wiring needed is what radically simplify application operations</a:t>
            </a:r>
          </a:p>
          <a:p>
            <a:pPr marL="0" marR="0" lvl="0" indent="0" algn="l" rtl="0">
              <a:spcBef>
                <a:spcPts val="0"/>
              </a:spcBef>
              <a:buSzPct val="25000"/>
              <a:buNone/>
            </a:pPr>
            <a:r>
              <a:rPr lang="en-US" sz="1100" b="0" i="0" u="none" strike="noStrike" cap="none">
                <a:solidFill>
                  <a:schemeClr val="dk1"/>
                </a:solidFill>
                <a:latin typeface="Verdana"/>
                <a:ea typeface="Verdana"/>
                <a:cs typeface="Verdana"/>
                <a:sym typeface="Verdana"/>
              </a:rPr>
              <a:t>You can do really rapid blue-green deployment, A/B testing, health management needed for the resiliency and fast updates of your apps. It has built in features that wrap full lifecycle management  like APM, log aggregation. Policy enforcement and role based access to resources are all integrated and can be set. </a:t>
            </a:r>
          </a:p>
          <a:p>
            <a:pPr marL="0" marR="0" lvl="0" indent="0" algn="l" rtl="0">
              <a:spcBef>
                <a:spcPts val="0"/>
              </a:spcBef>
              <a:buSzPct val="25000"/>
              <a:buNone/>
            </a:pPr>
            <a:endParaRPr sz="1100" b="0" i="0" u="none" strike="noStrike" cap="none">
              <a:solidFill>
                <a:schemeClr val="dk1"/>
              </a:solidFill>
              <a:latin typeface="Verdana"/>
              <a:ea typeface="Verdana"/>
              <a:cs typeface="Verdana"/>
              <a:sym typeface="Verdana"/>
            </a:endParaRPr>
          </a:p>
          <a:p>
            <a:pPr marL="0" marR="0" lvl="0" indent="0" algn="l" rtl="0">
              <a:spcBef>
                <a:spcPts val="0"/>
              </a:spcBef>
              <a:spcAft>
                <a:spcPts val="0"/>
              </a:spcAft>
              <a:buSzPct val="25000"/>
              <a:buNone/>
            </a:pPr>
            <a:r>
              <a:rPr lang="en-US" sz="1100" b="0" i="0" u="none" strike="noStrike" cap="none">
                <a:solidFill>
                  <a:schemeClr val="dk1"/>
                </a:solidFill>
                <a:latin typeface="Verdana"/>
                <a:ea typeface="Verdana"/>
                <a:cs typeface="Verdana"/>
                <a:sym typeface="Verdana"/>
              </a:rPr>
              <a:t>Everything that you need for an enterprise grade distributed app container management system is right there.  </a:t>
            </a:r>
          </a:p>
          <a:p>
            <a:pPr marL="0" marR="0" lvl="0" indent="0" algn="l" rtl="0">
              <a:spcBef>
                <a:spcPts val="1189"/>
              </a:spcBef>
              <a:buSzPct val="25000"/>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txBox="1">
            <a:spLocks noGrp="1"/>
          </p:cNvSpPr>
          <p:nvPr>
            <p:ph type="body" idx="1"/>
          </p:nvPr>
        </p:nvSpPr>
        <p:spPr>
          <a:xfrm>
            <a:off x="295169" y="2972428"/>
            <a:ext cx="6267600" cy="57936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http://docs.pivotal.io/pivotalcf/console/index.html</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This picture allows us to walk thru the basics of Apps Manager. PCF Elastic Runtime self-service UI. ERS is a multi-tenant platform that can be logically divided into Organization and further into spaces. Quotas ensure resources are managed and Spaces further divides organization to manage and control access to application and services. </a:t>
            </a:r>
          </a:p>
        </p:txBody>
      </p:sp>
      <p:sp>
        <p:nvSpPr>
          <p:cNvPr id="534" name="Shape 534"/>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295169" y="2972428"/>
            <a:ext cx="6267600" cy="57936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http://docs.pivotal.io/pivotalcf/console/index.html</a:t>
            </a:r>
          </a:p>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This picture allows us to show the space view that provides quick overview of all applications and services target to it. Further application detail can be obtain by drilling into specific application. Notice that services can be managed via the quick manage link. The number of bounds apps is also showed. </a:t>
            </a:r>
          </a:p>
        </p:txBody>
      </p:sp>
      <p:sp>
        <p:nvSpPr>
          <p:cNvPr id="541" name="Shape 541"/>
          <p:cNvSpPr>
            <a:spLocks noGrp="1" noRot="1" noChangeAspect="1"/>
          </p:cNvSpPr>
          <p:nvPr>
            <p:ph type="sldImg" idx="2"/>
          </p:nvPr>
        </p:nvSpPr>
        <p:spPr>
          <a:xfrm>
            <a:off x="1606550" y="685800"/>
            <a:ext cx="3702049"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15" name="Shape 15"/>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199" y="87914"/>
            <a:ext cx="6662271" cy="857250"/>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7" name="Shape 87"/>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0" marR="0" lvl="0"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88" name="Shape 88"/>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1" name="Shape 91"/>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2" name="Shape 92"/>
          <p:cNvSpPr txBox="1">
            <a:spLocks noGrp="1"/>
          </p:cNvSpPr>
          <p:nvPr>
            <p:ph type="body" idx="2"/>
          </p:nvPr>
        </p:nvSpPr>
        <p:spPr>
          <a:xfrm>
            <a:off x="4648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cxnSp>
        <p:nvCxnSpPr>
          <p:cNvPr id="93" name="Shape 93"/>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94"/>
        <p:cNvGrpSpPr/>
        <p:nvPr/>
      </p:nvGrpSpPr>
      <p:grpSpPr>
        <a:xfrm>
          <a:off x="0" y="0"/>
          <a:ext cx="0" cy="0"/>
          <a:chOff x="0" y="0"/>
          <a:chExt cx="0" cy="0"/>
        </a:xfrm>
      </p:grpSpPr>
      <p:sp>
        <p:nvSpPr>
          <p:cNvPr id="95" name="Shape 95"/>
          <p:cNvSpPr/>
          <p:nvPr/>
        </p:nvSpPr>
        <p:spPr>
          <a:xfrm>
            <a:off x="-7470" y="-52294"/>
            <a:ext cx="9218705" cy="5210736"/>
          </a:xfrm>
          <a:prstGeom prst="rect">
            <a:avLst/>
          </a:prstGeom>
          <a:solidFill>
            <a:schemeClr val="dk2"/>
          </a:solidFill>
          <a:ln>
            <a:noFill/>
          </a:ln>
          <a:effectLst>
            <a:outerShdw blurRad="39999"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96" name="Shape 96"/>
          <p:cNvSpPr/>
          <p:nvPr/>
        </p:nvSpPr>
        <p:spPr>
          <a:xfrm>
            <a:off x="4495798" y="948765"/>
            <a:ext cx="4722906" cy="425823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97" name="Shape 97"/>
          <p:cNvSpPr txBox="1">
            <a:spLocks noGrp="1"/>
          </p:cNvSpPr>
          <p:nvPr>
            <p:ph type="title"/>
          </p:nvPr>
        </p:nvSpPr>
        <p:spPr>
          <a:xfrm>
            <a:off x="231587" y="318403"/>
            <a:ext cx="8538883"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Source Sans Pro"/>
              <a:buNone/>
              <a:defRPr sz="28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4728882" y="1192686"/>
            <a:ext cx="3957918" cy="3394472"/>
          </a:xfrm>
          <a:prstGeom prst="rect">
            <a:avLst/>
          </a:prstGeom>
          <a:noFill/>
          <a:ln>
            <a:noFill/>
          </a:ln>
        </p:spPr>
        <p:txBody>
          <a:bodyPr lIns="91425" tIns="91425" rIns="91425" bIns="91425" anchor="t" anchorCtr="0"/>
          <a:lstStyle>
            <a:lvl1pPr marL="285750" marR="0" lvl="0" indent="-184150" algn="l" rtl="0">
              <a:spcBef>
                <a:spcPts val="320"/>
              </a:spcBef>
              <a:spcAft>
                <a:spcPts val="600"/>
              </a:spcAft>
              <a:buClr>
                <a:schemeClr val="lt1"/>
              </a:buClr>
              <a:buSzPct val="100000"/>
              <a:buFont typeface="Arial"/>
              <a:buChar char="•"/>
              <a:defRPr sz="1600" b="0" i="0" u="none" strike="noStrike" cap="none">
                <a:solidFill>
                  <a:schemeClr val="lt1"/>
                </a:solidFill>
                <a:latin typeface="Source Sans Pro"/>
                <a:ea typeface="Source Sans Pro"/>
                <a:cs typeface="Source Sans Pro"/>
                <a:sym typeface="Source Sans Pro"/>
              </a:defRPr>
            </a:lvl1pPr>
            <a:lvl2pPr marL="457200" marR="0" lvl="1" indent="0" algn="l" rtl="0">
              <a:spcBef>
                <a:spcPts val="320"/>
              </a:spcBef>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80"/>
              </a:spcBef>
              <a:buClr>
                <a:srgbClr val="878787"/>
              </a:buClr>
              <a:buFont typeface="Arial"/>
              <a:buNone/>
              <a:defRPr sz="1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9" name="Shape 99"/>
          <p:cNvSpPr>
            <a:spLocks noGrp="1"/>
          </p:cNvSpPr>
          <p:nvPr>
            <p:ph type="pic" idx="2"/>
          </p:nvPr>
        </p:nvSpPr>
        <p:spPr>
          <a:xfrm>
            <a:off x="0" y="956795"/>
            <a:ext cx="4495800" cy="4250204"/>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2" name="Shape 102"/>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0" marR="0" lvl="0" indent="0" algn="l" rtl="0">
              <a:spcBef>
                <a:spcPts val="320"/>
              </a:spcBef>
              <a:spcAft>
                <a:spcPts val="600"/>
              </a:spcAft>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320"/>
              </a:spcBef>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80"/>
              </a:spcBef>
              <a:buClr>
                <a:srgbClr val="878787"/>
              </a:buClr>
              <a:buFont typeface="Arial"/>
              <a:buNone/>
              <a:defRPr sz="1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03" name="Shape 103"/>
          <p:cNvSpPr txBox="1">
            <a:spLocks noGrp="1"/>
          </p:cNvSpPr>
          <p:nvPr>
            <p:ph type="body" idx="2"/>
          </p:nvPr>
        </p:nvSpPr>
        <p:spPr>
          <a:xfrm>
            <a:off x="4662394" y="3832344"/>
            <a:ext cx="4070350" cy="665161"/>
          </a:xfrm>
          <a:prstGeom prst="rect">
            <a:avLst/>
          </a:prstGeom>
          <a:noFill/>
          <a:ln>
            <a:noFill/>
          </a:ln>
        </p:spPr>
        <p:txBody>
          <a:bodyPr lIns="91425" tIns="91425" rIns="91425" bIns="91425" anchor="t" anchorCtr="0"/>
          <a:lstStyle>
            <a:lvl1pPr marL="0" marR="0" lvl="0" indent="0" algn="l" rtl="0">
              <a:spcBef>
                <a:spcPts val="220"/>
              </a:spcBef>
              <a:buClr>
                <a:srgbClr val="BFBFBF"/>
              </a:buClr>
              <a:buFont typeface="Arial"/>
              <a:buNone/>
              <a:defRPr sz="1100" b="0" i="1" u="none" strike="noStrike" cap="none">
                <a:solidFill>
                  <a:srgbClr val="BFBFBF"/>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20"/>
              </a:spcBef>
              <a:buClr>
                <a:srgbClr val="878787"/>
              </a:buClr>
              <a:buFont typeface="Arial"/>
              <a:buNone/>
              <a:defRPr sz="11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04" name="Shape 104"/>
          <p:cNvSpPr>
            <a:spLocks noGrp="1"/>
          </p:cNvSpPr>
          <p:nvPr>
            <p:ph type="pic" idx="3"/>
          </p:nvPr>
        </p:nvSpPr>
        <p:spPr>
          <a:xfrm>
            <a:off x="4662487" y="1200150"/>
            <a:ext cx="4070350" cy="2430555"/>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105" name="Shape 105"/>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8" name="Shape 108"/>
          <p:cNvSpPr txBox="1">
            <a:spLocks noGrp="1"/>
          </p:cNvSpPr>
          <p:nvPr>
            <p:ph type="body" idx="1"/>
          </p:nvPr>
        </p:nvSpPr>
        <p:spPr>
          <a:xfrm>
            <a:off x="457200" y="1151334"/>
            <a:ext cx="4040187"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09" name="Shape 109"/>
          <p:cNvSpPr txBox="1">
            <a:spLocks noGrp="1"/>
          </p:cNvSpPr>
          <p:nvPr>
            <p:ph type="body" idx="2"/>
          </p:nvPr>
        </p:nvSpPr>
        <p:spPr>
          <a:xfrm>
            <a:off x="457200" y="2016580"/>
            <a:ext cx="4040187"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10" name="Shape 110"/>
          <p:cNvSpPr txBox="1">
            <a:spLocks noGrp="1"/>
          </p:cNvSpPr>
          <p:nvPr>
            <p:ph type="body" idx="3"/>
          </p:nvPr>
        </p:nvSpPr>
        <p:spPr>
          <a:xfrm>
            <a:off x="4645026" y="1151334"/>
            <a:ext cx="4041774"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11" name="Shape 111"/>
          <p:cNvSpPr txBox="1">
            <a:spLocks noGrp="1"/>
          </p:cNvSpPr>
          <p:nvPr>
            <p:ph type="body" idx="4"/>
          </p:nvPr>
        </p:nvSpPr>
        <p:spPr>
          <a:xfrm>
            <a:off x="4645026" y="2016580"/>
            <a:ext cx="4041774"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cxnSp>
        <p:nvCxnSpPr>
          <p:cNvPr id="112" name="Shape 112"/>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3"/>
        <p:cNvGrpSpPr/>
        <p:nvPr/>
      </p:nvGrpSpPr>
      <p:grpSpPr>
        <a:xfrm>
          <a:off x="0" y="0"/>
          <a:ext cx="0" cy="0"/>
          <a:chOff x="0" y="0"/>
          <a:chExt cx="0" cy="0"/>
        </a:xfrm>
      </p:grpSpPr>
      <p:sp>
        <p:nvSpPr>
          <p:cNvPr id="114" name="Shape 114"/>
          <p:cNvSpPr/>
          <p:nvPr/>
        </p:nvSpPr>
        <p:spPr>
          <a:xfrm>
            <a:off x="-67234" y="-126998"/>
            <a:ext cx="9226176"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15" name="Shape 115"/>
          <p:cNvSpPr txBox="1">
            <a:spLocks noGrp="1"/>
          </p:cNvSpPr>
          <p:nvPr>
            <p:ph type="title"/>
          </p:nvPr>
        </p:nvSpPr>
        <p:spPr>
          <a:xfrm>
            <a:off x="239056" y="465166"/>
            <a:ext cx="8516470" cy="376791"/>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6" name="Shape 116"/>
          <p:cNvSpPr>
            <a:spLocks noGrp="1"/>
          </p:cNvSpPr>
          <p:nvPr>
            <p:ph type="pic" idx="2"/>
          </p:nvPr>
        </p:nvSpPr>
        <p:spPr>
          <a:xfrm>
            <a:off x="-82176" y="1105646"/>
            <a:ext cx="9226176" cy="4037852"/>
          </a:xfrm>
          <a:prstGeom prst="rect">
            <a:avLst/>
          </a:prstGeom>
          <a:noFill/>
          <a:ln>
            <a:noFill/>
          </a:ln>
        </p:spPr>
        <p:txBody>
          <a:bodyPr lIns="91425" tIns="91425" rIns="91425" bIns="91425" anchor="t" anchorCtr="0"/>
          <a:lstStyle>
            <a:lvl1pPr marL="0" marR="0" lvl="0" indent="0" algn="l" rtl="0">
              <a:spcBef>
                <a:spcPts val="640"/>
              </a:spcBef>
              <a:buClr>
                <a:srgbClr val="878787"/>
              </a:buClr>
              <a:buFont typeface="Arial"/>
              <a:buNone/>
              <a:defRPr sz="32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17" name="Shape 117"/>
          <p:cNvSpPr txBox="1">
            <a:spLocks noGrp="1"/>
          </p:cNvSpPr>
          <p:nvPr>
            <p:ph type="body" idx="1"/>
          </p:nvPr>
        </p:nvSpPr>
        <p:spPr>
          <a:xfrm>
            <a:off x="239056" y="157381"/>
            <a:ext cx="8516470" cy="229215"/>
          </a:xfrm>
          <a:prstGeom prst="rect">
            <a:avLst/>
          </a:prstGeom>
          <a:noFill/>
          <a:ln>
            <a:noFill/>
          </a:ln>
        </p:spPr>
        <p:txBody>
          <a:bodyPr lIns="91425" tIns="91425" rIns="91425" bIns="91425" anchor="t" anchorCtr="0"/>
          <a:lstStyle>
            <a:lvl1pPr marL="0" marR="0" lvl="0" indent="0" algn="l" rtl="0">
              <a:spcBef>
                <a:spcPts val="240"/>
              </a:spcBef>
              <a:buClr>
                <a:schemeClr val="dk2"/>
              </a:buClr>
              <a:buFont typeface="Arial"/>
              <a:buNone/>
              <a:defRPr sz="12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Comparison">
    <p:spTree>
      <p:nvGrpSpPr>
        <p:cNvPr id="1" name="Shape 118"/>
        <p:cNvGrpSpPr/>
        <p:nvPr/>
      </p:nvGrpSpPr>
      <p:grpSpPr>
        <a:xfrm>
          <a:off x="0" y="0"/>
          <a:ext cx="0" cy="0"/>
          <a:chOff x="0" y="0"/>
          <a:chExt cx="0" cy="0"/>
        </a:xfrm>
      </p:grpSpPr>
      <p:sp>
        <p:nvSpPr>
          <p:cNvPr id="119" name="Shape 119"/>
          <p:cNvSpPr/>
          <p:nvPr/>
        </p:nvSpPr>
        <p:spPr>
          <a:xfrm>
            <a:off x="366059"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20" name="Shape 120"/>
          <p:cNvSpPr/>
          <p:nvPr/>
        </p:nvSpPr>
        <p:spPr>
          <a:xfrm>
            <a:off x="2488200"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21" name="Shape 121"/>
          <p:cNvSpPr/>
          <p:nvPr/>
        </p:nvSpPr>
        <p:spPr>
          <a:xfrm>
            <a:off x="4610342"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22" name="Shape 122"/>
          <p:cNvSpPr/>
          <p:nvPr/>
        </p:nvSpPr>
        <p:spPr>
          <a:xfrm>
            <a:off x="6732485"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23" name="Shape 123"/>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4" name="Shape 124"/>
          <p:cNvSpPr txBox="1">
            <a:spLocks noGrp="1"/>
          </p:cNvSpPr>
          <p:nvPr>
            <p:ph type="body" idx="1"/>
          </p:nvPr>
        </p:nvSpPr>
        <p:spPr>
          <a:xfrm>
            <a:off x="457200"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006FD6"/>
              </a:buClr>
              <a:buFont typeface="Arial"/>
              <a:buNone/>
              <a:defRPr sz="2400" b="1" i="0" u="none" strike="noStrike" cap="none">
                <a:solidFill>
                  <a:srgbClr val="006FD6"/>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25" name="Shape 125"/>
          <p:cNvSpPr txBox="1">
            <a:spLocks noGrp="1"/>
          </p:cNvSpPr>
          <p:nvPr>
            <p:ph type="body" idx="2"/>
          </p:nvPr>
        </p:nvSpPr>
        <p:spPr>
          <a:xfrm>
            <a:off x="457200" y="1904515"/>
            <a:ext cx="1948328" cy="2578042"/>
          </a:xfrm>
          <a:prstGeom prst="rect">
            <a:avLst/>
          </a:prstGeom>
          <a:noFill/>
          <a:ln>
            <a:noFill/>
          </a:ln>
        </p:spPr>
        <p:txBody>
          <a:bodyPr lIns="91425" tIns="91425" rIns="91425" bIns="91425" anchor="t" anchorCtr="0"/>
          <a:lstStyle>
            <a:lvl1pPr marL="285750" marR="0" lvl="0" indent="-222250" algn="l" rtl="0">
              <a:lnSpc>
                <a:spcPct val="11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26" name="Shape 126"/>
          <p:cNvSpPr txBox="1">
            <a:spLocks noGrp="1"/>
          </p:cNvSpPr>
          <p:nvPr>
            <p:ph type="body" idx="3"/>
          </p:nvPr>
        </p:nvSpPr>
        <p:spPr>
          <a:xfrm>
            <a:off x="2548960"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27" name="Shape 127"/>
          <p:cNvSpPr txBox="1">
            <a:spLocks noGrp="1"/>
          </p:cNvSpPr>
          <p:nvPr>
            <p:ph type="body" idx="4"/>
          </p:nvPr>
        </p:nvSpPr>
        <p:spPr>
          <a:xfrm>
            <a:off x="2548960" y="1904515"/>
            <a:ext cx="1948328" cy="2578042"/>
          </a:xfrm>
          <a:prstGeom prst="rect">
            <a:avLst/>
          </a:prstGeom>
          <a:noFill/>
          <a:ln>
            <a:noFill/>
          </a:ln>
        </p:spPr>
        <p:txBody>
          <a:bodyPr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28" name="Shape 128"/>
          <p:cNvSpPr txBox="1">
            <a:spLocks noGrp="1"/>
          </p:cNvSpPr>
          <p:nvPr>
            <p:ph type="body" idx="5"/>
          </p:nvPr>
        </p:nvSpPr>
        <p:spPr>
          <a:xfrm>
            <a:off x="4655664"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29" name="Shape 129"/>
          <p:cNvSpPr txBox="1">
            <a:spLocks noGrp="1"/>
          </p:cNvSpPr>
          <p:nvPr>
            <p:ph type="body" idx="6"/>
          </p:nvPr>
        </p:nvSpPr>
        <p:spPr>
          <a:xfrm>
            <a:off x="4655664" y="1904515"/>
            <a:ext cx="1948328" cy="2578042"/>
          </a:xfrm>
          <a:prstGeom prst="rect">
            <a:avLst/>
          </a:prstGeom>
          <a:noFill/>
          <a:ln>
            <a:noFill/>
          </a:ln>
        </p:spPr>
        <p:txBody>
          <a:bodyPr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30" name="Shape 130"/>
          <p:cNvSpPr txBox="1">
            <a:spLocks noGrp="1"/>
          </p:cNvSpPr>
          <p:nvPr>
            <p:ph type="body" idx="7"/>
          </p:nvPr>
        </p:nvSpPr>
        <p:spPr>
          <a:xfrm>
            <a:off x="6732485"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31" name="Shape 131"/>
          <p:cNvSpPr txBox="1">
            <a:spLocks noGrp="1"/>
          </p:cNvSpPr>
          <p:nvPr>
            <p:ph type="body" idx="8"/>
          </p:nvPr>
        </p:nvSpPr>
        <p:spPr>
          <a:xfrm>
            <a:off x="6732485" y="1904515"/>
            <a:ext cx="1948328" cy="2578042"/>
          </a:xfrm>
          <a:prstGeom prst="rect">
            <a:avLst/>
          </a:prstGeom>
          <a:noFill/>
          <a:ln>
            <a:noFill/>
          </a:ln>
        </p:spPr>
        <p:txBody>
          <a:bodyPr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cxnSp>
        <p:nvCxnSpPr>
          <p:cNvPr id="132" name="Shape 132"/>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Picture with Caption">
    <p:spTree>
      <p:nvGrpSpPr>
        <p:cNvPr id="1" name="Shape 133"/>
        <p:cNvGrpSpPr/>
        <p:nvPr/>
      </p:nvGrpSpPr>
      <p:grpSpPr>
        <a:xfrm>
          <a:off x="0" y="0"/>
          <a:ext cx="0" cy="0"/>
          <a:chOff x="0" y="0"/>
          <a:chExt cx="0" cy="0"/>
        </a:xfrm>
      </p:grpSpPr>
      <p:sp>
        <p:nvSpPr>
          <p:cNvPr id="134" name="Shape 134"/>
          <p:cNvSpPr/>
          <p:nvPr/>
        </p:nvSpPr>
        <p:spPr>
          <a:xfrm>
            <a:off x="4669117" y="-114360"/>
            <a:ext cx="4429074" cy="528544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35" name="Shape 135"/>
          <p:cNvSpPr/>
          <p:nvPr/>
        </p:nvSpPr>
        <p:spPr>
          <a:xfrm>
            <a:off x="-67233" y="-126998"/>
            <a:ext cx="4736351"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36" name="Shape 136"/>
          <p:cNvSpPr txBox="1">
            <a:spLocks noGrp="1"/>
          </p:cNvSpPr>
          <p:nvPr>
            <p:ph type="title"/>
          </p:nvPr>
        </p:nvSpPr>
        <p:spPr>
          <a:xfrm>
            <a:off x="239057" y="483683"/>
            <a:ext cx="4430060" cy="414470"/>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7" name="Shape 137"/>
          <p:cNvSpPr>
            <a:spLocks noGrp="1"/>
          </p:cNvSpPr>
          <p:nvPr>
            <p:ph type="pic" idx="2"/>
          </p:nvPr>
        </p:nvSpPr>
        <p:spPr>
          <a:xfrm>
            <a:off x="4669117" y="0"/>
            <a:ext cx="4474880" cy="5143499"/>
          </a:xfrm>
          <a:prstGeom prst="rect">
            <a:avLst/>
          </a:prstGeom>
          <a:noFill/>
          <a:ln>
            <a:noFill/>
          </a:ln>
        </p:spPr>
        <p:txBody>
          <a:bodyPr lIns="91425" tIns="91425" rIns="91425" bIns="91425" anchor="t" anchorCtr="0"/>
          <a:lstStyle>
            <a:lvl1pPr marL="0" marR="0" lvl="0" indent="0" algn="l" rtl="0">
              <a:spcBef>
                <a:spcPts val="640"/>
              </a:spcBef>
              <a:buClr>
                <a:srgbClr val="878787"/>
              </a:buClr>
              <a:buFont typeface="Arial"/>
              <a:buNone/>
              <a:defRPr sz="32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38" name="Shape 138"/>
          <p:cNvSpPr txBox="1">
            <a:spLocks noGrp="1"/>
          </p:cNvSpPr>
          <p:nvPr>
            <p:ph type="body" idx="1"/>
          </p:nvPr>
        </p:nvSpPr>
        <p:spPr>
          <a:xfrm>
            <a:off x="239057" y="224619"/>
            <a:ext cx="4430061" cy="229215"/>
          </a:xfrm>
          <a:prstGeom prst="rect">
            <a:avLst/>
          </a:prstGeom>
          <a:noFill/>
          <a:ln>
            <a:noFill/>
          </a:ln>
        </p:spPr>
        <p:txBody>
          <a:bodyPr lIns="91425" tIns="91425" rIns="91425" bIns="91425" anchor="t" anchorCtr="0"/>
          <a:lstStyle>
            <a:lvl1pPr marL="0" marR="0" lvl="0" indent="0" algn="l" rtl="0">
              <a:spcBef>
                <a:spcPts val="200"/>
              </a:spcBef>
              <a:buClr>
                <a:schemeClr val="dk2"/>
              </a:buClr>
              <a:buFont typeface="Arial"/>
              <a:buNone/>
              <a:defRPr sz="10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139" name="Shape 139"/>
          <p:cNvSpPr txBox="1">
            <a:spLocks noGrp="1"/>
          </p:cNvSpPr>
          <p:nvPr>
            <p:ph type="body" idx="3"/>
          </p:nvPr>
        </p:nvSpPr>
        <p:spPr>
          <a:xfrm>
            <a:off x="239057" y="1225717"/>
            <a:ext cx="4430060" cy="914400"/>
          </a:xfrm>
          <a:prstGeom prst="rect">
            <a:avLst/>
          </a:prstGeom>
          <a:noFill/>
          <a:ln>
            <a:noFill/>
          </a:ln>
        </p:spPr>
        <p:txBody>
          <a:bodyPr lIns="91425" tIns="91425" rIns="91425" bIns="91425" anchor="t" anchorCtr="0"/>
          <a:lstStyle>
            <a:lvl1pPr marL="342900" marR="0" lvl="0" indent="-241300" algn="l" rtl="0">
              <a:spcBef>
                <a:spcPts val="320"/>
              </a:spcBef>
              <a:buClr>
                <a:schemeClr val="lt1"/>
              </a:buClr>
              <a:buSzPct val="100000"/>
              <a:buFont typeface="Arial"/>
              <a:buChar char="•"/>
              <a:defRPr sz="1600" b="0" i="0" u="none" strike="noStrike" cap="none">
                <a:solidFill>
                  <a:schemeClr val="lt1"/>
                </a:solidFill>
                <a:latin typeface="Source Sans Pro"/>
                <a:ea typeface="Source Sans Pro"/>
                <a:cs typeface="Source Sans Pro"/>
                <a:sym typeface="Source Sans Pro"/>
              </a:defRPr>
            </a:lvl1pPr>
            <a:lvl2pPr marL="742950" marR="0" lvl="1" indent="-196850" algn="l" rtl="0">
              <a:spcBef>
                <a:spcPts val="280"/>
              </a:spcBef>
              <a:buClr>
                <a:schemeClr val="lt1"/>
              </a:buClr>
              <a:buSzPct val="100000"/>
              <a:buFont typeface="Arial"/>
              <a:buChar char="–"/>
              <a:defRPr sz="1400" b="0" i="0" u="none" strike="noStrike" cap="none">
                <a:solidFill>
                  <a:schemeClr val="lt1"/>
                </a:solidFill>
                <a:latin typeface="Source Sans Pro"/>
                <a:ea typeface="Source Sans Pro"/>
                <a:cs typeface="Source Sans Pro"/>
                <a:sym typeface="Source Sans Pro"/>
              </a:defRPr>
            </a:lvl2pPr>
            <a:lvl3pPr marL="1143000" marR="0" lvl="2" indent="-152400" algn="l" rtl="0">
              <a:spcBef>
                <a:spcPts val="240"/>
              </a:spcBef>
              <a:buClr>
                <a:schemeClr val="lt1"/>
              </a:buClr>
              <a:buSzPct val="100000"/>
              <a:buFont typeface="Arial"/>
              <a:buChar char="•"/>
              <a:defRPr sz="1200" b="0" i="0" u="none" strike="noStrike" cap="none">
                <a:solidFill>
                  <a:schemeClr val="lt1"/>
                </a:solidFill>
                <a:latin typeface="Source Sans Pro"/>
                <a:ea typeface="Source Sans Pro"/>
                <a:cs typeface="Source Sans Pro"/>
                <a:sym typeface="Source Sans Pro"/>
              </a:defRPr>
            </a:lvl3pPr>
            <a:lvl4pPr marL="1600200" marR="0" lvl="3"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4pPr>
            <a:lvl5pPr marL="2057400" marR="0" lvl="4"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4_Custom Layout">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2" name="Shape 142"/>
          <p:cNvSpPr/>
          <p:nvPr/>
        </p:nvSpPr>
        <p:spPr>
          <a:xfrm>
            <a:off x="-163870" y="-65547"/>
            <a:ext cx="9447160" cy="5284837"/>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2"/>
              </a:solidFill>
              <a:latin typeface="Source Sans Pro"/>
              <a:ea typeface="Source Sans Pro"/>
              <a:cs typeface="Source Sans Pro"/>
              <a:sym typeface="Source Sans Pro"/>
            </a:endParaRPr>
          </a:p>
        </p:txBody>
      </p:sp>
      <p:sp>
        <p:nvSpPr>
          <p:cNvPr id="143" name="Shape 143"/>
          <p:cNvSpPr txBox="1"/>
          <p:nvPr/>
        </p:nvSpPr>
        <p:spPr>
          <a:xfrm>
            <a:off x="1701800" y="3094038"/>
            <a:ext cx="5689600" cy="46196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a:solidFill>
                  <a:schemeClr val="accent5"/>
                </a:solidFill>
                <a:latin typeface="Arial"/>
                <a:ea typeface="Arial"/>
                <a:cs typeface="Arial"/>
                <a:sym typeface="Arial"/>
              </a:rPr>
              <a:t>A NEW PLATFORM </a:t>
            </a:r>
            <a:r>
              <a:rPr lang="en-US" sz="2400">
                <a:solidFill>
                  <a:schemeClr val="accent1"/>
                </a:solidFill>
                <a:latin typeface="Arial"/>
                <a:ea typeface="Arial"/>
                <a:cs typeface="Arial"/>
                <a:sym typeface="Arial"/>
              </a:rPr>
              <a:t>FOR A NEW ERA</a:t>
            </a:r>
          </a:p>
        </p:txBody>
      </p:sp>
      <p:pic>
        <p:nvPicPr>
          <p:cNvPr id="144" name="Shape 144" descr="Pivotal_Logo_white.png"/>
          <p:cNvPicPr preferRelativeResize="0"/>
          <p:nvPr/>
        </p:nvPicPr>
        <p:blipFill rotWithShape="1">
          <a:blip r:embed="rId2">
            <a:alphaModFix/>
          </a:blip>
          <a:srcRect r="5547"/>
          <a:stretch/>
        </p:blipFill>
        <p:spPr>
          <a:xfrm>
            <a:off x="1973263" y="1658938"/>
            <a:ext cx="5189536" cy="126047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p:spTree>
      <p:nvGrpSpPr>
        <p:cNvPr id="1" name="Shape 14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20" name="Shape 20"/>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21" name="Shape 21" descr="Pivotal_Logo_white.png"/>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22" name="Shape 22"/>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Footer bar only">
    <p:spTree>
      <p:nvGrpSpPr>
        <p:cNvPr id="1" name="Shape 146"/>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49" name="Shape 149"/>
          <p:cNvSpPr txBox="1">
            <a:spLocks noGrp="1"/>
          </p:cNvSpPr>
          <p:nvPr>
            <p:ph type="body" idx="1"/>
          </p:nvPr>
        </p:nvSpPr>
        <p:spPr>
          <a:xfrm>
            <a:off x="366712" y="1074737"/>
            <a:ext cx="8410499" cy="3383098"/>
          </a:xfrm>
          <a:prstGeom prst="rect">
            <a:avLst/>
          </a:prstGeom>
          <a:noFill/>
          <a:ln>
            <a:noFill/>
          </a:ln>
        </p:spPr>
        <p:txBody>
          <a:bodyPr lIns="91425" tIns="91425" rIns="91425" bIns="91425" anchor="t" anchorCtr="0"/>
          <a:lstStyle>
            <a:lvl1pPr marL="342900" marR="0" lvl="0" indent="-165100" algn="l" rtl="0">
              <a:spcBef>
                <a:spcPts val="1200"/>
              </a:spcBef>
              <a:buClr>
                <a:schemeClr val="accent1"/>
              </a:buClr>
              <a:buSzPct val="100000"/>
              <a:buFont typeface="Noto Sans Symbols"/>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300"/>
              </a:spcBef>
              <a:buClr>
                <a:schemeClr val="accent1"/>
              </a:buClr>
              <a:buSzPct val="100000"/>
              <a:buFont typeface="Verdana"/>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300"/>
              </a:spcBef>
              <a:buClr>
                <a:schemeClr val="accent1"/>
              </a:buClr>
              <a:buSzPct val="100000"/>
              <a:buFont typeface="Verdana"/>
              <a:buChar char="▪"/>
              <a:defRPr sz="2000" b="0" i="0" u="none" strike="noStrike" cap="none">
                <a:solidFill>
                  <a:srgbClr val="878787"/>
                </a:solidFill>
                <a:latin typeface="Source Sans Pro"/>
                <a:ea typeface="Source Sans Pro"/>
                <a:cs typeface="Source Sans Pro"/>
                <a:sym typeface="Source Sans Pro"/>
              </a:defRPr>
            </a:lvl3pPr>
            <a:lvl4pPr marL="1658936" marR="0" lvl="3" indent="-7935" algn="l" rtl="0">
              <a:spcBef>
                <a:spcPts val="300"/>
              </a:spcBef>
              <a:buClr>
                <a:schemeClr val="accen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00"/>
              </a:spcBef>
              <a:buClr>
                <a:schemeClr val="accen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23"/>
        <p:cNvGrpSpPr/>
        <p:nvPr/>
      </p:nvGrpSpPr>
      <p:grpSpPr>
        <a:xfrm>
          <a:off x="0" y="0"/>
          <a:ext cx="0" cy="0"/>
          <a:chOff x="0" y="0"/>
          <a:chExt cx="0" cy="0"/>
        </a:xfrm>
      </p:grpSpPr>
      <p:sp>
        <p:nvSpPr>
          <p:cNvPr id="24" name="Shape 24"/>
          <p:cNvSpPr/>
          <p:nvPr/>
        </p:nvSpPr>
        <p:spPr>
          <a:xfrm>
            <a:off x="0" y="0"/>
            <a:ext cx="9144000"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25" name="Shape 25"/>
          <p:cNvSpPr>
            <a:spLocks noGrp="1"/>
          </p:cNvSpPr>
          <p:nvPr>
            <p:ph type="pic" idx="2"/>
          </p:nvPr>
        </p:nvSpPr>
        <p:spPr>
          <a:xfrm>
            <a:off x="0" y="0"/>
            <a:ext cx="9144000" cy="5143499"/>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26" name="Shape 26"/>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1117708" y="998561"/>
            <a:ext cx="5828552" cy="481695"/>
          </a:xfrm>
          <a:prstGeom prst="rect">
            <a:avLst/>
          </a:prstGeom>
          <a:noFill/>
          <a:ln>
            <a:noFill/>
          </a:ln>
        </p:spPr>
        <p:txBody>
          <a:bodyPr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3"/>
        <p:cNvGrpSpPr/>
        <p:nvPr/>
      </p:nvGrpSpPr>
      <p:grpSpPr>
        <a:xfrm>
          <a:off x="0" y="0"/>
          <a:ext cx="0" cy="0"/>
          <a:chOff x="0" y="0"/>
          <a:chExt cx="0" cy="0"/>
        </a:xfrm>
      </p:grpSpPr>
      <p:sp>
        <p:nvSpPr>
          <p:cNvPr id="34" name="Shape 34"/>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35" name="Shape 3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36" name="Shape 36"/>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37" name="Shape 37"/>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600" b="0" i="0" u="none" strike="noStrike" cap="none">
                <a:solidFill>
                  <a:srgbClr val="7F7F7F"/>
                </a:solidFill>
                <a:latin typeface="Arial"/>
                <a:ea typeface="Arial"/>
                <a:cs typeface="Arial"/>
                <a:sym typeface="Arial"/>
              </a:rPr>
              <a:t>© Copyright 2013 Pivotal. All rights reserved.</a:t>
            </a:r>
          </a:p>
        </p:txBody>
      </p:sp>
      <p:pic>
        <p:nvPicPr>
          <p:cNvPr id="38" name="Shape 38"/>
          <p:cNvPicPr preferRelativeResize="0"/>
          <p:nvPr/>
        </p:nvPicPr>
        <p:blipFill rotWithShape="1">
          <a:blip r:embed="rId2">
            <a:alphaModFix/>
          </a:blip>
          <a:srcRect/>
          <a:stretch/>
        </p:blipFill>
        <p:spPr>
          <a:xfrm>
            <a:off x="7942263" y="4713287"/>
            <a:ext cx="957298" cy="220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emp Basic without Rule">
    <p:bg>
      <p:bgPr>
        <a:solidFill>
          <a:srgbClr val="17232A"/>
        </a:solidFill>
        <a:effectLst/>
      </p:bgPr>
    </p:bg>
    <p:spTree>
      <p:nvGrpSpPr>
        <p:cNvPr id="1" name="Shape 44"/>
        <p:cNvGrpSpPr/>
        <p:nvPr/>
      </p:nvGrpSpPr>
      <p:grpSpPr>
        <a:xfrm>
          <a:off x="0" y="0"/>
          <a:ext cx="0" cy="0"/>
          <a:chOff x="0" y="0"/>
          <a:chExt cx="0" cy="0"/>
        </a:xfrm>
      </p:grpSpPr>
      <p:sp>
        <p:nvSpPr>
          <p:cNvPr id="45" name="Shape 45"/>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46" name="Shape 46"/>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47" name="Shape 47" descr="Pivotal_Logo_white.png"/>
          <p:cNvPicPr preferRelativeResize="0"/>
          <p:nvPr/>
        </p:nvPicPr>
        <p:blipFill rotWithShape="1">
          <a:blip r:embed="rId2">
            <a:alphaModFix/>
          </a:blip>
          <a:srcRect/>
          <a:stretch/>
        </p:blipFill>
        <p:spPr>
          <a:xfrm>
            <a:off x="7941732" y="4713966"/>
            <a:ext cx="957261" cy="219454"/>
          </a:xfrm>
          <a:prstGeom prst="rect">
            <a:avLst/>
          </a:prstGeom>
          <a:noFill/>
          <a:ln>
            <a:noFill/>
          </a:ln>
        </p:spPr>
      </p:pic>
      <p:sp>
        <p:nvSpPr>
          <p:cNvPr id="48" name="Shape 48"/>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50"/>
        <p:cNvGrpSpPr/>
        <p:nvPr/>
      </p:nvGrpSpPr>
      <p:grpSpPr>
        <a:xfrm>
          <a:off x="0" y="0"/>
          <a:ext cx="0" cy="0"/>
          <a:chOff x="0" y="0"/>
          <a:chExt cx="0" cy="0"/>
        </a:xfrm>
      </p:grpSpPr>
      <p:sp>
        <p:nvSpPr>
          <p:cNvPr id="51" name="Shape 51"/>
          <p:cNvSpPr/>
          <p:nvPr/>
        </p:nvSpPr>
        <p:spPr>
          <a:xfrm>
            <a:off x="0" y="0"/>
            <a:ext cx="920560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0A1215"/>
              </a:solidFill>
              <a:latin typeface="Source Sans Pro"/>
              <a:ea typeface="Source Sans Pro"/>
              <a:cs typeface="Source Sans Pro"/>
              <a:sym typeface="Source Sans Pro"/>
            </a:endParaRPr>
          </a:p>
        </p:txBody>
      </p:sp>
      <p:sp>
        <p:nvSpPr>
          <p:cNvPr id="52" name="Shape 52"/>
          <p:cNvSpPr>
            <a:spLocks noGrp="1"/>
          </p:cNvSpPr>
          <p:nvPr>
            <p:ph type="pic" idx="2"/>
          </p:nvPr>
        </p:nvSpPr>
        <p:spPr>
          <a:xfrm>
            <a:off x="0" y="1756833"/>
            <a:ext cx="9144000" cy="3386666"/>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53" name="Shape 53"/>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ctr"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1677241" y="998561"/>
            <a:ext cx="5828552" cy="481695"/>
          </a:xfrm>
          <a:prstGeom prst="rect">
            <a:avLst/>
          </a:prstGeom>
          <a:noFill/>
          <a:ln>
            <a:noFill/>
          </a:ln>
        </p:spPr>
        <p:txBody>
          <a:bodyPr lIns="91425" tIns="91425" rIns="91425" bIns="91425" anchor="t" anchorCtr="0"/>
          <a:lstStyle>
            <a:lvl1pPr marL="0" marR="0" lvl="0" indent="0" algn="ctr"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Slide">
    <p:spTree>
      <p:nvGrpSpPr>
        <p:cNvPr id="1" name="Shape 67"/>
        <p:cNvGrpSpPr/>
        <p:nvPr/>
      </p:nvGrpSpPr>
      <p:grpSpPr>
        <a:xfrm>
          <a:off x="0" y="0"/>
          <a:ext cx="0" cy="0"/>
          <a:chOff x="0" y="0"/>
          <a:chExt cx="0" cy="0"/>
        </a:xfrm>
      </p:grpSpPr>
      <p:sp>
        <p:nvSpPr>
          <p:cNvPr id="68" name="Shape 68"/>
          <p:cNvSpPr/>
          <p:nvPr/>
        </p:nvSpPr>
        <p:spPr>
          <a:xfrm>
            <a:off x="-89646" y="-27989"/>
            <a:ext cx="9259047" cy="5220256"/>
          </a:xfrm>
          <a:prstGeom prst="rect">
            <a:avLst/>
          </a:prstGeom>
          <a:solidFill>
            <a:schemeClr val="accent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69" name="Shape 69" descr="PivLogo_White.png"/>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70" name="Shape 70"/>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1" name="Shape 71"/>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chemeClr val="dk1"/>
              </a:buClr>
              <a:buFont typeface="Arial"/>
              <a:buNone/>
              <a:defRPr sz="1600" b="0" i="0" u="none" strike="noStrike" cap="none">
                <a:solidFill>
                  <a:schemeClr val="dk1"/>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72" name="Shape 72"/>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73"/>
        <p:cNvGrpSpPr/>
        <p:nvPr/>
      </p:nvGrpSpPr>
      <p:grpSpPr>
        <a:xfrm>
          <a:off x="0" y="0"/>
          <a:ext cx="0" cy="0"/>
          <a:chOff x="0" y="0"/>
          <a:chExt cx="0" cy="0"/>
        </a:xfrm>
      </p:grpSpPr>
      <p:sp>
        <p:nvSpPr>
          <p:cNvPr id="74" name="Shape 74"/>
          <p:cNvSpPr/>
          <p:nvPr/>
        </p:nvSpPr>
        <p:spPr>
          <a:xfrm>
            <a:off x="-89646" y="-27989"/>
            <a:ext cx="9259047" cy="5220256"/>
          </a:xfrm>
          <a:prstGeom prst="rect">
            <a:avLst/>
          </a:prstGeom>
          <a:solidFill>
            <a:srgbClr val="1B283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75" name="Shape 75" descr="PivLogo_White.png"/>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76" name="Shape 76"/>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rgbClr val="43E5D5"/>
              </a:buClr>
              <a:buFont typeface="Arial"/>
              <a:buNone/>
              <a:defRPr sz="1600" b="0" i="0" u="none" strike="noStrike" cap="none">
                <a:solidFill>
                  <a:srgbClr val="43E5D5"/>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78" name="Shape 78"/>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79"/>
        <p:cNvGrpSpPr/>
        <p:nvPr/>
      </p:nvGrpSpPr>
      <p:grpSpPr>
        <a:xfrm>
          <a:off x="0" y="0"/>
          <a:ext cx="0" cy="0"/>
          <a:chOff x="0" y="0"/>
          <a:chExt cx="0" cy="0"/>
        </a:xfrm>
      </p:grpSpPr>
      <p:sp>
        <p:nvSpPr>
          <p:cNvPr id="80" name="Shape 80"/>
          <p:cNvSpPr/>
          <p:nvPr/>
        </p:nvSpPr>
        <p:spPr>
          <a:xfrm>
            <a:off x="50545" y="-69533"/>
            <a:ext cx="9093453"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81" name="Shape 81"/>
          <p:cNvSpPr txBox="1">
            <a:spLocks noGrp="1"/>
          </p:cNvSpPr>
          <p:nvPr>
            <p:ph type="title"/>
          </p:nvPr>
        </p:nvSpPr>
        <p:spPr>
          <a:xfrm>
            <a:off x="1195325" y="1916327"/>
            <a:ext cx="6947615" cy="532285"/>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36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2" name="Shape 82" descr="PivLogo_White.png"/>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83" name="Shape 83"/>
          <p:cNvSpPr txBox="1">
            <a:spLocks noGrp="1"/>
          </p:cNvSpPr>
          <p:nvPr>
            <p:ph type="body" idx="1"/>
          </p:nvPr>
        </p:nvSpPr>
        <p:spPr>
          <a:xfrm>
            <a:off x="1195325" y="2502216"/>
            <a:ext cx="5828552" cy="437904"/>
          </a:xfrm>
          <a:prstGeom prst="rect">
            <a:avLst/>
          </a:prstGeom>
          <a:noFill/>
          <a:ln>
            <a:noFill/>
          </a:ln>
        </p:spPr>
        <p:txBody>
          <a:bodyPr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84" name="Shape 84"/>
          <p:cNvSpPr txBox="1">
            <a:spLocks noGrp="1"/>
          </p:cNvSpPr>
          <p:nvPr>
            <p:ph type="body" idx="2"/>
          </p:nvPr>
        </p:nvSpPr>
        <p:spPr>
          <a:xfrm>
            <a:off x="1195325" y="4442307"/>
            <a:ext cx="7881472" cy="379642"/>
          </a:xfrm>
          <a:prstGeom prst="rect">
            <a:avLst/>
          </a:prstGeom>
          <a:noFill/>
          <a:ln>
            <a:noFill/>
          </a:ln>
        </p:spPr>
        <p:txBody>
          <a:bodyPr lIns="91425" tIns="91425" rIns="91425" bIns="91425" anchor="t" anchorCtr="0"/>
          <a:lstStyle>
            <a:lvl1pPr marL="0" marR="0" lvl="0" indent="0" algn="l" rtl="0">
              <a:spcBef>
                <a:spcPts val="360"/>
              </a:spcBef>
              <a:buClr>
                <a:schemeClr val="accent5"/>
              </a:buClr>
              <a:buFont typeface="Arial"/>
              <a:buNone/>
              <a:defRPr sz="18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Shape 154" descr="C:\Users\sdunn\Documents\Pivotal Corporate\presentation\New Approach to Big Data\assets\Strata-Data-wide.jpg"/>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155" name="Shape 155"/>
          <p:cNvSpPr txBox="1"/>
          <p:nvPr/>
        </p:nvSpPr>
        <p:spPr>
          <a:xfrm>
            <a:off x="446035" y="1487155"/>
            <a:ext cx="4854081" cy="17917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0" i="0" u="none" strike="noStrike" cap="none" dirty="0">
                <a:solidFill>
                  <a:schemeClr val="lt1"/>
                </a:solidFill>
                <a:latin typeface="Roboto"/>
                <a:ea typeface="Roboto"/>
                <a:cs typeface="Roboto"/>
                <a:sym typeface="Roboto"/>
              </a:rPr>
              <a:t>Pivotal Cloud Foundry Basics </a:t>
            </a:r>
            <a:r>
              <a:rPr lang="en-US" sz="4000" b="0" i="0" u="none" strike="noStrike" cap="none">
                <a:solidFill>
                  <a:schemeClr val="lt1"/>
                </a:solidFill>
                <a:latin typeface="Roboto"/>
                <a:ea typeface="Roboto"/>
                <a:cs typeface="Roboto"/>
                <a:sym typeface="Roboto"/>
              </a:rPr>
              <a:t>and </a:t>
            </a:r>
            <a:r>
              <a:rPr lang="en-US" sz="4000" b="0" i="0" u="none" strike="noStrike" cap="none" smtClean="0">
                <a:solidFill>
                  <a:schemeClr val="lt1"/>
                </a:solidFill>
                <a:latin typeface="Roboto"/>
                <a:ea typeface="Roboto"/>
                <a:cs typeface="Roboto"/>
                <a:sym typeface="Roboto"/>
              </a:rPr>
              <a:t>Architecture</a:t>
            </a:r>
            <a:endParaRPr lang="en-US" sz="4000" b="0" i="0" u="none" strike="noStrike" cap="none" dirty="0">
              <a:solidFill>
                <a:schemeClr val="lt1"/>
              </a:solidFill>
              <a:latin typeface="Roboto"/>
              <a:ea typeface="Roboto"/>
              <a:cs typeface="Roboto"/>
              <a:sym typeface="Roboto"/>
            </a:endParaRPr>
          </a:p>
        </p:txBody>
      </p:sp>
      <p:pic>
        <p:nvPicPr>
          <p:cNvPr id="156" name="Shape 156" descr="C:\Users\sdunn\Documents\Pivotal Corporate\presentation\Misc Assets\pivotal-logo.png"/>
          <p:cNvPicPr preferRelativeResize="0"/>
          <p:nvPr/>
        </p:nvPicPr>
        <p:blipFill rotWithShape="1">
          <a:blip r:embed="rId4">
            <a:alphaModFix/>
          </a:blip>
          <a:srcRect/>
          <a:stretch/>
        </p:blipFill>
        <p:spPr>
          <a:xfrm>
            <a:off x="566612" y="0"/>
            <a:ext cx="2045955" cy="8017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txBox="1"/>
          <p:nvPr/>
        </p:nvSpPr>
        <p:spPr>
          <a:xfrm>
            <a:off x="271854" y="1418166"/>
            <a:ext cx="4141396" cy="3134755"/>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Service is an external application dependency or components such as:</a:t>
            </a:r>
          </a:p>
          <a:p>
            <a:pPr marL="742950" marR="0" lvl="1" indent="-285750" algn="l" rtl="0">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Database or Message Queue</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Quickly access platform services via marketplace</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Create services instances based on service plans</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Bind Services to Applications</a:t>
            </a:r>
          </a:p>
          <a:p>
            <a:pPr marL="0" marR="0" lvl="0" indent="0" algn="l" rtl="0">
              <a:lnSpc>
                <a:spcPct val="100000"/>
              </a:lnSpc>
              <a:spcBef>
                <a:spcPts val="120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553" name="Shape 553"/>
          <p:cNvSpPr txBox="1">
            <a:spLocks noGrp="1"/>
          </p:cNvSpPr>
          <p:nvPr>
            <p:ph type="title"/>
          </p:nvPr>
        </p:nvSpPr>
        <p:spPr>
          <a:xfrm>
            <a:off x="1007704" y="407953"/>
            <a:ext cx="7613403" cy="585513"/>
          </a:xfrm>
          <a:prstGeom prst="rect">
            <a:avLst/>
          </a:prstGeom>
          <a:noFill/>
          <a:ln>
            <a:noFill/>
          </a:ln>
        </p:spPr>
        <p:txBody>
          <a:bodyPr lIns="91425" tIns="45700" rIns="91425" bIns="45700" anchor="ctr" anchorCtr="0">
            <a:noAutofit/>
          </a:bodyPr>
          <a:lstStyle/>
          <a:p>
            <a:pPr marL="0" marR="0" lvl="0" indent="0" algn="ctr" rtl="0">
              <a:spcBef>
                <a:spcPts val="0"/>
              </a:spcBef>
              <a:buClr>
                <a:srgbClr val="008881"/>
              </a:buClr>
              <a:buSzPct val="25000"/>
              <a:buFont typeface="Source Sans Pro"/>
              <a:buNone/>
            </a:pPr>
            <a:r>
              <a:rPr lang="en-US" sz="3600" b="1" i="0" u="none" strike="noStrike" cap="none">
                <a:solidFill>
                  <a:srgbClr val="008881"/>
                </a:solidFill>
                <a:latin typeface="Source Sans Pro"/>
                <a:ea typeface="Source Sans Pro"/>
                <a:cs typeface="Source Sans Pro"/>
                <a:sym typeface="Source Sans Pro"/>
              </a:rPr>
              <a:t>Services Marketplace</a:t>
            </a:r>
          </a:p>
        </p:txBody>
      </p:sp>
      <p:cxnSp>
        <p:nvCxnSpPr>
          <p:cNvPr id="554" name="Shape 554"/>
          <p:cNvCxnSpPr/>
          <p:nvPr/>
        </p:nvCxnSpPr>
        <p:spPr>
          <a:xfrm rot="-5400000" flipH="1">
            <a:off x="5190932" y="2907301"/>
            <a:ext cx="1566299" cy="857099"/>
          </a:xfrm>
          <a:prstGeom prst="bentConnector3">
            <a:avLst>
              <a:gd name="adj1" fmla="val 100678"/>
            </a:avLst>
          </a:prstGeom>
          <a:noFill/>
          <a:ln w="25400" cap="flat" cmpd="sng">
            <a:solidFill>
              <a:schemeClr val="accent1"/>
            </a:solidFill>
            <a:prstDash val="solid"/>
            <a:round/>
            <a:headEnd type="none" w="med" len="med"/>
            <a:tailEnd type="stealth" w="lg" len="lg"/>
          </a:ln>
          <a:effectLst>
            <a:outerShdw blurRad="39999" dist="20000" dir="5400000" rotWithShape="0">
              <a:srgbClr val="000000">
                <a:alpha val="37647"/>
              </a:srgbClr>
            </a:outerShdw>
          </a:effectLst>
        </p:spPr>
      </p:cxnSp>
      <p:pic>
        <p:nvPicPr>
          <p:cNvPr id="555" name="Shape 555"/>
          <p:cNvPicPr preferRelativeResize="0"/>
          <p:nvPr/>
        </p:nvPicPr>
        <p:blipFill rotWithShape="1">
          <a:blip r:embed="rId3">
            <a:alphaModFix/>
          </a:blip>
          <a:srcRect l="-14462" r="-14461"/>
          <a:stretch/>
        </p:blipFill>
        <p:spPr>
          <a:xfrm>
            <a:off x="4075407" y="1418166"/>
            <a:ext cx="4655706" cy="2351616"/>
          </a:xfrm>
          <a:prstGeom prst="rect">
            <a:avLst/>
          </a:prstGeom>
          <a:noFill/>
          <a:ln>
            <a:noFill/>
          </a:ln>
        </p:spPr>
      </p:pic>
      <p:pic>
        <p:nvPicPr>
          <p:cNvPr id="556" name="Shape 556"/>
          <p:cNvPicPr preferRelativeResize="0"/>
          <p:nvPr/>
        </p:nvPicPr>
        <p:blipFill rotWithShape="1">
          <a:blip r:embed="rId4">
            <a:alphaModFix/>
          </a:blip>
          <a:srcRect/>
          <a:stretch/>
        </p:blipFill>
        <p:spPr>
          <a:xfrm>
            <a:off x="6402780" y="2661180"/>
            <a:ext cx="2479283" cy="2006070"/>
          </a:xfrm>
          <a:prstGeom prst="rect">
            <a:avLst/>
          </a:prstGeom>
          <a:noFill/>
          <a:ln>
            <a:noFill/>
          </a:ln>
        </p:spPr>
      </p:pic>
    </p:spTree>
  </p:cSld>
  <p:clrMapOvr>
    <a:masterClrMapping/>
  </p:clrMapOvr>
  <p:transition xmlns:p14="http://schemas.microsoft.com/office/powerpoint/2010/mai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p:nvPr/>
        </p:nvSpPr>
        <p:spPr>
          <a:xfrm>
            <a:off x="121848" y="1545166"/>
            <a:ext cx="3856178" cy="3007755"/>
          </a:xfrm>
          <a:prstGeom prst="rect">
            <a:avLst/>
          </a:prstGeom>
          <a:noFill/>
          <a:ln>
            <a:noFill/>
          </a:ln>
        </p:spPr>
        <p:txBody>
          <a:bodyPr lIns="91425" tIns="45700" rIns="91425" bIns="45700" anchor="t" anchorCtr="0">
            <a:noAutofit/>
          </a:bodyPr>
          <a:lstStyle/>
          <a:p>
            <a:pPr marL="285750" marR="0" lvl="0" indent="-285750" algn="l" rtl="0">
              <a:spcBef>
                <a:spcPts val="0"/>
              </a:spcBef>
              <a:buClr>
                <a:srgbClr val="FFFFFF"/>
              </a:buClr>
              <a:buSzPct val="100000"/>
              <a:buFont typeface="Arial"/>
              <a:buChar char="•"/>
            </a:pPr>
            <a:r>
              <a:rPr lang="en-US" sz="1800" b="0" i="0" u="none" strike="noStrike" cap="none">
                <a:solidFill>
                  <a:srgbClr val="FFFFFF"/>
                </a:solidFill>
                <a:latin typeface="Source Sans Pro"/>
                <a:ea typeface="Source Sans Pro"/>
                <a:cs typeface="Source Sans Pro"/>
                <a:sym typeface="Source Sans Pro"/>
              </a:rPr>
              <a:t>Command line utility providing easy access to the Pivotal CF commands.</a:t>
            </a:r>
          </a:p>
          <a:p>
            <a:pPr marL="285750" marR="0" lvl="0" indent="-285750" algn="l" rtl="0">
              <a:spcBef>
                <a:spcPts val="0"/>
              </a:spcBef>
              <a:buClr>
                <a:srgbClr val="FFFFFF"/>
              </a:buClr>
              <a:buSzPct val="100000"/>
              <a:buFont typeface="Arial"/>
              <a:buChar char="•"/>
            </a:pPr>
            <a:r>
              <a:rPr lang="en-US" sz="1800" b="0" i="0" u="none" strike="noStrike" cap="none">
                <a:solidFill>
                  <a:srgbClr val="FFFFFF"/>
                </a:solidFill>
                <a:latin typeface="Source Sans Pro"/>
                <a:ea typeface="Source Sans Pro"/>
                <a:cs typeface="Source Sans Pro"/>
                <a:sym typeface="Source Sans Pro"/>
              </a:rPr>
              <a:t>Scriptable</a:t>
            </a:r>
          </a:p>
          <a:p>
            <a:pPr marL="285750" marR="0" lvl="0" indent="-285750" algn="l" rtl="0">
              <a:spcBef>
                <a:spcPts val="0"/>
              </a:spcBef>
              <a:buClr>
                <a:srgbClr val="FFFFFF"/>
              </a:buClr>
              <a:buSzPct val="100000"/>
              <a:buFont typeface="Arial"/>
              <a:buChar char="•"/>
            </a:pPr>
            <a:r>
              <a:rPr lang="en-US" sz="1800" b="0" i="0" u="none" strike="noStrike" cap="none">
                <a:solidFill>
                  <a:srgbClr val="FFFFFF"/>
                </a:solidFill>
                <a:latin typeface="Source Sans Pro"/>
                <a:ea typeface="Source Sans Pro"/>
                <a:cs typeface="Source Sans Pro"/>
                <a:sym typeface="Source Sans Pro"/>
              </a:rPr>
              <a:t>Fully documented (cf –help)</a:t>
            </a:r>
          </a:p>
        </p:txBody>
      </p:sp>
      <p:sp>
        <p:nvSpPr>
          <p:cNvPr id="562" name="Shape 562"/>
          <p:cNvSpPr txBox="1">
            <a:spLocks noGrp="1"/>
          </p:cNvSpPr>
          <p:nvPr>
            <p:ph type="title"/>
          </p:nvPr>
        </p:nvSpPr>
        <p:spPr>
          <a:xfrm>
            <a:off x="476250" y="407953"/>
            <a:ext cx="9524999" cy="585513"/>
          </a:xfrm>
          <a:prstGeom prst="rect">
            <a:avLst/>
          </a:prstGeom>
          <a:noFill/>
          <a:ln>
            <a:noFill/>
          </a:ln>
        </p:spPr>
        <p:txBody>
          <a:bodyPr lIns="91425" tIns="45700" rIns="91425" bIns="45700" anchor="ctr" anchorCtr="0">
            <a:noAutofit/>
          </a:bodyPr>
          <a:lstStyle/>
          <a:p>
            <a:pPr marL="0" marR="0" lvl="0" indent="0" algn="ctr" rtl="0">
              <a:spcBef>
                <a:spcPts val="0"/>
              </a:spcBef>
              <a:buClr>
                <a:srgbClr val="008881"/>
              </a:buClr>
              <a:buSzPct val="25000"/>
              <a:buFont typeface="Source Sans Pro"/>
              <a:buNone/>
            </a:pPr>
            <a:r>
              <a:rPr lang="en-US" sz="3600" b="1" i="0" u="none" strike="noStrike" cap="none">
                <a:solidFill>
                  <a:srgbClr val="008881"/>
                </a:solidFill>
                <a:latin typeface="Source Sans Pro"/>
                <a:ea typeface="Source Sans Pro"/>
                <a:cs typeface="Source Sans Pro"/>
                <a:sym typeface="Source Sans Pro"/>
              </a:rPr>
              <a:t>CLI – Command Line Interface</a:t>
            </a:r>
          </a:p>
        </p:txBody>
      </p:sp>
      <p:pic>
        <p:nvPicPr>
          <p:cNvPr id="563" name="Shape 563" descr="Screen Shot 2016-01-05 at 12.14.59 PM.png"/>
          <p:cNvPicPr preferRelativeResize="0"/>
          <p:nvPr/>
        </p:nvPicPr>
        <p:blipFill rotWithShape="1">
          <a:blip r:embed="rId3">
            <a:alphaModFix/>
          </a:blip>
          <a:srcRect/>
          <a:stretch/>
        </p:blipFill>
        <p:spPr>
          <a:xfrm>
            <a:off x="4227375" y="1482329"/>
            <a:ext cx="4735461" cy="2668983"/>
          </a:xfrm>
          <a:prstGeom prst="rect">
            <a:avLst/>
          </a:prstGeom>
          <a:noFill/>
          <a:ln>
            <a:noFill/>
          </a:ln>
        </p:spPr>
      </p:pic>
    </p:spTree>
  </p:cSld>
  <p:clrMapOvr>
    <a:masterClrMapping/>
  </p:clrMapOvr>
  <p:transition xmlns:p14="http://schemas.microsoft.com/office/powerpoint/2010/mai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pic>
        <p:nvPicPr>
          <p:cNvPr id="568" name="Shape 568" descr="Stocksy_txp157cab05rEJ000_Medium_423382.jpg"/>
          <p:cNvPicPr preferRelativeResize="0"/>
          <p:nvPr/>
        </p:nvPicPr>
        <p:blipFill rotWithShape="1">
          <a:blip r:embed="rId3">
            <a:alphaModFix/>
          </a:blip>
          <a:srcRect t="15584"/>
          <a:stretch/>
        </p:blipFill>
        <p:spPr>
          <a:xfrm>
            <a:off x="0" y="0"/>
            <a:ext cx="9144000" cy="5143499"/>
          </a:xfrm>
          <a:prstGeom prst="rect">
            <a:avLst/>
          </a:prstGeom>
          <a:noFill/>
          <a:ln>
            <a:noFill/>
          </a:ln>
        </p:spPr>
      </p:pic>
      <p:sp>
        <p:nvSpPr>
          <p:cNvPr id="569" name="Shape 569"/>
          <p:cNvSpPr/>
          <p:nvPr/>
        </p:nvSpPr>
        <p:spPr>
          <a:xfrm>
            <a:off x="0" y="0"/>
            <a:ext cx="9144000" cy="5143499"/>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000" scaled="0"/>
          </a:gradFill>
          <a:ln>
            <a:noFill/>
          </a:ln>
        </p:spPr>
        <p:txBody>
          <a:bodyPr lIns="68575" tIns="34275" rIns="68575" bIns="34275"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cxnSp>
        <p:nvCxnSpPr>
          <p:cNvPr id="570" name="Shape 570"/>
          <p:cNvCxnSpPr/>
          <p:nvPr/>
        </p:nvCxnSpPr>
        <p:spPr>
          <a:xfrm>
            <a:off x="596900" y="2111130"/>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cxnSp>
        <p:nvCxnSpPr>
          <p:cNvPr id="571" name="Shape 571"/>
          <p:cNvCxnSpPr/>
          <p:nvPr/>
        </p:nvCxnSpPr>
        <p:spPr>
          <a:xfrm>
            <a:off x="596900" y="3428753"/>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sp>
        <p:nvSpPr>
          <p:cNvPr id="572" name="Shape 572"/>
          <p:cNvSpPr txBox="1"/>
          <p:nvPr/>
        </p:nvSpPr>
        <p:spPr>
          <a:xfrm>
            <a:off x="1820793" y="1336858"/>
            <a:ext cx="5209486" cy="460500"/>
          </a:xfrm>
          <a:prstGeom prst="rect">
            <a:avLst/>
          </a:prstGeom>
          <a:noFill/>
          <a:ln>
            <a:noFill/>
          </a:ln>
        </p:spPr>
        <p:txBody>
          <a:bodyPr lIns="0" tIns="0" rIns="0" bIns="0" anchor="t" anchorCtr="0">
            <a:noAutofit/>
          </a:bodyPr>
          <a:lstStyle/>
          <a:p>
            <a:pPr marL="0" marR="0" lvl="0" indent="0" algn="just" rtl="0">
              <a:lnSpc>
                <a:spcPct val="90000"/>
              </a:lnSpc>
              <a:spcBef>
                <a:spcPts val="0"/>
              </a:spcBef>
              <a:buNone/>
            </a:pPr>
            <a:endParaRPr sz="4500" b="1" i="0" u="none" strike="noStrike" cap="none">
              <a:solidFill>
                <a:srgbClr val="008881"/>
              </a:solidFill>
              <a:latin typeface="Source Sans Pro"/>
              <a:ea typeface="Source Sans Pro"/>
              <a:cs typeface="Source Sans Pro"/>
              <a:sym typeface="Source Sans Pro"/>
            </a:endParaRPr>
          </a:p>
        </p:txBody>
      </p:sp>
      <p:sp>
        <p:nvSpPr>
          <p:cNvPr id="573" name="Shape 573"/>
          <p:cNvSpPr txBox="1"/>
          <p:nvPr/>
        </p:nvSpPr>
        <p:spPr>
          <a:xfrm>
            <a:off x="205956" y="2553541"/>
            <a:ext cx="8410499" cy="460500"/>
          </a:xfrm>
          <a:prstGeom prst="rect">
            <a:avLst/>
          </a:prstGeom>
          <a:noFill/>
          <a:ln>
            <a:noFill/>
          </a:ln>
        </p:spPr>
        <p:txBody>
          <a:bodyPr lIns="0" tIns="0" rIns="0" bIns="0" anchor="t" anchorCtr="0">
            <a:noAutofit/>
          </a:bodyPr>
          <a:lstStyle/>
          <a:p>
            <a:pPr marL="0" marR="0" lvl="0" indent="0" algn="ctr" rtl="0">
              <a:lnSpc>
                <a:spcPct val="90000"/>
              </a:lnSpc>
              <a:spcBef>
                <a:spcPts val="0"/>
              </a:spcBef>
              <a:spcAft>
                <a:spcPts val="0"/>
              </a:spcAft>
              <a:buClr>
                <a:srgbClr val="138A7E"/>
              </a:buClr>
              <a:buSzPct val="25000"/>
              <a:buFont typeface="Arial"/>
              <a:buNone/>
            </a:pPr>
            <a:r>
              <a:rPr lang="en-US" sz="3200" b="1" i="0" u="none" strike="noStrike" cap="none">
                <a:solidFill>
                  <a:srgbClr val="138A7E"/>
                </a:solidFill>
                <a:latin typeface="Arial"/>
                <a:ea typeface="Arial"/>
                <a:cs typeface="Arial"/>
                <a:sym typeface="Arial"/>
              </a:rPr>
              <a:t>PCF ARCHITECTURE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txBox="1">
            <a:spLocks noGrp="1"/>
          </p:cNvSpPr>
          <p:nvPr>
            <p:ph type="title"/>
          </p:nvPr>
        </p:nvSpPr>
        <p:spPr>
          <a:xfrm>
            <a:off x="1117708" y="407953"/>
            <a:ext cx="6947615" cy="585513"/>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600" b="0" i="0" u="none" strike="noStrike" cap="none">
                <a:solidFill>
                  <a:srgbClr val="00685D"/>
                </a:solidFill>
                <a:latin typeface="Arial"/>
                <a:ea typeface="Arial"/>
                <a:cs typeface="Arial"/>
                <a:sym typeface="Arial"/>
              </a:rPr>
              <a:t>Elastic Runtime Architecture</a:t>
            </a:r>
          </a:p>
        </p:txBody>
      </p:sp>
      <p:sp>
        <p:nvSpPr>
          <p:cNvPr id="580" name="Shape 580"/>
          <p:cNvSpPr/>
          <p:nvPr/>
        </p:nvSpPr>
        <p:spPr>
          <a:xfrm>
            <a:off x="263682" y="1446820"/>
            <a:ext cx="3884984" cy="2466323"/>
          </a:xfrm>
          <a:prstGeom prst="roundRect">
            <a:avLst>
              <a:gd name="adj" fmla="val 1618"/>
            </a:avLst>
          </a:prstGeom>
          <a:solidFill>
            <a:schemeClr val="accent1"/>
          </a:solidFill>
          <a:ln>
            <a:noFill/>
          </a:ln>
        </p:spPr>
        <p:txBody>
          <a:bodyPr lIns="91425" tIns="45700" rIns="91425" bIns="45700" anchor="b" anchorCtr="0">
            <a:noAutofit/>
          </a:bodyPr>
          <a:lstStyle/>
          <a:p>
            <a:pPr marL="0" marR="0" lvl="0" indent="0" algn="ctr" rtl="0">
              <a:spcBef>
                <a:spcPts val="0"/>
              </a:spcBef>
              <a:buClr>
                <a:srgbClr val="FFFFFF"/>
              </a:buClr>
              <a:buSzPct val="25000"/>
              <a:buFont typeface="Arial"/>
              <a:buNone/>
            </a:pPr>
            <a:r>
              <a:rPr lang="en-US" sz="1200" b="1" i="0" u="none" strike="noStrike" cap="none">
                <a:solidFill>
                  <a:srgbClr val="FFFFFF"/>
                </a:solidFill>
                <a:latin typeface="Arial"/>
                <a:ea typeface="Arial"/>
                <a:cs typeface="Arial"/>
                <a:sym typeface="Arial"/>
              </a:rPr>
              <a:t>Pivotal CF Elastic Runtime</a:t>
            </a:r>
          </a:p>
        </p:txBody>
      </p:sp>
      <p:sp>
        <p:nvSpPr>
          <p:cNvPr id="581" name="Shape 581"/>
          <p:cNvSpPr/>
          <p:nvPr/>
        </p:nvSpPr>
        <p:spPr>
          <a:xfrm>
            <a:off x="337916" y="1519683"/>
            <a:ext cx="2687452" cy="213867"/>
          </a:xfrm>
          <a:prstGeom prst="roundRect">
            <a:avLst>
              <a:gd name="adj" fmla="val 17740"/>
            </a:avLst>
          </a:prstGeom>
          <a:solidFill>
            <a:srgbClr val="33928A"/>
          </a:solidFill>
          <a:ln>
            <a:noFill/>
          </a:ln>
        </p:spPr>
        <p:txBody>
          <a:bodyPr lIns="91425" tIns="0" rIns="91425" bIns="0" anchor="ctr" anchorCtr="0">
            <a:noAutofit/>
          </a:bodyPr>
          <a:lstStyle/>
          <a:p>
            <a:pPr marL="0" marR="0" lvl="0" indent="0" algn="ctr"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Dynamic Router</a:t>
            </a:r>
          </a:p>
        </p:txBody>
      </p:sp>
      <p:sp>
        <p:nvSpPr>
          <p:cNvPr id="582" name="Shape 582"/>
          <p:cNvSpPr/>
          <p:nvPr/>
        </p:nvSpPr>
        <p:spPr>
          <a:xfrm>
            <a:off x="2319425" y="1549236"/>
            <a:ext cx="161925" cy="154451"/>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000" b="0" i="0" u="none" strike="noStrike" cap="none">
              <a:solidFill>
                <a:srgbClr val="FFFFFF"/>
              </a:solidFill>
              <a:latin typeface="Arial"/>
              <a:ea typeface="Arial"/>
              <a:cs typeface="Arial"/>
              <a:sym typeface="Arial"/>
            </a:endParaRPr>
          </a:p>
        </p:txBody>
      </p:sp>
      <p:sp>
        <p:nvSpPr>
          <p:cNvPr id="583" name="Shape 583"/>
          <p:cNvSpPr/>
          <p:nvPr/>
        </p:nvSpPr>
        <p:spPr>
          <a:xfrm>
            <a:off x="343965" y="1804808"/>
            <a:ext cx="1493993" cy="233541"/>
          </a:xfrm>
          <a:prstGeom prst="roundRect">
            <a:avLst>
              <a:gd name="adj" fmla="val 9038"/>
            </a:avLst>
          </a:prstGeom>
          <a:solidFill>
            <a:srgbClr val="33928A"/>
          </a:solidFill>
          <a:ln>
            <a:noFill/>
          </a:ln>
        </p:spPr>
        <p:txBody>
          <a:bodyPr lIns="91425" tIns="0" rIns="91425" bIns="0" anchor="ctr" anchorCtr="0">
            <a:noAutofit/>
          </a:bodyPr>
          <a:lstStyle/>
          <a:p>
            <a:pPr marL="0" marR="0" lvl="0" indent="0" algn="l"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OAuth 2.0 Server (UAA)</a:t>
            </a:r>
          </a:p>
        </p:txBody>
      </p:sp>
      <p:sp>
        <p:nvSpPr>
          <p:cNvPr id="584" name="Shape 584"/>
          <p:cNvSpPr/>
          <p:nvPr/>
        </p:nvSpPr>
        <p:spPr>
          <a:xfrm>
            <a:off x="339646" y="2647950"/>
            <a:ext cx="1855412" cy="705740"/>
          </a:xfrm>
          <a:prstGeom prst="roundRect">
            <a:avLst>
              <a:gd name="adj" fmla="val 2039"/>
            </a:avLst>
          </a:prstGeom>
          <a:solidFill>
            <a:srgbClr val="33928A"/>
          </a:solidFill>
          <a:ln>
            <a:noFill/>
          </a:ln>
        </p:spPr>
        <p:txBody>
          <a:bodyPr lIns="91425" tIns="0" rIns="91425" bIns="0" anchor="t" anchorCtr="0">
            <a:noAutofit/>
          </a:bodyPr>
          <a:lstStyle/>
          <a:p>
            <a:pPr marL="0" marR="0" lvl="0" indent="0" algn="ctr"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CELL</a:t>
            </a:r>
          </a:p>
        </p:txBody>
      </p:sp>
      <p:sp>
        <p:nvSpPr>
          <p:cNvPr id="585" name="Shape 585"/>
          <p:cNvSpPr/>
          <p:nvPr/>
        </p:nvSpPr>
        <p:spPr>
          <a:xfrm>
            <a:off x="380237" y="2843538"/>
            <a:ext cx="1784820" cy="211485"/>
          </a:xfrm>
          <a:prstGeom prst="roundRect">
            <a:avLst>
              <a:gd name="adj" fmla="val 10428"/>
            </a:avLst>
          </a:prstGeom>
          <a:noFill/>
          <a:ln w="12700" cap="flat" cmpd="sng">
            <a:solidFill>
              <a:schemeClr val="lt1"/>
            </a:solidFill>
            <a:prstDash val="solid"/>
            <a:round/>
            <a:headEnd type="none" w="med" len="med"/>
            <a:tailEnd type="none" w="med" len="med"/>
          </a:ln>
        </p:spPr>
        <p:txBody>
          <a:bodyPr lIns="91425" tIns="0" rIns="91425" bIns="0" anchor="ctr" anchorCtr="0">
            <a:noAutofit/>
          </a:bodyPr>
          <a:lstStyle/>
          <a:p>
            <a:pPr marL="0" marR="0" lvl="0" indent="0" algn="l"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Garden</a:t>
            </a:r>
          </a:p>
        </p:txBody>
      </p:sp>
      <p:sp>
        <p:nvSpPr>
          <p:cNvPr id="586" name="Shape 586"/>
          <p:cNvSpPr/>
          <p:nvPr/>
        </p:nvSpPr>
        <p:spPr>
          <a:xfrm>
            <a:off x="380237" y="3100222"/>
            <a:ext cx="1784820" cy="211485"/>
          </a:xfrm>
          <a:prstGeom prst="roundRect">
            <a:avLst>
              <a:gd name="adj" fmla="val 10428"/>
            </a:avLst>
          </a:prstGeom>
          <a:noFill/>
          <a:ln w="12700" cap="flat" cmpd="sng">
            <a:solidFill>
              <a:schemeClr val="lt1"/>
            </a:solidFill>
            <a:prstDash val="solid"/>
            <a:round/>
            <a:headEnd type="none" w="med" len="med"/>
            <a:tailEnd type="none" w="med" len="med"/>
          </a:ln>
        </p:spPr>
        <p:txBody>
          <a:bodyPr lIns="91425" tIns="0" rIns="91425" bIns="0" anchor="ctr" anchorCtr="0">
            <a:noAutofit/>
          </a:bodyPr>
          <a:lstStyle/>
          <a:p>
            <a:pPr marL="0" marR="0" lvl="0" indent="0" algn="l"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Build Packs</a:t>
            </a:r>
          </a:p>
        </p:txBody>
      </p:sp>
      <p:sp>
        <p:nvSpPr>
          <p:cNvPr id="587" name="Shape 587"/>
          <p:cNvSpPr/>
          <p:nvPr/>
        </p:nvSpPr>
        <p:spPr>
          <a:xfrm>
            <a:off x="1837959" y="2867907"/>
            <a:ext cx="152694" cy="164322"/>
          </a:xfrm>
          <a:custGeom>
            <a:avLst/>
            <a:gdLst/>
            <a:ahLst/>
            <a:cxnLst/>
            <a:rect l="0" t="0" r="0" b="0"/>
            <a:pathLst>
              <a:path w="120000" h="120000" extrusionOk="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000" b="0" i="0" u="none" strike="noStrike" cap="none">
              <a:solidFill>
                <a:srgbClr val="FFFFFF"/>
              </a:solidFill>
              <a:latin typeface="Arial"/>
              <a:ea typeface="Arial"/>
              <a:cs typeface="Arial"/>
              <a:sym typeface="Arial"/>
            </a:endParaRPr>
          </a:p>
        </p:txBody>
      </p:sp>
      <p:sp>
        <p:nvSpPr>
          <p:cNvPr id="588" name="Shape 588"/>
          <p:cNvSpPr/>
          <p:nvPr/>
        </p:nvSpPr>
        <p:spPr>
          <a:xfrm>
            <a:off x="1859660" y="3122508"/>
            <a:ext cx="141341" cy="164604"/>
          </a:xfrm>
          <a:custGeom>
            <a:avLst/>
            <a:gdLst/>
            <a:ahLst/>
            <a:cxnLst/>
            <a:rect l="0" t="0" r="0" b="0"/>
            <a:pathLst>
              <a:path w="120000" h="120000" extrusionOk="0">
                <a:moveTo>
                  <a:pt x="65369" y="74149"/>
                </a:moveTo>
                <a:lnTo>
                  <a:pt x="110194" y="74149"/>
                </a:lnTo>
                <a:lnTo>
                  <a:pt x="110194" y="120000"/>
                </a:lnTo>
                <a:lnTo>
                  <a:pt x="65369" y="120000"/>
                </a:lnTo>
                <a:close/>
                <a:moveTo>
                  <a:pt x="8871" y="74149"/>
                </a:moveTo>
                <a:lnTo>
                  <a:pt x="53696" y="74149"/>
                </a:lnTo>
                <a:lnTo>
                  <a:pt x="53696" y="120000"/>
                </a:lnTo>
                <a:lnTo>
                  <a:pt x="8871" y="120000"/>
                </a:lnTo>
                <a:close/>
                <a:moveTo>
                  <a:pt x="33612" y="8887"/>
                </a:moveTo>
                <a:cubicBezTo>
                  <a:pt x="30538" y="8586"/>
                  <a:pt x="27521" y="9589"/>
                  <a:pt x="24915" y="12428"/>
                </a:cubicBezTo>
                <a:cubicBezTo>
                  <a:pt x="16155" y="22598"/>
                  <a:pt x="30550" y="30943"/>
                  <a:pt x="46484" y="32301"/>
                </a:cubicBezTo>
                <a:cubicBezTo>
                  <a:pt x="48761" y="32495"/>
                  <a:pt x="51068" y="32546"/>
                  <a:pt x="53345" y="32440"/>
                </a:cubicBezTo>
                <a:cubicBezTo>
                  <a:pt x="52577" y="22430"/>
                  <a:pt x="42834" y="9791"/>
                  <a:pt x="33612" y="8887"/>
                </a:cubicBezTo>
                <a:close/>
                <a:moveTo>
                  <a:pt x="86387" y="8887"/>
                </a:moveTo>
                <a:cubicBezTo>
                  <a:pt x="77165" y="9790"/>
                  <a:pt x="67422" y="22430"/>
                  <a:pt x="66655" y="32440"/>
                </a:cubicBezTo>
                <a:cubicBezTo>
                  <a:pt x="68931" y="32546"/>
                  <a:pt x="71238" y="32495"/>
                  <a:pt x="73515" y="32301"/>
                </a:cubicBezTo>
                <a:cubicBezTo>
                  <a:pt x="89449" y="30943"/>
                  <a:pt x="103844" y="22598"/>
                  <a:pt x="95085" y="12428"/>
                </a:cubicBezTo>
                <a:cubicBezTo>
                  <a:pt x="92478" y="9589"/>
                  <a:pt x="89461" y="8586"/>
                  <a:pt x="86387" y="8887"/>
                </a:cubicBezTo>
                <a:close/>
                <a:moveTo>
                  <a:pt x="87956" y="87"/>
                </a:moveTo>
                <a:cubicBezTo>
                  <a:pt x="93292" y="-433"/>
                  <a:pt x="98532" y="1339"/>
                  <a:pt x="103067" y="6340"/>
                </a:cubicBezTo>
                <a:cubicBezTo>
                  <a:pt x="118006" y="23896"/>
                  <a:pt x="94328" y="38301"/>
                  <a:pt x="67322" y="40899"/>
                </a:cubicBezTo>
                <a:lnTo>
                  <a:pt x="113917" y="40899"/>
                </a:lnTo>
                <a:cubicBezTo>
                  <a:pt x="117276" y="40899"/>
                  <a:pt x="120000" y="44068"/>
                  <a:pt x="120000" y="47976"/>
                </a:cubicBezTo>
                <a:lnTo>
                  <a:pt x="120000" y="64804"/>
                </a:lnTo>
                <a:lnTo>
                  <a:pt x="66303" y="64804"/>
                </a:lnTo>
                <a:lnTo>
                  <a:pt x="66303" y="41103"/>
                </a:lnTo>
                <a:lnTo>
                  <a:pt x="66150" y="41133"/>
                </a:lnTo>
                <a:lnTo>
                  <a:pt x="66215" y="41448"/>
                </a:lnTo>
                <a:cubicBezTo>
                  <a:pt x="64149" y="41549"/>
                  <a:pt x="62069" y="41575"/>
                  <a:pt x="59995" y="41331"/>
                </a:cubicBezTo>
                <a:cubicBezTo>
                  <a:pt x="57924" y="41575"/>
                  <a:pt x="55847" y="41549"/>
                  <a:pt x="53785" y="41448"/>
                </a:cubicBezTo>
                <a:lnTo>
                  <a:pt x="53867" y="41137"/>
                </a:lnTo>
                <a:lnTo>
                  <a:pt x="53696" y="41103"/>
                </a:lnTo>
                <a:lnTo>
                  <a:pt x="53696" y="64804"/>
                </a:lnTo>
                <a:lnTo>
                  <a:pt x="0" y="64804"/>
                </a:lnTo>
                <a:lnTo>
                  <a:pt x="0" y="47976"/>
                </a:lnTo>
                <a:cubicBezTo>
                  <a:pt x="0" y="44068"/>
                  <a:pt x="2723" y="40899"/>
                  <a:pt x="6082" y="40899"/>
                </a:cubicBezTo>
                <a:lnTo>
                  <a:pt x="52677" y="40899"/>
                </a:lnTo>
                <a:cubicBezTo>
                  <a:pt x="25670" y="38301"/>
                  <a:pt x="1993" y="23896"/>
                  <a:pt x="16932" y="6340"/>
                </a:cubicBezTo>
                <a:cubicBezTo>
                  <a:pt x="30506" y="-8625"/>
                  <a:pt x="50389" y="5319"/>
                  <a:pt x="60254" y="23127"/>
                </a:cubicBezTo>
                <a:cubicBezTo>
                  <a:pt x="66431" y="11157"/>
                  <a:pt x="77382" y="1117"/>
                  <a:pt x="87956" y="87"/>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000" b="0" i="0" u="none" strike="noStrike" cap="none">
              <a:solidFill>
                <a:srgbClr val="FFFFFF"/>
              </a:solidFill>
              <a:latin typeface="Arial"/>
              <a:ea typeface="Arial"/>
              <a:cs typeface="Arial"/>
              <a:sym typeface="Arial"/>
            </a:endParaRPr>
          </a:p>
        </p:txBody>
      </p:sp>
      <p:sp>
        <p:nvSpPr>
          <p:cNvPr id="589" name="Shape 589"/>
          <p:cNvSpPr/>
          <p:nvPr/>
        </p:nvSpPr>
        <p:spPr>
          <a:xfrm>
            <a:off x="1859660" y="1804808"/>
            <a:ext cx="1169840" cy="233540"/>
          </a:xfrm>
          <a:prstGeom prst="roundRect">
            <a:avLst>
              <a:gd name="adj" fmla="val 9038"/>
            </a:avLst>
          </a:prstGeom>
          <a:solidFill>
            <a:srgbClr val="33928A"/>
          </a:solidFill>
          <a:ln>
            <a:noFill/>
          </a:ln>
        </p:spPr>
        <p:txBody>
          <a:bodyPr lIns="91425" tIns="0" rIns="91425" bIns="0" anchor="ctr" anchorCtr="0">
            <a:noAutofit/>
          </a:bodyPr>
          <a:lstStyle/>
          <a:p>
            <a:pPr marL="0" marR="0" lvl="0" indent="0" algn="l"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Login Server</a:t>
            </a:r>
          </a:p>
        </p:txBody>
      </p:sp>
      <p:sp>
        <p:nvSpPr>
          <p:cNvPr id="590" name="Shape 590"/>
          <p:cNvSpPr/>
          <p:nvPr/>
        </p:nvSpPr>
        <p:spPr>
          <a:xfrm>
            <a:off x="2686218" y="1873100"/>
            <a:ext cx="224904" cy="108636"/>
          </a:xfrm>
          <a:custGeom>
            <a:avLst/>
            <a:gdLst/>
            <a:ahLst/>
            <a:cxnLst/>
            <a:rect l="0" t="0" r="0" b="0"/>
            <a:pathLst>
              <a:path w="120000" h="120000" extrusionOk="0">
                <a:moveTo>
                  <a:pt x="102275" y="40290"/>
                </a:moveTo>
                <a:cubicBezTo>
                  <a:pt x="96763" y="40290"/>
                  <a:pt x="92294" y="49114"/>
                  <a:pt x="92294" y="60000"/>
                </a:cubicBezTo>
                <a:cubicBezTo>
                  <a:pt x="92294" y="70885"/>
                  <a:pt x="96763" y="79709"/>
                  <a:pt x="102275" y="79709"/>
                </a:cubicBezTo>
                <a:cubicBezTo>
                  <a:pt x="107787" y="79709"/>
                  <a:pt x="112256" y="70885"/>
                  <a:pt x="112256" y="60000"/>
                </a:cubicBezTo>
                <a:cubicBezTo>
                  <a:pt x="112256" y="49114"/>
                  <a:pt x="107787" y="40290"/>
                  <a:pt x="102275" y="40290"/>
                </a:cubicBezTo>
                <a:close/>
                <a:moveTo>
                  <a:pt x="89615" y="0"/>
                </a:moveTo>
                <a:cubicBezTo>
                  <a:pt x="106396" y="0"/>
                  <a:pt x="120000" y="26862"/>
                  <a:pt x="120000" y="60000"/>
                </a:cubicBezTo>
                <a:cubicBezTo>
                  <a:pt x="120000" y="93137"/>
                  <a:pt x="106396" y="120000"/>
                  <a:pt x="89615" y="120000"/>
                </a:cubicBezTo>
                <a:cubicBezTo>
                  <a:pt x="76702" y="120000"/>
                  <a:pt x="65671" y="104092"/>
                  <a:pt x="61344" y="81604"/>
                </a:cubicBezTo>
                <a:lnTo>
                  <a:pt x="10941" y="81604"/>
                </a:lnTo>
                <a:lnTo>
                  <a:pt x="10940" y="81605"/>
                </a:lnTo>
                <a:lnTo>
                  <a:pt x="0" y="60000"/>
                </a:lnTo>
                <a:lnTo>
                  <a:pt x="10911" y="38453"/>
                </a:lnTo>
                <a:lnTo>
                  <a:pt x="21477" y="59317"/>
                </a:lnTo>
                <a:lnTo>
                  <a:pt x="32072" y="38394"/>
                </a:lnTo>
                <a:lnTo>
                  <a:pt x="32210" y="38394"/>
                </a:lnTo>
                <a:lnTo>
                  <a:pt x="42805" y="59317"/>
                </a:lnTo>
                <a:lnTo>
                  <a:pt x="53401" y="38394"/>
                </a:lnTo>
                <a:lnTo>
                  <a:pt x="61344" y="38394"/>
                </a:lnTo>
                <a:cubicBezTo>
                  <a:pt x="65671" y="15907"/>
                  <a:pt x="76702" y="0"/>
                  <a:pt x="89615" y="0"/>
                </a:cubicBezTo>
                <a:close/>
              </a:path>
            </a:pathLst>
          </a:custGeom>
          <a:solidFill>
            <a:schemeClr val="lt1"/>
          </a:solidFill>
          <a:ln>
            <a:noFill/>
          </a:ln>
        </p:spPr>
        <p:txBody>
          <a:bodyPr lIns="91425" tIns="45700" rIns="91425" bIns="45700" anchor="ctr" anchorCtr="0">
            <a:noAutofit/>
          </a:bodyPr>
          <a:lstStyle/>
          <a:p>
            <a:pPr marL="0" marR="0" lvl="0" indent="0" algn="r" rtl="0">
              <a:spcBef>
                <a:spcPts val="0"/>
              </a:spcBef>
              <a:buClr>
                <a:schemeClr val="dk1"/>
              </a:buClr>
              <a:buFont typeface="Source Sans Pro"/>
              <a:buNone/>
            </a:pPr>
            <a:endParaRPr sz="900" b="0" i="0" u="none" strike="noStrike" cap="none">
              <a:solidFill>
                <a:srgbClr val="FFFFFF"/>
              </a:solidFill>
              <a:latin typeface="Arial"/>
              <a:ea typeface="Arial"/>
              <a:cs typeface="Arial"/>
              <a:sym typeface="Arial"/>
            </a:endParaRPr>
          </a:p>
        </p:txBody>
      </p:sp>
      <p:sp>
        <p:nvSpPr>
          <p:cNvPr id="591" name="Shape 591"/>
          <p:cNvSpPr/>
          <p:nvPr/>
        </p:nvSpPr>
        <p:spPr>
          <a:xfrm>
            <a:off x="337917" y="2073040"/>
            <a:ext cx="960631" cy="196142"/>
          </a:xfrm>
          <a:prstGeom prst="roundRect">
            <a:avLst>
              <a:gd name="adj" fmla="val 9038"/>
            </a:avLst>
          </a:prstGeom>
          <a:solidFill>
            <a:srgbClr val="33928A"/>
          </a:solidFill>
          <a:ln>
            <a:noFill/>
          </a:ln>
        </p:spPr>
        <p:txBody>
          <a:bodyPr lIns="91425" tIns="0" rIns="91425" bIns="0" anchor="ctr" anchorCtr="0">
            <a:noAutofit/>
          </a:bodyPr>
          <a:lstStyle/>
          <a:p>
            <a:pPr marL="0" marR="0" lvl="0" indent="0" algn="l" rtl="0">
              <a:spcBef>
                <a:spcPts val="0"/>
              </a:spcBef>
              <a:buClr>
                <a:srgbClr val="F2F2F2"/>
              </a:buClr>
              <a:buSzPct val="25000"/>
              <a:buFont typeface="Calibri"/>
              <a:buNone/>
            </a:pPr>
            <a:r>
              <a:rPr lang="en-US" sz="800" b="0" i="0" u="none" strike="noStrike" cap="none">
                <a:solidFill>
                  <a:srgbClr val="F2F2F2"/>
                </a:solidFill>
                <a:latin typeface="Calibri"/>
                <a:ea typeface="Calibri"/>
                <a:cs typeface="Calibri"/>
                <a:sym typeface="Calibri"/>
              </a:rPr>
              <a:t>Cloud Controller</a:t>
            </a:r>
          </a:p>
        </p:txBody>
      </p:sp>
      <p:sp>
        <p:nvSpPr>
          <p:cNvPr id="592" name="Shape 592"/>
          <p:cNvSpPr/>
          <p:nvPr/>
        </p:nvSpPr>
        <p:spPr>
          <a:xfrm>
            <a:off x="2236517" y="2649108"/>
            <a:ext cx="795809" cy="705329"/>
          </a:xfrm>
          <a:prstGeom prst="roundRect">
            <a:avLst>
              <a:gd name="adj" fmla="val 2039"/>
            </a:avLst>
          </a:prstGeom>
          <a:solidFill>
            <a:srgbClr val="33928A"/>
          </a:solidFill>
          <a:ln>
            <a:noFill/>
          </a:ln>
        </p:spPr>
        <p:txBody>
          <a:bodyPr lIns="91425" tIns="0" rIns="91425" bIns="0" anchor="t" anchorCtr="0">
            <a:noAutofit/>
          </a:bodyPr>
          <a:lstStyle/>
          <a:p>
            <a:pPr marL="0" marR="0" lvl="0" indent="0" algn="ctr"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Blob Store</a:t>
            </a:r>
          </a:p>
        </p:txBody>
      </p:sp>
      <p:sp>
        <p:nvSpPr>
          <p:cNvPr id="593" name="Shape 593"/>
          <p:cNvSpPr/>
          <p:nvPr/>
        </p:nvSpPr>
        <p:spPr>
          <a:xfrm>
            <a:off x="342047" y="2355726"/>
            <a:ext cx="2687452" cy="213790"/>
          </a:xfrm>
          <a:prstGeom prst="roundRect">
            <a:avLst>
              <a:gd name="adj" fmla="val 17740"/>
            </a:avLst>
          </a:prstGeom>
          <a:solidFill>
            <a:srgbClr val="33928A"/>
          </a:solidFill>
          <a:ln>
            <a:noFill/>
          </a:ln>
        </p:spPr>
        <p:txBody>
          <a:bodyPr lIns="91425" tIns="0" rIns="91425" bIns="0" anchor="ctr" anchorCtr="0">
            <a:noAutofit/>
          </a:bodyPr>
          <a:lstStyle/>
          <a:p>
            <a:pPr marL="0" marR="0" lvl="0" indent="0" algn="ctr"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Brain / BBS</a:t>
            </a:r>
          </a:p>
        </p:txBody>
      </p:sp>
      <p:sp>
        <p:nvSpPr>
          <p:cNvPr id="594" name="Shape 594"/>
          <p:cNvSpPr/>
          <p:nvPr/>
        </p:nvSpPr>
        <p:spPr>
          <a:xfrm>
            <a:off x="337916" y="3412351"/>
            <a:ext cx="889197" cy="213790"/>
          </a:xfrm>
          <a:prstGeom prst="roundRect">
            <a:avLst>
              <a:gd name="adj" fmla="val 17740"/>
            </a:avLst>
          </a:prstGeom>
          <a:solidFill>
            <a:srgbClr val="33928A"/>
          </a:solidFill>
          <a:ln>
            <a:noFill/>
          </a:ln>
        </p:spPr>
        <p:txBody>
          <a:bodyPr lIns="91425" tIns="0" rIns="91425" bIns="0" anchor="ctr" anchorCtr="0">
            <a:noAutofit/>
          </a:bodyPr>
          <a:lstStyle/>
          <a:p>
            <a:pPr marL="0" marR="0" lvl="0" indent="0" algn="ctr"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Sys Log </a:t>
            </a:r>
          </a:p>
        </p:txBody>
      </p:sp>
      <p:sp>
        <p:nvSpPr>
          <p:cNvPr id="595" name="Shape 595"/>
          <p:cNvSpPr/>
          <p:nvPr/>
        </p:nvSpPr>
        <p:spPr>
          <a:xfrm rot="-10345447">
            <a:off x="2516226" y="2377410"/>
            <a:ext cx="205847" cy="173258"/>
          </a:xfrm>
          <a:custGeom>
            <a:avLst/>
            <a:gdLst/>
            <a:ahLst/>
            <a:cxnLst/>
            <a:rect l="0" t="0" r="0" b="0"/>
            <a:pathLst>
              <a:path w="120000" h="120000" extrusionOk="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000" b="0" i="0" u="none" strike="noStrike" cap="none">
              <a:solidFill>
                <a:srgbClr val="FFFFFF"/>
              </a:solidFill>
              <a:latin typeface="Arial"/>
              <a:ea typeface="Arial"/>
              <a:cs typeface="Arial"/>
              <a:sym typeface="Arial"/>
            </a:endParaRPr>
          </a:p>
        </p:txBody>
      </p:sp>
      <p:sp>
        <p:nvSpPr>
          <p:cNvPr id="596" name="Shape 596"/>
          <p:cNvSpPr/>
          <p:nvPr/>
        </p:nvSpPr>
        <p:spPr>
          <a:xfrm rot="-5400000">
            <a:off x="3093800" y="2525950"/>
            <a:ext cx="2484393" cy="289988"/>
          </a:xfrm>
          <a:prstGeom prst="roundRect">
            <a:avLst>
              <a:gd name="adj" fmla="val 17740"/>
            </a:avLst>
          </a:prstGeom>
          <a:solidFill>
            <a:srgbClr val="137DA0"/>
          </a:solidFill>
          <a:ln>
            <a:noFill/>
          </a:ln>
        </p:spPr>
        <p:txBody>
          <a:bodyPr lIns="91425" tIns="0" rIns="91425" bIns="0" anchor="ctr" anchorCtr="0">
            <a:noAutofit/>
          </a:bodyPr>
          <a:lstStyle/>
          <a:p>
            <a:pPr marL="0" marR="0" lvl="0" indent="0" algn="ctr" rtl="0">
              <a:spcBef>
                <a:spcPts val="0"/>
              </a:spcBef>
              <a:buClr>
                <a:srgbClr val="F2F2F2"/>
              </a:buClr>
              <a:buSzPct val="25000"/>
              <a:buFont typeface="Calibri"/>
              <a:buNone/>
            </a:pPr>
            <a:r>
              <a:rPr lang="en-US" sz="1200" b="1" i="0" u="none" strike="noStrike" cap="none">
                <a:solidFill>
                  <a:srgbClr val="F2F2F2"/>
                </a:solidFill>
                <a:latin typeface="Calibri"/>
                <a:ea typeface="Calibri"/>
                <a:cs typeface="Calibri"/>
                <a:sym typeface="Calibri"/>
              </a:rPr>
              <a:t>Service Brokers</a:t>
            </a:r>
          </a:p>
        </p:txBody>
      </p:sp>
      <p:sp>
        <p:nvSpPr>
          <p:cNvPr id="597" name="Shape 597"/>
          <p:cNvSpPr/>
          <p:nvPr/>
        </p:nvSpPr>
        <p:spPr>
          <a:xfrm rot="-5400000">
            <a:off x="4265612" y="1751323"/>
            <a:ext cx="159793" cy="152418"/>
          </a:xfrm>
          <a:custGeom>
            <a:avLst/>
            <a:gdLst/>
            <a:ahLst/>
            <a:cxnLst/>
            <a:rect l="0" t="0" r="0" b="0"/>
            <a:pathLst>
              <a:path w="120000" h="120000" extrusionOk="0">
                <a:moveTo>
                  <a:pt x="25661" y="84323"/>
                </a:moveTo>
                <a:cubicBezTo>
                  <a:pt x="19756" y="84323"/>
                  <a:pt x="14969" y="89110"/>
                  <a:pt x="14969" y="95015"/>
                </a:cubicBezTo>
                <a:lnTo>
                  <a:pt x="14969" y="95015"/>
                </a:lnTo>
                <a:cubicBezTo>
                  <a:pt x="14969" y="100920"/>
                  <a:pt x="19756" y="105708"/>
                  <a:pt x="25661" y="105708"/>
                </a:cubicBezTo>
                <a:cubicBezTo>
                  <a:pt x="31566" y="105708"/>
                  <a:pt x="36354" y="100920"/>
                  <a:pt x="36354" y="95015"/>
                </a:cubicBezTo>
                <a:lnTo>
                  <a:pt x="36354" y="84323"/>
                </a:lnTo>
                <a:close/>
                <a:moveTo>
                  <a:pt x="84316" y="83607"/>
                </a:moveTo>
                <a:lnTo>
                  <a:pt x="84316" y="94299"/>
                </a:lnTo>
                <a:cubicBezTo>
                  <a:pt x="84316" y="100204"/>
                  <a:pt x="89103" y="104992"/>
                  <a:pt x="95008" y="104992"/>
                </a:cubicBezTo>
                <a:lnTo>
                  <a:pt x="95008" y="104992"/>
                </a:lnTo>
                <a:cubicBezTo>
                  <a:pt x="100914" y="104992"/>
                  <a:pt x="105701" y="100204"/>
                  <a:pt x="105701" y="94299"/>
                </a:cubicBezTo>
                <a:cubicBezTo>
                  <a:pt x="105701" y="88394"/>
                  <a:pt x="100914" y="83607"/>
                  <a:pt x="95008" y="83607"/>
                </a:cubicBezTo>
                <a:close/>
                <a:moveTo>
                  <a:pt x="49735" y="49517"/>
                </a:moveTo>
                <a:lnTo>
                  <a:pt x="49735" y="49645"/>
                </a:lnTo>
                <a:lnTo>
                  <a:pt x="49627" y="49645"/>
                </a:lnTo>
                <a:lnTo>
                  <a:pt x="49627" y="70372"/>
                </a:lnTo>
                <a:lnTo>
                  <a:pt x="70366" y="70372"/>
                </a:lnTo>
                <a:lnTo>
                  <a:pt x="70366" y="70334"/>
                </a:lnTo>
                <a:lnTo>
                  <a:pt x="70481" y="70334"/>
                </a:lnTo>
                <a:lnTo>
                  <a:pt x="70481" y="49627"/>
                </a:lnTo>
                <a:lnTo>
                  <a:pt x="70372" y="49627"/>
                </a:lnTo>
                <a:lnTo>
                  <a:pt x="70372" y="49517"/>
                </a:lnTo>
                <a:close/>
                <a:moveTo>
                  <a:pt x="25092" y="14987"/>
                </a:moveTo>
                <a:cubicBezTo>
                  <a:pt x="19187" y="14987"/>
                  <a:pt x="14400" y="19774"/>
                  <a:pt x="14400" y="25680"/>
                </a:cubicBezTo>
                <a:cubicBezTo>
                  <a:pt x="14400" y="31585"/>
                  <a:pt x="19187" y="36372"/>
                  <a:pt x="25092" y="36372"/>
                </a:cubicBezTo>
                <a:lnTo>
                  <a:pt x="35784" y="36372"/>
                </a:lnTo>
                <a:lnTo>
                  <a:pt x="35784" y="25680"/>
                </a:lnTo>
                <a:cubicBezTo>
                  <a:pt x="35784" y="19774"/>
                  <a:pt x="30997" y="14987"/>
                  <a:pt x="25092" y="14987"/>
                </a:cubicBezTo>
                <a:close/>
                <a:moveTo>
                  <a:pt x="94338" y="14291"/>
                </a:moveTo>
                <a:cubicBezTo>
                  <a:pt x="88433" y="14291"/>
                  <a:pt x="83645" y="19079"/>
                  <a:pt x="83645" y="24984"/>
                </a:cubicBezTo>
                <a:lnTo>
                  <a:pt x="83645" y="35676"/>
                </a:lnTo>
                <a:lnTo>
                  <a:pt x="94338" y="35676"/>
                </a:lnTo>
                <a:cubicBezTo>
                  <a:pt x="100243" y="35676"/>
                  <a:pt x="105030" y="30889"/>
                  <a:pt x="105030" y="24984"/>
                </a:cubicBezTo>
                <a:lnTo>
                  <a:pt x="105030" y="24984"/>
                </a:lnTo>
                <a:cubicBezTo>
                  <a:pt x="105030" y="19079"/>
                  <a:pt x="100243" y="14291"/>
                  <a:pt x="94338" y="14291"/>
                </a:cubicBezTo>
                <a:close/>
                <a:moveTo>
                  <a:pt x="95186" y="0"/>
                </a:moveTo>
                <a:cubicBezTo>
                  <a:pt x="108890" y="0"/>
                  <a:pt x="120000" y="11109"/>
                  <a:pt x="120000" y="24813"/>
                </a:cubicBezTo>
                <a:lnTo>
                  <a:pt x="119999" y="24813"/>
                </a:lnTo>
                <a:cubicBezTo>
                  <a:pt x="119999" y="38518"/>
                  <a:pt x="108890" y="49627"/>
                  <a:pt x="95186" y="49627"/>
                </a:cubicBezTo>
                <a:lnTo>
                  <a:pt x="83655" y="49627"/>
                </a:lnTo>
                <a:lnTo>
                  <a:pt x="83655" y="70334"/>
                </a:lnTo>
                <a:lnTo>
                  <a:pt x="95179" y="70334"/>
                </a:lnTo>
                <a:cubicBezTo>
                  <a:pt x="108883" y="70334"/>
                  <a:pt x="119993" y="81443"/>
                  <a:pt x="119993" y="95147"/>
                </a:cubicBezTo>
                <a:cubicBezTo>
                  <a:pt x="119993" y="108852"/>
                  <a:pt x="108883" y="119961"/>
                  <a:pt x="95179" y="119961"/>
                </a:cubicBezTo>
                <a:lnTo>
                  <a:pt x="95179" y="119961"/>
                </a:lnTo>
                <a:cubicBezTo>
                  <a:pt x="81475" y="119961"/>
                  <a:pt x="70366" y="108852"/>
                  <a:pt x="70366" y="95147"/>
                </a:cubicBezTo>
                <a:lnTo>
                  <a:pt x="70366" y="84331"/>
                </a:lnTo>
                <a:lnTo>
                  <a:pt x="49627" y="84331"/>
                </a:lnTo>
                <a:lnTo>
                  <a:pt x="49627" y="95186"/>
                </a:lnTo>
                <a:cubicBezTo>
                  <a:pt x="49627" y="108890"/>
                  <a:pt x="38517" y="120000"/>
                  <a:pt x="24813" y="120000"/>
                </a:cubicBezTo>
                <a:cubicBezTo>
                  <a:pt x="11109" y="120000"/>
                  <a:pt x="0" y="108890"/>
                  <a:pt x="0" y="95186"/>
                </a:cubicBezTo>
                <a:lnTo>
                  <a:pt x="0" y="95186"/>
                </a:lnTo>
                <a:cubicBezTo>
                  <a:pt x="0" y="81481"/>
                  <a:pt x="11109" y="70372"/>
                  <a:pt x="24813" y="70372"/>
                </a:cubicBezTo>
                <a:lnTo>
                  <a:pt x="36396" y="70372"/>
                </a:lnTo>
                <a:lnTo>
                  <a:pt x="36396" y="49645"/>
                </a:lnTo>
                <a:lnTo>
                  <a:pt x="24921" y="49645"/>
                </a:lnTo>
                <a:cubicBezTo>
                  <a:pt x="11217" y="49645"/>
                  <a:pt x="108" y="38536"/>
                  <a:pt x="108" y="24831"/>
                </a:cubicBezTo>
                <a:cubicBezTo>
                  <a:pt x="108" y="11127"/>
                  <a:pt x="11217" y="18"/>
                  <a:pt x="24921" y="18"/>
                </a:cubicBezTo>
                <a:lnTo>
                  <a:pt x="24921" y="18"/>
                </a:lnTo>
                <a:cubicBezTo>
                  <a:pt x="38625" y="18"/>
                  <a:pt x="49735" y="11127"/>
                  <a:pt x="49735" y="24832"/>
                </a:cubicBezTo>
                <a:lnTo>
                  <a:pt x="49735" y="37072"/>
                </a:lnTo>
                <a:lnTo>
                  <a:pt x="70372" y="37072"/>
                </a:lnTo>
                <a:lnTo>
                  <a:pt x="70372" y="24813"/>
                </a:lnTo>
                <a:cubicBezTo>
                  <a:pt x="70372" y="11109"/>
                  <a:pt x="81482" y="0"/>
                  <a:pt x="95186"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000" b="0" i="0" u="none" strike="noStrike" cap="none">
              <a:solidFill>
                <a:srgbClr val="FFFFFF"/>
              </a:solidFill>
              <a:latin typeface="Arial"/>
              <a:ea typeface="Arial"/>
              <a:cs typeface="Arial"/>
              <a:sym typeface="Arial"/>
            </a:endParaRPr>
          </a:p>
        </p:txBody>
      </p:sp>
      <p:sp>
        <p:nvSpPr>
          <p:cNvPr id="598" name="Shape 598"/>
          <p:cNvSpPr/>
          <p:nvPr/>
        </p:nvSpPr>
        <p:spPr>
          <a:xfrm>
            <a:off x="1298550" y="3412351"/>
            <a:ext cx="867795" cy="213790"/>
          </a:xfrm>
          <a:prstGeom prst="roundRect">
            <a:avLst>
              <a:gd name="adj" fmla="val 17740"/>
            </a:avLst>
          </a:prstGeom>
          <a:solidFill>
            <a:srgbClr val="33928A"/>
          </a:solidFill>
          <a:ln>
            <a:noFill/>
          </a:ln>
        </p:spPr>
        <p:txBody>
          <a:bodyPr lIns="91425" tIns="0" rIns="91425" bIns="0" anchor="ctr" anchorCtr="0">
            <a:noAutofit/>
          </a:bodyPr>
          <a:lstStyle/>
          <a:p>
            <a:pPr marL="0" marR="0" lvl="0" indent="0" algn="ctr"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Collector</a:t>
            </a:r>
          </a:p>
        </p:txBody>
      </p:sp>
      <p:sp>
        <p:nvSpPr>
          <p:cNvPr id="599" name="Shape 599"/>
          <p:cNvSpPr/>
          <p:nvPr/>
        </p:nvSpPr>
        <p:spPr>
          <a:xfrm>
            <a:off x="2236517" y="3412351"/>
            <a:ext cx="784488" cy="213790"/>
          </a:xfrm>
          <a:prstGeom prst="roundRect">
            <a:avLst>
              <a:gd name="adj" fmla="val 17740"/>
            </a:avLst>
          </a:prstGeom>
          <a:solidFill>
            <a:srgbClr val="33928A"/>
          </a:solidFill>
          <a:ln>
            <a:noFill/>
          </a:ln>
        </p:spPr>
        <p:txBody>
          <a:bodyPr lIns="91425" tIns="0" rIns="91425" bIns="0" anchor="ctr" anchorCtr="0">
            <a:noAutofit/>
          </a:bodyPr>
          <a:lstStyle/>
          <a:p>
            <a:pPr marL="0" marR="0" lvl="0" indent="0" algn="ctr"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App Log </a:t>
            </a:r>
          </a:p>
        </p:txBody>
      </p:sp>
      <p:sp>
        <p:nvSpPr>
          <p:cNvPr id="600" name="Shape 600"/>
          <p:cNvSpPr/>
          <p:nvPr/>
        </p:nvSpPr>
        <p:spPr>
          <a:xfrm>
            <a:off x="3535173" y="1452008"/>
            <a:ext cx="630439" cy="230832"/>
          </a:xfrm>
          <a:prstGeom prst="rect">
            <a:avLst/>
          </a:prstGeom>
          <a:noFill/>
          <a:ln>
            <a:noFill/>
          </a:ln>
        </p:spPr>
        <p:txBody>
          <a:bodyPr lIns="91425" tIns="45700" rIns="91425" bIns="45700" anchor="t" anchorCtr="0">
            <a:noAutofit/>
          </a:bodyPr>
          <a:lstStyle/>
          <a:p>
            <a:pPr marL="0" marR="0" lvl="0" indent="0" algn="r" rtl="0">
              <a:spcBef>
                <a:spcPts val="0"/>
              </a:spcBef>
              <a:buClr>
                <a:srgbClr val="3F3F3F"/>
              </a:buClr>
              <a:buSzPct val="25000"/>
              <a:buFont typeface="Calibri"/>
              <a:buNone/>
            </a:pPr>
            <a:r>
              <a:rPr lang="en-US" sz="900" b="0" i="0" u="none" strike="noStrike" cap="none">
                <a:solidFill>
                  <a:srgbClr val="3F3F3F"/>
                </a:solidFill>
                <a:latin typeface="Calibri"/>
                <a:ea typeface="Calibri"/>
                <a:cs typeface="Calibri"/>
                <a:sym typeface="Calibri"/>
              </a:rPr>
              <a:t>ROUTING</a:t>
            </a:r>
          </a:p>
        </p:txBody>
      </p:sp>
      <p:sp>
        <p:nvSpPr>
          <p:cNvPr id="601" name="Shape 601"/>
          <p:cNvSpPr/>
          <p:nvPr/>
        </p:nvSpPr>
        <p:spPr>
          <a:xfrm>
            <a:off x="3137266" y="1776005"/>
            <a:ext cx="1034393" cy="230832"/>
          </a:xfrm>
          <a:prstGeom prst="rect">
            <a:avLst/>
          </a:prstGeom>
          <a:noFill/>
          <a:ln>
            <a:noFill/>
          </a:ln>
        </p:spPr>
        <p:txBody>
          <a:bodyPr lIns="91425" tIns="45700" rIns="91425" bIns="45700" anchor="t" anchorCtr="0">
            <a:noAutofit/>
          </a:bodyPr>
          <a:lstStyle/>
          <a:p>
            <a:pPr marL="0" marR="0" lvl="0" indent="0" algn="r" rtl="0">
              <a:spcBef>
                <a:spcPts val="0"/>
              </a:spcBef>
              <a:buClr>
                <a:srgbClr val="3F3F3F"/>
              </a:buClr>
              <a:buSzPct val="25000"/>
              <a:buFont typeface="Calibri"/>
              <a:buNone/>
            </a:pPr>
            <a:r>
              <a:rPr lang="en-US" sz="900" b="0" i="0" u="none" strike="noStrike" cap="none">
                <a:solidFill>
                  <a:srgbClr val="3F3F3F"/>
                </a:solidFill>
                <a:latin typeface="Calibri"/>
                <a:ea typeface="Calibri"/>
                <a:cs typeface="Calibri"/>
                <a:sym typeface="Calibri"/>
              </a:rPr>
              <a:t>AUTHENTICATION</a:t>
            </a:r>
          </a:p>
        </p:txBody>
      </p:sp>
      <p:sp>
        <p:nvSpPr>
          <p:cNvPr id="602" name="Shape 602"/>
          <p:cNvSpPr/>
          <p:nvPr/>
        </p:nvSpPr>
        <p:spPr>
          <a:xfrm>
            <a:off x="3297635" y="2038350"/>
            <a:ext cx="867975" cy="230832"/>
          </a:xfrm>
          <a:prstGeom prst="rect">
            <a:avLst/>
          </a:prstGeom>
          <a:noFill/>
          <a:ln>
            <a:noFill/>
          </a:ln>
        </p:spPr>
        <p:txBody>
          <a:bodyPr lIns="91425" tIns="45700" rIns="91425" bIns="45700" anchor="t" anchorCtr="0">
            <a:noAutofit/>
          </a:bodyPr>
          <a:lstStyle/>
          <a:p>
            <a:pPr marL="0" marR="0" lvl="0" indent="0" algn="r" rtl="0">
              <a:spcBef>
                <a:spcPts val="0"/>
              </a:spcBef>
              <a:buClr>
                <a:srgbClr val="3F3F3F"/>
              </a:buClr>
              <a:buSzPct val="25000"/>
              <a:buFont typeface="Calibri"/>
              <a:buNone/>
            </a:pPr>
            <a:r>
              <a:rPr lang="en-US" sz="900" b="0" i="0" u="none" strike="noStrike" cap="none">
                <a:solidFill>
                  <a:srgbClr val="3F3F3F"/>
                </a:solidFill>
                <a:latin typeface="Calibri"/>
                <a:ea typeface="Calibri"/>
                <a:cs typeface="Calibri"/>
                <a:sym typeface="Calibri"/>
              </a:rPr>
              <a:t>APP LIFECYCLE</a:t>
            </a:r>
          </a:p>
        </p:txBody>
      </p:sp>
      <p:sp>
        <p:nvSpPr>
          <p:cNvPr id="603" name="Shape 603"/>
          <p:cNvSpPr/>
          <p:nvPr/>
        </p:nvSpPr>
        <p:spPr>
          <a:xfrm>
            <a:off x="3318850" y="2659616"/>
            <a:ext cx="846763" cy="369332"/>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rgbClr val="3F3F3F"/>
              </a:buClr>
              <a:buSzPct val="25000"/>
              <a:buFont typeface="Calibri"/>
              <a:buNone/>
            </a:pPr>
            <a:r>
              <a:rPr lang="en-US" sz="900" b="0" i="0" u="none" strike="noStrike" cap="none">
                <a:solidFill>
                  <a:srgbClr val="3F3F3F"/>
                </a:solidFill>
                <a:latin typeface="Calibri"/>
                <a:ea typeface="Calibri"/>
                <a:cs typeface="Calibri"/>
                <a:sym typeface="Calibri"/>
              </a:rPr>
              <a:t>APP STORAGE</a:t>
            </a:r>
          </a:p>
          <a:p>
            <a:pPr marL="0" marR="0" lvl="0" indent="0" algn="r" rtl="0">
              <a:spcBef>
                <a:spcPts val="0"/>
              </a:spcBef>
              <a:buClr>
                <a:srgbClr val="3F3F3F"/>
              </a:buClr>
              <a:buSzPct val="25000"/>
              <a:buFont typeface="Calibri"/>
              <a:buNone/>
            </a:pPr>
            <a:r>
              <a:rPr lang="en-US" sz="900" b="0" i="0" u="none" strike="noStrike" cap="none">
                <a:solidFill>
                  <a:srgbClr val="3F3F3F"/>
                </a:solidFill>
                <a:latin typeface="Calibri"/>
                <a:ea typeface="Calibri"/>
                <a:cs typeface="Calibri"/>
                <a:sym typeface="Calibri"/>
              </a:rPr>
              <a:t>&amp; EXECUTION</a:t>
            </a:r>
          </a:p>
        </p:txBody>
      </p:sp>
      <p:sp>
        <p:nvSpPr>
          <p:cNvPr id="604" name="Shape 604"/>
          <p:cNvSpPr/>
          <p:nvPr/>
        </p:nvSpPr>
        <p:spPr>
          <a:xfrm>
            <a:off x="3403866" y="2340916"/>
            <a:ext cx="761747" cy="230832"/>
          </a:xfrm>
          <a:prstGeom prst="rect">
            <a:avLst/>
          </a:prstGeom>
          <a:noFill/>
          <a:ln>
            <a:noFill/>
          </a:ln>
        </p:spPr>
        <p:txBody>
          <a:bodyPr lIns="91425" tIns="45700" rIns="91425" bIns="45700" anchor="t" anchorCtr="0">
            <a:noAutofit/>
          </a:bodyPr>
          <a:lstStyle/>
          <a:p>
            <a:pPr marL="0" marR="0" lvl="0" indent="0" algn="r" rtl="0">
              <a:spcBef>
                <a:spcPts val="0"/>
              </a:spcBef>
              <a:buClr>
                <a:srgbClr val="3F3F3F"/>
              </a:buClr>
              <a:buSzPct val="25000"/>
              <a:buFont typeface="Calibri"/>
              <a:buNone/>
            </a:pPr>
            <a:r>
              <a:rPr lang="en-US" sz="900" b="0" i="0" u="none" strike="noStrike" cap="none">
                <a:solidFill>
                  <a:srgbClr val="3F3F3F"/>
                </a:solidFill>
                <a:latin typeface="Calibri"/>
                <a:ea typeface="Calibri"/>
                <a:cs typeface="Calibri"/>
                <a:sym typeface="Calibri"/>
              </a:rPr>
              <a:t>MESSAGING</a:t>
            </a:r>
          </a:p>
        </p:txBody>
      </p:sp>
      <p:sp>
        <p:nvSpPr>
          <p:cNvPr id="605" name="Shape 605"/>
          <p:cNvSpPr/>
          <p:nvPr/>
        </p:nvSpPr>
        <p:spPr>
          <a:xfrm>
            <a:off x="2985482" y="3379703"/>
            <a:ext cx="1180131" cy="230832"/>
          </a:xfrm>
          <a:prstGeom prst="rect">
            <a:avLst/>
          </a:prstGeom>
          <a:noFill/>
          <a:ln>
            <a:noFill/>
          </a:ln>
        </p:spPr>
        <p:txBody>
          <a:bodyPr lIns="91425" tIns="45700" rIns="91425" bIns="45700" anchor="t" anchorCtr="0">
            <a:noAutofit/>
          </a:bodyPr>
          <a:lstStyle/>
          <a:p>
            <a:pPr marL="0" marR="0" lvl="0" indent="0" algn="r" rtl="0">
              <a:spcBef>
                <a:spcPts val="0"/>
              </a:spcBef>
              <a:buClr>
                <a:srgbClr val="3F3F3F"/>
              </a:buClr>
              <a:buSzPct val="25000"/>
              <a:buFont typeface="Calibri"/>
              <a:buNone/>
            </a:pPr>
            <a:r>
              <a:rPr lang="en-US" sz="900" b="0" i="0" u="none" strike="noStrike" cap="none">
                <a:solidFill>
                  <a:srgbClr val="3F3F3F"/>
                </a:solidFill>
                <a:latin typeface="Calibri"/>
                <a:ea typeface="Calibri"/>
                <a:cs typeface="Calibri"/>
                <a:sym typeface="Calibri"/>
              </a:rPr>
              <a:t>METRICS &amp; LOGGING</a:t>
            </a:r>
          </a:p>
        </p:txBody>
      </p:sp>
      <p:sp>
        <p:nvSpPr>
          <p:cNvPr id="606" name="Shape 606"/>
          <p:cNvSpPr/>
          <p:nvPr/>
        </p:nvSpPr>
        <p:spPr>
          <a:xfrm>
            <a:off x="265192" y="3959594"/>
            <a:ext cx="4230606" cy="316054"/>
          </a:xfrm>
          <a:prstGeom prst="roundRect">
            <a:avLst>
              <a:gd name="adj" fmla="val 8346"/>
            </a:avLst>
          </a:prstGeom>
          <a:solidFill>
            <a:schemeClr val="accent4"/>
          </a:solidFill>
          <a:ln>
            <a:noFill/>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200" b="1" i="0" u="none" strike="noStrike" cap="none">
                <a:solidFill>
                  <a:srgbClr val="FFFFFF"/>
                </a:solidFill>
                <a:latin typeface="Arial"/>
                <a:ea typeface="Arial"/>
                <a:cs typeface="Arial"/>
                <a:sym typeface="Arial"/>
              </a:rPr>
              <a:t>Pivotal CF Ops Manager / BOSH</a:t>
            </a:r>
          </a:p>
        </p:txBody>
      </p:sp>
      <p:sp>
        <p:nvSpPr>
          <p:cNvPr id="607" name="Shape 607"/>
          <p:cNvSpPr/>
          <p:nvPr/>
        </p:nvSpPr>
        <p:spPr>
          <a:xfrm rot="-2700000">
            <a:off x="3609415" y="4076988"/>
            <a:ext cx="270000" cy="98296"/>
          </a:xfrm>
          <a:custGeom>
            <a:avLst/>
            <a:gdLst/>
            <a:ahLst/>
            <a:cxnLst/>
            <a:rect l="0" t="0" r="0" b="0"/>
            <a:pathLst>
              <a:path w="120000" h="120000" extrusionOk="0">
                <a:moveTo>
                  <a:pt x="18701" y="0"/>
                </a:moveTo>
                <a:cubicBezTo>
                  <a:pt x="27010" y="0"/>
                  <a:pt x="34235" y="12740"/>
                  <a:pt x="37662" y="31892"/>
                </a:cubicBezTo>
                <a:lnTo>
                  <a:pt x="82337" y="31892"/>
                </a:lnTo>
                <a:cubicBezTo>
                  <a:pt x="85765" y="12740"/>
                  <a:pt x="92989" y="0"/>
                  <a:pt x="101298" y="0"/>
                </a:cubicBezTo>
                <a:cubicBezTo>
                  <a:pt x="109439" y="0"/>
                  <a:pt x="116540" y="12234"/>
                  <a:pt x="120000" y="30839"/>
                </a:cubicBezTo>
                <a:lnTo>
                  <a:pt x="101879" y="30839"/>
                </a:lnTo>
                <a:lnTo>
                  <a:pt x="96571" y="60000"/>
                </a:lnTo>
                <a:lnTo>
                  <a:pt x="101879" y="89160"/>
                </a:lnTo>
                <a:lnTo>
                  <a:pt x="120000" y="89160"/>
                </a:lnTo>
                <a:cubicBezTo>
                  <a:pt x="116540" y="107765"/>
                  <a:pt x="109439" y="120000"/>
                  <a:pt x="101298" y="120000"/>
                </a:cubicBezTo>
                <a:cubicBezTo>
                  <a:pt x="92989" y="120000"/>
                  <a:pt x="85765" y="107259"/>
                  <a:pt x="82337" y="88107"/>
                </a:cubicBezTo>
                <a:lnTo>
                  <a:pt x="37662" y="88107"/>
                </a:lnTo>
                <a:cubicBezTo>
                  <a:pt x="34235" y="107259"/>
                  <a:pt x="27010" y="120000"/>
                  <a:pt x="18701" y="120000"/>
                </a:cubicBezTo>
                <a:cubicBezTo>
                  <a:pt x="10560" y="120000"/>
                  <a:pt x="3459" y="107765"/>
                  <a:pt x="0" y="89160"/>
                </a:cubicBezTo>
                <a:lnTo>
                  <a:pt x="18120" y="89160"/>
                </a:lnTo>
                <a:lnTo>
                  <a:pt x="23428" y="60000"/>
                </a:lnTo>
                <a:lnTo>
                  <a:pt x="18120" y="30839"/>
                </a:lnTo>
                <a:lnTo>
                  <a:pt x="0" y="30839"/>
                </a:lnTo>
                <a:cubicBezTo>
                  <a:pt x="3459" y="12234"/>
                  <a:pt x="10560" y="0"/>
                  <a:pt x="18701"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200" b="0" i="0" u="none" strike="noStrike" cap="none">
              <a:solidFill>
                <a:srgbClr val="FFFFFF"/>
              </a:solidFill>
              <a:latin typeface="Arial"/>
              <a:ea typeface="Arial"/>
              <a:cs typeface="Arial"/>
              <a:sym typeface="Arial"/>
            </a:endParaRPr>
          </a:p>
        </p:txBody>
      </p:sp>
      <p:sp>
        <p:nvSpPr>
          <p:cNvPr id="608" name="Shape 608"/>
          <p:cNvSpPr/>
          <p:nvPr/>
        </p:nvSpPr>
        <p:spPr>
          <a:xfrm>
            <a:off x="1430037" y="2084141"/>
            <a:ext cx="703560" cy="185040"/>
          </a:xfrm>
          <a:prstGeom prst="roundRect">
            <a:avLst>
              <a:gd name="adj" fmla="val 9038"/>
            </a:avLst>
          </a:prstGeom>
          <a:solidFill>
            <a:srgbClr val="33928A"/>
          </a:solidFill>
          <a:ln>
            <a:noFill/>
          </a:ln>
        </p:spPr>
        <p:txBody>
          <a:bodyPr lIns="91425" tIns="0" rIns="91425" bIns="0" anchor="ctr" anchorCtr="0">
            <a:noAutofit/>
          </a:bodyPr>
          <a:lstStyle/>
          <a:p>
            <a:pPr marL="0" marR="0" lvl="0" indent="0" algn="l"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etcd</a:t>
            </a:r>
          </a:p>
        </p:txBody>
      </p:sp>
      <p:sp>
        <p:nvSpPr>
          <p:cNvPr id="609" name="Shape 609"/>
          <p:cNvSpPr/>
          <p:nvPr/>
        </p:nvSpPr>
        <p:spPr>
          <a:xfrm>
            <a:off x="2177910" y="2076925"/>
            <a:ext cx="861588" cy="182806"/>
          </a:xfrm>
          <a:prstGeom prst="roundRect">
            <a:avLst>
              <a:gd name="adj" fmla="val 9038"/>
            </a:avLst>
          </a:prstGeom>
          <a:solidFill>
            <a:srgbClr val="33928A"/>
          </a:solidFill>
          <a:ln>
            <a:noFill/>
          </a:ln>
        </p:spPr>
        <p:txBody>
          <a:bodyPr lIns="91425" tIns="0" rIns="91425" bIns="0" anchor="ctr" anchorCtr="0">
            <a:noAutofit/>
          </a:bodyPr>
          <a:lstStyle/>
          <a:p>
            <a:pPr marL="0" marR="0" lvl="0" indent="0" algn="l" rtl="0">
              <a:spcBef>
                <a:spcPts val="0"/>
              </a:spcBef>
              <a:buClr>
                <a:srgbClr val="F2F2F2"/>
              </a:buClr>
              <a:buSzPct val="25000"/>
              <a:buFont typeface="Calibri"/>
              <a:buNone/>
            </a:pPr>
            <a:r>
              <a:rPr lang="en-US" sz="1000" b="0" i="0" u="none" strike="noStrike" cap="none">
                <a:solidFill>
                  <a:srgbClr val="F2F2F2"/>
                </a:solidFill>
                <a:latin typeface="Calibri"/>
                <a:ea typeface="Calibri"/>
                <a:cs typeface="Calibri"/>
                <a:sym typeface="Calibri"/>
              </a:rPr>
              <a:t>Auctioneer</a:t>
            </a:r>
          </a:p>
        </p:txBody>
      </p:sp>
      <p:sp>
        <p:nvSpPr>
          <p:cNvPr id="610" name="Shape 610"/>
          <p:cNvSpPr/>
          <p:nvPr/>
        </p:nvSpPr>
        <p:spPr>
          <a:xfrm>
            <a:off x="1981200" y="2114550"/>
            <a:ext cx="134438" cy="140217"/>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sp>
        <p:nvSpPr>
          <p:cNvPr id="611" name="Shape 611"/>
          <p:cNvSpPr txBox="1"/>
          <p:nvPr/>
        </p:nvSpPr>
        <p:spPr>
          <a:xfrm>
            <a:off x="5405050" y="1155738"/>
            <a:ext cx="3385576" cy="3007755"/>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Turnkey, Fully automated Cloud Native Platform</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Scalable runtime environment, extensible to modern framework and languages</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Instant scalable with updates and upgrades with no downtime</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Deploy, scale and manage applications with services</a:t>
            </a:r>
          </a:p>
          <a:p>
            <a:pPr marL="285750" marR="0" lvl="0" indent="-285750" algn="l" rtl="0">
              <a:lnSpc>
                <a:spcPct val="100000"/>
              </a:lnSpc>
              <a:spcBef>
                <a:spcPts val="1200"/>
              </a:spcBef>
              <a:spcAft>
                <a:spcPts val="0"/>
              </a:spcAft>
              <a:buClr>
                <a:schemeClr val="dk1"/>
              </a:buClr>
              <a:buFont typeface="Arial"/>
              <a:buNone/>
            </a:pPr>
            <a:endParaRPr sz="1800" b="0" i="0" u="none" strike="noStrike" cap="none">
              <a:solidFill>
                <a:schemeClr val="lt1"/>
              </a:solidFill>
              <a:latin typeface="Open Sans"/>
              <a:ea typeface="Open Sans"/>
              <a:cs typeface="Open Sans"/>
              <a:sym typeface="Open Sans"/>
            </a:endParaRPr>
          </a:p>
        </p:txBody>
      </p:sp>
      <p:sp>
        <p:nvSpPr>
          <p:cNvPr id="612" name="Shape 612"/>
          <p:cNvSpPr/>
          <p:nvPr/>
        </p:nvSpPr>
        <p:spPr>
          <a:xfrm>
            <a:off x="2505702" y="3028949"/>
            <a:ext cx="226893" cy="231624"/>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p:nvPr/>
        </p:nvSpPr>
        <p:spPr>
          <a:xfrm>
            <a:off x="2329181" y="1541558"/>
            <a:ext cx="1303645" cy="776286"/>
          </a:xfrm>
          <a:prstGeom prst="rightArrow">
            <a:avLst>
              <a:gd name="adj1" fmla="val 72086"/>
              <a:gd name="adj2" fmla="val 41820"/>
            </a:avLst>
          </a:prstGeom>
          <a:solidFill>
            <a:srgbClr val="7F7F7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618" name="Shape 618"/>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chemeClr val="accent1"/>
              </a:buClr>
              <a:buSzPct val="25000"/>
              <a:buFont typeface="Arial"/>
              <a:buNone/>
            </a:pPr>
            <a:r>
              <a:rPr lang="en-US" sz="2800" b="0" i="0" u="none" strike="noStrike" cap="none">
                <a:solidFill>
                  <a:schemeClr val="accent1"/>
                </a:solidFill>
                <a:latin typeface="Arial"/>
                <a:ea typeface="Arial"/>
                <a:cs typeface="Arial"/>
                <a:sym typeface="Arial"/>
              </a:rPr>
              <a:t>Deploying an Application</a:t>
            </a:r>
          </a:p>
        </p:txBody>
      </p:sp>
      <p:pic>
        <p:nvPicPr>
          <p:cNvPr id="619" name="Shape 619" descr="ICON_Person_Q308"/>
          <p:cNvPicPr preferRelativeResize="0"/>
          <p:nvPr/>
        </p:nvPicPr>
        <p:blipFill rotWithShape="1">
          <a:blip r:embed="rId3">
            <a:alphaModFix/>
          </a:blip>
          <a:srcRect/>
          <a:stretch/>
        </p:blipFill>
        <p:spPr>
          <a:xfrm>
            <a:off x="2102876" y="1541558"/>
            <a:ext cx="438150" cy="776286"/>
          </a:xfrm>
          <a:prstGeom prst="rect">
            <a:avLst/>
          </a:prstGeom>
          <a:noFill/>
          <a:ln>
            <a:noFill/>
          </a:ln>
        </p:spPr>
      </p:pic>
      <p:sp>
        <p:nvSpPr>
          <p:cNvPr id="620" name="Shape 620"/>
          <p:cNvSpPr/>
          <p:nvPr/>
        </p:nvSpPr>
        <p:spPr>
          <a:xfrm>
            <a:off x="3630705" y="1276349"/>
            <a:ext cx="5169844" cy="3124199"/>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b="0" i="0" u="none" strike="noStrike" cap="none">
              <a:solidFill>
                <a:srgbClr val="008881"/>
              </a:solidFill>
              <a:latin typeface="Source Sans Pro"/>
              <a:ea typeface="Source Sans Pro"/>
              <a:cs typeface="Source Sans Pro"/>
              <a:sym typeface="Source Sans Pro"/>
            </a:endParaRPr>
          </a:p>
        </p:txBody>
      </p:sp>
      <p:sp>
        <p:nvSpPr>
          <p:cNvPr id="621" name="Shape 621"/>
          <p:cNvSpPr txBox="1"/>
          <p:nvPr/>
        </p:nvSpPr>
        <p:spPr>
          <a:xfrm>
            <a:off x="238203" y="1581150"/>
            <a:ext cx="1745703" cy="830996"/>
          </a:xfrm>
          <a:prstGeom prst="rect">
            <a:avLst/>
          </a:prstGeom>
          <a:noFill/>
          <a:ln>
            <a:noFill/>
          </a:ln>
        </p:spPr>
        <p:txBody>
          <a:bodyPr lIns="0" tIns="0" rIns="0" bIns="0" anchor="t" anchorCtr="0">
            <a:noAutofit/>
          </a:bodyPr>
          <a:lstStyle/>
          <a:p>
            <a:pPr marL="342900" marR="0" lvl="0" indent="-342900" algn="l" rtl="0">
              <a:spcBef>
                <a:spcPts val="0"/>
              </a:spcBef>
              <a:buClr>
                <a:schemeClr val="lt2"/>
              </a:buClr>
              <a:buSzPct val="100000"/>
              <a:buFont typeface="Arial"/>
              <a:buAutoNum type="arabicPeriod"/>
            </a:pPr>
            <a:r>
              <a:rPr lang="en-US" sz="1800" b="0" i="0" u="none" strike="noStrike" cap="none">
                <a:solidFill>
                  <a:schemeClr val="lt2"/>
                </a:solidFill>
                <a:latin typeface="Source Sans Pro"/>
                <a:ea typeface="Source Sans Pro"/>
                <a:cs typeface="Source Sans Pro"/>
                <a:sym typeface="Source Sans Pro"/>
              </a:rPr>
              <a:t>Upload app bits and metadata</a:t>
            </a:r>
          </a:p>
        </p:txBody>
      </p:sp>
      <p:sp>
        <p:nvSpPr>
          <p:cNvPr id="622" name="Shape 622"/>
          <p:cNvSpPr txBox="1"/>
          <p:nvPr/>
        </p:nvSpPr>
        <p:spPr>
          <a:xfrm>
            <a:off x="2362200" y="1639050"/>
            <a:ext cx="920444" cy="307777"/>
          </a:xfrm>
          <a:prstGeom prst="rect">
            <a:avLst/>
          </a:prstGeom>
          <a:noFill/>
          <a:ln>
            <a:noFill/>
          </a:ln>
          <a:effectLst>
            <a:outerShdw dist="12700" sx="1000" sy="1000" algn="ctr" rotWithShape="0">
              <a:schemeClr val="dk2"/>
            </a:outerShdw>
          </a:effectLst>
        </p:spPr>
        <p:txBody>
          <a:bodyPr lIns="91425" tIns="45700" rIns="91425" bIns="45700" anchor="t" anchorCtr="0">
            <a:noAutofit/>
          </a:bodyPr>
          <a:lstStyle/>
          <a:p>
            <a:pPr marL="0" marR="0" lvl="0" indent="0" algn="l" rtl="0">
              <a:spcBef>
                <a:spcPts val="0"/>
              </a:spcBef>
              <a:buSzPct val="25000"/>
              <a:buNone/>
            </a:pPr>
            <a:r>
              <a:rPr lang="en-US" sz="1400" b="0" i="0" u="none" strike="noStrike" cap="none">
                <a:solidFill>
                  <a:schemeClr val="lt1"/>
                </a:solidFill>
                <a:latin typeface="Source Sans Pro"/>
                <a:ea typeface="Source Sans Pro"/>
                <a:cs typeface="Source Sans Pro"/>
                <a:sym typeface="Source Sans Pro"/>
              </a:rPr>
              <a:t>push app</a:t>
            </a:r>
          </a:p>
        </p:txBody>
      </p:sp>
      <p:sp>
        <p:nvSpPr>
          <p:cNvPr id="623" name="Shape 623"/>
          <p:cNvSpPr/>
          <p:nvPr/>
        </p:nvSpPr>
        <p:spPr>
          <a:xfrm rot="-5400000">
            <a:off x="2318309" y="2651434"/>
            <a:ext cx="3276600" cy="37403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SzPct val="25000"/>
              <a:buNone/>
            </a:pPr>
            <a:r>
              <a:rPr lang="en-US" sz="1600">
                <a:solidFill>
                  <a:srgbClr val="F2F2F2"/>
                </a:solidFill>
                <a:latin typeface="Calibri"/>
                <a:ea typeface="Calibri"/>
                <a:cs typeface="Calibri"/>
                <a:sym typeface="Calibri"/>
              </a:rPr>
              <a:t>Router</a:t>
            </a:r>
          </a:p>
        </p:txBody>
      </p:sp>
      <p:sp>
        <p:nvSpPr>
          <p:cNvPr id="624" name="Shape 624"/>
          <p:cNvSpPr txBox="1"/>
          <p:nvPr/>
        </p:nvSpPr>
        <p:spPr>
          <a:xfrm>
            <a:off x="238203" y="2454353"/>
            <a:ext cx="3039294" cy="1661993"/>
          </a:xfrm>
          <a:prstGeom prst="rect">
            <a:avLst/>
          </a:prstGeom>
          <a:noFill/>
          <a:ln>
            <a:noFill/>
          </a:ln>
        </p:spPr>
        <p:txBody>
          <a:bodyPr lIns="0" tIns="0" rIns="0" bIns="0" anchor="t" anchorCtr="0">
            <a:noAutofit/>
          </a:bodyPr>
          <a:lstStyle/>
          <a:p>
            <a:pPr marL="342900" marR="0" lvl="0" indent="-342900" algn="l" rtl="0">
              <a:lnSpc>
                <a:spcPct val="150000"/>
              </a:lnSpc>
              <a:spcBef>
                <a:spcPts val="0"/>
              </a:spcBef>
              <a:buClr>
                <a:schemeClr val="lt2"/>
              </a:buClr>
              <a:buSzPct val="100000"/>
              <a:buFont typeface="Arial"/>
              <a:buAutoNum type="arabicPeriod" startAt="2"/>
            </a:pPr>
            <a:r>
              <a:rPr lang="en-US" sz="1800">
                <a:solidFill>
                  <a:schemeClr val="lt2"/>
                </a:solidFill>
                <a:latin typeface="Source Sans Pro"/>
                <a:ea typeface="Source Sans Pro"/>
                <a:cs typeface="Source Sans Pro"/>
                <a:sym typeface="Source Sans Pro"/>
              </a:rPr>
              <a:t>Create and bind services</a:t>
            </a:r>
          </a:p>
          <a:p>
            <a:pPr marL="342900" marR="0" lvl="0" indent="-342900" algn="l" rtl="0">
              <a:lnSpc>
                <a:spcPct val="150000"/>
              </a:lnSpc>
              <a:spcBef>
                <a:spcPts val="0"/>
              </a:spcBef>
              <a:buClr>
                <a:schemeClr val="lt2"/>
              </a:buClr>
              <a:buSzPct val="100000"/>
              <a:buFont typeface="Arial"/>
              <a:buAutoNum type="arabicPeriod" startAt="2"/>
            </a:pPr>
            <a:r>
              <a:rPr lang="en-US" sz="1800">
                <a:solidFill>
                  <a:schemeClr val="lt2"/>
                </a:solidFill>
                <a:latin typeface="Source Sans Pro"/>
                <a:ea typeface="Source Sans Pro"/>
                <a:cs typeface="Source Sans Pro"/>
                <a:sym typeface="Source Sans Pro"/>
              </a:rPr>
              <a:t>Stage application</a:t>
            </a:r>
          </a:p>
          <a:p>
            <a:pPr marL="342900" marR="0" lvl="0" indent="-342900" algn="l" rtl="0">
              <a:lnSpc>
                <a:spcPct val="150000"/>
              </a:lnSpc>
              <a:spcBef>
                <a:spcPts val="0"/>
              </a:spcBef>
              <a:buClr>
                <a:schemeClr val="lt2"/>
              </a:buClr>
              <a:buSzPct val="100000"/>
              <a:buFont typeface="Arial"/>
              <a:buAutoNum type="arabicPeriod" startAt="2"/>
            </a:pPr>
            <a:r>
              <a:rPr lang="en-US" sz="1800">
                <a:solidFill>
                  <a:schemeClr val="lt2"/>
                </a:solidFill>
                <a:latin typeface="Source Sans Pro"/>
                <a:ea typeface="Source Sans Pro"/>
                <a:cs typeface="Source Sans Pro"/>
                <a:sym typeface="Source Sans Pro"/>
              </a:rPr>
              <a:t>Deploy application</a:t>
            </a:r>
          </a:p>
          <a:p>
            <a:pPr marL="342900" marR="0" lvl="0" indent="-342900" algn="l" rtl="0">
              <a:lnSpc>
                <a:spcPct val="150000"/>
              </a:lnSpc>
              <a:spcBef>
                <a:spcPts val="0"/>
              </a:spcBef>
              <a:buClr>
                <a:schemeClr val="lt2"/>
              </a:buClr>
              <a:buSzPct val="100000"/>
              <a:buFont typeface="Arial"/>
              <a:buAutoNum type="arabicPeriod" startAt="2"/>
            </a:pPr>
            <a:r>
              <a:rPr lang="en-US" sz="1800">
                <a:solidFill>
                  <a:schemeClr val="lt2"/>
                </a:solidFill>
                <a:latin typeface="Source Sans Pro"/>
                <a:ea typeface="Source Sans Pro"/>
                <a:cs typeface="Source Sans Pro"/>
                <a:sym typeface="Source Sans Pro"/>
              </a:rPr>
              <a:t>Manage application health</a:t>
            </a:r>
          </a:p>
        </p:txBody>
      </p:sp>
      <p:sp>
        <p:nvSpPr>
          <p:cNvPr id="625" name="Shape 625"/>
          <p:cNvSpPr/>
          <p:nvPr/>
        </p:nvSpPr>
        <p:spPr>
          <a:xfrm>
            <a:off x="3841317" y="2175426"/>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26" name="Shape 626"/>
          <p:cNvSpPr/>
          <p:nvPr/>
        </p:nvSpPr>
        <p:spPr>
          <a:xfrm>
            <a:off x="4293642" y="1498378"/>
            <a:ext cx="1533402" cy="443726"/>
          </a:xfrm>
          <a:prstGeom prst="roundRect">
            <a:avLst>
              <a:gd name="adj" fmla="val 4579"/>
            </a:avLst>
          </a:prstGeom>
          <a:solidFill>
            <a:srgbClr val="A5A5A5"/>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Blobstore</a:t>
            </a:r>
          </a:p>
        </p:txBody>
      </p:sp>
      <p:sp>
        <p:nvSpPr>
          <p:cNvPr id="627" name="Shape 627"/>
          <p:cNvSpPr/>
          <p:nvPr/>
        </p:nvSpPr>
        <p:spPr>
          <a:xfrm>
            <a:off x="4357146" y="161238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28" name="Shape 628"/>
          <p:cNvSpPr/>
          <p:nvPr/>
        </p:nvSpPr>
        <p:spPr>
          <a:xfrm>
            <a:off x="6095998" y="1498378"/>
            <a:ext cx="2590798" cy="443726"/>
          </a:xfrm>
          <a:prstGeom prst="roundRect">
            <a:avLst>
              <a:gd name="adj" fmla="val 4579"/>
            </a:avLst>
          </a:prstGeom>
          <a:solidFill>
            <a:srgbClr val="A5A5A5"/>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DB</a:t>
            </a:r>
          </a:p>
        </p:txBody>
      </p:sp>
      <p:sp>
        <p:nvSpPr>
          <p:cNvPr id="629" name="Shape 629"/>
          <p:cNvSpPr/>
          <p:nvPr/>
        </p:nvSpPr>
        <p:spPr>
          <a:xfrm>
            <a:off x="6159505" y="161238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cxnSp>
        <p:nvCxnSpPr>
          <p:cNvPr id="630" name="Shape 630"/>
          <p:cNvCxnSpPr/>
          <p:nvPr/>
        </p:nvCxnSpPr>
        <p:spPr>
          <a:xfrm flipH="1">
            <a:off x="6159504" y="1946826"/>
            <a:ext cx="698495" cy="459183"/>
          </a:xfrm>
          <a:prstGeom prst="straightConnector1">
            <a:avLst/>
          </a:prstGeom>
          <a:noFill/>
          <a:ln w="19050" cap="flat" cmpd="sng">
            <a:solidFill>
              <a:schemeClr val="lt2"/>
            </a:solidFill>
            <a:prstDash val="solid"/>
            <a:round/>
            <a:headEnd type="none" w="med" len="med"/>
            <a:tailEnd type="none" w="med" len="med"/>
          </a:ln>
        </p:spPr>
      </p:cxnSp>
      <p:cxnSp>
        <p:nvCxnSpPr>
          <p:cNvPr id="631" name="Shape 631"/>
          <p:cNvCxnSpPr>
            <a:stCxn id="626" idx="2"/>
          </p:cNvCxnSpPr>
          <p:nvPr/>
        </p:nvCxnSpPr>
        <p:spPr>
          <a:xfrm>
            <a:off x="5060343" y="1942104"/>
            <a:ext cx="654600" cy="463800"/>
          </a:xfrm>
          <a:prstGeom prst="straightConnector1">
            <a:avLst/>
          </a:prstGeom>
          <a:noFill/>
          <a:ln w="19050" cap="flat" cmpd="sng">
            <a:solidFill>
              <a:schemeClr val="lt2"/>
            </a:solidFill>
            <a:prstDash val="solid"/>
            <a:round/>
            <a:headEnd type="none" w="med" len="med"/>
            <a:tailEnd type="none" w="med" len="med"/>
          </a:ln>
        </p:spPr>
      </p:cxnSp>
      <p:sp>
        <p:nvSpPr>
          <p:cNvPr id="632" name="Shape 632"/>
          <p:cNvSpPr/>
          <p:nvPr/>
        </p:nvSpPr>
        <p:spPr>
          <a:xfrm>
            <a:off x="6707140" y="2203546"/>
            <a:ext cx="438394" cy="202202"/>
          </a:xfrm>
          <a:prstGeom prst="rightArrow">
            <a:avLst>
              <a:gd name="adj1" fmla="val 58851"/>
              <a:gd name="adj2" fmla="val 74907"/>
            </a:avLst>
          </a:prstGeom>
          <a:solidFill>
            <a:srgbClr val="7F7F7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33" name="Shape 633"/>
          <p:cNvSpPr/>
          <p:nvPr/>
        </p:nvSpPr>
        <p:spPr>
          <a:xfrm rot="10800000">
            <a:off x="6721768" y="2407724"/>
            <a:ext cx="438394" cy="202202"/>
          </a:xfrm>
          <a:prstGeom prst="rightArrow">
            <a:avLst>
              <a:gd name="adj1" fmla="val 58851"/>
              <a:gd name="adj2" fmla="val 74907"/>
            </a:avLst>
          </a:prstGeom>
          <a:solidFill>
            <a:srgbClr val="7F7F7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nvGrpSpPr>
          <p:cNvPr id="634" name="Shape 634"/>
          <p:cNvGrpSpPr/>
          <p:nvPr/>
        </p:nvGrpSpPr>
        <p:grpSpPr>
          <a:xfrm>
            <a:off x="5181600" y="2185862"/>
            <a:ext cx="1533402" cy="443726"/>
            <a:chOff x="5181600" y="2326964"/>
            <a:chExt cx="1533402" cy="443726"/>
          </a:xfrm>
        </p:grpSpPr>
        <p:sp>
          <p:nvSpPr>
            <p:cNvPr id="635" name="Shape 635"/>
            <p:cNvSpPr/>
            <p:nvPr/>
          </p:nvSpPr>
          <p:spPr>
            <a:xfrm>
              <a:off x="5181600" y="2326964"/>
              <a:ext cx="15334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Cloud Controller</a:t>
              </a:r>
            </a:p>
          </p:txBody>
        </p:sp>
        <p:sp>
          <p:nvSpPr>
            <p:cNvPr id="636" name="Shape 636"/>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637" name="Shape 637"/>
          <p:cNvGrpSpPr/>
          <p:nvPr/>
        </p:nvGrpSpPr>
        <p:grpSpPr>
          <a:xfrm>
            <a:off x="7153396" y="2185862"/>
            <a:ext cx="1533402" cy="443726"/>
            <a:chOff x="7153396" y="2326964"/>
            <a:chExt cx="1533402" cy="443726"/>
          </a:xfrm>
        </p:grpSpPr>
        <p:sp>
          <p:nvSpPr>
            <p:cNvPr id="638" name="Shape 638"/>
            <p:cNvSpPr/>
            <p:nvPr/>
          </p:nvSpPr>
          <p:spPr>
            <a:xfrm>
              <a:off x="7153396" y="2326964"/>
              <a:ext cx="15334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Service Broker Node(s)</a:t>
              </a:r>
            </a:p>
          </p:txBody>
        </p:sp>
        <p:sp>
          <p:nvSpPr>
            <p:cNvPr id="639" name="Shape 639"/>
            <p:cNvSpPr/>
            <p:nvPr/>
          </p:nvSpPr>
          <p:spPr>
            <a:xfrm>
              <a:off x="7215229" y="2435053"/>
              <a:ext cx="227549" cy="227546"/>
            </a:xfrm>
            <a:custGeom>
              <a:avLst/>
              <a:gdLst/>
              <a:ahLst/>
              <a:cxnLst/>
              <a:rect l="0" t="0" r="0" b="0"/>
              <a:pathLst>
                <a:path w="120000" h="120000" extrusionOk="0">
                  <a:moveTo>
                    <a:pt x="25661" y="84323"/>
                  </a:moveTo>
                  <a:cubicBezTo>
                    <a:pt x="19756" y="84323"/>
                    <a:pt x="14969" y="89110"/>
                    <a:pt x="14969" y="95015"/>
                  </a:cubicBezTo>
                  <a:lnTo>
                    <a:pt x="14969" y="95015"/>
                  </a:lnTo>
                  <a:cubicBezTo>
                    <a:pt x="14969" y="100920"/>
                    <a:pt x="19756" y="105708"/>
                    <a:pt x="25661" y="105708"/>
                  </a:cubicBezTo>
                  <a:cubicBezTo>
                    <a:pt x="31566" y="105708"/>
                    <a:pt x="36354" y="100920"/>
                    <a:pt x="36354" y="95015"/>
                  </a:cubicBezTo>
                  <a:lnTo>
                    <a:pt x="36354" y="84323"/>
                  </a:lnTo>
                  <a:close/>
                  <a:moveTo>
                    <a:pt x="84316" y="83607"/>
                  </a:moveTo>
                  <a:lnTo>
                    <a:pt x="84316" y="94299"/>
                  </a:lnTo>
                  <a:cubicBezTo>
                    <a:pt x="84316" y="100204"/>
                    <a:pt x="89103" y="104992"/>
                    <a:pt x="95008" y="104992"/>
                  </a:cubicBezTo>
                  <a:lnTo>
                    <a:pt x="95008" y="104992"/>
                  </a:lnTo>
                  <a:cubicBezTo>
                    <a:pt x="100914" y="104992"/>
                    <a:pt x="105701" y="100204"/>
                    <a:pt x="105701" y="94299"/>
                  </a:cubicBezTo>
                  <a:cubicBezTo>
                    <a:pt x="105701" y="88394"/>
                    <a:pt x="100914" y="83607"/>
                    <a:pt x="95008" y="83607"/>
                  </a:cubicBezTo>
                  <a:close/>
                  <a:moveTo>
                    <a:pt x="49735" y="49517"/>
                  </a:moveTo>
                  <a:lnTo>
                    <a:pt x="49735" y="49645"/>
                  </a:lnTo>
                  <a:lnTo>
                    <a:pt x="49627" y="49645"/>
                  </a:lnTo>
                  <a:lnTo>
                    <a:pt x="49627" y="70372"/>
                  </a:lnTo>
                  <a:lnTo>
                    <a:pt x="70366" y="70372"/>
                  </a:lnTo>
                  <a:lnTo>
                    <a:pt x="70366" y="70334"/>
                  </a:lnTo>
                  <a:lnTo>
                    <a:pt x="70481" y="70334"/>
                  </a:lnTo>
                  <a:lnTo>
                    <a:pt x="70481" y="49627"/>
                  </a:lnTo>
                  <a:lnTo>
                    <a:pt x="70372" y="49627"/>
                  </a:lnTo>
                  <a:lnTo>
                    <a:pt x="70372" y="49517"/>
                  </a:lnTo>
                  <a:close/>
                  <a:moveTo>
                    <a:pt x="25092" y="14987"/>
                  </a:moveTo>
                  <a:cubicBezTo>
                    <a:pt x="19187" y="14987"/>
                    <a:pt x="14400" y="19774"/>
                    <a:pt x="14400" y="25680"/>
                  </a:cubicBezTo>
                  <a:cubicBezTo>
                    <a:pt x="14400" y="31585"/>
                    <a:pt x="19187" y="36372"/>
                    <a:pt x="25092" y="36372"/>
                  </a:cubicBezTo>
                  <a:lnTo>
                    <a:pt x="35784" y="36372"/>
                  </a:lnTo>
                  <a:lnTo>
                    <a:pt x="35784" y="25680"/>
                  </a:lnTo>
                  <a:cubicBezTo>
                    <a:pt x="35784" y="19774"/>
                    <a:pt x="30997" y="14987"/>
                    <a:pt x="25092" y="14987"/>
                  </a:cubicBezTo>
                  <a:close/>
                  <a:moveTo>
                    <a:pt x="94338" y="14291"/>
                  </a:moveTo>
                  <a:cubicBezTo>
                    <a:pt x="88433" y="14291"/>
                    <a:pt x="83645" y="19079"/>
                    <a:pt x="83645" y="24984"/>
                  </a:cubicBezTo>
                  <a:lnTo>
                    <a:pt x="83645" y="35676"/>
                  </a:lnTo>
                  <a:lnTo>
                    <a:pt x="94338" y="35676"/>
                  </a:lnTo>
                  <a:cubicBezTo>
                    <a:pt x="100243" y="35676"/>
                    <a:pt x="105030" y="30889"/>
                    <a:pt x="105030" y="24984"/>
                  </a:cubicBezTo>
                  <a:lnTo>
                    <a:pt x="105030" y="24984"/>
                  </a:lnTo>
                  <a:cubicBezTo>
                    <a:pt x="105030" y="19079"/>
                    <a:pt x="100243" y="14291"/>
                    <a:pt x="94338" y="14291"/>
                  </a:cubicBezTo>
                  <a:close/>
                  <a:moveTo>
                    <a:pt x="95186" y="0"/>
                  </a:moveTo>
                  <a:cubicBezTo>
                    <a:pt x="108890" y="0"/>
                    <a:pt x="120000" y="11109"/>
                    <a:pt x="120000" y="24813"/>
                  </a:cubicBezTo>
                  <a:lnTo>
                    <a:pt x="119999" y="24813"/>
                  </a:lnTo>
                  <a:cubicBezTo>
                    <a:pt x="119999" y="38518"/>
                    <a:pt x="108890" y="49627"/>
                    <a:pt x="95186" y="49627"/>
                  </a:cubicBezTo>
                  <a:lnTo>
                    <a:pt x="83655" y="49627"/>
                  </a:lnTo>
                  <a:lnTo>
                    <a:pt x="83655" y="70334"/>
                  </a:lnTo>
                  <a:lnTo>
                    <a:pt x="95179" y="70334"/>
                  </a:lnTo>
                  <a:cubicBezTo>
                    <a:pt x="108883" y="70334"/>
                    <a:pt x="119993" y="81443"/>
                    <a:pt x="119993" y="95147"/>
                  </a:cubicBezTo>
                  <a:cubicBezTo>
                    <a:pt x="119993" y="108852"/>
                    <a:pt x="108883" y="119961"/>
                    <a:pt x="95179" y="119961"/>
                  </a:cubicBezTo>
                  <a:lnTo>
                    <a:pt x="95179" y="119961"/>
                  </a:lnTo>
                  <a:cubicBezTo>
                    <a:pt x="81475" y="119961"/>
                    <a:pt x="70366" y="108852"/>
                    <a:pt x="70366" y="95147"/>
                  </a:cubicBezTo>
                  <a:lnTo>
                    <a:pt x="70366" y="84331"/>
                  </a:lnTo>
                  <a:lnTo>
                    <a:pt x="49627" y="84331"/>
                  </a:lnTo>
                  <a:lnTo>
                    <a:pt x="49627" y="95186"/>
                  </a:lnTo>
                  <a:cubicBezTo>
                    <a:pt x="49627" y="108890"/>
                    <a:pt x="38517" y="120000"/>
                    <a:pt x="24813" y="120000"/>
                  </a:cubicBezTo>
                  <a:cubicBezTo>
                    <a:pt x="11109" y="120000"/>
                    <a:pt x="0" y="108890"/>
                    <a:pt x="0" y="95186"/>
                  </a:cubicBezTo>
                  <a:lnTo>
                    <a:pt x="0" y="95186"/>
                  </a:lnTo>
                  <a:cubicBezTo>
                    <a:pt x="0" y="81481"/>
                    <a:pt x="11109" y="70372"/>
                    <a:pt x="24813" y="70372"/>
                  </a:cubicBezTo>
                  <a:lnTo>
                    <a:pt x="36396" y="70372"/>
                  </a:lnTo>
                  <a:lnTo>
                    <a:pt x="36396" y="49645"/>
                  </a:lnTo>
                  <a:lnTo>
                    <a:pt x="24921" y="49645"/>
                  </a:lnTo>
                  <a:cubicBezTo>
                    <a:pt x="11217" y="49645"/>
                    <a:pt x="108" y="38536"/>
                    <a:pt x="108" y="24831"/>
                  </a:cubicBezTo>
                  <a:cubicBezTo>
                    <a:pt x="108" y="11127"/>
                    <a:pt x="11217" y="18"/>
                    <a:pt x="24921" y="18"/>
                  </a:cubicBezTo>
                  <a:lnTo>
                    <a:pt x="24921" y="18"/>
                  </a:lnTo>
                  <a:cubicBezTo>
                    <a:pt x="38625" y="18"/>
                    <a:pt x="49735" y="11127"/>
                    <a:pt x="49735" y="24832"/>
                  </a:cubicBezTo>
                  <a:lnTo>
                    <a:pt x="49735" y="37072"/>
                  </a:lnTo>
                  <a:lnTo>
                    <a:pt x="70372" y="37072"/>
                  </a:lnTo>
                  <a:lnTo>
                    <a:pt x="70372" y="24813"/>
                  </a:lnTo>
                  <a:cubicBezTo>
                    <a:pt x="70372" y="11109"/>
                    <a:pt x="81482" y="0"/>
                    <a:pt x="95186"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640" name="Shape 640"/>
          <p:cNvGrpSpPr/>
          <p:nvPr/>
        </p:nvGrpSpPr>
        <p:grpSpPr>
          <a:xfrm>
            <a:off x="6595817" y="3520801"/>
            <a:ext cx="1099434" cy="781048"/>
            <a:chOff x="5412944" y="3105150"/>
            <a:chExt cx="1099434" cy="781048"/>
          </a:xfrm>
        </p:grpSpPr>
        <p:sp>
          <p:nvSpPr>
            <p:cNvPr id="641" name="Shape 641"/>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DEA</a:t>
              </a:r>
            </a:p>
          </p:txBody>
        </p:sp>
        <p:sp>
          <p:nvSpPr>
            <p:cNvPr id="642" name="Shape 642"/>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643" name="Shape 643"/>
          <p:cNvGrpSpPr/>
          <p:nvPr/>
        </p:nvGrpSpPr>
        <p:grpSpPr>
          <a:xfrm>
            <a:off x="6900617" y="3400151"/>
            <a:ext cx="1099434" cy="781048"/>
            <a:chOff x="5412944" y="3105150"/>
            <a:chExt cx="1099434" cy="781048"/>
          </a:xfrm>
        </p:grpSpPr>
        <p:sp>
          <p:nvSpPr>
            <p:cNvPr id="644" name="Shape 644"/>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DEA</a:t>
              </a:r>
            </a:p>
          </p:txBody>
        </p:sp>
        <p:sp>
          <p:nvSpPr>
            <p:cNvPr id="645" name="Shape 645"/>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646" name="Shape 646"/>
          <p:cNvGrpSpPr/>
          <p:nvPr/>
        </p:nvGrpSpPr>
        <p:grpSpPr>
          <a:xfrm>
            <a:off x="7205417" y="3279501"/>
            <a:ext cx="1099434" cy="781048"/>
            <a:chOff x="5412944" y="3105150"/>
            <a:chExt cx="1099434" cy="781048"/>
          </a:xfrm>
        </p:grpSpPr>
        <p:sp>
          <p:nvSpPr>
            <p:cNvPr id="647" name="Shape 647"/>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DEA</a:t>
              </a:r>
            </a:p>
          </p:txBody>
        </p:sp>
        <p:sp>
          <p:nvSpPr>
            <p:cNvPr id="648" name="Shape 648"/>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grpSp>
        <p:nvGrpSpPr>
          <p:cNvPr id="649" name="Shape 649"/>
          <p:cNvGrpSpPr/>
          <p:nvPr/>
        </p:nvGrpSpPr>
        <p:grpSpPr>
          <a:xfrm>
            <a:off x="7545597" y="3158851"/>
            <a:ext cx="1099434" cy="781048"/>
            <a:chOff x="5412944" y="3105150"/>
            <a:chExt cx="1099434" cy="781048"/>
          </a:xfrm>
        </p:grpSpPr>
        <p:sp>
          <p:nvSpPr>
            <p:cNvPr id="650" name="Shape 650"/>
            <p:cNvSpPr/>
            <p:nvPr/>
          </p:nvSpPr>
          <p:spPr>
            <a:xfrm>
              <a:off x="5412944" y="3105150"/>
              <a:ext cx="1099434" cy="781048"/>
            </a:xfrm>
            <a:prstGeom prst="roundRect">
              <a:avLst>
                <a:gd name="adj" fmla="val 4579"/>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Cell</a:t>
              </a:r>
            </a:p>
          </p:txBody>
        </p:sp>
        <p:sp>
          <p:nvSpPr>
            <p:cNvPr id="651" name="Shape 651"/>
            <p:cNvSpPr/>
            <p:nvPr/>
          </p:nvSpPr>
          <p:spPr>
            <a:xfrm>
              <a:off x="5477046" y="3213241"/>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652" name="Shape 652"/>
          <p:cNvSpPr txBox="1"/>
          <p:nvPr/>
        </p:nvSpPr>
        <p:spPr>
          <a:xfrm>
            <a:off x="2572903" y="1898427"/>
            <a:ext cx="854721" cy="276998"/>
          </a:xfrm>
          <a:prstGeom prst="rect">
            <a:avLst/>
          </a:prstGeom>
          <a:noFill/>
          <a:ln>
            <a:noFill/>
          </a:ln>
          <a:effectLst>
            <a:outerShdw dist="12700" sx="1000" sy="1000" algn="ctr" rotWithShape="0">
              <a:schemeClr val="dk2"/>
            </a:outerShdw>
          </a:effectLst>
        </p:spPr>
        <p:txBody>
          <a:bodyPr lIns="91425" tIns="45700" rIns="91425" bIns="45700" anchor="t" anchorCtr="0">
            <a:noAutofit/>
          </a:bodyPr>
          <a:lstStyle/>
          <a:p>
            <a:pPr marL="0" marR="0" lvl="0" indent="0" algn="ctr" rtl="0">
              <a:spcBef>
                <a:spcPts val="0"/>
              </a:spcBef>
              <a:buSzPct val="25000"/>
              <a:buNone/>
            </a:pPr>
            <a:r>
              <a:rPr lang="en-US" sz="1200">
                <a:solidFill>
                  <a:schemeClr val="lt1"/>
                </a:solidFill>
                <a:latin typeface="Source Sans Pro"/>
                <a:ea typeface="Source Sans Pro"/>
                <a:cs typeface="Source Sans Pro"/>
                <a:sym typeface="Source Sans Pro"/>
              </a:rPr>
              <a:t>+ app MD</a:t>
            </a:r>
          </a:p>
        </p:txBody>
      </p:sp>
      <p:sp>
        <p:nvSpPr>
          <p:cNvPr id="653" name="Shape 653"/>
          <p:cNvSpPr/>
          <p:nvPr/>
        </p:nvSpPr>
        <p:spPr>
          <a:xfrm>
            <a:off x="2464593" y="1951133"/>
            <a:ext cx="170214" cy="192038"/>
          </a:xfrm>
          <a:custGeom>
            <a:avLst/>
            <a:gdLst/>
            <a:ahLst/>
            <a:cxnLst/>
            <a:rect l="0" t="0" r="0" b="0"/>
            <a:pathLst>
              <a:path w="120000" h="120000" extrusionOk="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54" name="Shape 654"/>
          <p:cNvSpPr/>
          <p:nvPr/>
        </p:nvSpPr>
        <p:spPr>
          <a:xfrm>
            <a:off x="5360851" y="1639478"/>
            <a:ext cx="170214" cy="192038"/>
          </a:xfrm>
          <a:custGeom>
            <a:avLst/>
            <a:gdLst/>
            <a:ahLst/>
            <a:cxnLst/>
            <a:rect l="0" t="0" r="0" b="0"/>
            <a:pathLst>
              <a:path w="120000" h="120000" extrusionOk="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nvGrpSpPr>
          <p:cNvPr id="655" name="Shape 655"/>
          <p:cNvGrpSpPr/>
          <p:nvPr/>
        </p:nvGrpSpPr>
        <p:grpSpPr>
          <a:xfrm>
            <a:off x="7731625" y="3512983"/>
            <a:ext cx="679853" cy="307777"/>
            <a:chOff x="5588669" y="3459282"/>
            <a:chExt cx="679853" cy="307777"/>
          </a:xfrm>
        </p:grpSpPr>
        <p:sp>
          <p:nvSpPr>
            <p:cNvPr id="656" name="Shape 656"/>
            <p:cNvSpPr/>
            <p:nvPr/>
          </p:nvSpPr>
          <p:spPr>
            <a:xfrm>
              <a:off x="5824996" y="3469012"/>
              <a:ext cx="201273" cy="245736"/>
            </a:xfrm>
            <a:custGeom>
              <a:avLst/>
              <a:gdLst/>
              <a:ahLst/>
              <a:cxnLst/>
              <a:rect l="0" t="0" r="0" b="0"/>
              <a:pathLst>
                <a:path w="120000" h="120000" extrusionOk="0">
                  <a:moveTo>
                    <a:pt x="65369" y="74149"/>
                  </a:moveTo>
                  <a:lnTo>
                    <a:pt x="110194" y="74149"/>
                  </a:lnTo>
                  <a:lnTo>
                    <a:pt x="110194" y="120000"/>
                  </a:lnTo>
                  <a:lnTo>
                    <a:pt x="65369" y="120000"/>
                  </a:lnTo>
                  <a:close/>
                  <a:moveTo>
                    <a:pt x="8871" y="74149"/>
                  </a:moveTo>
                  <a:lnTo>
                    <a:pt x="53696" y="74149"/>
                  </a:lnTo>
                  <a:lnTo>
                    <a:pt x="53696" y="120000"/>
                  </a:lnTo>
                  <a:lnTo>
                    <a:pt x="8871" y="120000"/>
                  </a:lnTo>
                  <a:close/>
                  <a:moveTo>
                    <a:pt x="33612" y="8887"/>
                  </a:moveTo>
                  <a:cubicBezTo>
                    <a:pt x="30538" y="8586"/>
                    <a:pt x="27521" y="9589"/>
                    <a:pt x="24915" y="12428"/>
                  </a:cubicBezTo>
                  <a:cubicBezTo>
                    <a:pt x="16155" y="22598"/>
                    <a:pt x="30550" y="30943"/>
                    <a:pt x="46484" y="32301"/>
                  </a:cubicBezTo>
                  <a:cubicBezTo>
                    <a:pt x="48761" y="32495"/>
                    <a:pt x="51068" y="32546"/>
                    <a:pt x="53345" y="32440"/>
                  </a:cubicBezTo>
                  <a:cubicBezTo>
                    <a:pt x="52577" y="22430"/>
                    <a:pt x="42834" y="9791"/>
                    <a:pt x="33612" y="8887"/>
                  </a:cubicBezTo>
                  <a:close/>
                  <a:moveTo>
                    <a:pt x="86387" y="8887"/>
                  </a:moveTo>
                  <a:cubicBezTo>
                    <a:pt x="77165" y="9790"/>
                    <a:pt x="67422" y="22430"/>
                    <a:pt x="66655" y="32440"/>
                  </a:cubicBezTo>
                  <a:cubicBezTo>
                    <a:pt x="68931" y="32546"/>
                    <a:pt x="71238" y="32495"/>
                    <a:pt x="73515" y="32301"/>
                  </a:cubicBezTo>
                  <a:cubicBezTo>
                    <a:pt x="89449" y="30943"/>
                    <a:pt x="103844" y="22598"/>
                    <a:pt x="95085" y="12428"/>
                  </a:cubicBezTo>
                  <a:cubicBezTo>
                    <a:pt x="92478" y="9589"/>
                    <a:pt x="89461" y="8586"/>
                    <a:pt x="86387" y="8887"/>
                  </a:cubicBezTo>
                  <a:close/>
                  <a:moveTo>
                    <a:pt x="87956" y="87"/>
                  </a:moveTo>
                  <a:cubicBezTo>
                    <a:pt x="93292" y="-433"/>
                    <a:pt x="98532" y="1339"/>
                    <a:pt x="103067" y="6340"/>
                  </a:cubicBezTo>
                  <a:cubicBezTo>
                    <a:pt x="118006" y="23896"/>
                    <a:pt x="94328" y="38301"/>
                    <a:pt x="67322" y="40899"/>
                  </a:cubicBezTo>
                  <a:lnTo>
                    <a:pt x="113917" y="40899"/>
                  </a:lnTo>
                  <a:cubicBezTo>
                    <a:pt x="117276" y="40899"/>
                    <a:pt x="120000" y="44068"/>
                    <a:pt x="120000" y="47976"/>
                  </a:cubicBezTo>
                  <a:lnTo>
                    <a:pt x="120000" y="64804"/>
                  </a:lnTo>
                  <a:lnTo>
                    <a:pt x="66303" y="64804"/>
                  </a:lnTo>
                  <a:lnTo>
                    <a:pt x="66303" y="41103"/>
                  </a:lnTo>
                  <a:lnTo>
                    <a:pt x="66150" y="41133"/>
                  </a:lnTo>
                  <a:lnTo>
                    <a:pt x="66215" y="41448"/>
                  </a:lnTo>
                  <a:cubicBezTo>
                    <a:pt x="64149" y="41549"/>
                    <a:pt x="62069" y="41575"/>
                    <a:pt x="59995" y="41331"/>
                  </a:cubicBezTo>
                  <a:cubicBezTo>
                    <a:pt x="57924" y="41575"/>
                    <a:pt x="55847" y="41549"/>
                    <a:pt x="53785" y="41448"/>
                  </a:cubicBezTo>
                  <a:lnTo>
                    <a:pt x="53867" y="41137"/>
                  </a:lnTo>
                  <a:lnTo>
                    <a:pt x="53696" y="41103"/>
                  </a:lnTo>
                  <a:lnTo>
                    <a:pt x="53696" y="64804"/>
                  </a:lnTo>
                  <a:lnTo>
                    <a:pt x="0" y="64804"/>
                  </a:lnTo>
                  <a:lnTo>
                    <a:pt x="0" y="47976"/>
                  </a:lnTo>
                  <a:cubicBezTo>
                    <a:pt x="0" y="44068"/>
                    <a:pt x="2723" y="40899"/>
                    <a:pt x="6082" y="40899"/>
                  </a:cubicBezTo>
                  <a:lnTo>
                    <a:pt x="52677" y="40899"/>
                  </a:lnTo>
                  <a:cubicBezTo>
                    <a:pt x="25670" y="38301"/>
                    <a:pt x="1993" y="23896"/>
                    <a:pt x="16932" y="6340"/>
                  </a:cubicBezTo>
                  <a:cubicBezTo>
                    <a:pt x="30506" y="-8625"/>
                    <a:pt x="50389" y="5319"/>
                    <a:pt x="60254" y="23127"/>
                  </a:cubicBezTo>
                  <a:cubicBezTo>
                    <a:pt x="66431" y="11157"/>
                    <a:pt x="77382" y="1117"/>
                    <a:pt x="87956" y="87"/>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57" name="Shape 657"/>
            <p:cNvSpPr txBox="1"/>
            <p:nvPr/>
          </p:nvSpPr>
          <p:spPr>
            <a:xfrm>
              <a:off x="5588669" y="3459282"/>
              <a:ext cx="288861"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chemeClr val="lt1"/>
                  </a:solidFill>
                  <a:latin typeface="Source Sans Pro"/>
                  <a:ea typeface="Source Sans Pro"/>
                  <a:cs typeface="Source Sans Pro"/>
                  <a:sym typeface="Source Sans Pro"/>
                </a:rPr>
                <a:t>+</a:t>
              </a:r>
            </a:p>
          </p:txBody>
        </p:sp>
        <p:sp>
          <p:nvSpPr>
            <p:cNvPr id="658" name="Shape 658"/>
            <p:cNvSpPr txBox="1"/>
            <p:nvPr/>
          </p:nvSpPr>
          <p:spPr>
            <a:xfrm>
              <a:off x="5979660" y="3459282"/>
              <a:ext cx="288861"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chemeClr val="lt1"/>
                  </a:solidFill>
                  <a:latin typeface="Source Sans Pro"/>
                  <a:ea typeface="Source Sans Pro"/>
                  <a:cs typeface="Source Sans Pro"/>
                  <a:sym typeface="Source Sans Pro"/>
                </a:rPr>
                <a:t>=</a:t>
              </a:r>
            </a:p>
          </p:txBody>
        </p:sp>
      </p:grpSp>
      <p:sp>
        <p:nvSpPr>
          <p:cNvPr id="659" name="Shape 659"/>
          <p:cNvSpPr/>
          <p:nvPr/>
        </p:nvSpPr>
        <p:spPr>
          <a:xfrm rot="-2700000">
            <a:off x="8373401" y="3623046"/>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60" name="Shape 660"/>
          <p:cNvSpPr/>
          <p:nvPr/>
        </p:nvSpPr>
        <p:spPr>
          <a:xfrm rot="-2700000">
            <a:off x="5603449" y="1699418"/>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61" name="Shape 661"/>
          <p:cNvSpPr txBox="1"/>
          <p:nvPr/>
        </p:nvSpPr>
        <p:spPr>
          <a:xfrm>
            <a:off x="7620000" y="1489467"/>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Service</a:t>
            </a:r>
          </a:p>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credentials</a:t>
            </a:r>
          </a:p>
        </p:txBody>
      </p:sp>
      <p:sp>
        <p:nvSpPr>
          <p:cNvPr id="662" name="Shape 662"/>
          <p:cNvSpPr/>
          <p:nvPr/>
        </p:nvSpPr>
        <p:spPr>
          <a:xfrm>
            <a:off x="4928382" y="2794989"/>
            <a:ext cx="3758414" cy="1570309"/>
          </a:xfrm>
          <a:prstGeom prst="roundRect">
            <a:avLst>
              <a:gd name="adj" fmla="val 16667"/>
            </a:avLst>
          </a:prstGeom>
          <a:solidFill>
            <a:srgbClr val="008881">
              <a:alpha val="12941"/>
            </a:srgbClr>
          </a:solidFill>
          <a:ln w="9525" cap="flat" cmpd="sng">
            <a:solidFill>
              <a:schemeClr val="lt1"/>
            </a:solidFill>
            <a:prstDash val="solid"/>
            <a:round/>
            <a:headEnd type="none" w="med" len="med"/>
            <a:tailEnd type="none" w="med" len="med"/>
          </a:ln>
        </p:spPr>
        <p:txBody>
          <a:bodyPr lIns="91425" tIns="45700" rIns="91425" bIns="45700" anchor="t" anchorCtr="1">
            <a:noAutofit/>
          </a:bodyPr>
          <a:lstStyle/>
          <a:p>
            <a:pPr marL="0" marR="0" lvl="0" indent="0" algn="ctr" rtl="0">
              <a:spcBef>
                <a:spcPts val="0"/>
              </a:spcBef>
              <a:buSzPct val="25000"/>
              <a:buNone/>
            </a:pPr>
            <a:r>
              <a:rPr lang="en-US" sz="1600">
                <a:solidFill>
                  <a:schemeClr val="lt1"/>
                </a:solidFill>
                <a:latin typeface="Source Sans Pro"/>
                <a:ea typeface="Source Sans Pro"/>
                <a:cs typeface="Source Sans Pro"/>
                <a:sym typeface="Source Sans Pro"/>
              </a:rPr>
              <a:t>Container Management - DIEGO</a:t>
            </a:r>
          </a:p>
        </p:txBody>
      </p:sp>
      <p:sp>
        <p:nvSpPr>
          <p:cNvPr id="663" name="Shape 663"/>
          <p:cNvSpPr/>
          <p:nvPr/>
        </p:nvSpPr>
        <p:spPr>
          <a:xfrm>
            <a:off x="5311964" y="3496201"/>
            <a:ext cx="847541" cy="443700"/>
          </a:xfrm>
          <a:prstGeom prst="roundRect">
            <a:avLst>
              <a:gd name="adj" fmla="val 4579"/>
            </a:avLst>
          </a:prstGeom>
          <a:solidFill>
            <a:srgbClr val="33928A"/>
          </a:solidFill>
          <a:ln>
            <a:noFill/>
          </a:ln>
        </p:spPr>
        <p:txBody>
          <a:bodyPr lIns="320025" tIns="0" rIns="0" bIns="0" anchor="ctr" anchorCtr="0">
            <a:noAutofit/>
          </a:bodyPr>
          <a:lstStyle/>
          <a:p>
            <a:pPr marL="0" marR="0" lvl="0" indent="0" algn="l" rtl="0">
              <a:spcBef>
                <a:spcPts val="0"/>
              </a:spcBef>
              <a:spcAft>
                <a:spcPts val="0"/>
              </a:spcAft>
              <a:buClr>
                <a:schemeClr val="lt1"/>
              </a:buClr>
              <a:buSzPct val="25000"/>
              <a:buFont typeface="Source Sans Pro"/>
              <a:buNone/>
            </a:pPr>
            <a:r>
              <a:rPr lang="en-US" sz="1200" b="1">
                <a:solidFill>
                  <a:schemeClr val="lt1"/>
                </a:solidFill>
                <a:latin typeface="Source Sans Pro"/>
                <a:ea typeface="Source Sans Pro"/>
                <a:cs typeface="Source Sans Pro"/>
                <a:sym typeface="Source Sans Pro"/>
              </a:rPr>
              <a:t>Brain</a:t>
            </a:r>
          </a:p>
        </p:txBody>
      </p:sp>
      <p:sp>
        <p:nvSpPr>
          <p:cNvPr id="664" name="Shape 664"/>
          <p:cNvSpPr/>
          <p:nvPr/>
        </p:nvSpPr>
        <p:spPr>
          <a:xfrm>
            <a:off x="5348855" y="3604030"/>
            <a:ext cx="265198" cy="260999"/>
          </a:xfrm>
          <a:prstGeom prst="quadArrow">
            <a:avLst>
              <a:gd name="adj1" fmla="val 22500"/>
              <a:gd name="adj2" fmla="val 22500"/>
              <a:gd name="adj3" fmla="val 22500"/>
            </a:avLst>
          </a:prstGeom>
          <a:solidFill>
            <a:schemeClr val="l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7"/>
                                        </p:tgtEl>
                                        <p:attrNameLst>
                                          <p:attrName>style.visibility</p:attrName>
                                        </p:attrNameLst>
                                      </p:cBhvr>
                                      <p:to>
                                        <p:strVal val="visible"/>
                                      </p:to>
                                    </p:set>
                                    <p:animEffect transition="in" filter="fade">
                                      <p:cBhvr>
                                        <p:cTn id="7" dur="500"/>
                                        <p:tgtEl>
                                          <p:spTgt spid="6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1"/>
                                        </p:tgtEl>
                                        <p:attrNameLst>
                                          <p:attrName>style.visibility</p:attrName>
                                        </p:attrNameLst>
                                      </p:cBhvr>
                                      <p:to>
                                        <p:strVal val="visible"/>
                                      </p:to>
                                    </p:set>
                                    <p:animEffect transition="in" filter="fade">
                                      <p:cBhvr>
                                        <p:cTn id="12" dur="500"/>
                                        <p:tgtEl>
                                          <p:spTgt spid="6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4">
                                            <p:txEl>
                                              <p:pRg st="0" end="0"/>
                                            </p:txEl>
                                          </p:spTgt>
                                        </p:tgtEl>
                                        <p:attrNameLst>
                                          <p:attrName>style.visibility</p:attrName>
                                        </p:attrNameLst>
                                      </p:cBhvr>
                                      <p:to>
                                        <p:strVal val="visible"/>
                                      </p:to>
                                    </p:set>
                                    <p:animEffect transition="in" filter="fade">
                                      <p:cBhvr>
                                        <p:cTn id="17" dur="500"/>
                                        <p:tgtEl>
                                          <p:spTgt spid="62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4">
                                            <p:txEl>
                                              <p:pRg st="1" end="1"/>
                                            </p:txEl>
                                          </p:spTgt>
                                        </p:tgtEl>
                                        <p:attrNameLst>
                                          <p:attrName>style.visibility</p:attrName>
                                        </p:attrNameLst>
                                      </p:cBhvr>
                                      <p:to>
                                        <p:strVal val="visible"/>
                                      </p:to>
                                    </p:set>
                                    <p:animEffect transition="in" filter="fade">
                                      <p:cBhvr>
                                        <p:cTn id="22" dur="500"/>
                                        <p:tgtEl>
                                          <p:spTgt spid="62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4">
                                            <p:txEl>
                                              <p:pRg st="2" end="2"/>
                                            </p:txEl>
                                          </p:spTgt>
                                        </p:tgtEl>
                                        <p:attrNameLst>
                                          <p:attrName>style.visibility</p:attrName>
                                        </p:attrNameLst>
                                      </p:cBhvr>
                                      <p:to>
                                        <p:strVal val="visible"/>
                                      </p:to>
                                    </p:set>
                                    <p:animEffect transition="in" filter="fade">
                                      <p:cBhvr>
                                        <p:cTn id="27" dur="500"/>
                                        <p:tgtEl>
                                          <p:spTgt spid="62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4">
                                            <p:txEl>
                                              <p:pRg st="3" end="3"/>
                                            </p:txEl>
                                          </p:spTgt>
                                        </p:tgtEl>
                                        <p:attrNameLst>
                                          <p:attrName>style.visibility</p:attrName>
                                        </p:attrNameLst>
                                      </p:cBhvr>
                                      <p:to>
                                        <p:strVal val="visible"/>
                                      </p:to>
                                    </p:set>
                                    <p:animEffect transition="in" filter="fade">
                                      <p:cBhvr>
                                        <p:cTn id="32" dur="500"/>
                                        <p:tgtEl>
                                          <p:spTgt spid="624">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32"/>
                                        </p:tgtEl>
                                        <p:attrNameLst>
                                          <p:attrName>style.visibility</p:attrName>
                                        </p:attrNameLst>
                                      </p:cBhvr>
                                      <p:to>
                                        <p:strVal val="visible"/>
                                      </p:to>
                                    </p:set>
                                    <p:animEffect transition="in" filter="fade">
                                      <p:cBhvr>
                                        <p:cTn id="35" dur="500"/>
                                        <p:tgtEl>
                                          <p:spTgt spid="632"/>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633"/>
                                        </p:tgtEl>
                                        <p:attrNameLst>
                                          <p:attrName>style.visibility</p:attrName>
                                        </p:attrNameLst>
                                      </p:cBhvr>
                                      <p:to>
                                        <p:strVal val="visible"/>
                                      </p:to>
                                    </p:set>
                                    <p:animEffect transition="in" filter="fade">
                                      <p:cBhvr>
                                        <p:cTn id="39" dur="500"/>
                                        <p:tgtEl>
                                          <p:spTgt spid="633"/>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661"/>
                                        </p:tgtEl>
                                        <p:attrNameLst>
                                          <p:attrName>style.visibility</p:attrName>
                                        </p:attrNameLst>
                                      </p:cBhvr>
                                      <p:to>
                                        <p:strVal val="visible"/>
                                      </p:to>
                                    </p:set>
                                    <p:animEffect transition="in" filter="fade">
                                      <p:cBhvr>
                                        <p:cTn id="43" dur="500"/>
                                        <p:tgtEl>
                                          <p:spTgt spid="661"/>
                                        </p:tgtEl>
                                      </p:cBhvr>
                                    </p:animEffect>
                                  </p:childTnLst>
                                </p:cTn>
                              </p:par>
                            </p:childTnLst>
                          </p:cTn>
                        </p:par>
                        <p:par>
                          <p:cTn id="44" fill="hold">
                            <p:stCondLst>
                              <p:cond delay="1500"/>
                            </p:stCondLst>
                            <p:childTnLst>
                              <p:par>
                                <p:cTn id="45" presetID="10" presetClass="entr" presetSubtype="0" fill="hold" nodeType="afterEffect">
                                  <p:stCondLst>
                                    <p:cond delay="0"/>
                                  </p:stCondLst>
                                  <p:childTnLst>
                                    <p:set>
                                      <p:cBhvr>
                                        <p:cTn id="46" dur="1" fill="hold">
                                          <p:stCondLst>
                                            <p:cond delay="0"/>
                                          </p:stCondLst>
                                        </p:cTn>
                                        <p:tgtEl>
                                          <p:spTgt spid="655"/>
                                        </p:tgtEl>
                                        <p:attrNameLst>
                                          <p:attrName>style.visibility</p:attrName>
                                        </p:attrNameLst>
                                      </p:cBhvr>
                                      <p:to>
                                        <p:strVal val="visible"/>
                                      </p:to>
                                    </p:set>
                                    <p:animEffect transition="in" filter="fade">
                                      <p:cBhvr>
                                        <p:cTn id="47" dur="500"/>
                                        <p:tgtEl>
                                          <p:spTgt spid="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Shape 670"/>
          <p:cNvSpPr txBox="1">
            <a:spLocks noGrp="1"/>
          </p:cNvSpPr>
          <p:nvPr>
            <p:ph type="title"/>
          </p:nvPr>
        </p:nvSpPr>
        <p:spPr>
          <a:xfrm>
            <a:off x="1117708" y="407953"/>
            <a:ext cx="6947615" cy="585513"/>
          </a:xfrm>
          <a:prstGeom prst="rect">
            <a:avLst/>
          </a:prstGeom>
          <a:noFill/>
          <a:ln>
            <a:noFill/>
          </a:ln>
        </p:spPr>
        <p:txBody>
          <a:bodyPr lIns="91425" tIns="45700" rIns="91425" bIns="45700" anchor="ctr" anchorCtr="0">
            <a:noAutofit/>
          </a:bodyPr>
          <a:lstStyle/>
          <a:p>
            <a:pPr marL="0" marR="0" lvl="0" indent="0" algn="ctr" rtl="0">
              <a:spcBef>
                <a:spcPts val="0"/>
              </a:spcBef>
              <a:buClr>
                <a:schemeClr val="accent1"/>
              </a:buClr>
              <a:buSzPct val="25000"/>
              <a:buFont typeface="Source Sans Pro"/>
              <a:buNone/>
            </a:pPr>
            <a:r>
              <a:rPr lang="en-US" sz="3600" b="1" i="0" u="none" strike="noStrike" cap="none">
                <a:solidFill>
                  <a:schemeClr val="accent1"/>
                </a:solidFill>
                <a:latin typeface="Source Sans Pro"/>
                <a:ea typeface="Source Sans Pro"/>
                <a:cs typeface="Source Sans Pro"/>
                <a:sym typeface="Source Sans Pro"/>
              </a:rPr>
              <a:t>Creating and binding services</a:t>
            </a:r>
          </a:p>
        </p:txBody>
      </p:sp>
      <p:sp>
        <p:nvSpPr>
          <p:cNvPr id="671" name="Shape 671"/>
          <p:cNvSpPr/>
          <p:nvPr/>
        </p:nvSpPr>
        <p:spPr>
          <a:xfrm>
            <a:off x="1981200" y="1276349"/>
            <a:ext cx="5169844" cy="3124199"/>
          </a:xfrm>
          <a:prstGeom prst="roundRect">
            <a:avLst>
              <a:gd name="adj" fmla="val 8224"/>
            </a:avLst>
          </a:prstGeom>
          <a:gradFill>
            <a:gsLst>
              <a:gs pos="0">
                <a:srgbClr val="D8D8D8"/>
              </a:gs>
              <a:gs pos="100000">
                <a:srgbClr val="F2F2F2"/>
              </a:gs>
            </a:gsLst>
            <a:lin ang="5400000"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None/>
            </a:pPr>
            <a:endParaRPr sz="1600">
              <a:solidFill>
                <a:srgbClr val="008881"/>
              </a:solidFill>
              <a:latin typeface="Source Sans Pro"/>
              <a:ea typeface="Source Sans Pro"/>
              <a:cs typeface="Source Sans Pro"/>
              <a:sym typeface="Source Sans Pro"/>
            </a:endParaRPr>
          </a:p>
        </p:txBody>
      </p:sp>
      <p:sp>
        <p:nvSpPr>
          <p:cNvPr id="672" name="Shape 672"/>
          <p:cNvSpPr/>
          <p:nvPr/>
        </p:nvSpPr>
        <p:spPr>
          <a:xfrm rot="-5400000">
            <a:off x="668804" y="2651434"/>
            <a:ext cx="3276600" cy="374030"/>
          </a:xfrm>
          <a:prstGeom prst="roundRect">
            <a:avLst>
              <a:gd name="adj" fmla="val 8685"/>
            </a:avLst>
          </a:prstGeom>
          <a:solidFill>
            <a:srgbClr val="0A1831">
              <a:alpha val="24705"/>
            </a:srgbClr>
          </a:solidFill>
          <a:ln>
            <a:noFill/>
          </a:ln>
        </p:spPr>
        <p:txBody>
          <a:bodyPr lIns="182875" tIns="0" rIns="0" bIns="0" anchor="ctr" anchorCtr="0">
            <a:noAutofit/>
          </a:bodyPr>
          <a:lstStyle/>
          <a:p>
            <a:pPr marL="0" marR="0" lvl="0" indent="0" algn="l" rtl="0">
              <a:spcBef>
                <a:spcPts val="0"/>
              </a:spcBef>
              <a:spcAft>
                <a:spcPts val="0"/>
              </a:spcAft>
              <a:buSzPct val="25000"/>
              <a:buNone/>
            </a:pPr>
            <a:r>
              <a:rPr lang="en-US" sz="1600">
                <a:solidFill>
                  <a:srgbClr val="F2F2F2"/>
                </a:solidFill>
                <a:latin typeface="Calibri"/>
                <a:ea typeface="Calibri"/>
                <a:cs typeface="Calibri"/>
                <a:sym typeface="Calibri"/>
              </a:rPr>
              <a:t>Router</a:t>
            </a:r>
          </a:p>
        </p:txBody>
      </p:sp>
      <p:sp>
        <p:nvSpPr>
          <p:cNvPr id="673" name="Shape 673"/>
          <p:cNvSpPr/>
          <p:nvPr/>
        </p:nvSpPr>
        <p:spPr>
          <a:xfrm>
            <a:off x="5340612" y="3598982"/>
            <a:ext cx="1696681" cy="64633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a:solidFill>
                  <a:srgbClr val="000000"/>
                </a:solidFill>
                <a:latin typeface="Calibri"/>
                <a:ea typeface="Calibri"/>
                <a:cs typeface="Calibri"/>
                <a:sym typeface="Calibri"/>
              </a:rPr>
              <a:t>Platform</a:t>
            </a:r>
          </a:p>
          <a:p>
            <a:pPr marL="0" marR="0" lvl="0" indent="0" algn="r" rtl="0">
              <a:spcBef>
                <a:spcPts val="0"/>
              </a:spcBef>
              <a:spcAft>
                <a:spcPts val="0"/>
              </a:spcAft>
              <a:buSzPct val="25000"/>
              <a:buNone/>
            </a:pPr>
            <a:r>
              <a:rPr lang="en-US" sz="1800">
                <a:solidFill>
                  <a:srgbClr val="000000"/>
                </a:solidFill>
                <a:latin typeface="Calibri"/>
                <a:ea typeface="Calibri"/>
                <a:cs typeface="Calibri"/>
                <a:sym typeface="Calibri"/>
              </a:rPr>
              <a:t>Runtime </a:t>
            </a:r>
          </a:p>
        </p:txBody>
      </p:sp>
      <p:sp>
        <p:nvSpPr>
          <p:cNvPr id="674" name="Shape 674"/>
          <p:cNvSpPr/>
          <p:nvPr/>
        </p:nvSpPr>
        <p:spPr>
          <a:xfrm>
            <a:off x="2191811" y="3464721"/>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nvGrpSpPr>
          <p:cNvPr id="675" name="Shape 675"/>
          <p:cNvGrpSpPr/>
          <p:nvPr/>
        </p:nvGrpSpPr>
        <p:grpSpPr>
          <a:xfrm>
            <a:off x="2831916" y="1437660"/>
            <a:ext cx="2590798" cy="443726"/>
            <a:chOff x="3448048" y="1498378"/>
            <a:chExt cx="2590798" cy="443726"/>
          </a:xfrm>
        </p:grpSpPr>
        <p:sp>
          <p:nvSpPr>
            <p:cNvPr id="676" name="Shape 676"/>
            <p:cNvSpPr/>
            <p:nvPr/>
          </p:nvSpPr>
          <p:spPr>
            <a:xfrm>
              <a:off x="3448048" y="1498378"/>
              <a:ext cx="2590798" cy="443726"/>
            </a:xfrm>
            <a:prstGeom prst="roundRect">
              <a:avLst>
                <a:gd name="adj" fmla="val 4579"/>
              </a:avLst>
            </a:prstGeom>
            <a:solidFill>
              <a:srgbClr val="A5A5A5"/>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DB</a:t>
              </a:r>
            </a:p>
          </p:txBody>
        </p:sp>
        <p:sp>
          <p:nvSpPr>
            <p:cNvPr id="677" name="Shape 677"/>
            <p:cNvSpPr/>
            <p:nvPr/>
          </p:nvSpPr>
          <p:spPr>
            <a:xfrm>
              <a:off x="3511555" y="1612382"/>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678" name="Shape 678"/>
          <p:cNvSpPr txBox="1"/>
          <p:nvPr/>
        </p:nvSpPr>
        <p:spPr>
          <a:xfrm>
            <a:off x="4370266" y="1428750"/>
            <a:ext cx="925253"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Service</a:t>
            </a:r>
          </a:p>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credentials</a:t>
            </a:r>
          </a:p>
        </p:txBody>
      </p:sp>
      <p:sp>
        <p:nvSpPr>
          <p:cNvPr id="679" name="Shape 679"/>
          <p:cNvSpPr/>
          <p:nvPr/>
        </p:nvSpPr>
        <p:spPr>
          <a:xfrm rot="10800000">
            <a:off x="3746316" y="2496744"/>
            <a:ext cx="1614774" cy="304799"/>
          </a:xfrm>
          <a:prstGeom prst="rightArrow">
            <a:avLst>
              <a:gd name="adj1" fmla="val 65968"/>
              <a:gd name="adj2" fmla="val 85375"/>
            </a:avLst>
          </a:prstGeom>
          <a:solidFill>
            <a:srgbClr val="7F7F7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80" name="Shape 680"/>
          <p:cNvSpPr/>
          <p:nvPr/>
        </p:nvSpPr>
        <p:spPr>
          <a:xfrm rot="10800000">
            <a:off x="3746316" y="3122396"/>
            <a:ext cx="1614774" cy="304799"/>
          </a:xfrm>
          <a:prstGeom prst="rightArrow">
            <a:avLst>
              <a:gd name="adj1" fmla="val 65968"/>
              <a:gd name="adj2" fmla="val 85375"/>
            </a:avLst>
          </a:prstGeom>
          <a:solidFill>
            <a:srgbClr val="7F7F7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81" name="Shape 681"/>
          <p:cNvSpPr/>
          <p:nvPr/>
        </p:nvSpPr>
        <p:spPr>
          <a:xfrm rot="10800000">
            <a:off x="1217142" y="2496744"/>
            <a:ext cx="1614774" cy="304799"/>
          </a:xfrm>
          <a:prstGeom prst="rightArrow">
            <a:avLst>
              <a:gd name="adj1" fmla="val 65968"/>
              <a:gd name="adj2" fmla="val 85375"/>
            </a:avLst>
          </a:prstGeom>
          <a:solidFill>
            <a:srgbClr val="7F7F7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82" name="Shape 682"/>
          <p:cNvSpPr/>
          <p:nvPr/>
        </p:nvSpPr>
        <p:spPr>
          <a:xfrm rot="10800000">
            <a:off x="1217142" y="3122396"/>
            <a:ext cx="1614774" cy="304799"/>
          </a:xfrm>
          <a:prstGeom prst="rightArrow">
            <a:avLst>
              <a:gd name="adj1" fmla="val 65968"/>
              <a:gd name="adj2" fmla="val 85375"/>
            </a:avLst>
          </a:prstGeom>
          <a:solidFill>
            <a:srgbClr val="7F7F7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83" name="Shape 683"/>
          <p:cNvSpPr/>
          <p:nvPr/>
        </p:nvSpPr>
        <p:spPr>
          <a:xfrm rot="10800000">
            <a:off x="6271376" y="2496744"/>
            <a:ext cx="1614774" cy="304799"/>
          </a:xfrm>
          <a:prstGeom prst="rightArrow">
            <a:avLst>
              <a:gd name="adj1" fmla="val 65968"/>
              <a:gd name="adj2" fmla="val 85375"/>
            </a:avLst>
          </a:prstGeom>
          <a:solidFill>
            <a:srgbClr val="F27C3A"/>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84" name="Shape 684"/>
          <p:cNvSpPr/>
          <p:nvPr/>
        </p:nvSpPr>
        <p:spPr>
          <a:xfrm rot="10800000">
            <a:off x="6271376" y="3122396"/>
            <a:ext cx="1614774" cy="304799"/>
          </a:xfrm>
          <a:prstGeom prst="rightArrow">
            <a:avLst>
              <a:gd name="adj1" fmla="val 65968"/>
              <a:gd name="adj2" fmla="val 85375"/>
            </a:avLst>
          </a:prstGeom>
          <a:solidFill>
            <a:srgbClr val="F27C3A"/>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85" name="Shape 685"/>
          <p:cNvSpPr/>
          <p:nvPr/>
        </p:nvSpPr>
        <p:spPr>
          <a:xfrm>
            <a:off x="6271376" y="2183918"/>
            <a:ext cx="1614774" cy="304799"/>
          </a:xfrm>
          <a:prstGeom prst="rightArrow">
            <a:avLst>
              <a:gd name="adj1" fmla="val 65968"/>
              <a:gd name="adj2" fmla="val 85375"/>
            </a:avLst>
          </a:prstGeom>
          <a:solidFill>
            <a:srgbClr val="F27C3A"/>
          </a:solidFill>
          <a:ln>
            <a:noFill/>
          </a:ln>
        </p:spPr>
        <p:txBody>
          <a:bodyPr lIns="6400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reserve resources</a:t>
            </a:r>
          </a:p>
        </p:txBody>
      </p:sp>
      <p:sp>
        <p:nvSpPr>
          <p:cNvPr id="686" name="Shape 686"/>
          <p:cNvSpPr/>
          <p:nvPr/>
        </p:nvSpPr>
        <p:spPr>
          <a:xfrm>
            <a:off x="1220008" y="2183918"/>
            <a:ext cx="1614774" cy="304799"/>
          </a:xfrm>
          <a:prstGeom prst="rightArrow">
            <a:avLst>
              <a:gd name="adj1" fmla="val 65968"/>
              <a:gd name="adj2" fmla="val 85375"/>
            </a:avLst>
          </a:prstGeom>
          <a:solidFill>
            <a:srgbClr val="7F7F7F"/>
          </a:solidFill>
          <a:ln>
            <a:noFill/>
          </a:ln>
        </p:spPr>
        <p:txBody>
          <a:bodyPr lIns="6400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create service (HTTP)</a:t>
            </a:r>
          </a:p>
        </p:txBody>
      </p:sp>
      <p:sp>
        <p:nvSpPr>
          <p:cNvPr id="687" name="Shape 687"/>
          <p:cNvSpPr/>
          <p:nvPr/>
        </p:nvSpPr>
        <p:spPr>
          <a:xfrm>
            <a:off x="3744260" y="2183918"/>
            <a:ext cx="1614774" cy="304799"/>
          </a:xfrm>
          <a:prstGeom prst="rightArrow">
            <a:avLst>
              <a:gd name="adj1" fmla="val 65968"/>
              <a:gd name="adj2" fmla="val 85375"/>
            </a:avLst>
          </a:prstGeom>
          <a:solidFill>
            <a:srgbClr val="7F7F7F"/>
          </a:solidFill>
          <a:ln>
            <a:noFill/>
          </a:ln>
        </p:spPr>
        <p:txBody>
          <a:bodyPr lIns="6400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create service (HTTP)</a:t>
            </a:r>
          </a:p>
        </p:txBody>
      </p:sp>
      <p:sp>
        <p:nvSpPr>
          <p:cNvPr id="688" name="Shape 688"/>
          <p:cNvSpPr/>
          <p:nvPr/>
        </p:nvSpPr>
        <p:spPr>
          <a:xfrm>
            <a:off x="3746317" y="2819005"/>
            <a:ext cx="1614774" cy="304799"/>
          </a:xfrm>
          <a:prstGeom prst="rightArrow">
            <a:avLst>
              <a:gd name="adj1" fmla="val 65968"/>
              <a:gd name="adj2" fmla="val 85375"/>
            </a:avLst>
          </a:prstGeom>
          <a:solidFill>
            <a:srgbClr val="7F7F7F"/>
          </a:solidFill>
          <a:ln>
            <a:noFill/>
          </a:ln>
        </p:spPr>
        <p:txBody>
          <a:bodyPr lIns="6400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bind service (HTTP)</a:t>
            </a:r>
          </a:p>
        </p:txBody>
      </p:sp>
      <p:sp>
        <p:nvSpPr>
          <p:cNvPr id="689" name="Shape 689"/>
          <p:cNvSpPr/>
          <p:nvPr/>
        </p:nvSpPr>
        <p:spPr>
          <a:xfrm>
            <a:off x="1222065" y="2822093"/>
            <a:ext cx="1614774" cy="304799"/>
          </a:xfrm>
          <a:prstGeom prst="rightArrow">
            <a:avLst>
              <a:gd name="adj1" fmla="val 65968"/>
              <a:gd name="adj2" fmla="val 85375"/>
            </a:avLst>
          </a:prstGeom>
          <a:solidFill>
            <a:srgbClr val="7F7F7F"/>
          </a:solidFill>
          <a:ln>
            <a:noFill/>
          </a:ln>
        </p:spPr>
        <p:txBody>
          <a:bodyPr lIns="6400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bind service (HTTP)</a:t>
            </a:r>
          </a:p>
        </p:txBody>
      </p:sp>
      <p:sp>
        <p:nvSpPr>
          <p:cNvPr id="690" name="Shape 690"/>
          <p:cNvSpPr/>
          <p:nvPr/>
        </p:nvSpPr>
        <p:spPr>
          <a:xfrm>
            <a:off x="6271376" y="2822093"/>
            <a:ext cx="1614774" cy="304799"/>
          </a:xfrm>
          <a:prstGeom prst="rightArrow">
            <a:avLst>
              <a:gd name="adj1" fmla="val 65968"/>
              <a:gd name="adj2" fmla="val 85375"/>
            </a:avLst>
          </a:prstGeom>
          <a:solidFill>
            <a:srgbClr val="F27C3A"/>
          </a:solidFill>
          <a:ln>
            <a:noFill/>
          </a:ln>
        </p:spPr>
        <p:txBody>
          <a:bodyPr lIns="0" tIns="0" rIns="0" bIns="0" anchor="ctr" anchorCtr="0">
            <a:noAutofit/>
          </a:bodyPr>
          <a:lstStyle/>
          <a:p>
            <a:pPr marL="0" marR="0" lvl="0" indent="0" algn="ctr" rtl="0">
              <a:spcBef>
                <a:spcPts val="0"/>
              </a:spcBef>
              <a:buSzPct val="25000"/>
              <a:buNone/>
            </a:pPr>
            <a:r>
              <a:rPr lang="en-US" sz="1000" b="1">
                <a:solidFill>
                  <a:schemeClr val="lt1"/>
                </a:solidFill>
                <a:latin typeface="Source Sans Pro"/>
                <a:ea typeface="Source Sans Pro"/>
                <a:cs typeface="Source Sans Pro"/>
                <a:sym typeface="Source Sans Pro"/>
              </a:rPr>
              <a:t>obtain connection data</a:t>
            </a:r>
          </a:p>
        </p:txBody>
      </p:sp>
      <p:sp>
        <p:nvSpPr>
          <p:cNvPr id="691" name="Shape 691"/>
          <p:cNvSpPr/>
          <p:nvPr/>
        </p:nvSpPr>
        <p:spPr>
          <a:xfrm>
            <a:off x="304800" y="2190750"/>
            <a:ext cx="914400" cy="121721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91425" rIns="0" bIns="0" anchor="t"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CLI</a:t>
            </a:r>
          </a:p>
        </p:txBody>
      </p:sp>
      <p:sp>
        <p:nvSpPr>
          <p:cNvPr id="692" name="Shape 692"/>
          <p:cNvSpPr/>
          <p:nvPr/>
        </p:nvSpPr>
        <p:spPr>
          <a:xfrm>
            <a:off x="2831916" y="2190750"/>
            <a:ext cx="914400" cy="121721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91425" rIns="0" bIns="0" anchor="t"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Cloud Controller</a:t>
            </a:r>
          </a:p>
        </p:txBody>
      </p:sp>
      <p:sp>
        <p:nvSpPr>
          <p:cNvPr id="693" name="Shape 693"/>
          <p:cNvSpPr/>
          <p:nvPr/>
        </p:nvSpPr>
        <p:spPr>
          <a:xfrm>
            <a:off x="5359033" y="2190750"/>
            <a:ext cx="914400" cy="121721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91425" rIns="0" bIns="0" anchor="t"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Service</a:t>
            </a:r>
          </a:p>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Broker</a:t>
            </a:r>
          </a:p>
        </p:txBody>
      </p:sp>
      <p:sp>
        <p:nvSpPr>
          <p:cNvPr id="694" name="Shape 694"/>
          <p:cNvSpPr/>
          <p:nvPr/>
        </p:nvSpPr>
        <p:spPr>
          <a:xfrm>
            <a:off x="7886150" y="2190750"/>
            <a:ext cx="914400" cy="121721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0" tIns="91425" rIns="0" bIns="0" anchor="t" anchorCtr="0">
            <a:noAutofit/>
          </a:bodyPr>
          <a:lstStyle/>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Data</a:t>
            </a:r>
          </a:p>
          <a:p>
            <a:pPr marL="0" marR="0" lvl="0" indent="0" algn="ctr"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Service</a:t>
            </a:r>
          </a:p>
        </p:txBody>
      </p:sp>
      <p:sp>
        <p:nvSpPr>
          <p:cNvPr id="695" name="Shape 695"/>
          <p:cNvSpPr/>
          <p:nvPr/>
        </p:nvSpPr>
        <p:spPr>
          <a:xfrm>
            <a:off x="3189575" y="2785378"/>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96" name="Shape 696"/>
          <p:cNvSpPr/>
          <p:nvPr/>
        </p:nvSpPr>
        <p:spPr>
          <a:xfrm>
            <a:off x="5702458" y="2785378"/>
            <a:ext cx="227549" cy="227546"/>
          </a:xfrm>
          <a:custGeom>
            <a:avLst/>
            <a:gdLst/>
            <a:ahLst/>
            <a:cxnLst/>
            <a:rect l="0" t="0" r="0" b="0"/>
            <a:pathLst>
              <a:path w="120000" h="120000" extrusionOk="0">
                <a:moveTo>
                  <a:pt x="25661" y="84323"/>
                </a:moveTo>
                <a:cubicBezTo>
                  <a:pt x="19756" y="84323"/>
                  <a:pt x="14969" y="89110"/>
                  <a:pt x="14969" y="95015"/>
                </a:cubicBezTo>
                <a:lnTo>
                  <a:pt x="14969" y="95015"/>
                </a:lnTo>
                <a:cubicBezTo>
                  <a:pt x="14969" y="100920"/>
                  <a:pt x="19756" y="105708"/>
                  <a:pt x="25661" y="105708"/>
                </a:cubicBezTo>
                <a:cubicBezTo>
                  <a:pt x="31566" y="105708"/>
                  <a:pt x="36354" y="100920"/>
                  <a:pt x="36354" y="95015"/>
                </a:cubicBezTo>
                <a:lnTo>
                  <a:pt x="36354" y="84323"/>
                </a:lnTo>
                <a:close/>
                <a:moveTo>
                  <a:pt x="84316" y="83607"/>
                </a:moveTo>
                <a:lnTo>
                  <a:pt x="84316" y="94299"/>
                </a:lnTo>
                <a:cubicBezTo>
                  <a:pt x="84316" y="100204"/>
                  <a:pt x="89103" y="104992"/>
                  <a:pt x="95008" y="104992"/>
                </a:cubicBezTo>
                <a:lnTo>
                  <a:pt x="95008" y="104992"/>
                </a:lnTo>
                <a:cubicBezTo>
                  <a:pt x="100914" y="104992"/>
                  <a:pt x="105701" y="100204"/>
                  <a:pt x="105701" y="94299"/>
                </a:cubicBezTo>
                <a:cubicBezTo>
                  <a:pt x="105701" y="88394"/>
                  <a:pt x="100914" y="83607"/>
                  <a:pt x="95008" y="83607"/>
                </a:cubicBezTo>
                <a:close/>
                <a:moveTo>
                  <a:pt x="49735" y="49517"/>
                </a:moveTo>
                <a:lnTo>
                  <a:pt x="49735" y="49645"/>
                </a:lnTo>
                <a:lnTo>
                  <a:pt x="49627" y="49645"/>
                </a:lnTo>
                <a:lnTo>
                  <a:pt x="49627" y="70372"/>
                </a:lnTo>
                <a:lnTo>
                  <a:pt x="70366" y="70372"/>
                </a:lnTo>
                <a:lnTo>
                  <a:pt x="70366" y="70334"/>
                </a:lnTo>
                <a:lnTo>
                  <a:pt x="70481" y="70334"/>
                </a:lnTo>
                <a:lnTo>
                  <a:pt x="70481" y="49627"/>
                </a:lnTo>
                <a:lnTo>
                  <a:pt x="70372" y="49627"/>
                </a:lnTo>
                <a:lnTo>
                  <a:pt x="70372" y="49517"/>
                </a:lnTo>
                <a:close/>
                <a:moveTo>
                  <a:pt x="25092" y="14987"/>
                </a:moveTo>
                <a:cubicBezTo>
                  <a:pt x="19187" y="14987"/>
                  <a:pt x="14400" y="19774"/>
                  <a:pt x="14400" y="25680"/>
                </a:cubicBezTo>
                <a:cubicBezTo>
                  <a:pt x="14400" y="31585"/>
                  <a:pt x="19187" y="36372"/>
                  <a:pt x="25092" y="36372"/>
                </a:cubicBezTo>
                <a:lnTo>
                  <a:pt x="35784" y="36372"/>
                </a:lnTo>
                <a:lnTo>
                  <a:pt x="35784" y="25680"/>
                </a:lnTo>
                <a:cubicBezTo>
                  <a:pt x="35784" y="19774"/>
                  <a:pt x="30997" y="14987"/>
                  <a:pt x="25092" y="14987"/>
                </a:cubicBezTo>
                <a:close/>
                <a:moveTo>
                  <a:pt x="94338" y="14291"/>
                </a:moveTo>
                <a:cubicBezTo>
                  <a:pt x="88433" y="14291"/>
                  <a:pt x="83645" y="19079"/>
                  <a:pt x="83645" y="24984"/>
                </a:cubicBezTo>
                <a:lnTo>
                  <a:pt x="83645" y="35676"/>
                </a:lnTo>
                <a:lnTo>
                  <a:pt x="94338" y="35676"/>
                </a:lnTo>
                <a:cubicBezTo>
                  <a:pt x="100243" y="35676"/>
                  <a:pt x="105030" y="30889"/>
                  <a:pt x="105030" y="24984"/>
                </a:cubicBezTo>
                <a:lnTo>
                  <a:pt x="105030" y="24984"/>
                </a:lnTo>
                <a:cubicBezTo>
                  <a:pt x="105030" y="19079"/>
                  <a:pt x="100243" y="14291"/>
                  <a:pt x="94338" y="14291"/>
                </a:cubicBezTo>
                <a:close/>
                <a:moveTo>
                  <a:pt x="95186" y="0"/>
                </a:moveTo>
                <a:cubicBezTo>
                  <a:pt x="108890" y="0"/>
                  <a:pt x="120000" y="11109"/>
                  <a:pt x="120000" y="24813"/>
                </a:cubicBezTo>
                <a:lnTo>
                  <a:pt x="119999" y="24813"/>
                </a:lnTo>
                <a:cubicBezTo>
                  <a:pt x="119999" y="38518"/>
                  <a:pt x="108890" y="49627"/>
                  <a:pt x="95186" y="49627"/>
                </a:cubicBezTo>
                <a:lnTo>
                  <a:pt x="83655" y="49627"/>
                </a:lnTo>
                <a:lnTo>
                  <a:pt x="83655" y="70334"/>
                </a:lnTo>
                <a:lnTo>
                  <a:pt x="95179" y="70334"/>
                </a:lnTo>
                <a:cubicBezTo>
                  <a:pt x="108883" y="70334"/>
                  <a:pt x="119993" y="81443"/>
                  <a:pt x="119993" y="95147"/>
                </a:cubicBezTo>
                <a:cubicBezTo>
                  <a:pt x="119993" y="108852"/>
                  <a:pt x="108883" y="119961"/>
                  <a:pt x="95179" y="119961"/>
                </a:cubicBezTo>
                <a:lnTo>
                  <a:pt x="95179" y="119961"/>
                </a:lnTo>
                <a:cubicBezTo>
                  <a:pt x="81475" y="119961"/>
                  <a:pt x="70366" y="108852"/>
                  <a:pt x="70366" y="95147"/>
                </a:cubicBezTo>
                <a:lnTo>
                  <a:pt x="70366" y="84331"/>
                </a:lnTo>
                <a:lnTo>
                  <a:pt x="49627" y="84331"/>
                </a:lnTo>
                <a:lnTo>
                  <a:pt x="49627" y="95186"/>
                </a:lnTo>
                <a:cubicBezTo>
                  <a:pt x="49627" y="108890"/>
                  <a:pt x="38517" y="120000"/>
                  <a:pt x="24813" y="120000"/>
                </a:cubicBezTo>
                <a:cubicBezTo>
                  <a:pt x="11109" y="120000"/>
                  <a:pt x="0" y="108890"/>
                  <a:pt x="0" y="95186"/>
                </a:cubicBezTo>
                <a:lnTo>
                  <a:pt x="0" y="95186"/>
                </a:lnTo>
                <a:cubicBezTo>
                  <a:pt x="0" y="81481"/>
                  <a:pt x="11109" y="70372"/>
                  <a:pt x="24813" y="70372"/>
                </a:cubicBezTo>
                <a:lnTo>
                  <a:pt x="36396" y="70372"/>
                </a:lnTo>
                <a:lnTo>
                  <a:pt x="36396" y="49645"/>
                </a:lnTo>
                <a:lnTo>
                  <a:pt x="24921" y="49645"/>
                </a:lnTo>
                <a:cubicBezTo>
                  <a:pt x="11217" y="49645"/>
                  <a:pt x="108" y="38536"/>
                  <a:pt x="108" y="24831"/>
                </a:cubicBezTo>
                <a:cubicBezTo>
                  <a:pt x="108" y="11127"/>
                  <a:pt x="11217" y="18"/>
                  <a:pt x="24921" y="18"/>
                </a:cubicBezTo>
                <a:lnTo>
                  <a:pt x="24921" y="18"/>
                </a:lnTo>
                <a:cubicBezTo>
                  <a:pt x="38625" y="18"/>
                  <a:pt x="49735" y="11127"/>
                  <a:pt x="49735" y="24832"/>
                </a:cubicBezTo>
                <a:lnTo>
                  <a:pt x="49735" y="37072"/>
                </a:lnTo>
                <a:lnTo>
                  <a:pt x="70372" y="37072"/>
                </a:lnTo>
                <a:lnTo>
                  <a:pt x="70372" y="24813"/>
                </a:lnTo>
                <a:cubicBezTo>
                  <a:pt x="70372" y="11109"/>
                  <a:pt x="81482" y="0"/>
                  <a:pt x="95186"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97" name="Shape 697"/>
          <p:cNvSpPr/>
          <p:nvPr/>
        </p:nvSpPr>
        <p:spPr>
          <a:xfrm>
            <a:off x="628650" y="2809875"/>
            <a:ext cx="266699" cy="212420"/>
          </a:xfrm>
          <a:custGeom>
            <a:avLst/>
            <a:gdLst/>
            <a:ahLst/>
            <a:cxnLst/>
            <a:rect l="0" t="0" r="0" b="0"/>
            <a:pathLst>
              <a:path w="120000" h="120000" extrusionOk="0">
                <a:moveTo>
                  <a:pt x="59957" y="69227"/>
                </a:moveTo>
                <a:lnTo>
                  <a:pt x="59957" y="83679"/>
                </a:lnTo>
                <a:lnTo>
                  <a:pt x="94898" y="83679"/>
                </a:lnTo>
                <a:lnTo>
                  <a:pt x="94898" y="69227"/>
                </a:lnTo>
                <a:close/>
                <a:moveTo>
                  <a:pt x="14926" y="16073"/>
                </a:moveTo>
                <a:lnTo>
                  <a:pt x="14926" y="32353"/>
                </a:lnTo>
                <a:lnTo>
                  <a:pt x="42048" y="49833"/>
                </a:lnTo>
                <a:lnTo>
                  <a:pt x="14926" y="67314"/>
                </a:lnTo>
                <a:lnTo>
                  <a:pt x="14926" y="83593"/>
                </a:lnTo>
                <a:lnTo>
                  <a:pt x="56509" y="56793"/>
                </a:lnTo>
                <a:lnTo>
                  <a:pt x="56509" y="42873"/>
                </a:lnTo>
                <a:close/>
                <a:moveTo>
                  <a:pt x="9501" y="0"/>
                </a:moveTo>
                <a:lnTo>
                  <a:pt x="110498" y="0"/>
                </a:lnTo>
                <a:cubicBezTo>
                  <a:pt x="115746" y="0"/>
                  <a:pt x="120000" y="5340"/>
                  <a:pt x="120000" y="11929"/>
                </a:cubicBezTo>
                <a:lnTo>
                  <a:pt x="120000" y="108070"/>
                </a:lnTo>
                <a:cubicBezTo>
                  <a:pt x="120000" y="114659"/>
                  <a:pt x="115746" y="119999"/>
                  <a:pt x="110498" y="119999"/>
                </a:cubicBezTo>
                <a:lnTo>
                  <a:pt x="9501" y="119999"/>
                </a:lnTo>
                <a:cubicBezTo>
                  <a:pt x="4253" y="119999"/>
                  <a:pt x="0" y="114659"/>
                  <a:pt x="0" y="108070"/>
                </a:cubicBezTo>
                <a:lnTo>
                  <a:pt x="0" y="11929"/>
                </a:lnTo>
                <a:cubicBezTo>
                  <a:pt x="0" y="5340"/>
                  <a:pt x="4253" y="0"/>
                  <a:pt x="9501"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98" name="Shape 698"/>
          <p:cNvSpPr/>
          <p:nvPr/>
        </p:nvSpPr>
        <p:spPr>
          <a:xfrm>
            <a:off x="8227935" y="2800126"/>
            <a:ext cx="230829" cy="222167"/>
          </a:xfrm>
          <a:custGeom>
            <a:avLst/>
            <a:gdLst/>
            <a:ahLst/>
            <a:cxnLst/>
            <a:rect l="0" t="0" r="0" b="0"/>
            <a:pathLst>
              <a:path w="120000" h="120000" extrusionOk="0">
                <a:moveTo>
                  <a:pt x="0" y="65960"/>
                </a:moveTo>
                <a:cubicBezTo>
                  <a:pt x="0" y="74774"/>
                  <a:pt x="24069" y="81919"/>
                  <a:pt x="53761" y="81919"/>
                </a:cubicBezTo>
                <a:lnTo>
                  <a:pt x="53761" y="116516"/>
                </a:lnTo>
                <a:cubicBezTo>
                  <a:pt x="24182" y="116516"/>
                  <a:pt x="181" y="109424"/>
                  <a:pt x="33" y="100656"/>
                </a:cubicBezTo>
                <a:lnTo>
                  <a:pt x="0" y="100656"/>
                </a:lnTo>
                <a:lnTo>
                  <a:pt x="0" y="100556"/>
                </a:lnTo>
                <a:close/>
                <a:moveTo>
                  <a:pt x="0" y="22150"/>
                </a:moveTo>
                <a:cubicBezTo>
                  <a:pt x="0" y="30964"/>
                  <a:pt x="24069" y="38110"/>
                  <a:pt x="53761" y="38110"/>
                </a:cubicBezTo>
                <a:lnTo>
                  <a:pt x="53761" y="72706"/>
                </a:lnTo>
                <a:cubicBezTo>
                  <a:pt x="24182" y="72706"/>
                  <a:pt x="181" y="65615"/>
                  <a:pt x="33" y="56846"/>
                </a:cubicBezTo>
                <a:lnTo>
                  <a:pt x="0" y="56846"/>
                </a:lnTo>
                <a:lnTo>
                  <a:pt x="0" y="56747"/>
                </a:lnTo>
                <a:close/>
                <a:moveTo>
                  <a:pt x="61518" y="0"/>
                </a:moveTo>
                <a:lnTo>
                  <a:pt x="66067" y="0"/>
                </a:lnTo>
                <a:cubicBezTo>
                  <a:pt x="67728" y="0"/>
                  <a:pt x="69075" y="1399"/>
                  <a:pt x="69075" y="3125"/>
                </a:cubicBezTo>
                <a:cubicBezTo>
                  <a:pt x="69075" y="6825"/>
                  <a:pt x="69607" y="10011"/>
                  <a:pt x="70238" y="13612"/>
                </a:cubicBezTo>
                <a:cubicBezTo>
                  <a:pt x="74800" y="14543"/>
                  <a:pt x="79122" y="16166"/>
                  <a:pt x="83033" y="18502"/>
                </a:cubicBezTo>
                <a:cubicBezTo>
                  <a:pt x="85838" y="16084"/>
                  <a:pt x="88286" y="13963"/>
                  <a:pt x="90638" y="11050"/>
                </a:cubicBezTo>
                <a:cubicBezTo>
                  <a:pt x="91706" y="9728"/>
                  <a:pt x="93603" y="9556"/>
                  <a:pt x="94876" y="10665"/>
                </a:cubicBezTo>
                <a:lnTo>
                  <a:pt x="98427" y="13761"/>
                </a:lnTo>
                <a:lnTo>
                  <a:pt x="98972" y="14236"/>
                </a:lnTo>
                <a:lnTo>
                  <a:pt x="102523" y="17332"/>
                </a:lnTo>
                <a:cubicBezTo>
                  <a:pt x="103796" y="18441"/>
                  <a:pt x="103962" y="20413"/>
                  <a:pt x="102894" y="21735"/>
                </a:cubicBezTo>
                <a:cubicBezTo>
                  <a:pt x="100599" y="24577"/>
                  <a:pt x="99033" y="27380"/>
                  <a:pt x="97283" y="30571"/>
                </a:cubicBezTo>
                <a:cubicBezTo>
                  <a:pt x="100169" y="34227"/>
                  <a:pt x="102541" y="38333"/>
                  <a:pt x="104180" y="42821"/>
                </a:cubicBezTo>
                <a:cubicBezTo>
                  <a:pt x="107875" y="42842"/>
                  <a:pt x="111092" y="42859"/>
                  <a:pt x="114736" y="42192"/>
                </a:cubicBezTo>
                <a:cubicBezTo>
                  <a:pt x="116372" y="41892"/>
                  <a:pt x="117932" y="43027"/>
                  <a:pt x="118221" y="44727"/>
                </a:cubicBezTo>
                <a:lnTo>
                  <a:pt x="119025" y="49470"/>
                </a:lnTo>
                <a:lnTo>
                  <a:pt x="119149" y="50198"/>
                </a:lnTo>
                <a:lnTo>
                  <a:pt x="119954" y="54941"/>
                </a:lnTo>
                <a:cubicBezTo>
                  <a:pt x="120242" y="56641"/>
                  <a:pt x="119150" y="58262"/>
                  <a:pt x="117514" y="58562"/>
                </a:cubicBezTo>
                <a:cubicBezTo>
                  <a:pt x="113980" y="59209"/>
                  <a:pt x="111035" y="60319"/>
                  <a:pt x="107700" y="61602"/>
                </a:cubicBezTo>
                <a:cubicBezTo>
                  <a:pt x="107655" y="66635"/>
                  <a:pt x="106867" y="71483"/>
                  <a:pt x="105362" y="76006"/>
                </a:cubicBezTo>
                <a:cubicBezTo>
                  <a:pt x="108118" y="78436"/>
                  <a:pt x="110542" y="80556"/>
                  <a:pt x="113690" y="82445"/>
                </a:cubicBezTo>
                <a:cubicBezTo>
                  <a:pt x="115129" y="83308"/>
                  <a:pt x="115622" y="85219"/>
                  <a:pt x="114791" y="86714"/>
                </a:cubicBezTo>
                <a:lnTo>
                  <a:pt x="112473" y="90885"/>
                </a:lnTo>
                <a:lnTo>
                  <a:pt x="112118" y="91525"/>
                </a:lnTo>
                <a:lnTo>
                  <a:pt x="109800" y="95696"/>
                </a:lnTo>
                <a:cubicBezTo>
                  <a:pt x="108970" y="97191"/>
                  <a:pt x="107130" y="97703"/>
                  <a:pt x="105691" y="96840"/>
                </a:cubicBezTo>
                <a:cubicBezTo>
                  <a:pt x="102589" y="94979"/>
                  <a:pt x="99650" y="93863"/>
                  <a:pt x="96308" y="92621"/>
                </a:cubicBezTo>
                <a:cubicBezTo>
                  <a:pt x="93348" y="96297"/>
                  <a:pt x="89810" y="99442"/>
                  <a:pt x="85876" y="101989"/>
                </a:cubicBezTo>
                <a:cubicBezTo>
                  <a:pt x="86469" y="105597"/>
                  <a:pt x="87017" y="108780"/>
                  <a:pt x="88235" y="112257"/>
                </a:cubicBezTo>
                <a:cubicBezTo>
                  <a:pt x="88803" y="113879"/>
                  <a:pt x="87998" y="115673"/>
                  <a:pt x="86437" y="116263"/>
                </a:cubicBezTo>
                <a:lnTo>
                  <a:pt x="82081" y="117910"/>
                </a:lnTo>
                <a:lnTo>
                  <a:pt x="81412" y="118163"/>
                </a:lnTo>
                <a:lnTo>
                  <a:pt x="77056" y="119810"/>
                </a:lnTo>
                <a:cubicBezTo>
                  <a:pt x="75495" y="120401"/>
                  <a:pt x="73769" y="119564"/>
                  <a:pt x="73201" y="117942"/>
                </a:cubicBezTo>
                <a:cubicBezTo>
                  <a:pt x="72009" y="114541"/>
                  <a:pt x="70501" y="111783"/>
                  <a:pt x="68770" y="108707"/>
                </a:cubicBezTo>
                <a:lnTo>
                  <a:pt x="61518" y="109374"/>
                </a:lnTo>
                <a:lnTo>
                  <a:pt x="61518" y="85996"/>
                </a:lnTo>
                <a:cubicBezTo>
                  <a:pt x="74874" y="85970"/>
                  <a:pt x="85688" y="74707"/>
                  <a:pt x="85688" y="60821"/>
                </a:cubicBezTo>
                <a:cubicBezTo>
                  <a:pt x="85688" y="46934"/>
                  <a:pt x="74874" y="35673"/>
                  <a:pt x="61518" y="35645"/>
                </a:cubicBezTo>
                <a:close/>
                <a:moveTo>
                  <a:pt x="53761" y="0"/>
                </a:moveTo>
                <a:lnTo>
                  <a:pt x="53761" y="30162"/>
                </a:lnTo>
                <a:cubicBezTo>
                  <a:pt x="25703" y="30162"/>
                  <a:pt x="2957" y="23410"/>
                  <a:pt x="2957" y="15081"/>
                </a:cubicBezTo>
                <a:cubicBezTo>
                  <a:pt x="2957" y="6752"/>
                  <a:pt x="25703" y="0"/>
                  <a:pt x="53761"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699" name="Shape 699"/>
          <p:cNvSpPr/>
          <p:nvPr/>
        </p:nvSpPr>
        <p:spPr>
          <a:xfrm rot="-5400000">
            <a:off x="3134436" y="1883667"/>
            <a:ext cx="309362" cy="304799"/>
          </a:xfrm>
          <a:prstGeom prst="rightArrow">
            <a:avLst>
              <a:gd name="adj1" fmla="val 51014"/>
              <a:gd name="adj2" fmla="val 56403"/>
            </a:avLst>
          </a:prstGeom>
          <a:solidFill>
            <a:srgbClr val="7F7F7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
                                        </p:tgtEl>
                                        <p:attrNameLst>
                                          <p:attrName>style.visibility</p:attrName>
                                        </p:attrNameLst>
                                      </p:cBhvr>
                                      <p:to>
                                        <p:strVal val="visible"/>
                                      </p:to>
                                    </p:set>
                                    <p:animEffect transition="in" filter="fade">
                                      <p:cBhvr>
                                        <p:cTn id="7" dur="500"/>
                                        <p:tgtEl>
                                          <p:spTgt spid="68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87"/>
                                        </p:tgtEl>
                                        <p:attrNameLst>
                                          <p:attrName>style.visibility</p:attrName>
                                        </p:attrNameLst>
                                      </p:cBhvr>
                                      <p:to>
                                        <p:strVal val="visible"/>
                                      </p:to>
                                    </p:set>
                                    <p:animEffect transition="in" filter="fade">
                                      <p:cBhvr>
                                        <p:cTn id="11" dur="500"/>
                                        <p:tgtEl>
                                          <p:spTgt spid="68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85"/>
                                        </p:tgtEl>
                                        <p:attrNameLst>
                                          <p:attrName>style.visibility</p:attrName>
                                        </p:attrNameLst>
                                      </p:cBhvr>
                                      <p:to>
                                        <p:strVal val="visible"/>
                                      </p:to>
                                    </p:set>
                                    <p:animEffect transition="in" filter="fade">
                                      <p:cBhvr>
                                        <p:cTn id="16" dur="500"/>
                                        <p:tgtEl>
                                          <p:spTgt spid="68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83"/>
                                        </p:tgtEl>
                                        <p:attrNameLst>
                                          <p:attrName>style.visibility</p:attrName>
                                        </p:attrNameLst>
                                      </p:cBhvr>
                                      <p:to>
                                        <p:strVal val="visible"/>
                                      </p:to>
                                    </p:set>
                                    <p:animEffect transition="in" filter="fade">
                                      <p:cBhvr>
                                        <p:cTn id="20" dur="500"/>
                                        <p:tgtEl>
                                          <p:spTgt spid="683"/>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679"/>
                                        </p:tgtEl>
                                        <p:attrNameLst>
                                          <p:attrName>style.visibility</p:attrName>
                                        </p:attrNameLst>
                                      </p:cBhvr>
                                      <p:to>
                                        <p:strVal val="visible"/>
                                      </p:to>
                                    </p:set>
                                    <p:animEffect transition="in" filter="fade">
                                      <p:cBhvr>
                                        <p:cTn id="24" dur="500"/>
                                        <p:tgtEl>
                                          <p:spTgt spid="679"/>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81"/>
                                        </p:tgtEl>
                                        <p:attrNameLst>
                                          <p:attrName>style.visibility</p:attrName>
                                        </p:attrNameLst>
                                      </p:cBhvr>
                                      <p:to>
                                        <p:strVal val="visible"/>
                                      </p:to>
                                    </p:set>
                                    <p:animEffect transition="in" filter="fade">
                                      <p:cBhvr>
                                        <p:cTn id="28" dur="500"/>
                                        <p:tgtEl>
                                          <p:spTgt spid="68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89"/>
                                        </p:tgtEl>
                                        <p:attrNameLst>
                                          <p:attrName>style.visibility</p:attrName>
                                        </p:attrNameLst>
                                      </p:cBhvr>
                                      <p:to>
                                        <p:strVal val="visible"/>
                                      </p:to>
                                    </p:set>
                                    <p:animEffect transition="in" filter="fade">
                                      <p:cBhvr>
                                        <p:cTn id="33" dur="500"/>
                                        <p:tgtEl>
                                          <p:spTgt spid="689"/>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688"/>
                                        </p:tgtEl>
                                        <p:attrNameLst>
                                          <p:attrName>style.visibility</p:attrName>
                                        </p:attrNameLst>
                                      </p:cBhvr>
                                      <p:to>
                                        <p:strVal val="visible"/>
                                      </p:to>
                                    </p:set>
                                    <p:animEffect transition="in" filter="fade">
                                      <p:cBhvr>
                                        <p:cTn id="37" dur="500"/>
                                        <p:tgtEl>
                                          <p:spTgt spid="68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90"/>
                                        </p:tgtEl>
                                        <p:attrNameLst>
                                          <p:attrName>style.visibility</p:attrName>
                                        </p:attrNameLst>
                                      </p:cBhvr>
                                      <p:to>
                                        <p:strVal val="visible"/>
                                      </p:to>
                                    </p:set>
                                    <p:animEffect transition="in" filter="fade">
                                      <p:cBhvr>
                                        <p:cTn id="42" dur="500"/>
                                        <p:tgtEl>
                                          <p:spTgt spid="690"/>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684"/>
                                        </p:tgtEl>
                                        <p:attrNameLst>
                                          <p:attrName>style.visibility</p:attrName>
                                        </p:attrNameLst>
                                      </p:cBhvr>
                                      <p:to>
                                        <p:strVal val="visible"/>
                                      </p:to>
                                    </p:set>
                                    <p:animEffect transition="in" filter="fade">
                                      <p:cBhvr>
                                        <p:cTn id="46" dur="500"/>
                                        <p:tgtEl>
                                          <p:spTgt spid="684"/>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680"/>
                                        </p:tgtEl>
                                        <p:attrNameLst>
                                          <p:attrName>style.visibility</p:attrName>
                                        </p:attrNameLst>
                                      </p:cBhvr>
                                      <p:to>
                                        <p:strVal val="visible"/>
                                      </p:to>
                                    </p:set>
                                    <p:animEffect transition="in" filter="fade">
                                      <p:cBhvr>
                                        <p:cTn id="50" dur="500"/>
                                        <p:tgtEl>
                                          <p:spTgt spid="68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99"/>
                                        </p:tgtEl>
                                        <p:attrNameLst>
                                          <p:attrName>style.visibility</p:attrName>
                                        </p:attrNameLst>
                                      </p:cBhvr>
                                      <p:to>
                                        <p:strVal val="visible"/>
                                      </p:to>
                                    </p:set>
                                    <p:animEffect transition="in" filter="fade">
                                      <p:cBhvr>
                                        <p:cTn id="55" dur="500"/>
                                        <p:tgtEl>
                                          <p:spTgt spid="699"/>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678"/>
                                        </p:tgtEl>
                                        <p:attrNameLst>
                                          <p:attrName>style.visibility</p:attrName>
                                        </p:attrNameLst>
                                      </p:cBhvr>
                                      <p:to>
                                        <p:strVal val="visible"/>
                                      </p:to>
                                    </p:set>
                                    <p:animEffect transition="in" filter="fade">
                                      <p:cBhvr>
                                        <p:cTn id="59" dur="500"/>
                                        <p:tgtEl>
                                          <p:spTgt spid="67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82"/>
                                        </p:tgtEl>
                                        <p:attrNameLst>
                                          <p:attrName>style.visibility</p:attrName>
                                        </p:attrNameLst>
                                      </p:cBhvr>
                                      <p:to>
                                        <p:strVal val="visible"/>
                                      </p:to>
                                    </p:set>
                                    <p:animEffect transition="in" filter="fade">
                                      <p:cBhvr>
                                        <p:cTn id="64" dur="500"/>
                                        <p:tgtEl>
                                          <p:spTgt spid="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481395" y="1109583"/>
            <a:ext cx="8416500" cy="3614700"/>
          </a:xfrm>
          <a:prstGeom prst="roundRect">
            <a:avLst>
              <a:gd name="adj" fmla="val 8224"/>
            </a:avLst>
          </a:prstGeom>
          <a:gradFill>
            <a:gsLst>
              <a:gs pos="0">
                <a:srgbClr val="D8D8D8"/>
              </a:gs>
              <a:gs pos="100000">
                <a:srgbClr val="F2F2F2"/>
              </a:gs>
            </a:gsLst>
            <a:lin ang="5400012" scaled="0"/>
          </a:gradFill>
          <a:ln w="9525" cap="flat" cmpd="sng">
            <a:solidFill>
              <a:srgbClr val="7F7F7F"/>
            </a:solidFill>
            <a:prstDash val="solid"/>
            <a:round/>
            <a:headEnd type="none" w="med" len="med"/>
            <a:tailEnd type="none" w="med" len="med"/>
          </a:ln>
        </p:spPr>
        <p:txBody>
          <a:bodyPr lIns="91425" tIns="0" rIns="91425" bIns="0" anchor="b" anchorCtr="0">
            <a:noAutofit/>
          </a:bodyPr>
          <a:lstStyle/>
          <a:p>
            <a:pPr marL="0" marR="0" lvl="0" indent="0" algn="ctr" rtl="0">
              <a:spcBef>
                <a:spcPts val="0"/>
              </a:spcBef>
              <a:spcAft>
                <a:spcPts val="0"/>
              </a:spcAft>
              <a:buClr>
                <a:schemeClr val="dk1"/>
              </a:buClr>
              <a:buFont typeface="Source Sans Pro"/>
              <a:buNone/>
            </a:pPr>
            <a:endParaRPr sz="1600" b="0" i="0" u="none" strike="noStrike" cap="none">
              <a:solidFill>
                <a:srgbClr val="008881"/>
              </a:solidFill>
              <a:latin typeface="Arial"/>
              <a:ea typeface="Arial"/>
              <a:cs typeface="Arial"/>
              <a:sym typeface="Arial"/>
            </a:endParaRPr>
          </a:p>
        </p:txBody>
      </p:sp>
      <p:sp>
        <p:nvSpPr>
          <p:cNvPr id="705" name="Shape 705"/>
          <p:cNvSpPr txBox="1">
            <a:spLocks noGrp="1"/>
          </p:cNvSpPr>
          <p:nvPr>
            <p:ph type="title"/>
          </p:nvPr>
        </p:nvSpPr>
        <p:spPr>
          <a:xfrm>
            <a:off x="1117708" y="407953"/>
            <a:ext cx="6947615" cy="585513"/>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2800" b="1" i="0" u="none" strike="noStrike" cap="none">
                <a:solidFill>
                  <a:srgbClr val="138A7E"/>
                </a:solidFill>
                <a:latin typeface="Source Sans Pro"/>
                <a:ea typeface="Source Sans Pro"/>
                <a:cs typeface="Source Sans Pro"/>
                <a:sym typeface="Source Sans Pro"/>
              </a:rPr>
              <a:t>Staging</a:t>
            </a:r>
            <a:r>
              <a:rPr lang="en-US" sz="2800" b="0" i="0" u="none" strike="noStrike" cap="none">
                <a:solidFill>
                  <a:srgbClr val="138A7E"/>
                </a:solidFill>
                <a:latin typeface="Arial"/>
                <a:ea typeface="Arial"/>
                <a:cs typeface="Arial"/>
                <a:sym typeface="Arial"/>
              </a:rPr>
              <a:t> an </a:t>
            </a:r>
            <a:r>
              <a:rPr lang="en-US" sz="2800" b="0" i="1" u="none" strike="noStrike" cap="none">
                <a:solidFill>
                  <a:srgbClr val="138A7E"/>
                </a:solidFill>
                <a:latin typeface="Arial"/>
                <a:ea typeface="Arial"/>
                <a:cs typeface="Arial"/>
                <a:sym typeface="Arial"/>
              </a:rPr>
              <a:t>Application</a:t>
            </a:r>
          </a:p>
        </p:txBody>
      </p:sp>
      <p:sp>
        <p:nvSpPr>
          <p:cNvPr id="706" name="Shape 706"/>
          <p:cNvSpPr/>
          <p:nvPr/>
        </p:nvSpPr>
        <p:spPr>
          <a:xfrm rot="-5400000">
            <a:off x="-1051014" y="2780794"/>
            <a:ext cx="3716699" cy="374100"/>
          </a:xfrm>
          <a:prstGeom prst="roundRect">
            <a:avLst>
              <a:gd name="adj" fmla="val 8685"/>
            </a:avLst>
          </a:prstGeom>
          <a:solidFill>
            <a:srgbClr val="0A1831">
              <a:alpha val="24705"/>
            </a:srgbClr>
          </a:solidFill>
          <a:ln>
            <a:noFill/>
          </a:ln>
        </p:spPr>
        <p:txBody>
          <a:bodyPr lIns="0" tIns="0" rIns="0" bIns="0" anchor="ctr" anchorCtr="0">
            <a:noAutofit/>
          </a:bodyPr>
          <a:lstStyle/>
          <a:p>
            <a:pPr marL="0" marR="0" lvl="0" indent="0" algn="ctr" rtl="0">
              <a:spcBef>
                <a:spcPts val="0"/>
              </a:spcBef>
              <a:spcAft>
                <a:spcPts val="0"/>
              </a:spcAft>
              <a:buClr>
                <a:srgbClr val="F2F2F2"/>
              </a:buClr>
              <a:buSzPct val="25000"/>
              <a:buFont typeface="Calibri"/>
              <a:buNone/>
            </a:pPr>
            <a:r>
              <a:rPr lang="en-US" sz="1600" b="0" i="0" u="none" strike="noStrike" cap="none">
                <a:solidFill>
                  <a:srgbClr val="F2F2F2"/>
                </a:solidFill>
                <a:latin typeface="Calibri"/>
                <a:ea typeface="Calibri"/>
                <a:cs typeface="Calibri"/>
                <a:sym typeface="Calibri"/>
              </a:rPr>
              <a:t>Router</a:t>
            </a:r>
          </a:p>
        </p:txBody>
      </p:sp>
      <p:sp>
        <p:nvSpPr>
          <p:cNvPr id="707" name="Shape 707"/>
          <p:cNvSpPr/>
          <p:nvPr/>
        </p:nvSpPr>
        <p:spPr>
          <a:xfrm>
            <a:off x="7107774" y="4001787"/>
            <a:ext cx="1696799" cy="64619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rgbClr val="000000"/>
              </a:buClr>
              <a:buSzPct val="25000"/>
              <a:buFont typeface="Calibri"/>
              <a:buNone/>
            </a:pPr>
            <a:r>
              <a:rPr lang="en-US" sz="1800" b="0" i="0" u="none" strike="noStrike" cap="none">
                <a:solidFill>
                  <a:srgbClr val="000000"/>
                </a:solidFill>
                <a:latin typeface="Calibri"/>
                <a:ea typeface="Calibri"/>
                <a:cs typeface="Calibri"/>
                <a:sym typeface="Calibri"/>
              </a:rPr>
              <a:t>Platform Runtime</a:t>
            </a:r>
          </a:p>
        </p:txBody>
      </p:sp>
      <p:sp>
        <p:nvSpPr>
          <p:cNvPr id="708" name="Shape 708"/>
          <p:cNvSpPr/>
          <p:nvPr/>
        </p:nvSpPr>
        <p:spPr>
          <a:xfrm>
            <a:off x="692008" y="2202951"/>
            <a:ext cx="230699" cy="230699"/>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sp>
        <p:nvSpPr>
          <p:cNvPr id="709" name="Shape 709"/>
          <p:cNvSpPr/>
          <p:nvPr/>
        </p:nvSpPr>
        <p:spPr>
          <a:xfrm>
            <a:off x="692008" y="2193028"/>
            <a:ext cx="230584" cy="230584"/>
          </a:xfrm>
          <a:custGeom>
            <a:avLst/>
            <a:gdLst/>
            <a:ahLst/>
            <a:cxnLst/>
            <a:rect l="0" t="0" r="0" b="0"/>
            <a:pathLst>
              <a:path w="120000" h="120000" extrusionOk="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10" name="Shape 710"/>
          <p:cNvSpPr/>
          <p:nvPr/>
        </p:nvSpPr>
        <p:spPr>
          <a:xfrm>
            <a:off x="1144332" y="1285395"/>
            <a:ext cx="1865862" cy="443726"/>
          </a:xfrm>
          <a:prstGeom prst="roundRect">
            <a:avLst>
              <a:gd name="adj" fmla="val 4579"/>
            </a:avLst>
          </a:prstGeom>
          <a:solidFill>
            <a:srgbClr val="A5A5A5"/>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Blobstore</a:t>
            </a:r>
          </a:p>
        </p:txBody>
      </p:sp>
      <p:sp>
        <p:nvSpPr>
          <p:cNvPr id="711" name="Shape 711"/>
          <p:cNvSpPr/>
          <p:nvPr/>
        </p:nvSpPr>
        <p:spPr>
          <a:xfrm>
            <a:off x="1207837" y="1399400"/>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12" name="Shape 712"/>
          <p:cNvSpPr/>
          <p:nvPr/>
        </p:nvSpPr>
        <p:spPr>
          <a:xfrm>
            <a:off x="3319435" y="1285395"/>
            <a:ext cx="1494084" cy="443726"/>
          </a:xfrm>
          <a:prstGeom prst="roundRect">
            <a:avLst>
              <a:gd name="adj" fmla="val 4579"/>
            </a:avLst>
          </a:prstGeom>
          <a:solidFill>
            <a:srgbClr val="A5A5A5"/>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DB</a:t>
            </a:r>
          </a:p>
        </p:txBody>
      </p:sp>
      <p:sp>
        <p:nvSpPr>
          <p:cNvPr id="713" name="Shape 713"/>
          <p:cNvSpPr/>
          <p:nvPr/>
        </p:nvSpPr>
        <p:spPr>
          <a:xfrm>
            <a:off x="3382941" y="1399400"/>
            <a:ext cx="206829" cy="215718"/>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cxnSp>
        <p:nvCxnSpPr>
          <p:cNvPr id="714" name="Shape 714"/>
          <p:cNvCxnSpPr>
            <a:stCxn id="710" idx="2"/>
          </p:cNvCxnSpPr>
          <p:nvPr/>
        </p:nvCxnSpPr>
        <p:spPr>
          <a:xfrm>
            <a:off x="2077263" y="1729122"/>
            <a:ext cx="488400" cy="463800"/>
          </a:xfrm>
          <a:prstGeom prst="straightConnector1">
            <a:avLst/>
          </a:prstGeom>
          <a:noFill/>
          <a:ln w="19050" cap="flat" cmpd="sng">
            <a:solidFill>
              <a:schemeClr val="lt2"/>
            </a:solidFill>
            <a:prstDash val="solid"/>
            <a:round/>
            <a:headEnd type="none" w="med" len="med"/>
            <a:tailEnd type="none" w="med" len="med"/>
          </a:ln>
        </p:spPr>
      </p:cxnSp>
      <p:sp>
        <p:nvSpPr>
          <p:cNvPr id="715" name="Shape 715"/>
          <p:cNvSpPr/>
          <p:nvPr/>
        </p:nvSpPr>
        <p:spPr>
          <a:xfrm>
            <a:off x="1144333" y="2720817"/>
            <a:ext cx="5887241" cy="1619149"/>
          </a:xfrm>
          <a:prstGeom prst="roundRect">
            <a:avLst>
              <a:gd name="adj" fmla="val 2124"/>
            </a:avLst>
          </a:prstGeom>
          <a:solidFill>
            <a:srgbClr val="33928A"/>
          </a:solidFill>
          <a:ln w="9525" cap="flat" cmpd="sng">
            <a:solidFill>
              <a:srgbClr val="D8D8D8"/>
            </a:solidFill>
            <a:prstDash val="solid"/>
            <a:round/>
            <a:headEnd type="none" w="med" len="med"/>
            <a:tailEnd type="none" w="med" len="med"/>
          </a:ln>
          <a:effectLst>
            <a:outerShdw blurRad="39999" dist="23000" dir="5400000" rotWithShape="0">
              <a:srgbClr val="808080">
                <a:alpha val="34901"/>
              </a:srgbClr>
            </a:outerShdw>
          </a:effectLst>
        </p:spPr>
        <p:txBody>
          <a:bodyPr lIns="320025" tIns="118850" rIns="0" bIns="0" anchor="t"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Cell</a:t>
            </a:r>
          </a:p>
        </p:txBody>
      </p:sp>
      <p:sp>
        <p:nvSpPr>
          <p:cNvPr id="716" name="Shape 716"/>
          <p:cNvSpPr/>
          <p:nvPr/>
        </p:nvSpPr>
        <p:spPr>
          <a:xfrm>
            <a:off x="1208434" y="2828908"/>
            <a:ext cx="225280" cy="222167"/>
          </a:xfrm>
          <a:custGeom>
            <a:avLst/>
            <a:gdLst/>
            <a:ahLst/>
            <a:cxnLst/>
            <a:rect l="0" t="0" r="0" b="0"/>
            <a:pathLst>
              <a:path w="120000" h="120000" extrusionOk="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17" name="Shape 717"/>
          <p:cNvSpPr/>
          <p:nvPr/>
        </p:nvSpPr>
        <p:spPr>
          <a:xfrm>
            <a:off x="2400693" y="3260419"/>
            <a:ext cx="201273" cy="245736"/>
          </a:xfrm>
          <a:custGeom>
            <a:avLst/>
            <a:gdLst/>
            <a:ahLst/>
            <a:cxnLst/>
            <a:rect l="0" t="0" r="0" b="0"/>
            <a:pathLst>
              <a:path w="120000" h="120000" extrusionOk="0">
                <a:moveTo>
                  <a:pt x="65369" y="74149"/>
                </a:moveTo>
                <a:lnTo>
                  <a:pt x="110194" y="74149"/>
                </a:lnTo>
                <a:lnTo>
                  <a:pt x="110194" y="120000"/>
                </a:lnTo>
                <a:lnTo>
                  <a:pt x="65369" y="120000"/>
                </a:lnTo>
                <a:close/>
                <a:moveTo>
                  <a:pt x="8871" y="74149"/>
                </a:moveTo>
                <a:lnTo>
                  <a:pt x="53696" y="74149"/>
                </a:lnTo>
                <a:lnTo>
                  <a:pt x="53696" y="120000"/>
                </a:lnTo>
                <a:lnTo>
                  <a:pt x="8871" y="120000"/>
                </a:lnTo>
                <a:close/>
                <a:moveTo>
                  <a:pt x="33612" y="8887"/>
                </a:moveTo>
                <a:cubicBezTo>
                  <a:pt x="30538" y="8586"/>
                  <a:pt x="27521" y="9589"/>
                  <a:pt x="24915" y="12428"/>
                </a:cubicBezTo>
                <a:cubicBezTo>
                  <a:pt x="16155" y="22598"/>
                  <a:pt x="30550" y="30943"/>
                  <a:pt x="46484" y="32301"/>
                </a:cubicBezTo>
                <a:cubicBezTo>
                  <a:pt x="48761" y="32495"/>
                  <a:pt x="51068" y="32546"/>
                  <a:pt x="53345" y="32440"/>
                </a:cubicBezTo>
                <a:cubicBezTo>
                  <a:pt x="52577" y="22430"/>
                  <a:pt x="42834" y="9791"/>
                  <a:pt x="33612" y="8887"/>
                </a:cubicBezTo>
                <a:close/>
                <a:moveTo>
                  <a:pt x="86387" y="8887"/>
                </a:moveTo>
                <a:cubicBezTo>
                  <a:pt x="77165" y="9790"/>
                  <a:pt x="67422" y="22430"/>
                  <a:pt x="66655" y="32440"/>
                </a:cubicBezTo>
                <a:cubicBezTo>
                  <a:pt x="68931" y="32546"/>
                  <a:pt x="71238" y="32495"/>
                  <a:pt x="73515" y="32301"/>
                </a:cubicBezTo>
                <a:cubicBezTo>
                  <a:pt x="89449" y="30943"/>
                  <a:pt x="103844" y="22598"/>
                  <a:pt x="95085" y="12428"/>
                </a:cubicBezTo>
                <a:cubicBezTo>
                  <a:pt x="92478" y="9589"/>
                  <a:pt x="89461" y="8586"/>
                  <a:pt x="86387" y="8887"/>
                </a:cubicBezTo>
                <a:close/>
                <a:moveTo>
                  <a:pt x="87956" y="87"/>
                </a:moveTo>
                <a:cubicBezTo>
                  <a:pt x="93292" y="-433"/>
                  <a:pt x="98532" y="1339"/>
                  <a:pt x="103067" y="6340"/>
                </a:cubicBezTo>
                <a:cubicBezTo>
                  <a:pt x="118006" y="23896"/>
                  <a:pt x="94328" y="38301"/>
                  <a:pt x="67322" y="40899"/>
                </a:cubicBezTo>
                <a:lnTo>
                  <a:pt x="113917" y="40899"/>
                </a:lnTo>
                <a:cubicBezTo>
                  <a:pt x="117276" y="40899"/>
                  <a:pt x="120000" y="44068"/>
                  <a:pt x="120000" y="47976"/>
                </a:cubicBezTo>
                <a:lnTo>
                  <a:pt x="120000" y="64804"/>
                </a:lnTo>
                <a:lnTo>
                  <a:pt x="66303" y="64804"/>
                </a:lnTo>
                <a:lnTo>
                  <a:pt x="66303" y="41103"/>
                </a:lnTo>
                <a:lnTo>
                  <a:pt x="66150" y="41133"/>
                </a:lnTo>
                <a:lnTo>
                  <a:pt x="66215" y="41448"/>
                </a:lnTo>
                <a:cubicBezTo>
                  <a:pt x="64149" y="41549"/>
                  <a:pt x="62069" y="41575"/>
                  <a:pt x="59995" y="41331"/>
                </a:cubicBezTo>
                <a:cubicBezTo>
                  <a:pt x="57924" y="41575"/>
                  <a:pt x="55847" y="41549"/>
                  <a:pt x="53785" y="41448"/>
                </a:cubicBezTo>
                <a:lnTo>
                  <a:pt x="53867" y="41137"/>
                </a:lnTo>
                <a:lnTo>
                  <a:pt x="53696" y="41103"/>
                </a:lnTo>
                <a:lnTo>
                  <a:pt x="53696" y="64804"/>
                </a:lnTo>
                <a:lnTo>
                  <a:pt x="0" y="64804"/>
                </a:lnTo>
                <a:lnTo>
                  <a:pt x="0" y="47976"/>
                </a:lnTo>
                <a:cubicBezTo>
                  <a:pt x="0" y="44068"/>
                  <a:pt x="2723" y="40899"/>
                  <a:pt x="6082" y="40899"/>
                </a:cubicBezTo>
                <a:lnTo>
                  <a:pt x="52677" y="40899"/>
                </a:lnTo>
                <a:cubicBezTo>
                  <a:pt x="25670" y="38301"/>
                  <a:pt x="1993" y="23896"/>
                  <a:pt x="16932" y="6340"/>
                </a:cubicBezTo>
                <a:cubicBezTo>
                  <a:pt x="30506" y="-8625"/>
                  <a:pt x="50389" y="5319"/>
                  <a:pt x="60254" y="23127"/>
                </a:cubicBezTo>
                <a:cubicBezTo>
                  <a:pt x="66431" y="11157"/>
                  <a:pt x="77382" y="1117"/>
                  <a:pt x="87956" y="87"/>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18" name="Shape 718"/>
          <p:cNvSpPr/>
          <p:nvPr/>
        </p:nvSpPr>
        <p:spPr>
          <a:xfrm>
            <a:off x="2400693" y="3615276"/>
            <a:ext cx="201273" cy="245736"/>
          </a:xfrm>
          <a:custGeom>
            <a:avLst/>
            <a:gdLst/>
            <a:ahLst/>
            <a:cxnLst/>
            <a:rect l="0" t="0" r="0" b="0"/>
            <a:pathLst>
              <a:path w="120000" h="120000" extrusionOk="0">
                <a:moveTo>
                  <a:pt x="65369" y="74149"/>
                </a:moveTo>
                <a:lnTo>
                  <a:pt x="110194" y="74149"/>
                </a:lnTo>
                <a:lnTo>
                  <a:pt x="110194" y="120000"/>
                </a:lnTo>
                <a:lnTo>
                  <a:pt x="65369" y="120000"/>
                </a:lnTo>
                <a:close/>
                <a:moveTo>
                  <a:pt x="8871" y="74149"/>
                </a:moveTo>
                <a:lnTo>
                  <a:pt x="53696" y="74149"/>
                </a:lnTo>
                <a:lnTo>
                  <a:pt x="53696" y="120000"/>
                </a:lnTo>
                <a:lnTo>
                  <a:pt x="8871" y="120000"/>
                </a:lnTo>
                <a:close/>
                <a:moveTo>
                  <a:pt x="33612" y="8887"/>
                </a:moveTo>
                <a:cubicBezTo>
                  <a:pt x="30538" y="8586"/>
                  <a:pt x="27521" y="9589"/>
                  <a:pt x="24915" y="12428"/>
                </a:cubicBezTo>
                <a:cubicBezTo>
                  <a:pt x="16155" y="22598"/>
                  <a:pt x="30550" y="30943"/>
                  <a:pt x="46484" y="32301"/>
                </a:cubicBezTo>
                <a:cubicBezTo>
                  <a:pt x="48761" y="32495"/>
                  <a:pt x="51068" y="32546"/>
                  <a:pt x="53345" y="32440"/>
                </a:cubicBezTo>
                <a:cubicBezTo>
                  <a:pt x="52577" y="22430"/>
                  <a:pt x="42834" y="9791"/>
                  <a:pt x="33612" y="8887"/>
                </a:cubicBezTo>
                <a:close/>
                <a:moveTo>
                  <a:pt x="86387" y="8887"/>
                </a:moveTo>
                <a:cubicBezTo>
                  <a:pt x="77165" y="9790"/>
                  <a:pt x="67422" y="22430"/>
                  <a:pt x="66655" y="32440"/>
                </a:cubicBezTo>
                <a:cubicBezTo>
                  <a:pt x="68931" y="32546"/>
                  <a:pt x="71238" y="32495"/>
                  <a:pt x="73515" y="32301"/>
                </a:cubicBezTo>
                <a:cubicBezTo>
                  <a:pt x="89449" y="30943"/>
                  <a:pt x="103844" y="22598"/>
                  <a:pt x="95085" y="12428"/>
                </a:cubicBezTo>
                <a:cubicBezTo>
                  <a:pt x="92478" y="9589"/>
                  <a:pt x="89461" y="8586"/>
                  <a:pt x="86387" y="8887"/>
                </a:cubicBezTo>
                <a:close/>
                <a:moveTo>
                  <a:pt x="87956" y="87"/>
                </a:moveTo>
                <a:cubicBezTo>
                  <a:pt x="93292" y="-433"/>
                  <a:pt x="98532" y="1339"/>
                  <a:pt x="103067" y="6340"/>
                </a:cubicBezTo>
                <a:cubicBezTo>
                  <a:pt x="118006" y="23896"/>
                  <a:pt x="94328" y="38301"/>
                  <a:pt x="67322" y="40899"/>
                </a:cubicBezTo>
                <a:lnTo>
                  <a:pt x="113917" y="40899"/>
                </a:lnTo>
                <a:cubicBezTo>
                  <a:pt x="117276" y="40899"/>
                  <a:pt x="120000" y="44068"/>
                  <a:pt x="120000" y="47976"/>
                </a:cubicBezTo>
                <a:lnTo>
                  <a:pt x="120000" y="64804"/>
                </a:lnTo>
                <a:lnTo>
                  <a:pt x="66303" y="64804"/>
                </a:lnTo>
                <a:lnTo>
                  <a:pt x="66303" y="41103"/>
                </a:lnTo>
                <a:lnTo>
                  <a:pt x="66150" y="41133"/>
                </a:lnTo>
                <a:lnTo>
                  <a:pt x="66215" y="41448"/>
                </a:lnTo>
                <a:cubicBezTo>
                  <a:pt x="64149" y="41549"/>
                  <a:pt x="62069" y="41575"/>
                  <a:pt x="59995" y="41331"/>
                </a:cubicBezTo>
                <a:cubicBezTo>
                  <a:pt x="57924" y="41575"/>
                  <a:pt x="55847" y="41549"/>
                  <a:pt x="53785" y="41448"/>
                </a:cubicBezTo>
                <a:lnTo>
                  <a:pt x="53867" y="41137"/>
                </a:lnTo>
                <a:lnTo>
                  <a:pt x="53696" y="41103"/>
                </a:lnTo>
                <a:lnTo>
                  <a:pt x="53696" y="64804"/>
                </a:lnTo>
                <a:lnTo>
                  <a:pt x="0" y="64804"/>
                </a:lnTo>
                <a:lnTo>
                  <a:pt x="0" y="47976"/>
                </a:lnTo>
                <a:cubicBezTo>
                  <a:pt x="0" y="44068"/>
                  <a:pt x="2723" y="40899"/>
                  <a:pt x="6082" y="40899"/>
                </a:cubicBezTo>
                <a:lnTo>
                  <a:pt x="52677" y="40899"/>
                </a:lnTo>
                <a:cubicBezTo>
                  <a:pt x="25670" y="38301"/>
                  <a:pt x="1993" y="23896"/>
                  <a:pt x="16932" y="6340"/>
                </a:cubicBezTo>
                <a:cubicBezTo>
                  <a:pt x="30506" y="-8625"/>
                  <a:pt x="50389" y="5319"/>
                  <a:pt x="60254" y="23127"/>
                </a:cubicBezTo>
                <a:cubicBezTo>
                  <a:pt x="66431" y="11157"/>
                  <a:pt x="77382" y="1117"/>
                  <a:pt x="87956" y="87"/>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19" name="Shape 719"/>
          <p:cNvSpPr/>
          <p:nvPr/>
        </p:nvSpPr>
        <p:spPr>
          <a:xfrm>
            <a:off x="2400693" y="3970132"/>
            <a:ext cx="201273" cy="245736"/>
          </a:xfrm>
          <a:custGeom>
            <a:avLst/>
            <a:gdLst/>
            <a:ahLst/>
            <a:cxnLst/>
            <a:rect l="0" t="0" r="0" b="0"/>
            <a:pathLst>
              <a:path w="120000" h="120000" extrusionOk="0">
                <a:moveTo>
                  <a:pt x="65369" y="74149"/>
                </a:moveTo>
                <a:lnTo>
                  <a:pt x="110194" y="74149"/>
                </a:lnTo>
                <a:lnTo>
                  <a:pt x="110194" y="120000"/>
                </a:lnTo>
                <a:lnTo>
                  <a:pt x="65369" y="120000"/>
                </a:lnTo>
                <a:close/>
                <a:moveTo>
                  <a:pt x="8871" y="74149"/>
                </a:moveTo>
                <a:lnTo>
                  <a:pt x="53696" y="74149"/>
                </a:lnTo>
                <a:lnTo>
                  <a:pt x="53696" y="120000"/>
                </a:lnTo>
                <a:lnTo>
                  <a:pt x="8871" y="120000"/>
                </a:lnTo>
                <a:close/>
                <a:moveTo>
                  <a:pt x="33612" y="8887"/>
                </a:moveTo>
                <a:cubicBezTo>
                  <a:pt x="30538" y="8586"/>
                  <a:pt x="27521" y="9589"/>
                  <a:pt x="24915" y="12428"/>
                </a:cubicBezTo>
                <a:cubicBezTo>
                  <a:pt x="16155" y="22598"/>
                  <a:pt x="30550" y="30943"/>
                  <a:pt x="46484" y="32301"/>
                </a:cubicBezTo>
                <a:cubicBezTo>
                  <a:pt x="48761" y="32495"/>
                  <a:pt x="51068" y="32546"/>
                  <a:pt x="53345" y="32440"/>
                </a:cubicBezTo>
                <a:cubicBezTo>
                  <a:pt x="52577" y="22430"/>
                  <a:pt x="42834" y="9791"/>
                  <a:pt x="33612" y="8887"/>
                </a:cubicBezTo>
                <a:close/>
                <a:moveTo>
                  <a:pt x="86387" y="8887"/>
                </a:moveTo>
                <a:cubicBezTo>
                  <a:pt x="77165" y="9790"/>
                  <a:pt x="67422" y="22430"/>
                  <a:pt x="66655" y="32440"/>
                </a:cubicBezTo>
                <a:cubicBezTo>
                  <a:pt x="68931" y="32546"/>
                  <a:pt x="71238" y="32495"/>
                  <a:pt x="73515" y="32301"/>
                </a:cubicBezTo>
                <a:cubicBezTo>
                  <a:pt x="89449" y="30943"/>
                  <a:pt x="103844" y="22598"/>
                  <a:pt x="95085" y="12428"/>
                </a:cubicBezTo>
                <a:cubicBezTo>
                  <a:pt x="92478" y="9589"/>
                  <a:pt x="89461" y="8586"/>
                  <a:pt x="86387" y="8887"/>
                </a:cubicBezTo>
                <a:close/>
                <a:moveTo>
                  <a:pt x="87956" y="87"/>
                </a:moveTo>
                <a:cubicBezTo>
                  <a:pt x="93292" y="-433"/>
                  <a:pt x="98532" y="1339"/>
                  <a:pt x="103067" y="6340"/>
                </a:cubicBezTo>
                <a:cubicBezTo>
                  <a:pt x="118006" y="23896"/>
                  <a:pt x="94328" y="38301"/>
                  <a:pt x="67322" y="40899"/>
                </a:cubicBezTo>
                <a:lnTo>
                  <a:pt x="113917" y="40899"/>
                </a:lnTo>
                <a:cubicBezTo>
                  <a:pt x="117276" y="40899"/>
                  <a:pt x="120000" y="44068"/>
                  <a:pt x="120000" y="47976"/>
                </a:cubicBezTo>
                <a:lnTo>
                  <a:pt x="120000" y="64804"/>
                </a:lnTo>
                <a:lnTo>
                  <a:pt x="66303" y="64804"/>
                </a:lnTo>
                <a:lnTo>
                  <a:pt x="66303" y="41103"/>
                </a:lnTo>
                <a:lnTo>
                  <a:pt x="66150" y="41133"/>
                </a:lnTo>
                <a:lnTo>
                  <a:pt x="66215" y="41448"/>
                </a:lnTo>
                <a:cubicBezTo>
                  <a:pt x="64149" y="41549"/>
                  <a:pt x="62069" y="41575"/>
                  <a:pt x="59995" y="41331"/>
                </a:cubicBezTo>
                <a:cubicBezTo>
                  <a:pt x="57924" y="41575"/>
                  <a:pt x="55847" y="41549"/>
                  <a:pt x="53785" y="41448"/>
                </a:cubicBezTo>
                <a:lnTo>
                  <a:pt x="53867" y="41137"/>
                </a:lnTo>
                <a:lnTo>
                  <a:pt x="53696" y="41103"/>
                </a:lnTo>
                <a:lnTo>
                  <a:pt x="53696" y="64804"/>
                </a:lnTo>
                <a:lnTo>
                  <a:pt x="0" y="64804"/>
                </a:lnTo>
                <a:lnTo>
                  <a:pt x="0" y="47976"/>
                </a:lnTo>
                <a:cubicBezTo>
                  <a:pt x="0" y="44068"/>
                  <a:pt x="2723" y="40899"/>
                  <a:pt x="6082" y="40899"/>
                </a:cubicBezTo>
                <a:lnTo>
                  <a:pt x="52677" y="40899"/>
                </a:lnTo>
                <a:cubicBezTo>
                  <a:pt x="25670" y="38301"/>
                  <a:pt x="1993" y="23896"/>
                  <a:pt x="16932" y="6340"/>
                </a:cubicBezTo>
                <a:cubicBezTo>
                  <a:pt x="30506" y="-8625"/>
                  <a:pt x="50389" y="5319"/>
                  <a:pt x="60254" y="23127"/>
                </a:cubicBezTo>
                <a:cubicBezTo>
                  <a:pt x="66431" y="11157"/>
                  <a:pt x="77382" y="1117"/>
                  <a:pt x="87956" y="87"/>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20" name="Shape 720"/>
          <p:cNvSpPr txBox="1"/>
          <p:nvPr/>
        </p:nvSpPr>
        <p:spPr>
          <a:xfrm>
            <a:off x="3486355" y="2739767"/>
            <a:ext cx="615873" cy="2616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b="1">
                <a:solidFill>
                  <a:schemeClr val="lt1"/>
                </a:solidFill>
                <a:latin typeface="Source Sans Pro"/>
                <a:ea typeface="Source Sans Pro"/>
                <a:cs typeface="Source Sans Pro"/>
                <a:sym typeface="Source Sans Pro"/>
              </a:rPr>
              <a:t>Detect</a:t>
            </a:r>
          </a:p>
        </p:txBody>
      </p:sp>
      <p:sp>
        <p:nvSpPr>
          <p:cNvPr id="721" name="Shape 721"/>
          <p:cNvSpPr txBox="1"/>
          <p:nvPr/>
        </p:nvSpPr>
        <p:spPr>
          <a:xfrm>
            <a:off x="4752533" y="2739767"/>
            <a:ext cx="740907" cy="261609"/>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r>
              <a:rPr lang="en-US" sz="1100" b="1">
                <a:solidFill>
                  <a:schemeClr val="lt1"/>
                </a:solidFill>
                <a:latin typeface="Source Sans Pro"/>
                <a:ea typeface="Source Sans Pro"/>
                <a:cs typeface="Source Sans Pro"/>
                <a:sym typeface="Source Sans Pro"/>
              </a:rPr>
              <a:t>Compile</a:t>
            </a:r>
          </a:p>
        </p:txBody>
      </p:sp>
      <p:sp>
        <p:nvSpPr>
          <p:cNvPr id="722" name="Shape 722"/>
          <p:cNvSpPr txBox="1"/>
          <p:nvPr/>
        </p:nvSpPr>
        <p:spPr>
          <a:xfrm>
            <a:off x="6101833" y="2739767"/>
            <a:ext cx="663963" cy="261609"/>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r>
              <a:rPr lang="en-US" sz="1100" b="1">
                <a:solidFill>
                  <a:schemeClr val="lt1"/>
                </a:solidFill>
                <a:latin typeface="Source Sans Pro"/>
                <a:ea typeface="Source Sans Pro"/>
                <a:cs typeface="Source Sans Pro"/>
                <a:sym typeface="Source Sans Pro"/>
              </a:rPr>
              <a:t>Upload</a:t>
            </a:r>
          </a:p>
        </p:txBody>
      </p:sp>
      <p:sp>
        <p:nvSpPr>
          <p:cNvPr id="723" name="Shape 723"/>
          <p:cNvSpPr/>
          <p:nvPr/>
        </p:nvSpPr>
        <p:spPr>
          <a:xfrm rot="10800000">
            <a:off x="2656749" y="3164956"/>
            <a:ext cx="1155407" cy="301656"/>
          </a:xfrm>
          <a:prstGeom prst="bentArrow">
            <a:avLst>
              <a:gd name="adj1" fmla="val 15625"/>
              <a:gd name="adj2" fmla="val 25000"/>
              <a:gd name="adj3" fmla="val 25000"/>
              <a:gd name="adj4" fmla="val 4375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Source Sans Pro"/>
              <a:ea typeface="Source Sans Pro"/>
              <a:cs typeface="Source Sans Pro"/>
              <a:sym typeface="Source Sans Pro"/>
            </a:endParaRPr>
          </a:p>
        </p:txBody>
      </p:sp>
      <p:sp>
        <p:nvSpPr>
          <p:cNvPr id="724" name="Shape 724"/>
          <p:cNvSpPr/>
          <p:nvPr/>
        </p:nvSpPr>
        <p:spPr>
          <a:xfrm rot="10800000">
            <a:off x="2656749" y="3164955"/>
            <a:ext cx="1157756" cy="651136"/>
          </a:xfrm>
          <a:prstGeom prst="bentArrow">
            <a:avLst>
              <a:gd name="adj1" fmla="val 7928"/>
              <a:gd name="adj2" fmla="val 10605"/>
              <a:gd name="adj3" fmla="val 10535"/>
              <a:gd name="adj4" fmla="val 43750"/>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dk1"/>
              </a:solidFill>
              <a:latin typeface="Source Sans Pro"/>
              <a:ea typeface="Source Sans Pro"/>
              <a:cs typeface="Source Sans Pro"/>
              <a:sym typeface="Source Sans Pro"/>
            </a:endParaRPr>
          </a:p>
        </p:txBody>
      </p:sp>
      <p:sp>
        <p:nvSpPr>
          <p:cNvPr id="725" name="Shape 725"/>
          <p:cNvSpPr/>
          <p:nvPr/>
        </p:nvSpPr>
        <p:spPr>
          <a:xfrm>
            <a:off x="3565692" y="2923866"/>
            <a:ext cx="457200" cy="239887"/>
          </a:xfrm>
          <a:prstGeom prst="roundRect">
            <a:avLst>
              <a:gd name="adj" fmla="val 11734"/>
            </a:avLst>
          </a:prstGeom>
          <a:solidFill>
            <a:srgbClr val="C00000"/>
          </a:solidFill>
          <a:ln>
            <a:noFill/>
          </a:ln>
        </p:spPr>
        <p:txBody>
          <a:bodyPr lIns="45700" tIns="27425" rIns="45700" bIns="27425" anchor="t" anchorCtr="0">
            <a:noAutofit/>
          </a:bodyPr>
          <a:lstStyle/>
          <a:p>
            <a:pPr marL="0" marR="0" lvl="0" indent="0" algn="ctr" rtl="0">
              <a:spcBef>
                <a:spcPts val="0"/>
              </a:spcBef>
              <a:buSzPct val="25000"/>
              <a:buNone/>
            </a:pPr>
            <a:r>
              <a:rPr lang="en-US" sz="1100" b="1">
                <a:solidFill>
                  <a:schemeClr val="lt1"/>
                </a:solidFill>
                <a:latin typeface="Source Sans Pro"/>
                <a:ea typeface="Source Sans Pro"/>
                <a:cs typeface="Source Sans Pro"/>
                <a:sym typeface="Source Sans Pro"/>
              </a:rPr>
              <a:t>No</a:t>
            </a:r>
          </a:p>
        </p:txBody>
      </p:sp>
      <p:sp>
        <p:nvSpPr>
          <p:cNvPr id="726" name="Shape 726"/>
          <p:cNvSpPr/>
          <p:nvPr/>
        </p:nvSpPr>
        <p:spPr>
          <a:xfrm>
            <a:off x="3565692" y="2920269"/>
            <a:ext cx="457200" cy="239887"/>
          </a:xfrm>
          <a:prstGeom prst="roundRect">
            <a:avLst>
              <a:gd name="adj" fmla="val 11734"/>
            </a:avLst>
          </a:prstGeom>
          <a:solidFill>
            <a:srgbClr val="00B050"/>
          </a:solidFill>
          <a:ln>
            <a:noFill/>
          </a:ln>
        </p:spPr>
        <p:txBody>
          <a:bodyPr lIns="45700" tIns="27425" rIns="45700" bIns="27425" anchor="t" anchorCtr="0">
            <a:noAutofit/>
          </a:bodyPr>
          <a:lstStyle/>
          <a:p>
            <a:pPr marL="0" marR="0" lvl="0" indent="0" algn="ctr" rtl="0">
              <a:spcBef>
                <a:spcPts val="0"/>
              </a:spcBef>
              <a:buSzPct val="25000"/>
              <a:buNone/>
            </a:pPr>
            <a:r>
              <a:rPr lang="en-US" sz="1100" b="1">
                <a:solidFill>
                  <a:schemeClr val="lt1"/>
                </a:solidFill>
                <a:latin typeface="Source Sans Pro"/>
                <a:ea typeface="Source Sans Pro"/>
                <a:cs typeface="Source Sans Pro"/>
                <a:sym typeface="Source Sans Pro"/>
              </a:rPr>
              <a:t>Yes</a:t>
            </a:r>
          </a:p>
        </p:txBody>
      </p:sp>
      <p:sp>
        <p:nvSpPr>
          <p:cNvPr id="727" name="Shape 727"/>
          <p:cNvSpPr txBox="1"/>
          <p:nvPr/>
        </p:nvSpPr>
        <p:spPr>
          <a:xfrm>
            <a:off x="2032291" y="2739767"/>
            <a:ext cx="938078" cy="430886"/>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r>
              <a:rPr lang="en-US" sz="1100" b="1">
                <a:solidFill>
                  <a:schemeClr val="lt1"/>
                </a:solidFill>
                <a:latin typeface="Source Sans Pro"/>
                <a:ea typeface="Source Sans Pro"/>
                <a:cs typeface="Source Sans Pro"/>
                <a:sym typeface="Source Sans Pro"/>
              </a:rPr>
              <a:t>System</a:t>
            </a:r>
          </a:p>
          <a:p>
            <a:pPr marL="0" marR="0" lvl="0" indent="0" algn="ctr" rtl="0">
              <a:spcBef>
                <a:spcPts val="0"/>
              </a:spcBef>
              <a:buSzPct val="25000"/>
              <a:buNone/>
            </a:pPr>
            <a:r>
              <a:rPr lang="en-US" sz="1100" b="1">
                <a:solidFill>
                  <a:schemeClr val="lt1"/>
                </a:solidFill>
                <a:latin typeface="Source Sans Pro"/>
                <a:ea typeface="Source Sans Pro"/>
                <a:cs typeface="Source Sans Pro"/>
                <a:sym typeface="Source Sans Pro"/>
              </a:rPr>
              <a:t>Buildpacks</a:t>
            </a:r>
          </a:p>
        </p:txBody>
      </p:sp>
      <p:sp>
        <p:nvSpPr>
          <p:cNvPr id="728" name="Shape 728"/>
          <p:cNvSpPr/>
          <p:nvPr/>
        </p:nvSpPr>
        <p:spPr>
          <a:xfrm rot="-2700000">
            <a:off x="5619288" y="3599305"/>
            <a:ext cx="153021" cy="153021"/>
          </a:xfrm>
          <a:prstGeom prst="teardrop">
            <a:avLst>
              <a:gd name="adj" fmla="val 149574"/>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29" name="Shape 729"/>
          <p:cNvSpPr txBox="1"/>
          <p:nvPr/>
        </p:nvSpPr>
        <p:spPr>
          <a:xfrm>
            <a:off x="4745573" y="3491150"/>
            <a:ext cx="319318"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a:solidFill>
                  <a:schemeClr val="lt1"/>
                </a:solidFill>
                <a:latin typeface="Source Sans Pro"/>
                <a:ea typeface="Source Sans Pro"/>
                <a:cs typeface="Source Sans Pro"/>
                <a:sym typeface="Source Sans Pro"/>
              </a:rPr>
              <a:t>+</a:t>
            </a:r>
          </a:p>
        </p:txBody>
      </p:sp>
      <p:sp>
        <p:nvSpPr>
          <p:cNvPr id="730" name="Shape 730"/>
          <p:cNvSpPr txBox="1"/>
          <p:nvPr/>
        </p:nvSpPr>
        <p:spPr>
          <a:xfrm>
            <a:off x="5280475" y="3491150"/>
            <a:ext cx="319318"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a:solidFill>
                  <a:schemeClr val="lt1"/>
                </a:solidFill>
                <a:latin typeface="Source Sans Pro"/>
                <a:ea typeface="Source Sans Pro"/>
                <a:cs typeface="Source Sans Pro"/>
                <a:sym typeface="Source Sans Pro"/>
              </a:rPr>
              <a:t>=</a:t>
            </a:r>
          </a:p>
        </p:txBody>
      </p:sp>
      <p:cxnSp>
        <p:nvCxnSpPr>
          <p:cNvPr id="731" name="Shape 731"/>
          <p:cNvCxnSpPr/>
          <p:nvPr/>
        </p:nvCxnSpPr>
        <p:spPr>
          <a:xfrm flipH="1">
            <a:off x="3068910" y="1729121"/>
            <a:ext cx="488426" cy="463907"/>
          </a:xfrm>
          <a:prstGeom prst="straightConnector1">
            <a:avLst/>
          </a:prstGeom>
          <a:noFill/>
          <a:ln w="19050" cap="flat" cmpd="sng">
            <a:solidFill>
              <a:schemeClr val="lt2"/>
            </a:solidFill>
            <a:prstDash val="solid"/>
            <a:round/>
            <a:headEnd type="none" w="med" len="med"/>
            <a:tailEnd type="none" w="med" len="med"/>
          </a:ln>
        </p:spPr>
      </p:cxnSp>
      <p:grpSp>
        <p:nvGrpSpPr>
          <p:cNvPr id="732" name="Shape 732"/>
          <p:cNvGrpSpPr/>
          <p:nvPr/>
        </p:nvGrpSpPr>
        <p:grpSpPr>
          <a:xfrm>
            <a:off x="2032291" y="2113982"/>
            <a:ext cx="1533402" cy="443726"/>
            <a:chOff x="5181600" y="2326964"/>
            <a:chExt cx="1533402" cy="443726"/>
          </a:xfrm>
        </p:grpSpPr>
        <p:sp>
          <p:nvSpPr>
            <p:cNvPr id="733" name="Shape 733"/>
            <p:cNvSpPr/>
            <p:nvPr/>
          </p:nvSpPr>
          <p:spPr>
            <a:xfrm>
              <a:off x="5181600" y="2326964"/>
              <a:ext cx="1533402" cy="443726"/>
            </a:xfrm>
            <a:prstGeom prst="roundRect">
              <a:avLst>
                <a:gd name="adj" fmla="val 4579"/>
              </a:avLst>
            </a:prstGeom>
            <a:solidFill>
              <a:srgbClr val="33928A"/>
            </a:solidFill>
            <a:ln>
              <a:noFill/>
            </a:ln>
            <a:effectLst>
              <a:outerShdw blurRad="39999" dist="23000" dir="5400000" rotWithShape="0">
                <a:srgbClr val="808080">
                  <a:alpha val="34901"/>
                </a:srgbClr>
              </a:outerShdw>
            </a:effectLst>
          </p:spPr>
          <p:txBody>
            <a:bodyPr lIns="320025" tIns="0" rIns="0" bIns="0" anchor="ctr" anchorCtr="0">
              <a:noAutofit/>
            </a:bodyPr>
            <a:lstStyle/>
            <a:p>
              <a:pPr marL="0" marR="0" lvl="0" indent="0" algn="l" rtl="0">
                <a:spcBef>
                  <a:spcPts val="0"/>
                </a:spcBef>
                <a:spcAft>
                  <a:spcPts val="0"/>
                </a:spcAft>
                <a:buSzPct val="25000"/>
                <a:buNone/>
              </a:pPr>
              <a:r>
                <a:rPr lang="en-US" sz="1200" b="1">
                  <a:solidFill>
                    <a:schemeClr val="lt1"/>
                  </a:solidFill>
                  <a:latin typeface="Source Sans Pro"/>
                  <a:ea typeface="Source Sans Pro"/>
                  <a:cs typeface="Source Sans Pro"/>
                  <a:sym typeface="Source Sans Pro"/>
                </a:rPr>
                <a:t>Cloud Controller</a:t>
              </a:r>
            </a:p>
          </p:txBody>
        </p:sp>
        <p:sp>
          <p:nvSpPr>
            <p:cNvPr id="734" name="Shape 734"/>
            <p:cNvSpPr/>
            <p:nvPr/>
          </p:nvSpPr>
          <p:spPr>
            <a:xfrm>
              <a:off x="5257800" y="2430983"/>
              <a:ext cx="199082" cy="265670"/>
            </a:xfrm>
            <a:custGeom>
              <a:avLst/>
              <a:gdLst/>
              <a:ahLst/>
              <a:cxnLst/>
              <a:rect l="0" t="0" r="0" b="0"/>
              <a:pathLst>
                <a:path w="120000" h="120000" extrusionOk="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grpSp>
      <p:sp>
        <p:nvSpPr>
          <p:cNvPr id="735" name="Shape 735"/>
          <p:cNvSpPr/>
          <p:nvPr/>
        </p:nvSpPr>
        <p:spPr>
          <a:xfrm>
            <a:off x="2289359" y="1426496"/>
            <a:ext cx="170214" cy="192038"/>
          </a:xfrm>
          <a:custGeom>
            <a:avLst/>
            <a:gdLst/>
            <a:ahLst/>
            <a:cxnLst/>
            <a:rect l="0" t="0" r="0" b="0"/>
            <a:pathLst>
              <a:path w="120000" h="120000" extrusionOk="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
                                        </p:tgtEl>
                                        <p:attrNameLst>
                                          <p:attrName>style.visibility</p:attrName>
                                        </p:attrNameLst>
                                      </p:cBhvr>
                                      <p:to>
                                        <p:strVal val="visible"/>
                                      </p:to>
                                    </p:set>
                                    <p:animEffect transition="in" filter="fade">
                                      <p:cBhvr>
                                        <p:cTn id="7" dur="500"/>
                                        <p:tgtEl>
                                          <p:spTgt spid="7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7"/>
                                        </p:tgtEl>
                                        <p:attrNameLst>
                                          <p:attrName>style.visibility</p:attrName>
                                        </p:attrNameLst>
                                      </p:cBhvr>
                                      <p:to>
                                        <p:strVal val="visible"/>
                                      </p:to>
                                    </p:set>
                                    <p:animEffect transition="in" filter="fade">
                                      <p:cBhvr>
                                        <p:cTn id="11" dur="500"/>
                                        <p:tgtEl>
                                          <p:spTgt spid="7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18"/>
                                        </p:tgtEl>
                                        <p:attrNameLst>
                                          <p:attrName>style.visibility</p:attrName>
                                        </p:attrNameLst>
                                      </p:cBhvr>
                                      <p:to>
                                        <p:strVal val="visible"/>
                                      </p:to>
                                    </p:set>
                                    <p:animEffect transition="in" filter="fade">
                                      <p:cBhvr>
                                        <p:cTn id="15" dur="500"/>
                                        <p:tgtEl>
                                          <p:spTgt spid="7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19"/>
                                        </p:tgtEl>
                                        <p:attrNameLst>
                                          <p:attrName>style.visibility</p:attrName>
                                        </p:attrNameLst>
                                      </p:cBhvr>
                                      <p:to>
                                        <p:strVal val="visible"/>
                                      </p:to>
                                    </p:set>
                                    <p:animEffect transition="in" filter="fade">
                                      <p:cBhvr>
                                        <p:cTn id="19" dur="500"/>
                                        <p:tgtEl>
                                          <p:spTgt spid="7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20"/>
                                        </p:tgtEl>
                                        <p:attrNameLst>
                                          <p:attrName>style.visibility</p:attrName>
                                        </p:attrNameLst>
                                      </p:cBhvr>
                                      <p:to>
                                        <p:strVal val="visible"/>
                                      </p:to>
                                    </p:set>
                                    <p:animEffect transition="in" filter="fade">
                                      <p:cBhvr>
                                        <p:cTn id="24" dur="500"/>
                                        <p:tgtEl>
                                          <p:spTgt spid="72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723"/>
                                        </p:tgtEl>
                                        <p:attrNameLst>
                                          <p:attrName>style.visibility</p:attrName>
                                        </p:attrNameLst>
                                      </p:cBhvr>
                                      <p:to>
                                        <p:strVal val="visible"/>
                                      </p:to>
                                    </p:set>
                                    <p:animEffect transition="in" filter="fade">
                                      <p:cBhvr>
                                        <p:cTn id="28" dur="500"/>
                                        <p:tgtEl>
                                          <p:spTgt spid="723"/>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725"/>
                                        </p:tgtEl>
                                        <p:attrNameLst>
                                          <p:attrName>style.visibility</p:attrName>
                                        </p:attrNameLst>
                                      </p:cBhvr>
                                      <p:to>
                                        <p:strVal val="visible"/>
                                      </p:to>
                                    </p:set>
                                    <p:animEffect transition="in" filter="fade">
                                      <p:cBhvr>
                                        <p:cTn id="32" dur="500"/>
                                        <p:tgtEl>
                                          <p:spTgt spid="725"/>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724"/>
                                        </p:tgtEl>
                                        <p:attrNameLst>
                                          <p:attrName>style.visibility</p:attrName>
                                        </p:attrNameLst>
                                      </p:cBhvr>
                                      <p:to>
                                        <p:strVal val="visible"/>
                                      </p:to>
                                    </p:set>
                                    <p:animEffect transition="in" filter="fade">
                                      <p:cBhvr>
                                        <p:cTn id="36" dur="500"/>
                                        <p:tgtEl>
                                          <p:spTgt spid="724"/>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726"/>
                                        </p:tgtEl>
                                        <p:attrNameLst>
                                          <p:attrName>style.visibility</p:attrName>
                                        </p:attrNameLst>
                                      </p:cBhvr>
                                      <p:to>
                                        <p:strVal val="visible"/>
                                      </p:to>
                                    </p:set>
                                    <p:animEffect transition="in" filter="fade">
                                      <p:cBhvr>
                                        <p:cTn id="40" dur="500"/>
                                        <p:tgtEl>
                                          <p:spTgt spid="7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21"/>
                                        </p:tgtEl>
                                        <p:attrNameLst>
                                          <p:attrName>style.visibility</p:attrName>
                                        </p:attrNameLst>
                                      </p:cBhvr>
                                      <p:to>
                                        <p:strVal val="visible"/>
                                      </p:to>
                                    </p:set>
                                    <p:animEffect transition="in" filter="fade">
                                      <p:cBhvr>
                                        <p:cTn id="45" dur="500"/>
                                        <p:tgtEl>
                                          <p:spTgt spid="721"/>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728"/>
                                        </p:tgtEl>
                                        <p:attrNameLst>
                                          <p:attrName>style.visibility</p:attrName>
                                        </p:attrNameLst>
                                      </p:cBhvr>
                                      <p:to>
                                        <p:strVal val="visible"/>
                                      </p:to>
                                    </p:set>
                                    <p:animEffect transition="in" filter="fade">
                                      <p:cBhvr>
                                        <p:cTn id="49" dur="500"/>
                                        <p:tgtEl>
                                          <p:spTgt spid="7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22"/>
                                        </p:tgtEl>
                                        <p:attrNameLst>
                                          <p:attrName>style.visibility</p:attrName>
                                        </p:attrNameLst>
                                      </p:cBhvr>
                                      <p:to>
                                        <p:strVal val="visible"/>
                                      </p:to>
                                    </p:set>
                                    <p:animEffect transition="in" filter="fade">
                                      <p:cBhvr>
                                        <p:cTn id="54" dur="500"/>
                                        <p:tgtEl>
                                          <p:spTgt spid="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Shape 740"/>
          <p:cNvSpPr txBox="1">
            <a:spLocks noGrp="1"/>
          </p:cNvSpPr>
          <p:nvPr>
            <p:ph type="title"/>
          </p:nvPr>
        </p:nvSpPr>
        <p:spPr>
          <a:xfrm>
            <a:off x="1117708" y="407953"/>
            <a:ext cx="6947615" cy="585513"/>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US" sz="2800" b="0" i="0" u="none" strike="noStrike" cap="none">
                <a:solidFill>
                  <a:schemeClr val="accent1"/>
                </a:solidFill>
                <a:latin typeface="Arial"/>
                <a:ea typeface="Arial"/>
                <a:cs typeface="Arial"/>
                <a:sym typeface="Arial"/>
              </a:rPr>
              <a:t>Platform Runtime – Application Frameworks</a:t>
            </a:r>
          </a:p>
        </p:txBody>
      </p:sp>
      <p:grpSp>
        <p:nvGrpSpPr>
          <p:cNvPr id="741" name="Shape 741"/>
          <p:cNvGrpSpPr/>
          <p:nvPr/>
        </p:nvGrpSpPr>
        <p:grpSpPr>
          <a:xfrm>
            <a:off x="2187468" y="1171575"/>
            <a:ext cx="4026065" cy="3818441"/>
            <a:chOff x="214735" y="1131358"/>
            <a:chExt cx="4026065" cy="3818441"/>
          </a:xfrm>
        </p:grpSpPr>
        <p:sp>
          <p:nvSpPr>
            <p:cNvPr id="742" name="Shape 742"/>
            <p:cNvSpPr txBox="1"/>
            <p:nvPr/>
          </p:nvSpPr>
          <p:spPr>
            <a:xfrm>
              <a:off x="214735" y="4580467"/>
              <a:ext cx="4026065" cy="369332"/>
            </a:xfrm>
            <a:prstGeom prst="rect">
              <a:avLst/>
            </a:prstGeom>
            <a:noFill/>
            <a:ln>
              <a:noFill/>
            </a:ln>
          </p:spPr>
          <p:txBody>
            <a:bodyPr lIns="91425" tIns="45700" rIns="91425" bIns="45700" anchor="t" anchorCtr="0">
              <a:noAutofit/>
            </a:bodyPr>
            <a:lstStyle/>
            <a:p>
              <a:pPr marL="0" marR="0" lvl="0" indent="0" algn="ctr" rtl="0">
                <a:spcBef>
                  <a:spcPts val="0"/>
                </a:spcBef>
                <a:buClr>
                  <a:schemeClr val="lt1"/>
                </a:buClr>
                <a:buSzPct val="25000"/>
                <a:buFont typeface="Arial"/>
                <a:buNone/>
              </a:pPr>
              <a:r>
                <a:rPr lang="en-US" sz="1800" b="0" i="0" u="none" strike="noStrike" cap="none">
                  <a:solidFill>
                    <a:schemeClr val="lt1"/>
                  </a:solidFill>
                  <a:latin typeface="Arial"/>
                  <a:ea typeface="Arial"/>
                  <a:cs typeface="Arial"/>
                  <a:sym typeface="Arial"/>
                </a:rPr>
                <a:t>* Devs may bring a custom buildpack</a:t>
              </a:r>
            </a:p>
          </p:txBody>
        </p:sp>
        <p:sp>
          <p:nvSpPr>
            <p:cNvPr id="743" name="Shape 743"/>
            <p:cNvSpPr/>
            <p:nvPr/>
          </p:nvSpPr>
          <p:spPr>
            <a:xfrm>
              <a:off x="277511" y="1131358"/>
              <a:ext cx="3254373" cy="2540000"/>
            </a:xfrm>
            <a:prstGeom prst="roundRect">
              <a:avLst>
                <a:gd name="adj" fmla="val 16667"/>
              </a:avLst>
            </a:prstGeom>
            <a:noFill/>
            <a:ln w="12700" cap="flat" cmpd="sng">
              <a:solidFill>
                <a:schemeClr val="lt2"/>
              </a:solidFill>
              <a:prstDash val="dash"/>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sp>
          <p:nvSpPr>
            <p:cNvPr id="744" name="Shape 744"/>
            <p:cNvSpPr/>
            <p:nvPr/>
          </p:nvSpPr>
          <p:spPr>
            <a:xfrm>
              <a:off x="572785" y="2036233"/>
              <a:ext cx="2635249" cy="698500"/>
            </a:xfrm>
            <a:prstGeom prst="roundRect">
              <a:avLst>
                <a:gd name="adj" fmla="val 16667"/>
              </a:avLst>
            </a:prstGeom>
            <a:solidFill>
              <a:schemeClr val="accent2"/>
            </a:solidFill>
            <a:ln w="50800" cap="flat" cmpd="sng">
              <a:solidFill>
                <a:schemeClr val="accent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800" b="0" i="0" u="none" strike="noStrike" cap="none">
                  <a:solidFill>
                    <a:schemeClr val="lt1"/>
                  </a:solidFill>
                  <a:latin typeface="Arial"/>
                  <a:ea typeface="Arial"/>
                  <a:cs typeface="Arial"/>
                  <a:sym typeface="Arial"/>
                </a:rPr>
                <a:t>runtime layer*</a:t>
              </a:r>
            </a:p>
          </p:txBody>
        </p:sp>
        <p:sp>
          <p:nvSpPr>
            <p:cNvPr id="745" name="Shape 745"/>
            <p:cNvSpPr/>
            <p:nvPr/>
          </p:nvSpPr>
          <p:spPr>
            <a:xfrm>
              <a:off x="572785" y="2887133"/>
              <a:ext cx="2635249" cy="698500"/>
            </a:xfrm>
            <a:prstGeom prst="roundRect">
              <a:avLst>
                <a:gd name="adj" fmla="val 16667"/>
              </a:avLst>
            </a:prstGeom>
            <a:solidFill>
              <a:schemeClr val="accent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800" b="0" i="0" u="none" strike="noStrike" cap="none">
                  <a:solidFill>
                    <a:schemeClr val="lt1"/>
                  </a:solidFill>
                  <a:latin typeface="Arial"/>
                  <a:ea typeface="Arial"/>
                  <a:cs typeface="Arial"/>
                  <a:sym typeface="Arial"/>
                </a:rPr>
                <a:t>OS image</a:t>
              </a:r>
            </a:p>
          </p:txBody>
        </p:sp>
        <p:sp>
          <p:nvSpPr>
            <p:cNvPr id="746" name="Shape 746"/>
            <p:cNvSpPr/>
            <p:nvPr/>
          </p:nvSpPr>
          <p:spPr>
            <a:xfrm>
              <a:off x="572785" y="1204383"/>
              <a:ext cx="2635249" cy="698500"/>
            </a:xfrm>
            <a:prstGeom prst="roundRect">
              <a:avLst>
                <a:gd name="adj" fmla="val 16667"/>
              </a:avLst>
            </a:prstGeom>
            <a:solidFill>
              <a:schemeClr val="accent3"/>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800" b="0" i="0" u="none" strike="noStrike" cap="none">
                  <a:solidFill>
                    <a:schemeClr val="lt1"/>
                  </a:solidFill>
                  <a:latin typeface="Arial"/>
                  <a:ea typeface="Arial"/>
                  <a:cs typeface="Arial"/>
                  <a:sym typeface="Arial"/>
                </a:rPr>
                <a:t>application layer</a:t>
              </a:r>
            </a:p>
          </p:txBody>
        </p:sp>
        <p:sp>
          <p:nvSpPr>
            <p:cNvPr id="747" name="Shape 747"/>
            <p:cNvSpPr/>
            <p:nvPr/>
          </p:nvSpPr>
          <p:spPr>
            <a:xfrm>
              <a:off x="566435" y="3747557"/>
              <a:ext cx="2635249" cy="698500"/>
            </a:xfrm>
            <a:prstGeom prst="roundRect">
              <a:avLst>
                <a:gd name="adj" fmla="val 16667"/>
              </a:avLst>
            </a:prstGeom>
            <a:solidFill>
              <a:schemeClr val="accent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800" b="0" i="0" u="none" strike="noStrike" cap="none">
                  <a:solidFill>
                    <a:schemeClr val="lt1"/>
                  </a:solidFill>
                  <a:latin typeface="Arial"/>
                  <a:ea typeface="Arial"/>
                  <a:cs typeface="Arial"/>
                  <a:sym typeface="Arial"/>
                </a:rPr>
                <a:t>linux host &amp; kernel</a:t>
              </a:r>
            </a:p>
          </p:txBody>
        </p:sp>
      </p:grpSp>
      <p:grpSp>
        <p:nvGrpSpPr>
          <p:cNvPr id="748" name="Shape 748"/>
          <p:cNvGrpSpPr/>
          <p:nvPr/>
        </p:nvGrpSpPr>
        <p:grpSpPr>
          <a:xfrm>
            <a:off x="259512" y="2309799"/>
            <a:ext cx="1670940" cy="1421369"/>
            <a:chOff x="3612312" y="3024691"/>
            <a:chExt cx="1670940" cy="1421369"/>
          </a:xfrm>
        </p:grpSpPr>
        <p:grpSp>
          <p:nvGrpSpPr>
            <p:cNvPr id="749" name="Shape 749"/>
            <p:cNvGrpSpPr/>
            <p:nvPr/>
          </p:nvGrpSpPr>
          <p:grpSpPr>
            <a:xfrm>
              <a:off x="3612313" y="4028402"/>
              <a:ext cx="1647824" cy="417658"/>
              <a:chOff x="3670300" y="3971926"/>
              <a:chExt cx="1647824" cy="409573"/>
            </a:xfrm>
          </p:grpSpPr>
          <p:sp>
            <p:nvSpPr>
              <p:cNvPr id="750" name="Shape 750"/>
              <p:cNvSpPr txBox="1"/>
              <p:nvPr/>
            </p:nvSpPr>
            <p:spPr>
              <a:xfrm>
                <a:off x="3856466" y="4019300"/>
                <a:ext cx="1300356" cy="301818"/>
              </a:xfrm>
              <a:prstGeom prst="rect">
                <a:avLst/>
              </a:prstGeom>
              <a:noFill/>
              <a:ln>
                <a:noFill/>
              </a:ln>
            </p:spPr>
            <p:txBody>
              <a:bodyPr lIns="91425" tIns="45700" rIns="91425" bIns="45700" anchor="t" anchorCtr="0">
                <a:noAutofit/>
              </a:bodyPr>
              <a:lstStyle/>
              <a:p>
                <a:pPr marL="0" marR="0" lvl="0" indent="0" algn="ctr" rtl="0">
                  <a:spcBef>
                    <a:spcPts val="0"/>
                  </a:spcBef>
                  <a:buClr>
                    <a:schemeClr val="lt2"/>
                  </a:buClr>
                  <a:buSzPct val="25000"/>
                  <a:buFont typeface="Arial"/>
                  <a:buNone/>
                </a:pPr>
                <a:r>
                  <a:rPr lang="en-US" sz="1400" b="0" i="0" u="none" strike="noStrike" cap="none">
                    <a:solidFill>
                      <a:schemeClr val="lt2"/>
                    </a:solidFill>
                    <a:latin typeface="Arial"/>
                    <a:ea typeface="Arial"/>
                    <a:cs typeface="Arial"/>
                    <a:sym typeface="Arial"/>
                  </a:rPr>
                  <a:t>App container</a:t>
                </a:r>
              </a:p>
            </p:txBody>
          </p:sp>
          <p:sp>
            <p:nvSpPr>
              <p:cNvPr id="751" name="Shape 751"/>
              <p:cNvSpPr/>
              <p:nvPr/>
            </p:nvSpPr>
            <p:spPr>
              <a:xfrm>
                <a:off x="3670300" y="3971926"/>
                <a:ext cx="1647824" cy="409573"/>
              </a:xfrm>
              <a:prstGeom prst="roundRect">
                <a:avLst>
                  <a:gd name="adj" fmla="val 16667"/>
                </a:avLst>
              </a:prstGeom>
              <a:noFill/>
              <a:ln w="12700" cap="flat" cmpd="sng">
                <a:solidFill>
                  <a:schemeClr val="lt2"/>
                </a:solidFill>
                <a:prstDash val="dash"/>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Font typeface="Source Sans Pro"/>
                  <a:buNone/>
                </a:pPr>
                <a:endParaRPr sz="1800" b="0" i="0" u="none" strike="noStrike" cap="none">
                  <a:solidFill>
                    <a:schemeClr val="lt1"/>
                  </a:solidFill>
                  <a:latin typeface="Arial"/>
                  <a:ea typeface="Arial"/>
                  <a:cs typeface="Arial"/>
                  <a:sym typeface="Arial"/>
                </a:endParaRPr>
              </a:p>
            </p:txBody>
          </p:sp>
        </p:grpSp>
        <p:sp>
          <p:nvSpPr>
            <p:cNvPr id="752" name="Shape 752"/>
            <p:cNvSpPr/>
            <p:nvPr/>
          </p:nvSpPr>
          <p:spPr>
            <a:xfrm>
              <a:off x="3612312" y="3507316"/>
              <a:ext cx="1670940" cy="404284"/>
            </a:xfrm>
            <a:prstGeom prst="roundRect">
              <a:avLst>
                <a:gd name="adj" fmla="val 16667"/>
              </a:avLst>
            </a:prstGeom>
            <a:solidFill>
              <a:schemeClr val="accent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400" b="0" i="0" u="none" strike="noStrike" cap="none">
                  <a:solidFill>
                    <a:schemeClr val="lt1"/>
                  </a:solidFill>
                  <a:latin typeface="Arial"/>
                  <a:ea typeface="Arial"/>
                  <a:cs typeface="Arial"/>
                  <a:sym typeface="Arial"/>
                </a:rPr>
                <a:t>PCF Supported</a:t>
              </a:r>
            </a:p>
          </p:txBody>
        </p:sp>
        <p:sp>
          <p:nvSpPr>
            <p:cNvPr id="753" name="Shape 753"/>
            <p:cNvSpPr/>
            <p:nvPr/>
          </p:nvSpPr>
          <p:spPr>
            <a:xfrm>
              <a:off x="3612312" y="3024691"/>
              <a:ext cx="1670940" cy="404284"/>
            </a:xfrm>
            <a:prstGeom prst="roundRect">
              <a:avLst>
                <a:gd name="adj" fmla="val 16667"/>
              </a:avLst>
            </a:prstGeom>
            <a:solidFill>
              <a:schemeClr val="accent3"/>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400" b="0" i="0" u="none" strike="noStrike" cap="none">
                  <a:solidFill>
                    <a:schemeClr val="lt1"/>
                  </a:solidFill>
                  <a:latin typeface="Arial"/>
                  <a:ea typeface="Arial"/>
                  <a:cs typeface="Arial"/>
                  <a:sym typeface="Arial"/>
                </a:rPr>
                <a:t>Dev Supported</a:t>
              </a:r>
            </a:p>
          </p:txBody>
        </p:sp>
      </p:grpSp>
      <p:sp>
        <p:nvSpPr>
          <p:cNvPr id="754" name="Shape 754"/>
          <p:cNvSpPr/>
          <p:nvPr/>
        </p:nvSpPr>
        <p:spPr>
          <a:xfrm>
            <a:off x="259507" y="3859258"/>
            <a:ext cx="1670940" cy="404284"/>
          </a:xfrm>
          <a:prstGeom prst="roundRect">
            <a:avLst>
              <a:gd name="adj" fmla="val 16667"/>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400" b="0" i="0" u="none" strike="noStrike" cap="none">
                <a:solidFill>
                  <a:schemeClr val="lt1"/>
                </a:solidFill>
                <a:latin typeface="Arial"/>
                <a:ea typeface="Arial"/>
                <a:cs typeface="Arial"/>
                <a:sym typeface="Arial"/>
              </a:rPr>
              <a:t>Ops Supported</a:t>
            </a:r>
          </a:p>
        </p:txBody>
      </p:sp>
      <p:sp>
        <p:nvSpPr>
          <p:cNvPr id="755" name="Shape 755"/>
          <p:cNvSpPr txBox="1"/>
          <p:nvPr/>
        </p:nvSpPr>
        <p:spPr>
          <a:xfrm>
            <a:off x="5901866" y="1191666"/>
            <a:ext cx="2852675" cy="313932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2"/>
              </a:buClr>
              <a:buSzPct val="25000"/>
              <a:buFont typeface="Arial"/>
              <a:buNone/>
            </a:pPr>
            <a:r>
              <a:rPr lang="en-US" sz="1800" b="0" i="0" u="none" strike="noStrike" cap="none">
                <a:solidFill>
                  <a:schemeClr val="lt2"/>
                </a:solidFill>
                <a:latin typeface="Arial"/>
                <a:ea typeface="Arial"/>
                <a:cs typeface="Arial"/>
                <a:sym typeface="Arial"/>
              </a:rPr>
              <a:t>PCF buildpacks provide full support and maintenance for 3 of the 4 layers of the container stack</a:t>
            </a:r>
          </a:p>
          <a:p>
            <a:pPr marL="0" marR="0" lvl="0" indent="0" algn="l" rtl="0">
              <a:spcBef>
                <a:spcPts val="0"/>
              </a:spcBef>
              <a:spcAft>
                <a:spcPts val="0"/>
              </a:spcAft>
              <a:buClr>
                <a:schemeClr val="dk1"/>
              </a:buClr>
              <a:buFont typeface="Source Sans Pro"/>
              <a:buNone/>
            </a:pPr>
            <a:endParaRPr sz="1800" b="0" i="0" u="none" strike="noStrike" cap="none">
              <a:solidFill>
                <a:schemeClr val="lt2"/>
              </a:solidFill>
              <a:latin typeface="Arial"/>
              <a:ea typeface="Arial"/>
              <a:cs typeface="Arial"/>
              <a:sym typeface="Arial"/>
            </a:endParaRPr>
          </a:p>
          <a:p>
            <a:pPr marL="0" marR="0" lvl="0" indent="0" algn="l" rtl="0">
              <a:spcBef>
                <a:spcPts val="0"/>
              </a:spcBef>
              <a:spcAft>
                <a:spcPts val="0"/>
              </a:spcAft>
              <a:buClr>
                <a:schemeClr val="lt2"/>
              </a:buClr>
              <a:buSzPct val="25000"/>
              <a:buFont typeface="Arial"/>
              <a:buNone/>
            </a:pPr>
            <a:r>
              <a:rPr lang="en-US" sz="1800" b="0" i="0" u="none" strike="noStrike" cap="none">
                <a:solidFill>
                  <a:schemeClr val="lt2"/>
                </a:solidFill>
                <a:latin typeface="Arial"/>
                <a:ea typeface="Arial"/>
                <a:cs typeface="Arial"/>
                <a:sym typeface="Arial"/>
              </a:rPr>
              <a:t>Devs can focus on just the app code</a:t>
            </a:r>
          </a:p>
          <a:p>
            <a:pPr marL="0" marR="0" lvl="0" indent="0" algn="l" rtl="0">
              <a:spcBef>
                <a:spcPts val="0"/>
              </a:spcBef>
              <a:spcAft>
                <a:spcPts val="0"/>
              </a:spcAft>
              <a:buClr>
                <a:schemeClr val="dk1"/>
              </a:buClr>
              <a:buFont typeface="Source Sans Pro"/>
              <a:buNone/>
            </a:pPr>
            <a:endParaRPr sz="1800" b="0" i="0" u="none" strike="noStrike" cap="none">
              <a:solidFill>
                <a:schemeClr val="lt2"/>
              </a:solidFill>
              <a:latin typeface="Arial"/>
              <a:ea typeface="Arial"/>
              <a:cs typeface="Arial"/>
              <a:sym typeface="Arial"/>
            </a:endParaRPr>
          </a:p>
          <a:p>
            <a:pPr marL="0" marR="0" lvl="0" indent="0" algn="l" rtl="0">
              <a:spcBef>
                <a:spcPts val="0"/>
              </a:spcBef>
              <a:buClr>
                <a:schemeClr val="lt2"/>
              </a:buClr>
              <a:buSzPct val="25000"/>
              <a:buFont typeface="Arial"/>
              <a:buNone/>
            </a:pPr>
            <a:r>
              <a:rPr lang="en-US" sz="1800" b="0" i="0" u="none" strike="noStrike" cap="none">
                <a:solidFill>
                  <a:schemeClr val="lt2"/>
                </a:solidFill>
                <a:latin typeface="Arial"/>
                <a:ea typeface="Arial"/>
                <a:cs typeface="Arial"/>
                <a:sym typeface="Arial"/>
              </a:rPr>
              <a:t>PCF creates the container image for you</a:t>
            </a:r>
          </a:p>
        </p:txBody>
      </p:sp>
      <p:sp>
        <p:nvSpPr>
          <p:cNvPr id="756" name="Shape 756"/>
          <p:cNvSpPr txBox="1"/>
          <p:nvPr/>
        </p:nvSpPr>
        <p:spPr>
          <a:xfrm>
            <a:off x="2250242" y="854104"/>
            <a:ext cx="3254374" cy="369332"/>
          </a:xfrm>
          <a:prstGeom prst="rect">
            <a:avLst/>
          </a:prstGeom>
          <a:noFill/>
          <a:ln>
            <a:noFill/>
          </a:ln>
        </p:spPr>
        <p:txBody>
          <a:bodyPr lIns="91425" tIns="45700" rIns="91425" bIns="45700" anchor="t" anchorCtr="0">
            <a:noAutofit/>
          </a:bodyPr>
          <a:lstStyle/>
          <a:p>
            <a:pPr marL="0" marR="0" lvl="0" indent="0" algn="ctr" rtl="0">
              <a:spcBef>
                <a:spcPts val="0"/>
              </a:spcBef>
              <a:buClr>
                <a:schemeClr val="lt1"/>
              </a:buClr>
              <a:buSzPct val="25000"/>
              <a:buFont typeface="Arial"/>
              <a:buNone/>
            </a:pPr>
            <a:r>
              <a:rPr lang="en-US" sz="1800" b="0" i="0" u="none" strike="noStrike" cap="none">
                <a:solidFill>
                  <a:schemeClr val="lt1"/>
                </a:solidFill>
                <a:latin typeface="Arial"/>
                <a:ea typeface="Arial"/>
                <a:cs typeface="Arial"/>
                <a:sym typeface="Arial"/>
              </a:rPr>
              <a:t>Container image</a:t>
            </a:r>
          </a:p>
        </p:txBody>
      </p:sp>
    </p:spTree>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Shape 761"/>
          <p:cNvSpPr/>
          <p:nvPr/>
        </p:nvSpPr>
        <p:spPr>
          <a:xfrm>
            <a:off x="205806" y="907995"/>
            <a:ext cx="6627633" cy="3578601"/>
          </a:xfrm>
          <a:prstGeom prst="rect">
            <a:avLst/>
          </a:prstGeom>
          <a:solidFill>
            <a:srgbClr val="BFBFBF"/>
          </a:solidFill>
          <a:ln>
            <a:noFill/>
          </a:ln>
        </p:spPr>
        <p:txBody>
          <a:bodyPr lIns="91425" tIns="45700" rIns="91425" bIns="45700" anchor="t" anchorCtr="0">
            <a:noAutofit/>
          </a:bodyPr>
          <a:lstStyle/>
          <a:p>
            <a:pPr marL="0" marR="0" lvl="0" indent="0" algn="ctr" rtl="0">
              <a:spcBef>
                <a:spcPts val="0"/>
              </a:spcBef>
              <a:buClr>
                <a:schemeClr val="dk1"/>
              </a:buClr>
              <a:buFont typeface="Source Sans Pro"/>
              <a:buNone/>
            </a:pPr>
            <a:endParaRPr sz="1400" b="0" i="0" u="none" strike="noStrike" cap="none">
              <a:solidFill>
                <a:srgbClr val="292C2F"/>
              </a:solidFill>
              <a:latin typeface="Roboto"/>
              <a:ea typeface="Roboto"/>
              <a:cs typeface="Roboto"/>
              <a:sym typeface="Roboto"/>
            </a:endParaRPr>
          </a:p>
        </p:txBody>
      </p:sp>
      <p:sp>
        <p:nvSpPr>
          <p:cNvPr id="762" name="Shape 762"/>
          <p:cNvSpPr/>
          <p:nvPr/>
        </p:nvSpPr>
        <p:spPr>
          <a:xfrm>
            <a:off x="309765" y="1894005"/>
            <a:ext cx="6423653" cy="2010385"/>
          </a:xfrm>
          <a:prstGeom prst="rect">
            <a:avLst/>
          </a:prstGeom>
          <a:solidFill>
            <a:schemeClr val="accent1"/>
          </a:solidFill>
          <a:ln>
            <a:noFill/>
          </a:ln>
        </p:spPr>
        <p:txBody>
          <a:bodyPr lIns="91425" tIns="45700" rIns="91425" bIns="45700" anchor="t" anchorCtr="0">
            <a:noAutofit/>
          </a:bodyPr>
          <a:lstStyle/>
          <a:p>
            <a:pPr marL="0" marR="0" lvl="0" indent="0" algn="ctr" rtl="0">
              <a:spcBef>
                <a:spcPts val="0"/>
              </a:spcBef>
              <a:buClr>
                <a:schemeClr val="dk1"/>
              </a:buClr>
              <a:buFont typeface="Source Sans Pro"/>
              <a:buNone/>
            </a:pPr>
            <a:endParaRPr sz="1400" b="0" i="0" u="none" strike="noStrike" cap="none">
              <a:solidFill>
                <a:srgbClr val="F2F2F2"/>
              </a:solidFill>
              <a:latin typeface="Roboto"/>
              <a:ea typeface="Roboto"/>
              <a:cs typeface="Roboto"/>
              <a:sym typeface="Roboto"/>
            </a:endParaRPr>
          </a:p>
        </p:txBody>
      </p:sp>
      <p:sp>
        <p:nvSpPr>
          <p:cNvPr id="763" name="Shape 763"/>
          <p:cNvSpPr/>
          <p:nvPr/>
        </p:nvSpPr>
        <p:spPr>
          <a:xfrm>
            <a:off x="6950115" y="907995"/>
            <a:ext cx="1822203" cy="3578601"/>
          </a:xfrm>
          <a:prstGeom prst="rect">
            <a:avLst/>
          </a:prstGeom>
          <a:solidFill>
            <a:srgbClr val="45A3E3"/>
          </a:solidFill>
          <a:ln>
            <a:noFill/>
          </a:ln>
        </p:spPr>
        <p:txBody>
          <a:bodyPr lIns="91425" tIns="45700" rIns="91425" bIns="45700" anchor="t" anchorCtr="0">
            <a:noAutofit/>
          </a:bodyPr>
          <a:lstStyle/>
          <a:p>
            <a:pPr marL="0" marR="0" lvl="0" indent="0" algn="ctr" rtl="0">
              <a:spcBef>
                <a:spcPts val="0"/>
              </a:spcBef>
              <a:buClr>
                <a:schemeClr val="dk1"/>
              </a:buClr>
              <a:buFont typeface="Source Sans Pro"/>
              <a:buNone/>
            </a:pPr>
            <a:endParaRPr sz="1400" b="0" i="0" u="none" strike="noStrike" cap="none">
              <a:solidFill>
                <a:srgbClr val="F2F2F2"/>
              </a:solidFill>
              <a:latin typeface="Roboto"/>
              <a:ea typeface="Roboto"/>
              <a:cs typeface="Roboto"/>
              <a:sym typeface="Roboto"/>
            </a:endParaRPr>
          </a:p>
        </p:txBody>
      </p:sp>
      <p:sp>
        <p:nvSpPr>
          <p:cNvPr id="764" name="Shape 764"/>
          <p:cNvSpPr/>
          <p:nvPr/>
        </p:nvSpPr>
        <p:spPr>
          <a:xfrm>
            <a:off x="1470811" y="1353884"/>
            <a:ext cx="2033928" cy="457947"/>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Container Scheduling</a:t>
            </a:r>
          </a:p>
        </p:txBody>
      </p:sp>
      <p:sp>
        <p:nvSpPr>
          <p:cNvPr id="765" name="Shape 765"/>
          <p:cNvSpPr/>
          <p:nvPr/>
        </p:nvSpPr>
        <p:spPr>
          <a:xfrm>
            <a:off x="1946964" y="1957134"/>
            <a:ext cx="3213037" cy="33855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600" b="1" i="0" u="none" strike="noStrike" cap="none">
                <a:solidFill>
                  <a:srgbClr val="FFFFFF"/>
                </a:solidFill>
                <a:latin typeface="Roboto"/>
                <a:ea typeface="Roboto"/>
                <a:cs typeface="Roboto"/>
                <a:sym typeface="Roboto"/>
              </a:rPr>
              <a:t>Application Framework</a:t>
            </a:r>
          </a:p>
        </p:txBody>
      </p:sp>
      <p:sp>
        <p:nvSpPr>
          <p:cNvPr id="766" name="Shape 766"/>
          <p:cNvSpPr/>
          <p:nvPr/>
        </p:nvSpPr>
        <p:spPr>
          <a:xfrm>
            <a:off x="7095997" y="918650"/>
            <a:ext cx="1527079" cy="33855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600" b="1" i="0" u="none" strike="noStrike" cap="none">
                <a:solidFill>
                  <a:srgbClr val="FFFFFF"/>
                </a:solidFill>
                <a:latin typeface="Roboto"/>
                <a:ea typeface="Roboto"/>
                <a:cs typeface="Roboto"/>
                <a:sym typeface="Roboto"/>
              </a:rPr>
              <a:t>Services</a:t>
            </a:r>
          </a:p>
        </p:txBody>
      </p:sp>
      <p:sp>
        <p:nvSpPr>
          <p:cNvPr id="767" name="Shape 767"/>
          <p:cNvSpPr/>
          <p:nvPr/>
        </p:nvSpPr>
        <p:spPr>
          <a:xfrm>
            <a:off x="2267723" y="928573"/>
            <a:ext cx="2571519" cy="338554"/>
          </a:xfrm>
          <a:prstGeom prst="rect">
            <a:avLst/>
          </a:prstGeom>
          <a:noFill/>
          <a:ln>
            <a:noFill/>
          </a:ln>
        </p:spPr>
        <p:txBody>
          <a:bodyPr lIns="91425" tIns="45700" rIns="91425" bIns="45700" anchor="t" anchorCtr="0">
            <a:noAutofit/>
          </a:bodyPr>
          <a:lstStyle/>
          <a:p>
            <a:pPr marL="0" marR="0" lvl="0" indent="0" algn="ctr" rtl="0">
              <a:spcBef>
                <a:spcPts val="0"/>
              </a:spcBef>
              <a:buClr>
                <a:srgbClr val="10253F"/>
              </a:buClr>
              <a:buSzPct val="25000"/>
              <a:buFont typeface="Roboto"/>
              <a:buNone/>
            </a:pPr>
            <a:r>
              <a:rPr lang="en-US" sz="1600" b="1" i="0" u="none" strike="noStrike" cap="none">
                <a:solidFill>
                  <a:srgbClr val="10253F"/>
                </a:solidFill>
                <a:latin typeface="Roboto"/>
                <a:ea typeface="Roboto"/>
                <a:cs typeface="Roboto"/>
                <a:sym typeface="Roboto"/>
              </a:rPr>
              <a:t>Platform Runtime</a:t>
            </a:r>
          </a:p>
        </p:txBody>
      </p:sp>
      <p:sp>
        <p:nvSpPr>
          <p:cNvPr id="768" name="Shape 768"/>
          <p:cNvSpPr/>
          <p:nvPr/>
        </p:nvSpPr>
        <p:spPr>
          <a:xfrm>
            <a:off x="309767" y="1353884"/>
            <a:ext cx="1091587" cy="457947"/>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Routing</a:t>
            </a:r>
          </a:p>
        </p:txBody>
      </p:sp>
      <p:sp>
        <p:nvSpPr>
          <p:cNvPr id="769" name="Shape 769"/>
          <p:cNvSpPr/>
          <p:nvPr/>
        </p:nvSpPr>
        <p:spPr>
          <a:xfrm>
            <a:off x="7095997" y="1369505"/>
            <a:ext cx="1527079" cy="411923"/>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Database</a:t>
            </a:r>
          </a:p>
        </p:txBody>
      </p:sp>
      <p:sp>
        <p:nvSpPr>
          <p:cNvPr id="770" name="Shape 770"/>
          <p:cNvSpPr/>
          <p:nvPr/>
        </p:nvSpPr>
        <p:spPr>
          <a:xfrm>
            <a:off x="5423169" y="1348970"/>
            <a:ext cx="1310253" cy="457947"/>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Configuration</a:t>
            </a:r>
          </a:p>
        </p:txBody>
      </p:sp>
      <p:sp>
        <p:nvSpPr>
          <p:cNvPr id="771" name="Shape 771"/>
          <p:cNvSpPr/>
          <p:nvPr/>
        </p:nvSpPr>
        <p:spPr>
          <a:xfrm>
            <a:off x="3578698" y="1349659"/>
            <a:ext cx="1768069" cy="457947"/>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Service Discovery</a:t>
            </a:r>
          </a:p>
        </p:txBody>
      </p:sp>
      <p:sp>
        <p:nvSpPr>
          <p:cNvPr id="772" name="Shape 772"/>
          <p:cNvSpPr/>
          <p:nvPr/>
        </p:nvSpPr>
        <p:spPr>
          <a:xfrm>
            <a:off x="7095997" y="1873206"/>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Big Data</a:t>
            </a:r>
          </a:p>
        </p:txBody>
      </p:sp>
      <p:sp>
        <p:nvSpPr>
          <p:cNvPr id="773" name="Shape 773"/>
          <p:cNvSpPr/>
          <p:nvPr/>
        </p:nvSpPr>
        <p:spPr>
          <a:xfrm>
            <a:off x="7096171" y="2388443"/>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Object Storage</a:t>
            </a:r>
          </a:p>
        </p:txBody>
      </p:sp>
      <p:sp>
        <p:nvSpPr>
          <p:cNvPr id="774" name="Shape 774"/>
          <p:cNvSpPr/>
          <p:nvPr/>
        </p:nvSpPr>
        <p:spPr>
          <a:xfrm>
            <a:off x="7096171" y="2903682"/>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Mobile</a:t>
            </a:r>
          </a:p>
        </p:txBody>
      </p:sp>
      <p:sp>
        <p:nvSpPr>
          <p:cNvPr id="775" name="Shape 775"/>
          <p:cNvSpPr/>
          <p:nvPr/>
        </p:nvSpPr>
        <p:spPr>
          <a:xfrm>
            <a:off x="7096171" y="3418919"/>
            <a:ext cx="1526905"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Build CI</a:t>
            </a:r>
          </a:p>
        </p:txBody>
      </p:sp>
      <p:sp>
        <p:nvSpPr>
          <p:cNvPr id="776" name="Shape 776"/>
          <p:cNvSpPr/>
          <p:nvPr/>
        </p:nvSpPr>
        <p:spPr>
          <a:xfrm>
            <a:off x="7096171" y="3934155"/>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User Provided</a:t>
            </a:r>
          </a:p>
        </p:txBody>
      </p:sp>
      <p:sp>
        <p:nvSpPr>
          <p:cNvPr id="777" name="Shape 777"/>
          <p:cNvSpPr/>
          <p:nvPr/>
        </p:nvSpPr>
        <p:spPr>
          <a:xfrm>
            <a:off x="309767" y="3994537"/>
            <a:ext cx="3194970" cy="377959"/>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Logging &amp; Metrics</a:t>
            </a:r>
          </a:p>
        </p:txBody>
      </p:sp>
      <p:sp>
        <p:nvSpPr>
          <p:cNvPr id="778" name="Shape 778"/>
          <p:cNvSpPr/>
          <p:nvPr/>
        </p:nvSpPr>
        <p:spPr>
          <a:xfrm>
            <a:off x="3578698" y="3994537"/>
            <a:ext cx="3154724" cy="377959"/>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Messaging</a:t>
            </a:r>
          </a:p>
        </p:txBody>
      </p:sp>
      <p:sp>
        <p:nvSpPr>
          <p:cNvPr id="779" name="Shape 779"/>
          <p:cNvSpPr/>
          <p:nvPr/>
        </p:nvSpPr>
        <p:spPr>
          <a:xfrm>
            <a:off x="5170714"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Circuit Breakers</a:t>
            </a:r>
          </a:p>
        </p:txBody>
      </p:sp>
      <p:sp>
        <p:nvSpPr>
          <p:cNvPr id="780" name="Shape 780"/>
          <p:cNvSpPr/>
          <p:nvPr/>
        </p:nvSpPr>
        <p:spPr>
          <a:xfrm>
            <a:off x="486162"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12 Factor Apps</a:t>
            </a:r>
          </a:p>
        </p:txBody>
      </p:sp>
      <p:sp>
        <p:nvSpPr>
          <p:cNvPr id="781" name="Shape 781"/>
          <p:cNvSpPr/>
          <p:nvPr/>
        </p:nvSpPr>
        <p:spPr>
          <a:xfrm>
            <a:off x="3606373"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RESTful Services</a:t>
            </a:r>
          </a:p>
        </p:txBody>
      </p:sp>
      <p:sp>
        <p:nvSpPr>
          <p:cNvPr id="782" name="Shape 782"/>
          <p:cNvSpPr/>
          <p:nvPr/>
        </p:nvSpPr>
        <p:spPr>
          <a:xfrm>
            <a:off x="2042034" y="244324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Microservices</a:t>
            </a:r>
          </a:p>
        </p:txBody>
      </p:sp>
      <p:sp>
        <p:nvSpPr>
          <p:cNvPr id="783" name="Shape 783"/>
          <p:cNvSpPr/>
          <p:nvPr/>
        </p:nvSpPr>
        <p:spPr>
          <a:xfrm>
            <a:off x="5160005" y="316256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.NET</a:t>
            </a:r>
          </a:p>
        </p:txBody>
      </p:sp>
      <p:sp>
        <p:nvSpPr>
          <p:cNvPr id="784" name="Shape 784"/>
          <p:cNvSpPr/>
          <p:nvPr/>
        </p:nvSpPr>
        <p:spPr>
          <a:xfrm>
            <a:off x="475452" y="316256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Spring Boot</a:t>
            </a:r>
          </a:p>
        </p:txBody>
      </p:sp>
      <p:sp>
        <p:nvSpPr>
          <p:cNvPr id="785" name="Shape 785"/>
          <p:cNvSpPr/>
          <p:nvPr/>
        </p:nvSpPr>
        <p:spPr>
          <a:xfrm>
            <a:off x="3595664" y="316256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Node.js</a:t>
            </a:r>
          </a:p>
        </p:txBody>
      </p:sp>
      <p:sp>
        <p:nvSpPr>
          <p:cNvPr id="786" name="Shape 786"/>
          <p:cNvSpPr/>
          <p:nvPr/>
        </p:nvSpPr>
        <p:spPr>
          <a:xfrm>
            <a:off x="2031325" y="3162569"/>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Ruby on Rails</a:t>
            </a:r>
          </a:p>
        </p:txBody>
      </p:sp>
      <p:sp>
        <p:nvSpPr>
          <p:cNvPr id="787" name="Shape 787"/>
          <p:cNvSpPr/>
          <p:nvPr/>
        </p:nvSpPr>
        <p:spPr>
          <a:xfrm>
            <a:off x="205804" y="4556333"/>
            <a:ext cx="8566514" cy="489222"/>
          </a:xfrm>
          <a:prstGeom prst="rect">
            <a:avLst/>
          </a:prstGeom>
          <a:solidFill>
            <a:srgbClr val="097F73"/>
          </a:solidFill>
          <a:ln>
            <a:noFill/>
          </a:ln>
        </p:spPr>
        <p:txBody>
          <a:bodyPr lIns="91425" tIns="45700" rIns="91425" bIns="45700" anchor="t" anchorCtr="0">
            <a:noAutofit/>
          </a:bodyPr>
          <a:lstStyle/>
          <a:p>
            <a:pPr marL="0" marR="0" lvl="0" indent="0" algn="ctr" rtl="0">
              <a:spcBef>
                <a:spcPts val="0"/>
              </a:spcBef>
              <a:buClr>
                <a:schemeClr val="dk1"/>
              </a:buClr>
              <a:buFont typeface="Source Sans Pro"/>
              <a:buNone/>
            </a:pPr>
            <a:endParaRPr sz="1400" b="0" i="0" u="none" strike="noStrike" cap="none">
              <a:solidFill>
                <a:srgbClr val="F2F2F2"/>
              </a:solidFill>
              <a:latin typeface="Roboto"/>
              <a:ea typeface="Roboto"/>
              <a:cs typeface="Roboto"/>
              <a:sym typeface="Roboto"/>
            </a:endParaRPr>
          </a:p>
        </p:txBody>
      </p:sp>
      <p:sp>
        <p:nvSpPr>
          <p:cNvPr id="788" name="Shape 788"/>
          <p:cNvSpPr/>
          <p:nvPr/>
        </p:nvSpPr>
        <p:spPr>
          <a:xfrm>
            <a:off x="441891" y="4631667"/>
            <a:ext cx="1476413" cy="33855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600" b="1" i="0" u="none" strike="noStrike" cap="none">
                <a:solidFill>
                  <a:srgbClr val="FFFFFF"/>
                </a:solidFill>
                <a:latin typeface="Roboto"/>
                <a:ea typeface="Roboto"/>
                <a:cs typeface="Roboto"/>
                <a:sym typeface="Roboto"/>
              </a:rPr>
              <a:t>Operations</a:t>
            </a:r>
          </a:p>
        </p:txBody>
      </p:sp>
      <p:sp>
        <p:nvSpPr>
          <p:cNvPr id="789" name="Shape 789"/>
          <p:cNvSpPr/>
          <p:nvPr/>
        </p:nvSpPr>
        <p:spPr>
          <a:xfrm>
            <a:off x="2372602" y="4570112"/>
            <a:ext cx="1378453" cy="46166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200" b="0" i="0" u="none" strike="noStrike" cap="none">
                <a:solidFill>
                  <a:srgbClr val="FFFFFF"/>
                </a:solidFill>
                <a:latin typeface="Roboto"/>
                <a:ea typeface="Roboto"/>
                <a:cs typeface="Roboto"/>
                <a:sym typeface="Roboto"/>
              </a:rPr>
              <a:t>Zero Downtime Deployments</a:t>
            </a:r>
          </a:p>
        </p:txBody>
      </p:sp>
      <p:sp>
        <p:nvSpPr>
          <p:cNvPr id="790" name="Shape 790"/>
          <p:cNvSpPr/>
          <p:nvPr/>
        </p:nvSpPr>
        <p:spPr>
          <a:xfrm>
            <a:off x="3947433" y="4570112"/>
            <a:ext cx="1165133" cy="46166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200" b="0" i="0" u="none" strike="noStrike" cap="none">
                <a:solidFill>
                  <a:srgbClr val="FFFFFF"/>
                </a:solidFill>
                <a:latin typeface="Roboto"/>
                <a:ea typeface="Roboto"/>
                <a:cs typeface="Roboto"/>
                <a:sym typeface="Roboto"/>
              </a:rPr>
              <a:t>Failover &amp; Recovery</a:t>
            </a:r>
          </a:p>
        </p:txBody>
      </p:sp>
      <p:sp>
        <p:nvSpPr>
          <p:cNvPr id="791" name="Shape 791"/>
          <p:cNvSpPr/>
          <p:nvPr/>
        </p:nvSpPr>
        <p:spPr>
          <a:xfrm>
            <a:off x="5267308" y="4662446"/>
            <a:ext cx="1027763" cy="276998"/>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200" b="0" i="0" u="none" strike="noStrike" cap="none">
                <a:solidFill>
                  <a:srgbClr val="FFFFFF"/>
                </a:solidFill>
                <a:latin typeface="Roboto"/>
                <a:ea typeface="Roboto"/>
                <a:cs typeface="Roboto"/>
                <a:sym typeface="Roboto"/>
              </a:rPr>
              <a:t>Scaling</a:t>
            </a:r>
          </a:p>
        </p:txBody>
      </p:sp>
      <p:sp>
        <p:nvSpPr>
          <p:cNvPr id="792" name="Shape 792"/>
          <p:cNvSpPr/>
          <p:nvPr/>
        </p:nvSpPr>
        <p:spPr>
          <a:xfrm>
            <a:off x="6439400" y="4570112"/>
            <a:ext cx="1051431" cy="46166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200" b="0" i="0" u="none" strike="noStrike" cap="none">
                <a:solidFill>
                  <a:srgbClr val="FFFFFF"/>
                </a:solidFill>
                <a:latin typeface="Roboto"/>
                <a:ea typeface="Roboto"/>
                <a:cs typeface="Roboto"/>
                <a:sym typeface="Roboto"/>
              </a:rPr>
              <a:t>Security Patching</a:t>
            </a:r>
          </a:p>
        </p:txBody>
      </p:sp>
      <p:sp>
        <p:nvSpPr>
          <p:cNvPr id="793" name="Shape 793"/>
          <p:cNvSpPr/>
          <p:nvPr/>
        </p:nvSpPr>
        <p:spPr>
          <a:xfrm>
            <a:off x="7655981" y="4570112"/>
            <a:ext cx="1051431" cy="46166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FF"/>
              </a:buClr>
              <a:buSzPct val="25000"/>
              <a:buFont typeface="Roboto"/>
              <a:buNone/>
            </a:pPr>
            <a:r>
              <a:rPr lang="en-US" sz="1200" b="0" i="0" u="none" strike="noStrike" cap="none">
                <a:solidFill>
                  <a:srgbClr val="FFFFFF"/>
                </a:solidFill>
                <a:latin typeface="Roboto"/>
                <a:ea typeface="Roboto"/>
                <a:cs typeface="Roboto"/>
                <a:sym typeface="Roboto"/>
              </a:rPr>
              <a:t>Platform</a:t>
            </a:r>
          </a:p>
          <a:p>
            <a:pPr marL="0" marR="0" lvl="0" indent="0" algn="ctr" rtl="0">
              <a:spcBef>
                <a:spcPts val="0"/>
              </a:spcBef>
              <a:buClr>
                <a:srgbClr val="FFFFFF"/>
              </a:buClr>
              <a:buSzPct val="25000"/>
              <a:buFont typeface="Roboto"/>
              <a:buNone/>
            </a:pPr>
            <a:r>
              <a:rPr lang="en-US" sz="1200" b="0" i="0" u="none" strike="noStrike" cap="none">
                <a:solidFill>
                  <a:srgbClr val="FFFFFF"/>
                </a:solidFill>
                <a:latin typeface="Roboto"/>
                <a:ea typeface="Roboto"/>
                <a:cs typeface="Roboto"/>
                <a:sym typeface="Roboto"/>
              </a:rPr>
              <a:t>Upgrades</a:t>
            </a:r>
          </a:p>
        </p:txBody>
      </p:sp>
      <p:sp>
        <p:nvSpPr>
          <p:cNvPr id="794" name="Shape 794"/>
          <p:cNvSpPr txBox="1">
            <a:spLocks noGrp="1"/>
          </p:cNvSpPr>
          <p:nvPr>
            <p:ph type="title"/>
          </p:nvPr>
        </p:nvSpPr>
        <p:spPr>
          <a:xfrm>
            <a:off x="1077909" y="187313"/>
            <a:ext cx="6947615" cy="585513"/>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29756E"/>
              </a:buClr>
              <a:buSzPct val="25000"/>
              <a:buFont typeface="Helvetica Neue"/>
              <a:buNone/>
            </a:pPr>
            <a:r>
              <a:rPr lang="en-US" sz="3200" b="1" i="0" u="none" strike="noStrike" cap="none">
                <a:solidFill>
                  <a:srgbClr val="29756E"/>
                </a:solidFill>
                <a:latin typeface="Helvetica Neue"/>
                <a:ea typeface="Helvetica Neue"/>
                <a:cs typeface="Helvetica Neue"/>
                <a:sym typeface="Helvetica Neue"/>
              </a:rPr>
              <a:t>Pivotal Cloud Foundry Architecture</a:t>
            </a:r>
          </a:p>
        </p:txBody>
      </p:sp>
    </p:spTree>
  </p:cSld>
  <p:clrMapOvr>
    <a:masterClrMapping/>
  </p:clrMapOvr>
  <p:transition xmlns:p14="http://schemas.microsoft.com/office/powerpoint/2010/mai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Shape 799" descr="C:\Users\sdunn\Documents\Pivotal Corporate\presentation\New Approach to Big Data\assets\Strata-Data-wide.jpg"/>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800" name="Shape 800"/>
          <p:cNvSpPr txBox="1"/>
          <p:nvPr/>
        </p:nvSpPr>
        <p:spPr>
          <a:xfrm>
            <a:off x="446035" y="1487155"/>
            <a:ext cx="3965191" cy="197518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1">
                <a:solidFill>
                  <a:schemeClr val="lt1"/>
                </a:solidFill>
                <a:latin typeface="Roboto"/>
                <a:ea typeface="Roboto"/>
                <a:cs typeface="Roboto"/>
                <a:sym typeface="Roboto"/>
              </a:rPr>
              <a:t>Open.</a:t>
            </a:r>
          </a:p>
          <a:p>
            <a:pPr marL="0" marR="0" lvl="0" indent="0" algn="l" rtl="0">
              <a:spcBef>
                <a:spcPts val="0"/>
              </a:spcBef>
              <a:spcAft>
                <a:spcPts val="0"/>
              </a:spcAft>
              <a:buClr>
                <a:schemeClr val="lt1"/>
              </a:buClr>
              <a:buSzPct val="25000"/>
              <a:buFont typeface="Roboto"/>
              <a:buNone/>
            </a:pPr>
            <a:r>
              <a:rPr lang="en-US" sz="4000" b="1">
                <a:solidFill>
                  <a:schemeClr val="lt1"/>
                </a:solidFill>
                <a:latin typeface="Roboto"/>
                <a:ea typeface="Roboto"/>
                <a:cs typeface="Roboto"/>
                <a:sym typeface="Roboto"/>
              </a:rPr>
              <a:t>Agile.</a:t>
            </a:r>
          </a:p>
          <a:p>
            <a:pPr marL="0" marR="0" lvl="0" indent="0" algn="l" rtl="0">
              <a:spcBef>
                <a:spcPts val="0"/>
              </a:spcBef>
              <a:buClr>
                <a:schemeClr val="lt1"/>
              </a:buClr>
              <a:buSzPct val="25000"/>
              <a:buFont typeface="Roboto"/>
              <a:buNone/>
            </a:pPr>
            <a:r>
              <a:rPr lang="en-US" sz="4000" b="1">
                <a:solidFill>
                  <a:schemeClr val="lt1"/>
                </a:solidFill>
                <a:latin typeface="Roboto"/>
                <a:ea typeface="Roboto"/>
                <a:cs typeface="Roboto"/>
                <a:sym typeface="Roboto"/>
              </a:rPr>
              <a:t>Cloud-Ready.</a:t>
            </a:r>
          </a:p>
        </p:txBody>
      </p:sp>
      <p:pic>
        <p:nvPicPr>
          <p:cNvPr id="801" name="Shape 801" descr="C:\Users\sdunn\Documents\Pivotal Corporate\presentation\Misc Assets\pivotal-logo.png"/>
          <p:cNvPicPr preferRelativeResize="0"/>
          <p:nvPr/>
        </p:nvPicPr>
        <p:blipFill rotWithShape="1">
          <a:blip r:embed="rId4">
            <a:alphaModFix/>
          </a:blip>
          <a:srcRect/>
          <a:stretch/>
        </p:blipFill>
        <p:spPr>
          <a:xfrm>
            <a:off x="566612" y="0"/>
            <a:ext cx="2045955" cy="8017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199" y="320039"/>
            <a:ext cx="8229600"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a:solidFill>
                  <a:srgbClr val="138A7E"/>
                </a:solidFill>
                <a:latin typeface="Arial"/>
                <a:ea typeface="Arial"/>
                <a:cs typeface="Arial"/>
                <a:sym typeface="Arial"/>
              </a:rPr>
              <a:t>Agenda</a:t>
            </a:r>
          </a:p>
        </p:txBody>
      </p:sp>
      <p:sp>
        <p:nvSpPr>
          <p:cNvPr id="170" name="Shape 170"/>
          <p:cNvSpPr txBox="1">
            <a:spLocks noGrp="1"/>
          </p:cNvSpPr>
          <p:nvPr>
            <p:ph type="body" idx="1"/>
          </p:nvPr>
        </p:nvSpPr>
        <p:spPr>
          <a:xfrm>
            <a:off x="457199" y="1108074"/>
            <a:ext cx="8545964" cy="3273007"/>
          </a:xfrm>
          <a:prstGeom prst="rect">
            <a:avLst/>
          </a:prstGeom>
          <a:noFill/>
          <a:ln>
            <a:noFill/>
          </a:ln>
        </p:spPr>
        <p:txBody>
          <a:bodyPr lIns="91425" tIns="45700" rIns="91425" bIns="45700" anchor="t" anchorCtr="0">
            <a:noAutofit/>
          </a:bodyPr>
          <a:lstStyle/>
          <a:p>
            <a:pPr marL="342900" marR="0" lvl="0" indent="-342900" algn="l" rtl="0">
              <a:spcBef>
                <a:spcPts val="560"/>
              </a:spcBef>
              <a:spcAft>
                <a:spcPts val="0"/>
              </a:spcAft>
              <a:buClr>
                <a:schemeClr val="lt1"/>
              </a:buClr>
              <a:buSzPct val="100000"/>
              <a:buFont typeface="Arial"/>
              <a:buChar char="•"/>
            </a:pPr>
            <a:r>
              <a:rPr lang="en-US" sz="2800" b="0" i="0" u="none" strike="noStrike" cap="none" dirty="0" smtClean="0">
                <a:solidFill>
                  <a:schemeClr val="lt1"/>
                </a:solidFill>
                <a:latin typeface="Arial"/>
                <a:ea typeface="Arial"/>
                <a:cs typeface="Arial"/>
                <a:sym typeface="Arial"/>
              </a:rPr>
              <a:t>Pivotal </a:t>
            </a:r>
            <a:r>
              <a:rPr lang="en-US" sz="2800" b="0" i="0" u="none" strike="noStrike" cap="none" dirty="0">
                <a:solidFill>
                  <a:schemeClr val="lt1"/>
                </a:solidFill>
                <a:latin typeface="Arial"/>
                <a:ea typeface="Arial"/>
                <a:cs typeface="Arial"/>
                <a:sym typeface="Arial"/>
              </a:rPr>
              <a:t>Cloud Foundry</a:t>
            </a:r>
          </a:p>
          <a:p>
            <a:pPr marL="742950" marR="0" lvl="1" indent="-285750" algn="l" rtl="0">
              <a:spcBef>
                <a:spcPts val="480"/>
              </a:spcBef>
              <a:spcAft>
                <a:spcPts val="0"/>
              </a:spcAft>
              <a:buClr>
                <a:schemeClr val="lt1"/>
              </a:buClr>
              <a:buSzPct val="100000"/>
              <a:buFont typeface="Arial"/>
              <a:buChar char="–"/>
            </a:pPr>
            <a:r>
              <a:rPr lang="en-US" sz="2400" b="0" i="0" u="none" strike="noStrike" cap="none" dirty="0">
                <a:solidFill>
                  <a:schemeClr val="lt1"/>
                </a:solidFill>
                <a:latin typeface="Arial"/>
                <a:ea typeface="Arial"/>
                <a:cs typeface="Arial"/>
                <a:sym typeface="Arial"/>
              </a:rPr>
              <a:t>PCF Basics</a:t>
            </a:r>
          </a:p>
          <a:p>
            <a:pPr marL="742950" marR="0" lvl="1" indent="-285750" algn="l" rtl="0">
              <a:spcBef>
                <a:spcPts val="480"/>
              </a:spcBef>
              <a:buClr>
                <a:schemeClr val="lt1"/>
              </a:buClr>
              <a:buSzPct val="100000"/>
              <a:buFont typeface="Arial"/>
              <a:buChar char="–"/>
            </a:pPr>
            <a:r>
              <a:rPr lang="en-US" sz="2400" b="0" i="0" u="none" strike="noStrike" cap="none" dirty="0">
                <a:solidFill>
                  <a:schemeClr val="lt1"/>
                </a:solidFill>
                <a:latin typeface="Arial"/>
                <a:ea typeface="Arial"/>
                <a:cs typeface="Arial"/>
                <a:sym typeface="Arial"/>
              </a:rPr>
              <a:t>PCF Architecture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Shape 431" descr="Stocksy_txp157cab05rEJ000_Medium_423382.jpg"/>
          <p:cNvPicPr preferRelativeResize="0"/>
          <p:nvPr/>
        </p:nvPicPr>
        <p:blipFill rotWithShape="1">
          <a:blip r:embed="rId3">
            <a:alphaModFix/>
          </a:blip>
          <a:srcRect t="15584"/>
          <a:stretch/>
        </p:blipFill>
        <p:spPr>
          <a:xfrm>
            <a:off x="0" y="0"/>
            <a:ext cx="9144000" cy="5143499"/>
          </a:xfrm>
          <a:prstGeom prst="rect">
            <a:avLst/>
          </a:prstGeom>
          <a:noFill/>
          <a:ln>
            <a:noFill/>
          </a:ln>
        </p:spPr>
      </p:pic>
      <p:sp>
        <p:nvSpPr>
          <p:cNvPr id="432" name="Shape 432"/>
          <p:cNvSpPr/>
          <p:nvPr/>
        </p:nvSpPr>
        <p:spPr>
          <a:xfrm>
            <a:off x="0" y="0"/>
            <a:ext cx="9144000" cy="5143499"/>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000" scaled="0"/>
          </a:gradFill>
          <a:ln>
            <a:noFill/>
          </a:ln>
        </p:spPr>
        <p:txBody>
          <a:bodyPr lIns="68575" tIns="34275" rIns="68575" bIns="34275"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cxnSp>
        <p:nvCxnSpPr>
          <p:cNvPr id="433" name="Shape 433"/>
          <p:cNvCxnSpPr/>
          <p:nvPr/>
        </p:nvCxnSpPr>
        <p:spPr>
          <a:xfrm>
            <a:off x="596900" y="2111130"/>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cxnSp>
        <p:nvCxnSpPr>
          <p:cNvPr id="434" name="Shape 434"/>
          <p:cNvCxnSpPr/>
          <p:nvPr/>
        </p:nvCxnSpPr>
        <p:spPr>
          <a:xfrm>
            <a:off x="596900" y="3428753"/>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sp>
        <p:nvSpPr>
          <p:cNvPr id="435" name="Shape 435"/>
          <p:cNvSpPr txBox="1"/>
          <p:nvPr/>
        </p:nvSpPr>
        <p:spPr>
          <a:xfrm>
            <a:off x="1820793" y="1336858"/>
            <a:ext cx="5209486" cy="460500"/>
          </a:xfrm>
          <a:prstGeom prst="rect">
            <a:avLst/>
          </a:prstGeom>
          <a:noFill/>
          <a:ln>
            <a:noFill/>
          </a:ln>
        </p:spPr>
        <p:txBody>
          <a:bodyPr lIns="0" tIns="0" rIns="0" bIns="0" anchor="t" anchorCtr="0">
            <a:noAutofit/>
          </a:bodyPr>
          <a:lstStyle/>
          <a:p>
            <a:pPr marL="0" marR="0" lvl="0" indent="0" algn="just" rtl="0">
              <a:lnSpc>
                <a:spcPct val="90000"/>
              </a:lnSpc>
              <a:spcBef>
                <a:spcPts val="0"/>
              </a:spcBef>
              <a:buNone/>
            </a:pPr>
            <a:endParaRPr sz="4500" b="1" i="0" u="none" strike="noStrike" cap="none">
              <a:solidFill>
                <a:srgbClr val="008881"/>
              </a:solidFill>
              <a:latin typeface="Source Sans Pro"/>
              <a:ea typeface="Source Sans Pro"/>
              <a:cs typeface="Source Sans Pro"/>
              <a:sym typeface="Source Sans Pro"/>
            </a:endParaRPr>
          </a:p>
        </p:txBody>
      </p:sp>
      <p:sp>
        <p:nvSpPr>
          <p:cNvPr id="436" name="Shape 436"/>
          <p:cNvSpPr txBox="1"/>
          <p:nvPr/>
        </p:nvSpPr>
        <p:spPr>
          <a:xfrm>
            <a:off x="205956" y="2553541"/>
            <a:ext cx="8410499" cy="460500"/>
          </a:xfrm>
          <a:prstGeom prst="rect">
            <a:avLst/>
          </a:prstGeom>
          <a:noFill/>
          <a:ln>
            <a:noFill/>
          </a:ln>
        </p:spPr>
        <p:txBody>
          <a:bodyPr lIns="0" tIns="0" rIns="0" bIns="0" anchor="t" anchorCtr="0">
            <a:noAutofit/>
          </a:bodyPr>
          <a:lstStyle/>
          <a:p>
            <a:pPr marL="0" marR="0" lvl="0" indent="0" algn="ctr" rtl="0">
              <a:lnSpc>
                <a:spcPct val="90000"/>
              </a:lnSpc>
              <a:spcBef>
                <a:spcPts val="0"/>
              </a:spcBef>
              <a:spcAft>
                <a:spcPts val="0"/>
              </a:spcAft>
              <a:buClr>
                <a:srgbClr val="138A7E"/>
              </a:buClr>
              <a:buSzPct val="25000"/>
              <a:buFont typeface="Arial"/>
              <a:buNone/>
            </a:pPr>
            <a:r>
              <a:rPr lang="en-US" sz="3200" b="1" i="0" u="none" strike="noStrike" cap="none">
                <a:solidFill>
                  <a:srgbClr val="138A7E"/>
                </a:solidFill>
                <a:latin typeface="Arial"/>
                <a:ea typeface="Arial"/>
                <a:cs typeface="Arial"/>
                <a:sym typeface="Arial"/>
              </a:rPr>
              <a:t>PCF BASICS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p:nvPr/>
        </p:nvSpPr>
        <p:spPr>
          <a:xfrm>
            <a:off x="308284" y="871745"/>
            <a:ext cx="6627633" cy="3578601"/>
          </a:xfrm>
          <a:prstGeom prst="rect">
            <a:avLst/>
          </a:prstGeom>
          <a:solidFill>
            <a:srgbClr val="BFBFBF"/>
          </a:solidFill>
          <a:ln>
            <a:noFill/>
          </a:ln>
        </p:spPr>
        <p:txBody>
          <a:bodyPr lIns="91425" tIns="45700" rIns="91425" bIns="45700" anchor="t" anchorCtr="0">
            <a:noAutofit/>
          </a:bodyPr>
          <a:lstStyle/>
          <a:p>
            <a:pPr marL="0" marR="0" lvl="0" indent="0" algn="ctr" rtl="0">
              <a:spcBef>
                <a:spcPts val="0"/>
              </a:spcBef>
              <a:buClr>
                <a:schemeClr val="dk1"/>
              </a:buClr>
              <a:buFont typeface="Source Sans Pro"/>
              <a:buNone/>
            </a:pPr>
            <a:endParaRPr sz="1400" b="0" i="0" u="none" strike="noStrike" cap="none">
              <a:solidFill>
                <a:srgbClr val="292C2F"/>
              </a:solidFill>
              <a:latin typeface="Roboto"/>
              <a:ea typeface="Roboto"/>
              <a:cs typeface="Roboto"/>
              <a:sym typeface="Roboto"/>
            </a:endParaRPr>
          </a:p>
        </p:txBody>
      </p:sp>
      <p:sp>
        <p:nvSpPr>
          <p:cNvPr id="442" name="Shape 442"/>
          <p:cNvSpPr/>
          <p:nvPr/>
        </p:nvSpPr>
        <p:spPr>
          <a:xfrm>
            <a:off x="412243" y="1857753"/>
            <a:ext cx="6423653" cy="2010385"/>
          </a:xfrm>
          <a:prstGeom prst="rect">
            <a:avLst/>
          </a:prstGeom>
          <a:solidFill>
            <a:schemeClr val="accent1"/>
          </a:solidFill>
          <a:ln>
            <a:noFill/>
          </a:ln>
        </p:spPr>
        <p:txBody>
          <a:bodyPr lIns="91425" tIns="45700" rIns="91425" bIns="45700" anchor="t" anchorCtr="0">
            <a:noAutofit/>
          </a:bodyPr>
          <a:lstStyle/>
          <a:p>
            <a:pPr marL="0" marR="0" lvl="0" indent="0" algn="ctr" rtl="0">
              <a:spcBef>
                <a:spcPts val="0"/>
              </a:spcBef>
              <a:buClr>
                <a:schemeClr val="dk1"/>
              </a:buClr>
              <a:buFont typeface="Source Sans Pro"/>
              <a:buNone/>
            </a:pPr>
            <a:endParaRPr sz="1400" b="0" i="0" u="none" strike="noStrike" cap="none">
              <a:solidFill>
                <a:srgbClr val="F2F2F2"/>
              </a:solidFill>
              <a:latin typeface="Roboto"/>
              <a:ea typeface="Roboto"/>
              <a:cs typeface="Roboto"/>
              <a:sym typeface="Roboto"/>
            </a:endParaRPr>
          </a:p>
        </p:txBody>
      </p:sp>
      <p:sp>
        <p:nvSpPr>
          <p:cNvPr id="443" name="Shape 443"/>
          <p:cNvSpPr/>
          <p:nvPr/>
        </p:nvSpPr>
        <p:spPr>
          <a:xfrm>
            <a:off x="7052593" y="871745"/>
            <a:ext cx="1822203" cy="3578601"/>
          </a:xfrm>
          <a:prstGeom prst="rect">
            <a:avLst/>
          </a:prstGeom>
          <a:solidFill>
            <a:srgbClr val="45A3E3"/>
          </a:solidFill>
          <a:ln>
            <a:noFill/>
          </a:ln>
        </p:spPr>
        <p:txBody>
          <a:bodyPr lIns="91425" tIns="45700" rIns="91425" bIns="45700" anchor="t" anchorCtr="0">
            <a:noAutofit/>
          </a:bodyPr>
          <a:lstStyle/>
          <a:p>
            <a:pPr marL="0" marR="0" lvl="0" indent="0" algn="ctr" rtl="0">
              <a:spcBef>
                <a:spcPts val="0"/>
              </a:spcBef>
              <a:buClr>
                <a:schemeClr val="dk1"/>
              </a:buClr>
              <a:buFont typeface="Source Sans Pro"/>
              <a:buNone/>
            </a:pPr>
            <a:endParaRPr sz="1400" b="0" i="0" u="none" strike="noStrike" cap="none">
              <a:solidFill>
                <a:srgbClr val="F2F2F2"/>
              </a:solidFill>
              <a:latin typeface="Roboto"/>
              <a:ea typeface="Roboto"/>
              <a:cs typeface="Roboto"/>
              <a:sym typeface="Roboto"/>
            </a:endParaRPr>
          </a:p>
        </p:txBody>
      </p:sp>
      <p:sp>
        <p:nvSpPr>
          <p:cNvPr id="444" name="Shape 444"/>
          <p:cNvSpPr/>
          <p:nvPr/>
        </p:nvSpPr>
        <p:spPr>
          <a:xfrm>
            <a:off x="1573288" y="1317633"/>
            <a:ext cx="2033928" cy="457947"/>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Container Scheduling</a:t>
            </a:r>
          </a:p>
        </p:txBody>
      </p:sp>
      <p:sp>
        <p:nvSpPr>
          <p:cNvPr id="445" name="Shape 445"/>
          <p:cNvSpPr/>
          <p:nvPr/>
        </p:nvSpPr>
        <p:spPr>
          <a:xfrm>
            <a:off x="2049441" y="1920883"/>
            <a:ext cx="3213037" cy="33855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600" b="1" i="0" u="none" strike="noStrike" cap="none">
                <a:solidFill>
                  <a:srgbClr val="FFFFFF"/>
                </a:solidFill>
                <a:latin typeface="Roboto"/>
                <a:ea typeface="Roboto"/>
                <a:cs typeface="Roboto"/>
                <a:sym typeface="Roboto"/>
              </a:rPr>
              <a:t>Application Framework</a:t>
            </a:r>
          </a:p>
        </p:txBody>
      </p:sp>
      <p:sp>
        <p:nvSpPr>
          <p:cNvPr id="446" name="Shape 446"/>
          <p:cNvSpPr/>
          <p:nvPr/>
        </p:nvSpPr>
        <p:spPr>
          <a:xfrm>
            <a:off x="7198475" y="882399"/>
            <a:ext cx="1527079" cy="33855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600" b="1" i="0" u="none" strike="noStrike" cap="none">
                <a:solidFill>
                  <a:srgbClr val="FFFFFF"/>
                </a:solidFill>
                <a:latin typeface="Roboto"/>
                <a:ea typeface="Roboto"/>
                <a:cs typeface="Roboto"/>
                <a:sym typeface="Roboto"/>
              </a:rPr>
              <a:t>Services</a:t>
            </a:r>
          </a:p>
        </p:txBody>
      </p:sp>
      <p:sp>
        <p:nvSpPr>
          <p:cNvPr id="447" name="Shape 447"/>
          <p:cNvSpPr/>
          <p:nvPr/>
        </p:nvSpPr>
        <p:spPr>
          <a:xfrm>
            <a:off x="1277937" y="892321"/>
            <a:ext cx="4865687" cy="338554"/>
          </a:xfrm>
          <a:prstGeom prst="rect">
            <a:avLst/>
          </a:prstGeom>
          <a:noFill/>
          <a:ln>
            <a:noFill/>
          </a:ln>
        </p:spPr>
        <p:txBody>
          <a:bodyPr lIns="91425" tIns="45700" rIns="91425" bIns="45700" anchor="t" anchorCtr="0">
            <a:noAutofit/>
          </a:bodyPr>
          <a:lstStyle/>
          <a:p>
            <a:pPr marL="0" marR="0" lvl="0" indent="0" algn="ctr" rtl="0">
              <a:spcBef>
                <a:spcPts val="0"/>
              </a:spcBef>
              <a:buClr>
                <a:srgbClr val="10253F"/>
              </a:buClr>
              <a:buSzPct val="25000"/>
              <a:buFont typeface="Roboto"/>
              <a:buNone/>
            </a:pPr>
            <a:r>
              <a:rPr lang="en-US" sz="1600" b="1" i="0" u="none" strike="noStrike" cap="none">
                <a:solidFill>
                  <a:srgbClr val="10253F"/>
                </a:solidFill>
                <a:latin typeface="Roboto"/>
                <a:ea typeface="Roboto"/>
                <a:cs typeface="Roboto"/>
                <a:sym typeface="Roboto"/>
              </a:rPr>
              <a:t>Platform Runtime (Elastic Runtime)</a:t>
            </a:r>
          </a:p>
        </p:txBody>
      </p:sp>
      <p:sp>
        <p:nvSpPr>
          <p:cNvPr id="448" name="Shape 448"/>
          <p:cNvSpPr/>
          <p:nvPr/>
        </p:nvSpPr>
        <p:spPr>
          <a:xfrm>
            <a:off x="412245" y="1317633"/>
            <a:ext cx="1091587" cy="457947"/>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Routing</a:t>
            </a:r>
          </a:p>
        </p:txBody>
      </p:sp>
      <p:sp>
        <p:nvSpPr>
          <p:cNvPr id="449" name="Shape 449"/>
          <p:cNvSpPr/>
          <p:nvPr/>
        </p:nvSpPr>
        <p:spPr>
          <a:xfrm>
            <a:off x="7198475" y="1333254"/>
            <a:ext cx="1527079" cy="411923"/>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Database</a:t>
            </a:r>
          </a:p>
        </p:txBody>
      </p:sp>
      <p:sp>
        <p:nvSpPr>
          <p:cNvPr id="450" name="Shape 450"/>
          <p:cNvSpPr/>
          <p:nvPr/>
        </p:nvSpPr>
        <p:spPr>
          <a:xfrm>
            <a:off x="5525648" y="1312720"/>
            <a:ext cx="1310253" cy="457947"/>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Configuration</a:t>
            </a:r>
          </a:p>
        </p:txBody>
      </p:sp>
      <p:sp>
        <p:nvSpPr>
          <p:cNvPr id="451" name="Shape 451"/>
          <p:cNvSpPr/>
          <p:nvPr/>
        </p:nvSpPr>
        <p:spPr>
          <a:xfrm>
            <a:off x="3681176" y="1313408"/>
            <a:ext cx="1768069" cy="457947"/>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Service Discovery</a:t>
            </a:r>
          </a:p>
        </p:txBody>
      </p:sp>
      <p:sp>
        <p:nvSpPr>
          <p:cNvPr id="452" name="Shape 452"/>
          <p:cNvSpPr/>
          <p:nvPr/>
        </p:nvSpPr>
        <p:spPr>
          <a:xfrm>
            <a:off x="7198475" y="1836955"/>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Big Data</a:t>
            </a:r>
          </a:p>
        </p:txBody>
      </p:sp>
      <p:sp>
        <p:nvSpPr>
          <p:cNvPr id="453" name="Shape 453"/>
          <p:cNvSpPr/>
          <p:nvPr/>
        </p:nvSpPr>
        <p:spPr>
          <a:xfrm>
            <a:off x="7198650" y="2352192"/>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Object Storage</a:t>
            </a:r>
          </a:p>
        </p:txBody>
      </p:sp>
      <p:sp>
        <p:nvSpPr>
          <p:cNvPr id="454" name="Shape 454"/>
          <p:cNvSpPr/>
          <p:nvPr/>
        </p:nvSpPr>
        <p:spPr>
          <a:xfrm>
            <a:off x="7198650" y="2867431"/>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Mobile</a:t>
            </a:r>
          </a:p>
        </p:txBody>
      </p:sp>
      <p:sp>
        <p:nvSpPr>
          <p:cNvPr id="455" name="Shape 455"/>
          <p:cNvSpPr/>
          <p:nvPr/>
        </p:nvSpPr>
        <p:spPr>
          <a:xfrm>
            <a:off x="7198650" y="3382667"/>
            <a:ext cx="1526905"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Build CI</a:t>
            </a:r>
          </a:p>
        </p:txBody>
      </p:sp>
      <p:sp>
        <p:nvSpPr>
          <p:cNvPr id="456" name="Shape 456"/>
          <p:cNvSpPr/>
          <p:nvPr/>
        </p:nvSpPr>
        <p:spPr>
          <a:xfrm>
            <a:off x="7198650" y="3897903"/>
            <a:ext cx="1527079" cy="423460"/>
          </a:xfrm>
          <a:prstGeom prst="rect">
            <a:avLst/>
          </a:prstGeom>
          <a:noFill/>
          <a:ln w="127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User Provided</a:t>
            </a:r>
          </a:p>
        </p:txBody>
      </p:sp>
      <p:sp>
        <p:nvSpPr>
          <p:cNvPr id="457" name="Shape 457"/>
          <p:cNvSpPr/>
          <p:nvPr/>
        </p:nvSpPr>
        <p:spPr>
          <a:xfrm>
            <a:off x="412245" y="3958287"/>
            <a:ext cx="3194970" cy="377959"/>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Logging &amp; Metrics</a:t>
            </a:r>
          </a:p>
        </p:txBody>
      </p:sp>
      <p:sp>
        <p:nvSpPr>
          <p:cNvPr id="458" name="Shape 458"/>
          <p:cNvSpPr/>
          <p:nvPr/>
        </p:nvSpPr>
        <p:spPr>
          <a:xfrm>
            <a:off x="3681176" y="3958287"/>
            <a:ext cx="3154724" cy="377959"/>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Messaging</a:t>
            </a:r>
          </a:p>
        </p:txBody>
      </p:sp>
      <p:sp>
        <p:nvSpPr>
          <p:cNvPr id="459" name="Shape 459"/>
          <p:cNvSpPr/>
          <p:nvPr/>
        </p:nvSpPr>
        <p:spPr>
          <a:xfrm>
            <a:off x="5273192" y="2406998"/>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Circuit Breakers</a:t>
            </a:r>
          </a:p>
        </p:txBody>
      </p:sp>
      <p:sp>
        <p:nvSpPr>
          <p:cNvPr id="460" name="Shape 460"/>
          <p:cNvSpPr/>
          <p:nvPr/>
        </p:nvSpPr>
        <p:spPr>
          <a:xfrm>
            <a:off x="588641" y="2406998"/>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12 Factor Apps</a:t>
            </a:r>
          </a:p>
        </p:txBody>
      </p:sp>
      <p:sp>
        <p:nvSpPr>
          <p:cNvPr id="461" name="Shape 461"/>
          <p:cNvSpPr/>
          <p:nvPr/>
        </p:nvSpPr>
        <p:spPr>
          <a:xfrm>
            <a:off x="3708851" y="2406998"/>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RESTful Services</a:t>
            </a:r>
          </a:p>
        </p:txBody>
      </p:sp>
      <p:sp>
        <p:nvSpPr>
          <p:cNvPr id="462" name="Shape 462"/>
          <p:cNvSpPr/>
          <p:nvPr/>
        </p:nvSpPr>
        <p:spPr>
          <a:xfrm>
            <a:off x="2144513" y="2406998"/>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Microservices</a:t>
            </a:r>
          </a:p>
        </p:txBody>
      </p:sp>
      <p:sp>
        <p:nvSpPr>
          <p:cNvPr id="463" name="Shape 463"/>
          <p:cNvSpPr/>
          <p:nvPr/>
        </p:nvSpPr>
        <p:spPr>
          <a:xfrm>
            <a:off x="5262482" y="3126318"/>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.NET</a:t>
            </a:r>
          </a:p>
        </p:txBody>
      </p:sp>
      <p:sp>
        <p:nvSpPr>
          <p:cNvPr id="464" name="Shape 464"/>
          <p:cNvSpPr/>
          <p:nvPr/>
        </p:nvSpPr>
        <p:spPr>
          <a:xfrm>
            <a:off x="577931" y="3126318"/>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Spring Boot</a:t>
            </a:r>
          </a:p>
        </p:txBody>
      </p:sp>
      <p:sp>
        <p:nvSpPr>
          <p:cNvPr id="465" name="Shape 465"/>
          <p:cNvSpPr/>
          <p:nvPr/>
        </p:nvSpPr>
        <p:spPr>
          <a:xfrm>
            <a:off x="3698142" y="3126318"/>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Node.js</a:t>
            </a:r>
          </a:p>
        </p:txBody>
      </p:sp>
      <p:sp>
        <p:nvSpPr>
          <p:cNvPr id="466" name="Shape 466"/>
          <p:cNvSpPr/>
          <p:nvPr/>
        </p:nvSpPr>
        <p:spPr>
          <a:xfrm>
            <a:off x="2133803" y="3126318"/>
            <a:ext cx="1390763" cy="545125"/>
          </a:xfrm>
          <a:prstGeom prst="roundRect">
            <a:avLst>
              <a:gd name="adj" fmla="val 16667"/>
            </a:avLst>
          </a:prstGeom>
          <a:noFill/>
          <a:ln w="127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Roboto"/>
              <a:buNone/>
            </a:pPr>
            <a:r>
              <a:rPr lang="en-US" sz="1200" b="0" i="0" u="none" strike="noStrike" cap="none">
                <a:solidFill>
                  <a:schemeClr val="lt1"/>
                </a:solidFill>
                <a:latin typeface="Roboto"/>
                <a:ea typeface="Roboto"/>
                <a:cs typeface="Roboto"/>
                <a:sym typeface="Roboto"/>
              </a:rPr>
              <a:t>Ruby on Rails</a:t>
            </a:r>
          </a:p>
        </p:txBody>
      </p:sp>
      <p:sp>
        <p:nvSpPr>
          <p:cNvPr id="467" name="Shape 467"/>
          <p:cNvSpPr/>
          <p:nvPr/>
        </p:nvSpPr>
        <p:spPr>
          <a:xfrm>
            <a:off x="308282" y="4520082"/>
            <a:ext cx="8566514" cy="489222"/>
          </a:xfrm>
          <a:prstGeom prst="rect">
            <a:avLst/>
          </a:prstGeom>
          <a:solidFill>
            <a:srgbClr val="097F73"/>
          </a:solidFill>
          <a:ln>
            <a:noFill/>
          </a:ln>
        </p:spPr>
        <p:txBody>
          <a:bodyPr lIns="91425" tIns="45700" rIns="91425" bIns="45700" anchor="t" anchorCtr="0">
            <a:noAutofit/>
          </a:bodyPr>
          <a:lstStyle/>
          <a:p>
            <a:pPr marL="0" marR="0" lvl="0" indent="0" algn="ctr" rtl="0">
              <a:spcBef>
                <a:spcPts val="0"/>
              </a:spcBef>
              <a:buClr>
                <a:schemeClr val="dk1"/>
              </a:buClr>
              <a:buFont typeface="Source Sans Pro"/>
              <a:buNone/>
            </a:pPr>
            <a:endParaRPr sz="1400" b="0" i="0" u="none" strike="noStrike" cap="none">
              <a:solidFill>
                <a:srgbClr val="F2F2F2"/>
              </a:solidFill>
              <a:latin typeface="Roboto"/>
              <a:ea typeface="Roboto"/>
              <a:cs typeface="Roboto"/>
              <a:sym typeface="Roboto"/>
            </a:endParaRPr>
          </a:p>
        </p:txBody>
      </p:sp>
      <p:sp>
        <p:nvSpPr>
          <p:cNvPr id="468" name="Shape 468"/>
          <p:cNvSpPr/>
          <p:nvPr/>
        </p:nvSpPr>
        <p:spPr>
          <a:xfrm>
            <a:off x="544370" y="4595417"/>
            <a:ext cx="1476413" cy="33855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600" b="1" i="0" u="none" strike="noStrike" cap="none">
                <a:solidFill>
                  <a:srgbClr val="FFFFFF"/>
                </a:solidFill>
                <a:latin typeface="Roboto"/>
                <a:ea typeface="Roboto"/>
                <a:cs typeface="Roboto"/>
                <a:sym typeface="Roboto"/>
              </a:rPr>
              <a:t>Operations</a:t>
            </a:r>
          </a:p>
        </p:txBody>
      </p:sp>
      <p:sp>
        <p:nvSpPr>
          <p:cNvPr id="469" name="Shape 469"/>
          <p:cNvSpPr/>
          <p:nvPr/>
        </p:nvSpPr>
        <p:spPr>
          <a:xfrm>
            <a:off x="2475081" y="4533862"/>
            <a:ext cx="1378453" cy="46166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200" b="0" i="0" u="none" strike="noStrike" cap="none">
                <a:solidFill>
                  <a:srgbClr val="FFFFFF"/>
                </a:solidFill>
                <a:latin typeface="Roboto"/>
                <a:ea typeface="Roboto"/>
                <a:cs typeface="Roboto"/>
                <a:sym typeface="Roboto"/>
              </a:rPr>
              <a:t>Zero Downtime Deployments</a:t>
            </a:r>
          </a:p>
        </p:txBody>
      </p:sp>
      <p:sp>
        <p:nvSpPr>
          <p:cNvPr id="470" name="Shape 470"/>
          <p:cNvSpPr/>
          <p:nvPr/>
        </p:nvSpPr>
        <p:spPr>
          <a:xfrm>
            <a:off x="4049912" y="4533862"/>
            <a:ext cx="1165133" cy="46166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200" b="0" i="0" u="none" strike="noStrike" cap="none">
                <a:solidFill>
                  <a:srgbClr val="FFFFFF"/>
                </a:solidFill>
                <a:latin typeface="Roboto"/>
                <a:ea typeface="Roboto"/>
                <a:cs typeface="Roboto"/>
                <a:sym typeface="Roboto"/>
              </a:rPr>
              <a:t>Failover &amp; Recovery</a:t>
            </a:r>
          </a:p>
        </p:txBody>
      </p:sp>
      <p:sp>
        <p:nvSpPr>
          <p:cNvPr id="471" name="Shape 471"/>
          <p:cNvSpPr/>
          <p:nvPr/>
        </p:nvSpPr>
        <p:spPr>
          <a:xfrm>
            <a:off x="5369787" y="4626196"/>
            <a:ext cx="1027763" cy="276998"/>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200" b="0" i="0" u="none" strike="noStrike" cap="none">
                <a:solidFill>
                  <a:srgbClr val="FFFFFF"/>
                </a:solidFill>
                <a:latin typeface="Roboto"/>
                <a:ea typeface="Roboto"/>
                <a:cs typeface="Roboto"/>
                <a:sym typeface="Roboto"/>
              </a:rPr>
              <a:t>Scaling</a:t>
            </a:r>
          </a:p>
        </p:txBody>
      </p:sp>
      <p:sp>
        <p:nvSpPr>
          <p:cNvPr id="472" name="Shape 472"/>
          <p:cNvSpPr/>
          <p:nvPr/>
        </p:nvSpPr>
        <p:spPr>
          <a:xfrm>
            <a:off x="6541878" y="4533862"/>
            <a:ext cx="1051431" cy="461664"/>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Roboto"/>
              <a:buNone/>
            </a:pPr>
            <a:r>
              <a:rPr lang="en-US" sz="1200" b="0" i="0" u="none" strike="noStrike" cap="none">
                <a:solidFill>
                  <a:srgbClr val="FFFFFF"/>
                </a:solidFill>
                <a:latin typeface="Roboto"/>
                <a:ea typeface="Roboto"/>
                <a:cs typeface="Roboto"/>
                <a:sym typeface="Roboto"/>
              </a:rPr>
              <a:t>Security Patching</a:t>
            </a:r>
          </a:p>
        </p:txBody>
      </p:sp>
      <p:sp>
        <p:nvSpPr>
          <p:cNvPr id="473" name="Shape 473"/>
          <p:cNvSpPr/>
          <p:nvPr/>
        </p:nvSpPr>
        <p:spPr>
          <a:xfrm>
            <a:off x="7758459" y="4533862"/>
            <a:ext cx="1051431" cy="461664"/>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FF"/>
              </a:buClr>
              <a:buSzPct val="25000"/>
              <a:buFont typeface="Roboto"/>
              <a:buNone/>
            </a:pPr>
            <a:r>
              <a:rPr lang="en-US" sz="1200" b="0" i="0" u="none" strike="noStrike" cap="none">
                <a:solidFill>
                  <a:srgbClr val="FFFFFF"/>
                </a:solidFill>
                <a:latin typeface="Roboto"/>
                <a:ea typeface="Roboto"/>
                <a:cs typeface="Roboto"/>
                <a:sym typeface="Roboto"/>
              </a:rPr>
              <a:t>Platform</a:t>
            </a:r>
          </a:p>
          <a:p>
            <a:pPr marL="0" marR="0" lvl="0" indent="0" algn="ctr" rtl="0">
              <a:spcBef>
                <a:spcPts val="0"/>
              </a:spcBef>
              <a:buClr>
                <a:srgbClr val="FFFFFF"/>
              </a:buClr>
              <a:buSzPct val="25000"/>
              <a:buFont typeface="Roboto"/>
              <a:buNone/>
            </a:pPr>
            <a:r>
              <a:rPr lang="en-US" sz="1200" b="0" i="0" u="none" strike="noStrike" cap="none">
                <a:solidFill>
                  <a:srgbClr val="FFFFFF"/>
                </a:solidFill>
                <a:latin typeface="Roboto"/>
                <a:ea typeface="Roboto"/>
                <a:cs typeface="Roboto"/>
                <a:sym typeface="Roboto"/>
              </a:rPr>
              <a:t>Upgrades</a:t>
            </a:r>
          </a:p>
        </p:txBody>
      </p:sp>
      <p:sp>
        <p:nvSpPr>
          <p:cNvPr id="474" name="Shape 474"/>
          <p:cNvSpPr txBox="1">
            <a:spLocks noGrp="1"/>
          </p:cNvSpPr>
          <p:nvPr>
            <p:ph type="title"/>
          </p:nvPr>
        </p:nvSpPr>
        <p:spPr>
          <a:xfrm>
            <a:off x="1077909" y="187313"/>
            <a:ext cx="6947615" cy="585513"/>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29756E"/>
              </a:buClr>
              <a:buSzPct val="25000"/>
              <a:buFont typeface="Helvetica Neue"/>
              <a:buNone/>
            </a:pPr>
            <a:r>
              <a:rPr lang="en-US" sz="3200" b="1" i="0" u="none" strike="noStrike" cap="none">
                <a:solidFill>
                  <a:srgbClr val="29756E"/>
                </a:solidFill>
                <a:latin typeface="Helvetica Neue"/>
                <a:ea typeface="Helvetica Neue"/>
                <a:cs typeface="Helvetica Neue"/>
                <a:sym typeface="Helvetica Neue"/>
              </a:rPr>
              <a:t>Pivotal Cloud Foundry Architecture</a:t>
            </a:r>
          </a:p>
        </p:txBody>
      </p:sp>
    </p:spTree>
  </p:cSld>
  <p:clrMapOvr>
    <a:masterClrMapping/>
  </p:clrMapOvr>
  <p:transition xmlns:p14="http://schemas.microsoft.com/office/powerpoint/2010/mai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p:nvPr/>
        </p:nvSpPr>
        <p:spPr>
          <a:xfrm>
            <a:off x="121850" y="1365250"/>
            <a:ext cx="3385576" cy="3187673"/>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Click to Install the Platform</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Built-in High Availability</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Install and Manage Services</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Handle Live upgrades and updates</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Click to scale the platform</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Built-in Platform monitoring</a:t>
            </a:r>
          </a:p>
        </p:txBody>
      </p:sp>
      <p:sp>
        <p:nvSpPr>
          <p:cNvPr id="480" name="Shape 480"/>
          <p:cNvSpPr txBox="1">
            <a:spLocks noGrp="1"/>
          </p:cNvSpPr>
          <p:nvPr>
            <p:ph type="title"/>
          </p:nvPr>
        </p:nvSpPr>
        <p:spPr>
          <a:xfrm>
            <a:off x="1117708" y="407953"/>
            <a:ext cx="8026290" cy="585513"/>
          </a:xfrm>
          <a:prstGeom prst="rect">
            <a:avLst/>
          </a:prstGeom>
          <a:noFill/>
          <a:ln>
            <a:noFill/>
          </a:ln>
        </p:spPr>
        <p:txBody>
          <a:bodyPr lIns="91425" tIns="45700" rIns="91425" bIns="45700" anchor="ctr" anchorCtr="0">
            <a:noAutofit/>
          </a:bodyPr>
          <a:lstStyle/>
          <a:p>
            <a:pPr marL="0" marR="0" lvl="0" indent="0" algn="ctr" rtl="0">
              <a:spcBef>
                <a:spcPts val="0"/>
              </a:spcBef>
              <a:buClr>
                <a:srgbClr val="008881"/>
              </a:buClr>
              <a:buSzPct val="25000"/>
              <a:buFont typeface="Source Sans Pro"/>
              <a:buNone/>
            </a:pPr>
            <a:r>
              <a:rPr lang="en-US" sz="3600" b="1" i="0" u="none" strike="noStrike" cap="none">
                <a:solidFill>
                  <a:srgbClr val="008881"/>
                </a:solidFill>
                <a:latin typeface="Source Sans Pro"/>
                <a:ea typeface="Source Sans Pro"/>
                <a:cs typeface="Source Sans Pro"/>
                <a:sym typeface="Source Sans Pro"/>
              </a:rPr>
              <a:t>Operations - Pivotal Ops Manager</a:t>
            </a:r>
          </a:p>
        </p:txBody>
      </p:sp>
      <p:pic>
        <p:nvPicPr>
          <p:cNvPr id="481" name="Shape 481" descr="Screen Shot 2015-12-21 at 5.32.49 PM.png"/>
          <p:cNvPicPr preferRelativeResize="0"/>
          <p:nvPr/>
        </p:nvPicPr>
        <p:blipFill rotWithShape="1">
          <a:blip r:embed="rId3">
            <a:alphaModFix/>
          </a:blip>
          <a:srcRect/>
          <a:stretch/>
        </p:blipFill>
        <p:spPr>
          <a:xfrm>
            <a:off x="4198825" y="1365250"/>
            <a:ext cx="4724366" cy="3000375"/>
          </a:xfrm>
          <a:prstGeom prst="rect">
            <a:avLst/>
          </a:prstGeom>
          <a:noFill/>
          <a:ln>
            <a:noFill/>
          </a:ln>
        </p:spPr>
      </p:pic>
    </p:spTree>
  </p:cSld>
  <p:clrMapOvr>
    <a:masterClrMapping/>
  </p:clrMapOvr>
  <p:transition xmlns:p14="http://schemas.microsoft.com/office/powerpoint/2010/mai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p:nvPr/>
        </p:nvSpPr>
        <p:spPr>
          <a:xfrm>
            <a:off x="121850" y="1365250"/>
            <a:ext cx="3764247" cy="3187673"/>
          </a:xfrm>
          <a:prstGeom prst="rect">
            <a:avLst/>
          </a:prstGeom>
          <a:noFill/>
          <a:ln>
            <a:noFill/>
          </a:ln>
        </p:spPr>
        <p:txBody>
          <a:bodyPr lIns="91425" tIns="45700" rIns="91425" bIns="45700" anchor="t" anchorCtr="0">
            <a:noAutofit/>
          </a:bodyPr>
          <a:lstStyle/>
          <a:p>
            <a:pPr marL="228600" marR="0" lvl="1" indent="-228600" algn="l" rtl="0">
              <a:spcBef>
                <a:spcPts val="0"/>
              </a:spcBef>
              <a:spcAft>
                <a:spcPts val="0"/>
              </a:spcAft>
              <a:buClr>
                <a:schemeClr val="lt1"/>
              </a:buClr>
              <a:buSzPct val="100000"/>
              <a:buFont typeface="Noto Sans Symbols"/>
              <a:buChar char="•"/>
            </a:pPr>
            <a:r>
              <a:rPr lang="en-US" sz="1800" b="0" i="0" u="none" strike="noStrike" cap="none">
                <a:solidFill>
                  <a:schemeClr val="lt1"/>
                </a:solidFill>
                <a:latin typeface="Source Sans Pro"/>
                <a:ea typeface="Source Sans Pro"/>
                <a:cs typeface="Source Sans Pro"/>
                <a:sym typeface="Source Sans Pro"/>
              </a:rPr>
              <a:t>Web form allowing an operator to scale components both </a:t>
            </a:r>
          </a:p>
          <a:p>
            <a:pPr marL="628650" marR="0" lvl="2" indent="-6350" algn="l" rtl="0">
              <a:spcBef>
                <a:spcPts val="1200"/>
              </a:spcBef>
              <a:spcAft>
                <a:spcPts val="0"/>
              </a:spcAft>
              <a:buClr>
                <a:schemeClr val="lt1"/>
              </a:buClr>
              <a:buSzPct val="100000"/>
              <a:buFont typeface="Noto Sans Symbols"/>
              <a:buChar char="•"/>
            </a:pPr>
            <a:r>
              <a:rPr lang="en-US" sz="1800" b="0" i="0" u="none" strike="noStrike" cap="none">
                <a:solidFill>
                  <a:schemeClr val="lt1"/>
                </a:solidFill>
                <a:latin typeface="Source Sans Pro"/>
                <a:ea typeface="Source Sans Pro"/>
                <a:cs typeface="Source Sans Pro"/>
                <a:sym typeface="Source Sans Pro"/>
              </a:rPr>
              <a:t>vertically (CPU, RAM, Disk) and</a:t>
            </a:r>
          </a:p>
          <a:p>
            <a:pPr marL="628650" marR="0" lvl="2" indent="-6350" algn="l" rtl="0">
              <a:spcBef>
                <a:spcPts val="1200"/>
              </a:spcBef>
              <a:spcAft>
                <a:spcPts val="0"/>
              </a:spcAft>
              <a:buClr>
                <a:schemeClr val="lt1"/>
              </a:buClr>
              <a:buSzPct val="100000"/>
              <a:buFont typeface="Noto Sans Symbols"/>
              <a:buChar char="•"/>
            </a:pPr>
            <a:r>
              <a:rPr lang="en-US" sz="1800" b="0" i="0" u="none" strike="noStrike" cap="none">
                <a:solidFill>
                  <a:schemeClr val="lt1"/>
                </a:solidFill>
                <a:latin typeface="Source Sans Pro"/>
                <a:ea typeface="Source Sans Pro"/>
                <a:cs typeface="Source Sans Pro"/>
                <a:sym typeface="Source Sans Pro"/>
              </a:rPr>
              <a:t>horizontally (number of instances). </a:t>
            </a:r>
          </a:p>
          <a:p>
            <a:pPr marL="0" marR="0" lvl="1" indent="0" algn="l" rtl="0">
              <a:spcBef>
                <a:spcPts val="1200"/>
              </a:spcBef>
              <a:spcAft>
                <a:spcPts val="0"/>
              </a:spcAft>
              <a:buClr>
                <a:schemeClr val="dk1"/>
              </a:buClr>
              <a:buFont typeface="Source Sans Pro"/>
              <a:buNone/>
            </a:pPr>
            <a:endParaRPr sz="1800" b="0" i="0" u="none" strike="noStrike" cap="none">
              <a:solidFill>
                <a:schemeClr val="lt1"/>
              </a:solidFill>
              <a:latin typeface="Source Sans Pro"/>
              <a:ea typeface="Source Sans Pro"/>
              <a:cs typeface="Source Sans Pro"/>
              <a:sym typeface="Source Sans Pro"/>
            </a:endParaRPr>
          </a:p>
          <a:p>
            <a:pPr marL="0" marR="0" lvl="1" indent="0" algn="l" rtl="0">
              <a:spcBef>
                <a:spcPts val="1200"/>
              </a:spcBef>
              <a:buClr>
                <a:schemeClr val="lt1"/>
              </a:buClr>
              <a:buSzPct val="25000"/>
              <a:buFont typeface="Source Sans Pro"/>
              <a:buNone/>
            </a:pPr>
            <a:r>
              <a:rPr lang="en-US" sz="1800" b="0" i="0" u="none" strike="noStrike" cap="none">
                <a:solidFill>
                  <a:schemeClr val="lt1"/>
                </a:solidFill>
                <a:latin typeface="Source Sans Pro"/>
                <a:ea typeface="Source Sans Pro"/>
                <a:cs typeface="Source Sans Pro"/>
                <a:sym typeface="Source Sans Pro"/>
              </a:rPr>
              <a:t>This results in updating the deployment manifest followed by a “bosh deploy.”</a:t>
            </a:r>
          </a:p>
        </p:txBody>
      </p:sp>
      <p:sp>
        <p:nvSpPr>
          <p:cNvPr id="487" name="Shape 487"/>
          <p:cNvSpPr txBox="1">
            <a:spLocks noGrp="1"/>
          </p:cNvSpPr>
          <p:nvPr>
            <p:ph type="title"/>
          </p:nvPr>
        </p:nvSpPr>
        <p:spPr>
          <a:xfrm>
            <a:off x="439756" y="407953"/>
            <a:ext cx="8026290" cy="585513"/>
          </a:xfrm>
          <a:prstGeom prst="rect">
            <a:avLst/>
          </a:prstGeom>
          <a:noFill/>
          <a:ln>
            <a:noFill/>
          </a:ln>
        </p:spPr>
        <p:txBody>
          <a:bodyPr lIns="91425" tIns="45700" rIns="91425" bIns="45700" anchor="ctr" anchorCtr="0">
            <a:noAutofit/>
          </a:bodyPr>
          <a:lstStyle/>
          <a:p>
            <a:pPr marL="0" marR="0" lvl="0" indent="0" algn="ctr" rtl="0">
              <a:spcBef>
                <a:spcPts val="0"/>
              </a:spcBef>
              <a:buClr>
                <a:srgbClr val="008881"/>
              </a:buClr>
              <a:buSzPct val="25000"/>
              <a:buFont typeface="Source Sans Pro"/>
              <a:buNone/>
            </a:pPr>
            <a:r>
              <a:rPr lang="en-US" sz="3600" b="1" i="0" u="none" strike="noStrike" cap="none">
                <a:solidFill>
                  <a:srgbClr val="008881"/>
                </a:solidFill>
                <a:latin typeface="Source Sans Pro"/>
                <a:ea typeface="Source Sans Pro"/>
                <a:cs typeface="Source Sans Pro"/>
                <a:sym typeface="Source Sans Pro"/>
              </a:rPr>
              <a:t>Elastic Runtime Tile</a:t>
            </a:r>
          </a:p>
        </p:txBody>
      </p:sp>
      <p:pic>
        <p:nvPicPr>
          <p:cNvPr id="488" name="Shape 488" descr="Screen Shot 2016-01-05 at 11.41.09 AM.png"/>
          <p:cNvPicPr preferRelativeResize="0"/>
          <p:nvPr/>
        </p:nvPicPr>
        <p:blipFill rotWithShape="1">
          <a:blip r:embed="rId3">
            <a:alphaModFix/>
          </a:blip>
          <a:srcRect/>
          <a:stretch/>
        </p:blipFill>
        <p:spPr>
          <a:xfrm>
            <a:off x="4325607" y="1091679"/>
            <a:ext cx="3645992" cy="3461243"/>
          </a:xfrm>
          <a:prstGeom prst="rect">
            <a:avLst/>
          </a:prstGeom>
          <a:noFill/>
          <a:ln>
            <a:noFill/>
          </a:ln>
        </p:spPr>
      </p:pic>
      <p:pic>
        <p:nvPicPr>
          <p:cNvPr id="489" name="Shape 489" descr="Screen Shot 2015-12-21 at 5.32.49 PM.png"/>
          <p:cNvPicPr preferRelativeResize="0"/>
          <p:nvPr/>
        </p:nvPicPr>
        <p:blipFill rotWithShape="1">
          <a:blip r:embed="rId4">
            <a:alphaModFix/>
          </a:blip>
          <a:srcRect/>
          <a:stretch/>
        </p:blipFill>
        <p:spPr>
          <a:xfrm>
            <a:off x="6002887" y="2994416"/>
            <a:ext cx="3065163" cy="1946640"/>
          </a:xfrm>
          <a:prstGeom prst="rect">
            <a:avLst/>
          </a:prstGeom>
          <a:noFill/>
          <a:ln>
            <a:noFill/>
          </a:ln>
        </p:spPr>
      </p:pic>
    </p:spTree>
  </p:cSld>
  <p:clrMapOvr>
    <a:masterClrMapping/>
  </p:clrMapOvr>
  <p:transition xmlns:p14="http://schemas.microsoft.com/office/powerpoint/2010/mai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p:nvPr/>
        </p:nvSpPr>
        <p:spPr>
          <a:xfrm>
            <a:off x="6969793" y="3926758"/>
            <a:ext cx="1354667" cy="746445"/>
          </a:xfrm>
          <a:prstGeom prst="roundRect">
            <a:avLst>
              <a:gd name="adj" fmla="val 50000"/>
            </a:avLst>
          </a:prstGeom>
          <a:solidFill>
            <a:srgbClr val="507A9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pic>
        <p:nvPicPr>
          <p:cNvPr id="495" name="Shape 495"/>
          <p:cNvPicPr preferRelativeResize="0"/>
          <p:nvPr/>
        </p:nvPicPr>
        <p:blipFill rotWithShape="1">
          <a:blip r:embed="rId3">
            <a:alphaModFix/>
          </a:blip>
          <a:srcRect/>
          <a:stretch/>
        </p:blipFill>
        <p:spPr>
          <a:xfrm>
            <a:off x="7651168" y="3991255"/>
            <a:ext cx="620780" cy="620780"/>
          </a:xfrm>
          <a:prstGeom prst="rect">
            <a:avLst/>
          </a:prstGeom>
          <a:noFill/>
          <a:ln>
            <a:noFill/>
          </a:ln>
        </p:spPr>
      </p:pic>
      <p:sp>
        <p:nvSpPr>
          <p:cNvPr id="496" name="Shape 496"/>
          <p:cNvSpPr/>
          <p:nvPr/>
        </p:nvSpPr>
        <p:spPr>
          <a:xfrm>
            <a:off x="6677309" y="2775469"/>
            <a:ext cx="1354667" cy="746445"/>
          </a:xfrm>
          <a:prstGeom prst="roundRect">
            <a:avLst>
              <a:gd name="adj" fmla="val 50000"/>
            </a:avLst>
          </a:prstGeom>
          <a:solidFill>
            <a:srgbClr val="507A9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pic>
        <p:nvPicPr>
          <p:cNvPr id="497" name="Shape 497"/>
          <p:cNvPicPr preferRelativeResize="0"/>
          <p:nvPr/>
        </p:nvPicPr>
        <p:blipFill rotWithShape="1">
          <a:blip r:embed="rId4">
            <a:alphaModFix/>
          </a:blip>
          <a:srcRect/>
          <a:stretch/>
        </p:blipFill>
        <p:spPr>
          <a:xfrm>
            <a:off x="7358684" y="2839966"/>
            <a:ext cx="620780" cy="620780"/>
          </a:xfrm>
          <a:prstGeom prst="rect">
            <a:avLst/>
          </a:prstGeom>
          <a:noFill/>
          <a:ln>
            <a:noFill/>
          </a:ln>
        </p:spPr>
      </p:pic>
      <p:sp>
        <p:nvSpPr>
          <p:cNvPr id="498" name="Shape 498"/>
          <p:cNvSpPr/>
          <p:nvPr/>
        </p:nvSpPr>
        <p:spPr>
          <a:xfrm>
            <a:off x="5815248" y="1959594"/>
            <a:ext cx="1354667" cy="746445"/>
          </a:xfrm>
          <a:prstGeom prst="roundRect">
            <a:avLst>
              <a:gd name="adj" fmla="val 50000"/>
            </a:avLst>
          </a:prstGeom>
          <a:solidFill>
            <a:srgbClr val="507A9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pic>
        <p:nvPicPr>
          <p:cNvPr id="499" name="Shape 499"/>
          <p:cNvPicPr preferRelativeResize="0"/>
          <p:nvPr/>
        </p:nvPicPr>
        <p:blipFill rotWithShape="1">
          <a:blip r:embed="rId5">
            <a:alphaModFix/>
          </a:blip>
          <a:srcRect/>
          <a:stretch/>
        </p:blipFill>
        <p:spPr>
          <a:xfrm>
            <a:off x="6496623" y="2024091"/>
            <a:ext cx="620780" cy="620780"/>
          </a:xfrm>
          <a:prstGeom prst="rect">
            <a:avLst/>
          </a:prstGeom>
          <a:noFill/>
          <a:ln>
            <a:noFill/>
          </a:ln>
        </p:spPr>
      </p:pic>
      <p:sp>
        <p:nvSpPr>
          <p:cNvPr id="500" name="Shape 500"/>
          <p:cNvSpPr/>
          <p:nvPr/>
        </p:nvSpPr>
        <p:spPr>
          <a:xfrm>
            <a:off x="4310817" y="1025612"/>
            <a:ext cx="939740" cy="1282016"/>
          </a:xfrm>
          <a:prstGeom prst="roundRect">
            <a:avLst>
              <a:gd name="adj" fmla="val 50000"/>
            </a:avLst>
          </a:prstGeom>
          <a:solidFill>
            <a:srgbClr val="507A9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501" name="Shape 501"/>
          <p:cNvSpPr/>
          <p:nvPr/>
        </p:nvSpPr>
        <p:spPr>
          <a:xfrm>
            <a:off x="2419132" y="1959594"/>
            <a:ext cx="1354667" cy="746445"/>
          </a:xfrm>
          <a:prstGeom prst="roundRect">
            <a:avLst>
              <a:gd name="adj" fmla="val 50000"/>
            </a:avLst>
          </a:prstGeom>
          <a:solidFill>
            <a:srgbClr val="507A9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502" name="Shape 502"/>
          <p:cNvSpPr/>
          <p:nvPr/>
        </p:nvSpPr>
        <p:spPr>
          <a:xfrm>
            <a:off x="1275619" y="3926758"/>
            <a:ext cx="1354667" cy="746445"/>
          </a:xfrm>
          <a:prstGeom prst="roundRect">
            <a:avLst>
              <a:gd name="adj" fmla="val 50000"/>
            </a:avLst>
          </a:prstGeom>
          <a:solidFill>
            <a:srgbClr val="507A9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503" name="Shape 503"/>
          <p:cNvSpPr/>
          <p:nvPr/>
        </p:nvSpPr>
        <p:spPr>
          <a:xfrm>
            <a:off x="1475740" y="2871092"/>
            <a:ext cx="1354667" cy="746445"/>
          </a:xfrm>
          <a:prstGeom prst="roundRect">
            <a:avLst>
              <a:gd name="adj" fmla="val 50000"/>
            </a:avLst>
          </a:prstGeom>
          <a:solidFill>
            <a:srgbClr val="507A9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504" name="Shape 504"/>
          <p:cNvSpPr txBox="1">
            <a:spLocks noGrp="1"/>
          </p:cNvSpPr>
          <p:nvPr>
            <p:ph type="title"/>
          </p:nvPr>
        </p:nvSpPr>
        <p:spPr>
          <a:xfrm>
            <a:off x="401561" y="312460"/>
            <a:ext cx="8542895" cy="585513"/>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US" sz="3600" b="1" i="0" u="none" strike="noStrike" cap="none">
                <a:solidFill>
                  <a:srgbClr val="008881"/>
                </a:solidFill>
                <a:latin typeface="Arial"/>
                <a:ea typeface="Arial"/>
                <a:cs typeface="Arial"/>
                <a:sym typeface="Arial"/>
              </a:rPr>
              <a:t>Platform Runtime – Application Centric</a:t>
            </a:r>
          </a:p>
        </p:txBody>
      </p:sp>
      <p:sp>
        <p:nvSpPr>
          <p:cNvPr id="505" name="Shape 505"/>
          <p:cNvSpPr/>
          <p:nvPr/>
        </p:nvSpPr>
        <p:spPr>
          <a:xfrm>
            <a:off x="4104842" y="3616967"/>
            <a:ext cx="1373156" cy="1373156"/>
          </a:xfrm>
          <a:prstGeom prst="ellipse">
            <a:avLst/>
          </a:prstGeom>
          <a:gradFill>
            <a:gsLst>
              <a:gs pos="0">
                <a:srgbClr val="BBBBBB"/>
              </a:gs>
              <a:gs pos="35000">
                <a:srgbClr val="D0D0D0"/>
              </a:gs>
              <a:gs pos="100000">
                <a:srgbClr val="EDEDED"/>
              </a:gs>
            </a:gsLst>
            <a:lin ang="16200000" scaled="0"/>
          </a:gradFill>
          <a:ln w="9525" cap="flat" cmpd="sng">
            <a:solidFill>
              <a:srgbClr val="252525"/>
            </a:solidFill>
            <a:prstDash val="solid"/>
            <a:round/>
            <a:headEnd type="none" w="med" len="med"/>
            <a:tailEnd type="none" w="med" len="med"/>
          </a:ln>
          <a:effectLst>
            <a:outerShdw blurRad="39999" dist="20000" dir="5400000" rotWithShape="0">
              <a:srgbClr val="000000">
                <a:alpha val="37647"/>
              </a:srgbClr>
            </a:outerShdw>
          </a:effectLst>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06" name="Shape 506"/>
          <p:cNvSpPr txBox="1"/>
          <p:nvPr/>
        </p:nvSpPr>
        <p:spPr>
          <a:xfrm>
            <a:off x="4215303" y="3833576"/>
            <a:ext cx="1149181" cy="970966"/>
          </a:xfrm>
          <a:prstGeom prst="rect">
            <a:avLst/>
          </a:prstGeom>
          <a:noFill/>
          <a:ln>
            <a:noFill/>
          </a:ln>
        </p:spPr>
        <p:txBody>
          <a:bodyPr lIns="9525" tIns="9525" rIns="9525" bIns="9525" anchor="ctr" anchorCtr="0">
            <a:noAutofit/>
          </a:bodyPr>
          <a:lstStyle/>
          <a:p>
            <a:pPr marL="0" marR="0" lvl="0" indent="0" algn="ctr" rtl="0">
              <a:lnSpc>
                <a:spcPct val="90000"/>
              </a:lnSpc>
              <a:spcBef>
                <a:spcPts val="0"/>
              </a:spcBef>
              <a:spcAft>
                <a:spcPts val="0"/>
              </a:spcAft>
              <a:buClr>
                <a:schemeClr val="dk2"/>
              </a:buClr>
              <a:buSzPct val="25000"/>
              <a:buFont typeface="Arial"/>
              <a:buNone/>
            </a:pPr>
            <a:r>
              <a:rPr lang="en-US" sz="1300" b="1" i="0" u="none" strike="noStrike" cap="none">
                <a:solidFill>
                  <a:schemeClr val="dk2"/>
                </a:solidFill>
                <a:latin typeface="Arial"/>
                <a:ea typeface="Arial"/>
                <a:cs typeface="Arial"/>
                <a:sym typeface="Arial"/>
              </a:rPr>
              <a:t>APPLICATION</a:t>
            </a:r>
          </a:p>
        </p:txBody>
      </p:sp>
      <p:sp>
        <p:nvSpPr>
          <p:cNvPr id="507" name="Shape 507"/>
          <p:cNvSpPr/>
          <p:nvPr/>
        </p:nvSpPr>
        <p:spPr>
          <a:xfrm rot="10800000">
            <a:off x="2502818" y="4107872"/>
            <a:ext cx="1513912" cy="391349"/>
          </a:xfrm>
          <a:prstGeom prst="leftArrow">
            <a:avLst>
              <a:gd name="adj1" fmla="val 60000"/>
              <a:gd name="adj2" fmla="val 50000"/>
            </a:avLst>
          </a:prstGeom>
          <a:solidFill>
            <a:srgbClr val="2D8B83"/>
          </a:solidFill>
          <a:ln>
            <a:noFill/>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08" name="Shape 508"/>
          <p:cNvSpPr/>
          <p:nvPr/>
        </p:nvSpPr>
        <p:spPr>
          <a:xfrm>
            <a:off x="2022214" y="3919062"/>
            <a:ext cx="961209" cy="768965"/>
          </a:xfrm>
          <a:prstGeom prst="roundRect">
            <a:avLst>
              <a:gd name="adj" fmla="val 10000"/>
            </a:avLst>
          </a:prstGeom>
          <a:solidFill>
            <a:srgbClr val="1D5852"/>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09" name="Shape 509"/>
          <p:cNvSpPr txBox="1"/>
          <p:nvPr/>
        </p:nvSpPr>
        <p:spPr>
          <a:xfrm>
            <a:off x="2044735" y="4080023"/>
            <a:ext cx="916164" cy="723921"/>
          </a:xfrm>
          <a:prstGeom prst="rect">
            <a:avLst/>
          </a:prstGeom>
          <a:noFill/>
          <a:ln>
            <a:noFill/>
          </a:ln>
        </p:spPr>
        <p:txBody>
          <a:bodyPr lIns="20950" tIns="20950" rIns="20950" bIns="20950" anchor="ctr" anchorCtr="0">
            <a:noAutofit/>
          </a:bodyPr>
          <a:lstStyle/>
          <a:p>
            <a:pPr marL="0" marR="0" lvl="0" indent="0" algn="ctr" rtl="0">
              <a:lnSpc>
                <a:spcPct val="90000"/>
              </a:lnSpc>
              <a:spcBef>
                <a:spcPts val="0"/>
              </a:spcBef>
              <a:spcAft>
                <a:spcPts val="0"/>
              </a:spcAft>
              <a:buClr>
                <a:schemeClr val="lt1"/>
              </a:buClr>
              <a:buSzPct val="25000"/>
              <a:buFont typeface="Arial"/>
              <a:buNone/>
            </a:pPr>
            <a:r>
              <a:rPr lang="en-US" sz="1100" b="0" i="0" u="none" strike="noStrike" cap="none">
                <a:solidFill>
                  <a:schemeClr val="lt1"/>
                </a:solidFill>
                <a:latin typeface="Arial"/>
                <a:ea typeface="Arial"/>
                <a:cs typeface="Arial"/>
                <a:sym typeface="Arial"/>
              </a:rPr>
              <a:t>Health management</a:t>
            </a:r>
          </a:p>
        </p:txBody>
      </p:sp>
      <p:sp>
        <p:nvSpPr>
          <p:cNvPr id="510" name="Shape 510"/>
          <p:cNvSpPr/>
          <p:nvPr/>
        </p:nvSpPr>
        <p:spPr>
          <a:xfrm rot="-9000000">
            <a:off x="2708020" y="3342048"/>
            <a:ext cx="1513911" cy="391349"/>
          </a:xfrm>
          <a:prstGeom prst="leftArrow">
            <a:avLst>
              <a:gd name="adj1" fmla="val 60000"/>
              <a:gd name="adj2" fmla="val 50000"/>
            </a:avLst>
          </a:prstGeom>
          <a:solidFill>
            <a:srgbClr val="3A988F"/>
          </a:solidFill>
          <a:ln>
            <a:noFill/>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11" name="Shape 511"/>
          <p:cNvSpPr/>
          <p:nvPr/>
        </p:nvSpPr>
        <p:spPr>
          <a:xfrm>
            <a:off x="2306305" y="2863396"/>
            <a:ext cx="961209" cy="768965"/>
          </a:xfrm>
          <a:prstGeom prst="roundRect">
            <a:avLst>
              <a:gd name="adj" fmla="val 10000"/>
            </a:avLst>
          </a:prstGeom>
          <a:solidFill>
            <a:srgbClr val="287972"/>
          </a:solidFill>
          <a:ln w="28575" cap="flat" cmpd="sng">
            <a:solidFill>
              <a:schemeClr val="lt1"/>
            </a:solidFill>
            <a:prstDash val="solid"/>
            <a:round/>
            <a:headEnd type="none" w="med" len="med"/>
            <a:tailEnd type="none" w="med" len="med"/>
          </a:ln>
        </p:spPr>
        <p:txBody>
          <a:bodyPr lIns="20950" tIns="20950" rIns="20950" bIns="20950" anchor="ctr" anchorCtr="0">
            <a:noAutofit/>
          </a:bodyPr>
          <a:lstStyle/>
          <a:p>
            <a:pPr marL="0" marR="0" lvl="0" indent="0" algn="ctr" rtl="0">
              <a:lnSpc>
                <a:spcPct val="90000"/>
              </a:lnSpc>
              <a:spcBef>
                <a:spcPts val="0"/>
              </a:spcBef>
              <a:spcAft>
                <a:spcPts val="0"/>
              </a:spcAft>
              <a:buNone/>
            </a:pPr>
            <a:endParaRPr sz="1100" b="0" i="0" u="none" strike="noStrike" cap="none">
              <a:solidFill>
                <a:schemeClr val="lt1"/>
              </a:solidFill>
              <a:latin typeface="Source Sans Pro"/>
              <a:ea typeface="Source Sans Pro"/>
              <a:cs typeface="Source Sans Pro"/>
              <a:sym typeface="Source Sans Pro"/>
            </a:endParaRPr>
          </a:p>
        </p:txBody>
      </p:sp>
      <p:sp>
        <p:nvSpPr>
          <p:cNvPr id="512" name="Shape 512"/>
          <p:cNvSpPr txBox="1"/>
          <p:nvPr/>
        </p:nvSpPr>
        <p:spPr>
          <a:xfrm>
            <a:off x="2328826" y="2871092"/>
            <a:ext cx="916164" cy="723921"/>
          </a:xfrm>
          <a:prstGeom prst="rect">
            <a:avLst/>
          </a:prstGeom>
          <a:noFill/>
          <a:ln>
            <a:noFill/>
          </a:ln>
        </p:spPr>
        <p:txBody>
          <a:bodyPr lIns="20950" tIns="20950" rIns="20950" bIns="20950" anchor="ctr" anchorCtr="0">
            <a:noAutofit/>
          </a:bodyPr>
          <a:lstStyle/>
          <a:p>
            <a:pPr marL="0" marR="0" lvl="0" indent="0" algn="ctr" rtl="0">
              <a:lnSpc>
                <a:spcPct val="90000"/>
              </a:lnSpc>
              <a:spcBef>
                <a:spcPts val="0"/>
              </a:spcBef>
              <a:spcAft>
                <a:spcPts val="0"/>
              </a:spcAft>
              <a:buClr>
                <a:schemeClr val="lt1"/>
              </a:buClr>
              <a:buSzPct val="25000"/>
              <a:buFont typeface="Arial"/>
              <a:buNone/>
            </a:pPr>
            <a:r>
              <a:rPr lang="en-US" sz="1100" b="0" i="0" u="none" strike="noStrike" cap="none">
                <a:solidFill>
                  <a:schemeClr val="lt1"/>
                </a:solidFill>
                <a:latin typeface="Arial"/>
                <a:ea typeface="Arial"/>
                <a:cs typeface="Arial"/>
                <a:sym typeface="Arial"/>
              </a:rPr>
              <a:t>APM</a:t>
            </a:r>
          </a:p>
        </p:txBody>
      </p:sp>
      <p:sp>
        <p:nvSpPr>
          <p:cNvPr id="513" name="Shape 513"/>
          <p:cNvSpPr/>
          <p:nvPr/>
        </p:nvSpPr>
        <p:spPr>
          <a:xfrm rot="-7200000">
            <a:off x="3268641" y="2781427"/>
            <a:ext cx="1513911" cy="391349"/>
          </a:xfrm>
          <a:prstGeom prst="leftArrow">
            <a:avLst>
              <a:gd name="adj1" fmla="val 60000"/>
              <a:gd name="adj2" fmla="val 50000"/>
            </a:avLst>
          </a:prstGeom>
          <a:solidFill>
            <a:srgbClr val="46A69B"/>
          </a:solidFill>
          <a:ln>
            <a:noFill/>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14" name="Shape 514"/>
          <p:cNvSpPr/>
          <p:nvPr/>
        </p:nvSpPr>
        <p:spPr>
          <a:xfrm>
            <a:off x="3166515" y="1937074"/>
            <a:ext cx="961209" cy="768965"/>
          </a:xfrm>
          <a:prstGeom prst="roundRect">
            <a:avLst>
              <a:gd name="adj" fmla="val 10000"/>
            </a:avLst>
          </a:prstGeom>
          <a:solidFill>
            <a:srgbClr val="2C877F"/>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15" name="Shape 515"/>
          <p:cNvSpPr txBox="1"/>
          <p:nvPr/>
        </p:nvSpPr>
        <p:spPr>
          <a:xfrm>
            <a:off x="3189036" y="2009914"/>
            <a:ext cx="916164" cy="723921"/>
          </a:xfrm>
          <a:prstGeom prst="rect">
            <a:avLst/>
          </a:prstGeom>
          <a:noFill/>
          <a:ln>
            <a:noFill/>
          </a:ln>
        </p:spPr>
        <p:txBody>
          <a:bodyPr lIns="20950" tIns="20950" rIns="20950" bIns="20950" anchor="ctr" anchorCtr="0">
            <a:noAutofit/>
          </a:bodyPr>
          <a:lstStyle/>
          <a:p>
            <a:pPr marL="0" marR="0" lvl="0" indent="0" algn="ctr" rtl="0">
              <a:lnSpc>
                <a:spcPct val="90000"/>
              </a:lnSpc>
              <a:spcBef>
                <a:spcPts val="0"/>
              </a:spcBef>
              <a:spcAft>
                <a:spcPts val="0"/>
              </a:spcAft>
              <a:buClr>
                <a:schemeClr val="lt1"/>
              </a:buClr>
              <a:buSzPct val="25000"/>
              <a:buFont typeface="Arial"/>
              <a:buNone/>
            </a:pPr>
            <a:r>
              <a:rPr lang="en-US" sz="1100" b="0" i="0" u="none" strike="noStrike" cap="none">
                <a:solidFill>
                  <a:schemeClr val="lt1"/>
                </a:solidFill>
                <a:latin typeface="Arial"/>
                <a:ea typeface="Arial"/>
                <a:cs typeface="Arial"/>
                <a:sym typeface="Arial"/>
              </a:rPr>
              <a:t>Log aggregation</a:t>
            </a:r>
          </a:p>
        </p:txBody>
      </p:sp>
      <p:sp>
        <p:nvSpPr>
          <p:cNvPr id="516" name="Shape 516"/>
          <p:cNvSpPr/>
          <p:nvPr/>
        </p:nvSpPr>
        <p:spPr>
          <a:xfrm rot="-5400000">
            <a:off x="4034466" y="2576224"/>
            <a:ext cx="1513912" cy="391349"/>
          </a:xfrm>
          <a:prstGeom prst="leftArrow">
            <a:avLst>
              <a:gd name="adj1" fmla="val 60000"/>
              <a:gd name="adj2" fmla="val 50000"/>
            </a:avLst>
          </a:prstGeom>
          <a:solidFill>
            <a:srgbClr val="57AEA5"/>
          </a:solidFill>
          <a:ln>
            <a:noFill/>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17" name="Shape 517"/>
          <p:cNvSpPr/>
          <p:nvPr/>
        </p:nvSpPr>
        <p:spPr>
          <a:xfrm>
            <a:off x="4310817" y="1776132"/>
            <a:ext cx="961209" cy="768965"/>
          </a:xfrm>
          <a:prstGeom prst="roundRect">
            <a:avLst>
              <a:gd name="adj" fmla="val 10000"/>
            </a:avLst>
          </a:prstGeom>
          <a:solidFill>
            <a:srgbClr val="359C93"/>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18" name="Shape 518"/>
          <p:cNvSpPr txBox="1"/>
          <p:nvPr/>
        </p:nvSpPr>
        <p:spPr>
          <a:xfrm>
            <a:off x="4346167" y="1776132"/>
            <a:ext cx="916164" cy="723921"/>
          </a:xfrm>
          <a:prstGeom prst="rect">
            <a:avLst/>
          </a:prstGeom>
          <a:noFill/>
          <a:ln>
            <a:noFill/>
          </a:ln>
        </p:spPr>
        <p:txBody>
          <a:bodyPr lIns="20950" tIns="20950" rIns="20950" bIns="20950" anchor="ctr" anchorCtr="0">
            <a:noAutofit/>
          </a:bodyPr>
          <a:lstStyle/>
          <a:p>
            <a:pPr marL="0" marR="0" lvl="0" indent="0" algn="ctr" rtl="0">
              <a:lnSpc>
                <a:spcPct val="90000"/>
              </a:lnSpc>
              <a:spcBef>
                <a:spcPts val="0"/>
              </a:spcBef>
              <a:spcAft>
                <a:spcPts val="0"/>
              </a:spcAft>
              <a:buClr>
                <a:schemeClr val="lt1"/>
              </a:buClr>
              <a:buSzPct val="25000"/>
              <a:buFont typeface="Arial"/>
              <a:buNone/>
            </a:pPr>
            <a:r>
              <a:rPr lang="en-US" sz="1100" b="0" i="0" u="none" strike="noStrike" cap="none">
                <a:solidFill>
                  <a:schemeClr val="lt1"/>
                </a:solidFill>
                <a:latin typeface="Arial"/>
                <a:ea typeface="Arial"/>
                <a:cs typeface="Arial"/>
                <a:sym typeface="Arial"/>
              </a:rPr>
              <a:t>Roles and Policy</a:t>
            </a:r>
          </a:p>
        </p:txBody>
      </p:sp>
      <p:sp>
        <p:nvSpPr>
          <p:cNvPr id="519" name="Shape 519"/>
          <p:cNvSpPr/>
          <p:nvPr/>
        </p:nvSpPr>
        <p:spPr>
          <a:xfrm rot="-3600000">
            <a:off x="4800288" y="2781425"/>
            <a:ext cx="1513911" cy="391349"/>
          </a:xfrm>
          <a:prstGeom prst="leftArrow">
            <a:avLst>
              <a:gd name="adj1" fmla="val 60000"/>
              <a:gd name="adj2" fmla="val 50000"/>
            </a:avLst>
          </a:prstGeom>
          <a:solidFill>
            <a:srgbClr val="6DB2A9"/>
          </a:solidFill>
          <a:ln>
            <a:noFill/>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20" name="Shape 520"/>
          <p:cNvSpPr/>
          <p:nvPr/>
        </p:nvSpPr>
        <p:spPr>
          <a:xfrm>
            <a:off x="5455119" y="1937074"/>
            <a:ext cx="961209" cy="768965"/>
          </a:xfrm>
          <a:prstGeom prst="roundRect">
            <a:avLst>
              <a:gd name="adj" fmla="val 10000"/>
            </a:avLst>
          </a:prstGeom>
          <a:solidFill>
            <a:srgbClr val="2C877F"/>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21" name="Shape 521"/>
          <p:cNvSpPr txBox="1"/>
          <p:nvPr/>
        </p:nvSpPr>
        <p:spPr>
          <a:xfrm>
            <a:off x="5477642" y="1977953"/>
            <a:ext cx="916164" cy="723921"/>
          </a:xfrm>
          <a:prstGeom prst="rect">
            <a:avLst/>
          </a:prstGeom>
          <a:noFill/>
          <a:ln>
            <a:noFill/>
          </a:ln>
        </p:spPr>
        <p:txBody>
          <a:bodyPr lIns="20950" tIns="20950" rIns="20950" bIns="20950" anchor="ctr" anchorCtr="0">
            <a:noAutofit/>
          </a:bodyPr>
          <a:lstStyle/>
          <a:p>
            <a:pPr marL="0" marR="0" lvl="0" indent="0" algn="ctr" rtl="0">
              <a:lnSpc>
                <a:spcPct val="90000"/>
              </a:lnSpc>
              <a:spcBef>
                <a:spcPts val="0"/>
              </a:spcBef>
              <a:spcAft>
                <a:spcPts val="0"/>
              </a:spcAft>
              <a:buClr>
                <a:schemeClr val="lt1"/>
              </a:buClr>
              <a:buSzPct val="25000"/>
              <a:buFont typeface="Arial"/>
              <a:buNone/>
            </a:pPr>
            <a:r>
              <a:rPr lang="en-US" sz="1100" b="0" i="0" u="none" strike="noStrike" cap="none">
                <a:solidFill>
                  <a:schemeClr val="lt1"/>
                </a:solidFill>
                <a:latin typeface="Arial"/>
                <a:ea typeface="Arial"/>
                <a:cs typeface="Arial"/>
                <a:sym typeface="Arial"/>
              </a:rPr>
              <a:t>Security and Isolation</a:t>
            </a:r>
          </a:p>
        </p:txBody>
      </p:sp>
      <p:sp>
        <p:nvSpPr>
          <p:cNvPr id="522" name="Shape 522"/>
          <p:cNvSpPr/>
          <p:nvPr/>
        </p:nvSpPr>
        <p:spPr>
          <a:xfrm rot="-1800000">
            <a:off x="5360909" y="3342047"/>
            <a:ext cx="1513911" cy="391349"/>
          </a:xfrm>
          <a:prstGeom prst="leftArrow">
            <a:avLst>
              <a:gd name="adj1" fmla="val 60000"/>
              <a:gd name="adj2" fmla="val 50000"/>
            </a:avLst>
          </a:prstGeom>
          <a:solidFill>
            <a:srgbClr val="83B5B0"/>
          </a:solidFill>
          <a:ln>
            <a:noFill/>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23" name="Shape 523"/>
          <p:cNvSpPr/>
          <p:nvPr/>
        </p:nvSpPr>
        <p:spPr>
          <a:xfrm>
            <a:off x="6292807" y="2774759"/>
            <a:ext cx="961209" cy="768965"/>
          </a:xfrm>
          <a:prstGeom prst="roundRect">
            <a:avLst>
              <a:gd name="adj" fmla="val 10000"/>
            </a:avLst>
          </a:prstGeom>
          <a:solidFill>
            <a:srgbClr val="287972"/>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24" name="Shape 524"/>
          <p:cNvSpPr txBox="1"/>
          <p:nvPr/>
        </p:nvSpPr>
        <p:spPr>
          <a:xfrm>
            <a:off x="6318464" y="2797283"/>
            <a:ext cx="916164" cy="723921"/>
          </a:xfrm>
          <a:prstGeom prst="rect">
            <a:avLst/>
          </a:prstGeom>
          <a:noFill/>
          <a:ln>
            <a:noFill/>
          </a:ln>
        </p:spPr>
        <p:txBody>
          <a:bodyPr lIns="20950" tIns="20950" rIns="20950" bIns="20950" anchor="ctr" anchorCtr="0">
            <a:noAutofit/>
          </a:bodyPr>
          <a:lstStyle/>
          <a:p>
            <a:pPr marL="0" marR="0" lvl="0" indent="0" algn="ctr" rtl="0">
              <a:lnSpc>
                <a:spcPct val="90000"/>
              </a:lnSpc>
              <a:spcBef>
                <a:spcPts val="0"/>
              </a:spcBef>
              <a:spcAft>
                <a:spcPts val="0"/>
              </a:spcAft>
              <a:buClr>
                <a:schemeClr val="lt1"/>
              </a:buClr>
              <a:buSzPct val="25000"/>
              <a:buFont typeface="Arial"/>
              <a:buNone/>
            </a:pPr>
            <a:r>
              <a:rPr lang="en-US" sz="1100" b="0" i="0" u="none" strike="noStrike" cap="none">
                <a:solidFill>
                  <a:schemeClr val="lt1"/>
                </a:solidFill>
                <a:latin typeface="Arial"/>
                <a:ea typeface="Arial"/>
                <a:cs typeface="Arial"/>
                <a:sym typeface="Arial"/>
              </a:rPr>
              <a:t>Scaling</a:t>
            </a:r>
          </a:p>
        </p:txBody>
      </p:sp>
      <p:sp>
        <p:nvSpPr>
          <p:cNvPr id="525" name="Shape 525"/>
          <p:cNvSpPr/>
          <p:nvPr/>
        </p:nvSpPr>
        <p:spPr>
          <a:xfrm>
            <a:off x="5566112" y="4107871"/>
            <a:ext cx="1513912" cy="391349"/>
          </a:xfrm>
          <a:prstGeom prst="leftArrow">
            <a:avLst>
              <a:gd name="adj1" fmla="val 60000"/>
              <a:gd name="adj2" fmla="val 50000"/>
            </a:avLst>
          </a:prstGeom>
          <a:solidFill>
            <a:srgbClr val="97BBB7"/>
          </a:solidFill>
          <a:ln>
            <a:noFill/>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chemeClr val="dk1"/>
              </a:solidFill>
              <a:latin typeface="Source Sans Pro"/>
              <a:ea typeface="Source Sans Pro"/>
              <a:cs typeface="Source Sans Pro"/>
              <a:sym typeface="Source Sans Pro"/>
            </a:endParaRPr>
          </a:p>
        </p:txBody>
      </p:sp>
      <p:sp>
        <p:nvSpPr>
          <p:cNvPr id="526" name="Shape 526"/>
          <p:cNvSpPr/>
          <p:nvPr/>
        </p:nvSpPr>
        <p:spPr>
          <a:xfrm>
            <a:off x="6599421" y="3919062"/>
            <a:ext cx="961209" cy="768965"/>
          </a:xfrm>
          <a:prstGeom prst="roundRect">
            <a:avLst>
              <a:gd name="adj" fmla="val 10000"/>
            </a:avLst>
          </a:prstGeom>
          <a:solidFill>
            <a:srgbClr val="22645E"/>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Source Sans Pro"/>
              <a:buNone/>
            </a:pPr>
            <a:endParaRPr sz="1800" b="0" i="0" u="none" strike="noStrike" cap="none">
              <a:solidFill>
                <a:srgbClr val="1D5852"/>
              </a:solidFill>
              <a:latin typeface="Source Sans Pro"/>
              <a:ea typeface="Source Sans Pro"/>
              <a:cs typeface="Source Sans Pro"/>
              <a:sym typeface="Source Sans Pro"/>
            </a:endParaRPr>
          </a:p>
        </p:txBody>
      </p:sp>
      <p:sp>
        <p:nvSpPr>
          <p:cNvPr id="527" name="Shape 527"/>
          <p:cNvSpPr txBox="1"/>
          <p:nvPr/>
        </p:nvSpPr>
        <p:spPr>
          <a:xfrm>
            <a:off x="6621942" y="3949782"/>
            <a:ext cx="916164" cy="723921"/>
          </a:xfrm>
          <a:prstGeom prst="rect">
            <a:avLst/>
          </a:prstGeom>
          <a:noFill/>
          <a:ln>
            <a:noFill/>
          </a:ln>
        </p:spPr>
        <p:txBody>
          <a:bodyPr lIns="20950" tIns="20950" rIns="20950" bIns="20950" anchor="ctr" anchorCtr="0">
            <a:noAutofit/>
          </a:bodyPr>
          <a:lstStyle/>
          <a:p>
            <a:pPr marL="0" marR="0" lvl="0" indent="0" algn="ctr" rtl="0">
              <a:lnSpc>
                <a:spcPct val="90000"/>
              </a:lnSpc>
              <a:spcBef>
                <a:spcPts val="0"/>
              </a:spcBef>
              <a:spcAft>
                <a:spcPts val="0"/>
              </a:spcAft>
              <a:buClr>
                <a:schemeClr val="lt1"/>
              </a:buClr>
              <a:buSzPct val="25000"/>
              <a:buFont typeface="Arial"/>
              <a:buNone/>
            </a:pPr>
            <a:r>
              <a:rPr lang="en-US" sz="1100" b="0" i="0" u="none" strike="noStrike" cap="none">
                <a:solidFill>
                  <a:schemeClr val="lt1"/>
                </a:solidFill>
                <a:latin typeface="Arial"/>
                <a:ea typeface="Arial"/>
                <a:cs typeface="Arial"/>
                <a:sym typeface="Arial"/>
              </a:rPr>
              <a:t>Blue green deployment</a:t>
            </a:r>
          </a:p>
        </p:txBody>
      </p:sp>
      <p:pic>
        <p:nvPicPr>
          <p:cNvPr id="528" name="Shape 528" descr="APM.png"/>
          <p:cNvPicPr preferRelativeResize="0"/>
          <p:nvPr/>
        </p:nvPicPr>
        <p:blipFill rotWithShape="1">
          <a:blip r:embed="rId6">
            <a:alphaModFix/>
          </a:blip>
          <a:srcRect/>
          <a:stretch/>
        </p:blipFill>
        <p:spPr>
          <a:xfrm>
            <a:off x="1522438" y="2937863"/>
            <a:ext cx="613560" cy="613560"/>
          </a:xfrm>
          <a:prstGeom prst="rect">
            <a:avLst/>
          </a:prstGeom>
          <a:noFill/>
          <a:ln>
            <a:noFill/>
          </a:ln>
        </p:spPr>
      </p:pic>
      <p:pic>
        <p:nvPicPr>
          <p:cNvPr id="529" name="Shape 529"/>
          <p:cNvPicPr preferRelativeResize="0"/>
          <p:nvPr/>
        </p:nvPicPr>
        <p:blipFill rotWithShape="1">
          <a:blip r:embed="rId7">
            <a:alphaModFix/>
          </a:blip>
          <a:srcRect/>
          <a:stretch/>
        </p:blipFill>
        <p:spPr>
          <a:xfrm>
            <a:off x="2479726" y="2024091"/>
            <a:ext cx="620780" cy="620780"/>
          </a:xfrm>
          <a:prstGeom prst="rect">
            <a:avLst/>
          </a:prstGeom>
          <a:noFill/>
          <a:ln>
            <a:noFill/>
          </a:ln>
        </p:spPr>
      </p:pic>
      <p:pic>
        <p:nvPicPr>
          <p:cNvPr id="530" name="Shape 530"/>
          <p:cNvPicPr preferRelativeResize="0"/>
          <p:nvPr/>
        </p:nvPicPr>
        <p:blipFill rotWithShape="1">
          <a:blip r:embed="rId8">
            <a:alphaModFix/>
          </a:blip>
          <a:srcRect/>
          <a:stretch/>
        </p:blipFill>
        <p:spPr>
          <a:xfrm>
            <a:off x="4457798" y="1064096"/>
            <a:ext cx="620780" cy="620780"/>
          </a:xfrm>
          <a:prstGeom prst="rect">
            <a:avLst/>
          </a:prstGeom>
          <a:noFill/>
          <a:ln>
            <a:noFill/>
          </a:ln>
        </p:spPr>
      </p:pic>
      <p:pic>
        <p:nvPicPr>
          <p:cNvPr id="531" name="Shape 531"/>
          <p:cNvPicPr preferRelativeResize="0"/>
          <p:nvPr/>
        </p:nvPicPr>
        <p:blipFill rotWithShape="1">
          <a:blip r:embed="rId9">
            <a:alphaModFix/>
          </a:blip>
          <a:srcRect/>
          <a:stretch/>
        </p:blipFill>
        <p:spPr>
          <a:xfrm>
            <a:off x="1322317" y="3995464"/>
            <a:ext cx="613560" cy="613560"/>
          </a:xfrm>
          <a:prstGeom prst="rect">
            <a:avLst/>
          </a:prstGeom>
          <a:noFill/>
          <a:ln>
            <a:noFill/>
          </a:ln>
        </p:spPr>
      </p:pic>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p:nvPr/>
        </p:nvSpPr>
        <p:spPr>
          <a:xfrm>
            <a:off x="121850" y="1545166"/>
            <a:ext cx="3385576" cy="3007755"/>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Manage Organizations, users, applications and Spaces</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Monitor applications logs, services and routes</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Access Service Marketplace, create services and bind to applications</a:t>
            </a:r>
          </a:p>
          <a:p>
            <a:pPr marL="285750" marR="0" lvl="0" indent="-285750" algn="l" rtl="0">
              <a:lnSpc>
                <a:spcPct val="100000"/>
              </a:lnSpc>
              <a:spcBef>
                <a:spcPts val="1200"/>
              </a:spcBef>
              <a:spcAft>
                <a:spcPts val="0"/>
              </a:spcAft>
              <a:buClr>
                <a:schemeClr val="dk1"/>
              </a:buClr>
              <a:buFont typeface="Arial"/>
              <a:buNone/>
            </a:pPr>
            <a:endParaRPr sz="1800" b="0" i="0" u="none" strike="noStrike" cap="none">
              <a:solidFill>
                <a:schemeClr val="lt1"/>
              </a:solidFill>
              <a:latin typeface="Open Sans"/>
              <a:ea typeface="Open Sans"/>
              <a:cs typeface="Open Sans"/>
              <a:sym typeface="Open Sans"/>
            </a:endParaRPr>
          </a:p>
        </p:txBody>
      </p:sp>
      <p:sp>
        <p:nvSpPr>
          <p:cNvPr id="537" name="Shape 537"/>
          <p:cNvSpPr txBox="1">
            <a:spLocks noGrp="1"/>
          </p:cNvSpPr>
          <p:nvPr>
            <p:ph type="title"/>
          </p:nvPr>
        </p:nvSpPr>
        <p:spPr>
          <a:xfrm>
            <a:off x="0" y="414835"/>
            <a:ext cx="9524999" cy="585513"/>
          </a:xfrm>
          <a:prstGeom prst="rect">
            <a:avLst/>
          </a:prstGeom>
          <a:noFill/>
          <a:ln>
            <a:noFill/>
          </a:ln>
        </p:spPr>
        <p:txBody>
          <a:bodyPr lIns="91425" tIns="45700" rIns="91425" bIns="45700" anchor="ctr" anchorCtr="0">
            <a:noAutofit/>
          </a:bodyPr>
          <a:lstStyle/>
          <a:p>
            <a:pPr marL="0" marR="0" lvl="0" indent="0" algn="ctr" rtl="0">
              <a:spcBef>
                <a:spcPts val="0"/>
              </a:spcBef>
              <a:buClr>
                <a:srgbClr val="008881"/>
              </a:buClr>
              <a:buSzPct val="25000"/>
              <a:buFont typeface="Source Sans Pro"/>
              <a:buNone/>
            </a:pPr>
            <a:r>
              <a:rPr lang="en-US" sz="3600" b="1" i="0" u="none" strike="noStrike" cap="none">
                <a:solidFill>
                  <a:srgbClr val="008881"/>
                </a:solidFill>
                <a:latin typeface="Source Sans Pro"/>
                <a:ea typeface="Source Sans Pro"/>
                <a:cs typeface="Source Sans Pro"/>
                <a:sym typeface="Source Sans Pro"/>
              </a:rPr>
              <a:t>Platform Runtime - Apps Manager</a:t>
            </a:r>
          </a:p>
        </p:txBody>
      </p:sp>
      <p:pic>
        <p:nvPicPr>
          <p:cNvPr id="538" name="Shape 538"/>
          <p:cNvPicPr preferRelativeResize="0"/>
          <p:nvPr/>
        </p:nvPicPr>
        <p:blipFill rotWithShape="1">
          <a:blip r:embed="rId3">
            <a:alphaModFix/>
          </a:blip>
          <a:srcRect/>
          <a:stretch/>
        </p:blipFill>
        <p:spPr>
          <a:xfrm>
            <a:off x="3987439" y="1280790"/>
            <a:ext cx="4616810" cy="3281680"/>
          </a:xfrm>
          <a:prstGeom prst="rect">
            <a:avLst/>
          </a:prstGeom>
          <a:noFill/>
          <a:ln>
            <a:noFill/>
          </a:ln>
        </p:spPr>
      </p:pic>
    </p:spTree>
  </p:cSld>
  <p:clrMapOvr>
    <a:masterClrMapping/>
  </p:clrMapOvr>
  <p:transition xmlns:p14="http://schemas.microsoft.com/office/powerpoint/2010/mai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p:nvPr/>
        </p:nvSpPr>
        <p:spPr>
          <a:xfrm>
            <a:off x="121848" y="3735917"/>
            <a:ext cx="8863401" cy="1145646"/>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Drill into a space to see all application and services instances</a:t>
            </a:r>
          </a:p>
          <a:p>
            <a:pPr marL="285750" marR="0" lvl="0" indent="-285750" algn="l" rtl="0">
              <a:lnSpc>
                <a:spcPct val="100000"/>
              </a:lnSpc>
              <a:spcBef>
                <a:spcPts val="1200"/>
              </a:spcBef>
              <a:spcAft>
                <a:spcPts val="0"/>
              </a:spcAft>
              <a:buClr>
                <a:schemeClr val="lt1"/>
              </a:buClr>
              <a:buSzPct val="100000"/>
              <a:buFont typeface="Arial"/>
              <a:buChar char="•"/>
            </a:pPr>
            <a:r>
              <a:rPr lang="en-US" sz="1800" b="0" i="0" u="none" strike="noStrike" cap="none">
                <a:solidFill>
                  <a:schemeClr val="lt1"/>
                </a:solidFill>
                <a:latin typeface="Open Sans"/>
                <a:ea typeface="Open Sans"/>
                <a:cs typeface="Open Sans"/>
                <a:sym typeface="Open Sans"/>
              </a:rPr>
              <a:t>Then drill into an application to see configuration, status, event, logging, routes, environment variables and service instances bound to the application</a:t>
            </a:r>
          </a:p>
        </p:txBody>
      </p:sp>
      <p:sp>
        <p:nvSpPr>
          <p:cNvPr id="544" name="Shape 544"/>
          <p:cNvSpPr txBox="1">
            <a:spLocks noGrp="1"/>
          </p:cNvSpPr>
          <p:nvPr>
            <p:ph type="title"/>
          </p:nvPr>
        </p:nvSpPr>
        <p:spPr>
          <a:xfrm>
            <a:off x="1117708" y="407953"/>
            <a:ext cx="6947615" cy="585513"/>
          </a:xfrm>
          <a:prstGeom prst="rect">
            <a:avLst/>
          </a:prstGeom>
          <a:noFill/>
          <a:ln>
            <a:noFill/>
          </a:ln>
        </p:spPr>
        <p:txBody>
          <a:bodyPr lIns="91425" tIns="45700" rIns="91425" bIns="45700" anchor="ctr" anchorCtr="0">
            <a:noAutofit/>
          </a:bodyPr>
          <a:lstStyle/>
          <a:p>
            <a:pPr marL="0" marR="0" lvl="0" indent="0" algn="ctr" rtl="0">
              <a:spcBef>
                <a:spcPts val="0"/>
              </a:spcBef>
              <a:buClr>
                <a:srgbClr val="008881"/>
              </a:buClr>
              <a:buSzPct val="25000"/>
              <a:buFont typeface="Source Sans Pro"/>
              <a:buNone/>
            </a:pPr>
            <a:r>
              <a:rPr lang="en-US" sz="3600" b="1" i="0" u="none" strike="noStrike" cap="none">
                <a:solidFill>
                  <a:srgbClr val="008881"/>
                </a:solidFill>
                <a:latin typeface="Source Sans Pro"/>
                <a:ea typeface="Source Sans Pro"/>
                <a:cs typeface="Source Sans Pro"/>
                <a:sym typeface="Source Sans Pro"/>
              </a:rPr>
              <a:t>Pivotal Apps Mgr. – App View </a:t>
            </a:r>
          </a:p>
        </p:txBody>
      </p:sp>
      <p:pic>
        <p:nvPicPr>
          <p:cNvPr id="545" name="Shape 545" descr="Screen Shot 2015-12-22 at 6.03.30 PM.png"/>
          <p:cNvPicPr preferRelativeResize="0"/>
          <p:nvPr/>
        </p:nvPicPr>
        <p:blipFill rotWithShape="1">
          <a:blip r:embed="rId3">
            <a:alphaModFix/>
          </a:blip>
          <a:srcRect/>
          <a:stretch/>
        </p:blipFill>
        <p:spPr>
          <a:xfrm>
            <a:off x="639341" y="1154851"/>
            <a:ext cx="3178596" cy="2358412"/>
          </a:xfrm>
          <a:prstGeom prst="rect">
            <a:avLst/>
          </a:prstGeom>
          <a:noFill/>
          <a:ln>
            <a:noFill/>
          </a:ln>
        </p:spPr>
      </p:pic>
      <p:pic>
        <p:nvPicPr>
          <p:cNvPr id="546" name="Shape 546" descr="Screen Shot 2015-12-22 at 6.04.23 PM.png"/>
          <p:cNvPicPr preferRelativeResize="0"/>
          <p:nvPr/>
        </p:nvPicPr>
        <p:blipFill rotWithShape="1">
          <a:blip r:embed="rId4">
            <a:alphaModFix/>
          </a:blip>
          <a:srcRect/>
          <a:stretch/>
        </p:blipFill>
        <p:spPr>
          <a:xfrm>
            <a:off x="5339673" y="1238251"/>
            <a:ext cx="3515787" cy="2206622"/>
          </a:xfrm>
          <a:prstGeom prst="rect">
            <a:avLst/>
          </a:prstGeom>
          <a:noFill/>
          <a:ln>
            <a:noFill/>
          </a:ln>
        </p:spPr>
      </p:pic>
      <p:cxnSp>
        <p:nvCxnSpPr>
          <p:cNvPr id="547" name="Shape 547"/>
          <p:cNvCxnSpPr>
            <a:stCxn id="545" idx="3"/>
            <a:endCxn id="546" idx="1"/>
          </p:cNvCxnSpPr>
          <p:nvPr/>
        </p:nvCxnSpPr>
        <p:spPr>
          <a:xfrm>
            <a:off x="3817938" y="2334058"/>
            <a:ext cx="1521600" cy="7500"/>
          </a:xfrm>
          <a:prstGeom prst="straightConnector1">
            <a:avLst/>
          </a:prstGeom>
          <a:noFill/>
          <a:ln w="25400" cap="flat" cmpd="sng">
            <a:solidFill>
              <a:schemeClr val="accent1"/>
            </a:solidFill>
            <a:prstDash val="solid"/>
            <a:round/>
            <a:headEnd type="none" w="med" len="med"/>
            <a:tailEnd type="stealth" w="lg" len="lg"/>
          </a:ln>
          <a:effectLst>
            <a:outerShdw blurRad="39999" dist="20000" dir="5400000" rotWithShape="0">
              <a:srgbClr val="000000">
                <a:alpha val="37647"/>
              </a:srgbClr>
            </a:outerShdw>
          </a:effectLst>
        </p:spPr>
      </p:cxnSp>
    </p:spTree>
  </p:cSld>
  <p:clrMapOvr>
    <a:masterClrMapping/>
  </p:clrMapOvr>
  <p:transition xmlns:p14="http://schemas.microsoft.com/office/powerpoint/2010/main" spd="slow">
    <p:fade/>
  </p:transition>
</p:sld>
</file>

<file path=ppt/theme/theme1.xml><?xml version="1.0" encoding="utf-8"?>
<a:theme xmlns:a="http://schemas.openxmlformats.org/drawingml/2006/main" name="Office Theme">
  <a:themeElements>
    <a:clrScheme name="Custom 1">
      <a:dk1>
        <a:srgbClr val="262626"/>
      </a:dk1>
      <a:lt1>
        <a:srgbClr val="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1903</Words>
  <Application>Microsoft Macintosh PowerPoint</Application>
  <PresentationFormat>On-screen Show (16:9)</PresentationFormat>
  <Paragraphs>304</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Agenda</vt:lpstr>
      <vt:lpstr>PowerPoint Presentation</vt:lpstr>
      <vt:lpstr>Pivotal Cloud Foundry Architecture</vt:lpstr>
      <vt:lpstr>Operations - Pivotal Ops Manager</vt:lpstr>
      <vt:lpstr>Elastic Runtime Tile</vt:lpstr>
      <vt:lpstr>Platform Runtime – Application Centric</vt:lpstr>
      <vt:lpstr>Platform Runtime - Apps Manager</vt:lpstr>
      <vt:lpstr>Pivotal Apps Mgr. – App View </vt:lpstr>
      <vt:lpstr>Services Marketplace</vt:lpstr>
      <vt:lpstr>CLI – Command Line Interface</vt:lpstr>
      <vt:lpstr>PowerPoint Presentation</vt:lpstr>
      <vt:lpstr>Elastic Runtime Architecture</vt:lpstr>
      <vt:lpstr>Deploying an Application</vt:lpstr>
      <vt:lpstr>Creating and binding services</vt:lpstr>
      <vt:lpstr>Staging an Application</vt:lpstr>
      <vt:lpstr>Platform Runtime – Application Frameworks</vt:lpstr>
      <vt:lpstr>Pivotal Cloud Foundry Architecture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Christopher Decelles</cp:lastModifiedBy>
  <cp:revision>3</cp:revision>
  <dcterms:modified xsi:type="dcterms:W3CDTF">2017-03-08T14:03:50Z</dcterms:modified>
</cp:coreProperties>
</file>