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865CD-DF52-4A27-A41C-F358AC9FD37E}" v="540" dt="2024-03-25T15:19:46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7026" y="-4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thsct-my.sharepoint.com/personal/gwhite8_patriots_uttyler_edu/Documents/GPHC%202024%20-%20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thsct-my.sharepoint.com/personal/gwhite8_patriots_uttyler_edu/Documents/GPHC%202024%20-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00" b="1" i="0" u="none" strike="noStrike" kern="1200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kern="1200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Air Fuel Ratio Histogram - No Load (Idle)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00" b="1" i="0" u="none" strike="noStrike" kern="1200" spc="0" baseline="0" dirty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Carb - No Load - Trial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Sheet1!$C$2:$C$52</c:f>
              <c:numCache>
                <c:formatCode>General</c:formatCode>
                <c:ptCount val="51"/>
                <c:pt idx="0">
                  <c:v>10</c:v>
                </c:pt>
                <c:pt idx="1">
                  <c:v>10.1</c:v>
                </c:pt>
                <c:pt idx="2">
                  <c:v>10.199999999999999</c:v>
                </c:pt>
                <c:pt idx="3">
                  <c:v>10.3</c:v>
                </c:pt>
                <c:pt idx="4">
                  <c:v>10.4</c:v>
                </c:pt>
                <c:pt idx="5">
                  <c:v>10.5</c:v>
                </c:pt>
                <c:pt idx="6">
                  <c:v>10.6</c:v>
                </c:pt>
                <c:pt idx="7">
                  <c:v>10.7</c:v>
                </c:pt>
                <c:pt idx="8">
                  <c:v>10.8</c:v>
                </c:pt>
                <c:pt idx="9">
                  <c:v>10.9</c:v>
                </c:pt>
                <c:pt idx="10">
                  <c:v>11</c:v>
                </c:pt>
                <c:pt idx="11">
                  <c:v>11.1</c:v>
                </c:pt>
                <c:pt idx="12">
                  <c:v>11.2</c:v>
                </c:pt>
                <c:pt idx="13">
                  <c:v>11.3</c:v>
                </c:pt>
                <c:pt idx="14">
                  <c:v>11.4</c:v>
                </c:pt>
                <c:pt idx="15">
                  <c:v>11.5</c:v>
                </c:pt>
                <c:pt idx="16">
                  <c:v>11.6</c:v>
                </c:pt>
                <c:pt idx="17">
                  <c:v>11.7</c:v>
                </c:pt>
                <c:pt idx="18">
                  <c:v>11.8</c:v>
                </c:pt>
                <c:pt idx="19">
                  <c:v>11.9</c:v>
                </c:pt>
                <c:pt idx="20">
                  <c:v>12</c:v>
                </c:pt>
                <c:pt idx="21">
                  <c:v>12.1</c:v>
                </c:pt>
                <c:pt idx="22">
                  <c:v>12.2</c:v>
                </c:pt>
                <c:pt idx="23">
                  <c:v>12.3</c:v>
                </c:pt>
                <c:pt idx="24">
                  <c:v>12.4</c:v>
                </c:pt>
                <c:pt idx="25">
                  <c:v>12.5</c:v>
                </c:pt>
                <c:pt idx="26">
                  <c:v>12.6</c:v>
                </c:pt>
                <c:pt idx="27">
                  <c:v>12.7</c:v>
                </c:pt>
                <c:pt idx="28">
                  <c:v>12.8</c:v>
                </c:pt>
                <c:pt idx="29">
                  <c:v>12.9</c:v>
                </c:pt>
                <c:pt idx="30">
                  <c:v>13</c:v>
                </c:pt>
                <c:pt idx="31">
                  <c:v>13.1</c:v>
                </c:pt>
                <c:pt idx="32">
                  <c:v>13.2</c:v>
                </c:pt>
                <c:pt idx="33">
                  <c:v>13.3</c:v>
                </c:pt>
                <c:pt idx="34">
                  <c:v>13.4</c:v>
                </c:pt>
                <c:pt idx="35">
                  <c:v>13.5</c:v>
                </c:pt>
                <c:pt idx="36">
                  <c:v>13.6</c:v>
                </c:pt>
                <c:pt idx="37">
                  <c:v>13.7</c:v>
                </c:pt>
                <c:pt idx="38">
                  <c:v>13.8</c:v>
                </c:pt>
                <c:pt idx="39">
                  <c:v>13.9</c:v>
                </c:pt>
                <c:pt idx="40">
                  <c:v>14</c:v>
                </c:pt>
                <c:pt idx="41">
                  <c:v>14.1</c:v>
                </c:pt>
                <c:pt idx="42">
                  <c:v>14.2</c:v>
                </c:pt>
                <c:pt idx="43">
                  <c:v>14.3</c:v>
                </c:pt>
                <c:pt idx="44">
                  <c:v>14.4</c:v>
                </c:pt>
                <c:pt idx="45">
                  <c:v>14.5</c:v>
                </c:pt>
                <c:pt idx="46">
                  <c:v>14.6</c:v>
                </c:pt>
                <c:pt idx="47">
                  <c:v>14.7</c:v>
                </c:pt>
                <c:pt idx="48">
                  <c:v>14.8</c:v>
                </c:pt>
                <c:pt idx="49">
                  <c:v>14.9</c:v>
                </c:pt>
                <c:pt idx="50">
                  <c:v>15</c:v>
                </c:pt>
              </c:numCache>
            </c:numRef>
          </c:cat>
          <c:val>
            <c:numRef>
              <c:f>Sheet1!$D$2:$D$52</c:f>
              <c:numCache>
                <c:formatCode>General</c:formatCode>
                <c:ptCount val="51"/>
                <c:pt idx="0">
                  <c:v>1096</c:v>
                </c:pt>
                <c:pt idx="1">
                  <c:v>290</c:v>
                </c:pt>
                <c:pt idx="2">
                  <c:v>306</c:v>
                </c:pt>
                <c:pt idx="3">
                  <c:v>257</c:v>
                </c:pt>
                <c:pt idx="4">
                  <c:v>198</c:v>
                </c:pt>
                <c:pt idx="5">
                  <c:v>198</c:v>
                </c:pt>
                <c:pt idx="6">
                  <c:v>146</c:v>
                </c:pt>
                <c:pt idx="7">
                  <c:v>128</c:v>
                </c:pt>
                <c:pt idx="8">
                  <c:v>79</c:v>
                </c:pt>
                <c:pt idx="9">
                  <c:v>59</c:v>
                </c:pt>
                <c:pt idx="10">
                  <c:v>53</c:v>
                </c:pt>
                <c:pt idx="11">
                  <c:v>42</c:v>
                </c:pt>
                <c:pt idx="12">
                  <c:v>35</c:v>
                </c:pt>
                <c:pt idx="13">
                  <c:v>39</c:v>
                </c:pt>
                <c:pt idx="14">
                  <c:v>19</c:v>
                </c:pt>
                <c:pt idx="15">
                  <c:v>20</c:v>
                </c:pt>
                <c:pt idx="16">
                  <c:v>14</c:v>
                </c:pt>
                <c:pt idx="17">
                  <c:v>6</c:v>
                </c:pt>
                <c:pt idx="18">
                  <c:v>5</c:v>
                </c:pt>
                <c:pt idx="19">
                  <c:v>2</c:v>
                </c:pt>
                <c:pt idx="20">
                  <c:v>3</c:v>
                </c:pt>
                <c:pt idx="21">
                  <c:v>2</c:v>
                </c:pt>
                <c:pt idx="22">
                  <c:v>1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7F-4ACE-8FBB-01BE65AA01C7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EFI - No Load - Trial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Sheet1!$C$2:$C$52</c:f>
              <c:numCache>
                <c:formatCode>General</c:formatCode>
                <c:ptCount val="51"/>
                <c:pt idx="0">
                  <c:v>10</c:v>
                </c:pt>
                <c:pt idx="1">
                  <c:v>10.1</c:v>
                </c:pt>
                <c:pt idx="2">
                  <c:v>10.199999999999999</c:v>
                </c:pt>
                <c:pt idx="3">
                  <c:v>10.3</c:v>
                </c:pt>
                <c:pt idx="4">
                  <c:v>10.4</c:v>
                </c:pt>
                <c:pt idx="5">
                  <c:v>10.5</c:v>
                </c:pt>
                <c:pt idx="6">
                  <c:v>10.6</c:v>
                </c:pt>
                <c:pt idx="7">
                  <c:v>10.7</c:v>
                </c:pt>
                <c:pt idx="8">
                  <c:v>10.8</c:v>
                </c:pt>
                <c:pt idx="9">
                  <c:v>10.9</c:v>
                </c:pt>
                <c:pt idx="10">
                  <c:v>11</c:v>
                </c:pt>
                <c:pt idx="11">
                  <c:v>11.1</c:v>
                </c:pt>
                <c:pt idx="12">
                  <c:v>11.2</c:v>
                </c:pt>
                <c:pt idx="13">
                  <c:v>11.3</c:v>
                </c:pt>
                <c:pt idx="14">
                  <c:v>11.4</c:v>
                </c:pt>
                <c:pt idx="15">
                  <c:v>11.5</c:v>
                </c:pt>
                <c:pt idx="16">
                  <c:v>11.6</c:v>
                </c:pt>
                <c:pt idx="17">
                  <c:v>11.7</c:v>
                </c:pt>
                <c:pt idx="18">
                  <c:v>11.8</c:v>
                </c:pt>
                <c:pt idx="19">
                  <c:v>11.9</c:v>
                </c:pt>
                <c:pt idx="20">
                  <c:v>12</c:v>
                </c:pt>
                <c:pt idx="21">
                  <c:v>12.1</c:v>
                </c:pt>
                <c:pt idx="22">
                  <c:v>12.2</c:v>
                </c:pt>
                <c:pt idx="23">
                  <c:v>12.3</c:v>
                </c:pt>
                <c:pt idx="24">
                  <c:v>12.4</c:v>
                </c:pt>
                <c:pt idx="25">
                  <c:v>12.5</c:v>
                </c:pt>
                <c:pt idx="26">
                  <c:v>12.6</c:v>
                </c:pt>
                <c:pt idx="27">
                  <c:v>12.7</c:v>
                </c:pt>
                <c:pt idx="28">
                  <c:v>12.8</c:v>
                </c:pt>
                <c:pt idx="29">
                  <c:v>12.9</c:v>
                </c:pt>
                <c:pt idx="30">
                  <c:v>13</c:v>
                </c:pt>
                <c:pt idx="31">
                  <c:v>13.1</c:v>
                </c:pt>
                <c:pt idx="32">
                  <c:v>13.2</c:v>
                </c:pt>
                <c:pt idx="33">
                  <c:v>13.3</c:v>
                </c:pt>
                <c:pt idx="34">
                  <c:v>13.4</c:v>
                </c:pt>
                <c:pt idx="35">
                  <c:v>13.5</c:v>
                </c:pt>
                <c:pt idx="36">
                  <c:v>13.6</c:v>
                </c:pt>
                <c:pt idx="37">
                  <c:v>13.7</c:v>
                </c:pt>
                <c:pt idx="38">
                  <c:v>13.8</c:v>
                </c:pt>
                <c:pt idx="39">
                  <c:v>13.9</c:v>
                </c:pt>
                <c:pt idx="40">
                  <c:v>14</c:v>
                </c:pt>
                <c:pt idx="41">
                  <c:v>14.1</c:v>
                </c:pt>
                <c:pt idx="42">
                  <c:v>14.2</c:v>
                </c:pt>
                <c:pt idx="43">
                  <c:v>14.3</c:v>
                </c:pt>
                <c:pt idx="44">
                  <c:v>14.4</c:v>
                </c:pt>
                <c:pt idx="45">
                  <c:v>14.5</c:v>
                </c:pt>
                <c:pt idx="46">
                  <c:v>14.6</c:v>
                </c:pt>
                <c:pt idx="47">
                  <c:v>14.7</c:v>
                </c:pt>
                <c:pt idx="48">
                  <c:v>14.8</c:v>
                </c:pt>
                <c:pt idx="49">
                  <c:v>14.9</c:v>
                </c:pt>
                <c:pt idx="50">
                  <c:v>15</c:v>
                </c:pt>
              </c:numCache>
            </c:numRef>
          </c:cat>
          <c:val>
            <c:numRef>
              <c:f>Sheet1!$E$2:$E$52</c:f>
              <c:numCache>
                <c:formatCode>General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29</c:v>
                </c:pt>
                <c:pt idx="31">
                  <c:v>68</c:v>
                </c:pt>
                <c:pt idx="32">
                  <c:v>314</c:v>
                </c:pt>
                <c:pt idx="33">
                  <c:v>518</c:v>
                </c:pt>
                <c:pt idx="34">
                  <c:v>517</c:v>
                </c:pt>
                <c:pt idx="35">
                  <c:v>442</c:v>
                </c:pt>
                <c:pt idx="36">
                  <c:v>284</c:v>
                </c:pt>
                <c:pt idx="37">
                  <c:v>316</c:v>
                </c:pt>
                <c:pt idx="38">
                  <c:v>254</c:v>
                </c:pt>
                <c:pt idx="39">
                  <c:v>143</c:v>
                </c:pt>
                <c:pt idx="40">
                  <c:v>39</c:v>
                </c:pt>
                <c:pt idx="41">
                  <c:v>42</c:v>
                </c:pt>
                <c:pt idx="42">
                  <c:v>22</c:v>
                </c:pt>
                <c:pt idx="43">
                  <c:v>12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7F-4ACE-8FBB-01BE65AA0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42"/>
        <c:axId val="1800775935"/>
        <c:axId val="1800777375"/>
      </c:barChart>
      <c:catAx>
        <c:axId val="1800775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0777375"/>
        <c:crosses val="autoZero"/>
        <c:auto val="1"/>
        <c:lblAlgn val="ctr"/>
        <c:lblOffset val="100"/>
        <c:noMultiLvlLbl val="0"/>
      </c:catAx>
      <c:valAx>
        <c:axId val="1800777375"/>
        <c:scaling>
          <c:orientation val="minMax"/>
          <c:max val="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0775935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38100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Air Fuel Ratio Histogram - 1500W Load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Carb - 1500W Load - Trial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Sheet1!$C$2:$C$52</c:f>
              <c:numCache>
                <c:formatCode>General</c:formatCode>
                <c:ptCount val="51"/>
                <c:pt idx="0">
                  <c:v>10</c:v>
                </c:pt>
                <c:pt idx="1">
                  <c:v>10.1</c:v>
                </c:pt>
                <c:pt idx="2">
                  <c:v>10.199999999999999</c:v>
                </c:pt>
                <c:pt idx="3">
                  <c:v>10.3</c:v>
                </c:pt>
                <c:pt idx="4">
                  <c:v>10.4</c:v>
                </c:pt>
                <c:pt idx="5">
                  <c:v>10.5</c:v>
                </c:pt>
                <c:pt idx="6">
                  <c:v>10.6</c:v>
                </c:pt>
                <c:pt idx="7">
                  <c:v>10.7</c:v>
                </c:pt>
                <c:pt idx="8">
                  <c:v>10.8</c:v>
                </c:pt>
                <c:pt idx="9">
                  <c:v>10.9</c:v>
                </c:pt>
                <c:pt idx="10">
                  <c:v>11</c:v>
                </c:pt>
                <c:pt idx="11">
                  <c:v>11.1</c:v>
                </c:pt>
                <c:pt idx="12">
                  <c:v>11.2</c:v>
                </c:pt>
                <c:pt idx="13">
                  <c:v>11.3</c:v>
                </c:pt>
                <c:pt idx="14">
                  <c:v>11.4</c:v>
                </c:pt>
                <c:pt idx="15">
                  <c:v>11.5</c:v>
                </c:pt>
                <c:pt idx="16">
                  <c:v>11.6</c:v>
                </c:pt>
                <c:pt idx="17">
                  <c:v>11.7</c:v>
                </c:pt>
                <c:pt idx="18">
                  <c:v>11.8</c:v>
                </c:pt>
                <c:pt idx="19">
                  <c:v>11.9</c:v>
                </c:pt>
                <c:pt idx="20">
                  <c:v>12</c:v>
                </c:pt>
                <c:pt idx="21">
                  <c:v>12.1</c:v>
                </c:pt>
                <c:pt idx="22">
                  <c:v>12.2</c:v>
                </c:pt>
                <c:pt idx="23">
                  <c:v>12.3</c:v>
                </c:pt>
                <c:pt idx="24">
                  <c:v>12.4</c:v>
                </c:pt>
                <c:pt idx="25">
                  <c:v>12.5</c:v>
                </c:pt>
                <c:pt idx="26">
                  <c:v>12.6</c:v>
                </c:pt>
                <c:pt idx="27">
                  <c:v>12.7</c:v>
                </c:pt>
                <c:pt idx="28">
                  <c:v>12.8</c:v>
                </c:pt>
                <c:pt idx="29">
                  <c:v>12.9</c:v>
                </c:pt>
                <c:pt idx="30">
                  <c:v>13</c:v>
                </c:pt>
                <c:pt idx="31">
                  <c:v>13.1</c:v>
                </c:pt>
                <c:pt idx="32">
                  <c:v>13.2</c:v>
                </c:pt>
                <c:pt idx="33">
                  <c:v>13.3</c:v>
                </c:pt>
                <c:pt idx="34">
                  <c:v>13.4</c:v>
                </c:pt>
                <c:pt idx="35">
                  <c:v>13.5</c:v>
                </c:pt>
                <c:pt idx="36">
                  <c:v>13.6</c:v>
                </c:pt>
                <c:pt idx="37">
                  <c:v>13.7</c:v>
                </c:pt>
                <c:pt idx="38">
                  <c:v>13.8</c:v>
                </c:pt>
                <c:pt idx="39">
                  <c:v>13.9</c:v>
                </c:pt>
                <c:pt idx="40">
                  <c:v>14</c:v>
                </c:pt>
                <c:pt idx="41">
                  <c:v>14.1</c:v>
                </c:pt>
                <c:pt idx="42">
                  <c:v>14.2</c:v>
                </c:pt>
                <c:pt idx="43">
                  <c:v>14.3</c:v>
                </c:pt>
                <c:pt idx="44">
                  <c:v>14.4</c:v>
                </c:pt>
                <c:pt idx="45">
                  <c:v>14.5</c:v>
                </c:pt>
                <c:pt idx="46">
                  <c:v>14.6</c:v>
                </c:pt>
                <c:pt idx="47">
                  <c:v>14.7</c:v>
                </c:pt>
                <c:pt idx="48">
                  <c:v>14.8</c:v>
                </c:pt>
                <c:pt idx="49">
                  <c:v>14.9</c:v>
                </c:pt>
                <c:pt idx="50">
                  <c:v>15</c:v>
                </c:pt>
              </c:numCache>
            </c:numRef>
          </c:cat>
          <c:val>
            <c:numRef>
              <c:f>Sheet1!$I$2:$I$52</c:f>
              <c:numCache>
                <c:formatCode>General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22</c:v>
                </c:pt>
                <c:pt idx="5">
                  <c:v>31</c:v>
                </c:pt>
                <c:pt idx="6">
                  <c:v>51</c:v>
                </c:pt>
                <c:pt idx="7">
                  <c:v>138</c:v>
                </c:pt>
                <c:pt idx="8">
                  <c:v>225</c:v>
                </c:pt>
                <c:pt idx="9">
                  <c:v>231</c:v>
                </c:pt>
                <c:pt idx="10">
                  <c:v>258</c:v>
                </c:pt>
                <c:pt idx="11">
                  <c:v>299</c:v>
                </c:pt>
                <c:pt idx="12">
                  <c:v>324</c:v>
                </c:pt>
                <c:pt idx="13">
                  <c:v>432</c:v>
                </c:pt>
                <c:pt idx="14">
                  <c:v>384</c:v>
                </c:pt>
                <c:pt idx="15">
                  <c:v>246</c:v>
                </c:pt>
                <c:pt idx="16">
                  <c:v>181</c:v>
                </c:pt>
                <c:pt idx="17">
                  <c:v>97</c:v>
                </c:pt>
                <c:pt idx="18">
                  <c:v>46</c:v>
                </c:pt>
                <c:pt idx="19">
                  <c:v>19</c:v>
                </c:pt>
                <c:pt idx="20">
                  <c:v>10</c:v>
                </c:pt>
                <c:pt idx="21">
                  <c:v>5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45-45F1-99C8-6B0E369B12E6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EFI - 1500W Load - Trial 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Sheet1!$C$2:$C$52</c:f>
              <c:numCache>
                <c:formatCode>General</c:formatCode>
                <c:ptCount val="51"/>
                <c:pt idx="0">
                  <c:v>10</c:v>
                </c:pt>
                <c:pt idx="1">
                  <c:v>10.1</c:v>
                </c:pt>
                <c:pt idx="2">
                  <c:v>10.199999999999999</c:v>
                </c:pt>
                <c:pt idx="3">
                  <c:v>10.3</c:v>
                </c:pt>
                <c:pt idx="4">
                  <c:v>10.4</c:v>
                </c:pt>
                <c:pt idx="5">
                  <c:v>10.5</c:v>
                </c:pt>
                <c:pt idx="6">
                  <c:v>10.6</c:v>
                </c:pt>
                <c:pt idx="7">
                  <c:v>10.7</c:v>
                </c:pt>
                <c:pt idx="8">
                  <c:v>10.8</c:v>
                </c:pt>
                <c:pt idx="9">
                  <c:v>10.9</c:v>
                </c:pt>
                <c:pt idx="10">
                  <c:v>11</c:v>
                </c:pt>
                <c:pt idx="11">
                  <c:v>11.1</c:v>
                </c:pt>
                <c:pt idx="12">
                  <c:v>11.2</c:v>
                </c:pt>
                <c:pt idx="13">
                  <c:v>11.3</c:v>
                </c:pt>
                <c:pt idx="14">
                  <c:v>11.4</c:v>
                </c:pt>
                <c:pt idx="15">
                  <c:v>11.5</c:v>
                </c:pt>
                <c:pt idx="16">
                  <c:v>11.6</c:v>
                </c:pt>
                <c:pt idx="17">
                  <c:v>11.7</c:v>
                </c:pt>
                <c:pt idx="18">
                  <c:v>11.8</c:v>
                </c:pt>
                <c:pt idx="19">
                  <c:v>11.9</c:v>
                </c:pt>
                <c:pt idx="20">
                  <c:v>12</c:v>
                </c:pt>
                <c:pt idx="21">
                  <c:v>12.1</c:v>
                </c:pt>
                <c:pt idx="22">
                  <c:v>12.2</c:v>
                </c:pt>
                <c:pt idx="23">
                  <c:v>12.3</c:v>
                </c:pt>
                <c:pt idx="24">
                  <c:v>12.4</c:v>
                </c:pt>
                <c:pt idx="25">
                  <c:v>12.5</c:v>
                </c:pt>
                <c:pt idx="26">
                  <c:v>12.6</c:v>
                </c:pt>
                <c:pt idx="27">
                  <c:v>12.7</c:v>
                </c:pt>
                <c:pt idx="28">
                  <c:v>12.8</c:v>
                </c:pt>
                <c:pt idx="29">
                  <c:v>12.9</c:v>
                </c:pt>
                <c:pt idx="30">
                  <c:v>13</c:v>
                </c:pt>
                <c:pt idx="31">
                  <c:v>13.1</c:v>
                </c:pt>
                <c:pt idx="32">
                  <c:v>13.2</c:v>
                </c:pt>
                <c:pt idx="33">
                  <c:v>13.3</c:v>
                </c:pt>
                <c:pt idx="34">
                  <c:v>13.4</c:v>
                </c:pt>
                <c:pt idx="35">
                  <c:v>13.5</c:v>
                </c:pt>
                <c:pt idx="36">
                  <c:v>13.6</c:v>
                </c:pt>
                <c:pt idx="37">
                  <c:v>13.7</c:v>
                </c:pt>
                <c:pt idx="38">
                  <c:v>13.8</c:v>
                </c:pt>
                <c:pt idx="39">
                  <c:v>13.9</c:v>
                </c:pt>
                <c:pt idx="40">
                  <c:v>14</c:v>
                </c:pt>
                <c:pt idx="41">
                  <c:v>14.1</c:v>
                </c:pt>
                <c:pt idx="42">
                  <c:v>14.2</c:v>
                </c:pt>
                <c:pt idx="43">
                  <c:v>14.3</c:v>
                </c:pt>
                <c:pt idx="44">
                  <c:v>14.4</c:v>
                </c:pt>
                <c:pt idx="45">
                  <c:v>14.5</c:v>
                </c:pt>
                <c:pt idx="46">
                  <c:v>14.6</c:v>
                </c:pt>
                <c:pt idx="47">
                  <c:v>14.7</c:v>
                </c:pt>
                <c:pt idx="48">
                  <c:v>14.8</c:v>
                </c:pt>
                <c:pt idx="49">
                  <c:v>14.9</c:v>
                </c:pt>
                <c:pt idx="50">
                  <c:v>15</c:v>
                </c:pt>
              </c:numCache>
            </c:numRef>
          </c:cat>
          <c:val>
            <c:numRef>
              <c:f>Sheet1!$J$2:$J$52</c:f>
              <c:numCache>
                <c:formatCode>General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59</c:v>
                </c:pt>
                <c:pt idx="21">
                  <c:v>114</c:v>
                </c:pt>
                <c:pt idx="22">
                  <c:v>228</c:v>
                </c:pt>
                <c:pt idx="23">
                  <c:v>347</c:v>
                </c:pt>
                <c:pt idx="24">
                  <c:v>396</c:v>
                </c:pt>
                <c:pt idx="25">
                  <c:v>460</c:v>
                </c:pt>
                <c:pt idx="26">
                  <c:v>459</c:v>
                </c:pt>
                <c:pt idx="27">
                  <c:v>322</c:v>
                </c:pt>
                <c:pt idx="28">
                  <c:v>241</c:v>
                </c:pt>
                <c:pt idx="29">
                  <c:v>169</c:v>
                </c:pt>
                <c:pt idx="30">
                  <c:v>114</c:v>
                </c:pt>
                <c:pt idx="31">
                  <c:v>68</c:v>
                </c:pt>
                <c:pt idx="32">
                  <c:v>22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45-45F1-99C8-6B0E369B12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42"/>
        <c:axId val="1800775935"/>
        <c:axId val="1800777375"/>
      </c:barChart>
      <c:catAx>
        <c:axId val="1800775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0777375"/>
        <c:crosses val="autoZero"/>
        <c:auto val="1"/>
        <c:lblAlgn val="ctr"/>
        <c:lblOffset val="100"/>
        <c:noMultiLvlLbl val="0"/>
      </c:catAx>
      <c:valAx>
        <c:axId val="1800777375"/>
        <c:scaling>
          <c:orientation val="minMax"/>
          <c:max val="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0775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4D12-B70D-4510-9572-30D08D079333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BBAF-04E6-40A4-A04B-32C6313C6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8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4D12-B70D-4510-9572-30D08D079333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BBAF-04E6-40A4-A04B-32C6313C6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9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4D12-B70D-4510-9572-30D08D079333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BBAF-04E6-40A4-A04B-32C6313C6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8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4D12-B70D-4510-9572-30D08D079333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BBAF-04E6-40A4-A04B-32C6313C6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0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4D12-B70D-4510-9572-30D08D079333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BBAF-04E6-40A4-A04B-32C6313C6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0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4D12-B70D-4510-9572-30D08D079333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BBAF-04E6-40A4-A04B-32C6313C6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2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4D12-B70D-4510-9572-30D08D079333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BBAF-04E6-40A4-A04B-32C6313C6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3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4D12-B70D-4510-9572-30D08D079333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BBAF-04E6-40A4-A04B-32C6313C6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8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4D12-B70D-4510-9572-30D08D079333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BBAF-04E6-40A4-A04B-32C6313C6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5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4D12-B70D-4510-9572-30D08D079333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BBAF-04E6-40A4-A04B-32C6313C6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8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4D12-B70D-4510-9572-30D08D079333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BBAF-04E6-40A4-A04B-32C6313C6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6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D4D12-B70D-4510-9572-30D08D079333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8BBAF-04E6-40A4-A04B-32C6313C6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9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chart" Target="../charts/chart1.xml"/><Relationship Id="rId7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2.jpeg"/><Relationship Id="rId10" Type="http://schemas.openxmlformats.org/officeDocument/2006/relationships/image" Target="../media/image7.png"/><Relationship Id="rId4" Type="http://schemas.openxmlformats.org/officeDocument/2006/relationships/chart" Target="../charts/chart2.xml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EEC3C78-D8D3-F5A4-586B-261F15E20E88}"/>
              </a:ext>
            </a:extLst>
          </p:cNvPr>
          <p:cNvGrpSpPr/>
          <p:nvPr/>
        </p:nvGrpSpPr>
        <p:grpSpPr>
          <a:xfrm>
            <a:off x="919843" y="979498"/>
            <a:ext cx="33370157" cy="3287702"/>
            <a:chOff x="919843" y="979498"/>
            <a:chExt cx="33370157" cy="32877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4267E2-F6BF-6208-E3D8-32275EB35DA4}"/>
                </a:ext>
              </a:extLst>
            </p:cNvPr>
            <p:cNvSpPr/>
            <p:nvPr/>
          </p:nvSpPr>
          <p:spPr>
            <a:xfrm>
              <a:off x="919843" y="979498"/>
              <a:ext cx="33370157" cy="32877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4E6870-AFF2-4E2A-D515-CB3AB6B7B43E}"/>
                </a:ext>
              </a:extLst>
            </p:cNvPr>
            <p:cNvSpPr txBox="1"/>
            <p:nvPr/>
          </p:nvSpPr>
          <p:spPr>
            <a:xfrm>
              <a:off x="1125244" y="1055145"/>
              <a:ext cx="3316475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/>
                <a:t>Small Gasoline Engine Electronic Fuel Injection System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F1C9B6-3C5C-7C53-0A2A-EC53CE5EADC0}"/>
                </a:ext>
              </a:extLst>
            </p:cNvPr>
            <p:cNvSpPr txBox="1"/>
            <p:nvPr/>
          </p:nvSpPr>
          <p:spPr>
            <a:xfrm>
              <a:off x="1125244" y="2953124"/>
              <a:ext cx="3136854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Griffin White, Prof. Timothy Nix – The University of Texas at Tyler Honors College</a:t>
              </a:r>
            </a:p>
          </p:txBody>
        </p:sp>
      </p:grpSp>
      <p:pic>
        <p:nvPicPr>
          <p:cNvPr id="14" name="Picture 13" descr="A close-up of a logo&#10;&#10;Description automatically generated">
            <a:extLst>
              <a:ext uri="{FF2B5EF4-FFF2-40B4-BE49-F238E27FC236}">
                <a16:creationId xmlns:a16="http://schemas.microsoft.com/office/drawing/2014/main" id="{D5F3B99E-70F4-5687-DB6F-B37F09472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0" y="1182297"/>
            <a:ext cx="6717847" cy="26789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842D5F-3E49-9C45-CBB5-D534969498E1}"/>
              </a:ext>
            </a:extLst>
          </p:cNvPr>
          <p:cNvSpPr/>
          <p:nvPr/>
        </p:nvSpPr>
        <p:spPr>
          <a:xfrm>
            <a:off x="858611" y="4882300"/>
            <a:ext cx="11097987" cy="115684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C3037E-225A-8960-A6F6-CDBBA3CAC893}"/>
              </a:ext>
            </a:extLst>
          </p:cNvPr>
          <p:cNvSpPr/>
          <p:nvPr/>
        </p:nvSpPr>
        <p:spPr>
          <a:xfrm>
            <a:off x="858611" y="4882299"/>
            <a:ext cx="11097987" cy="11887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230A63-1B33-D462-F304-67B8B87CA521}"/>
              </a:ext>
            </a:extLst>
          </p:cNvPr>
          <p:cNvSpPr txBox="1"/>
          <p:nvPr/>
        </p:nvSpPr>
        <p:spPr>
          <a:xfrm>
            <a:off x="1112800" y="6113631"/>
            <a:ext cx="10564719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Gasoline internal combustion engines are controlled by metering the amount of fuel and air provided to the engine (i.e. throttle).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While the air and fuel is being metered, the engine must be provided with a consistent and appropriate air to fuel ratio (AFR).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 general, the ideal AFR is (by mass) 14.7 parts atmospheric air and 1 part gasoline.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An AFR below 14.7:1 is considered “</a:t>
            </a:r>
            <a:r>
              <a:rPr lang="en-US" sz="2800" b="1" dirty="0"/>
              <a:t>rich</a:t>
            </a:r>
            <a:r>
              <a:rPr lang="en-US" sz="2800" dirty="0"/>
              <a:t>”; there is an excess of gasoline and not enough oxygen to completely combust the fuel.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An AFR above 14.7:1 is considered “</a:t>
            </a:r>
            <a:r>
              <a:rPr lang="en-US" sz="2800" b="1" dirty="0"/>
              <a:t>lean</a:t>
            </a:r>
            <a:r>
              <a:rPr lang="en-US" sz="2800" dirty="0"/>
              <a:t>”; there is an excess of air and more than enough oxygen to completely combust the fuel.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This 14.7:1 ratio can be difficult to achieve. Engines operate in a dynamic environment, and many variables can affect an engine’s fuel needs. Such as: altitude / air density, engine temperature, ambient temperature, fuel composition, engine load,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 the past, most engines metered fuel via a carburetor. This a mechanical static fuel metering device. As a </a:t>
            </a:r>
            <a:r>
              <a:rPr lang="en-US" sz="2800" b="1" dirty="0"/>
              <a:t>static metering device</a:t>
            </a:r>
            <a:r>
              <a:rPr lang="en-US" sz="2800" dirty="0"/>
              <a:t>, it struggles to meet an engine’s dynamic needs. Many small engines (used in lawn mowers, generators, etc.) still use carburetors.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Most modern engines use electronic fuel injection (EFI). This is a computerized dynamic fuel meting system. As a </a:t>
            </a:r>
            <a:r>
              <a:rPr lang="en-US" sz="2800" b="1" dirty="0"/>
              <a:t>dynamic metering system</a:t>
            </a:r>
            <a:r>
              <a:rPr lang="en-US" sz="2800" dirty="0"/>
              <a:t>, it is better suited to meet an engine’s dynamic needs.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0456A0-BB61-0F89-6042-56F9945CF536}"/>
              </a:ext>
            </a:extLst>
          </p:cNvPr>
          <p:cNvSpPr/>
          <p:nvPr/>
        </p:nvSpPr>
        <p:spPr>
          <a:xfrm>
            <a:off x="13062858" y="4879037"/>
            <a:ext cx="17765484" cy="99794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9E116B-5928-47ED-0420-C842B3AB81FD}"/>
              </a:ext>
            </a:extLst>
          </p:cNvPr>
          <p:cNvSpPr/>
          <p:nvPr/>
        </p:nvSpPr>
        <p:spPr>
          <a:xfrm>
            <a:off x="13055777" y="4876047"/>
            <a:ext cx="17765484" cy="11887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EFI System Design &amp; Fabrication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5A1EA5-7BAB-8B1C-CBB1-1D8AD8B1EED1}"/>
              </a:ext>
            </a:extLst>
          </p:cNvPr>
          <p:cNvSpPr txBox="1"/>
          <p:nvPr/>
        </p:nvSpPr>
        <p:spPr>
          <a:xfrm>
            <a:off x="13487463" y="6080252"/>
            <a:ext cx="11097987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 5000-watt AC generator, powered by a 9 HP four-stroke gasoline engine, acts as the testbed for the EFI system. From the factory, this machine is fitted with a simple carburetor.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engine had none of the necessary sensors / electrical systems to support EFI. The entire EFI system was fabricated from scratch.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system uses a Speeduino v0.3 standalone ECU, programmed via the EFI Analytics </a:t>
            </a:r>
            <a:r>
              <a:rPr lang="en-US" sz="2800" dirty="0" err="1"/>
              <a:t>TunerStudio</a:t>
            </a:r>
            <a:r>
              <a:rPr lang="en-US" sz="2800" dirty="0"/>
              <a:t> tuning software.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The ECU operates using a TPS control algorithm, non-sequential injection, and closed-loop fuel trim adjustment.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Components were repurposed from various applications.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The throttle body came from a 2019-2022 Honda C125 scooter.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The fuel pump came from a 2007-2013 Honda TRX420 ATV.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Some fabrication was required. A custom electrical system and full wiring harness was made. The exhaust system was modified to fit an O2 sensor. A custom throttle cable was made to connect the throttle body to the engine’s throttle governor.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3EFB46-ACB7-D894-19F0-BD35730FB961}"/>
              </a:ext>
            </a:extLst>
          </p:cNvPr>
          <p:cNvGrpSpPr/>
          <p:nvPr/>
        </p:nvGrpSpPr>
        <p:grpSpPr>
          <a:xfrm>
            <a:off x="858611" y="17123106"/>
            <a:ext cx="11097987" cy="4872152"/>
            <a:chOff x="858611" y="25686506"/>
            <a:chExt cx="11097987" cy="48721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092D0FC-E399-8BF1-5290-1BC630BBE917}"/>
                </a:ext>
              </a:extLst>
            </p:cNvPr>
            <p:cNvSpPr/>
            <p:nvPr/>
          </p:nvSpPr>
          <p:spPr>
            <a:xfrm>
              <a:off x="858611" y="25686506"/>
              <a:ext cx="11097987" cy="48721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DCFAB1-B02F-AD9A-32D3-A91C3476F4FC}"/>
                </a:ext>
              </a:extLst>
            </p:cNvPr>
            <p:cNvSpPr/>
            <p:nvPr/>
          </p:nvSpPr>
          <p:spPr>
            <a:xfrm>
              <a:off x="858611" y="25729118"/>
              <a:ext cx="11097987" cy="11887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</a:rPr>
                <a:t>Project Goals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71A313-41E0-6504-270C-E8B9CBCD5B57}"/>
                </a:ext>
              </a:extLst>
            </p:cNvPr>
            <p:cNvSpPr txBox="1"/>
            <p:nvPr/>
          </p:nvSpPr>
          <p:spPr>
            <a:xfrm>
              <a:off x="1125247" y="26912688"/>
              <a:ext cx="1056471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>
                <a:buFont typeface="+mj-lt"/>
                <a:buAutoNum type="arabicPeriod"/>
              </a:pPr>
              <a:r>
                <a:rPr lang="en-US" sz="3600" b="1" dirty="0"/>
                <a:t>Design, fabricate, and tune an electronic fuel injection (EFI) system for a carbureted engine.</a:t>
              </a:r>
            </a:p>
            <a:p>
              <a:pPr marL="742950" indent="-742950">
                <a:buFont typeface="+mj-lt"/>
                <a:buAutoNum type="arabicPeriod"/>
              </a:pPr>
              <a:endParaRPr lang="en-US" sz="3600" b="1" dirty="0"/>
            </a:p>
            <a:p>
              <a:pPr marL="742950" indent="-742950">
                <a:buFont typeface="+mj-lt"/>
                <a:buAutoNum type="arabicPeriod"/>
              </a:pPr>
              <a:r>
                <a:rPr lang="en-US" sz="3600" b="1" dirty="0"/>
                <a:t>Compare the performance of this electronic fuel injection system to the engine’s original carburetor.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40313AB1-966B-72FE-BA94-3E9DC82E3082}"/>
              </a:ext>
            </a:extLst>
          </p:cNvPr>
          <p:cNvSpPr/>
          <p:nvPr/>
        </p:nvSpPr>
        <p:spPr>
          <a:xfrm>
            <a:off x="31934599" y="4882300"/>
            <a:ext cx="11097989" cy="5754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D4E0FF-E3F7-2116-9E8D-0E78B9193634}"/>
              </a:ext>
            </a:extLst>
          </p:cNvPr>
          <p:cNvSpPr/>
          <p:nvPr/>
        </p:nvSpPr>
        <p:spPr>
          <a:xfrm>
            <a:off x="31934599" y="4882300"/>
            <a:ext cx="11097989" cy="11887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Experiment Process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375E70-448C-9FF4-7744-54F000FE044F}"/>
              </a:ext>
            </a:extLst>
          </p:cNvPr>
          <p:cNvSpPr txBox="1"/>
          <p:nvPr/>
        </p:nvSpPr>
        <p:spPr>
          <a:xfrm>
            <a:off x="32345725" y="5994159"/>
            <a:ext cx="1056472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experiments gauged the fuel consumption of the generator, comparing the original carburetor to the EFI system.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For each trial, 100 ml of gasoline was measured into an external fuel tank. The engine was run until the tank was empty, and the time elapsed was recorded.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generator was tested under two conditions: No electrical load (idle) and a moderate electrical load (1500-watt space heater).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Each test was conducted with both the carburetor and the EFI system.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Engine performance (RPM, AFR, temp, etc.) was logged via the EFI Analytics </a:t>
            </a:r>
            <a:r>
              <a:rPr lang="en-US" sz="2400" dirty="0" err="1"/>
              <a:t>TunerStudio</a:t>
            </a:r>
            <a:r>
              <a:rPr lang="en-US" sz="2400" dirty="0"/>
              <a:t> software. This data was then analyzed in Microsoft Excel.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 total, 4 different experiments were conducted, with 10 trials each.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3A539DB-A58B-3FEB-D8C7-7596C67892A0}"/>
              </a:ext>
            </a:extLst>
          </p:cNvPr>
          <p:cNvGrpSpPr/>
          <p:nvPr/>
        </p:nvGrpSpPr>
        <p:grpSpPr>
          <a:xfrm>
            <a:off x="31934601" y="11248783"/>
            <a:ext cx="11097987" cy="20690120"/>
            <a:chOff x="919842" y="5018849"/>
            <a:chExt cx="14102443" cy="1490200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65A9C86-CCCF-7E48-AC5E-7FFCBBC9B48D}"/>
                </a:ext>
              </a:extLst>
            </p:cNvPr>
            <p:cNvSpPr/>
            <p:nvPr/>
          </p:nvSpPr>
          <p:spPr>
            <a:xfrm>
              <a:off x="919842" y="5018849"/>
              <a:ext cx="14102443" cy="1490200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B42F9BE-931E-B8D5-0572-212719F3016E}"/>
                </a:ext>
              </a:extLst>
            </p:cNvPr>
            <p:cNvSpPr/>
            <p:nvPr/>
          </p:nvSpPr>
          <p:spPr>
            <a:xfrm>
              <a:off x="919842" y="5018850"/>
              <a:ext cx="14102443" cy="8561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</a:rPr>
                <a:t>Conclusions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9447EB8-5335-BBB2-3593-8CC839926AF0}"/>
                </a:ext>
              </a:extLst>
            </p:cNvPr>
            <p:cNvSpPr txBox="1"/>
            <p:nvPr/>
          </p:nvSpPr>
          <p:spPr>
            <a:xfrm>
              <a:off x="1258657" y="5876879"/>
              <a:ext cx="13424808" cy="3920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36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The EFI system improved the engine’s efficiency.</a:t>
              </a:r>
            </a:p>
            <a:p>
              <a:pPr marL="457200" indent="-457200" algn="l" rtl="0" eaLnBrk="1" latinLnBrk="0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The EFI system achieved better </a:t>
              </a:r>
              <a:r>
                <a:rPr lang="en-US" sz="28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fuel consumption</a:t>
              </a: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 and a </a:t>
              </a:r>
              <a:r>
                <a:rPr lang="en-US" sz="28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leaner, more consistent, air fuel ratio.</a:t>
              </a:r>
              <a:endParaRPr lang="en-US" sz="2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After switching to EFI, the fuel efficiency increased by </a:t>
              </a:r>
              <a:r>
                <a:rPr lang="en-US" sz="28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68% </a:t>
              </a: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at idle and </a:t>
              </a:r>
              <a:r>
                <a:rPr lang="en-US" sz="28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19% </a:t>
              </a: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while under load.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The EFI system used less fuel under load (</a:t>
              </a:r>
              <a:r>
                <a:rPr lang="en-US" sz="28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1.358 l/h</a:t>
              </a: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) than the carburetor used at idle (</a:t>
              </a:r>
              <a:r>
                <a:rPr lang="en-US" sz="28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1.442 l/h</a:t>
              </a: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).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The AFR standard deviation decreased by </a:t>
              </a:r>
              <a:r>
                <a:rPr lang="en-US" sz="28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30% </a:t>
              </a: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at idle and by </a:t>
              </a:r>
              <a:r>
                <a:rPr lang="en-US" sz="28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15% </a:t>
              </a: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while under load.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effectLst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4D691D4-381F-8F56-D8D4-04E8C00CA5F0}"/>
              </a:ext>
            </a:extLst>
          </p:cNvPr>
          <p:cNvSpPr txBox="1"/>
          <p:nvPr/>
        </p:nvSpPr>
        <p:spPr>
          <a:xfrm>
            <a:off x="21835190" y="19975130"/>
            <a:ext cx="866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Fig. 2 </a:t>
            </a:r>
            <a:r>
              <a:rPr lang="en-US" sz="2400" dirty="0"/>
              <a:t>– Throttle Body Installed on Engine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41C314-2BBA-E743-EEC6-1A166B4ACB21}"/>
              </a:ext>
            </a:extLst>
          </p:cNvPr>
          <p:cNvSpPr txBox="1"/>
          <p:nvPr/>
        </p:nvSpPr>
        <p:spPr>
          <a:xfrm>
            <a:off x="23433515" y="31834742"/>
            <a:ext cx="6566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Fig. 6 </a:t>
            </a:r>
            <a:r>
              <a:rPr lang="en-US" sz="2400" dirty="0"/>
              <a:t>– Generator with Complete EFI System</a:t>
            </a:r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79DA3C46-707B-1780-51CD-C8C76F4FB9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702411"/>
              </p:ext>
            </p:extLst>
          </p:nvPr>
        </p:nvGraphicFramePr>
        <p:xfrm>
          <a:off x="32221061" y="24908027"/>
          <a:ext cx="10577166" cy="3380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A3410EDD-0718-4374-B4DD-985436065A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536778"/>
              </p:ext>
            </p:extLst>
          </p:nvPr>
        </p:nvGraphicFramePr>
        <p:xfrm>
          <a:off x="32233508" y="28558649"/>
          <a:ext cx="10564719" cy="3380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EF67DCC-22B1-26AC-AD22-8C489D273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036409"/>
              </p:ext>
            </p:extLst>
          </p:nvPr>
        </p:nvGraphicFramePr>
        <p:xfrm>
          <a:off x="37865635" y="17326371"/>
          <a:ext cx="4742092" cy="3460163"/>
        </p:xfrm>
        <a:graphic>
          <a:graphicData uri="http://schemas.openxmlformats.org/drawingml/2006/table">
            <a:tbl>
              <a:tblPr/>
              <a:tblGrid>
                <a:gridCol w="1185523">
                  <a:extLst>
                    <a:ext uri="{9D8B030D-6E8A-4147-A177-3AD203B41FA5}">
                      <a16:colId xmlns:a16="http://schemas.microsoft.com/office/drawing/2014/main" val="4050481329"/>
                    </a:ext>
                  </a:extLst>
                </a:gridCol>
                <a:gridCol w="1185523">
                  <a:extLst>
                    <a:ext uri="{9D8B030D-6E8A-4147-A177-3AD203B41FA5}">
                      <a16:colId xmlns:a16="http://schemas.microsoft.com/office/drawing/2014/main" val="1561959255"/>
                    </a:ext>
                  </a:extLst>
                </a:gridCol>
                <a:gridCol w="1185523">
                  <a:extLst>
                    <a:ext uri="{9D8B030D-6E8A-4147-A177-3AD203B41FA5}">
                      <a16:colId xmlns:a16="http://schemas.microsoft.com/office/drawing/2014/main" val="2382132051"/>
                    </a:ext>
                  </a:extLst>
                </a:gridCol>
                <a:gridCol w="1185523">
                  <a:extLst>
                    <a:ext uri="{9D8B030D-6E8A-4147-A177-3AD203B41FA5}">
                      <a16:colId xmlns:a16="http://schemas.microsoft.com/office/drawing/2014/main" val="3630714424"/>
                    </a:ext>
                  </a:extLst>
                </a:gridCol>
              </a:tblGrid>
              <a:tr h="649298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EFI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– No Load (Idle)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Average of Results (TRIMMEAN: 20%)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541306"/>
                  </a:ext>
                </a:extLst>
              </a:tr>
              <a:tr h="621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 Time (sec)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 Time (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mm:ss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Fuel Usage (l/h)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Entire Duration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139889"/>
                  </a:ext>
                </a:extLst>
              </a:tr>
              <a:tr h="315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420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07:00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0.858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325844"/>
                  </a:ext>
                </a:extLst>
              </a:tr>
              <a:tr h="621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Avg AFR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Std Dev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Dev from 14.7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 Second Delay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74341"/>
                  </a:ext>
                </a:extLst>
              </a:tr>
              <a:tr h="315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13.355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0.257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1.345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45175"/>
                  </a:ext>
                </a:extLst>
              </a:tr>
              <a:tr h="621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 AFR (Rich)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 AFR (Lean)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Range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27301"/>
                  </a:ext>
                </a:extLst>
              </a:tr>
              <a:tr h="315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12.763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14.3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1.55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4131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DF042E59-62AA-901E-BEA7-0715F0D23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201618"/>
              </p:ext>
            </p:extLst>
          </p:nvPr>
        </p:nvGraphicFramePr>
        <p:xfrm>
          <a:off x="37865635" y="21056903"/>
          <a:ext cx="4742092" cy="3460163"/>
        </p:xfrm>
        <a:graphic>
          <a:graphicData uri="http://schemas.openxmlformats.org/drawingml/2006/table">
            <a:tbl>
              <a:tblPr/>
              <a:tblGrid>
                <a:gridCol w="1185523">
                  <a:extLst>
                    <a:ext uri="{9D8B030D-6E8A-4147-A177-3AD203B41FA5}">
                      <a16:colId xmlns:a16="http://schemas.microsoft.com/office/drawing/2014/main" val="4050481329"/>
                    </a:ext>
                  </a:extLst>
                </a:gridCol>
                <a:gridCol w="1185523">
                  <a:extLst>
                    <a:ext uri="{9D8B030D-6E8A-4147-A177-3AD203B41FA5}">
                      <a16:colId xmlns:a16="http://schemas.microsoft.com/office/drawing/2014/main" val="1561959255"/>
                    </a:ext>
                  </a:extLst>
                </a:gridCol>
                <a:gridCol w="1185523">
                  <a:extLst>
                    <a:ext uri="{9D8B030D-6E8A-4147-A177-3AD203B41FA5}">
                      <a16:colId xmlns:a16="http://schemas.microsoft.com/office/drawing/2014/main" val="2382132051"/>
                    </a:ext>
                  </a:extLst>
                </a:gridCol>
                <a:gridCol w="1185523">
                  <a:extLst>
                    <a:ext uri="{9D8B030D-6E8A-4147-A177-3AD203B41FA5}">
                      <a16:colId xmlns:a16="http://schemas.microsoft.com/office/drawing/2014/main" val="3630714424"/>
                    </a:ext>
                  </a:extLst>
                </a:gridCol>
              </a:tblGrid>
              <a:tr h="649298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EFI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– 1500W Load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Average of Results (TRIMMEAN: 20%)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541306"/>
                  </a:ext>
                </a:extLst>
              </a:tr>
              <a:tr h="621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 Time (sec)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 Time (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mm:ss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Fuel Usage (l/h)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Entire Duration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139889"/>
                  </a:ext>
                </a:extLst>
              </a:tr>
              <a:tr h="315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265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4:25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1.358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325844"/>
                  </a:ext>
                </a:extLst>
              </a:tr>
              <a:tr h="621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Avg AFR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Std Dev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Dev from 14.7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 Second Delay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74341"/>
                  </a:ext>
                </a:extLst>
              </a:tr>
              <a:tr h="315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12.511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0.266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2.189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45175"/>
                  </a:ext>
                </a:extLst>
              </a:tr>
              <a:tr h="621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 AFR (Rich)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 AFR (Lean)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Range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27301"/>
                  </a:ext>
                </a:extLst>
              </a:tr>
              <a:tr h="315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11.863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13.338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1.475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41319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72A67760-5FFF-557A-B53B-6327F1556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60873"/>
              </p:ext>
            </p:extLst>
          </p:nvPr>
        </p:nvGraphicFramePr>
        <p:xfrm>
          <a:off x="32391733" y="17326370"/>
          <a:ext cx="4742092" cy="3460163"/>
        </p:xfrm>
        <a:graphic>
          <a:graphicData uri="http://schemas.openxmlformats.org/drawingml/2006/table">
            <a:tbl>
              <a:tblPr/>
              <a:tblGrid>
                <a:gridCol w="1185523">
                  <a:extLst>
                    <a:ext uri="{9D8B030D-6E8A-4147-A177-3AD203B41FA5}">
                      <a16:colId xmlns:a16="http://schemas.microsoft.com/office/drawing/2014/main" val="4050481329"/>
                    </a:ext>
                  </a:extLst>
                </a:gridCol>
                <a:gridCol w="1185523">
                  <a:extLst>
                    <a:ext uri="{9D8B030D-6E8A-4147-A177-3AD203B41FA5}">
                      <a16:colId xmlns:a16="http://schemas.microsoft.com/office/drawing/2014/main" val="1561959255"/>
                    </a:ext>
                  </a:extLst>
                </a:gridCol>
                <a:gridCol w="1185523">
                  <a:extLst>
                    <a:ext uri="{9D8B030D-6E8A-4147-A177-3AD203B41FA5}">
                      <a16:colId xmlns:a16="http://schemas.microsoft.com/office/drawing/2014/main" val="2382132051"/>
                    </a:ext>
                  </a:extLst>
                </a:gridCol>
                <a:gridCol w="1185523">
                  <a:extLst>
                    <a:ext uri="{9D8B030D-6E8A-4147-A177-3AD203B41FA5}">
                      <a16:colId xmlns:a16="http://schemas.microsoft.com/office/drawing/2014/main" val="3630714424"/>
                    </a:ext>
                  </a:extLst>
                </a:gridCol>
              </a:tblGrid>
              <a:tr h="649298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Carburetor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– No Load (Idle)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Average of Results (TRIMMEAN: 20%)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541306"/>
                  </a:ext>
                </a:extLst>
              </a:tr>
              <a:tr h="621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 Time (sec)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 Time (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mm:ss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Fuel Usage (l/h)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Entire Duration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139889"/>
                  </a:ext>
                </a:extLst>
              </a:tr>
              <a:tr h="315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250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4:10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1.442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325844"/>
                  </a:ext>
                </a:extLst>
              </a:tr>
              <a:tr h="621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Avg AFR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Std Dev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Dev from 14.7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 Second Delay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74341"/>
                  </a:ext>
                </a:extLst>
              </a:tr>
              <a:tr h="315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10.340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0.366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4.360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45175"/>
                  </a:ext>
                </a:extLst>
              </a:tr>
              <a:tr h="621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 AFR (Rich)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 AFR (Lean)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Range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27301"/>
                  </a:ext>
                </a:extLst>
              </a:tr>
              <a:tr h="315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12.325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2.325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41319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C73D0329-C0D1-CD45-626B-66318F052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059820"/>
              </p:ext>
            </p:extLst>
          </p:nvPr>
        </p:nvGraphicFramePr>
        <p:xfrm>
          <a:off x="32404289" y="21056903"/>
          <a:ext cx="4742092" cy="3460163"/>
        </p:xfrm>
        <a:graphic>
          <a:graphicData uri="http://schemas.openxmlformats.org/drawingml/2006/table">
            <a:tbl>
              <a:tblPr/>
              <a:tblGrid>
                <a:gridCol w="1185523">
                  <a:extLst>
                    <a:ext uri="{9D8B030D-6E8A-4147-A177-3AD203B41FA5}">
                      <a16:colId xmlns:a16="http://schemas.microsoft.com/office/drawing/2014/main" val="4050481329"/>
                    </a:ext>
                  </a:extLst>
                </a:gridCol>
                <a:gridCol w="1185523">
                  <a:extLst>
                    <a:ext uri="{9D8B030D-6E8A-4147-A177-3AD203B41FA5}">
                      <a16:colId xmlns:a16="http://schemas.microsoft.com/office/drawing/2014/main" val="1561959255"/>
                    </a:ext>
                  </a:extLst>
                </a:gridCol>
                <a:gridCol w="1185523">
                  <a:extLst>
                    <a:ext uri="{9D8B030D-6E8A-4147-A177-3AD203B41FA5}">
                      <a16:colId xmlns:a16="http://schemas.microsoft.com/office/drawing/2014/main" val="2382132051"/>
                    </a:ext>
                  </a:extLst>
                </a:gridCol>
                <a:gridCol w="1185523">
                  <a:extLst>
                    <a:ext uri="{9D8B030D-6E8A-4147-A177-3AD203B41FA5}">
                      <a16:colId xmlns:a16="http://schemas.microsoft.com/office/drawing/2014/main" val="3630714424"/>
                    </a:ext>
                  </a:extLst>
                </a:gridCol>
              </a:tblGrid>
              <a:tr h="649298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Carburetor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– 1500W Load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Average of Results (TRIMMEAN: 20%)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541306"/>
                  </a:ext>
                </a:extLst>
              </a:tr>
              <a:tr h="621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 Time (sec)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 Time (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mm:ss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Fuel Usage (l/h)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Entire Duration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139889"/>
                  </a:ext>
                </a:extLst>
              </a:tr>
              <a:tr h="315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222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3:42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1.620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325844"/>
                  </a:ext>
                </a:extLst>
              </a:tr>
              <a:tr h="621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Avg AFR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Std Dev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Dev from 14.7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 Second Delay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74341"/>
                  </a:ext>
                </a:extLst>
              </a:tr>
              <a:tr h="315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11.199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0.312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3.501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45175"/>
                  </a:ext>
                </a:extLst>
              </a:tr>
              <a:tr h="621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 AFR (Rich)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 AFR (Lean)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Range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27301"/>
                  </a:ext>
                </a:extLst>
              </a:tr>
              <a:tr h="315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10.238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12.413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2.175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41319"/>
                  </a:ext>
                </a:extLst>
              </a:tr>
            </a:tbl>
          </a:graphicData>
        </a:graphic>
      </p:graphicFrame>
      <p:pic>
        <p:nvPicPr>
          <p:cNvPr id="60" name="Picture 2">
            <a:extLst>
              <a:ext uri="{FF2B5EF4-FFF2-40B4-BE49-F238E27FC236}">
                <a16:creationId xmlns:a16="http://schemas.microsoft.com/office/drawing/2014/main" id="{25A626CF-9D98-4B57-75DA-CB1715C9D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4" r="3214" b="9294"/>
          <a:stretch/>
        </p:blipFill>
        <p:spPr bwMode="auto">
          <a:xfrm rot="16200000">
            <a:off x="24335486" y="18856702"/>
            <a:ext cx="4762994" cy="8384152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C5AD7F-A478-B924-CC12-39057B014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5" t="4109" r="17456" b="969"/>
          <a:stretch/>
        </p:blipFill>
        <p:spPr bwMode="auto">
          <a:xfrm>
            <a:off x="13055778" y="15385465"/>
            <a:ext cx="7350468" cy="457418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5C19E86-EEE3-336A-556B-593A81E06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0" t="13402" r="22957"/>
          <a:stretch/>
        </p:blipFill>
        <p:spPr bwMode="auto">
          <a:xfrm>
            <a:off x="13055777" y="26152137"/>
            <a:ext cx="8306425" cy="5645741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F10EC70-CF15-6670-5BD7-32ED0B3CD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2" t="5084"/>
          <a:stretch/>
        </p:blipFill>
        <p:spPr bwMode="auto">
          <a:xfrm>
            <a:off x="21505425" y="15385465"/>
            <a:ext cx="9322917" cy="457418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6CF3EF06-0FC7-8C5B-C8D0-99F17102C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3" r="18314" b="5288"/>
          <a:stretch/>
        </p:blipFill>
        <p:spPr bwMode="auto">
          <a:xfrm>
            <a:off x="22137616" y="26152137"/>
            <a:ext cx="8761893" cy="5647292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4601158E-ACD5-AC97-DD6C-1D451548C835}"/>
              </a:ext>
            </a:extLst>
          </p:cNvPr>
          <p:cNvGrpSpPr/>
          <p:nvPr/>
        </p:nvGrpSpPr>
        <p:grpSpPr>
          <a:xfrm>
            <a:off x="858611" y="22667590"/>
            <a:ext cx="11097987" cy="9195665"/>
            <a:chOff x="858611" y="22667590"/>
            <a:chExt cx="11097987" cy="919566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EAE9209-9754-6482-604A-D6D83D03D256}"/>
                </a:ext>
              </a:extLst>
            </p:cNvPr>
            <p:cNvGrpSpPr/>
            <p:nvPr/>
          </p:nvGrpSpPr>
          <p:grpSpPr>
            <a:xfrm>
              <a:off x="858611" y="22667590"/>
              <a:ext cx="11097987" cy="9195665"/>
              <a:chOff x="919842" y="5018849"/>
              <a:chExt cx="14102443" cy="1433715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D6B6474-C55C-4214-56BD-43E0E9389556}"/>
                  </a:ext>
                </a:extLst>
              </p:cNvPr>
              <p:cNvSpPr/>
              <p:nvPr/>
            </p:nvSpPr>
            <p:spPr>
              <a:xfrm>
                <a:off x="919842" y="5018851"/>
                <a:ext cx="14102443" cy="143371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20A5FA-638B-92AD-D56F-F535EC001749}"/>
                  </a:ext>
                </a:extLst>
              </p:cNvPr>
              <p:cNvSpPr/>
              <p:nvPr/>
            </p:nvSpPr>
            <p:spPr>
              <a:xfrm>
                <a:off x="919842" y="5018849"/>
                <a:ext cx="14102443" cy="18571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b="1" dirty="0">
                    <a:solidFill>
                      <a:schemeClr val="tx1"/>
                    </a:solidFill>
                  </a:rPr>
                  <a:t>EFI System Overview</a:t>
                </a:r>
              </a:p>
            </p:txBody>
          </p:sp>
        </p:grpSp>
        <p:pic>
          <p:nvPicPr>
            <p:cNvPr id="70" name="Picture 69" descr="A diagram of a machine&#10;&#10;Description automatically generated">
              <a:extLst>
                <a:ext uri="{FF2B5EF4-FFF2-40B4-BE49-F238E27FC236}">
                  <a16:creationId xmlns:a16="http://schemas.microsoft.com/office/drawing/2014/main" id="{2D7D76EE-FAC3-7149-5C21-39FDBC5C2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759" y="24242488"/>
              <a:ext cx="10577165" cy="723700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59ED23F-43AA-031E-447F-FB3B7E92ABB5}"/>
              </a:ext>
            </a:extLst>
          </p:cNvPr>
          <p:cNvGrpSpPr/>
          <p:nvPr/>
        </p:nvGrpSpPr>
        <p:grpSpPr>
          <a:xfrm>
            <a:off x="24954605" y="6322244"/>
            <a:ext cx="5497538" cy="8277472"/>
            <a:chOff x="24658421" y="6583538"/>
            <a:chExt cx="5931223" cy="781009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60959AC-1BF2-05CB-C128-F04935FE14AC}"/>
                </a:ext>
              </a:extLst>
            </p:cNvPr>
            <p:cNvSpPr/>
            <p:nvPr/>
          </p:nvSpPr>
          <p:spPr>
            <a:xfrm>
              <a:off x="24658421" y="6583538"/>
              <a:ext cx="5931223" cy="78100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C2F753E-276F-363B-C3CA-0F5016D6D78F}"/>
                </a:ext>
              </a:extLst>
            </p:cNvPr>
            <p:cNvSpPr txBox="1"/>
            <p:nvPr/>
          </p:nvSpPr>
          <p:spPr>
            <a:xfrm>
              <a:off x="24849082" y="6589200"/>
              <a:ext cx="5549900" cy="7695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Component List</a:t>
              </a:r>
            </a:p>
            <a:p>
              <a:pPr algn="ctr"/>
              <a:endParaRPr lang="en-US" sz="3200" b="1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/>
                <a:t>Honda C125 Throttle Body Assembly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Fuel Injector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Throttle Position Sensor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Intake Air Temp Sensor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High-Pressure Fuel Line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/>
                <a:t>Crank Position Hall-Effect Sensor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/>
                <a:t>Honda TRX420 Fuel Pump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/>
                <a:t>GM Coolant Temp Sensor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/>
                <a:t>Speeduino v0.3 ECU Kit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ECU Board and Components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Arduino Mega 2560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/>
                <a:t>Spartan 3 Lite Wideband O2 Kit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Wideband O2 Controller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Bosch 17323 O2 Sensor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/>
                <a:t>12v Battery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/>
                <a:t>Custom Wiring Harness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/>
                <a:t>Custom Exhaust Manifold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/>
                <a:t>Custom Throttle Cable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/>
                <a:t>Custom Air Filter / Breather Line</a:t>
              </a:r>
            </a:p>
          </p:txBody>
        </p:sp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1C0A9F6B-0544-AD43-9A13-C6D52CC18E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55777" y="20662118"/>
            <a:ext cx="8697806" cy="47681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0953DEA0-5A08-EF7F-6C8A-808324E8E567}"/>
              </a:ext>
            </a:extLst>
          </p:cNvPr>
          <p:cNvSpPr txBox="1"/>
          <p:nvPr/>
        </p:nvSpPr>
        <p:spPr>
          <a:xfrm>
            <a:off x="13363721" y="19975130"/>
            <a:ext cx="6734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Fig. 1 </a:t>
            </a:r>
            <a:r>
              <a:rPr lang="en-US" sz="2400" dirty="0"/>
              <a:t>– Speeduino ECU and Electronics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120EBD4-B334-BCF1-4897-EC51BE041D0D}"/>
              </a:ext>
            </a:extLst>
          </p:cNvPr>
          <p:cNvSpPr txBox="1"/>
          <p:nvPr/>
        </p:nvSpPr>
        <p:spPr>
          <a:xfrm>
            <a:off x="24433650" y="25430275"/>
            <a:ext cx="456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Fig. 4 </a:t>
            </a:r>
            <a:r>
              <a:rPr lang="en-US" sz="2400" dirty="0"/>
              <a:t>– Throttle Body Assembly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681261C-E909-A55E-ECCB-9F681F6EA8B0}"/>
              </a:ext>
            </a:extLst>
          </p:cNvPr>
          <p:cNvSpPr txBox="1"/>
          <p:nvPr/>
        </p:nvSpPr>
        <p:spPr>
          <a:xfrm>
            <a:off x="14037389" y="25433265"/>
            <a:ext cx="6734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Fig. 3 </a:t>
            </a:r>
            <a:r>
              <a:rPr lang="en-US" sz="2400" dirty="0"/>
              <a:t>– Screenshot of </a:t>
            </a:r>
            <a:r>
              <a:rPr lang="en-US" sz="2400" dirty="0" err="1"/>
              <a:t>TunerStudio</a:t>
            </a:r>
            <a:r>
              <a:rPr lang="en-US" sz="2400" dirty="0"/>
              <a:t> Software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79CDBDF-FCAC-9689-8920-67B7B4771492}"/>
              </a:ext>
            </a:extLst>
          </p:cNvPr>
          <p:cNvSpPr txBox="1"/>
          <p:nvPr/>
        </p:nvSpPr>
        <p:spPr>
          <a:xfrm>
            <a:off x="14125771" y="31834742"/>
            <a:ext cx="6566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Fig. 5 </a:t>
            </a:r>
            <a:r>
              <a:rPr lang="en-US" sz="2400" dirty="0"/>
              <a:t>– Modified Exhaust System &amp; O2 Sensor</a:t>
            </a:r>
          </a:p>
        </p:txBody>
      </p:sp>
    </p:spTree>
    <p:extLst>
      <p:ext uri="{BB962C8B-B14F-4D97-AF65-F5344CB8AC3E}">
        <p14:creationId xmlns:p14="http://schemas.microsoft.com/office/powerpoint/2010/main" val="163525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1937</TotalTime>
  <Words>1121</Words>
  <Application>Microsoft Office PowerPoint</Application>
  <PresentationFormat>Custom</PresentationFormat>
  <Paragraphs>162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Narrow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Griffin White</dc:creator>
  <cp:lastModifiedBy>Griffin White</cp:lastModifiedBy>
  <cp:revision>3</cp:revision>
  <dcterms:created xsi:type="dcterms:W3CDTF">2023-10-24T18:14:09Z</dcterms:created>
  <dcterms:modified xsi:type="dcterms:W3CDTF">2024-03-25T15:20:25Z</dcterms:modified>
</cp:coreProperties>
</file>