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36" r:id="rId2"/>
    <p:sldId id="437" r:id="rId3"/>
    <p:sldId id="500" r:id="rId4"/>
    <p:sldId id="278" r:id="rId5"/>
    <p:sldId id="505" r:id="rId6"/>
    <p:sldId id="439" r:id="rId7"/>
    <p:sldId id="441" r:id="rId8"/>
    <p:sldId id="440" r:id="rId9"/>
    <p:sldId id="442" r:id="rId10"/>
    <p:sldId id="445" r:id="rId11"/>
    <p:sldId id="447" r:id="rId12"/>
    <p:sldId id="446" r:id="rId13"/>
    <p:sldId id="448" r:id="rId14"/>
    <p:sldId id="450" r:id="rId15"/>
    <p:sldId id="449" r:id="rId16"/>
    <p:sldId id="503" r:id="rId17"/>
    <p:sldId id="451" r:id="rId18"/>
    <p:sldId id="453" r:id="rId19"/>
    <p:sldId id="454" r:id="rId20"/>
    <p:sldId id="455" r:id="rId21"/>
    <p:sldId id="457" r:id="rId22"/>
    <p:sldId id="458" r:id="rId23"/>
    <p:sldId id="456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97" r:id="rId32"/>
    <p:sldId id="466" r:id="rId33"/>
    <p:sldId id="498" r:id="rId34"/>
    <p:sldId id="499" r:id="rId35"/>
  </p:sldIdLst>
  <p:sldSz cx="9144000" cy="6858000" type="screen4x3"/>
  <p:notesSz cx="7004050" cy="9223375"/>
  <p:embeddedFontLst>
    <p:embeddedFont>
      <p:font typeface="Monotype Sorts" panose="05000000000000000000" pitchFamily="2" charset="2"/>
      <p:regular r:id="rId38"/>
    </p:embeddedFont>
  </p:embeddedFont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0000"/>
    <a:srgbClr val="FFCC00"/>
    <a:srgbClr val="FF9900"/>
    <a:srgbClr val="99CCFF"/>
    <a:srgbClr val="A50021"/>
    <a:srgbClr val="FF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56528-572C-4673-9754-446178EFB732}" v="2" dt="2021-12-31T13:53:01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278B300-1B15-4B31-8C5E-692A9B677D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3" tIns="0" rIns="19273" bIns="0" numCol="1" anchor="t" anchorCtr="0" compatLnSpc="1">
            <a:prstTxWarp prst="textNoShape">
              <a:avLst/>
            </a:prstTxWarp>
          </a:bodyPr>
          <a:lstStyle>
            <a:lvl1pPr algn="l" defTabSz="925513">
              <a:defRPr sz="100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50C914-6D02-4C39-95DA-B16D29A588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3" tIns="0" rIns="19273" bIns="0" numCol="1" anchor="t" anchorCtr="0" compatLnSpc="1">
            <a:prstTxWarp prst="textNoShape">
              <a:avLst/>
            </a:prstTxWarp>
          </a:bodyPr>
          <a:lstStyle>
            <a:lvl1pPr algn="r" defTabSz="925513">
              <a:defRPr sz="100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FAA764D-5510-4125-8749-4A4360CF4F5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4913" y="696913"/>
            <a:ext cx="4595812" cy="3446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E44B216-5FDF-4DB7-9C33-E51C2D6C0D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79913"/>
            <a:ext cx="51371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2" tIns="46577" rIns="93152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2CCD220-5D56-43C2-985F-BA46B9B2E8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3" tIns="0" rIns="19273" bIns="0" numCol="1" anchor="b" anchorCtr="0" compatLnSpc="1">
            <a:prstTxWarp prst="textNoShape">
              <a:avLst/>
            </a:prstTxWarp>
          </a:bodyPr>
          <a:lstStyle>
            <a:lvl1pPr algn="l" defTabSz="925513">
              <a:defRPr sz="100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6C0A12F-2700-4242-BF14-B1C2C97BE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3" tIns="0" rIns="19273" bIns="0" numCol="1" anchor="b" anchorCtr="0" compatLnSpc="1">
            <a:prstTxWarp prst="textNoShape">
              <a:avLst/>
            </a:prstTxWarp>
          </a:bodyPr>
          <a:lstStyle>
            <a:lvl1pPr algn="r" defTabSz="925513">
              <a:defRPr sz="1000" i="1">
                <a:solidFill>
                  <a:schemeClr val="tx1"/>
                </a:solidFill>
              </a:defRPr>
            </a:lvl1pPr>
          </a:lstStyle>
          <a:p>
            <a:fld id="{7A29793B-FB9B-4E4D-AA1B-AC8026A5C4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4">
            <a:extLst>
              <a:ext uri="{FF2B5EF4-FFF2-40B4-BE49-F238E27FC236}">
                <a16:creationId xmlns:a16="http://schemas.microsoft.com/office/drawing/2014/main" id="{3783AAD1-ABF7-4C6C-8800-ED40EA34F9E1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20825"/>
            <a:ext cx="10179050" cy="5337175"/>
            <a:chOff x="-652" y="958"/>
            <a:chExt cx="6412" cy="3362"/>
          </a:xfrm>
        </p:grpSpPr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10A81B74-BA92-4A01-89BD-9BDC090997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8000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" name="Arc 3">
              <a:extLst>
                <a:ext uri="{FF2B5EF4-FFF2-40B4-BE49-F238E27FC236}">
                  <a16:creationId xmlns:a16="http://schemas.microsoft.com/office/drawing/2014/main" id="{BB58EEF4-00B8-4F18-A8AB-54FCA3F4016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652" y="958"/>
              <a:ext cx="4237" cy="3362"/>
            </a:xfrm>
            <a:custGeom>
              <a:avLst/>
              <a:gdLst>
                <a:gd name="G0" fmla="+- 0 0 0"/>
                <a:gd name="G1" fmla="+- 21360 0 0"/>
                <a:gd name="G2" fmla="+- 21600 0 0"/>
                <a:gd name="T0" fmla="*/ 3211 w 21600"/>
                <a:gd name="T1" fmla="*/ 0 h 21360"/>
                <a:gd name="T2" fmla="*/ 21600 w 21600"/>
                <a:gd name="T3" fmla="*/ 21360 h 21360"/>
                <a:gd name="T4" fmla="*/ 0 w 21600"/>
                <a:gd name="T5" fmla="*/ 21360 h 2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360" fill="none" extrusionOk="0">
                  <a:moveTo>
                    <a:pt x="3210" y="0"/>
                  </a:moveTo>
                  <a:cubicBezTo>
                    <a:pt x="13781" y="1589"/>
                    <a:pt x="21600" y="10670"/>
                    <a:pt x="21600" y="21360"/>
                  </a:cubicBezTo>
                </a:path>
                <a:path w="21600" h="21360" stroke="0" extrusionOk="0">
                  <a:moveTo>
                    <a:pt x="3210" y="0"/>
                  </a:moveTo>
                  <a:cubicBezTo>
                    <a:pt x="13781" y="1589"/>
                    <a:pt x="21600" y="10670"/>
                    <a:pt x="21600" y="21360"/>
                  </a:cubicBezTo>
                  <a:lnTo>
                    <a:pt x="0" y="2136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B596B92D-C5E2-4F3B-9F29-F1669ECB75BC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83BEE4E-3E35-4100-826F-697495AFAD6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AF2AE7A-20AC-48A3-A2CC-FC527F004BB2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80BDF3A-2ED3-4860-8651-79A707792A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0A5A7E00-95D8-4C13-B3DC-0C110A302F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A8C7088-7AE9-4F84-8D90-B7FD6CBAA3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19A9-B82F-4A52-8132-1F7D08D9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7F5E5-F975-484E-9936-13FE4CF4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7111-5C31-4308-9156-9D8FB0C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EBC6-C5F3-437D-8CA1-25C19F2D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C815-CD9B-48D6-BC7D-E811E468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B28C5-3435-4CE1-AA62-72A524F97D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41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99B8F-A83B-445A-845A-3C3C16C40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A14D7-C591-44D7-B5CD-9BA66645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D8F8-07BB-4E95-893E-48F69E0C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3ED8-636A-463D-8433-F13963B0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5A98-3747-4B2F-BF08-CC9C8C8D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DDF22-0593-48CF-BA20-5C3631E4D6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7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26F4-32CE-4CC3-9A61-9A7C6CB0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45F8-E236-43EC-9619-A9B0DCAA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28C1-C195-414B-AAB5-69AACA5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74D7-534D-4C8A-9704-582DC377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3E35-A607-4373-9A90-334CF71C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6946B-F4AC-4AB0-8EE3-E952A8ED6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36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CD90-0FC4-4224-87F4-13C64A0F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D95FA-135C-4C0C-8E42-2DDFD6BC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BAD9-36B2-48EC-827F-255154D3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B5-752D-4F41-A1E5-81EF96E6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EBBB-5AAD-4DA5-A59C-934180F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D2BC2-0907-4C0C-82E3-FB8977FA40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0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096-E164-47A4-840E-590E3B53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1AEF-445F-42F3-ACC0-EECBDEDB4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43602-C79B-4BA2-BE40-FCF2027B9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D43F-9848-4A8A-B322-0DECEA96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845E1-0EC0-4CE8-9D45-F1205D09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6504-B096-468F-A306-908C09E9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F0C58-690C-46DC-BA5D-DB2A0C00E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44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81C9-0596-4CC2-911F-615A5DDC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F1DE-25D9-4554-9D85-C415FF1A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CF675-1782-4E43-946E-8C87B5B5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1F9AE-908B-4E36-8823-ADDA5E6DD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0A6D5-94AE-4A9B-B74B-2E902363F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694B8-DA78-42A9-B148-ADB116E7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38B50-9FEF-4DCE-9918-53229BC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73380-55F6-41AF-8535-3797FDDF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88A0D-8153-486A-9236-E975E21A5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6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D520-4745-435A-B4F3-14D4F2A8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ED79F-C973-4DB2-844D-04590EF3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FF103-B008-4908-B2AC-99A6ED6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19ED6-8771-4767-9997-E4A68D18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DFF59-595E-432E-97E9-EADFC54745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83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1CB4A-94F3-4C2B-B243-2FF4FABA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CFBBE-9C64-477B-B95D-852A1300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C064E-796C-456C-ABD8-18E3EF32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E95FE-C616-4F5E-B70E-7D6DA44E9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3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3837-D213-4184-98AC-13ECB727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05F-0464-4AA1-8521-9A3716CA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EE08-783E-414C-910A-753F9A70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2D8F-00E1-4001-B3D6-BA4E33B7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A99A7-AE9C-4830-93CD-70E739E7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820F-E9D5-499D-B05E-4E0BFB6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BEDD2-169F-44A4-86DE-C930B9C645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1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C513-1A31-4AE6-9FCC-E5A1EB3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AE3D9-5CA5-4215-B24C-FB4889E1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14B6D-94AB-4F34-9AEB-B98A2A1AE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0F269-3C56-41A4-862F-D2475EC6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9F70E-849A-4D21-97D6-5116F2A8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71D5-A5FB-4F78-BF07-9274909B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7E8F4-9243-4885-87B6-54DEC571D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0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>
            <a:extLst>
              <a:ext uri="{FF2B5EF4-FFF2-40B4-BE49-F238E27FC236}">
                <a16:creationId xmlns:a16="http://schemas.microsoft.com/office/drawing/2014/main" id="{55FBC314-F44E-45E6-89B8-3FBFC07F4A7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026" name="Freeform 2">
              <a:extLst>
                <a:ext uri="{FF2B5EF4-FFF2-40B4-BE49-F238E27FC236}">
                  <a16:creationId xmlns:a16="http://schemas.microsoft.com/office/drawing/2014/main" id="{F96FBA2B-6739-4E28-9A37-A76CAB4A729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8000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Arc 3">
              <a:extLst>
                <a:ext uri="{FF2B5EF4-FFF2-40B4-BE49-F238E27FC236}">
                  <a16:creationId xmlns:a16="http://schemas.microsoft.com/office/drawing/2014/main" id="{C96DAA2B-5752-474B-9AD1-769896D56C0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17AE28-9587-46BD-A6B4-0D03AA432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32DE12-206E-4833-9F36-D1EDE2602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A3209A0-2A31-43AB-AFE2-F1B617ECD1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3153D78-E4F3-446C-8591-D7DAEA951D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610CDDC-8B73-4604-9152-AE42841C4E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BC5E508-85D5-432F-8A3F-BC941C51F5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Text Box 6">
            <a:extLst>
              <a:ext uri="{FF2B5EF4-FFF2-40B4-BE49-F238E27FC236}">
                <a16:creationId xmlns:a16="http://schemas.microsoft.com/office/drawing/2014/main" id="{F8153739-3760-4FE2-873C-140D379B8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686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FF0000"/>
                </a:solidFill>
                <a:latin typeface="Arial" panose="020B0604020202020204" pitchFamily="34" charset="0"/>
              </a:rPr>
              <a:t>Unit 5:</a:t>
            </a:r>
          </a:p>
          <a:p>
            <a:pPr algn="ctr"/>
            <a:endParaRPr lang="en-US" altLang="en-US" sz="40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4000" b="1">
                <a:solidFill>
                  <a:srgbClr val="0033CC"/>
                </a:solidFill>
                <a:latin typeface="Arial" panose="020B0604020202020204" pitchFamily="34" charset="0"/>
              </a:rPr>
              <a:t>Evaluating Associations</a:t>
            </a:r>
          </a:p>
        </p:txBody>
      </p:sp>
      <p:pic>
        <p:nvPicPr>
          <p:cNvPr id="179207" name="Picture 7">
            <a:extLst>
              <a:ext uri="{FF2B5EF4-FFF2-40B4-BE49-F238E27FC236}">
                <a16:creationId xmlns:a16="http://schemas.microsoft.com/office/drawing/2014/main" id="{0BFBAA4C-E277-41D3-B13D-8AB99DBB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39751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6" name="Rectangle 6">
            <a:extLst>
              <a:ext uri="{FF2B5EF4-FFF2-40B4-BE49-F238E27FC236}">
                <a16:creationId xmlns:a16="http://schemas.microsoft.com/office/drawing/2014/main" id="{1044C4BA-AB02-439B-A70E-DC9E6C15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7146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286727" name="Rectangle 7">
            <a:extLst>
              <a:ext uri="{FF2B5EF4-FFF2-40B4-BE49-F238E27FC236}">
                <a16:creationId xmlns:a16="http://schemas.microsoft.com/office/drawing/2014/main" id="{075291B1-19B7-426C-BDF6-C268BB7F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985838"/>
            <a:ext cx="9320212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</a:rPr>
              <a:t>Example:  Possible biased coin</a:t>
            </a:r>
          </a:p>
          <a:p>
            <a:pPr algn="l"/>
            <a:endParaRPr lang="en-US" altLang="en-US" sz="2800" b="1">
              <a:solidFill>
                <a:srgbClr val="FF00FF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Coin Toss - 10 Times: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  </a:t>
            </a:r>
            <a:r>
              <a:rPr lang="en-US" altLang="en-US" sz="2800" b="1" u="sng">
                <a:solidFill>
                  <a:srgbClr val="A50021"/>
                </a:solidFill>
                <a:latin typeface="Arial" panose="020B0604020202020204" pitchFamily="34" charset="0"/>
              </a:rPr>
              <a:t>Observed</a:t>
            </a:r>
            <a:r>
              <a:rPr lang="en-US" altLang="en-US" sz="2800" b="1">
                <a:solidFill>
                  <a:srgbClr val="A5002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b="1" u="sng">
                <a:solidFill>
                  <a:srgbClr val="A50021"/>
                </a:solidFill>
                <a:latin typeface="Arial" panose="020B0604020202020204" pitchFamily="34" charset="0"/>
              </a:rPr>
              <a:t>Expected</a:t>
            </a:r>
            <a:endParaRPr lang="en-US" altLang="en-US" sz="2800" b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			Heads	7		5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			Tails		3		5</a:t>
            </a:r>
          </a:p>
          <a:p>
            <a:pPr algn="l"/>
            <a:endParaRPr lang="en-US" altLang="en-US" sz="2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Odds H:T	7:3 = 2.33	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Excess Heads = O - E = 7 - 5 = 2</a:t>
            </a:r>
          </a:p>
          <a:p>
            <a:pPr algn="l"/>
            <a:endParaRPr lang="en-US" altLang="en-US" sz="10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i="1">
                <a:solidFill>
                  <a:srgbClr val="FF00FF"/>
                </a:solidFill>
                <a:latin typeface="Arial" panose="020B0604020202020204" pitchFamily="34" charset="0"/>
              </a:rPr>
              <a:t>p-value: &gt; 0.05 (computation not shown)</a:t>
            </a:r>
          </a:p>
          <a:p>
            <a:pPr algn="l"/>
            <a:endParaRPr lang="en-US" altLang="en-US" sz="1800" b="1" i="1">
              <a:solidFill>
                <a:srgbClr val="FF00FF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i="1">
                <a:solidFill>
                  <a:srgbClr val="993366"/>
                </a:solidFill>
                <a:latin typeface="Arial" panose="020B0604020202020204" pitchFamily="34" charset="0"/>
              </a:rPr>
              <a:t>The observed excess of heads to tails is </a:t>
            </a:r>
            <a:r>
              <a:rPr lang="en-US" altLang="en-US" sz="2800" b="1" i="1" u="sng">
                <a:solidFill>
                  <a:srgbClr val="993366"/>
                </a:solidFill>
                <a:latin typeface="Arial" panose="020B0604020202020204" pitchFamily="34" charset="0"/>
              </a:rPr>
              <a:t>not much greater</a:t>
            </a:r>
            <a:r>
              <a:rPr lang="en-US" altLang="en-US" sz="2800" b="1" i="1">
                <a:solidFill>
                  <a:srgbClr val="993366"/>
                </a:solidFill>
                <a:latin typeface="Arial" panose="020B0604020202020204" pitchFamily="34" charset="0"/>
              </a:rPr>
              <a:t> than that which might be expected by           chance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4" name="Rectangle 6">
            <a:extLst>
              <a:ext uri="{FF2B5EF4-FFF2-40B4-BE49-F238E27FC236}">
                <a16:creationId xmlns:a16="http://schemas.microsoft.com/office/drawing/2014/main" id="{7DBC9339-3FCC-43F0-8211-B97C6AA5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7146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288775" name="Rectangle 7">
            <a:extLst>
              <a:ext uri="{FF2B5EF4-FFF2-40B4-BE49-F238E27FC236}">
                <a16:creationId xmlns:a16="http://schemas.microsoft.com/office/drawing/2014/main" id="{93B8BFFB-DF35-456F-8E28-58D6228B5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914400"/>
            <a:ext cx="9091612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</a:rPr>
              <a:t>Example:  Possible biased coin</a:t>
            </a:r>
          </a:p>
          <a:p>
            <a:pPr algn="l"/>
            <a:endParaRPr lang="en-US" altLang="en-US" sz="2800" b="1">
              <a:solidFill>
                <a:srgbClr val="FF00FF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Coin Toss – 1,000 Times: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  </a:t>
            </a:r>
            <a:r>
              <a:rPr lang="en-US" altLang="en-US" sz="2800" b="1" u="sng">
                <a:solidFill>
                  <a:srgbClr val="A50021"/>
                </a:solidFill>
                <a:latin typeface="Arial" panose="020B0604020202020204" pitchFamily="34" charset="0"/>
              </a:rPr>
              <a:t>Observed</a:t>
            </a:r>
            <a:r>
              <a:rPr lang="en-US" altLang="en-US" sz="2800" b="1">
                <a:solidFill>
                  <a:srgbClr val="A5002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b="1" u="sng">
                <a:solidFill>
                  <a:srgbClr val="A50021"/>
                </a:solidFill>
                <a:latin typeface="Arial" panose="020B0604020202020204" pitchFamily="34" charset="0"/>
              </a:rPr>
              <a:t>Expected</a:t>
            </a:r>
            <a:endParaRPr lang="en-US" altLang="en-US" sz="2800" b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			Heads	700		500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			Tails		300		500</a:t>
            </a:r>
          </a:p>
          <a:p>
            <a:pPr algn="l"/>
            <a:endParaRPr lang="en-US" altLang="en-US" sz="2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Odds H:T	700:300 = 2.33	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Excess Heads = O - E = 700 - 500 = 200</a:t>
            </a:r>
          </a:p>
          <a:p>
            <a:pPr algn="l"/>
            <a:endParaRPr lang="en-US" altLang="en-US" sz="10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i="1">
                <a:solidFill>
                  <a:srgbClr val="FF00FF"/>
                </a:solidFill>
                <a:latin typeface="Arial" panose="020B0604020202020204" pitchFamily="34" charset="0"/>
              </a:rPr>
              <a:t>p-value: &lt; 0.05 (computation not shown)</a:t>
            </a:r>
          </a:p>
          <a:p>
            <a:pPr algn="l"/>
            <a:endParaRPr lang="en-US" altLang="en-US" sz="1400" b="1" i="1">
              <a:solidFill>
                <a:srgbClr val="FF00FF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i="1">
                <a:solidFill>
                  <a:srgbClr val="993366"/>
                </a:solidFill>
                <a:latin typeface="Arial" panose="020B0604020202020204" pitchFamily="34" charset="0"/>
              </a:rPr>
              <a:t>The observed excess of heads to tails is </a:t>
            </a:r>
            <a:r>
              <a:rPr lang="en-US" altLang="en-US" sz="2800" b="1" i="1" u="sng">
                <a:solidFill>
                  <a:srgbClr val="993366"/>
                </a:solidFill>
                <a:latin typeface="Arial" panose="020B0604020202020204" pitchFamily="34" charset="0"/>
              </a:rPr>
              <a:t>much greater</a:t>
            </a:r>
            <a:r>
              <a:rPr lang="en-US" altLang="en-US" sz="2800" b="1" i="1">
                <a:solidFill>
                  <a:srgbClr val="993366"/>
                </a:solidFill>
                <a:latin typeface="Arial" panose="020B0604020202020204" pitchFamily="34" charset="0"/>
              </a:rPr>
              <a:t> than that which might be expected by chance</a:t>
            </a:r>
            <a:endParaRPr lang="en-US" altLang="en-US" sz="2800" b="1" i="1">
              <a:solidFill>
                <a:srgbClr val="9933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0" name="Rectangle 6">
            <a:extLst>
              <a:ext uri="{FF2B5EF4-FFF2-40B4-BE49-F238E27FC236}">
                <a16:creationId xmlns:a16="http://schemas.microsoft.com/office/drawing/2014/main" id="{D6AF818A-2D7F-4105-A0D8-04EFF3EB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15081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287752" name="Rectangle 8">
            <a:extLst>
              <a:ext uri="{FF2B5EF4-FFF2-40B4-BE49-F238E27FC236}">
                <a16:creationId xmlns:a16="http://schemas.microsoft.com/office/drawing/2014/main" id="{71373D0A-0F84-4214-98BC-D50A915A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8265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 u="sng" dirty="0">
                <a:solidFill>
                  <a:srgbClr val="A50021"/>
                </a:solidFill>
                <a:latin typeface="Arial" panose="020B0604020202020204" pitchFamily="34" charset="0"/>
              </a:rPr>
              <a:t>BEWARE:</a:t>
            </a:r>
          </a:p>
          <a:p>
            <a:pPr algn="l"/>
            <a:endParaRPr lang="en-US" altLang="en-US" sz="2800" b="1" u="sng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The p-value reflects both the magnitude of the</a:t>
            </a:r>
          </a:p>
          <a:p>
            <a:pPr algn="l"/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difference between the study groups </a:t>
            </a:r>
            <a:r>
              <a:rPr lang="en-US" altLang="en-US" sz="2800" b="1" u="sng" dirty="0">
                <a:solidFill>
                  <a:srgbClr val="FF00FF"/>
                </a:solidFill>
                <a:latin typeface="Arial" panose="020B0604020202020204" pitchFamily="34" charset="0"/>
              </a:rPr>
              <a:t>AND</a:t>
            </a:r>
            <a:r>
              <a:rPr lang="en-US" altLang="en-US" sz="2800" b="1" dirty="0">
                <a:solidFill>
                  <a:srgbClr val="FF00FF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 the </a:t>
            </a:r>
          </a:p>
          <a:p>
            <a:pPr algn="l"/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sample size</a:t>
            </a:r>
          </a:p>
          <a:p>
            <a:pPr algn="l"/>
            <a:endParaRPr lang="en-US" altLang="en-US" sz="2800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So, a related, but more informative measure known</a:t>
            </a:r>
          </a:p>
          <a:p>
            <a:pPr algn="l"/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as the </a:t>
            </a:r>
            <a:r>
              <a:rPr lang="en-US" altLang="en-US" sz="2800" b="1" u="sng" dirty="0">
                <a:solidFill>
                  <a:srgbClr val="FF00FF"/>
                </a:solidFill>
                <a:latin typeface="Arial" panose="020B0604020202020204" pitchFamily="34" charset="0"/>
              </a:rPr>
              <a:t>confidence interval (CI)</a:t>
            </a:r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 is also calculated.</a:t>
            </a:r>
          </a:p>
          <a:p>
            <a:pPr algn="l"/>
            <a:endParaRPr lang="en-US" altLang="en-US" sz="2800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CI = a range of values within which the true</a:t>
            </a:r>
          </a:p>
          <a:p>
            <a:pPr algn="l"/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population value falls, with a certain degree of</a:t>
            </a:r>
          </a:p>
          <a:p>
            <a:pPr algn="l"/>
            <a:r>
              <a:rPr lang="en-US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assurance (probability).</a:t>
            </a:r>
            <a:endParaRPr lang="en-US" altLang="en-US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8" name="Rectangle 6">
            <a:extLst>
              <a:ext uri="{FF2B5EF4-FFF2-40B4-BE49-F238E27FC236}">
                <a16:creationId xmlns:a16="http://schemas.microsoft.com/office/drawing/2014/main" id="{C26F4520-BA70-4249-9A55-21BB26480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15081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289800" name="Rectangle 8">
            <a:extLst>
              <a:ext uri="{FF2B5EF4-FFF2-40B4-BE49-F238E27FC236}">
                <a16:creationId xmlns:a16="http://schemas.microsoft.com/office/drawing/2014/main" id="{C04D0948-CF22-4E21-AA28-61C4037E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879475"/>
            <a:ext cx="9113838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HYPOTHETICAL EXAMPLE OF </a:t>
            </a:r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95%</a:t>
            </a:r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CONFIDENCE INTERVAL</a:t>
            </a:r>
          </a:p>
          <a:p>
            <a:pPr algn="l"/>
            <a:endParaRPr lang="en-US" altLang="en-US" sz="28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u="sng">
                <a:solidFill>
                  <a:srgbClr val="0033CC"/>
                </a:solidFill>
                <a:latin typeface="Arial" panose="020B0604020202020204" pitchFamily="34" charset="0"/>
              </a:rPr>
              <a:t>Exposure: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	Caffeine intake (high versus low)</a:t>
            </a:r>
          </a:p>
          <a:p>
            <a:pPr algn="l"/>
            <a:r>
              <a:rPr lang="en-US" altLang="en-US" sz="2800" b="1" u="sng">
                <a:solidFill>
                  <a:srgbClr val="0033CC"/>
                </a:solidFill>
                <a:latin typeface="Arial" panose="020B0604020202020204" pitchFamily="34" charset="0"/>
              </a:rPr>
              <a:t>Outcome: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		Incidence of breast cancer</a:t>
            </a:r>
          </a:p>
          <a:p>
            <a:pPr algn="l"/>
            <a:r>
              <a:rPr lang="en-US" altLang="en-US" sz="2800" b="1" u="sng">
                <a:solidFill>
                  <a:srgbClr val="0033CC"/>
                </a:solidFill>
                <a:latin typeface="Arial" panose="020B0604020202020204" pitchFamily="34" charset="0"/>
              </a:rPr>
              <a:t>Risk Ratio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: 	1.32 (point estimate)</a:t>
            </a:r>
          </a:p>
          <a:p>
            <a:pPr algn="l"/>
            <a:r>
              <a:rPr lang="en-US" altLang="en-US" sz="2800" b="1" u="sng">
                <a:solidFill>
                  <a:srgbClr val="0033CC"/>
                </a:solidFill>
                <a:latin typeface="Arial" panose="020B0604020202020204" pitchFamily="34" charset="0"/>
              </a:rPr>
              <a:t>p-value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: 		0.14 (not statistically significant)</a:t>
            </a:r>
          </a:p>
          <a:p>
            <a:pPr algn="l"/>
            <a:r>
              <a:rPr lang="en-US" altLang="en-US" sz="2800" b="1" u="sng">
                <a:solidFill>
                  <a:srgbClr val="0033CC"/>
                </a:solidFill>
                <a:latin typeface="Arial" panose="020B0604020202020204" pitchFamily="34" charset="0"/>
              </a:rPr>
              <a:t>95% C.I.: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		0.87 - 1.98</a:t>
            </a: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_____________________________________________</a:t>
            </a:r>
          </a:p>
          <a:p>
            <a:pPr algn="l"/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0.0		0.5		1.0		1.5		2.0</a:t>
            </a:r>
          </a:p>
          <a:p>
            <a:pPr algn="l"/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			   (null value)</a:t>
            </a:r>
          </a:p>
          <a:p>
            <a:pPr algn="l"/>
            <a:endParaRPr lang="en-US" altLang="en-US" sz="2800" b="1">
              <a:solidFill>
                <a:srgbClr val="993366"/>
              </a:solidFill>
              <a:latin typeface="Arial" panose="020B0604020202020204" pitchFamily="34" charset="0"/>
            </a:endParaRPr>
          </a:p>
        </p:txBody>
      </p:sp>
      <p:sp>
        <p:nvSpPr>
          <p:cNvPr id="289801" name="Oval 9">
            <a:extLst>
              <a:ext uri="{FF2B5EF4-FFF2-40B4-BE49-F238E27FC236}">
                <a16:creationId xmlns:a16="http://schemas.microsoft.com/office/drawing/2014/main" id="{56B6B524-6838-4A3D-A5C8-D4B7FA914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5041900"/>
            <a:ext cx="215900" cy="2159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2" name="Line 10">
            <a:extLst>
              <a:ext uri="{FF2B5EF4-FFF2-40B4-BE49-F238E27FC236}">
                <a16:creationId xmlns:a16="http://schemas.microsoft.com/office/drawing/2014/main" id="{79075C9E-1BA7-41CA-AEB0-53329B890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768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3" name="Line 11">
            <a:extLst>
              <a:ext uri="{FF2B5EF4-FFF2-40B4-BE49-F238E27FC236}">
                <a16:creationId xmlns:a16="http://schemas.microsoft.com/office/drawing/2014/main" id="{14861BA9-9B92-4AC8-8EA4-819E00DC4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4" name="Line 12">
            <a:extLst>
              <a:ext uri="{FF2B5EF4-FFF2-40B4-BE49-F238E27FC236}">
                <a16:creationId xmlns:a16="http://schemas.microsoft.com/office/drawing/2014/main" id="{8A8116E0-E4BF-44F0-8C8F-8466AA630D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05" name="Rectangle 13">
            <a:extLst>
              <a:ext uri="{FF2B5EF4-FFF2-40B4-BE49-F238E27FC236}">
                <a16:creationId xmlns:a16="http://schemas.microsoft.com/office/drawing/2014/main" id="{A26A6445-1BCB-4876-A3FC-E2675E56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95% confidence interval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6" name="Rectangle 6">
            <a:extLst>
              <a:ext uri="{FF2B5EF4-FFF2-40B4-BE49-F238E27FC236}">
                <a16:creationId xmlns:a16="http://schemas.microsoft.com/office/drawing/2014/main" id="{221447D8-669B-4A61-9959-C6C26601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19526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291847" name="Rectangle 7">
            <a:extLst>
              <a:ext uri="{FF2B5EF4-FFF2-40B4-BE49-F238E27FC236}">
                <a16:creationId xmlns:a16="http://schemas.microsoft.com/office/drawing/2014/main" id="{3AB7B8E5-2C95-40BB-AAE2-4201D8DD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879475"/>
            <a:ext cx="9113837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INTERPRETATION:</a:t>
            </a:r>
          </a:p>
          <a:p>
            <a:pPr algn="l"/>
            <a:endParaRPr lang="en-US" altLang="en-US" sz="2800" b="1">
              <a:solidFill>
                <a:srgbClr val="993366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700" b="1">
                <a:solidFill>
                  <a:srgbClr val="0033CC"/>
                </a:solidFill>
                <a:latin typeface="Arial" panose="020B0604020202020204" pitchFamily="34" charset="0"/>
              </a:rPr>
              <a:t>Our best estimate is that women with high caffeine</a:t>
            </a:r>
          </a:p>
          <a:p>
            <a:pPr algn="l"/>
            <a:r>
              <a:rPr lang="en-US" altLang="en-US" sz="2700" b="1">
                <a:solidFill>
                  <a:srgbClr val="0033CC"/>
                </a:solidFill>
                <a:latin typeface="Arial" panose="020B0604020202020204" pitchFamily="34" charset="0"/>
              </a:rPr>
              <a:t>intake are 1.32 times (or 32%) more likely to develop</a:t>
            </a:r>
          </a:p>
          <a:p>
            <a:pPr algn="l"/>
            <a:r>
              <a:rPr lang="en-US" altLang="en-US" sz="2700" b="1">
                <a:solidFill>
                  <a:srgbClr val="0033CC"/>
                </a:solidFill>
                <a:latin typeface="Arial" panose="020B0604020202020204" pitchFamily="34" charset="0"/>
              </a:rPr>
              <a:t>breast cancer compared to women with low caffeine</a:t>
            </a:r>
          </a:p>
          <a:p>
            <a:pPr algn="l"/>
            <a:r>
              <a:rPr lang="en-US" altLang="en-US" sz="2700" b="1">
                <a:solidFill>
                  <a:srgbClr val="0033CC"/>
                </a:solidFill>
                <a:latin typeface="Arial" panose="020B0604020202020204" pitchFamily="34" charset="0"/>
              </a:rPr>
              <a:t>intake.  However, we are 95% confident that the</a:t>
            </a:r>
          </a:p>
          <a:p>
            <a:pPr algn="l"/>
            <a:r>
              <a:rPr lang="en-US" altLang="en-US" sz="2700" b="1">
                <a:solidFill>
                  <a:srgbClr val="0033CC"/>
                </a:solidFill>
                <a:latin typeface="Arial" panose="020B0604020202020204" pitchFamily="34" charset="0"/>
              </a:rPr>
              <a:t>true value (risk) of the population lies between</a:t>
            </a:r>
          </a:p>
          <a:p>
            <a:pPr algn="l"/>
            <a:r>
              <a:rPr lang="en-US" altLang="en-US" sz="2700" b="1">
                <a:solidFill>
                  <a:srgbClr val="0033CC"/>
                </a:solidFill>
                <a:latin typeface="Arial" panose="020B0604020202020204" pitchFamily="34" charset="0"/>
              </a:rPr>
              <a:t>0.87 and 1.98 (assuming an unbiased study).</a:t>
            </a: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_____________________________________________</a:t>
            </a:r>
          </a:p>
          <a:p>
            <a:pPr algn="l"/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0.0		0.5		1.0		1.5		2.0</a:t>
            </a:r>
          </a:p>
          <a:p>
            <a:pPr algn="l"/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			   (null value)</a:t>
            </a:r>
          </a:p>
          <a:p>
            <a:pPr algn="l"/>
            <a:endParaRPr lang="en-US" altLang="en-US" sz="2800" b="1">
              <a:solidFill>
                <a:srgbClr val="993366"/>
              </a:solidFill>
              <a:latin typeface="Arial" panose="020B0604020202020204" pitchFamily="34" charset="0"/>
            </a:endParaRPr>
          </a:p>
        </p:txBody>
      </p:sp>
      <p:sp>
        <p:nvSpPr>
          <p:cNvPr id="291848" name="Oval 8">
            <a:extLst>
              <a:ext uri="{FF2B5EF4-FFF2-40B4-BE49-F238E27FC236}">
                <a16:creationId xmlns:a16="http://schemas.microsoft.com/office/drawing/2014/main" id="{C21C9F92-1E50-4FA1-80FE-D5407F72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5422900"/>
            <a:ext cx="215900" cy="2159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9" name="Line 9">
            <a:extLst>
              <a:ext uri="{FF2B5EF4-FFF2-40B4-BE49-F238E27FC236}">
                <a16:creationId xmlns:a16="http://schemas.microsoft.com/office/drawing/2014/main" id="{80ED726D-AE3C-4809-9F44-1F818A3B5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2578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0" name="Line 10">
            <a:extLst>
              <a:ext uri="{FF2B5EF4-FFF2-40B4-BE49-F238E27FC236}">
                <a16:creationId xmlns:a16="http://schemas.microsoft.com/office/drawing/2014/main" id="{C5DADC00-D1FC-4571-AA47-FC3019143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1" name="Line 11">
            <a:extLst>
              <a:ext uri="{FF2B5EF4-FFF2-40B4-BE49-F238E27FC236}">
                <a16:creationId xmlns:a16="http://schemas.microsoft.com/office/drawing/2014/main" id="{B1E5C2B6-F56A-41A2-A5DB-9098421E22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2" name="Rectangle 12">
            <a:extLst>
              <a:ext uri="{FF2B5EF4-FFF2-40B4-BE49-F238E27FC236}">
                <a16:creationId xmlns:a16="http://schemas.microsoft.com/office/drawing/2014/main" id="{33F2DCB5-75C6-404C-BC89-07AA526F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6482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95% confidence interval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2" name="Rectangle 6">
            <a:extLst>
              <a:ext uri="{FF2B5EF4-FFF2-40B4-BE49-F238E27FC236}">
                <a16:creationId xmlns:a16="http://schemas.microsoft.com/office/drawing/2014/main" id="{C1D534AE-89F4-4E8E-8E6E-731C38881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19526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290823" name="Rectangle 7">
            <a:extLst>
              <a:ext uri="{FF2B5EF4-FFF2-40B4-BE49-F238E27FC236}">
                <a16:creationId xmlns:a16="http://schemas.microsoft.com/office/drawing/2014/main" id="{A6722AA3-A624-4226-8FA2-DBD32520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4963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So, if the 95% confidence interval does </a:t>
            </a:r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</a:rPr>
              <a:t>NOT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include the null value of 1.0 (p &lt; 0.05), then we declare a 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“statistically significant”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association.</a:t>
            </a: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Question: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How do we declare a </a:t>
            </a:r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“valid”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statistical association?</a:t>
            </a: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Answer: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By ruling out, to the extent possible,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bias or confounding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CD6F25CF-CAA0-42A9-B7B6-3C476AD8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28600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364DD258-51D9-4CC0-BC1D-6A2D0A00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37406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sz="2800" b="1" i="1" u="sng">
                <a:solidFill>
                  <a:srgbClr val="A50021"/>
                </a:solidFill>
                <a:latin typeface="Arial" panose="020B0604020202020204" pitchFamily="34" charset="0"/>
              </a:rPr>
              <a:t>Note:</a:t>
            </a:r>
            <a:r>
              <a:rPr lang="en-US" altLang="en-US" sz="2800" b="1" i="1">
                <a:solidFill>
                  <a:srgbClr val="0033CC"/>
                </a:solidFill>
                <a:latin typeface="Arial" panose="020B0604020202020204" pitchFamily="34" charset="0"/>
              </a:rPr>
              <a:t>  Although we have initially reviewed the role of chance, the conventional sequence would be to first assess (rule out) the presence of systematic bias.</a:t>
            </a:r>
          </a:p>
          <a:p>
            <a:pPr algn="l">
              <a:lnSpc>
                <a:spcPct val="120000"/>
              </a:lnSpc>
            </a:pPr>
            <a:endParaRPr lang="en-US" altLang="en-US" sz="2800" b="1" i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en-US" sz="2800" b="1" i="1">
                <a:solidFill>
                  <a:srgbClr val="0033CC"/>
                </a:solidFill>
                <a:latin typeface="Arial" panose="020B0604020202020204" pitchFamily="34" charset="0"/>
              </a:rPr>
              <a:t>In other words, it makes no sense to evaluate chance as a possible explanation when a study is biased from the start (i.e. the “experiment” we have set up is flawed, and hence, we should discard it).</a:t>
            </a:r>
            <a:endParaRPr lang="en-US" altLang="en-US" sz="2800" b="1" i="1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0" name="Rectangle 6">
            <a:extLst>
              <a:ext uri="{FF2B5EF4-FFF2-40B4-BE49-F238E27FC236}">
                <a16:creationId xmlns:a16="http://schemas.microsoft.com/office/drawing/2014/main" id="{BBCC45C6-0553-49D6-96E1-C2715457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150813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BIAS</a:t>
            </a:r>
          </a:p>
        </p:txBody>
      </p:sp>
      <p:sp>
        <p:nvSpPr>
          <p:cNvPr id="292871" name="Rectangle 7">
            <a:extLst>
              <a:ext uri="{FF2B5EF4-FFF2-40B4-BE49-F238E27FC236}">
                <a16:creationId xmlns:a16="http://schemas.microsoft.com/office/drawing/2014/main" id="{F4AC3911-5F6E-4A92-9D51-C6456561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863600"/>
            <a:ext cx="7407275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BIAS: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Systematic error in the 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design, conduct, or analysis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of a study that results in a mistaken estimate of an exposure/disease relationship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SELECTION BIAS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 startAt="2"/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INFORMATION BIAS</a:t>
            </a:r>
          </a:p>
          <a:p>
            <a:pPr>
              <a:buFontTx/>
              <a:buAutoNum type="arabicPeriod" startAt="2"/>
            </a:pPr>
            <a:endParaRPr lang="en-US" altLang="en-US" sz="16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*	Interviewer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*	Recall Bias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*	Reporting Bias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*	Surveillance Bias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8" name="Rectangle 6">
            <a:extLst>
              <a:ext uri="{FF2B5EF4-FFF2-40B4-BE49-F238E27FC236}">
                <a16:creationId xmlns:a16="http://schemas.microsoft.com/office/drawing/2014/main" id="{C5CADFC6-A9BF-4BBC-85EF-913798B1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268288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BIAS</a:t>
            </a:r>
          </a:p>
        </p:txBody>
      </p:sp>
      <p:sp>
        <p:nvSpPr>
          <p:cNvPr id="294919" name="Rectangle 7">
            <a:extLst>
              <a:ext uri="{FF2B5EF4-FFF2-40B4-BE49-F238E27FC236}">
                <a16:creationId xmlns:a16="http://schemas.microsoft.com/office/drawing/2014/main" id="{76A20709-B677-4551-A316-71F1558D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955675"/>
            <a:ext cx="8169275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SELECTION BIAS: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Any systematic error that arises in the process (mechanism) of identifying the study populations (i.e. the two 2 study groups to be compared)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Occurs when selection of study subjects (whether by exposure or disease status) is based on different criteria related to exposure or disease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Results in the study groups being non-comparable, unless some type of statistical adjustment can be made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2" name="Rectangle 6">
            <a:extLst>
              <a:ext uri="{FF2B5EF4-FFF2-40B4-BE49-F238E27FC236}">
                <a16:creationId xmlns:a16="http://schemas.microsoft.com/office/drawing/2014/main" id="{8EEFB6CD-E512-41F6-B54C-BFE8D3B2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0"/>
            <a:ext cx="401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SELECTION BIAS</a:t>
            </a:r>
          </a:p>
        </p:txBody>
      </p:sp>
      <p:sp>
        <p:nvSpPr>
          <p:cNvPr id="295943" name="Rectangle 7">
            <a:extLst>
              <a:ext uri="{FF2B5EF4-FFF2-40B4-BE49-F238E27FC236}">
                <a16:creationId xmlns:a16="http://schemas.microsoft.com/office/drawing/2014/main" id="{8DA65392-6F3A-4628-9820-4F66AB68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610600" cy="58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Case Control Study</a:t>
            </a:r>
          </a:p>
          <a:p>
            <a:endParaRPr lang="en-US" altLang="en-US" sz="12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Outcome:	Hemorrhagic stroke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Exposure:	Appetite suppressant products that 			contain Phenylpropanolamine (PPA)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Cases:	Persons who experienced a stroke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Controls:	Persons in the community without 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         stroke</a:t>
            </a:r>
          </a:p>
          <a:p>
            <a:pPr>
              <a:lnSpc>
                <a:spcPct val="90000"/>
              </a:lnSpc>
            </a:pPr>
            <a:endParaRPr lang="en-US" altLang="en-US" sz="12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Bias:	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Control subjects were recruited by 			random-digit dialing from 9:00 AM to 			5:00 PM.  This resulted in over-				representation of unemployed persons 		who may not represent the study base  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         in terms of use of appetite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         suppressant products.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0" name="Text Box 6">
            <a:extLst>
              <a:ext uri="{FF2B5EF4-FFF2-40B4-BE49-F238E27FC236}">
                <a16:creationId xmlns:a16="http://schemas.microsoft.com/office/drawing/2014/main" id="{08B36245-43CD-487C-BB10-D31F3056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1950"/>
            <a:ext cx="7696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 u="sng">
                <a:solidFill>
                  <a:srgbClr val="FF0000"/>
                </a:solidFill>
                <a:latin typeface="Arial" panose="020B0604020202020204" pitchFamily="34" charset="0"/>
              </a:rPr>
              <a:t>Unit 5 Learning Objectives:</a:t>
            </a:r>
          </a:p>
          <a:p>
            <a:endParaRPr lang="en-US" altLang="en-US" sz="20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Understand the concepts of “valid” and “causal” statistical associations.</a:t>
            </a:r>
          </a:p>
          <a:p>
            <a:pPr>
              <a:buFontTx/>
              <a:buAutoNum type="arabicPeriod"/>
            </a:pPr>
            <a:endParaRPr lang="en-US" altLang="en-US" sz="10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 startAt="2"/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Understand the possible explanations for statistical associations: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---	Chance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---	Bias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---	Confounding</a:t>
            </a:r>
          </a:p>
          <a:p>
            <a:endParaRPr lang="en-US" altLang="en-US" sz="10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 startAt="3"/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Distinguish between the major types of bias in epidemiologic studies.</a:t>
            </a:r>
          </a:p>
          <a:p>
            <a:pPr>
              <a:buFontTx/>
              <a:buAutoNum type="arabicPeriod" startAt="3"/>
            </a:pPr>
            <a:endParaRPr lang="en-US" altLang="en-US" sz="10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 startAt="3"/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Distinguish between “internal validity” and “external validity.”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6" name="Rectangle 6">
            <a:extLst>
              <a:ext uri="{FF2B5EF4-FFF2-40B4-BE49-F238E27FC236}">
                <a16:creationId xmlns:a16="http://schemas.microsoft.com/office/drawing/2014/main" id="{F8FEBB82-D366-4322-93F2-FE1E88C8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76200"/>
            <a:ext cx="401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SELECTION BIAS</a:t>
            </a:r>
          </a:p>
        </p:txBody>
      </p:sp>
      <p:sp>
        <p:nvSpPr>
          <p:cNvPr id="296967" name="Rectangle 7">
            <a:extLst>
              <a:ext uri="{FF2B5EF4-FFF2-40B4-BE49-F238E27FC236}">
                <a16:creationId xmlns:a16="http://schemas.microsoft.com/office/drawing/2014/main" id="{103A8EB6-2A10-4BF0-8FD9-8A48F548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35000"/>
            <a:ext cx="84582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Retrospective Cohort Study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Outcome:		COPD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Exposure:		Employment in tire  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                  manufacturing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Exposed:		Plant assembly line workers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Non-exposed:	Plant administrative personnel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Bias: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The exposed were contacted (selected) at a local pub while watching Monday night football; the non-exposed were identified through review of plant personnel files.  Exposed persons may have been more likely to be smokers (related to COPD)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4" name="Rectangle 6">
            <a:extLst>
              <a:ext uri="{FF2B5EF4-FFF2-40B4-BE49-F238E27FC236}">
                <a16:creationId xmlns:a16="http://schemas.microsoft.com/office/drawing/2014/main" id="{1BBD8ACB-DA72-40A9-868C-4736E7B4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150813"/>
            <a:ext cx="401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SELECTION BIAS</a:t>
            </a:r>
          </a:p>
        </p:txBody>
      </p:sp>
      <p:sp>
        <p:nvSpPr>
          <p:cNvPr id="299015" name="Rectangle 7">
            <a:extLst>
              <a:ext uri="{FF2B5EF4-FFF2-40B4-BE49-F238E27FC236}">
                <a16:creationId xmlns:a16="http://schemas.microsoft.com/office/drawing/2014/main" id="{A49B67AC-5C65-4758-9E7A-7AA7792D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80772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Non-Response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If refusal or non-response is related to exposure, the estimate of effect (exposure/disease) may be biased.  For example, if controls are selected by use of a household survey, non-response may be related to demographic and lifestyle factors associated with employment.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Responders often differ systematically from persons who do not respond.</a:t>
            </a:r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8" name="Rectangle 6">
            <a:extLst>
              <a:ext uri="{FF2B5EF4-FFF2-40B4-BE49-F238E27FC236}">
                <a16:creationId xmlns:a16="http://schemas.microsoft.com/office/drawing/2014/main" id="{534F1295-B8AD-48D9-86E5-EF8C805B3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1650"/>
            <a:ext cx="401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SELECTION BIAS</a:t>
            </a:r>
          </a:p>
        </p:txBody>
      </p:sp>
      <p:sp>
        <p:nvSpPr>
          <p:cNvPr id="300039" name="Rectangle 7">
            <a:extLst>
              <a:ext uri="{FF2B5EF4-FFF2-40B4-BE49-F238E27FC236}">
                <a16:creationId xmlns:a16="http://schemas.microsoft.com/office/drawing/2014/main" id="{9C72E34A-AB1A-4485-A27A-6A0CA8D1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98588"/>
            <a:ext cx="80010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NOTE:</a:t>
            </a:r>
          </a:p>
          <a:p>
            <a:endParaRPr lang="en-US" altLang="en-US" sz="2800" b="1" u="sng">
              <a:solidFill>
                <a:srgbClr val="FF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Restrictive sampling alone, so long as different criteria are not used between study groups, does not confer selection bias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It merely means that the study results may not generalize to the larger population 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(external validity)</a:t>
            </a:r>
            <a:endParaRPr lang="en-US" altLang="en-US" sz="2800" b="1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0" name="Rectangle 6">
            <a:extLst>
              <a:ext uri="{FF2B5EF4-FFF2-40B4-BE49-F238E27FC236}">
                <a16:creationId xmlns:a16="http://schemas.microsoft.com/office/drawing/2014/main" id="{E2D7F1A1-2224-45E8-AF8F-461297E3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271463"/>
            <a:ext cx="462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INFORMATION BIAS</a:t>
            </a:r>
          </a:p>
        </p:txBody>
      </p:sp>
      <p:sp>
        <p:nvSpPr>
          <p:cNvPr id="297992" name="Rectangle 8">
            <a:extLst>
              <a:ext uri="{FF2B5EF4-FFF2-40B4-BE49-F238E27FC236}">
                <a16:creationId xmlns:a16="http://schemas.microsoft.com/office/drawing/2014/main" id="{137D36F2-E5FA-4DAA-97C4-FD02423C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30313"/>
            <a:ext cx="76962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Definition: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Systematic differences in the way in which data on exposure and outcome are obtained from the various study groups.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 u="sng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Some Types/Sources of Information Bias: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Bias in abstracting records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Bias in interviewing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Bias from surrogate interviews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Surveillance bias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Reporting and recall bias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2" name="Rectangle 6">
            <a:extLst>
              <a:ext uri="{FF2B5EF4-FFF2-40B4-BE49-F238E27FC236}">
                <a16:creationId xmlns:a16="http://schemas.microsoft.com/office/drawing/2014/main" id="{CD427308-5C89-4598-BAC0-41EF55C54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347663"/>
            <a:ext cx="457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INTERVIEWER BIAS</a:t>
            </a:r>
          </a:p>
        </p:txBody>
      </p:sp>
      <p:sp>
        <p:nvSpPr>
          <p:cNvPr id="301063" name="Rectangle 7">
            <a:extLst>
              <a:ext uri="{FF2B5EF4-FFF2-40B4-BE49-F238E27FC236}">
                <a16:creationId xmlns:a16="http://schemas.microsoft.com/office/drawing/2014/main" id="{118D8F5F-F0DA-4482-BCAE-449ABC13A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368425"/>
            <a:ext cx="81692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DEFINITION: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Systematic difference in the soliciting, recording, or interpretation of information from study participants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Can affect every type of epidemiologic study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May occur when interviewers are not 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blinded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to exposure or outcome status of participants.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6" name="Rectangle 6">
            <a:extLst>
              <a:ext uri="{FF2B5EF4-FFF2-40B4-BE49-F238E27FC236}">
                <a16:creationId xmlns:a16="http://schemas.microsoft.com/office/drawing/2014/main" id="{F2336740-58BB-4A63-82CB-6E5FAEA2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347663"/>
            <a:ext cx="457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INTERVIEWER BIAS</a:t>
            </a:r>
          </a:p>
        </p:txBody>
      </p:sp>
      <p:sp>
        <p:nvSpPr>
          <p:cNvPr id="302089" name="Rectangle 9">
            <a:extLst>
              <a:ext uri="{FF2B5EF4-FFF2-40B4-BE49-F238E27FC236}">
                <a16:creationId xmlns:a16="http://schemas.microsoft.com/office/drawing/2014/main" id="{27248767-BD9B-4E40-9BD8-14A92A80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1692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0033CC"/>
                </a:solidFill>
                <a:cs typeface="Times New Roman" panose="02020603050405020304" pitchFamily="18" charset="0"/>
              </a:rPr>
              <a:t>•	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Interviewer’s knowledge of subjects’ disease status may result in differential probing of exposure history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Similarly, interviewer’s knowledge of subjects’ exposure history may result in differential probing and recording of the outcome under examination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</a:t>
            </a:r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Placebo control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 one method used to maintain observer blindness in randomized trials.</a:t>
            </a:r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10" name="Rectangle 6">
            <a:extLst>
              <a:ext uri="{FF2B5EF4-FFF2-40B4-BE49-F238E27FC236}">
                <a16:creationId xmlns:a16="http://schemas.microsoft.com/office/drawing/2014/main" id="{D97221FC-B618-45B0-ADCA-225FB8FC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88" y="347663"/>
            <a:ext cx="325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RECALL BIAS</a:t>
            </a:r>
          </a:p>
        </p:txBody>
      </p:sp>
      <p:sp>
        <p:nvSpPr>
          <p:cNvPr id="303111" name="Rectangle 7">
            <a:extLst>
              <a:ext uri="{FF2B5EF4-FFF2-40B4-BE49-F238E27FC236}">
                <a16:creationId xmlns:a16="http://schemas.microsoft.com/office/drawing/2014/main" id="{C1C273E7-C472-4A30-9F04-BA8A94B80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295400"/>
            <a:ext cx="81692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DEFINITION: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Study group participants systematically differ in the way data on exposure or outcome are recalled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Particularly problematic in case-control studies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Individuals who have experienced a disease or adverse health outcome may tend to think about possible “causes” of the outcome.  This can lead to differential recall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4" name="Rectangle 6">
            <a:extLst>
              <a:ext uri="{FF2B5EF4-FFF2-40B4-BE49-F238E27FC236}">
                <a16:creationId xmlns:a16="http://schemas.microsoft.com/office/drawing/2014/main" id="{A1EB0433-0735-430E-94E2-E859C7D0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88" y="150813"/>
            <a:ext cx="325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RECALL BIAS</a:t>
            </a:r>
          </a:p>
        </p:txBody>
      </p:sp>
      <p:sp>
        <p:nvSpPr>
          <p:cNvPr id="304135" name="Rectangle 7">
            <a:extLst>
              <a:ext uri="{FF2B5EF4-FFF2-40B4-BE49-F238E27FC236}">
                <a16:creationId xmlns:a16="http://schemas.microsoft.com/office/drawing/2014/main" id="{2AAB5C40-44F8-4DD2-BA9C-97F264A1D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4582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 sz="2800" b="1">
                <a:solidFill>
                  <a:srgbClr val="993366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Case-Control Study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Outcome:	 Cleft palate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Exposure:	 Systemic infection during pregnancy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Cases:	 Mothers giving birth to children with 			cleft palate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Controls:	 Mothers giving birth to children free 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         of cleft palate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Bias: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Mothers who have given birth to a child with cleft palate may recall more thoroughly colds and other infections experienced during pregnancy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8" name="Rectangle 6">
            <a:extLst>
              <a:ext uri="{FF2B5EF4-FFF2-40B4-BE49-F238E27FC236}">
                <a16:creationId xmlns:a16="http://schemas.microsoft.com/office/drawing/2014/main" id="{6C1CC29F-D7D3-4EB9-A0DC-A6D861C95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347663"/>
            <a:ext cx="412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REPORTING BIAS</a:t>
            </a:r>
          </a:p>
        </p:txBody>
      </p:sp>
      <p:sp>
        <p:nvSpPr>
          <p:cNvPr id="305159" name="Rectangle 7">
            <a:extLst>
              <a:ext uri="{FF2B5EF4-FFF2-40B4-BE49-F238E27FC236}">
                <a16:creationId xmlns:a16="http://schemas.microsoft.com/office/drawing/2014/main" id="{08ECC6E3-46BF-4D13-B8E5-ADE41B73E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30313"/>
            <a:ext cx="76962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</a:rPr>
              <a:t>DEFINITION: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Selective suppression or revealing of information such as past history of sexually transmitted disease.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Often occurs because subject reluctance to report an exposure due to attitudes, beliefs, and perceptions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“Wish bias” may occur among subjects who have developed a disease and seek to show that the disease “is not their fault.”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2" name="Rectangle 6">
            <a:extLst>
              <a:ext uri="{FF2B5EF4-FFF2-40B4-BE49-F238E27FC236}">
                <a16:creationId xmlns:a16="http://schemas.microsoft.com/office/drawing/2014/main" id="{3BD5EB43-1AA6-4652-B540-CE3743A2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77850"/>
            <a:ext cx="495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SURVEILLANCE BIAS</a:t>
            </a:r>
          </a:p>
        </p:txBody>
      </p:sp>
      <p:sp>
        <p:nvSpPr>
          <p:cNvPr id="306183" name="Rectangle 7">
            <a:extLst>
              <a:ext uri="{FF2B5EF4-FFF2-40B4-BE49-F238E27FC236}">
                <a16:creationId xmlns:a16="http://schemas.microsoft.com/office/drawing/2014/main" id="{000A7A16-15B3-406F-AC92-062700249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1663"/>
            <a:ext cx="7772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0033CC"/>
                </a:solidFill>
                <a:cs typeface="Times New Roman" panose="02020603050405020304" pitchFamily="18" charset="0"/>
              </a:rPr>
              <a:t>•	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a population is monitored over a period of time, disease ascertainment may be better in the monitored population than in the general population (“surveillance bias”).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May lead to biased estimate of exposure/disease relationship.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6" name="Text Box 6">
            <a:extLst>
              <a:ext uri="{FF2B5EF4-FFF2-40B4-BE49-F238E27FC236}">
                <a16:creationId xmlns:a16="http://schemas.microsoft.com/office/drawing/2014/main" id="{3463238B-A563-4BB2-8E4A-5C97BF06B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33463"/>
            <a:ext cx="7924800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 u="sng">
                <a:solidFill>
                  <a:srgbClr val="FF0000"/>
                </a:solidFill>
                <a:latin typeface="Arial" panose="020B0604020202020204" pitchFamily="34" charset="0"/>
              </a:rPr>
              <a:t>Unit 5 Learning Objectives (cont.):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 startAt="5"/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Understand the concept of confounding and methods to assess its presence.</a:t>
            </a:r>
          </a:p>
          <a:p>
            <a:pPr>
              <a:buFontTx/>
              <a:buAutoNum type="arabicPeriod" startAt="5"/>
            </a:pPr>
            <a:endParaRPr lang="en-US" altLang="en-US" sz="10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 startAt="6"/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Understand the concept of causality, including necessary and sufficient causes.</a:t>
            </a:r>
          </a:p>
          <a:p>
            <a:pPr>
              <a:buFontTx/>
              <a:buAutoNum type="arabicPeriod" startAt="6"/>
            </a:pPr>
            <a:endParaRPr lang="en-US" altLang="en-US" sz="10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 startAt="6"/>
            </a:pP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Understand pros and cons of guidelines used to evaluate causal associations in epidemiology.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6" name="Rectangle 6">
            <a:extLst>
              <a:ext uri="{FF2B5EF4-FFF2-40B4-BE49-F238E27FC236}">
                <a16:creationId xmlns:a16="http://schemas.microsoft.com/office/drawing/2014/main" id="{CE910197-4E0B-4B34-91A5-1D90987B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47663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MISCLASSIFICATION</a:t>
            </a:r>
          </a:p>
        </p:txBody>
      </p:sp>
      <p:sp>
        <p:nvSpPr>
          <p:cNvPr id="307207" name="Rectangle 7">
            <a:extLst>
              <a:ext uri="{FF2B5EF4-FFF2-40B4-BE49-F238E27FC236}">
                <a16:creationId xmlns:a16="http://schemas.microsoft.com/office/drawing/2014/main" id="{8339250D-8311-47B5-82E4-EF02EC6D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4740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9933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DEFINITION: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Erroneous classification of the exposure or disease status of an individual into a category to which it should not be assigned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 u="sng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---		Cases incorrectly classified as controls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---		Controls incorrectly classified as cases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---		Exposed incorrectly classified as non- 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exposed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---		Non-exposed incorrectly classified as  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exposed</a:t>
            </a:r>
            <a:endParaRPr lang="en-US" altLang="en-US" sz="2800" b="1">
              <a:solidFill>
                <a:srgbClr val="0033CC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4" name="Rectangle 6">
            <a:extLst>
              <a:ext uri="{FF2B5EF4-FFF2-40B4-BE49-F238E27FC236}">
                <a16:creationId xmlns:a16="http://schemas.microsoft.com/office/drawing/2014/main" id="{62665841-1928-47D5-B7E0-794AA01D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47663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MISCLASSIFICATION</a:t>
            </a:r>
          </a:p>
        </p:txBody>
      </p:sp>
      <p:sp>
        <p:nvSpPr>
          <p:cNvPr id="339975" name="Rectangle 7">
            <a:extLst>
              <a:ext uri="{FF2B5EF4-FFF2-40B4-BE49-F238E27FC236}">
                <a16:creationId xmlns:a16="http://schemas.microsoft.com/office/drawing/2014/main" id="{7D9BD845-7168-454D-B027-263372732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6962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Non-differential misclassification:</a:t>
            </a:r>
          </a:p>
          <a:p>
            <a:endParaRPr lang="en-US" altLang="en-US" sz="2800" b="1" u="sng">
              <a:solidFill>
                <a:srgbClr val="FF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proportion of subjects misclassified on exposure does not depend on disease status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OR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proportion of subjects misclassified on disease does not depend on exposure status</a:t>
            </a:r>
            <a:endParaRPr lang="en-US" altLang="en-US" sz="2800" b="1">
              <a:solidFill>
                <a:srgbClr val="0033CC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30" name="Rectangle 6">
            <a:extLst>
              <a:ext uri="{FF2B5EF4-FFF2-40B4-BE49-F238E27FC236}">
                <a16:creationId xmlns:a16="http://schemas.microsoft.com/office/drawing/2014/main" id="{AE2C5C8F-0EC3-414F-8B26-3BA5D739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227013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MISCLASSIFICATION</a:t>
            </a:r>
          </a:p>
        </p:txBody>
      </p:sp>
      <p:sp>
        <p:nvSpPr>
          <p:cNvPr id="308231" name="Rectangle 7">
            <a:extLst>
              <a:ext uri="{FF2B5EF4-FFF2-40B4-BE49-F238E27FC236}">
                <a16:creationId xmlns:a16="http://schemas.microsoft.com/office/drawing/2014/main" id="{D8DADBE5-08CD-4922-888C-8EF70E2D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3820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Non-differential misclassification:</a:t>
            </a:r>
          </a:p>
          <a:p>
            <a:endParaRPr lang="en-US" altLang="en-US" sz="2800" b="1" u="sng">
              <a:solidFill>
                <a:srgbClr val="FF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Tends to make the exposure or disease groups more similar than they really are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Some non-differential misclassification is inevitable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Almost always results in bias towards the null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In interpretation, researcher must consider what real effect might have been obscured</a:t>
            </a:r>
            <a:endParaRPr lang="en-US" altLang="en-US" sz="2800" b="1">
              <a:solidFill>
                <a:srgbClr val="0033CC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8" name="Rectangle 6">
            <a:extLst>
              <a:ext uri="{FF2B5EF4-FFF2-40B4-BE49-F238E27FC236}">
                <a16:creationId xmlns:a16="http://schemas.microsoft.com/office/drawing/2014/main" id="{4EF48D78-301A-4DF0-B954-9AE2BA84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47663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MISCLASSIFICATION</a:t>
            </a:r>
          </a:p>
        </p:txBody>
      </p:sp>
      <p:sp>
        <p:nvSpPr>
          <p:cNvPr id="340999" name="Rectangle 7">
            <a:extLst>
              <a:ext uri="{FF2B5EF4-FFF2-40B4-BE49-F238E27FC236}">
                <a16:creationId xmlns:a16="http://schemas.microsoft.com/office/drawing/2014/main" id="{5102CD6B-4DB5-4786-BE96-1B5879E3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295400"/>
            <a:ext cx="81692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Differential misclassification:</a:t>
            </a:r>
          </a:p>
          <a:p>
            <a:endParaRPr lang="en-US" altLang="en-US" sz="2800" b="1" u="sng">
              <a:solidFill>
                <a:srgbClr val="FF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Classification error of exposure status occurs more frequently among the diseased or non-diseased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OR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Classification error of disease status occurs more frequently among the exposed or non-exposed</a:t>
            </a:r>
            <a:endParaRPr lang="en-US" altLang="en-US" sz="2800" b="1">
              <a:solidFill>
                <a:srgbClr val="0033CC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2" name="Rectangle 6">
            <a:extLst>
              <a:ext uri="{FF2B5EF4-FFF2-40B4-BE49-F238E27FC236}">
                <a16:creationId xmlns:a16="http://schemas.microsoft.com/office/drawing/2014/main" id="{1C5A7B4E-8C09-45F9-93A5-C3E52E2E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49250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MISCLASSIFICATION</a:t>
            </a:r>
          </a:p>
        </p:txBody>
      </p:sp>
      <p:sp>
        <p:nvSpPr>
          <p:cNvPr id="342023" name="Rectangle 7">
            <a:extLst>
              <a:ext uri="{FF2B5EF4-FFF2-40B4-BE49-F238E27FC236}">
                <a16:creationId xmlns:a16="http://schemas.microsoft.com/office/drawing/2014/main" id="{0B4C7360-EEA7-4C2B-B85E-7EC896684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52550"/>
            <a:ext cx="73914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Differential misclassification:</a:t>
            </a:r>
          </a:p>
          <a:p>
            <a:endParaRPr lang="en-US" altLang="en-US" sz="2800" b="1" u="sng">
              <a:solidFill>
                <a:srgbClr val="FF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Results in relatively unpredictable effects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Can exaggerate or underestimate the true exposure/disease relationship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•	By chance (infrequently), can also result is estimate that is the same as the true exposure/disease relationship.</a:t>
            </a:r>
            <a:endParaRPr lang="en-US" altLang="en-US" sz="2800" b="1">
              <a:solidFill>
                <a:srgbClr val="0033CC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Text Box 17">
            <a:extLst>
              <a:ext uri="{FF2B5EF4-FFF2-40B4-BE49-F238E27FC236}">
                <a16:creationId xmlns:a16="http://schemas.microsoft.com/office/drawing/2014/main" id="{2974DC14-8825-46A9-A427-83CCE2E1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19138"/>
            <a:ext cx="76200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 u="sng">
                <a:solidFill>
                  <a:srgbClr val="FF0000"/>
                </a:solidFill>
                <a:latin typeface="Arial" panose="020B0604020202020204" pitchFamily="34" charset="0"/>
              </a:rPr>
              <a:t>Assigned Readings:</a:t>
            </a:r>
          </a:p>
          <a:p>
            <a:endParaRPr lang="en-US" altLang="en-US" sz="3200" b="1" u="sng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</a:rPr>
              <a:t>Textbook (Gordis):  </a:t>
            </a:r>
          </a:p>
          <a:p>
            <a:endParaRPr lang="en-US" altLang="en-US" sz="3200" b="1">
              <a:latin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</a:rPr>
              <a:t>	Chapter 14, pages 206-222 (from association to causation)</a:t>
            </a:r>
          </a:p>
          <a:p>
            <a:endParaRPr lang="en-US" altLang="en-US" sz="3200" b="1">
              <a:latin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</a:rPr>
              <a:t>	Chapter 15, pages 224-230 (bias and confounding)</a:t>
            </a:r>
          </a:p>
          <a:p>
            <a:endParaRPr lang="en-US" altLang="en-US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7A9319B6-B6C4-43C2-813D-96D38203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271463"/>
            <a:ext cx="546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Evaluating Associations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FE020B53-A2F4-485C-8C8A-549F84500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8458200" cy="51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3200" b="1" i="1">
                <a:solidFill>
                  <a:srgbClr val="0033CC"/>
                </a:solidFill>
                <a:latin typeface="Arial" panose="020B0604020202020204" pitchFamily="34" charset="0"/>
              </a:rPr>
              <a:t>If we observe an exposure/disease association, we must consider:</a:t>
            </a:r>
          </a:p>
          <a:p>
            <a:pPr algn="l"/>
            <a:endParaRPr lang="en-US" altLang="en-US" sz="1400" b="1" i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1.	</a:t>
            </a:r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</a:rPr>
              <a:t>Is the association valid?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(do the study findings reflect the  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true 	relationship between the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exposure and disease?)</a:t>
            </a: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2.	</a:t>
            </a:r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</a:rPr>
              <a:t>Is the association causal?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(Is there sufficient evidence to infer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that 	a causal association exists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between the exposure and the disease?)  </a:t>
            </a:r>
            <a:endParaRPr lang="en-US" altLang="en-US" sz="2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2" name="Rectangle 6">
            <a:extLst>
              <a:ext uri="{FF2B5EF4-FFF2-40B4-BE49-F238E27FC236}">
                <a16:creationId xmlns:a16="http://schemas.microsoft.com/office/drawing/2014/main" id="{0102207F-2DBA-4259-8CBC-7C2DDDFF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150813"/>
            <a:ext cx="546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Evaluating Associations</a:t>
            </a:r>
          </a:p>
        </p:txBody>
      </p:sp>
      <p:sp>
        <p:nvSpPr>
          <p:cNvPr id="280584" name="Rectangle 8">
            <a:extLst>
              <a:ext uri="{FF2B5EF4-FFF2-40B4-BE49-F238E27FC236}">
                <a16:creationId xmlns:a16="http://schemas.microsoft.com/office/drawing/2014/main" id="{3192ED73-EFA4-403C-8802-03613988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378825" cy="500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EVALUATING THE </a:t>
            </a:r>
            <a:r>
              <a:rPr lang="en-US" altLang="en-US" sz="2800" b="1" u="sng">
                <a:solidFill>
                  <a:srgbClr val="FF00FF"/>
                </a:solidFill>
                <a:latin typeface="Arial" panose="020B0604020202020204" pitchFamily="34" charset="0"/>
              </a:rPr>
              <a:t>VALIDITY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OF AN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ASSOCATION:</a:t>
            </a:r>
          </a:p>
          <a:p>
            <a:endParaRPr lang="en-US" altLang="en-US" sz="14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In any epidemiologic study, there are at least 3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possible explanations for the observed results: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1.  CHANCE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2.	BIAS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3. CONFOUNDING</a:t>
            </a:r>
          </a:p>
          <a:p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These explanations </a:t>
            </a:r>
            <a:r>
              <a:rPr lang="en-US" altLang="en-US" sz="2800" b="1" u="sng">
                <a:solidFill>
                  <a:srgbClr val="A50021"/>
                </a:solidFill>
                <a:latin typeface="Arial" panose="020B0604020202020204" pitchFamily="34" charset="0"/>
              </a:rPr>
              <a:t>are not mutually exclusive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--</a:t>
            </a:r>
          </a:p>
          <a:p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more than one can be present in the same study</a:t>
            </a:r>
            <a:endParaRPr lang="en-US" altLang="en-US" sz="28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0" name="Rectangle 6">
            <a:extLst>
              <a:ext uri="{FF2B5EF4-FFF2-40B4-BE49-F238E27FC236}">
                <a16:creationId xmlns:a16="http://schemas.microsoft.com/office/drawing/2014/main" id="{641423FE-80FC-4AE4-BBEC-71E7D1A19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7146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282631" name="Rectangle 7">
            <a:extLst>
              <a:ext uri="{FF2B5EF4-FFF2-40B4-BE49-F238E27FC236}">
                <a16:creationId xmlns:a16="http://schemas.microsoft.com/office/drawing/2014/main" id="{7BFF4F2E-134A-4CD7-9280-7E624182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57350"/>
            <a:ext cx="86360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1.	Rarely can we study an entire population, so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inference is attempted from a sample of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the population</a:t>
            </a: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2.	There will always be random variation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from sample to sample</a:t>
            </a: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3.	In general, smaller samples have less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precision, reliability, and statistical power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(more sampling variability)</a:t>
            </a:r>
            <a:endParaRPr lang="en-US" altLang="en-US" sz="2800">
              <a:solidFill>
                <a:srgbClr val="0033CC"/>
              </a:solidFill>
            </a:endParaRPr>
          </a:p>
        </p:txBody>
      </p:sp>
      <p:sp>
        <p:nvSpPr>
          <p:cNvPr id="282632" name="Rectangle 8">
            <a:extLst>
              <a:ext uri="{FF2B5EF4-FFF2-40B4-BE49-F238E27FC236}">
                <a16:creationId xmlns:a16="http://schemas.microsoft.com/office/drawing/2014/main" id="{E4F95CD2-180B-4238-8243-9A322C153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958850"/>
            <a:ext cx="506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b="1">
                <a:solidFill>
                  <a:srgbClr val="A50021"/>
                </a:solidFill>
                <a:latin typeface="Arial" panose="020B0604020202020204" pitchFamily="34" charset="0"/>
              </a:rPr>
              <a:t>The “luck of the draw”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6" name="Rectangle 6">
            <a:extLst>
              <a:ext uri="{FF2B5EF4-FFF2-40B4-BE49-F238E27FC236}">
                <a16:creationId xmlns:a16="http://schemas.microsoft.com/office/drawing/2014/main" id="{EB31EA53-3653-43F5-AC6A-920F38D5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7146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281607" name="Rectangle 7">
            <a:extLst>
              <a:ext uri="{FF2B5EF4-FFF2-40B4-BE49-F238E27FC236}">
                <a16:creationId xmlns:a16="http://schemas.microsoft.com/office/drawing/2014/main" id="{59D27791-588D-4CBD-BCD6-BAED52A6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3058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4.	A test of 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“statistical significance”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is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performed to assess the degree to which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the data are </a:t>
            </a:r>
            <a:r>
              <a:rPr lang="en-US" altLang="en-US" sz="2800" b="1" i="1" u="sng">
                <a:solidFill>
                  <a:srgbClr val="A50021"/>
                </a:solidFill>
                <a:latin typeface="Arial" panose="020B0604020202020204" pitchFamily="34" charset="0"/>
              </a:rPr>
              <a:t>compatible with the null </a:t>
            </a:r>
          </a:p>
          <a:p>
            <a:pPr algn="l"/>
            <a:r>
              <a:rPr lang="en-US" altLang="en-US" sz="2800" b="1" i="1">
                <a:solidFill>
                  <a:srgbClr val="A50021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2800" b="1" i="1" u="sng">
                <a:solidFill>
                  <a:srgbClr val="A50021"/>
                </a:solidFill>
                <a:latin typeface="Arial" panose="020B0604020202020204" pitchFamily="34" charset="0"/>
              </a:rPr>
              <a:t>hypothesis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of no association</a:t>
            </a: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5.	The 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“p-value”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reflects the probability that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the 	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test statistic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(e.g. </a:t>
            </a:r>
            <a:r>
              <a:rPr lang="en-US" altLang="en-US" sz="2800" b="1" i="1">
                <a:solidFill>
                  <a:srgbClr val="0033CC"/>
                </a:solidFill>
                <a:latin typeface="Arial" panose="020B0604020202020204" pitchFamily="34" charset="0"/>
              </a:rPr>
              <a:t>t-statistic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or </a:t>
            </a:r>
            <a:r>
              <a:rPr lang="en-US" altLang="en-US" sz="2800" b="1" i="1">
                <a:solidFill>
                  <a:srgbClr val="0033CC"/>
                </a:solidFill>
                <a:latin typeface="Arial" panose="020B0604020202020204" pitchFamily="34" charset="0"/>
              </a:rPr>
              <a:t>chi-</a:t>
            </a:r>
          </a:p>
          <a:p>
            <a:pPr algn="l"/>
            <a:r>
              <a:rPr lang="en-US" altLang="en-US" sz="2800" b="1" i="1">
                <a:solidFill>
                  <a:srgbClr val="0033CC"/>
                </a:solidFill>
                <a:latin typeface="Arial" panose="020B0604020202020204" pitchFamily="34" charset="0"/>
              </a:rPr>
              <a:t>         square statistic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) produced from the data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would be 	greater than or equal to the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observed value 	</a:t>
            </a:r>
            <a:r>
              <a:rPr lang="en-US" altLang="en-US" sz="2800" b="1" i="1">
                <a:solidFill>
                  <a:srgbClr val="A50021"/>
                </a:solidFill>
                <a:latin typeface="Arial" panose="020B0604020202020204" pitchFamily="34" charset="0"/>
              </a:rPr>
              <a:t>under  the null hypothesis </a:t>
            </a:r>
          </a:p>
          <a:p>
            <a:pPr algn="l"/>
            <a:r>
              <a:rPr lang="en-US" altLang="en-US" sz="2800" b="1" i="1">
                <a:solidFill>
                  <a:srgbClr val="A50021"/>
                </a:solidFill>
                <a:latin typeface="Arial" panose="020B0604020202020204" pitchFamily="34" charset="0"/>
              </a:rPr>
              <a:t>         of no association</a:t>
            </a:r>
            <a:endParaRPr lang="en-US" altLang="en-US" sz="2800" b="1" i="1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4" name="Rectangle 6">
            <a:extLst>
              <a:ext uri="{FF2B5EF4-FFF2-40B4-BE49-F238E27FC236}">
                <a16:creationId xmlns:a16="http://schemas.microsoft.com/office/drawing/2014/main" id="{CDFBAD3A-2DD3-4D2D-B10D-7A1A8587E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0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CHANCE</a:t>
            </a:r>
          </a:p>
        </p:txBody>
      </p:sp>
      <p:sp>
        <p:nvSpPr>
          <p:cNvPr id="283655" name="Rectangle 7">
            <a:extLst>
              <a:ext uri="{FF2B5EF4-FFF2-40B4-BE49-F238E27FC236}">
                <a16:creationId xmlns:a16="http://schemas.microsoft.com/office/drawing/2014/main" id="{28B26D12-88AD-4A6E-A6D4-162F98C2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5800"/>
            <a:ext cx="8610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6.	By convention, if p &lt; 0.05, then the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association between the exposure and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 disease is considered to be </a:t>
            </a:r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“statistically </a:t>
            </a:r>
          </a:p>
          <a:p>
            <a:pPr algn="l"/>
            <a:r>
              <a:rPr lang="en-US" altLang="en-US" sz="2800" b="1">
                <a:solidFill>
                  <a:srgbClr val="FF00FF"/>
                </a:solidFill>
                <a:latin typeface="Arial" panose="020B0604020202020204" pitchFamily="34" charset="0"/>
              </a:rPr>
              <a:t>          significant.”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(e.g. we reject the null hypothesis (H</a:t>
            </a:r>
            <a:r>
              <a:rPr lang="en-US" altLang="en-US" sz="2800" b="1" baseline="-25000">
                <a:solidFill>
                  <a:srgbClr val="0033CC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) and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accept the alternative hypothesis (H</a:t>
            </a:r>
            <a:r>
              <a:rPr lang="en-US" altLang="en-US" sz="2800" b="1" baseline="-25000">
                <a:solidFill>
                  <a:srgbClr val="0033CC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))</a:t>
            </a:r>
          </a:p>
          <a:p>
            <a:pPr algn="l"/>
            <a:endParaRPr lang="en-US" altLang="en-US" sz="2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800" b="1">
                <a:solidFill>
                  <a:srgbClr val="A50021"/>
                </a:solidFill>
                <a:latin typeface="Arial" panose="020B0604020202020204" pitchFamily="34" charset="0"/>
              </a:rPr>
              <a:t>What does p &lt; 0.05 mean?</a:t>
            </a:r>
          </a:p>
          <a:p>
            <a:pPr algn="l"/>
            <a:endParaRPr lang="en-US" altLang="en-US" sz="2800" b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	Indirectly, it means that we suspect that the 	magnitude of effect observed (e.g. risk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ratio) is not due to chance alone (in the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absence of biased data collection or </a:t>
            </a:r>
          </a:p>
          <a:p>
            <a:pPr algn="l"/>
            <a:r>
              <a:rPr lang="en-US" altLang="en-US" sz="2800" b="1">
                <a:solidFill>
                  <a:srgbClr val="0033CC"/>
                </a:solidFill>
                <a:latin typeface="Arial" panose="020B0604020202020204" pitchFamily="34" charset="0"/>
              </a:rPr>
              <a:t>         analysis)</a:t>
            </a:r>
            <a:endParaRPr lang="en-US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winkle">
  <a:themeElements>
    <a:clrScheme name="Twinkle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00CCCC"/>
      </a:accent2>
      <a:accent3>
        <a:srgbClr val="FFFFFF"/>
      </a:accent3>
      <a:accent4>
        <a:srgbClr val="000000"/>
      </a:accent4>
      <a:accent5>
        <a:srgbClr val="B8CAFF"/>
      </a:accent5>
      <a:accent6>
        <a:srgbClr val="00B9B9"/>
      </a:accent6>
      <a:hlink>
        <a:srgbClr val="CC99FF"/>
      </a:hlink>
      <a:folHlink>
        <a:srgbClr val="66CCFF"/>
      </a:folHlink>
    </a:clrScheme>
    <a:fontScheme name="Twinkl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winkl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winkl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winkl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4133</TotalTime>
  <Words>2131</Words>
  <Application>Microsoft Office PowerPoint</Application>
  <PresentationFormat>On-screen Show (4:3)</PresentationFormat>
  <Paragraphs>316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Times New Roman</vt:lpstr>
      <vt:lpstr>Monotype Sorts</vt:lpstr>
      <vt:lpstr>Twinkle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EPB PHC 6000 EPIDEMIOLOGY  FALL, 1997</dc:title>
  <dc:creator>Distance Learning</dc:creator>
  <cp:lastModifiedBy>Mike Sinn</cp:lastModifiedBy>
  <cp:revision>249</cp:revision>
  <cp:lastPrinted>1998-08-18T20:30:54Z</cp:lastPrinted>
  <dcterms:created xsi:type="dcterms:W3CDTF">1995-05-28T16:28:04Z</dcterms:created>
  <dcterms:modified xsi:type="dcterms:W3CDTF">2021-12-31T13:54:17Z</dcterms:modified>
</cp:coreProperties>
</file>