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ntic" charset="1" panose="00000000000000000000"/>
      <p:regular r:id="rId10"/>
    </p:embeddedFont>
    <p:embeddedFont>
      <p:font typeface="Antic Bold" charset="1" panose="00000000000000000000"/>
      <p:regular r:id="rId11"/>
    </p:embeddedFont>
    <p:embeddedFont>
      <p:font typeface="Antic Italics" charset="1" panose="00000000000000000000"/>
      <p:regular r:id="rId12"/>
    </p:embeddedFont>
    <p:embeddedFont>
      <p:font typeface="Antic Bold Italics" charset="1" panose="00000000000000000000"/>
      <p:regular r:id="rId13"/>
    </p:embeddedFont>
    <p:embeddedFont>
      <p:font typeface="Daydream" charset="1" panose="00000000000000000000"/>
      <p:regular r:id="rId14"/>
    </p:embeddedFont>
    <p:embeddedFont>
      <p:font typeface="Scripter" charset="1" panose="000000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24" Target="slides/slide9.xml" Type="http://schemas.openxmlformats.org/officeDocument/2006/relationships/slide"/><Relationship Id="rId25" Target="slides/slide10.xml" Type="http://schemas.openxmlformats.org/officeDocument/2006/relationships/slide"/><Relationship Id="rId26" Target="slides/slide11.xml" Type="http://schemas.openxmlformats.org/officeDocument/2006/relationships/slide"/><Relationship Id="rId27" Target="slides/slide12.xml" Type="http://schemas.openxmlformats.org/officeDocument/2006/relationships/slide"/><Relationship Id="rId28" Target="slides/slide13.xml" Type="http://schemas.openxmlformats.org/officeDocument/2006/relationships/slide"/><Relationship Id="rId29" Target="slides/slide14.xml" Type="http://schemas.openxmlformats.org/officeDocument/2006/relationships/slide"/><Relationship Id="rId3" Target="viewProps.xml" Type="http://schemas.openxmlformats.org/officeDocument/2006/relationships/viewProps"/><Relationship Id="rId30" Target="slides/slide15.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3.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2" Target="../media/image1.jpe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 Id="rId5" Target="../media/image30.png" Type="http://schemas.openxmlformats.org/officeDocument/2006/relationships/image"/><Relationship Id="rId6" Target="../media/image3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32.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3.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2" Target="../media/image1.jpe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 Id="rId5" Target="../media/image30.png" Type="http://schemas.openxmlformats.org/officeDocument/2006/relationships/image"/><Relationship Id="rId6" Target="../media/image3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32.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https://www.kompasiana.com/aurissa/61404a5206310e458a5d0752/pancasila-sebagai-ideologi-politik-indonesia" TargetMode="External" Type="http://schemas.openxmlformats.org/officeDocument/2006/relationships/hyperlink"/><Relationship Id="rId12" Target="../media/image12.png" Type="http://schemas.openxmlformats.org/officeDocument/2006/relationships/image"/><Relationship Id="rId13" Target="../media/image13.svg" Type="http://schemas.openxmlformats.org/officeDocument/2006/relationships/image"/><Relationship Id="rId14" Target="../media/image34.png" Type="http://schemas.openxmlformats.org/officeDocument/2006/relationships/image"/><Relationship Id="rId15" Target="../media/image35.svg" Type="http://schemas.openxmlformats.org/officeDocument/2006/relationships/image"/><Relationship Id="rId2" Target="../media/image1.jpe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18.png" Type="http://schemas.openxmlformats.org/officeDocument/2006/relationships/image"/><Relationship Id="rId14" Target="../media/image19.svg" Type="http://schemas.openxmlformats.org/officeDocument/2006/relationships/image"/><Relationship Id="rId15" Target="../media/image12.png" Type="http://schemas.openxmlformats.org/officeDocument/2006/relationships/image"/><Relationship Id="rId16" Target="../media/image13.svg" Type="http://schemas.openxmlformats.org/officeDocument/2006/relationships/image"/><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2.png" Type="http://schemas.openxmlformats.org/officeDocument/2006/relationships/image"/><Relationship Id="rId16" Target="../media/image23.svg" Type="http://schemas.openxmlformats.org/officeDocument/2006/relationships/image"/><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24.png" Type="http://schemas.openxmlformats.org/officeDocument/2006/relationships/image"/><Relationship Id="rId14" Target="../media/image25.svg" Type="http://schemas.openxmlformats.org/officeDocument/2006/relationships/image"/><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64000"/>
            </a:blip>
            <a:stretch>
              <a:fillRect l="0" t="-9222" r="0" b="-9222"/>
            </a:stretch>
          </a:blipFill>
        </p:spPr>
      </p:sp>
      <p:sp>
        <p:nvSpPr>
          <p:cNvPr name="Freeform 3" id="3"/>
          <p:cNvSpPr/>
          <p:nvPr/>
        </p:nvSpPr>
        <p:spPr>
          <a:xfrm flipH="false" flipV="false" rot="-2104014">
            <a:off x="1119125" y="1172488"/>
            <a:ext cx="4862142" cy="4296366"/>
          </a:xfrm>
          <a:custGeom>
            <a:avLst/>
            <a:gdLst/>
            <a:ahLst/>
            <a:cxnLst/>
            <a:rect r="r" b="b" t="t" l="l"/>
            <a:pathLst>
              <a:path h="4296366" w="4862142">
                <a:moveTo>
                  <a:pt x="0" y="0"/>
                </a:moveTo>
                <a:lnTo>
                  <a:pt x="4862142" y="0"/>
                </a:lnTo>
                <a:lnTo>
                  <a:pt x="4862142" y="4296365"/>
                </a:lnTo>
                <a:lnTo>
                  <a:pt x="0" y="429636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2373749" y="1278176"/>
            <a:ext cx="13540501" cy="7730649"/>
            <a:chOff x="0" y="0"/>
            <a:chExt cx="18054002" cy="10307532"/>
          </a:xfrm>
        </p:grpSpPr>
        <p:grpSp>
          <p:nvGrpSpPr>
            <p:cNvPr name="Group 5" id="5"/>
            <p:cNvGrpSpPr/>
            <p:nvPr/>
          </p:nvGrpSpPr>
          <p:grpSpPr>
            <a:xfrm rot="-208414">
              <a:off x="259418" y="516605"/>
              <a:ext cx="17328616" cy="9088764"/>
              <a:chOff x="0" y="0"/>
              <a:chExt cx="3077638" cy="1614204"/>
            </a:xfrm>
          </p:grpSpPr>
          <p:sp>
            <p:nvSpPr>
              <p:cNvPr name="Freeform 6" id="6"/>
              <p:cNvSpPr/>
              <p:nvPr/>
            </p:nvSpPr>
            <p:spPr>
              <a:xfrm flipH="false" flipV="false" rot="0">
                <a:off x="0" y="0"/>
                <a:ext cx="3077638" cy="1614204"/>
              </a:xfrm>
              <a:custGeom>
                <a:avLst/>
                <a:gdLst/>
                <a:ahLst/>
                <a:cxnLst/>
                <a:rect r="r" b="b" t="t" l="l"/>
                <a:pathLst>
                  <a:path h="1614204" w="3077638">
                    <a:moveTo>
                      <a:pt x="0" y="0"/>
                    </a:moveTo>
                    <a:lnTo>
                      <a:pt x="3077638" y="0"/>
                    </a:lnTo>
                    <a:lnTo>
                      <a:pt x="3077638" y="1614204"/>
                    </a:lnTo>
                    <a:lnTo>
                      <a:pt x="0" y="1614204"/>
                    </a:lnTo>
                    <a:close/>
                  </a:path>
                </a:pathLst>
              </a:custGeom>
              <a:solidFill>
                <a:srgbClr val="FFFFFF"/>
              </a:solidFill>
              <a:ln w="38100" cap="sq">
                <a:solidFill>
                  <a:srgbClr val="3D4984"/>
                </a:solidFill>
                <a:prstDash val="solid"/>
                <a:miter/>
              </a:ln>
            </p:spPr>
          </p:sp>
          <p:sp>
            <p:nvSpPr>
              <p:cNvPr name="TextBox 7" id="7"/>
              <p:cNvSpPr txBox="true"/>
              <p:nvPr/>
            </p:nvSpPr>
            <p:spPr>
              <a:xfrm>
                <a:off x="0" y="-28575"/>
                <a:ext cx="3077638" cy="1642779"/>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191834">
              <a:off x="485416" y="742603"/>
              <a:ext cx="17328616" cy="9088764"/>
              <a:chOff x="0" y="0"/>
              <a:chExt cx="3077638" cy="1614204"/>
            </a:xfrm>
          </p:grpSpPr>
          <p:sp>
            <p:nvSpPr>
              <p:cNvPr name="Freeform 9" id="9"/>
              <p:cNvSpPr/>
              <p:nvPr/>
            </p:nvSpPr>
            <p:spPr>
              <a:xfrm flipH="false" flipV="false" rot="0">
                <a:off x="0" y="0"/>
                <a:ext cx="3077638" cy="1614204"/>
              </a:xfrm>
              <a:custGeom>
                <a:avLst/>
                <a:gdLst/>
                <a:ahLst/>
                <a:cxnLst/>
                <a:rect r="r" b="b" t="t" l="l"/>
                <a:pathLst>
                  <a:path h="1614204" w="3077638">
                    <a:moveTo>
                      <a:pt x="0" y="0"/>
                    </a:moveTo>
                    <a:lnTo>
                      <a:pt x="3077638" y="0"/>
                    </a:lnTo>
                    <a:lnTo>
                      <a:pt x="3077638" y="1614204"/>
                    </a:lnTo>
                    <a:lnTo>
                      <a:pt x="0" y="1614204"/>
                    </a:lnTo>
                    <a:close/>
                  </a:path>
                </a:pathLst>
              </a:custGeom>
              <a:solidFill>
                <a:srgbClr val="FFFFFF"/>
              </a:solidFill>
              <a:ln w="38100" cap="sq">
                <a:solidFill>
                  <a:srgbClr val="3D4984"/>
                </a:solidFill>
                <a:prstDash val="solid"/>
                <a:miter/>
              </a:ln>
            </p:spPr>
          </p:sp>
          <p:sp>
            <p:nvSpPr>
              <p:cNvPr name="TextBox 10" id="10"/>
              <p:cNvSpPr txBox="true"/>
              <p:nvPr/>
            </p:nvSpPr>
            <p:spPr>
              <a:xfrm>
                <a:off x="0" y="-28575"/>
                <a:ext cx="3077638" cy="1642779"/>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66823">
              <a:off x="485416" y="742603"/>
              <a:ext cx="17328616" cy="9088764"/>
              <a:chOff x="0" y="0"/>
              <a:chExt cx="3077638" cy="1614204"/>
            </a:xfrm>
          </p:grpSpPr>
          <p:sp>
            <p:nvSpPr>
              <p:cNvPr name="Freeform 12" id="12"/>
              <p:cNvSpPr/>
              <p:nvPr/>
            </p:nvSpPr>
            <p:spPr>
              <a:xfrm flipH="false" flipV="false" rot="0">
                <a:off x="0" y="0"/>
                <a:ext cx="3077638" cy="1614204"/>
              </a:xfrm>
              <a:custGeom>
                <a:avLst/>
                <a:gdLst/>
                <a:ahLst/>
                <a:cxnLst/>
                <a:rect r="r" b="b" t="t" l="l"/>
                <a:pathLst>
                  <a:path h="1614204" w="3077638">
                    <a:moveTo>
                      <a:pt x="0" y="0"/>
                    </a:moveTo>
                    <a:lnTo>
                      <a:pt x="3077638" y="0"/>
                    </a:lnTo>
                    <a:lnTo>
                      <a:pt x="3077638" y="1614204"/>
                    </a:lnTo>
                    <a:lnTo>
                      <a:pt x="0" y="1614204"/>
                    </a:lnTo>
                    <a:close/>
                  </a:path>
                </a:pathLst>
              </a:custGeom>
              <a:solidFill>
                <a:srgbClr val="FFFFFF"/>
              </a:solidFill>
              <a:ln w="38100" cap="sq">
                <a:solidFill>
                  <a:srgbClr val="3D4984"/>
                </a:solidFill>
                <a:prstDash val="solid"/>
                <a:miter/>
              </a:ln>
            </p:spPr>
          </p:sp>
          <p:sp>
            <p:nvSpPr>
              <p:cNvPr name="TextBox 13" id="13"/>
              <p:cNvSpPr txBox="true"/>
              <p:nvPr/>
            </p:nvSpPr>
            <p:spPr>
              <a:xfrm>
                <a:off x="0" y="-28575"/>
                <a:ext cx="3077638" cy="1642779"/>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485416" y="742603"/>
              <a:ext cx="17328616" cy="9088764"/>
              <a:chOff x="0" y="0"/>
              <a:chExt cx="3077638" cy="1614204"/>
            </a:xfrm>
          </p:grpSpPr>
          <p:sp>
            <p:nvSpPr>
              <p:cNvPr name="Freeform 15" id="15"/>
              <p:cNvSpPr/>
              <p:nvPr/>
            </p:nvSpPr>
            <p:spPr>
              <a:xfrm flipH="false" flipV="false" rot="0">
                <a:off x="0" y="0"/>
                <a:ext cx="3077638" cy="1614204"/>
              </a:xfrm>
              <a:custGeom>
                <a:avLst/>
                <a:gdLst/>
                <a:ahLst/>
                <a:cxnLst/>
                <a:rect r="r" b="b" t="t" l="l"/>
                <a:pathLst>
                  <a:path h="1614204" w="3077638">
                    <a:moveTo>
                      <a:pt x="0" y="0"/>
                    </a:moveTo>
                    <a:lnTo>
                      <a:pt x="3077638" y="0"/>
                    </a:lnTo>
                    <a:lnTo>
                      <a:pt x="3077638" y="1614204"/>
                    </a:lnTo>
                    <a:lnTo>
                      <a:pt x="0" y="1614204"/>
                    </a:lnTo>
                    <a:close/>
                  </a:path>
                </a:pathLst>
              </a:custGeom>
              <a:solidFill>
                <a:srgbClr val="FFFFFF"/>
              </a:solidFill>
              <a:ln w="38100" cap="sq">
                <a:solidFill>
                  <a:srgbClr val="3D4984"/>
                </a:solidFill>
                <a:prstDash val="solid"/>
                <a:miter/>
              </a:ln>
            </p:spPr>
          </p:sp>
          <p:sp>
            <p:nvSpPr>
              <p:cNvPr name="TextBox 16" id="16"/>
              <p:cNvSpPr txBox="true"/>
              <p:nvPr/>
            </p:nvSpPr>
            <p:spPr>
              <a:xfrm>
                <a:off x="0" y="-28575"/>
                <a:ext cx="3077638" cy="1642779"/>
              </a:xfrm>
              <a:prstGeom prst="rect">
                <a:avLst/>
              </a:prstGeom>
            </p:spPr>
            <p:txBody>
              <a:bodyPr anchor="ctr" rtlCol="false" tIns="50800" lIns="50800" bIns="50800" rIns="50800"/>
              <a:lstStyle/>
              <a:p>
                <a:pPr algn="ctr">
                  <a:lnSpc>
                    <a:spcPts val="2659"/>
                  </a:lnSpc>
                </a:pPr>
              </a:p>
            </p:txBody>
          </p:sp>
        </p:grpSp>
      </p:grpSp>
      <p:sp>
        <p:nvSpPr>
          <p:cNvPr name="Freeform 17" id="17"/>
          <p:cNvSpPr/>
          <p:nvPr/>
        </p:nvSpPr>
        <p:spPr>
          <a:xfrm flipH="true" flipV="false" rot="9259338">
            <a:off x="13682113" y="6245619"/>
            <a:ext cx="3477159" cy="4586181"/>
          </a:xfrm>
          <a:custGeom>
            <a:avLst/>
            <a:gdLst/>
            <a:ahLst/>
            <a:cxnLst/>
            <a:rect r="r" b="b" t="t" l="l"/>
            <a:pathLst>
              <a:path h="4586181" w="3477159">
                <a:moveTo>
                  <a:pt x="3477159" y="0"/>
                </a:moveTo>
                <a:lnTo>
                  <a:pt x="0" y="0"/>
                </a:lnTo>
                <a:lnTo>
                  <a:pt x="0" y="4586181"/>
                </a:lnTo>
                <a:lnTo>
                  <a:pt x="3477159" y="4586181"/>
                </a:lnTo>
                <a:lnTo>
                  <a:pt x="3477159"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8" id="18"/>
          <p:cNvGrpSpPr/>
          <p:nvPr/>
        </p:nvGrpSpPr>
        <p:grpSpPr>
          <a:xfrm rot="0">
            <a:off x="15169228" y="-301732"/>
            <a:ext cx="3533862" cy="3381444"/>
            <a:chOff x="0" y="0"/>
            <a:chExt cx="4711816" cy="4508593"/>
          </a:xfrm>
        </p:grpSpPr>
        <p:sp>
          <p:nvSpPr>
            <p:cNvPr name="Freeform 19" id="19"/>
            <p:cNvSpPr/>
            <p:nvPr/>
          </p:nvSpPr>
          <p:spPr>
            <a:xfrm flipH="false" flipV="false" rot="5002884">
              <a:off x="148194" y="62100"/>
              <a:ext cx="1890659" cy="1982343"/>
            </a:xfrm>
            <a:custGeom>
              <a:avLst/>
              <a:gdLst/>
              <a:ahLst/>
              <a:cxnLst/>
              <a:rect r="r" b="b" t="t" l="l"/>
              <a:pathLst>
                <a:path h="1982343" w="1890659">
                  <a:moveTo>
                    <a:pt x="0" y="0"/>
                  </a:moveTo>
                  <a:lnTo>
                    <a:pt x="1890660" y="0"/>
                  </a:lnTo>
                  <a:lnTo>
                    <a:pt x="1890660" y="1982343"/>
                  </a:lnTo>
                  <a:lnTo>
                    <a:pt x="0" y="198234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0" id="20"/>
            <p:cNvSpPr/>
            <p:nvPr/>
          </p:nvSpPr>
          <p:spPr>
            <a:xfrm flipH="false" flipV="false" rot="10739848">
              <a:off x="2803959" y="1115372"/>
              <a:ext cx="1890659" cy="1982343"/>
            </a:xfrm>
            <a:custGeom>
              <a:avLst/>
              <a:gdLst/>
              <a:ahLst/>
              <a:cxnLst/>
              <a:rect r="r" b="b" t="t" l="l"/>
              <a:pathLst>
                <a:path h="1982343" w="1890659">
                  <a:moveTo>
                    <a:pt x="0" y="0"/>
                  </a:moveTo>
                  <a:lnTo>
                    <a:pt x="1890660" y="0"/>
                  </a:lnTo>
                  <a:lnTo>
                    <a:pt x="1890660" y="1982342"/>
                  </a:lnTo>
                  <a:lnTo>
                    <a:pt x="0" y="198234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1" id="21"/>
            <p:cNvSpPr/>
            <p:nvPr/>
          </p:nvSpPr>
          <p:spPr>
            <a:xfrm flipH="false" flipV="false" rot="1377244">
              <a:off x="1241718" y="2236061"/>
              <a:ext cx="1890659" cy="1982343"/>
            </a:xfrm>
            <a:custGeom>
              <a:avLst/>
              <a:gdLst/>
              <a:ahLst/>
              <a:cxnLst/>
              <a:rect r="r" b="b" t="t" l="l"/>
              <a:pathLst>
                <a:path h="1982343" w="1890659">
                  <a:moveTo>
                    <a:pt x="0" y="0"/>
                  </a:moveTo>
                  <a:lnTo>
                    <a:pt x="1890659" y="0"/>
                  </a:lnTo>
                  <a:lnTo>
                    <a:pt x="1890659" y="1982343"/>
                  </a:lnTo>
                  <a:lnTo>
                    <a:pt x="0" y="198234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sp>
        <p:nvSpPr>
          <p:cNvPr name="Freeform 22" id="22"/>
          <p:cNvSpPr/>
          <p:nvPr/>
        </p:nvSpPr>
        <p:spPr>
          <a:xfrm flipH="false" flipV="false" rot="-5130068">
            <a:off x="-1522480" y="6898471"/>
            <a:ext cx="4504411" cy="4584642"/>
          </a:xfrm>
          <a:custGeom>
            <a:avLst/>
            <a:gdLst/>
            <a:ahLst/>
            <a:cxnLst/>
            <a:rect r="r" b="b" t="t" l="l"/>
            <a:pathLst>
              <a:path h="4584642" w="4504411">
                <a:moveTo>
                  <a:pt x="0" y="0"/>
                </a:moveTo>
                <a:lnTo>
                  <a:pt x="4504411" y="0"/>
                </a:lnTo>
                <a:lnTo>
                  <a:pt x="4504411" y="4584642"/>
                </a:lnTo>
                <a:lnTo>
                  <a:pt x="0" y="458464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23" id="23"/>
          <p:cNvSpPr txBox="true"/>
          <p:nvPr/>
        </p:nvSpPr>
        <p:spPr>
          <a:xfrm rot="0">
            <a:off x="3191645" y="2958721"/>
            <a:ext cx="11904711" cy="4482591"/>
          </a:xfrm>
          <a:prstGeom prst="rect">
            <a:avLst/>
          </a:prstGeom>
        </p:spPr>
        <p:txBody>
          <a:bodyPr anchor="t" rtlCol="false" tIns="0" lIns="0" bIns="0" rIns="0">
            <a:spAutoFit/>
          </a:bodyPr>
          <a:lstStyle/>
          <a:p>
            <a:pPr algn="ctr">
              <a:lnSpc>
                <a:spcPts val="17528"/>
              </a:lnSpc>
            </a:pPr>
            <a:r>
              <a:rPr lang="en-US" sz="12520">
                <a:solidFill>
                  <a:srgbClr val="000000"/>
                </a:solidFill>
                <a:latin typeface="Scripter"/>
              </a:rPr>
              <a:t>PANCASILA SEBAGAI IDEOLOGI POLITIK</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64000"/>
            </a:blip>
            <a:stretch>
              <a:fillRect l="0" t="-9222" r="0" b="-9222"/>
            </a:stretch>
          </a:blipFill>
        </p:spPr>
      </p:sp>
      <p:grpSp>
        <p:nvGrpSpPr>
          <p:cNvPr name="Group 3" id="3"/>
          <p:cNvGrpSpPr/>
          <p:nvPr/>
        </p:nvGrpSpPr>
        <p:grpSpPr>
          <a:xfrm rot="0">
            <a:off x="642546" y="682061"/>
            <a:ext cx="17002907" cy="1800486"/>
            <a:chOff x="0" y="0"/>
            <a:chExt cx="4478132" cy="474202"/>
          </a:xfrm>
        </p:grpSpPr>
        <p:sp>
          <p:nvSpPr>
            <p:cNvPr name="Freeform 4" id="4"/>
            <p:cNvSpPr/>
            <p:nvPr/>
          </p:nvSpPr>
          <p:spPr>
            <a:xfrm flipH="false" flipV="false" rot="0">
              <a:off x="0" y="0"/>
              <a:ext cx="4478132" cy="474202"/>
            </a:xfrm>
            <a:custGeom>
              <a:avLst/>
              <a:gdLst/>
              <a:ahLst/>
              <a:cxnLst/>
              <a:rect r="r" b="b" t="t" l="l"/>
              <a:pathLst>
                <a:path h="474202" w="4478132">
                  <a:moveTo>
                    <a:pt x="4478132" y="0"/>
                  </a:moveTo>
                  <a:lnTo>
                    <a:pt x="0" y="0"/>
                  </a:lnTo>
                  <a:lnTo>
                    <a:pt x="101600" y="237101"/>
                  </a:lnTo>
                  <a:lnTo>
                    <a:pt x="0" y="474202"/>
                  </a:lnTo>
                  <a:lnTo>
                    <a:pt x="4478132" y="474202"/>
                  </a:lnTo>
                  <a:lnTo>
                    <a:pt x="4376532" y="237101"/>
                  </a:lnTo>
                  <a:lnTo>
                    <a:pt x="4478132" y="0"/>
                  </a:lnTo>
                  <a:close/>
                </a:path>
              </a:pathLst>
            </a:custGeom>
            <a:solidFill>
              <a:srgbClr val="3D4984"/>
            </a:solidFill>
          </p:spPr>
        </p:sp>
        <p:sp>
          <p:nvSpPr>
            <p:cNvPr name="TextBox 5" id="5"/>
            <p:cNvSpPr txBox="true"/>
            <p:nvPr/>
          </p:nvSpPr>
          <p:spPr>
            <a:xfrm>
              <a:off x="88900" y="-38100"/>
              <a:ext cx="4300332" cy="512302"/>
            </a:xfrm>
            <a:prstGeom prst="rect">
              <a:avLst/>
            </a:prstGeom>
          </p:spPr>
          <p:txBody>
            <a:bodyPr anchor="ctr" rtlCol="false" tIns="50800" lIns="50800" bIns="50800" rIns="50800"/>
            <a:lstStyle/>
            <a:p>
              <a:pPr algn="ctr">
                <a:lnSpc>
                  <a:spcPts val="2748"/>
                </a:lnSpc>
              </a:pPr>
            </a:p>
          </p:txBody>
        </p:sp>
      </p:grpSp>
      <p:grpSp>
        <p:nvGrpSpPr>
          <p:cNvPr name="Group 6" id="6"/>
          <p:cNvGrpSpPr/>
          <p:nvPr/>
        </p:nvGrpSpPr>
        <p:grpSpPr>
          <a:xfrm rot="0">
            <a:off x="11520707" y="4847137"/>
            <a:ext cx="2947885" cy="4158997"/>
            <a:chOff x="0" y="0"/>
            <a:chExt cx="3930514" cy="5545329"/>
          </a:xfrm>
        </p:grpSpPr>
        <p:sp>
          <p:nvSpPr>
            <p:cNvPr name="Freeform 7" id="7"/>
            <p:cNvSpPr/>
            <p:nvPr/>
          </p:nvSpPr>
          <p:spPr>
            <a:xfrm flipH="false" flipV="false" rot="0">
              <a:off x="0" y="0"/>
              <a:ext cx="3521319" cy="5455564"/>
            </a:xfrm>
            <a:custGeom>
              <a:avLst/>
              <a:gdLst/>
              <a:ahLst/>
              <a:cxnLst/>
              <a:rect r="r" b="b" t="t" l="l"/>
              <a:pathLst>
                <a:path h="5455564" w="3521319">
                  <a:moveTo>
                    <a:pt x="0" y="0"/>
                  </a:moveTo>
                  <a:lnTo>
                    <a:pt x="3521319" y="0"/>
                  </a:lnTo>
                  <a:lnTo>
                    <a:pt x="3521319" y="5455564"/>
                  </a:lnTo>
                  <a:lnTo>
                    <a:pt x="0" y="54555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409195" y="89765"/>
              <a:ext cx="3521319" cy="5455564"/>
            </a:xfrm>
            <a:custGeom>
              <a:avLst/>
              <a:gdLst/>
              <a:ahLst/>
              <a:cxnLst/>
              <a:rect r="r" b="b" t="t" l="l"/>
              <a:pathLst>
                <a:path h="5455564" w="3521319">
                  <a:moveTo>
                    <a:pt x="0" y="0"/>
                  </a:moveTo>
                  <a:lnTo>
                    <a:pt x="3521319" y="0"/>
                  </a:lnTo>
                  <a:lnTo>
                    <a:pt x="3521319" y="5455564"/>
                  </a:lnTo>
                  <a:lnTo>
                    <a:pt x="0" y="545556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sp>
        <p:nvSpPr>
          <p:cNvPr name="TextBox 9" id="9"/>
          <p:cNvSpPr txBox="true"/>
          <p:nvPr/>
        </p:nvSpPr>
        <p:spPr>
          <a:xfrm rot="0">
            <a:off x="1028700" y="809625"/>
            <a:ext cx="16230600" cy="1385558"/>
          </a:xfrm>
          <a:prstGeom prst="rect">
            <a:avLst/>
          </a:prstGeom>
        </p:spPr>
        <p:txBody>
          <a:bodyPr anchor="t" rtlCol="false" tIns="0" lIns="0" bIns="0" rIns="0">
            <a:spAutoFit/>
          </a:bodyPr>
          <a:lstStyle/>
          <a:p>
            <a:pPr algn="ctr">
              <a:lnSpc>
                <a:spcPts val="10780"/>
              </a:lnSpc>
            </a:pPr>
            <a:r>
              <a:rPr lang="en-US" sz="7700">
                <a:solidFill>
                  <a:srgbClr val="FFFFFF"/>
                </a:solidFill>
                <a:latin typeface="Scripter"/>
              </a:rPr>
              <a:t>Strategi, model, dan media pendidikan</a:t>
            </a:r>
          </a:p>
        </p:txBody>
      </p:sp>
      <p:sp>
        <p:nvSpPr>
          <p:cNvPr name="Freeform 10" id="10"/>
          <p:cNvSpPr/>
          <p:nvPr/>
        </p:nvSpPr>
        <p:spPr>
          <a:xfrm flipH="false" flipV="false" rot="-5400000">
            <a:off x="2977741" y="1992088"/>
            <a:ext cx="6211205" cy="8899025"/>
          </a:xfrm>
          <a:custGeom>
            <a:avLst/>
            <a:gdLst/>
            <a:ahLst/>
            <a:cxnLst/>
            <a:rect r="r" b="b" t="t" l="l"/>
            <a:pathLst>
              <a:path h="8899025" w="6211205">
                <a:moveTo>
                  <a:pt x="0" y="0"/>
                </a:moveTo>
                <a:lnTo>
                  <a:pt x="6211204" y="0"/>
                </a:lnTo>
                <a:lnTo>
                  <a:pt x="6211204" y="8899025"/>
                </a:lnTo>
                <a:lnTo>
                  <a:pt x="0" y="8899025"/>
                </a:lnTo>
                <a:lnTo>
                  <a:pt x="0" y="0"/>
                </a:lnTo>
                <a:close/>
              </a:path>
            </a:pathLst>
          </a:custGeom>
          <a:blipFill>
            <a:blip r:embed="rId7">
              <a:extLst>
                <a:ext uri="{96DAC541-7B7A-43D3-8B79-37D633B846F1}">
                  <asvg:svgBlip xmlns:asvg="http://schemas.microsoft.com/office/drawing/2016/SVG/main" r:embed="rId8"/>
                </a:ext>
              </a:extLst>
            </a:blip>
            <a:stretch>
              <a:fillRect l="-519" t="0" r="-519" b="0"/>
            </a:stretch>
          </a:blipFill>
        </p:spPr>
      </p:sp>
      <p:sp>
        <p:nvSpPr>
          <p:cNvPr name="TextBox 11" id="11"/>
          <p:cNvSpPr txBox="true"/>
          <p:nvPr/>
        </p:nvSpPr>
        <p:spPr>
          <a:xfrm rot="0">
            <a:off x="2849891" y="3497631"/>
            <a:ext cx="6781619" cy="5811738"/>
          </a:xfrm>
          <a:prstGeom prst="rect">
            <a:avLst/>
          </a:prstGeom>
        </p:spPr>
        <p:txBody>
          <a:bodyPr anchor="t" rtlCol="false" tIns="0" lIns="0" bIns="0" rIns="0">
            <a:spAutoFit/>
          </a:bodyPr>
          <a:lstStyle/>
          <a:p>
            <a:pPr algn="ctr">
              <a:lnSpc>
                <a:spcPts val="5167"/>
              </a:lnSpc>
            </a:pPr>
            <a:r>
              <a:rPr lang="en-US" sz="3691">
                <a:solidFill>
                  <a:srgbClr val="000000"/>
                </a:solidFill>
                <a:latin typeface="Antic Bold"/>
              </a:rPr>
              <a:t>Pancasila sebagai ideologi politik Indonesia harus memanfaatkan berbagai strategi, model, dan media untuk mencapai tujuan utamanya, yaitu membentuk warga negara yang cinta dan mengamalakan nilai-nilai pancasila dalam kehidupan sehari-hari serta kehidupan politik</a:t>
            </a:r>
          </a:p>
        </p:txBody>
      </p:sp>
      <p:grpSp>
        <p:nvGrpSpPr>
          <p:cNvPr name="Group 12" id="12"/>
          <p:cNvGrpSpPr/>
          <p:nvPr/>
        </p:nvGrpSpPr>
        <p:grpSpPr>
          <a:xfrm rot="0">
            <a:off x="14152312" y="2982583"/>
            <a:ext cx="2881511" cy="2425350"/>
            <a:chOff x="0" y="0"/>
            <a:chExt cx="3842015" cy="3233799"/>
          </a:xfrm>
        </p:grpSpPr>
        <p:sp>
          <p:nvSpPr>
            <p:cNvPr name="Freeform 13" id="13"/>
            <p:cNvSpPr/>
            <p:nvPr/>
          </p:nvSpPr>
          <p:spPr>
            <a:xfrm flipH="false" flipV="false" rot="0">
              <a:off x="0" y="0"/>
              <a:ext cx="3842015" cy="3233799"/>
            </a:xfrm>
            <a:custGeom>
              <a:avLst/>
              <a:gdLst/>
              <a:ahLst/>
              <a:cxnLst/>
              <a:rect r="r" b="b" t="t" l="l"/>
              <a:pathLst>
                <a:path h="3233799" w="3842015">
                  <a:moveTo>
                    <a:pt x="0" y="0"/>
                  </a:moveTo>
                  <a:lnTo>
                    <a:pt x="3842015" y="0"/>
                  </a:lnTo>
                  <a:lnTo>
                    <a:pt x="3842015" y="3233799"/>
                  </a:lnTo>
                  <a:lnTo>
                    <a:pt x="0" y="3233799"/>
                  </a:lnTo>
                  <a:lnTo>
                    <a:pt x="0" y="0"/>
                  </a:lnTo>
                  <a:close/>
                </a:path>
              </a:pathLst>
            </a:custGeom>
            <a:blipFill>
              <a:blip r:embed="rId9">
                <a:extLst>
                  <a:ext uri="{96DAC541-7B7A-43D3-8B79-37D633B846F1}">
                    <asvg:svgBlip xmlns:asvg="http://schemas.microsoft.com/office/drawing/2016/SVG/main" r:embed="rId10"/>
                  </a:ext>
                </a:extLst>
              </a:blip>
              <a:stretch>
                <a:fillRect l="0" t="-2052" r="0" b="-2052"/>
              </a:stretch>
            </a:blipFill>
          </p:spPr>
        </p:sp>
        <p:sp>
          <p:nvSpPr>
            <p:cNvPr name="TextBox 14" id="14"/>
            <p:cNvSpPr txBox="true"/>
            <p:nvPr/>
          </p:nvSpPr>
          <p:spPr>
            <a:xfrm rot="0">
              <a:off x="0" y="378001"/>
              <a:ext cx="3842015" cy="1769533"/>
            </a:xfrm>
            <a:prstGeom prst="rect">
              <a:avLst/>
            </a:prstGeom>
          </p:spPr>
          <p:txBody>
            <a:bodyPr anchor="t" rtlCol="false" tIns="0" lIns="0" bIns="0" rIns="0">
              <a:spAutoFit/>
            </a:bodyPr>
            <a:lstStyle/>
            <a:p>
              <a:pPr algn="ctr">
                <a:lnSpc>
                  <a:spcPts val="5000"/>
                </a:lnSpc>
              </a:pPr>
              <a:r>
                <a:rPr lang="en-US" sz="5000">
                  <a:solidFill>
                    <a:srgbClr val="000000"/>
                  </a:solidFill>
                  <a:latin typeface="Antic Bold"/>
                </a:rPr>
                <a:t>You are here</a:t>
              </a:r>
            </a:p>
          </p:txBody>
        </p:sp>
      </p:grpSp>
      <p:sp>
        <p:nvSpPr>
          <p:cNvPr name="Freeform 15" id="15"/>
          <p:cNvSpPr/>
          <p:nvPr/>
        </p:nvSpPr>
        <p:spPr>
          <a:xfrm flipH="true" flipV="false" rot="5790298">
            <a:off x="15316419" y="6887781"/>
            <a:ext cx="4658070" cy="4741038"/>
          </a:xfrm>
          <a:custGeom>
            <a:avLst/>
            <a:gdLst/>
            <a:ahLst/>
            <a:cxnLst/>
            <a:rect r="r" b="b" t="t" l="l"/>
            <a:pathLst>
              <a:path h="4741038" w="4658070">
                <a:moveTo>
                  <a:pt x="4658070" y="0"/>
                </a:moveTo>
                <a:lnTo>
                  <a:pt x="0" y="0"/>
                </a:lnTo>
                <a:lnTo>
                  <a:pt x="0" y="4741038"/>
                </a:lnTo>
                <a:lnTo>
                  <a:pt x="4658070" y="4741038"/>
                </a:lnTo>
                <a:lnTo>
                  <a:pt x="465807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64000"/>
            </a:blip>
            <a:stretch>
              <a:fillRect l="0" t="-9222" r="0" b="-9222"/>
            </a:stretch>
          </a:blipFill>
        </p:spPr>
      </p:sp>
      <p:grpSp>
        <p:nvGrpSpPr>
          <p:cNvPr name="Group 3" id="3"/>
          <p:cNvGrpSpPr/>
          <p:nvPr/>
        </p:nvGrpSpPr>
        <p:grpSpPr>
          <a:xfrm rot="0">
            <a:off x="642546" y="814255"/>
            <a:ext cx="17002907" cy="1800486"/>
            <a:chOff x="0" y="0"/>
            <a:chExt cx="4478132" cy="474202"/>
          </a:xfrm>
        </p:grpSpPr>
        <p:sp>
          <p:nvSpPr>
            <p:cNvPr name="Freeform 4" id="4"/>
            <p:cNvSpPr/>
            <p:nvPr/>
          </p:nvSpPr>
          <p:spPr>
            <a:xfrm flipH="false" flipV="false" rot="0">
              <a:off x="0" y="0"/>
              <a:ext cx="4478132" cy="474202"/>
            </a:xfrm>
            <a:custGeom>
              <a:avLst/>
              <a:gdLst/>
              <a:ahLst/>
              <a:cxnLst/>
              <a:rect r="r" b="b" t="t" l="l"/>
              <a:pathLst>
                <a:path h="474202" w="4478132">
                  <a:moveTo>
                    <a:pt x="4478132" y="0"/>
                  </a:moveTo>
                  <a:lnTo>
                    <a:pt x="0" y="0"/>
                  </a:lnTo>
                  <a:lnTo>
                    <a:pt x="101600" y="237101"/>
                  </a:lnTo>
                  <a:lnTo>
                    <a:pt x="0" y="474202"/>
                  </a:lnTo>
                  <a:lnTo>
                    <a:pt x="4478132" y="474202"/>
                  </a:lnTo>
                  <a:lnTo>
                    <a:pt x="4376532" y="237101"/>
                  </a:lnTo>
                  <a:lnTo>
                    <a:pt x="4478132" y="0"/>
                  </a:lnTo>
                  <a:close/>
                </a:path>
              </a:pathLst>
            </a:custGeom>
            <a:solidFill>
              <a:srgbClr val="3D4984"/>
            </a:solidFill>
          </p:spPr>
        </p:sp>
        <p:sp>
          <p:nvSpPr>
            <p:cNvPr name="TextBox 5" id="5"/>
            <p:cNvSpPr txBox="true"/>
            <p:nvPr/>
          </p:nvSpPr>
          <p:spPr>
            <a:xfrm>
              <a:off x="88900" y="-38100"/>
              <a:ext cx="4300332" cy="512302"/>
            </a:xfrm>
            <a:prstGeom prst="rect">
              <a:avLst/>
            </a:prstGeom>
          </p:spPr>
          <p:txBody>
            <a:bodyPr anchor="ctr" rtlCol="false" tIns="50800" lIns="50800" bIns="50800" rIns="50800"/>
            <a:lstStyle/>
            <a:p>
              <a:pPr algn="ctr">
                <a:lnSpc>
                  <a:spcPts val="2748"/>
                </a:lnSpc>
              </a:pPr>
            </a:p>
          </p:txBody>
        </p:sp>
      </p:grpSp>
      <p:sp>
        <p:nvSpPr>
          <p:cNvPr name="TextBox 6" id="6"/>
          <p:cNvSpPr txBox="true"/>
          <p:nvPr/>
        </p:nvSpPr>
        <p:spPr>
          <a:xfrm rot="0">
            <a:off x="1032676" y="733425"/>
            <a:ext cx="16230600" cy="1812926"/>
          </a:xfrm>
          <a:prstGeom prst="rect">
            <a:avLst/>
          </a:prstGeom>
        </p:spPr>
        <p:txBody>
          <a:bodyPr anchor="t" rtlCol="false" tIns="0" lIns="0" bIns="0" rIns="0">
            <a:spAutoFit/>
          </a:bodyPr>
          <a:lstStyle/>
          <a:p>
            <a:pPr algn="ctr">
              <a:lnSpc>
                <a:spcPts val="13999"/>
              </a:lnSpc>
            </a:pPr>
            <a:r>
              <a:rPr lang="en-US" sz="9999">
                <a:solidFill>
                  <a:srgbClr val="FFFFFF"/>
                </a:solidFill>
                <a:latin typeface="Scripter"/>
              </a:rPr>
              <a:t>Strategi pendidikan pancasila</a:t>
            </a:r>
          </a:p>
        </p:txBody>
      </p:sp>
      <p:sp>
        <p:nvSpPr>
          <p:cNvPr name="Freeform 7" id="7"/>
          <p:cNvSpPr/>
          <p:nvPr/>
        </p:nvSpPr>
        <p:spPr>
          <a:xfrm flipH="false" flipV="false" rot="0">
            <a:off x="642546" y="3053702"/>
            <a:ext cx="4773433" cy="6204598"/>
          </a:xfrm>
          <a:custGeom>
            <a:avLst/>
            <a:gdLst/>
            <a:ahLst/>
            <a:cxnLst/>
            <a:rect r="r" b="b" t="t" l="l"/>
            <a:pathLst>
              <a:path h="6204598" w="4773433">
                <a:moveTo>
                  <a:pt x="0" y="0"/>
                </a:moveTo>
                <a:lnTo>
                  <a:pt x="4773433" y="0"/>
                </a:lnTo>
                <a:lnTo>
                  <a:pt x="4773433" y="6204598"/>
                </a:lnTo>
                <a:lnTo>
                  <a:pt x="0" y="6204598"/>
                </a:lnTo>
                <a:lnTo>
                  <a:pt x="0" y="0"/>
                </a:lnTo>
                <a:close/>
              </a:path>
            </a:pathLst>
          </a:custGeom>
          <a:blipFill>
            <a:blip r:embed="rId3">
              <a:extLst>
                <a:ext uri="{96DAC541-7B7A-43D3-8B79-37D633B846F1}">
                  <asvg:svgBlip xmlns:asvg="http://schemas.microsoft.com/office/drawing/2016/SVG/main" r:embed="rId4"/>
                </a:ext>
              </a:extLst>
            </a:blip>
            <a:stretch>
              <a:fillRect l="-11091" t="0" r="-11091" b="0"/>
            </a:stretch>
          </a:blipFill>
        </p:spPr>
      </p:sp>
      <p:sp>
        <p:nvSpPr>
          <p:cNvPr name="TextBox 8" id="8"/>
          <p:cNvSpPr txBox="true"/>
          <p:nvPr/>
        </p:nvSpPr>
        <p:spPr>
          <a:xfrm rot="0">
            <a:off x="921099" y="4037848"/>
            <a:ext cx="4216328" cy="5154178"/>
          </a:xfrm>
          <a:prstGeom prst="rect">
            <a:avLst/>
          </a:prstGeom>
        </p:spPr>
        <p:txBody>
          <a:bodyPr anchor="t" rtlCol="false" tIns="0" lIns="0" bIns="0" rIns="0">
            <a:spAutoFit/>
          </a:bodyPr>
          <a:lstStyle/>
          <a:p>
            <a:pPr algn="ctr">
              <a:lnSpc>
                <a:spcPts val="3574"/>
              </a:lnSpc>
            </a:pPr>
            <a:r>
              <a:rPr lang="en-US" sz="2552">
                <a:solidFill>
                  <a:srgbClr val="000000"/>
                </a:solidFill>
                <a:latin typeface="Antic Bold"/>
              </a:rPr>
              <a:t>1. Pendidikan formal</a:t>
            </a:r>
          </a:p>
          <a:p>
            <a:pPr algn="just" marL="551175" indent="-275587" lvl="1">
              <a:lnSpc>
                <a:spcPts val="3574"/>
              </a:lnSpc>
              <a:buFont typeface="Arial"/>
              <a:buChar char="•"/>
            </a:pPr>
            <a:r>
              <a:rPr lang="en-US" sz="2552">
                <a:solidFill>
                  <a:srgbClr val="000000"/>
                </a:solidFill>
                <a:latin typeface="Antic Bold"/>
              </a:rPr>
              <a:t>Kurikulum sekolah:</a:t>
            </a:r>
          </a:p>
          <a:p>
            <a:pPr algn="just">
              <a:lnSpc>
                <a:spcPts val="3574"/>
              </a:lnSpc>
            </a:pPr>
            <a:r>
              <a:rPr lang="en-US" sz="2552">
                <a:solidFill>
                  <a:srgbClr val="000000"/>
                </a:solidFill>
                <a:latin typeface="Antic Bold"/>
              </a:rPr>
              <a:t>menyertakan mata pelajaran</a:t>
            </a:r>
          </a:p>
          <a:p>
            <a:pPr algn="just">
              <a:lnSpc>
                <a:spcPts val="3574"/>
              </a:lnSpc>
            </a:pPr>
            <a:r>
              <a:rPr lang="en-US" sz="2552">
                <a:solidFill>
                  <a:srgbClr val="000000"/>
                </a:solidFill>
                <a:latin typeface="Antic Bold"/>
              </a:rPr>
              <a:t>dalam kurikulum sekolah dari tingkat dasar hingga pergurun tinggi.</a:t>
            </a:r>
          </a:p>
          <a:p>
            <a:pPr>
              <a:lnSpc>
                <a:spcPts val="3574"/>
              </a:lnSpc>
            </a:pPr>
            <a:r>
              <a:rPr lang="en-US" sz="2552">
                <a:solidFill>
                  <a:srgbClr val="000000"/>
                </a:solidFill>
                <a:latin typeface="Antic Bold"/>
              </a:rPr>
              <a:t>Pelatihan guru: memberikan pelatihan kepada guru untuk memahami dan mengajarkan nilai nilai pancasila dengan efektif.</a:t>
            </a:r>
          </a:p>
          <a:p>
            <a:pPr algn="ctr">
              <a:lnSpc>
                <a:spcPts val="1225"/>
              </a:lnSpc>
            </a:pPr>
          </a:p>
        </p:txBody>
      </p:sp>
      <p:sp>
        <p:nvSpPr>
          <p:cNvPr name="Freeform 9" id="9"/>
          <p:cNvSpPr/>
          <p:nvPr/>
        </p:nvSpPr>
        <p:spPr>
          <a:xfrm flipH="false" flipV="false" rot="0">
            <a:off x="13201502" y="3186710"/>
            <a:ext cx="4529089" cy="5938583"/>
          </a:xfrm>
          <a:custGeom>
            <a:avLst/>
            <a:gdLst/>
            <a:ahLst/>
            <a:cxnLst/>
            <a:rect r="r" b="b" t="t" l="l"/>
            <a:pathLst>
              <a:path h="5938583" w="4529089">
                <a:moveTo>
                  <a:pt x="0" y="0"/>
                </a:moveTo>
                <a:lnTo>
                  <a:pt x="4529088" y="0"/>
                </a:lnTo>
                <a:lnTo>
                  <a:pt x="4529088" y="5938583"/>
                </a:lnTo>
                <a:lnTo>
                  <a:pt x="0" y="5938583"/>
                </a:lnTo>
                <a:lnTo>
                  <a:pt x="0" y="0"/>
                </a:lnTo>
                <a:close/>
              </a:path>
            </a:pathLst>
          </a:custGeom>
          <a:blipFill>
            <a:blip r:embed="rId3">
              <a:extLst>
                <a:ext uri="{96DAC541-7B7A-43D3-8B79-37D633B846F1}">
                  <asvg:svgBlip xmlns:asvg="http://schemas.microsoft.com/office/drawing/2016/SVG/main" r:embed="rId4"/>
                </a:ext>
              </a:extLst>
            </a:blip>
            <a:stretch>
              <a:fillRect l="-11626" t="0" r="-11626" b="0"/>
            </a:stretch>
          </a:blipFill>
        </p:spPr>
      </p:sp>
      <p:sp>
        <p:nvSpPr>
          <p:cNvPr name="TextBox 10" id="10"/>
          <p:cNvSpPr txBox="true"/>
          <p:nvPr/>
        </p:nvSpPr>
        <p:spPr>
          <a:xfrm rot="0">
            <a:off x="13121391" y="4047373"/>
            <a:ext cx="4524062" cy="5434708"/>
          </a:xfrm>
          <a:prstGeom prst="rect">
            <a:avLst/>
          </a:prstGeom>
        </p:spPr>
        <p:txBody>
          <a:bodyPr anchor="t" rtlCol="false" tIns="0" lIns="0" bIns="0" rIns="0">
            <a:spAutoFit/>
          </a:bodyPr>
          <a:lstStyle/>
          <a:p>
            <a:pPr algn="ctr">
              <a:lnSpc>
                <a:spcPts val="3374"/>
              </a:lnSpc>
            </a:pPr>
            <a:r>
              <a:rPr lang="en-US" sz="2410">
                <a:solidFill>
                  <a:srgbClr val="000000"/>
                </a:solidFill>
                <a:latin typeface="Antic Bold"/>
              </a:rPr>
              <a:t>3. Media massa </a:t>
            </a:r>
          </a:p>
          <a:p>
            <a:pPr marL="520344" indent="-260172" lvl="1">
              <a:lnSpc>
                <a:spcPts val="3374"/>
              </a:lnSpc>
              <a:buFont typeface="Arial"/>
              <a:buChar char="•"/>
            </a:pPr>
            <a:r>
              <a:rPr lang="en-US" sz="2410">
                <a:solidFill>
                  <a:srgbClr val="000000"/>
                </a:solidFill>
                <a:latin typeface="Antic Bold"/>
              </a:rPr>
              <a:t>Program televisi dan radio: menyelenggarakan program” edukatif di media massa utk menyebarkan nilai” pancasila kpd audiens yang lebih luas.</a:t>
            </a:r>
          </a:p>
          <a:p>
            <a:pPr marL="520344" indent="-260172" lvl="1">
              <a:lnSpc>
                <a:spcPts val="3374"/>
              </a:lnSpc>
              <a:buFont typeface="Arial"/>
              <a:buChar char="•"/>
            </a:pPr>
            <a:r>
              <a:rPr lang="en-US" sz="2410">
                <a:solidFill>
                  <a:srgbClr val="000000"/>
                </a:solidFill>
                <a:latin typeface="Antic Bold"/>
              </a:rPr>
              <a:t>Artikel dan rubik: menyediakan artiekl,rubrik, atau kolom khusus dimedia cetak yang mdmbahas nilai nilai pancasila dan aplikasinya dalam kehidupan sehari-hari.</a:t>
            </a:r>
          </a:p>
          <a:p>
            <a:pPr algn="ctr">
              <a:lnSpc>
                <a:spcPts val="3374"/>
              </a:lnSpc>
            </a:pPr>
          </a:p>
        </p:txBody>
      </p:sp>
      <p:sp>
        <p:nvSpPr>
          <p:cNvPr name="Freeform 11" id="11"/>
          <p:cNvSpPr/>
          <p:nvPr/>
        </p:nvSpPr>
        <p:spPr>
          <a:xfrm flipH="false" flipV="false" rot="0">
            <a:off x="6681150" y="2614741"/>
            <a:ext cx="4773433" cy="6204598"/>
          </a:xfrm>
          <a:custGeom>
            <a:avLst/>
            <a:gdLst/>
            <a:ahLst/>
            <a:cxnLst/>
            <a:rect r="r" b="b" t="t" l="l"/>
            <a:pathLst>
              <a:path h="6204598" w="4773433">
                <a:moveTo>
                  <a:pt x="0" y="0"/>
                </a:moveTo>
                <a:lnTo>
                  <a:pt x="4773432" y="0"/>
                </a:lnTo>
                <a:lnTo>
                  <a:pt x="4773432" y="6204598"/>
                </a:lnTo>
                <a:lnTo>
                  <a:pt x="0" y="6204598"/>
                </a:lnTo>
                <a:lnTo>
                  <a:pt x="0" y="0"/>
                </a:lnTo>
                <a:close/>
              </a:path>
            </a:pathLst>
          </a:custGeom>
          <a:blipFill>
            <a:blip r:embed="rId3">
              <a:extLst>
                <a:ext uri="{96DAC541-7B7A-43D3-8B79-37D633B846F1}">
                  <asvg:svgBlip xmlns:asvg="http://schemas.microsoft.com/office/drawing/2016/SVG/main" r:embed="rId4"/>
                </a:ext>
              </a:extLst>
            </a:blip>
            <a:stretch>
              <a:fillRect l="-11091" t="0" r="-11091" b="0"/>
            </a:stretch>
          </a:blipFill>
        </p:spPr>
      </p:sp>
      <p:sp>
        <p:nvSpPr>
          <p:cNvPr name="TextBox 12" id="12"/>
          <p:cNvSpPr txBox="true"/>
          <p:nvPr/>
        </p:nvSpPr>
        <p:spPr>
          <a:xfrm rot="0">
            <a:off x="6605015" y="3312580"/>
            <a:ext cx="4925701" cy="5812712"/>
          </a:xfrm>
          <a:prstGeom prst="rect">
            <a:avLst/>
          </a:prstGeom>
        </p:spPr>
        <p:txBody>
          <a:bodyPr anchor="t" rtlCol="false" tIns="0" lIns="0" bIns="0" rIns="0">
            <a:spAutoFit/>
          </a:bodyPr>
          <a:lstStyle/>
          <a:p>
            <a:pPr algn="ctr">
              <a:lnSpc>
                <a:spcPts val="3539"/>
              </a:lnSpc>
            </a:pPr>
            <a:r>
              <a:rPr lang="en-US" sz="2528">
                <a:solidFill>
                  <a:srgbClr val="000000"/>
                </a:solidFill>
                <a:latin typeface="Antic Bold"/>
              </a:rPr>
              <a:t>2. Pendidikan nonformal</a:t>
            </a:r>
          </a:p>
          <a:p>
            <a:pPr marL="545807" indent="-272904" lvl="1">
              <a:lnSpc>
                <a:spcPts val="3539"/>
              </a:lnSpc>
              <a:buFont typeface="Arial"/>
              <a:buChar char="•"/>
            </a:pPr>
            <a:r>
              <a:rPr lang="en-US" sz="2528">
                <a:solidFill>
                  <a:srgbClr val="000000"/>
                </a:solidFill>
                <a:latin typeface="Antic Bold"/>
              </a:rPr>
              <a:t>Pelatihan masyarakat: mengadakan pelatihan dan workshop di masyarakat untuk meningkatkan pemahaman masyarakat tentang pancasila.</a:t>
            </a:r>
          </a:p>
          <a:p>
            <a:pPr marL="545807" indent="-272904" lvl="1">
              <a:lnSpc>
                <a:spcPts val="3539"/>
              </a:lnSpc>
              <a:buFont typeface="Arial"/>
              <a:buChar char="•"/>
            </a:pPr>
            <a:r>
              <a:rPr lang="en-US" sz="2528">
                <a:solidFill>
                  <a:srgbClr val="000000"/>
                </a:solidFill>
                <a:latin typeface="Antic Bold"/>
              </a:rPr>
              <a:t>Kegiatan ekstrakulikuler: menyelenggarakan kegiatan ekstrakulikuler yang berfokus pada pembentukan karakter dan kecintaan terhadap nilai-nilai pancasila</a:t>
            </a:r>
          </a:p>
          <a:p>
            <a:pPr algn="ctr">
              <a:lnSpc>
                <a:spcPts val="3539"/>
              </a:lnSpc>
            </a:pPr>
          </a:p>
        </p:txBody>
      </p:sp>
      <p:grpSp>
        <p:nvGrpSpPr>
          <p:cNvPr name="Group 13" id="13"/>
          <p:cNvGrpSpPr/>
          <p:nvPr/>
        </p:nvGrpSpPr>
        <p:grpSpPr>
          <a:xfrm rot="0">
            <a:off x="-360171" y="9258300"/>
            <a:ext cx="19459526" cy="1231556"/>
            <a:chOff x="0" y="0"/>
            <a:chExt cx="13180282" cy="834155"/>
          </a:xfrm>
        </p:grpSpPr>
        <p:sp>
          <p:nvSpPr>
            <p:cNvPr name="Freeform 14" id="14"/>
            <p:cNvSpPr/>
            <p:nvPr/>
          </p:nvSpPr>
          <p:spPr>
            <a:xfrm flipH="false" flipV="false" rot="0">
              <a:off x="0" y="0"/>
              <a:ext cx="13180282" cy="834155"/>
            </a:xfrm>
            <a:custGeom>
              <a:avLst/>
              <a:gdLst/>
              <a:ahLst/>
              <a:cxnLst/>
              <a:rect r="r" b="b" t="t" l="l"/>
              <a:pathLst>
                <a:path h="834155" w="13180282">
                  <a:moveTo>
                    <a:pt x="13180282" y="0"/>
                  </a:moveTo>
                  <a:lnTo>
                    <a:pt x="0" y="0"/>
                  </a:lnTo>
                  <a:lnTo>
                    <a:pt x="101600" y="417077"/>
                  </a:lnTo>
                  <a:lnTo>
                    <a:pt x="0" y="834155"/>
                  </a:lnTo>
                  <a:lnTo>
                    <a:pt x="13180282" y="834155"/>
                  </a:lnTo>
                  <a:lnTo>
                    <a:pt x="13078682" y="417077"/>
                  </a:lnTo>
                  <a:lnTo>
                    <a:pt x="13180282" y="0"/>
                  </a:lnTo>
                  <a:close/>
                </a:path>
              </a:pathLst>
            </a:custGeom>
            <a:solidFill>
              <a:srgbClr val="3D4984"/>
            </a:solidFill>
          </p:spPr>
        </p:sp>
        <p:sp>
          <p:nvSpPr>
            <p:cNvPr name="TextBox 15" id="15"/>
            <p:cNvSpPr txBox="true"/>
            <p:nvPr/>
          </p:nvSpPr>
          <p:spPr>
            <a:xfrm>
              <a:off x="88900" y="-38100"/>
              <a:ext cx="13002482" cy="872255"/>
            </a:xfrm>
            <a:prstGeom prst="rect">
              <a:avLst/>
            </a:prstGeom>
          </p:spPr>
          <p:txBody>
            <a:bodyPr anchor="ctr" rtlCol="false" tIns="50800" lIns="50800" bIns="50800" rIns="50800"/>
            <a:lstStyle/>
            <a:p>
              <a:pPr algn="ctr">
                <a:lnSpc>
                  <a:spcPts val="2748"/>
                </a:lnSpc>
              </a:pP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64000"/>
            </a:blip>
            <a:stretch>
              <a:fillRect l="0" t="-9222" r="0" b="-9222"/>
            </a:stretch>
          </a:blipFill>
        </p:spPr>
      </p:sp>
      <p:grpSp>
        <p:nvGrpSpPr>
          <p:cNvPr name="Group 3" id="3"/>
          <p:cNvGrpSpPr/>
          <p:nvPr/>
        </p:nvGrpSpPr>
        <p:grpSpPr>
          <a:xfrm rot="0">
            <a:off x="642546" y="814255"/>
            <a:ext cx="17002907" cy="1800486"/>
            <a:chOff x="0" y="0"/>
            <a:chExt cx="4478132" cy="474202"/>
          </a:xfrm>
        </p:grpSpPr>
        <p:sp>
          <p:nvSpPr>
            <p:cNvPr name="Freeform 4" id="4"/>
            <p:cNvSpPr/>
            <p:nvPr/>
          </p:nvSpPr>
          <p:spPr>
            <a:xfrm flipH="false" flipV="false" rot="0">
              <a:off x="0" y="0"/>
              <a:ext cx="4478132" cy="474202"/>
            </a:xfrm>
            <a:custGeom>
              <a:avLst/>
              <a:gdLst/>
              <a:ahLst/>
              <a:cxnLst/>
              <a:rect r="r" b="b" t="t" l="l"/>
              <a:pathLst>
                <a:path h="474202" w="4478132">
                  <a:moveTo>
                    <a:pt x="4478132" y="0"/>
                  </a:moveTo>
                  <a:lnTo>
                    <a:pt x="0" y="0"/>
                  </a:lnTo>
                  <a:lnTo>
                    <a:pt x="101600" y="237101"/>
                  </a:lnTo>
                  <a:lnTo>
                    <a:pt x="0" y="474202"/>
                  </a:lnTo>
                  <a:lnTo>
                    <a:pt x="4478132" y="474202"/>
                  </a:lnTo>
                  <a:lnTo>
                    <a:pt x="4376532" y="237101"/>
                  </a:lnTo>
                  <a:lnTo>
                    <a:pt x="4478132" y="0"/>
                  </a:lnTo>
                  <a:close/>
                </a:path>
              </a:pathLst>
            </a:custGeom>
            <a:solidFill>
              <a:srgbClr val="3D4984"/>
            </a:solidFill>
          </p:spPr>
        </p:sp>
        <p:sp>
          <p:nvSpPr>
            <p:cNvPr name="TextBox 5" id="5"/>
            <p:cNvSpPr txBox="true"/>
            <p:nvPr/>
          </p:nvSpPr>
          <p:spPr>
            <a:xfrm>
              <a:off x="88900" y="-38100"/>
              <a:ext cx="4300332" cy="512302"/>
            </a:xfrm>
            <a:prstGeom prst="rect">
              <a:avLst/>
            </a:prstGeom>
          </p:spPr>
          <p:txBody>
            <a:bodyPr anchor="ctr" rtlCol="false" tIns="50800" lIns="50800" bIns="50800" rIns="50800"/>
            <a:lstStyle/>
            <a:p>
              <a:pPr algn="ctr">
                <a:lnSpc>
                  <a:spcPts val="2748"/>
                </a:lnSpc>
              </a:pPr>
            </a:p>
          </p:txBody>
        </p:sp>
      </p:grpSp>
      <p:sp>
        <p:nvSpPr>
          <p:cNvPr name="TextBox 6" id="6"/>
          <p:cNvSpPr txBox="true"/>
          <p:nvPr/>
        </p:nvSpPr>
        <p:spPr>
          <a:xfrm rot="0">
            <a:off x="1032676" y="733425"/>
            <a:ext cx="16230600" cy="1812926"/>
          </a:xfrm>
          <a:prstGeom prst="rect">
            <a:avLst/>
          </a:prstGeom>
        </p:spPr>
        <p:txBody>
          <a:bodyPr anchor="t" rtlCol="false" tIns="0" lIns="0" bIns="0" rIns="0">
            <a:spAutoFit/>
          </a:bodyPr>
          <a:lstStyle/>
          <a:p>
            <a:pPr algn="ctr">
              <a:lnSpc>
                <a:spcPts val="13999"/>
              </a:lnSpc>
            </a:pPr>
            <a:r>
              <a:rPr lang="en-US" sz="9999">
                <a:solidFill>
                  <a:srgbClr val="FFFFFF"/>
                </a:solidFill>
                <a:latin typeface="Scripter"/>
              </a:rPr>
              <a:t> Model pendidikan pancasila</a:t>
            </a:r>
          </a:p>
        </p:txBody>
      </p:sp>
      <p:sp>
        <p:nvSpPr>
          <p:cNvPr name="Freeform 7" id="7"/>
          <p:cNvSpPr/>
          <p:nvPr/>
        </p:nvSpPr>
        <p:spPr>
          <a:xfrm flipH="false" flipV="false" rot="0">
            <a:off x="642546" y="3053702"/>
            <a:ext cx="4773433" cy="6204598"/>
          </a:xfrm>
          <a:custGeom>
            <a:avLst/>
            <a:gdLst/>
            <a:ahLst/>
            <a:cxnLst/>
            <a:rect r="r" b="b" t="t" l="l"/>
            <a:pathLst>
              <a:path h="6204598" w="4773433">
                <a:moveTo>
                  <a:pt x="0" y="0"/>
                </a:moveTo>
                <a:lnTo>
                  <a:pt x="4773433" y="0"/>
                </a:lnTo>
                <a:lnTo>
                  <a:pt x="4773433" y="6204598"/>
                </a:lnTo>
                <a:lnTo>
                  <a:pt x="0" y="6204598"/>
                </a:lnTo>
                <a:lnTo>
                  <a:pt x="0" y="0"/>
                </a:lnTo>
                <a:close/>
              </a:path>
            </a:pathLst>
          </a:custGeom>
          <a:blipFill>
            <a:blip r:embed="rId3">
              <a:extLst>
                <a:ext uri="{96DAC541-7B7A-43D3-8B79-37D633B846F1}">
                  <asvg:svgBlip xmlns:asvg="http://schemas.microsoft.com/office/drawing/2016/SVG/main" r:embed="rId4"/>
                </a:ext>
              </a:extLst>
            </a:blip>
            <a:stretch>
              <a:fillRect l="-11091" t="0" r="-11091" b="0"/>
            </a:stretch>
          </a:blipFill>
        </p:spPr>
      </p:sp>
      <p:sp>
        <p:nvSpPr>
          <p:cNvPr name="TextBox 8" id="8"/>
          <p:cNvSpPr txBox="true"/>
          <p:nvPr/>
        </p:nvSpPr>
        <p:spPr>
          <a:xfrm rot="0">
            <a:off x="921099" y="4344614"/>
            <a:ext cx="4216328" cy="3792623"/>
          </a:xfrm>
          <a:prstGeom prst="rect">
            <a:avLst/>
          </a:prstGeom>
        </p:spPr>
        <p:txBody>
          <a:bodyPr anchor="t" rtlCol="false" tIns="0" lIns="0" bIns="0" rIns="0">
            <a:spAutoFit/>
          </a:bodyPr>
          <a:lstStyle/>
          <a:p>
            <a:pPr algn="ctr">
              <a:lnSpc>
                <a:spcPts val="3574"/>
              </a:lnSpc>
            </a:pPr>
            <a:r>
              <a:rPr lang="en-US" sz="2552">
                <a:solidFill>
                  <a:srgbClr val="000000"/>
                </a:solidFill>
                <a:latin typeface="Antic Bold"/>
              </a:rPr>
              <a:t>1.    Model pembelajaran aktif</a:t>
            </a:r>
          </a:p>
          <a:p>
            <a:pPr algn="ctr">
              <a:lnSpc>
                <a:spcPts val="3574"/>
              </a:lnSpc>
            </a:pPr>
          </a:p>
          <a:p>
            <a:pPr algn="ctr">
              <a:lnSpc>
                <a:spcPts val="3574"/>
              </a:lnSpc>
            </a:pPr>
            <a:r>
              <a:rPr lang="en-US" sz="2552">
                <a:solidFill>
                  <a:srgbClr val="000000"/>
                </a:solidFill>
                <a:latin typeface="Antic Bold"/>
              </a:rPr>
              <a:t>D</a:t>
            </a:r>
            <a:r>
              <a:rPr lang="en-US" sz="2552">
                <a:solidFill>
                  <a:srgbClr val="000000"/>
                </a:solidFill>
                <a:latin typeface="Antic Bold"/>
              </a:rPr>
              <a:t>iskusi kelompok: mengadopsi model pembelajaran diskusi kelompok untuk membahas nilai-nilai pancasila dan bagaimana menerapkannya dalam situasi nyata.</a:t>
            </a:r>
          </a:p>
          <a:p>
            <a:pPr algn="ctr">
              <a:lnSpc>
                <a:spcPts val="1225"/>
              </a:lnSpc>
            </a:pPr>
          </a:p>
        </p:txBody>
      </p:sp>
      <p:sp>
        <p:nvSpPr>
          <p:cNvPr name="Freeform 9" id="9"/>
          <p:cNvSpPr/>
          <p:nvPr/>
        </p:nvSpPr>
        <p:spPr>
          <a:xfrm flipH="false" flipV="false" rot="0">
            <a:off x="13201502" y="3186710"/>
            <a:ext cx="4529089" cy="5938583"/>
          </a:xfrm>
          <a:custGeom>
            <a:avLst/>
            <a:gdLst/>
            <a:ahLst/>
            <a:cxnLst/>
            <a:rect r="r" b="b" t="t" l="l"/>
            <a:pathLst>
              <a:path h="5938583" w="4529089">
                <a:moveTo>
                  <a:pt x="0" y="0"/>
                </a:moveTo>
                <a:lnTo>
                  <a:pt x="4529088" y="0"/>
                </a:lnTo>
                <a:lnTo>
                  <a:pt x="4529088" y="5938583"/>
                </a:lnTo>
                <a:lnTo>
                  <a:pt x="0" y="5938583"/>
                </a:lnTo>
                <a:lnTo>
                  <a:pt x="0" y="0"/>
                </a:lnTo>
                <a:close/>
              </a:path>
            </a:pathLst>
          </a:custGeom>
          <a:blipFill>
            <a:blip r:embed="rId3">
              <a:extLst>
                <a:ext uri="{96DAC541-7B7A-43D3-8B79-37D633B846F1}">
                  <asvg:svgBlip xmlns:asvg="http://schemas.microsoft.com/office/drawing/2016/SVG/main" r:embed="rId4"/>
                </a:ext>
              </a:extLst>
            </a:blip>
            <a:stretch>
              <a:fillRect l="-11626" t="0" r="-11626" b="0"/>
            </a:stretch>
          </a:blipFill>
        </p:spPr>
      </p:sp>
      <p:sp>
        <p:nvSpPr>
          <p:cNvPr name="TextBox 10" id="10"/>
          <p:cNvSpPr txBox="true"/>
          <p:nvPr/>
        </p:nvSpPr>
        <p:spPr>
          <a:xfrm rot="0">
            <a:off x="13382532" y="4605240"/>
            <a:ext cx="4167027" cy="3758308"/>
          </a:xfrm>
          <a:prstGeom prst="rect">
            <a:avLst/>
          </a:prstGeom>
        </p:spPr>
        <p:txBody>
          <a:bodyPr anchor="t" rtlCol="false" tIns="0" lIns="0" bIns="0" rIns="0">
            <a:spAutoFit/>
          </a:bodyPr>
          <a:lstStyle/>
          <a:p>
            <a:pPr algn="ctr">
              <a:lnSpc>
                <a:spcPts val="3374"/>
              </a:lnSpc>
            </a:pPr>
            <a:r>
              <a:rPr lang="en-US" sz="2410">
                <a:solidFill>
                  <a:srgbClr val="000000"/>
                </a:solidFill>
                <a:latin typeface="Antic Bold"/>
              </a:rPr>
              <a:t>3. Pembelajaran berbasis proyek</a:t>
            </a:r>
          </a:p>
          <a:p>
            <a:pPr algn="ctr">
              <a:lnSpc>
                <a:spcPts val="3374"/>
              </a:lnSpc>
            </a:pPr>
          </a:p>
          <a:p>
            <a:pPr algn="ctr">
              <a:lnSpc>
                <a:spcPts val="3374"/>
              </a:lnSpc>
            </a:pPr>
            <a:r>
              <a:rPr lang="en-US" sz="2410">
                <a:solidFill>
                  <a:srgbClr val="000000"/>
                </a:solidFill>
                <a:latin typeface="Antic Bold"/>
              </a:rPr>
              <a:t>Melibatkan siswa dalam proyek-proyek yang mengharuskan mereka menerapkan nilai-nilai pancasila dalam konteks kehidupan sehari-hari.</a:t>
            </a:r>
          </a:p>
          <a:p>
            <a:pPr algn="ctr">
              <a:lnSpc>
                <a:spcPts val="3374"/>
              </a:lnSpc>
            </a:pPr>
          </a:p>
        </p:txBody>
      </p:sp>
      <p:sp>
        <p:nvSpPr>
          <p:cNvPr name="Freeform 11" id="11"/>
          <p:cNvSpPr/>
          <p:nvPr/>
        </p:nvSpPr>
        <p:spPr>
          <a:xfrm flipH="false" flipV="false" rot="0">
            <a:off x="6681150" y="2614741"/>
            <a:ext cx="4773433" cy="6204598"/>
          </a:xfrm>
          <a:custGeom>
            <a:avLst/>
            <a:gdLst/>
            <a:ahLst/>
            <a:cxnLst/>
            <a:rect r="r" b="b" t="t" l="l"/>
            <a:pathLst>
              <a:path h="6204598" w="4773433">
                <a:moveTo>
                  <a:pt x="0" y="0"/>
                </a:moveTo>
                <a:lnTo>
                  <a:pt x="4773432" y="0"/>
                </a:lnTo>
                <a:lnTo>
                  <a:pt x="4773432" y="6204598"/>
                </a:lnTo>
                <a:lnTo>
                  <a:pt x="0" y="6204598"/>
                </a:lnTo>
                <a:lnTo>
                  <a:pt x="0" y="0"/>
                </a:lnTo>
                <a:close/>
              </a:path>
            </a:pathLst>
          </a:custGeom>
          <a:blipFill>
            <a:blip r:embed="rId3">
              <a:extLst>
                <a:ext uri="{96DAC541-7B7A-43D3-8B79-37D633B846F1}">
                  <asvg:svgBlip xmlns:asvg="http://schemas.microsoft.com/office/drawing/2016/SVG/main" r:embed="rId4"/>
                </a:ext>
              </a:extLst>
            </a:blip>
            <a:stretch>
              <a:fillRect l="-11091" t="0" r="-11091" b="0"/>
            </a:stretch>
          </a:blipFill>
        </p:spPr>
      </p:sp>
      <p:sp>
        <p:nvSpPr>
          <p:cNvPr name="TextBox 12" id="12"/>
          <p:cNvSpPr txBox="true"/>
          <p:nvPr/>
        </p:nvSpPr>
        <p:spPr>
          <a:xfrm rot="0">
            <a:off x="6727746" y="3901296"/>
            <a:ext cx="4680239" cy="3574337"/>
          </a:xfrm>
          <a:prstGeom prst="rect">
            <a:avLst/>
          </a:prstGeom>
        </p:spPr>
        <p:txBody>
          <a:bodyPr anchor="t" rtlCol="false" tIns="0" lIns="0" bIns="0" rIns="0">
            <a:spAutoFit/>
          </a:bodyPr>
          <a:lstStyle/>
          <a:p>
            <a:pPr algn="ctr">
              <a:lnSpc>
                <a:spcPts val="3539"/>
              </a:lnSpc>
            </a:pPr>
            <a:r>
              <a:rPr lang="en-US" sz="2528">
                <a:solidFill>
                  <a:srgbClr val="000000"/>
                </a:solidFill>
                <a:latin typeface="Antic Bold"/>
              </a:rPr>
              <a:t>2. Pendekatan kontekstual</a:t>
            </a:r>
          </a:p>
          <a:p>
            <a:pPr algn="ctr">
              <a:lnSpc>
                <a:spcPts val="3539"/>
              </a:lnSpc>
            </a:pPr>
            <a:r>
              <a:rPr lang="en-US" sz="2528">
                <a:solidFill>
                  <a:srgbClr val="000000"/>
                </a:solidFill>
                <a:latin typeface="Antic Bold"/>
              </a:rPr>
              <a:t> </a:t>
            </a:r>
          </a:p>
          <a:p>
            <a:pPr algn="ctr">
              <a:lnSpc>
                <a:spcPts val="3539"/>
              </a:lnSpc>
            </a:pPr>
            <a:r>
              <a:rPr lang="en-US" sz="2528">
                <a:solidFill>
                  <a:srgbClr val="000000"/>
                </a:solidFill>
                <a:latin typeface="Antic Bold"/>
              </a:rPr>
              <a:t>S</a:t>
            </a:r>
            <a:r>
              <a:rPr lang="en-US" sz="2528">
                <a:solidFill>
                  <a:srgbClr val="000000"/>
                </a:solidFill>
                <a:latin typeface="Antic Bold"/>
              </a:rPr>
              <a:t>tudi kasus: menggunakan studi kasus nyata untuk mengajarkan aplikasi nilai-nilai pancasila dalam kehidupan sehari-hari dan situasi politik.</a:t>
            </a:r>
          </a:p>
          <a:p>
            <a:pPr algn="ctr">
              <a:lnSpc>
                <a:spcPts val="3539"/>
              </a:lnSpc>
            </a:pPr>
          </a:p>
        </p:txBody>
      </p:sp>
      <p:grpSp>
        <p:nvGrpSpPr>
          <p:cNvPr name="Group 13" id="13"/>
          <p:cNvGrpSpPr/>
          <p:nvPr/>
        </p:nvGrpSpPr>
        <p:grpSpPr>
          <a:xfrm rot="0">
            <a:off x="-360171" y="9258300"/>
            <a:ext cx="19459526" cy="1231556"/>
            <a:chOff x="0" y="0"/>
            <a:chExt cx="13180282" cy="834155"/>
          </a:xfrm>
        </p:grpSpPr>
        <p:sp>
          <p:nvSpPr>
            <p:cNvPr name="Freeform 14" id="14"/>
            <p:cNvSpPr/>
            <p:nvPr/>
          </p:nvSpPr>
          <p:spPr>
            <a:xfrm flipH="false" flipV="false" rot="0">
              <a:off x="0" y="0"/>
              <a:ext cx="13180282" cy="834155"/>
            </a:xfrm>
            <a:custGeom>
              <a:avLst/>
              <a:gdLst/>
              <a:ahLst/>
              <a:cxnLst/>
              <a:rect r="r" b="b" t="t" l="l"/>
              <a:pathLst>
                <a:path h="834155" w="13180282">
                  <a:moveTo>
                    <a:pt x="13180282" y="0"/>
                  </a:moveTo>
                  <a:lnTo>
                    <a:pt x="0" y="0"/>
                  </a:lnTo>
                  <a:lnTo>
                    <a:pt x="101600" y="417077"/>
                  </a:lnTo>
                  <a:lnTo>
                    <a:pt x="0" y="834155"/>
                  </a:lnTo>
                  <a:lnTo>
                    <a:pt x="13180282" y="834155"/>
                  </a:lnTo>
                  <a:lnTo>
                    <a:pt x="13078682" y="417077"/>
                  </a:lnTo>
                  <a:lnTo>
                    <a:pt x="13180282" y="0"/>
                  </a:lnTo>
                  <a:close/>
                </a:path>
              </a:pathLst>
            </a:custGeom>
            <a:solidFill>
              <a:srgbClr val="3D4984"/>
            </a:solidFill>
          </p:spPr>
        </p:sp>
        <p:sp>
          <p:nvSpPr>
            <p:cNvPr name="TextBox 15" id="15"/>
            <p:cNvSpPr txBox="true"/>
            <p:nvPr/>
          </p:nvSpPr>
          <p:spPr>
            <a:xfrm>
              <a:off x="88900" y="-38100"/>
              <a:ext cx="13002482" cy="872255"/>
            </a:xfrm>
            <a:prstGeom prst="rect">
              <a:avLst/>
            </a:prstGeom>
          </p:spPr>
          <p:txBody>
            <a:bodyPr anchor="ctr" rtlCol="false" tIns="50800" lIns="50800" bIns="50800" rIns="50800"/>
            <a:lstStyle/>
            <a:p>
              <a:pPr algn="ctr">
                <a:lnSpc>
                  <a:spcPts val="2748"/>
                </a:lnSpc>
              </a:pP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64000"/>
            </a:blip>
            <a:stretch>
              <a:fillRect l="0" t="-9222" r="0" b="-9222"/>
            </a:stretch>
          </a:blipFill>
        </p:spPr>
      </p:sp>
      <p:grpSp>
        <p:nvGrpSpPr>
          <p:cNvPr name="Group 3" id="3"/>
          <p:cNvGrpSpPr/>
          <p:nvPr/>
        </p:nvGrpSpPr>
        <p:grpSpPr>
          <a:xfrm rot="0">
            <a:off x="642546" y="682061"/>
            <a:ext cx="17002907" cy="1800486"/>
            <a:chOff x="0" y="0"/>
            <a:chExt cx="4478132" cy="474202"/>
          </a:xfrm>
        </p:grpSpPr>
        <p:sp>
          <p:nvSpPr>
            <p:cNvPr name="Freeform 4" id="4"/>
            <p:cNvSpPr/>
            <p:nvPr/>
          </p:nvSpPr>
          <p:spPr>
            <a:xfrm flipH="false" flipV="false" rot="0">
              <a:off x="0" y="0"/>
              <a:ext cx="4478132" cy="474202"/>
            </a:xfrm>
            <a:custGeom>
              <a:avLst/>
              <a:gdLst/>
              <a:ahLst/>
              <a:cxnLst/>
              <a:rect r="r" b="b" t="t" l="l"/>
              <a:pathLst>
                <a:path h="474202" w="4478132">
                  <a:moveTo>
                    <a:pt x="4478132" y="0"/>
                  </a:moveTo>
                  <a:lnTo>
                    <a:pt x="0" y="0"/>
                  </a:lnTo>
                  <a:lnTo>
                    <a:pt x="101600" y="237101"/>
                  </a:lnTo>
                  <a:lnTo>
                    <a:pt x="0" y="474202"/>
                  </a:lnTo>
                  <a:lnTo>
                    <a:pt x="4478132" y="474202"/>
                  </a:lnTo>
                  <a:lnTo>
                    <a:pt x="4376532" y="237101"/>
                  </a:lnTo>
                  <a:lnTo>
                    <a:pt x="4478132" y="0"/>
                  </a:lnTo>
                  <a:close/>
                </a:path>
              </a:pathLst>
            </a:custGeom>
            <a:solidFill>
              <a:srgbClr val="3D4984"/>
            </a:solidFill>
          </p:spPr>
        </p:sp>
        <p:sp>
          <p:nvSpPr>
            <p:cNvPr name="TextBox 5" id="5"/>
            <p:cNvSpPr txBox="true"/>
            <p:nvPr/>
          </p:nvSpPr>
          <p:spPr>
            <a:xfrm>
              <a:off x="88900" y="-38100"/>
              <a:ext cx="4300332" cy="512302"/>
            </a:xfrm>
            <a:prstGeom prst="rect">
              <a:avLst/>
            </a:prstGeom>
          </p:spPr>
          <p:txBody>
            <a:bodyPr anchor="ctr" rtlCol="false" tIns="50800" lIns="50800" bIns="50800" rIns="50800"/>
            <a:lstStyle/>
            <a:p>
              <a:pPr algn="ctr">
                <a:lnSpc>
                  <a:spcPts val="2748"/>
                </a:lnSpc>
              </a:pPr>
            </a:p>
          </p:txBody>
        </p:sp>
      </p:grpSp>
      <p:grpSp>
        <p:nvGrpSpPr>
          <p:cNvPr name="Group 6" id="6"/>
          <p:cNvGrpSpPr/>
          <p:nvPr/>
        </p:nvGrpSpPr>
        <p:grpSpPr>
          <a:xfrm rot="0">
            <a:off x="12078456" y="4891767"/>
            <a:ext cx="2947885" cy="4158997"/>
            <a:chOff x="0" y="0"/>
            <a:chExt cx="3930514" cy="5545329"/>
          </a:xfrm>
        </p:grpSpPr>
        <p:sp>
          <p:nvSpPr>
            <p:cNvPr name="Freeform 7" id="7"/>
            <p:cNvSpPr/>
            <p:nvPr/>
          </p:nvSpPr>
          <p:spPr>
            <a:xfrm flipH="false" flipV="false" rot="0">
              <a:off x="0" y="0"/>
              <a:ext cx="3521319" cy="5455564"/>
            </a:xfrm>
            <a:custGeom>
              <a:avLst/>
              <a:gdLst/>
              <a:ahLst/>
              <a:cxnLst/>
              <a:rect r="r" b="b" t="t" l="l"/>
              <a:pathLst>
                <a:path h="5455564" w="3521319">
                  <a:moveTo>
                    <a:pt x="0" y="0"/>
                  </a:moveTo>
                  <a:lnTo>
                    <a:pt x="3521319" y="0"/>
                  </a:lnTo>
                  <a:lnTo>
                    <a:pt x="3521319" y="5455564"/>
                  </a:lnTo>
                  <a:lnTo>
                    <a:pt x="0" y="54555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409195" y="89765"/>
              <a:ext cx="3521319" cy="5455564"/>
            </a:xfrm>
            <a:custGeom>
              <a:avLst/>
              <a:gdLst/>
              <a:ahLst/>
              <a:cxnLst/>
              <a:rect r="r" b="b" t="t" l="l"/>
              <a:pathLst>
                <a:path h="5455564" w="3521319">
                  <a:moveTo>
                    <a:pt x="0" y="0"/>
                  </a:moveTo>
                  <a:lnTo>
                    <a:pt x="3521319" y="0"/>
                  </a:lnTo>
                  <a:lnTo>
                    <a:pt x="3521319" y="5455564"/>
                  </a:lnTo>
                  <a:lnTo>
                    <a:pt x="0" y="545556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sp>
        <p:nvSpPr>
          <p:cNvPr name="TextBox 9" id="9"/>
          <p:cNvSpPr txBox="true"/>
          <p:nvPr/>
        </p:nvSpPr>
        <p:spPr>
          <a:xfrm rot="0">
            <a:off x="1028700" y="809625"/>
            <a:ext cx="16230600" cy="1385558"/>
          </a:xfrm>
          <a:prstGeom prst="rect">
            <a:avLst/>
          </a:prstGeom>
        </p:spPr>
        <p:txBody>
          <a:bodyPr anchor="t" rtlCol="false" tIns="0" lIns="0" bIns="0" rIns="0">
            <a:spAutoFit/>
          </a:bodyPr>
          <a:lstStyle/>
          <a:p>
            <a:pPr algn="ctr">
              <a:lnSpc>
                <a:spcPts val="10780"/>
              </a:lnSpc>
            </a:pPr>
            <a:r>
              <a:rPr lang="en-US" sz="7700">
                <a:solidFill>
                  <a:srgbClr val="FFFFFF"/>
                </a:solidFill>
                <a:latin typeface="Scripter"/>
              </a:rPr>
              <a:t>Media pendidikan pancasila</a:t>
            </a:r>
          </a:p>
        </p:txBody>
      </p:sp>
      <p:sp>
        <p:nvSpPr>
          <p:cNvPr name="Freeform 10" id="10"/>
          <p:cNvSpPr/>
          <p:nvPr/>
        </p:nvSpPr>
        <p:spPr>
          <a:xfrm flipH="false" flipV="false" rot="-5400000">
            <a:off x="2245898" y="1040765"/>
            <a:ext cx="7410277" cy="10616981"/>
          </a:xfrm>
          <a:custGeom>
            <a:avLst/>
            <a:gdLst/>
            <a:ahLst/>
            <a:cxnLst/>
            <a:rect r="r" b="b" t="t" l="l"/>
            <a:pathLst>
              <a:path h="10616981" w="7410277">
                <a:moveTo>
                  <a:pt x="0" y="0"/>
                </a:moveTo>
                <a:lnTo>
                  <a:pt x="7410277" y="0"/>
                </a:lnTo>
                <a:lnTo>
                  <a:pt x="7410277" y="10616980"/>
                </a:lnTo>
                <a:lnTo>
                  <a:pt x="0" y="10616980"/>
                </a:lnTo>
                <a:lnTo>
                  <a:pt x="0" y="0"/>
                </a:lnTo>
                <a:close/>
              </a:path>
            </a:pathLst>
          </a:custGeom>
          <a:blipFill>
            <a:blip r:embed="rId7">
              <a:extLst>
                <a:ext uri="{96DAC541-7B7A-43D3-8B79-37D633B846F1}">
                  <asvg:svgBlip xmlns:asvg="http://schemas.microsoft.com/office/drawing/2016/SVG/main" r:embed="rId8"/>
                </a:ext>
              </a:extLst>
            </a:blip>
            <a:stretch>
              <a:fillRect l="-519" t="0" r="-519" b="0"/>
            </a:stretch>
          </a:blipFill>
        </p:spPr>
      </p:sp>
      <p:sp>
        <p:nvSpPr>
          <p:cNvPr name="TextBox 11" id="11"/>
          <p:cNvSpPr txBox="true"/>
          <p:nvPr/>
        </p:nvSpPr>
        <p:spPr>
          <a:xfrm rot="0">
            <a:off x="1926971" y="3109142"/>
            <a:ext cx="8619441" cy="7021092"/>
          </a:xfrm>
          <a:prstGeom prst="rect">
            <a:avLst/>
          </a:prstGeom>
        </p:spPr>
        <p:txBody>
          <a:bodyPr anchor="t" rtlCol="false" tIns="0" lIns="0" bIns="0" rIns="0">
            <a:spAutoFit/>
          </a:bodyPr>
          <a:lstStyle/>
          <a:p>
            <a:pPr>
              <a:lnSpc>
                <a:spcPts val="3085"/>
              </a:lnSpc>
            </a:pPr>
            <a:r>
              <a:rPr lang="en-US" sz="2204">
                <a:solidFill>
                  <a:srgbClr val="000000"/>
                </a:solidFill>
                <a:latin typeface="Antic Bold"/>
              </a:rPr>
              <a:t>Buku pelajaran: menyediakan buku pelajaran yang mencangkup secara komprehensif nilai-nilai pancasila.</a:t>
            </a:r>
          </a:p>
          <a:p>
            <a:pPr>
              <a:lnSpc>
                <a:spcPts val="3085"/>
              </a:lnSpc>
            </a:pPr>
          </a:p>
          <a:p>
            <a:pPr>
              <a:lnSpc>
                <a:spcPts val="3085"/>
              </a:lnSpc>
            </a:pPr>
            <a:r>
              <a:rPr lang="en-US" sz="2204">
                <a:solidFill>
                  <a:srgbClr val="000000"/>
                </a:solidFill>
                <a:latin typeface="Antic Bold"/>
              </a:rPr>
              <a:t>Materi ajar interaktif: mengembangkan materi ajar interaktif yang dapat diakses secara daring.</a:t>
            </a:r>
          </a:p>
          <a:p>
            <a:pPr>
              <a:lnSpc>
                <a:spcPts val="3085"/>
              </a:lnSpc>
            </a:pPr>
          </a:p>
          <a:p>
            <a:pPr>
              <a:lnSpc>
                <a:spcPts val="3085"/>
              </a:lnSpc>
            </a:pPr>
            <a:r>
              <a:rPr lang="en-US" sz="2204">
                <a:solidFill>
                  <a:srgbClr val="000000"/>
                </a:solidFill>
                <a:latin typeface="Antic Bold"/>
              </a:rPr>
              <a:t>Aplikasi pembelajaran: menciptakan aplikasi mobile atau daring yang menyediakan materi pendidikan tentang pancasila.</a:t>
            </a:r>
          </a:p>
          <a:p>
            <a:pPr>
              <a:lnSpc>
                <a:spcPts val="3085"/>
              </a:lnSpc>
            </a:pPr>
            <a:r>
              <a:rPr lang="en-US" sz="2204">
                <a:solidFill>
                  <a:srgbClr val="000000"/>
                </a:solidFill>
                <a:latin typeface="Antic Bold"/>
              </a:rPr>
              <a:t>Papan informasi disekolah: menyediakan papan informasi di sekolah yang memberikan pemahaman yang mudah dipahami tentang nilai-nilai pancasila.</a:t>
            </a:r>
          </a:p>
          <a:p>
            <a:pPr>
              <a:lnSpc>
                <a:spcPts val="3085"/>
              </a:lnSpc>
            </a:pPr>
          </a:p>
          <a:p>
            <a:pPr>
              <a:lnSpc>
                <a:spcPts val="3085"/>
              </a:lnSpc>
            </a:pPr>
            <a:r>
              <a:rPr lang="en-US" sz="2204">
                <a:solidFill>
                  <a:srgbClr val="000000"/>
                </a:solidFill>
                <a:latin typeface="Antic Bold"/>
              </a:rPr>
              <a:t>Spanduk diruang publik: menempatkan spanduk atau informasi diruang publik yang dapat diakses oleh masyarakat umum</a:t>
            </a:r>
          </a:p>
          <a:p>
            <a:pPr>
              <a:lnSpc>
                <a:spcPts val="3085"/>
              </a:lnSpc>
            </a:pPr>
          </a:p>
          <a:p>
            <a:pPr>
              <a:lnSpc>
                <a:spcPts val="3085"/>
              </a:lnSpc>
            </a:pPr>
            <a:r>
              <a:rPr lang="en-US" sz="2204">
                <a:solidFill>
                  <a:srgbClr val="000000"/>
                </a:solidFill>
                <a:latin typeface="Antic Bold"/>
              </a:rPr>
              <a:t>Kampanye dimedia sosial: menggunakan platfrom media sosisal untuk menyampaikan kampanye edukasi dan informasi tentang pancasila.</a:t>
            </a:r>
          </a:p>
          <a:p>
            <a:pPr>
              <a:lnSpc>
                <a:spcPts val="3085"/>
              </a:lnSpc>
            </a:pPr>
          </a:p>
        </p:txBody>
      </p:sp>
      <p:grpSp>
        <p:nvGrpSpPr>
          <p:cNvPr name="Group 12" id="12"/>
          <p:cNvGrpSpPr/>
          <p:nvPr/>
        </p:nvGrpSpPr>
        <p:grpSpPr>
          <a:xfrm rot="0">
            <a:off x="14763942" y="2718150"/>
            <a:ext cx="2881511" cy="2425350"/>
            <a:chOff x="0" y="0"/>
            <a:chExt cx="3842015" cy="3233799"/>
          </a:xfrm>
        </p:grpSpPr>
        <p:sp>
          <p:nvSpPr>
            <p:cNvPr name="Freeform 13" id="13"/>
            <p:cNvSpPr/>
            <p:nvPr/>
          </p:nvSpPr>
          <p:spPr>
            <a:xfrm flipH="false" flipV="false" rot="0">
              <a:off x="0" y="0"/>
              <a:ext cx="3842015" cy="3233799"/>
            </a:xfrm>
            <a:custGeom>
              <a:avLst/>
              <a:gdLst/>
              <a:ahLst/>
              <a:cxnLst/>
              <a:rect r="r" b="b" t="t" l="l"/>
              <a:pathLst>
                <a:path h="3233799" w="3842015">
                  <a:moveTo>
                    <a:pt x="0" y="0"/>
                  </a:moveTo>
                  <a:lnTo>
                    <a:pt x="3842015" y="0"/>
                  </a:lnTo>
                  <a:lnTo>
                    <a:pt x="3842015" y="3233799"/>
                  </a:lnTo>
                  <a:lnTo>
                    <a:pt x="0" y="3233799"/>
                  </a:lnTo>
                  <a:lnTo>
                    <a:pt x="0" y="0"/>
                  </a:lnTo>
                  <a:close/>
                </a:path>
              </a:pathLst>
            </a:custGeom>
            <a:blipFill>
              <a:blip r:embed="rId9">
                <a:extLst>
                  <a:ext uri="{96DAC541-7B7A-43D3-8B79-37D633B846F1}">
                    <asvg:svgBlip xmlns:asvg="http://schemas.microsoft.com/office/drawing/2016/SVG/main" r:embed="rId10"/>
                  </a:ext>
                </a:extLst>
              </a:blip>
              <a:stretch>
                <a:fillRect l="0" t="-2052" r="0" b="-2052"/>
              </a:stretch>
            </a:blipFill>
          </p:spPr>
        </p:sp>
        <p:sp>
          <p:nvSpPr>
            <p:cNvPr name="TextBox 14" id="14"/>
            <p:cNvSpPr txBox="true"/>
            <p:nvPr/>
          </p:nvSpPr>
          <p:spPr>
            <a:xfrm rot="0">
              <a:off x="0" y="378001"/>
              <a:ext cx="3842015" cy="1769533"/>
            </a:xfrm>
            <a:prstGeom prst="rect">
              <a:avLst/>
            </a:prstGeom>
          </p:spPr>
          <p:txBody>
            <a:bodyPr anchor="t" rtlCol="false" tIns="0" lIns="0" bIns="0" rIns="0">
              <a:spAutoFit/>
            </a:bodyPr>
            <a:lstStyle/>
            <a:p>
              <a:pPr algn="ctr">
                <a:lnSpc>
                  <a:spcPts val="5000"/>
                </a:lnSpc>
              </a:pPr>
              <a:r>
                <a:rPr lang="en-US" sz="5000">
                  <a:solidFill>
                    <a:srgbClr val="000000"/>
                  </a:solidFill>
                  <a:latin typeface="Antic Bold"/>
                </a:rPr>
                <a:t>NKRI 1945</a:t>
              </a:r>
            </a:p>
          </p:txBody>
        </p:sp>
      </p:grpSp>
      <p:sp>
        <p:nvSpPr>
          <p:cNvPr name="Freeform 15" id="15"/>
          <p:cNvSpPr/>
          <p:nvPr/>
        </p:nvSpPr>
        <p:spPr>
          <a:xfrm flipH="true" flipV="false" rot="5790298">
            <a:off x="15316419" y="6887781"/>
            <a:ext cx="4658070" cy="4741038"/>
          </a:xfrm>
          <a:custGeom>
            <a:avLst/>
            <a:gdLst/>
            <a:ahLst/>
            <a:cxnLst/>
            <a:rect r="r" b="b" t="t" l="l"/>
            <a:pathLst>
              <a:path h="4741038" w="4658070">
                <a:moveTo>
                  <a:pt x="4658070" y="0"/>
                </a:moveTo>
                <a:lnTo>
                  <a:pt x="0" y="0"/>
                </a:lnTo>
                <a:lnTo>
                  <a:pt x="0" y="4741038"/>
                </a:lnTo>
                <a:lnTo>
                  <a:pt x="4658070" y="4741038"/>
                </a:lnTo>
                <a:lnTo>
                  <a:pt x="465807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64000"/>
            </a:blip>
            <a:stretch>
              <a:fillRect l="0" t="-9222" r="0" b="-9222"/>
            </a:stretch>
          </a:blipFill>
        </p:spPr>
      </p:sp>
      <p:grpSp>
        <p:nvGrpSpPr>
          <p:cNvPr name="Group 3" id="3"/>
          <p:cNvGrpSpPr/>
          <p:nvPr/>
        </p:nvGrpSpPr>
        <p:grpSpPr>
          <a:xfrm rot="0">
            <a:off x="642546" y="682061"/>
            <a:ext cx="17002907" cy="1800486"/>
            <a:chOff x="0" y="0"/>
            <a:chExt cx="4478132" cy="474202"/>
          </a:xfrm>
        </p:grpSpPr>
        <p:sp>
          <p:nvSpPr>
            <p:cNvPr name="Freeform 4" id="4"/>
            <p:cNvSpPr/>
            <p:nvPr/>
          </p:nvSpPr>
          <p:spPr>
            <a:xfrm flipH="false" flipV="false" rot="0">
              <a:off x="0" y="0"/>
              <a:ext cx="4478132" cy="474202"/>
            </a:xfrm>
            <a:custGeom>
              <a:avLst/>
              <a:gdLst/>
              <a:ahLst/>
              <a:cxnLst/>
              <a:rect r="r" b="b" t="t" l="l"/>
              <a:pathLst>
                <a:path h="474202" w="4478132">
                  <a:moveTo>
                    <a:pt x="4478132" y="0"/>
                  </a:moveTo>
                  <a:lnTo>
                    <a:pt x="0" y="0"/>
                  </a:lnTo>
                  <a:lnTo>
                    <a:pt x="101600" y="237101"/>
                  </a:lnTo>
                  <a:lnTo>
                    <a:pt x="0" y="474202"/>
                  </a:lnTo>
                  <a:lnTo>
                    <a:pt x="4478132" y="474202"/>
                  </a:lnTo>
                  <a:lnTo>
                    <a:pt x="4376532" y="237101"/>
                  </a:lnTo>
                  <a:lnTo>
                    <a:pt x="4478132" y="0"/>
                  </a:lnTo>
                  <a:close/>
                </a:path>
              </a:pathLst>
            </a:custGeom>
            <a:solidFill>
              <a:srgbClr val="3D4984"/>
            </a:solidFill>
          </p:spPr>
        </p:sp>
        <p:sp>
          <p:nvSpPr>
            <p:cNvPr name="TextBox 5" id="5"/>
            <p:cNvSpPr txBox="true"/>
            <p:nvPr/>
          </p:nvSpPr>
          <p:spPr>
            <a:xfrm>
              <a:off x="88900" y="-38100"/>
              <a:ext cx="4300332" cy="512302"/>
            </a:xfrm>
            <a:prstGeom prst="rect">
              <a:avLst/>
            </a:prstGeom>
          </p:spPr>
          <p:txBody>
            <a:bodyPr anchor="ctr" rtlCol="false" tIns="50800" lIns="50800" bIns="50800" rIns="50800"/>
            <a:lstStyle/>
            <a:p>
              <a:pPr algn="ctr">
                <a:lnSpc>
                  <a:spcPts val="2748"/>
                </a:lnSpc>
              </a:pPr>
            </a:p>
          </p:txBody>
        </p:sp>
      </p:grpSp>
      <p:sp>
        <p:nvSpPr>
          <p:cNvPr name="TextBox 6" id="6"/>
          <p:cNvSpPr txBox="true"/>
          <p:nvPr/>
        </p:nvSpPr>
        <p:spPr>
          <a:xfrm rot="0">
            <a:off x="1028700" y="733425"/>
            <a:ext cx="16230600" cy="1812928"/>
          </a:xfrm>
          <a:prstGeom prst="rect">
            <a:avLst/>
          </a:prstGeom>
        </p:spPr>
        <p:txBody>
          <a:bodyPr anchor="t" rtlCol="false" tIns="0" lIns="0" bIns="0" rIns="0">
            <a:spAutoFit/>
          </a:bodyPr>
          <a:lstStyle/>
          <a:p>
            <a:pPr algn="ctr">
              <a:lnSpc>
                <a:spcPts val="13999"/>
              </a:lnSpc>
            </a:pPr>
            <a:r>
              <a:rPr lang="en-US" sz="9999">
                <a:solidFill>
                  <a:srgbClr val="FFFFFF"/>
                </a:solidFill>
                <a:latin typeface="Scripter"/>
              </a:rPr>
              <a:t>kesimpulan</a:t>
            </a:r>
          </a:p>
        </p:txBody>
      </p:sp>
      <p:sp>
        <p:nvSpPr>
          <p:cNvPr name="Freeform 7" id="7"/>
          <p:cNvSpPr/>
          <p:nvPr/>
        </p:nvSpPr>
        <p:spPr>
          <a:xfrm flipH="false" flipV="false" rot="-5400000">
            <a:off x="3227482" y="2356670"/>
            <a:ext cx="6017912" cy="8622088"/>
          </a:xfrm>
          <a:custGeom>
            <a:avLst/>
            <a:gdLst/>
            <a:ahLst/>
            <a:cxnLst/>
            <a:rect r="r" b="b" t="t" l="l"/>
            <a:pathLst>
              <a:path h="8622088" w="6017912">
                <a:moveTo>
                  <a:pt x="0" y="0"/>
                </a:moveTo>
                <a:lnTo>
                  <a:pt x="6017912" y="0"/>
                </a:lnTo>
                <a:lnTo>
                  <a:pt x="6017912" y="8622087"/>
                </a:lnTo>
                <a:lnTo>
                  <a:pt x="0" y="8622087"/>
                </a:lnTo>
                <a:lnTo>
                  <a:pt x="0" y="0"/>
                </a:lnTo>
                <a:close/>
              </a:path>
            </a:pathLst>
          </a:custGeom>
          <a:blipFill>
            <a:blip r:embed="rId3">
              <a:extLst>
                <a:ext uri="{96DAC541-7B7A-43D3-8B79-37D633B846F1}">
                  <asvg:svgBlip xmlns:asvg="http://schemas.microsoft.com/office/drawing/2016/SVG/main" r:embed="rId4"/>
                </a:ext>
              </a:extLst>
            </a:blip>
            <a:stretch>
              <a:fillRect l="-519" t="0" r="-519" b="0"/>
            </a:stretch>
          </a:blipFill>
        </p:spPr>
      </p:sp>
      <p:grpSp>
        <p:nvGrpSpPr>
          <p:cNvPr name="Group 8" id="8"/>
          <p:cNvGrpSpPr/>
          <p:nvPr/>
        </p:nvGrpSpPr>
        <p:grpSpPr>
          <a:xfrm rot="0">
            <a:off x="-548671" y="8549709"/>
            <a:ext cx="2382434" cy="2508718"/>
            <a:chOff x="0" y="0"/>
            <a:chExt cx="3176579" cy="3344957"/>
          </a:xfrm>
        </p:grpSpPr>
        <p:sp>
          <p:nvSpPr>
            <p:cNvPr name="Freeform 9" id="9"/>
            <p:cNvSpPr/>
            <p:nvPr/>
          </p:nvSpPr>
          <p:spPr>
            <a:xfrm flipH="false" flipV="false" rot="5871076">
              <a:off x="115178" y="56095"/>
              <a:ext cx="1314322" cy="1378057"/>
            </a:xfrm>
            <a:custGeom>
              <a:avLst/>
              <a:gdLst/>
              <a:ahLst/>
              <a:cxnLst/>
              <a:rect r="r" b="b" t="t" l="l"/>
              <a:pathLst>
                <a:path h="1378057" w="1314322">
                  <a:moveTo>
                    <a:pt x="0" y="0"/>
                  </a:moveTo>
                  <a:lnTo>
                    <a:pt x="1314322" y="0"/>
                  </a:lnTo>
                  <a:lnTo>
                    <a:pt x="1314322" y="1378057"/>
                  </a:lnTo>
                  <a:lnTo>
                    <a:pt x="0" y="13780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9991959">
              <a:off x="1719858" y="1226379"/>
              <a:ext cx="1314322" cy="1378057"/>
            </a:xfrm>
            <a:custGeom>
              <a:avLst/>
              <a:gdLst/>
              <a:ahLst/>
              <a:cxnLst/>
              <a:rect r="r" b="b" t="t" l="l"/>
              <a:pathLst>
                <a:path h="1378057" w="1314322">
                  <a:moveTo>
                    <a:pt x="0" y="0"/>
                  </a:moveTo>
                  <a:lnTo>
                    <a:pt x="1314322" y="0"/>
                  </a:lnTo>
                  <a:lnTo>
                    <a:pt x="1314322" y="1378057"/>
                  </a:lnTo>
                  <a:lnTo>
                    <a:pt x="0" y="137805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2245436">
              <a:off x="473625" y="1709367"/>
              <a:ext cx="1314322" cy="1378057"/>
            </a:xfrm>
            <a:custGeom>
              <a:avLst/>
              <a:gdLst/>
              <a:ahLst/>
              <a:cxnLst/>
              <a:rect r="r" b="b" t="t" l="l"/>
              <a:pathLst>
                <a:path h="1378057" w="1314322">
                  <a:moveTo>
                    <a:pt x="0" y="0"/>
                  </a:moveTo>
                  <a:lnTo>
                    <a:pt x="1314322" y="0"/>
                  </a:lnTo>
                  <a:lnTo>
                    <a:pt x="1314322" y="1378058"/>
                  </a:lnTo>
                  <a:lnTo>
                    <a:pt x="0" y="137805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sp>
        <p:nvSpPr>
          <p:cNvPr name="TextBox 12" id="12"/>
          <p:cNvSpPr txBox="true"/>
          <p:nvPr/>
        </p:nvSpPr>
        <p:spPr>
          <a:xfrm rot="0">
            <a:off x="2930511" y="3780791"/>
            <a:ext cx="6785868" cy="5477509"/>
          </a:xfrm>
          <a:prstGeom prst="rect">
            <a:avLst/>
          </a:prstGeom>
        </p:spPr>
        <p:txBody>
          <a:bodyPr anchor="t" rtlCol="false" tIns="0" lIns="0" bIns="0" rIns="0">
            <a:spAutoFit/>
          </a:bodyPr>
          <a:lstStyle/>
          <a:p>
            <a:pPr algn="ctr">
              <a:lnSpc>
                <a:spcPts val="3975"/>
              </a:lnSpc>
            </a:pPr>
            <a:r>
              <a:rPr lang="en-US" sz="2839" u="sng">
                <a:solidFill>
                  <a:srgbClr val="000000"/>
                </a:solidFill>
                <a:latin typeface="Antic Bold"/>
                <a:hlinkClick r:id="rId11" tooltip="https://www.kompasiana.com/aurissa/61404a5206310e458a5d0752/pancasila-sebagai-ideologi-politik-indonesia"/>
              </a:rPr>
              <a:t>Pancasila sebagai ideologi politik Indonesia memiliki peran yang sangat penting dalam membentuk karakter dan identitas bangsa. Melalui nilai-nilai Pancasila, diharapkan dapat terwujud masyarakat yang adil, demokratis, dan berkeadilan sosial. Sejarah dan konsep Pancasila sebagai ideologi politik Indonesia menunjukkan bahwa nilai-nilai tersebut bukan hanya sekadar teori, tetapi juga telah menjadi landasan dalam penyelenggaraan negara dan kehidupan bermasyarakat.</a:t>
            </a:r>
          </a:p>
        </p:txBody>
      </p:sp>
      <p:sp>
        <p:nvSpPr>
          <p:cNvPr name="Freeform 13" id="13"/>
          <p:cNvSpPr/>
          <p:nvPr/>
        </p:nvSpPr>
        <p:spPr>
          <a:xfrm flipH="true" flipV="false" rot="5790298">
            <a:off x="15316419" y="6887781"/>
            <a:ext cx="4658070" cy="4741038"/>
          </a:xfrm>
          <a:custGeom>
            <a:avLst/>
            <a:gdLst/>
            <a:ahLst/>
            <a:cxnLst/>
            <a:rect r="r" b="b" t="t" l="l"/>
            <a:pathLst>
              <a:path h="4741038" w="4658070">
                <a:moveTo>
                  <a:pt x="4658070" y="0"/>
                </a:moveTo>
                <a:lnTo>
                  <a:pt x="0" y="0"/>
                </a:lnTo>
                <a:lnTo>
                  <a:pt x="0" y="4741038"/>
                </a:lnTo>
                <a:lnTo>
                  <a:pt x="4658070" y="4741038"/>
                </a:lnTo>
                <a:lnTo>
                  <a:pt x="465807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10794568" y="3086100"/>
            <a:ext cx="5788082" cy="4114800"/>
          </a:xfrm>
          <a:custGeom>
            <a:avLst/>
            <a:gdLst/>
            <a:ahLst/>
            <a:cxnLst/>
            <a:rect r="r" b="b" t="t" l="l"/>
            <a:pathLst>
              <a:path h="4114800" w="5788082">
                <a:moveTo>
                  <a:pt x="0" y="0"/>
                </a:moveTo>
                <a:lnTo>
                  <a:pt x="5788082" y="0"/>
                </a:lnTo>
                <a:lnTo>
                  <a:pt x="5788082"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64000"/>
            </a:blip>
            <a:stretch>
              <a:fillRect l="0" t="-9222" r="0" b="-9222"/>
            </a:stretch>
          </a:blipFill>
        </p:spPr>
      </p:sp>
      <p:sp>
        <p:nvSpPr>
          <p:cNvPr name="Freeform 3" id="3"/>
          <p:cNvSpPr/>
          <p:nvPr/>
        </p:nvSpPr>
        <p:spPr>
          <a:xfrm flipH="true" flipV="false" rot="1085182">
            <a:off x="11999541" y="1090355"/>
            <a:ext cx="5118959" cy="4523299"/>
          </a:xfrm>
          <a:custGeom>
            <a:avLst/>
            <a:gdLst/>
            <a:ahLst/>
            <a:cxnLst/>
            <a:rect r="r" b="b" t="t" l="l"/>
            <a:pathLst>
              <a:path h="4523299" w="5118959">
                <a:moveTo>
                  <a:pt x="5118959" y="0"/>
                </a:moveTo>
                <a:lnTo>
                  <a:pt x="0" y="0"/>
                </a:lnTo>
                <a:lnTo>
                  <a:pt x="0" y="4523299"/>
                </a:lnTo>
                <a:lnTo>
                  <a:pt x="5118959" y="4523299"/>
                </a:lnTo>
                <a:lnTo>
                  <a:pt x="5118959"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2373749" y="1278176"/>
            <a:ext cx="13540501" cy="7730649"/>
            <a:chOff x="0" y="0"/>
            <a:chExt cx="18054002" cy="10307532"/>
          </a:xfrm>
        </p:grpSpPr>
        <p:grpSp>
          <p:nvGrpSpPr>
            <p:cNvPr name="Group 5" id="5"/>
            <p:cNvGrpSpPr/>
            <p:nvPr/>
          </p:nvGrpSpPr>
          <p:grpSpPr>
            <a:xfrm rot="-208414">
              <a:off x="259418" y="516605"/>
              <a:ext cx="17328616" cy="9088764"/>
              <a:chOff x="0" y="0"/>
              <a:chExt cx="3077638" cy="1614204"/>
            </a:xfrm>
          </p:grpSpPr>
          <p:sp>
            <p:nvSpPr>
              <p:cNvPr name="Freeform 6" id="6"/>
              <p:cNvSpPr/>
              <p:nvPr/>
            </p:nvSpPr>
            <p:spPr>
              <a:xfrm flipH="false" flipV="false" rot="0">
                <a:off x="0" y="0"/>
                <a:ext cx="3077638" cy="1614204"/>
              </a:xfrm>
              <a:custGeom>
                <a:avLst/>
                <a:gdLst/>
                <a:ahLst/>
                <a:cxnLst/>
                <a:rect r="r" b="b" t="t" l="l"/>
                <a:pathLst>
                  <a:path h="1614204" w="3077638">
                    <a:moveTo>
                      <a:pt x="0" y="0"/>
                    </a:moveTo>
                    <a:lnTo>
                      <a:pt x="3077638" y="0"/>
                    </a:lnTo>
                    <a:lnTo>
                      <a:pt x="3077638" y="1614204"/>
                    </a:lnTo>
                    <a:lnTo>
                      <a:pt x="0" y="1614204"/>
                    </a:lnTo>
                    <a:close/>
                  </a:path>
                </a:pathLst>
              </a:custGeom>
              <a:solidFill>
                <a:srgbClr val="FFFFFF"/>
              </a:solidFill>
              <a:ln w="38100" cap="sq">
                <a:solidFill>
                  <a:srgbClr val="3D4984"/>
                </a:solidFill>
                <a:prstDash val="solid"/>
                <a:miter/>
              </a:ln>
            </p:spPr>
          </p:sp>
          <p:sp>
            <p:nvSpPr>
              <p:cNvPr name="TextBox 7" id="7"/>
              <p:cNvSpPr txBox="true"/>
              <p:nvPr/>
            </p:nvSpPr>
            <p:spPr>
              <a:xfrm>
                <a:off x="0" y="-28575"/>
                <a:ext cx="3077638" cy="1642779"/>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191834">
              <a:off x="485416" y="742603"/>
              <a:ext cx="17328616" cy="9088764"/>
              <a:chOff x="0" y="0"/>
              <a:chExt cx="3077638" cy="1614204"/>
            </a:xfrm>
          </p:grpSpPr>
          <p:sp>
            <p:nvSpPr>
              <p:cNvPr name="Freeform 9" id="9"/>
              <p:cNvSpPr/>
              <p:nvPr/>
            </p:nvSpPr>
            <p:spPr>
              <a:xfrm flipH="false" flipV="false" rot="0">
                <a:off x="0" y="0"/>
                <a:ext cx="3077638" cy="1614204"/>
              </a:xfrm>
              <a:custGeom>
                <a:avLst/>
                <a:gdLst/>
                <a:ahLst/>
                <a:cxnLst/>
                <a:rect r="r" b="b" t="t" l="l"/>
                <a:pathLst>
                  <a:path h="1614204" w="3077638">
                    <a:moveTo>
                      <a:pt x="0" y="0"/>
                    </a:moveTo>
                    <a:lnTo>
                      <a:pt x="3077638" y="0"/>
                    </a:lnTo>
                    <a:lnTo>
                      <a:pt x="3077638" y="1614204"/>
                    </a:lnTo>
                    <a:lnTo>
                      <a:pt x="0" y="1614204"/>
                    </a:lnTo>
                    <a:close/>
                  </a:path>
                </a:pathLst>
              </a:custGeom>
              <a:solidFill>
                <a:srgbClr val="FFFFFF"/>
              </a:solidFill>
              <a:ln w="38100" cap="sq">
                <a:solidFill>
                  <a:srgbClr val="3D4984"/>
                </a:solidFill>
                <a:prstDash val="solid"/>
                <a:miter/>
              </a:ln>
            </p:spPr>
          </p:sp>
          <p:sp>
            <p:nvSpPr>
              <p:cNvPr name="TextBox 10" id="10"/>
              <p:cNvSpPr txBox="true"/>
              <p:nvPr/>
            </p:nvSpPr>
            <p:spPr>
              <a:xfrm>
                <a:off x="0" y="-28575"/>
                <a:ext cx="3077638" cy="1642779"/>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66823">
              <a:off x="485416" y="742603"/>
              <a:ext cx="17328616" cy="9088764"/>
              <a:chOff x="0" y="0"/>
              <a:chExt cx="3077638" cy="1614204"/>
            </a:xfrm>
          </p:grpSpPr>
          <p:sp>
            <p:nvSpPr>
              <p:cNvPr name="Freeform 12" id="12"/>
              <p:cNvSpPr/>
              <p:nvPr/>
            </p:nvSpPr>
            <p:spPr>
              <a:xfrm flipH="false" flipV="false" rot="0">
                <a:off x="0" y="0"/>
                <a:ext cx="3077638" cy="1614204"/>
              </a:xfrm>
              <a:custGeom>
                <a:avLst/>
                <a:gdLst/>
                <a:ahLst/>
                <a:cxnLst/>
                <a:rect r="r" b="b" t="t" l="l"/>
                <a:pathLst>
                  <a:path h="1614204" w="3077638">
                    <a:moveTo>
                      <a:pt x="0" y="0"/>
                    </a:moveTo>
                    <a:lnTo>
                      <a:pt x="3077638" y="0"/>
                    </a:lnTo>
                    <a:lnTo>
                      <a:pt x="3077638" y="1614204"/>
                    </a:lnTo>
                    <a:lnTo>
                      <a:pt x="0" y="1614204"/>
                    </a:lnTo>
                    <a:close/>
                  </a:path>
                </a:pathLst>
              </a:custGeom>
              <a:solidFill>
                <a:srgbClr val="FFFFFF"/>
              </a:solidFill>
              <a:ln w="38100" cap="sq">
                <a:solidFill>
                  <a:srgbClr val="3D4984"/>
                </a:solidFill>
                <a:prstDash val="solid"/>
                <a:miter/>
              </a:ln>
            </p:spPr>
          </p:sp>
          <p:sp>
            <p:nvSpPr>
              <p:cNvPr name="TextBox 13" id="13"/>
              <p:cNvSpPr txBox="true"/>
              <p:nvPr/>
            </p:nvSpPr>
            <p:spPr>
              <a:xfrm>
                <a:off x="0" y="-28575"/>
                <a:ext cx="3077638" cy="1642779"/>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485416" y="742603"/>
              <a:ext cx="17328616" cy="9088764"/>
              <a:chOff x="0" y="0"/>
              <a:chExt cx="3077638" cy="1614204"/>
            </a:xfrm>
          </p:grpSpPr>
          <p:sp>
            <p:nvSpPr>
              <p:cNvPr name="Freeform 15" id="15"/>
              <p:cNvSpPr/>
              <p:nvPr/>
            </p:nvSpPr>
            <p:spPr>
              <a:xfrm flipH="false" flipV="false" rot="0">
                <a:off x="0" y="0"/>
                <a:ext cx="3077638" cy="1614204"/>
              </a:xfrm>
              <a:custGeom>
                <a:avLst/>
                <a:gdLst/>
                <a:ahLst/>
                <a:cxnLst/>
                <a:rect r="r" b="b" t="t" l="l"/>
                <a:pathLst>
                  <a:path h="1614204" w="3077638">
                    <a:moveTo>
                      <a:pt x="0" y="0"/>
                    </a:moveTo>
                    <a:lnTo>
                      <a:pt x="3077638" y="0"/>
                    </a:lnTo>
                    <a:lnTo>
                      <a:pt x="3077638" y="1614204"/>
                    </a:lnTo>
                    <a:lnTo>
                      <a:pt x="0" y="1614204"/>
                    </a:lnTo>
                    <a:close/>
                  </a:path>
                </a:pathLst>
              </a:custGeom>
              <a:solidFill>
                <a:srgbClr val="FFFFFF"/>
              </a:solidFill>
              <a:ln w="38100" cap="sq">
                <a:solidFill>
                  <a:srgbClr val="3D4984"/>
                </a:solidFill>
                <a:prstDash val="solid"/>
                <a:miter/>
              </a:ln>
            </p:spPr>
          </p:sp>
          <p:sp>
            <p:nvSpPr>
              <p:cNvPr name="TextBox 16" id="16"/>
              <p:cNvSpPr txBox="true"/>
              <p:nvPr/>
            </p:nvSpPr>
            <p:spPr>
              <a:xfrm>
                <a:off x="0" y="-28575"/>
                <a:ext cx="3077638" cy="1642779"/>
              </a:xfrm>
              <a:prstGeom prst="rect">
                <a:avLst/>
              </a:prstGeom>
            </p:spPr>
            <p:txBody>
              <a:bodyPr anchor="ctr" rtlCol="false" tIns="50800" lIns="50800" bIns="50800" rIns="50800"/>
              <a:lstStyle/>
              <a:p>
                <a:pPr algn="ctr">
                  <a:lnSpc>
                    <a:spcPts val="2659"/>
                  </a:lnSpc>
                </a:pPr>
              </a:p>
            </p:txBody>
          </p:sp>
        </p:grpSp>
      </p:grpSp>
      <p:sp>
        <p:nvSpPr>
          <p:cNvPr name="TextBox 17" id="17"/>
          <p:cNvSpPr txBox="true"/>
          <p:nvPr/>
        </p:nvSpPr>
        <p:spPr>
          <a:xfrm rot="0">
            <a:off x="2651045" y="2067100"/>
            <a:ext cx="12985910" cy="1638300"/>
          </a:xfrm>
          <a:prstGeom prst="rect">
            <a:avLst/>
          </a:prstGeom>
        </p:spPr>
        <p:txBody>
          <a:bodyPr anchor="t" rtlCol="false" tIns="0" lIns="0" bIns="0" rIns="0">
            <a:spAutoFit/>
          </a:bodyPr>
          <a:lstStyle/>
          <a:p>
            <a:pPr algn="ctr">
              <a:lnSpc>
                <a:spcPts val="12599"/>
              </a:lnSpc>
            </a:pPr>
            <a:r>
              <a:rPr lang="en-US" sz="9000">
                <a:solidFill>
                  <a:srgbClr val="110E18"/>
                </a:solidFill>
                <a:latin typeface="Scripter"/>
              </a:rPr>
              <a:t>THANK YOU</a:t>
            </a:r>
          </a:p>
        </p:txBody>
      </p:sp>
      <p:sp>
        <p:nvSpPr>
          <p:cNvPr name="Freeform 18" id="18"/>
          <p:cNvSpPr/>
          <p:nvPr/>
        </p:nvSpPr>
        <p:spPr>
          <a:xfrm flipH="true" flipV="false" rot="0">
            <a:off x="356814" y="5537097"/>
            <a:ext cx="4658070" cy="4741038"/>
          </a:xfrm>
          <a:custGeom>
            <a:avLst/>
            <a:gdLst/>
            <a:ahLst/>
            <a:cxnLst/>
            <a:rect r="r" b="b" t="t" l="l"/>
            <a:pathLst>
              <a:path h="4741038" w="4658070">
                <a:moveTo>
                  <a:pt x="4658069" y="0"/>
                </a:moveTo>
                <a:lnTo>
                  <a:pt x="0" y="0"/>
                </a:lnTo>
                <a:lnTo>
                  <a:pt x="0" y="4741038"/>
                </a:lnTo>
                <a:lnTo>
                  <a:pt x="4658069" y="4741038"/>
                </a:lnTo>
                <a:lnTo>
                  <a:pt x="4658069"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9" id="19"/>
          <p:cNvSpPr txBox="true"/>
          <p:nvPr/>
        </p:nvSpPr>
        <p:spPr>
          <a:xfrm rot="0">
            <a:off x="2799460" y="4171351"/>
            <a:ext cx="12837495" cy="804546"/>
          </a:xfrm>
          <a:prstGeom prst="rect">
            <a:avLst/>
          </a:prstGeom>
        </p:spPr>
        <p:txBody>
          <a:bodyPr anchor="t" rtlCol="false" tIns="0" lIns="0" bIns="0" rIns="0">
            <a:spAutoFit/>
          </a:bodyPr>
          <a:lstStyle/>
          <a:p>
            <a:pPr algn="ctr">
              <a:lnSpc>
                <a:spcPts val="6579"/>
              </a:lnSpc>
            </a:pPr>
            <a:r>
              <a:rPr lang="en-US" sz="4699">
                <a:solidFill>
                  <a:srgbClr val="110E18"/>
                </a:solidFill>
                <a:latin typeface="Antic"/>
              </a:rPr>
              <a:t>ANY QUESTIONS ?</a:t>
            </a:r>
          </a:p>
        </p:txBody>
      </p:sp>
      <p:grpSp>
        <p:nvGrpSpPr>
          <p:cNvPr name="Group 20" id="20"/>
          <p:cNvGrpSpPr/>
          <p:nvPr/>
        </p:nvGrpSpPr>
        <p:grpSpPr>
          <a:xfrm rot="3146640">
            <a:off x="15750824" y="7754465"/>
            <a:ext cx="2382434" cy="2508718"/>
            <a:chOff x="0" y="0"/>
            <a:chExt cx="3176579" cy="3344957"/>
          </a:xfrm>
        </p:grpSpPr>
        <p:sp>
          <p:nvSpPr>
            <p:cNvPr name="Freeform 21" id="21"/>
            <p:cNvSpPr/>
            <p:nvPr/>
          </p:nvSpPr>
          <p:spPr>
            <a:xfrm flipH="false" flipV="false" rot="5871076">
              <a:off x="115178" y="56095"/>
              <a:ext cx="1314322" cy="1378057"/>
            </a:xfrm>
            <a:custGeom>
              <a:avLst/>
              <a:gdLst/>
              <a:ahLst/>
              <a:cxnLst/>
              <a:rect r="r" b="b" t="t" l="l"/>
              <a:pathLst>
                <a:path h="1378057" w="1314322">
                  <a:moveTo>
                    <a:pt x="0" y="0"/>
                  </a:moveTo>
                  <a:lnTo>
                    <a:pt x="1314322" y="0"/>
                  </a:lnTo>
                  <a:lnTo>
                    <a:pt x="1314322" y="1378057"/>
                  </a:lnTo>
                  <a:lnTo>
                    <a:pt x="0" y="137805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2" id="22"/>
            <p:cNvSpPr/>
            <p:nvPr/>
          </p:nvSpPr>
          <p:spPr>
            <a:xfrm flipH="false" flipV="false" rot="-9991959">
              <a:off x="1719858" y="1226379"/>
              <a:ext cx="1314322" cy="1378057"/>
            </a:xfrm>
            <a:custGeom>
              <a:avLst/>
              <a:gdLst/>
              <a:ahLst/>
              <a:cxnLst/>
              <a:rect r="r" b="b" t="t" l="l"/>
              <a:pathLst>
                <a:path h="1378057" w="1314322">
                  <a:moveTo>
                    <a:pt x="0" y="0"/>
                  </a:moveTo>
                  <a:lnTo>
                    <a:pt x="1314322" y="0"/>
                  </a:lnTo>
                  <a:lnTo>
                    <a:pt x="1314322" y="1378057"/>
                  </a:lnTo>
                  <a:lnTo>
                    <a:pt x="0" y="137805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3" id="23"/>
            <p:cNvSpPr/>
            <p:nvPr/>
          </p:nvSpPr>
          <p:spPr>
            <a:xfrm flipH="false" flipV="false" rot="2245436">
              <a:off x="473625" y="1709367"/>
              <a:ext cx="1314322" cy="1378057"/>
            </a:xfrm>
            <a:custGeom>
              <a:avLst/>
              <a:gdLst/>
              <a:ahLst/>
              <a:cxnLst/>
              <a:rect r="r" b="b" t="t" l="l"/>
              <a:pathLst>
                <a:path h="1378057" w="1314322">
                  <a:moveTo>
                    <a:pt x="0" y="0"/>
                  </a:moveTo>
                  <a:lnTo>
                    <a:pt x="1314322" y="0"/>
                  </a:lnTo>
                  <a:lnTo>
                    <a:pt x="1314322" y="1378058"/>
                  </a:lnTo>
                  <a:lnTo>
                    <a:pt x="0" y="137805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64000"/>
            </a:blip>
            <a:stretch>
              <a:fillRect l="0" t="-9222" r="0" b="-9222"/>
            </a:stretch>
          </a:blipFill>
        </p:spPr>
      </p:sp>
      <p:grpSp>
        <p:nvGrpSpPr>
          <p:cNvPr name="Group 3" id="3"/>
          <p:cNvGrpSpPr/>
          <p:nvPr/>
        </p:nvGrpSpPr>
        <p:grpSpPr>
          <a:xfrm rot="0">
            <a:off x="642546" y="682061"/>
            <a:ext cx="17002907" cy="1800486"/>
            <a:chOff x="0" y="0"/>
            <a:chExt cx="4478132" cy="474202"/>
          </a:xfrm>
        </p:grpSpPr>
        <p:sp>
          <p:nvSpPr>
            <p:cNvPr name="Freeform 4" id="4"/>
            <p:cNvSpPr/>
            <p:nvPr/>
          </p:nvSpPr>
          <p:spPr>
            <a:xfrm flipH="false" flipV="false" rot="0">
              <a:off x="0" y="0"/>
              <a:ext cx="4478132" cy="474202"/>
            </a:xfrm>
            <a:custGeom>
              <a:avLst/>
              <a:gdLst/>
              <a:ahLst/>
              <a:cxnLst/>
              <a:rect r="r" b="b" t="t" l="l"/>
              <a:pathLst>
                <a:path h="474202" w="4478132">
                  <a:moveTo>
                    <a:pt x="4478132" y="0"/>
                  </a:moveTo>
                  <a:lnTo>
                    <a:pt x="0" y="0"/>
                  </a:lnTo>
                  <a:lnTo>
                    <a:pt x="101600" y="237101"/>
                  </a:lnTo>
                  <a:lnTo>
                    <a:pt x="0" y="474202"/>
                  </a:lnTo>
                  <a:lnTo>
                    <a:pt x="4478132" y="474202"/>
                  </a:lnTo>
                  <a:lnTo>
                    <a:pt x="4376532" y="237101"/>
                  </a:lnTo>
                  <a:lnTo>
                    <a:pt x="4478132" y="0"/>
                  </a:lnTo>
                  <a:close/>
                </a:path>
              </a:pathLst>
            </a:custGeom>
            <a:solidFill>
              <a:srgbClr val="3D4984"/>
            </a:solidFill>
          </p:spPr>
        </p:sp>
        <p:sp>
          <p:nvSpPr>
            <p:cNvPr name="TextBox 5" id="5"/>
            <p:cNvSpPr txBox="true"/>
            <p:nvPr/>
          </p:nvSpPr>
          <p:spPr>
            <a:xfrm>
              <a:off x="88900" y="-38100"/>
              <a:ext cx="4300332" cy="512302"/>
            </a:xfrm>
            <a:prstGeom prst="rect">
              <a:avLst/>
            </a:prstGeom>
          </p:spPr>
          <p:txBody>
            <a:bodyPr anchor="ctr" rtlCol="false" tIns="50800" lIns="50800" bIns="50800" rIns="50800"/>
            <a:lstStyle/>
            <a:p>
              <a:pPr algn="ctr">
                <a:lnSpc>
                  <a:spcPts val="2748"/>
                </a:lnSpc>
              </a:pPr>
            </a:p>
          </p:txBody>
        </p:sp>
      </p:grpSp>
      <p:sp>
        <p:nvSpPr>
          <p:cNvPr name="Freeform 6" id="6"/>
          <p:cNvSpPr/>
          <p:nvPr/>
        </p:nvSpPr>
        <p:spPr>
          <a:xfrm flipH="true" flipV="false" rot="5736599">
            <a:off x="16576367" y="7648145"/>
            <a:ext cx="3423267" cy="3484241"/>
          </a:xfrm>
          <a:custGeom>
            <a:avLst/>
            <a:gdLst/>
            <a:ahLst/>
            <a:cxnLst/>
            <a:rect r="r" b="b" t="t" l="l"/>
            <a:pathLst>
              <a:path h="3484241" w="3423267">
                <a:moveTo>
                  <a:pt x="3423266" y="0"/>
                </a:moveTo>
                <a:lnTo>
                  <a:pt x="0" y="0"/>
                </a:lnTo>
                <a:lnTo>
                  <a:pt x="0" y="3484241"/>
                </a:lnTo>
                <a:lnTo>
                  <a:pt x="3423266" y="3484241"/>
                </a:lnTo>
                <a:lnTo>
                  <a:pt x="3423266"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028700" y="752475"/>
            <a:ext cx="16230600" cy="1647821"/>
          </a:xfrm>
          <a:prstGeom prst="rect">
            <a:avLst/>
          </a:prstGeom>
        </p:spPr>
        <p:txBody>
          <a:bodyPr anchor="t" rtlCol="false" tIns="0" lIns="0" bIns="0" rIns="0">
            <a:spAutoFit/>
          </a:bodyPr>
          <a:lstStyle/>
          <a:p>
            <a:pPr algn="ctr">
              <a:lnSpc>
                <a:spcPts val="12600"/>
              </a:lnSpc>
            </a:pPr>
            <a:r>
              <a:rPr lang="en-US" sz="9000">
                <a:solidFill>
                  <a:srgbClr val="FFFFFF"/>
                </a:solidFill>
                <a:latin typeface="Scripter"/>
              </a:rPr>
              <a:t>TEAM MEMBER</a:t>
            </a:r>
          </a:p>
        </p:txBody>
      </p:sp>
      <p:sp>
        <p:nvSpPr>
          <p:cNvPr name="Freeform 8" id="8"/>
          <p:cNvSpPr/>
          <p:nvPr/>
        </p:nvSpPr>
        <p:spPr>
          <a:xfrm flipH="false" flipV="false" rot="-5400000">
            <a:off x="5783417" y="1626768"/>
            <a:ext cx="6721165" cy="9629665"/>
          </a:xfrm>
          <a:custGeom>
            <a:avLst/>
            <a:gdLst/>
            <a:ahLst/>
            <a:cxnLst/>
            <a:rect r="r" b="b" t="t" l="l"/>
            <a:pathLst>
              <a:path h="9629665" w="6721165">
                <a:moveTo>
                  <a:pt x="0" y="0"/>
                </a:moveTo>
                <a:lnTo>
                  <a:pt x="6721166" y="0"/>
                </a:lnTo>
                <a:lnTo>
                  <a:pt x="6721166" y="9629665"/>
                </a:lnTo>
                <a:lnTo>
                  <a:pt x="0" y="9629665"/>
                </a:lnTo>
                <a:lnTo>
                  <a:pt x="0" y="0"/>
                </a:lnTo>
                <a:close/>
              </a:path>
            </a:pathLst>
          </a:custGeom>
          <a:blipFill>
            <a:blip r:embed="rId5">
              <a:extLst>
                <a:ext uri="{96DAC541-7B7A-43D3-8B79-37D633B846F1}">
                  <asvg:svgBlip xmlns:asvg="http://schemas.microsoft.com/office/drawing/2016/SVG/main" r:embed="rId6"/>
                </a:ext>
              </a:extLst>
            </a:blip>
            <a:stretch>
              <a:fillRect l="-519" t="0" r="-519" b="0"/>
            </a:stretch>
          </a:blipFill>
        </p:spPr>
      </p:sp>
      <p:sp>
        <p:nvSpPr>
          <p:cNvPr name="TextBox 9" id="9"/>
          <p:cNvSpPr txBox="true"/>
          <p:nvPr/>
        </p:nvSpPr>
        <p:spPr>
          <a:xfrm rot="0">
            <a:off x="5363021" y="4722500"/>
            <a:ext cx="7965469" cy="2794027"/>
          </a:xfrm>
          <a:prstGeom prst="rect">
            <a:avLst/>
          </a:prstGeom>
        </p:spPr>
        <p:txBody>
          <a:bodyPr anchor="t" rtlCol="false" tIns="0" lIns="0" bIns="0" rIns="0">
            <a:spAutoFit/>
          </a:bodyPr>
          <a:lstStyle/>
          <a:p>
            <a:pPr algn="ctr">
              <a:lnSpc>
                <a:spcPts val="5598"/>
              </a:lnSpc>
            </a:pPr>
            <a:r>
              <a:rPr lang="en-US" sz="3998">
                <a:solidFill>
                  <a:srgbClr val="000000"/>
                </a:solidFill>
                <a:latin typeface="Antic Bold"/>
              </a:rPr>
              <a:t>Safiro Alfarisi Haraya/2341720178 </a:t>
            </a:r>
          </a:p>
          <a:p>
            <a:pPr algn="ctr">
              <a:lnSpc>
                <a:spcPts val="5598"/>
              </a:lnSpc>
            </a:pPr>
            <a:r>
              <a:rPr lang="en-US" sz="3998">
                <a:solidFill>
                  <a:srgbClr val="000000"/>
                </a:solidFill>
                <a:latin typeface="Antic Bold"/>
              </a:rPr>
              <a:t>Sirfaratih /2341720072 </a:t>
            </a:r>
          </a:p>
          <a:p>
            <a:pPr algn="ctr">
              <a:lnSpc>
                <a:spcPts val="5598"/>
              </a:lnSpc>
            </a:pPr>
            <a:r>
              <a:rPr lang="en-US" sz="3998">
                <a:solidFill>
                  <a:srgbClr val="000000"/>
                </a:solidFill>
                <a:latin typeface="Antic Bold"/>
              </a:rPr>
              <a:t>Stevan Zaky S./2341720101</a:t>
            </a:r>
          </a:p>
          <a:p>
            <a:pPr algn="ctr">
              <a:lnSpc>
                <a:spcPts val="5598"/>
              </a:lnSpc>
            </a:pPr>
            <a:r>
              <a:rPr lang="en-US" sz="3998">
                <a:solidFill>
                  <a:srgbClr val="000000"/>
                </a:solidFill>
                <a:latin typeface="Antic Bold"/>
              </a:rPr>
              <a:t>Vidi Joshubzky S. / 2341720112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64000"/>
            </a:blip>
            <a:stretch>
              <a:fillRect l="0" t="-9222" r="0" b="-9222"/>
            </a:stretch>
          </a:blipFill>
        </p:spPr>
      </p:sp>
      <p:sp>
        <p:nvSpPr>
          <p:cNvPr name="Freeform 3" id="3"/>
          <p:cNvSpPr/>
          <p:nvPr/>
        </p:nvSpPr>
        <p:spPr>
          <a:xfrm flipH="false" flipV="false" rot="5871076">
            <a:off x="-250277" y="8177639"/>
            <a:ext cx="985742" cy="1033543"/>
          </a:xfrm>
          <a:custGeom>
            <a:avLst/>
            <a:gdLst/>
            <a:ahLst/>
            <a:cxnLst/>
            <a:rect r="r" b="b" t="t" l="l"/>
            <a:pathLst>
              <a:path h="1033543" w="985742">
                <a:moveTo>
                  <a:pt x="0" y="0"/>
                </a:moveTo>
                <a:lnTo>
                  <a:pt x="985742" y="0"/>
                </a:lnTo>
                <a:lnTo>
                  <a:pt x="985742" y="1033543"/>
                </a:lnTo>
                <a:lnTo>
                  <a:pt x="0" y="103354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9991959">
            <a:off x="106799" y="9152881"/>
            <a:ext cx="985742" cy="1033543"/>
          </a:xfrm>
          <a:custGeom>
            <a:avLst/>
            <a:gdLst/>
            <a:ahLst/>
            <a:cxnLst/>
            <a:rect r="r" b="b" t="t" l="l"/>
            <a:pathLst>
              <a:path h="1033543" w="985742">
                <a:moveTo>
                  <a:pt x="0" y="0"/>
                </a:moveTo>
                <a:lnTo>
                  <a:pt x="985742" y="0"/>
                </a:lnTo>
                <a:lnTo>
                  <a:pt x="985742" y="1033543"/>
                </a:lnTo>
                <a:lnTo>
                  <a:pt x="0" y="103354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2245436">
            <a:off x="-492871" y="9652321"/>
            <a:ext cx="985742" cy="1033543"/>
          </a:xfrm>
          <a:custGeom>
            <a:avLst/>
            <a:gdLst/>
            <a:ahLst/>
            <a:cxnLst/>
            <a:rect r="r" b="b" t="t" l="l"/>
            <a:pathLst>
              <a:path h="1033543" w="985742">
                <a:moveTo>
                  <a:pt x="0" y="0"/>
                </a:moveTo>
                <a:lnTo>
                  <a:pt x="985742" y="0"/>
                </a:lnTo>
                <a:lnTo>
                  <a:pt x="985742" y="1033543"/>
                </a:lnTo>
                <a:lnTo>
                  <a:pt x="0" y="103354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5400000">
            <a:off x="3335327" y="1097206"/>
            <a:ext cx="8041811" cy="11521804"/>
          </a:xfrm>
          <a:custGeom>
            <a:avLst/>
            <a:gdLst/>
            <a:ahLst/>
            <a:cxnLst/>
            <a:rect r="r" b="b" t="t" l="l"/>
            <a:pathLst>
              <a:path h="11521804" w="8041811">
                <a:moveTo>
                  <a:pt x="0" y="0"/>
                </a:moveTo>
                <a:lnTo>
                  <a:pt x="8041811" y="0"/>
                </a:lnTo>
                <a:lnTo>
                  <a:pt x="8041811" y="11521804"/>
                </a:lnTo>
                <a:lnTo>
                  <a:pt x="0" y="11521804"/>
                </a:lnTo>
                <a:lnTo>
                  <a:pt x="0" y="0"/>
                </a:lnTo>
                <a:close/>
              </a:path>
            </a:pathLst>
          </a:custGeom>
          <a:blipFill>
            <a:blip r:embed="rId9">
              <a:extLst>
                <a:ext uri="{96DAC541-7B7A-43D3-8B79-37D633B846F1}">
                  <asvg:svgBlip xmlns:asvg="http://schemas.microsoft.com/office/drawing/2016/SVG/main" r:embed="rId10"/>
                </a:ext>
              </a:extLst>
            </a:blip>
            <a:stretch>
              <a:fillRect l="-519" t="0" r="-519" b="0"/>
            </a:stretch>
          </a:blipFill>
        </p:spPr>
      </p:sp>
      <p:sp>
        <p:nvSpPr>
          <p:cNvPr name="TextBox 7" id="7"/>
          <p:cNvSpPr txBox="true"/>
          <p:nvPr/>
        </p:nvSpPr>
        <p:spPr>
          <a:xfrm rot="0">
            <a:off x="2921427" y="3701061"/>
            <a:ext cx="9163513" cy="6295044"/>
          </a:xfrm>
          <a:prstGeom prst="rect">
            <a:avLst/>
          </a:prstGeom>
        </p:spPr>
        <p:txBody>
          <a:bodyPr anchor="t" rtlCol="false" tIns="0" lIns="0" bIns="0" rIns="0">
            <a:spAutoFit/>
          </a:bodyPr>
          <a:lstStyle/>
          <a:p>
            <a:pPr>
              <a:lnSpc>
                <a:spcPts val="4193"/>
              </a:lnSpc>
            </a:pPr>
            <a:r>
              <a:rPr lang="en-US" sz="3354">
                <a:solidFill>
                  <a:srgbClr val="000000"/>
                </a:solidFill>
                <a:latin typeface="Antic Bold"/>
              </a:rPr>
              <a:t>Dalam perjalanannya, Pancasila telah mengalami berbagai tantangan dan perubahan, namun tetap menjadi dasar negara dan ideologi bangsa Indonesia yang diyakini kebenarannya.</a:t>
            </a:r>
          </a:p>
          <a:p>
            <a:pPr>
              <a:lnSpc>
                <a:spcPts val="3693"/>
              </a:lnSpc>
            </a:pPr>
            <a:r>
              <a:rPr lang="en-US" sz="2954">
                <a:solidFill>
                  <a:srgbClr val="000000"/>
                </a:solidFill>
                <a:latin typeface="Antic Bold"/>
              </a:rPr>
              <a:t>Pergerakan nasional yang muncul pada saat itu, seperti Budi Utomo, Sarekat Islam, dan Muhammadiyah, mulai menggagas dasar negara yang dapat mencerminkan nilai-nilai luhur bangsa Indonesia. Pada masa pendudukan Jepang, ide-ide mengenai dasar negara Indonesia semakin berkembang. BPUPKI bertugas untuk merumuskan dasar negara Indonesia. Dalam pidatonya, Soekarno merumuskan lima dasar negara yang kemudian dikenal sebagai Pancasila.</a:t>
            </a:r>
          </a:p>
        </p:txBody>
      </p:sp>
      <p:grpSp>
        <p:nvGrpSpPr>
          <p:cNvPr name="Group 8" id="8"/>
          <p:cNvGrpSpPr/>
          <p:nvPr/>
        </p:nvGrpSpPr>
        <p:grpSpPr>
          <a:xfrm rot="0">
            <a:off x="642546" y="813064"/>
            <a:ext cx="17035072" cy="1800486"/>
            <a:chOff x="0" y="0"/>
            <a:chExt cx="4486603" cy="474202"/>
          </a:xfrm>
        </p:grpSpPr>
        <p:sp>
          <p:nvSpPr>
            <p:cNvPr name="Freeform 9" id="9"/>
            <p:cNvSpPr/>
            <p:nvPr/>
          </p:nvSpPr>
          <p:spPr>
            <a:xfrm flipH="false" flipV="false" rot="0">
              <a:off x="0" y="0"/>
              <a:ext cx="4486603" cy="474202"/>
            </a:xfrm>
            <a:custGeom>
              <a:avLst/>
              <a:gdLst/>
              <a:ahLst/>
              <a:cxnLst/>
              <a:rect r="r" b="b" t="t" l="l"/>
              <a:pathLst>
                <a:path h="474202" w="4486603">
                  <a:moveTo>
                    <a:pt x="4486603" y="0"/>
                  </a:moveTo>
                  <a:lnTo>
                    <a:pt x="0" y="0"/>
                  </a:lnTo>
                  <a:lnTo>
                    <a:pt x="101600" y="237101"/>
                  </a:lnTo>
                  <a:lnTo>
                    <a:pt x="0" y="474202"/>
                  </a:lnTo>
                  <a:lnTo>
                    <a:pt x="4486603" y="474202"/>
                  </a:lnTo>
                  <a:lnTo>
                    <a:pt x="4385003" y="237101"/>
                  </a:lnTo>
                  <a:lnTo>
                    <a:pt x="4486603" y="0"/>
                  </a:lnTo>
                  <a:close/>
                </a:path>
              </a:pathLst>
            </a:custGeom>
            <a:solidFill>
              <a:srgbClr val="3D4984"/>
            </a:solidFill>
          </p:spPr>
        </p:sp>
        <p:sp>
          <p:nvSpPr>
            <p:cNvPr name="TextBox 10" id="10"/>
            <p:cNvSpPr txBox="true"/>
            <p:nvPr/>
          </p:nvSpPr>
          <p:spPr>
            <a:xfrm>
              <a:off x="88900" y="-38100"/>
              <a:ext cx="4308803" cy="512302"/>
            </a:xfrm>
            <a:prstGeom prst="rect">
              <a:avLst/>
            </a:prstGeom>
          </p:spPr>
          <p:txBody>
            <a:bodyPr anchor="ctr" rtlCol="false" tIns="50800" lIns="50800" bIns="50800" rIns="50800"/>
            <a:lstStyle/>
            <a:p>
              <a:pPr algn="ctr">
                <a:lnSpc>
                  <a:spcPts val="2748"/>
                </a:lnSpc>
              </a:pPr>
            </a:p>
          </p:txBody>
        </p:sp>
      </p:grpSp>
      <p:sp>
        <p:nvSpPr>
          <p:cNvPr name="TextBox 11" id="11"/>
          <p:cNvSpPr txBox="true"/>
          <p:nvPr/>
        </p:nvSpPr>
        <p:spPr>
          <a:xfrm rot="0">
            <a:off x="1028700" y="733425"/>
            <a:ext cx="16230600" cy="1812931"/>
          </a:xfrm>
          <a:prstGeom prst="rect">
            <a:avLst/>
          </a:prstGeom>
        </p:spPr>
        <p:txBody>
          <a:bodyPr anchor="t" rtlCol="false" tIns="0" lIns="0" bIns="0" rIns="0">
            <a:spAutoFit/>
          </a:bodyPr>
          <a:lstStyle/>
          <a:p>
            <a:pPr algn="ctr">
              <a:lnSpc>
                <a:spcPts val="13999"/>
              </a:lnSpc>
            </a:pPr>
            <a:r>
              <a:rPr lang="en-US" sz="9999">
                <a:solidFill>
                  <a:srgbClr val="FFFFFF"/>
                </a:solidFill>
                <a:latin typeface="Scripter"/>
              </a:rPr>
              <a:t>Sejarah </a:t>
            </a:r>
          </a:p>
        </p:txBody>
      </p:sp>
      <p:grpSp>
        <p:nvGrpSpPr>
          <p:cNvPr name="Group 12" id="12"/>
          <p:cNvGrpSpPr/>
          <p:nvPr/>
        </p:nvGrpSpPr>
        <p:grpSpPr>
          <a:xfrm rot="0">
            <a:off x="13318403" y="3170279"/>
            <a:ext cx="4560484" cy="4369470"/>
            <a:chOff x="0" y="0"/>
            <a:chExt cx="6080645" cy="5825960"/>
          </a:xfrm>
        </p:grpSpPr>
        <p:sp>
          <p:nvSpPr>
            <p:cNvPr name="Freeform 13" id="13"/>
            <p:cNvSpPr/>
            <p:nvPr/>
          </p:nvSpPr>
          <p:spPr>
            <a:xfrm flipH="false" flipV="false" rot="0">
              <a:off x="0" y="0"/>
              <a:ext cx="5739369" cy="5825960"/>
            </a:xfrm>
            <a:custGeom>
              <a:avLst/>
              <a:gdLst/>
              <a:ahLst/>
              <a:cxnLst/>
              <a:rect r="r" b="b" t="t" l="l"/>
              <a:pathLst>
                <a:path h="5825960" w="5739369">
                  <a:moveTo>
                    <a:pt x="0" y="0"/>
                  </a:moveTo>
                  <a:lnTo>
                    <a:pt x="5739369" y="0"/>
                  </a:lnTo>
                  <a:lnTo>
                    <a:pt x="5739369" y="5825960"/>
                  </a:lnTo>
                  <a:lnTo>
                    <a:pt x="0" y="582596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4" id="14"/>
            <p:cNvSpPr/>
            <p:nvPr/>
          </p:nvSpPr>
          <p:spPr>
            <a:xfrm flipH="false" flipV="false" rot="0">
              <a:off x="341276" y="0"/>
              <a:ext cx="5739369" cy="5825960"/>
            </a:xfrm>
            <a:custGeom>
              <a:avLst/>
              <a:gdLst/>
              <a:ahLst/>
              <a:cxnLst/>
              <a:rect r="r" b="b" t="t" l="l"/>
              <a:pathLst>
                <a:path h="5825960" w="5739369">
                  <a:moveTo>
                    <a:pt x="0" y="0"/>
                  </a:moveTo>
                  <a:lnTo>
                    <a:pt x="5739369" y="0"/>
                  </a:lnTo>
                  <a:lnTo>
                    <a:pt x="5739369" y="5825960"/>
                  </a:lnTo>
                  <a:lnTo>
                    <a:pt x="0" y="582596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sp>
        <p:nvSpPr>
          <p:cNvPr name="Freeform 15" id="15"/>
          <p:cNvSpPr/>
          <p:nvPr/>
        </p:nvSpPr>
        <p:spPr>
          <a:xfrm flipH="false" flipV="false" rot="-10800000">
            <a:off x="14655410" y="7149579"/>
            <a:ext cx="3946039" cy="4016325"/>
          </a:xfrm>
          <a:custGeom>
            <a:avLst/>
            <a:gdLst/>
            <a:ahLst/>
            <a:cxnLst/>
            <a:rect r="r" b="b" t="t" l="l"/>
            <a:pathLst>
              <a:path h="4016325" w="3946039">
                <a:moveTo>
                  <a:pt x="0" y="0"/>
                </a:moveTo>
                <a:lnTo>
                  <a:pt x="3946039" y="0"/>
                </a:lnTo>
                <a:lnTo>
                  <a:pt x="3946039" y="4016324"/>
                </a:lnTo>
                <a:lnTo>
                  <a:pt x="0" y="4016324"/>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64000"/>
            </a:blip>
            <a:stretch>
              <a:fillRect l="0" t="-9222" r="0" b="-9222"/>
            </a:stretch>
          </a:blipFill>
        </p:spPr>
      </p:sp>
      <p:sp>
        <p:nvSpPr>
          <p:cNvPr name="Freeform 3" id="3"/>
          <p:cNvSpPr/>
          <p:nvPr/>
        </p:nvSpPr>
        <p:spPr>
          <a:xfrm flipH="false" flipV="false" rot="5871076">
            <a:off x="-250277" y="8177639"/>
            <a:ext cx="985742" cy="1033543"/>
          </a:xfrm>
          <a:custGeom>
            <a:avLst/>
            <a:gdLst/>
            <a:ahLst/>
            <a:cxnLst/>
            <a:rect r="r" b="b" t="t" l="l"/>
            <a:pathLst>
              <a:path h="1033543" w="985742">
                <a:moveTo>
                  <a:pt x="0" y="0"/>
                </a:moveTo>
                <a:lnTo>
                  <a:pt x="985742" y="0"/>
                </a:lnTo>
                <a:lnTo>
                  <a:pt x="985742" y="1033543"/>
                </a:lnTo>
                <a:lnTo>
                  <a:pt x="0" y="103354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9991959">
            <a:off x="953233" y="9055351"/>
            <a:ext cx="985742" cy="1033543"/>
          </a:xfrm>
          <a:custGeom>
            <a:avLst/>
            <a:gdLst/>
            <a:ahLst/>
            <a:cxnLst/>
            <a:rect r="r" b="b" t="t" l="l"/>
            <a:pathLst>
              <a:path h="1033543" w="985742">
                <a:moveTo>
                  <a:pt x="0" y="0"/>
                </a:moveTo>
                <a:lnTo>
                  <a:pt x="985742" y="0"/>
                </a:lnTo>
                <a:lnTo>
                  <a:pt x="985742" y="1033543"/>
                </a:lnTo>
                <a:lnTo>
                  <a:pt x="0" y="103354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2245436">
            <a:off x="18558" y="9417593"/>
            <a:ext cx="985742" cy="1033543"/>
          </a:xfrm>
          <a:custGeom>
            <a:avLst/>
            <a:gdLst/>
            <a:ahLst/>
            <a:cxnLst/>
            <a:rect r="r" b="b" t="t" l="l"/>
            <a:pathLst>
              <a:path h="1033543" w="985742">
                <a:moveTo>
                  <a:pt x="0" y="0"/>
                </a:moveTo>
                <a:lnTo>
                  <a:pt x="985742" y="0"/>
                </a:lnTo>
                <a:lnTo>
                  <a:pt x="985742" y="1033543"/>
                </a:lnTo>
                <a:lnTo>
                  <a:pt x="0" y="103354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5400000">
            <a:off x="3442471" y="828966"/>
            <a:ext cx="7695449" cy="11025558"/>
          </a:xfrm>
          <a:custGeom>
            <a:avLst/>
            <a:gdLst/>
            <a:ahLst/>
            <a:cxnLst/>
            <a:rect r="r" b="b" t="t" l="l"/>
            <a:pathLst>
              <a:path h="11025558" w="7695449">
                <a:moveTo>
                  <a:pt x="0" y="0"/>
                </a:moveTo>
                <a:lnTo>
                  <a:pt x="7695449" y="0"/>
                </a:lnTo>
                <a:lnTo>
                  <a:pt x="7695449" y="11025558"/>
                </a:lnTo>
                <a:lnTo>
                  <a:pt x="0" y="11025558"/>
                </a:lnTo>
                <a:lnTo>
                  <a:pt x="0" y="0"/>
                </a:lnTo>
                <a:close/>
              </a:path>
            </a:pathLst>
          </a:custGeom>
          <a:blipFill>
            <a:blip r:embed="rId9">
              <a:extLst>
                <a:ext uri="{96DAC541-7B7A-43D3-8B79-37D633B846F1}">
                  <asvg:svgBlip xmlns:asvg="http://schemas.microsoft.com/office/drawing/2016/SVG/main" r:embed="rId10"/>
                </a:ext>
              </a:extLst>
            </a:blip>
            <a:stretch>
              <a:fillRect l="-519" t="0" r="-519" b="0"/>
            </a:stretch>
          </a:blipFill>
        </p:spPr>
      </p:sp>
      <p:sp>
        <p:nvSpPr>
          <p:cNvPr name="TextBox 7" id="7"/>
          <p:cNvSpPr txBox="true"/>
          <p:nvPr/>
        </p:nvSpPr>
        <p:spPr>
          <a:xfrm rot="0">
            <a:off x="2771862" y="2765425"/>
            <a:ext cx="9434429" cy="7121525"/>
          </a:xfrm>
          <a:prstGeom prst="rect">
            <a:avLst/>
          </a:prstGeom>
        </p:spPr>
        <p:txBody>
          <a:bodyPr anchor="t" rtlCol="false" tIns="0" lIns="0" bIns="0" rIns="0">
            <a:spAutoFit/>
          </a:bodyPr>
          <a:lstStyle/>
          <a:p>
            <a:pPr algn="just" marL="1079501" indent="-539750" lvl="1">
              <a:lnSpc>
                <a:spcPts val="6250"/>
              </a:lnSpc>
              <a:buFont typeface="Arial"/>
              <a:buChar char="•"/>
            </a:pPr>
            <a:r>
              <a:rPr lang="en-US" sz="5000">
                <a:solidFill>
                  <a:srgbClr val="000000"/>
                </a:solidFill>
                <a:latin typeface="Antic Bold"/>
              </a:rPr>
              <a:t>Pembukaan Undang-Undang Dasar 1945</a:t>
            </a:r>
          </a:p>
          <a:p>
            <a:pPr algn="just" marL="1079501" indent="-539750" lvl="1">
              <a:lnSpc>
                <a:spcPts val="6250"/>
              </a:lnSpc>
              <a:buFont typeface="Arial"/>
              <a:buChar char="•"/>
            </a:pPr>
            <a:r>
              <a:rPr lang="en-US" sz="5000">
                <a:solidFill>
                  <a:srgbClr val="000000"/>
                </a:solidFill>
                <a:latin typeface="Antic Bold"/>
              </a:rPr>
              <a:t>Pasal 1 ayat (3) Undang-Undang Dasar 1945</a:t>
            </a:r>
          </a:p>
          <a:p>
            <a:pPr algn="just" marL="1079501" indent="-539750" lvl="1">
              <a:lnSpc>
                <a:spcPts val="6250"/>
              </a:lnSpc>
              <a:buFont typeface="Arial"/>
              <a:buChar char="•"/>
            </a:pPr>
            <a:r>
              <a:rPr lang="en-US" sz="5000">
                <a:solidFill>
                  <a:srgbClr val="000000"/>
                </a:solidFill>
                <a:latin typeface="Antic Bold"/>
              </a:rPr>
              <a:t>Pasal 37 ayat (1) Undang-Undang Dasar 1945</a:t>
            </a:r>
          </a:p>
          <a:p>
            <a:pPr algn="just" marL="1079501" indent="-539750" lvl="1">
              <a:lnSpc>
                <a:spcPts val="6250"/>
              </a:lnSpc>
              <a:buFont typeface="Arial"/>
              <a:buChar char="•"/>
            </a:pPr>
            <a:r>
              <a:rPr lang="en-US" sz="5000">
                <a:solidFill>
                  <a:srgbClr val="000000"/>
                </a:solidFill>
                <a:latin typeface="Antic Bold"/>
              </a:rPr>
              <a:t>Nomor 23 Tahun 2002 tentang Perlindungan Anak</a:t>
            </a:r>
          </a:p>
          <a:p>
            <a:pPr algn="just">
              <a:lnSpc>
                <a:spcPts val="6250"/>
              </a:lnSpc>
            </a:pPr>
          </a:p>
        </p:txBody>
      </p:sp>
      <p:grpSp>
        <p:nvGrpSpPr>
          <p:cNvPr name="Group 8" id="8"/>
          <p:cNvGrpSpPr/>
          <p:nvPr/>
        </p:nvGrpSpPr>
        <p:grpSpPr>
          <a:xfrm rot="0">
            <a:off x="821849" y="289189"/>
            <a:ext cx="17035072" cy="1800486"/>
            <a:chOff x="0" y="0"/>
            <a:chExt cx="4486603" cy="474202"/>
          </a:xfrm>
        </p:grpSpPr>
        <p:sp>
          <p:nvSpPr>
            <p:cNvPr name="Freeform 9" id="9"/>
            <p:cNvSpPr/>
            <p:nvPr/>
          </p:nvSpPr>
          <p:spPr>
            <a:xfrm flipH="false" flipV="false" rot="0">
              <a:off x="0" y="0"/>
              <a:ext cx="4486603" cy="474202"/>
            </a:xfrm>
            <a:custGeom>
              <a:avLst/>
              <a:gdLst/>
              <a:ahLst/>
              <a:cxnLst/>
              <a:rect r="r" b="b" t="t" l="l"/>
              <a:pathLst>
                <a:path h="474202" w="4486603">
                  <a:moveTo>
                    <a:pt x="4486603" y="0"/>
                  </a:moveTo>
                  <a:lnTo>
                    <a:pt x="0" y="0"/>
                  </a:lnTo>
                  <a:lnTo>
                    <a:pt x="101600" y="237101"/>
                  </a:lnTo>
                  <a:lnTo>
                    <a:pt x="0" y="474202"/>
                  </a:lnTo>
                  <a:lnTo>
                    <a:pt x="4486603" y="474202"/>
                  </a:lnTo>
                  <a:lnTo>
                    <a:pt x="4385003" y="237101"/>
                  </a:lnTo>
                  <a:lnTo>
                    <a:pt x="4486603" y="0"/>
                  </a:lnTo>
                  <a:close/>
                </a:path>
              </a:pathLst>
            </a:custGeom>
            <a:solidFill>
              <a:srgbClr val="3D4984"/>
            </a:solidFill>
          </p:spPr>
        </p:sp>
        <p:sp>
          <p:nvSpPr>
            <p:cNvPr name="TextBox 10" id="10"/>
            <p:cNvSpPr txBox="true"/>
            <p:nvPr/>
          </p:nvSpPr>
          <p:spPr>
            <a:xfrm>
              <a:off x="88900" y="-38100"/>
              <a:ext cx="4308803" cy="512302"/>
            </a:xfrm>
            <a:prstGeom prst="rect">
              <a:avLst/>
            </a:prstGeom>
          </p:spPr>
          <p:txBody>
            <a:bodyPr anchor="ctr" rtlCol="false" tIns="50800" lIns="50800" bIns="50800" rIns="50800"/>
            <a:lstStyle/>
            <a:p>
              <a:pPr algn="ctr">
                <a:lnSpc>
                  <a:spcPts val="2748"/>
                </a:lnSpc>
              </a:pPr>
            </a:p>
          </p:txBody>
        </p:sp>
      </p:grpSp>
      <p:sp>
        <p:nvSpPr>
          <p:cNvPr name="TextBox 11" id="11"/>
          <p:cNvSpPr txBox="true"/>
          <p:nvPr/>
        </p:nvSpPr>
        <p:spPr>
          <a:xfrm rot="0">
            <a:off x="1028700" y="276743"/>
            <a:ext cx="16230600" cy="1812931"/>
          </a:xfrm>
          <a:prstGeom prst="rect">
            <a:avLst/>
          </a:prstGeom>
        </p:spPr>
        <p:txBody>
          <a:bodyPr anchor="t" rtlCol="false" tIns="0" lIns="0" bIns="0" rIns="0">
            <a:spAutoFit/>
          </a:bodyPr>
          <a:lstStyle/>
          <a:p>
            <a:pPr algn="ctr">
              <a:lnSpc>
                <a:spcPts val="13999"/>
              </a:lnSpc>
            </a:pPr>
            <a:r>
              <a:rPr lang="en-US" sz="9999">
                <a:solidFill>
                  <a:srgbClr val="FFFFFF"/>
                </a:solidFill>
                <a:latin typeface="Scripter"/>
              </a:rPr>
              <a:t>Dasar hukum</a:t>
            </a:r>
          </a:p>
        </p:txBody>
      </p:sp>
      <p:sp>
        <p:nvSpPr>
          <p:cNvPr name="Freeform 12" id="12"/>
          <p:cNvSpPr/>
          <p:nvPr/>
        </p:nvSpPr>
        <p:spPr>
          <a:xfrm flipH="false" flipV="false" rot="-10800000">
            <a:off x="14655410" y="7149579"/>
            <a:ext cx="3946039" cy="4016325"/>
          </a:xfrm>
          <a:custGeom>
            <a:avLst/>
            <a:gdLst/>
            <a:ahLst/>
            <a:cxnLst/>
            <a:rect r="r" b="b" t="t" l="l"/>
            <a:pathLst>
              <a:path h="4016325" w="3946039">
                <a:moveTo>
                  <a:pt x="0" y="0"/>
                </a:moveTo>
                <a:lnTo>
                  <a:pt x="3946039" y="0"/>
                </a:lnTo>
                <a:lnTo>
                  <a:pt x="3946039" y="4016324"/>
                </a:lnTo>
                <a:lnTo>
                  <a:pt x="0" y="401632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3" id="13"/>
          <p:cNvGrpSpPr/>
          <p:nvPr/>
        </p:nvGrpSpPr>
        <p:grpSpPr>
          <a:xfrm rot="0">
            <a:off x="14067071" y="2964202"/>
            <a:ext cx="3920937" cy="4647386"/>
            <a:chOff x="0" y="0"/>
            <a:chExt cx="5227917" cy="6196515"/>
          </a:xfrm>
        </p:grpSpPr>
        <p:sp>
          <p:nvSpPr>
            <p:cNvPr name="Freeform 14" id="14"/>
            <p:cNvSpPr/>
            <p:nvPr/>
          </p:nvSpPr>
          <p:spPr>
            <a:xfrm flipH="false" flipV="false" rot="0">
              <a:off x="0" y="0"/>
              <a:ext cx="5066192" cy="5984516"/>
            </a:xfrm>
            <a:custGeom>
              <a:avLst/>
              <a:gdLst/>
              <a:ahLst/>
              <a:cxnLst/>
              <a:rect r="r" b="b" t="t" l="l"/>
              <a:pathLst>
                <a:path h="5984516" w="5066192">
                  <a:moveTo>
                    <a:pt x="0" y="0"/>
                  </a:moveTo>
                  <a:lnTo>
                    <a:pt x="5066192" y="0"/>
                  </a:lnTo>
                  <a:lnTo>
                    <a:pt x="5066192" y="5984516"/>
                  </a:lnTo>
                  <a:lnTo>
                    <a:pt x="0" y="598451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5" id="15"/>
            <p:cNvSpPr/>
            <p:nvPr/>
          </p:nvSpPr>
          <p:spPr>
            <a:xfrm flipH="false" flipV="false" rot="0">
              <a:off x="161725" y="211999"/>
              <a:ext cx="5066192" cy="5984516"/>
            </a:xfrm>
            <a:custGeom>
              <a:avLst/>
              <a:gdLst/>
              <a:ahLst/>
              <a:cxnLst/>
              <a:rect r="r" b="b" t="t" l="l"/>
              <a:pathLst>
                <a:path h="5984516" w="5066192">
                  <a:moveTo>
                    <a:pt x="0" y="0"/>
                  </a:moveTo>
                  <a:lnTo>
                    <a:pt x="5066192" y="0"/>
                  </a:lnTo>
                  <a:lnTo>
                    <a:pt x="5066192" y="5984516"/>
                  </a:lnTo>
                  <a:lnTo>
                    <a:pt x="0" y="598451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64000"/>
            </a:blip>
            <a:stretch>
              <a:fillRect l="0" t="-9222" r="0" b="-9222"/>
            </a:stretch>
          </a:blipFill>
        </p:spPr>
      </p:sp>
      <p:sp>
        <p:nvSpPr>
          <p:cNvPr name="Freeform 3" id="3"/>
          <p:cNvSpPr/>
          <p:nvPr/>
        </p:nvSpPr>
        <p:spPr>
          <a:xfrm flipH="false" flipV="false" rot="5871076">
            <a:off x="-250277" y="8177639"/>
            <a:ext cx="985742" cy="1033543"/>
          </a:xfrm>
          <a:custGeom>
            <a:avLst/>
            <a:gdLst/>
            <a:ahLst/>
            <a:cxnLst/>
            <a:rect r="r" b="b" t="t" l="l"/>
            <a:pathLst>
              <a:path h="1033543" w="985742">
                <a:moveTo>
                  <a:pt x="0" y="0"/>
                </a:moveTo>
                <a:lnTo>
                  <a:pt x="985742" y="0"/>
                </a:lnTo>
                <a:lnTo>
                  <a:pt x="985742" y="1033543"/>
                </a:lnTo>
                <a:lnTo>
                  <a:pt x="0" y="103354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9991959">
            <a:off x="953233" y="9055351"/>
            <a:ext cx="985742" cy="1033543"/>
          </a:xfrm>
          <a:custGeom>
            <a:avLst/>
            <a:gdLst/>
            <a:ahLst/>
            <a:cxnLst/>
            <a:rect r="r" b="b" t="t" l="l"/>
            <a:pathLst>
              <a:path h="1033543" w="985742">
                <a:moveTo>
                  <a:pt x="0" y="0"/>
                </a:moveTo>
                <a:lnTo>
                  <a:pt x="985742" y="0"/>
                </a:lnTo>
                <a:lnTo>
                  <a:pt x="985742" y="1033543"/>
                </a:lnTo>
                <a:lnTo>
                  <a:pt x="0" y="103354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2245436">
            <a:off x="18558" y="9417593"/>
            <a:ext cx="985742" cy="1033543"/>
          </a:xfrm>
          <a:custGeom>
            <a:avLst/>
            <a:gdLst/>
            <a:ahLst/>
            <a:cxnLst/>
            <a:rect r="r" b="b" t="t" l="l"/>
            <a:pathLst>
              <a:path h="1033543" w="985742">
                <a:moveTo>
                  <a:pt x="0" y="0"/>
                </a:moveTo>
                <a:lnTo>
                  <a:pt x="985742" y="0"/>
                </a:lnTo>
                <a:lnTo>
                  <a:pt x="985742" y="1033543"/>
                </a:lnTo>
                <a:lnTo>
                  <a:pt x="0" y="103354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5400000">
            <a:off x="4140618" y="1897807"/>
            <a:ext cx="6436212" cy="9221402"/>
          </a:xfrm>
          <a:custGeom>
            <a:avLst/>
            <a:gdLst/>
            <a:ahLst/>
            <a:cxnLst/>
            <a:rect r="r" b="b" t="t" l="l"/>
            <a:pathLst>
              <a:path h="9221402" w="6436212">
                <a:moveTo>
                  <a:pt x="0" y="0"/>
                </a:moveTo>
                <a:lnTo>
                  <a:pt x="6436212" y="0"/>
                </a:lnTo>
                <a:lnTo>
                  <a:pt x="6436212" y="9221402"/>
                </a:lnTo>
                <a:lnTo>
                  <a:pt x="0" y="9221402"/>
                </a:lnTo>
                <a:lnTo>
                  <a:pt x="0" y="0"/>
                </a:lnTo>
                <a:close/>
              </a:path>
            </a:pathLst>
          </a:custGeom>
          <a:blipFill>
            <a:blip r:embed="rId9">
              <a:extLst>
                <a:ext uri="{96DAC541-7B7A-43D3-8B79-37D633B846F1}">
                  <asvg:svgBlip xmlns:asvg="http://schemas.microsoft.com/office/drawing/2016/SVG/main" r:embed="rId10"/>
                </a:ext>
              </a:extLst>
            </a:blip>
            <a:stretch>
              <a:fillRect l="-519" t="0" r="-519" b="0"/>
            </a:stretch>
          </a:blipFill>
        </p:spPr>
      </p:sp>
      <p:sp>
        <p:nvSpPr>
          <p:cNvPr name="TextBox 7" id="7"/>
          <p:cNvSpPr txBox="true"/>
          <p:nvPr/>
        </p:nvSpPr>
        <p:spPr>
          <a:xfrm rot="0">
            <a:off x="3961914" y="3603044"/>
            <a:ext cx="7221278" cy="5782353"/>
          </a:xfrm>
          <a:prstGeom prst="rect">
            <a:avLst/>
          </a:prstGeom>
        </p:spPr>
        <p:txBody>
          <a:bodyPr anchor="t" rtlCol="false" tIns="0" lIns="0" bIns="0" rIns="0">
            <a:spAutoFit/>
          </a:bodyPr>
          <a:lstStyle/>
          <a:p>
            <a:pPr>
              <a:lnSpc>
                <a:spcPts val="3843"/>
              </a:lnSpc>
            </a:pPr>
            <a:r>
              <a:rPr lang="en-US" sz="3074">
                <a:solidFill>
                  <a:srgbClr val="000000"/>
                </a:solidFill>
                <a:latin typeface="Antic Bold"/>
              </a:rPr>
              <a:t>Undang-Undang Nomor 12 Tahun 2011 tentang Pembentukan Peraturan Perundang-Undangan</a:t>
            </a:r>
          </a:p>
          <a:p>
            <a:pPr>
              <a:lnSpc>
                <a:spcPts val="3843"/>
              </a:lnSpc>
            </a:pPr>
          </a:p>
          <a:p>
            <a:pPr>
              <a:lnSpc>
                <a:spcPts val="3843"/>
              </a:lnSpc>
            </a:pPr>
            <a:r>
              <a:rPr lang="en-US" sz="3074">
                <a:solidFill>
                  <a:srgbClr val="000000"/>
                </a:solidFill>
                <a:latin typeface="Antic Bold"/>
              </a:rPr>
              <a:t>Undang-Undang Nomor 39 Tahun 1999 tentang Hak Asasi Manusia</a:t>
            </a:r>
          </a:p>
          <a:p>
            <a:pPr>
              <a:lnSpc>
                <a:spcPts val="3843"/>
              </a:lnSpc>
            </a:pPr>
          </a:p>
          <a:p>
            <a:pPr>
              <a:lnSpc>
                <a:spcPts val="3843"/>
              </a:lnSpc>
            </a:pPr>
            <a:r>
              <a:rPr lang="en-US" sz="3074">
                <a:solidFill>
                  <a:srgbClr val="000000"/>
                </a:solidFill>
                <a:latin typeface="Antic Bold"/>
              </a:rPr>
              <a:t>Undang-Undang Nomor 23 Tahun 2002 tentang Perlindungan Anak Undang-Undang Nomor 35 Tahun 2014 tentang Perubahan atas Undang-Undang</a:t>
            </a:r>
          </a:p>
          <a:p>
            <a:pPr>
              <a:lnSpc>
                <a:spcPts val="3389"/>
              </a:lnSpc>
            </a:pPr>
          </a:p>
        </p:txBody>
      </p:sp>
      <p:grpSp>
        <p:nvGrpSpPr>
          <p:cNvPr name="Group 8" id="8"/>
          <p:cNvGrpSpPr/>
          <p:nvPr/>
        </p:nvGrpSpPr>
        <p:grpSpPr>
          <a:xfrm rot="0">
            <a:off x="642546" y="813064"/>
            <a:ext cx="17035072" cy="1800486"/>
            <a:chOff x="0" y="0"/>
            <a:chExt cx="4486603" cy="474202"/>
          </a:xfrm>
        </p:grpSpPr>
        <p:sp>
          <p:nvSpPr>
            <p:cNvPr name="Freeform 9" id="9"/>
            <p:cNvSpPr/>
            <p:nvPr/>
          </p:nvSpPr>
          <p:spPr>
            <a:xfrm flipH="false" flipV="false" rot="0">
              <a:off x="0" y="0"/>
              <a:ext cx="4486603" cy="474202"/>
            </a:xfrm>
            <a:custGeom>
              <a:avLst/>
              <a:gdLst/>
              <a:ahLst/>
              <a:cxnLst/>
              <a:rect r="r" b="b" t="t" l="l"/>
              <a:pathLst>
                <a:path h="474202" w="4486603">
                  <a:moveTo>
                    <a:pt x="4486603" y="0"/>
                  </a:moveTo>
                  <a:lnTo>
                    <a:pt x="0" y="0"/>
                  </a:lnTo>
                  <a:lnTo>
                    <a:pt x="101600" y="237101"/>
                  </a:lnTo>
                  <a:lnTo>
                    <a:pt x="0" y="474202"/>
                  </a:lnTo>
                  <a:lnTo>
                    <a:pt x="4486603" y="474202"/>
                  </a:lnTo>
                  <a:lnTo>
                    <a:pt x="4385003" y="237101"/>
                  </a:lnTo>
                  <a:lnTo>
                    <a:pt x="4486603" y="0"/>
                  </a:lnTo>
                  <a:close/>
                </a:path>
              </a:pathLst>
            </a:custGeom>
            <a:solidFill>
              <a:srgbClr val="3D4984"/>
            </a:solidFill>
          </p:spPr>
        </p:sp>
        <p:sp>
          <p:nvSpPr>
            <p:cNvPr name="TextBox 10" id="10"/>
            <p:cNvSpPr txBox="true"/>
            <p:nvPr/>
          </p:nvSpPr>
          <p:spPr>
            <a:xfrm>
              <a:off x="88900" y="-38100"/>
              <a:ext cx="4308803" cy="512302"/>
            </a:xfrm>
            <a:prstGeom prst="rect">
              <a:avLst/>
            </a:prstGeom>
          </p:spPr>
          <p:txBody>
            <a:bodyPr anchor="ctr" rtlCol="false" tIns="50800" lIns="50800" bIns="50800" rIns="50800"/>
            <a:lstStyle/>
            <a:p>
              <a:pPr algn="ctr">
                <a:lnSpc>
                  <a:spcPts val="2748"/>
                </a:lnSpc>
              </a:pPr>
            </a:p>
          </p:txBody>
        </p:sp>
      </p:grpSp>
      <p:sp>
        <p:nvSpPr>
          <p:cNvPr name="TextBox 11" id="11"/>
          <p:cNvSpPr txBox="true"/>
          <p:nvPr/>
        </p:nvSpPr>
        <p:spPr>
          <a:xfrm rot="0">
            <a:off x="1028700" y="733425"/>
            <a:ext cx="16230600" cy="1812931"/>
          </a:xfrm>
          <a:prstGeom prst="rect">
            <a:avLst/>
          </a:prstGeom>
        </p:spPr>
        <p:txBody>
          <a:bodyPr anchor="t" rtlCol="false" tIns="0" lIns="0" bIns="0" rIns="0">
            <a:spAutoFit/>
          </a:bodyPr>
          <a:lstStyle/>
          <a:p>
            <a:pPr algn="ctr">
              <a:lnSpc>
                <a:spcPts val="13999"/>
              </a:lnSpc>
            </a:pPr>
            <a:r>
              <a:rPr lang="en-US" sz="9999">
                <a:solidFill>
                  <a:srgbClr val="FFFFFF"/>
                </a:solidFill>
                <a:latin typeface="Scripter"/>
              </a:rPr>
              <a:t>dasar hukum</a:t>
            </a:r>
          </a:p>
        </p:txBody>
      </p:sp>
      <p:sp>
        <p:nvSpPr>
          <p:cNvPr name="Freeform 12" id="12"/>
          <p:cNvSpPr/>
          <p:nvPr/>
        </p:nvSpPr>
        <p:spPr>
          <a:xfrm flipH="false" flipV="false" rot="-10800000">
            <a:off x="14655410" y="7149579"/>
            <a:ext cx="3946039" cy="4016325"/>
          </a:xfrm>
          <a:custGeom>
            <a:avLst/>
            <a:gdLst/>
            <a:ahLst/>
            <a:cxnLst/>
            <a:rect r="r" b="b" t="t" l="l"/>
            <a:pathLst>
              <a:path h="4016325" w="3946039">
                <a:moveTo>
                  <a:pt x="0" y="0"/>
                </a:moveTo>
                <a:lnTo>
                  <a:pt x="3946039" y="0"/>
                </a:lnTo>
                <a:lnTo>
                  <a:pt x="3946039" y="4016324"/>
                </a:lnTo>
                <a:lnTo>
                  <a:pt x="0" y="401632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3" id="13"/>
          <p:cNvSpPr/>
          <p:nvPr/>
        </p:nvSpPr>
        <p:spPr>
          <a:xfrm flipH="false" flipV="false" rot="0">
            <a:off x="13500554" y="3290402"/>
            <a:ext cx="4177065" cy="3706196"/>
          </a:xfrm>
          <a:custGeom>
            <a:avLst/>
            <a:gdLst/>
            <a:ahLst/>
            <a:cxnLst/>
            <a:rect r="r" b="b" t="t" l="l"/>
            <a:pathLst>
              <a:path h="3706196" w="4177065">
                <a:moveTo>
                  <a:pt x="0" y="0"/>
                </a:moveTo>
                <a:lnTo>
                  <a:pt x="4177064" y="0"/>
                </a:lnTo>
                <a:lnTo>
                  <a:pt x="4177064" y="3706196"/>
                </a:lnTo>
                <a:lnTo>
                  <a:pt x="0" y="370619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64000"/>
            </a:blip>
            <a:stretch>
              <a:fillRect l="0" t="-9222" r="0" b="-9222"/>
            </a:stretch>
          </a:blipFill>
        </p:spPr>
      </p:sp>
      <p:grpSp>
        <p:nvGrpSpPr>
          <p:cNvPr name="Group 3" id="3"/>
          <p:cNvGrpSpPr/>
          <p:nvPr/>
        </p:nvGrpSpPr>
        <p:grpSpPr>
          <a:xfrm rot="0">
            <a:off x="642546" y="814255"/>
            <a:ext cx="17002907" cy="1800486"/>
            <a:chOff x="0" y="0"/>
            <a:chExt cx="4478132" cy="474202"/>
          </a:xfrm>
        </p:grpSpPr>
        <p:sp>
          <p:nvSpPr>
            <p:cNvPr name="Freeform 4" id="4"/>
            <p:cNvSpPr/>
            <p:nvPr/>
          </p:nvSpPr>
          <p:spPr>
            <a:xfrm flipH="false" flipV="false" rot="0">
              <a:off x="0" y="0"/>
              <a:ext cx="4478132" cy="474202"/>
            </a:xfrm>
            <a:custGeom>
              <a:avLst/>
              <a:gdLst/>
              <a:ahLst/>
              <a:cxnLst/>
              <a:rect r="r" b="b" t="t" l="l"/>
              <a:pathLst>
                <a:path h="474202" w="4478132">
                  <a:moveTo>
                    <a:pt x="4478132" y="0"/>
                  </a:moveTo>
                  <a:lnTo>
                    <a:pt x="0" y="0"/>
                  </a:lnTo>
                  <a:lnTo>
                    <a:pt x="101600" y="237101"/>
                  </a:lnTo>
                  <a:lnTo>
                    <a:pt x="0" y="474202"/>
                  </a:lnTo>
                  <a:lnTo>
                    <a:pt x="4478132" y="474202"/>
                  </a:lnTo>
                  <a:lnTo>
                    <a:pt x="4376532" y="237101"/>
                  </a:lnTo>
                  <a:lnTo>
                    <a:pt x="4478132" y="0"/>
                  </a:lnTo>
                  <a:close/>
                </a:path>
              </a:pathLst>
            </a:custGeom>
            <a:solidFill>
              <a:srgbClr val="3D4984"/>
            </a:solidFill>
          </p:spPr>
        </p:sp>
        <p:sp>
          <p:nvSpPr>
            <p:cNvPr name="TextBox 5" id="5"/>
            <p:cNvSpPr txBox="true"/>
            <p:nvPr/>
          </p:nvSpPr>
          <p:spPr>
            <a:xfrm>
              <a:off x="88900" y="-38100"/>
              <a:ext cx="4300332" cy="512302"/>
            </a:xfrm>
            <a:prstGeom prst="rect">
              <a:avLst/>
            </a:prstGeom>
          </p:spPr>
          <p:txBody>
            <a:bodyPr anchor="ctr" rtlCol="false" tIns="50800" lIns="50800" bIns="50800" rIns="50800"/>
            <a:lstStyle/>
            <a:p>
              <a:pPr algn="ctr">
                <a:lnSpc>
                  <a:spcPts val="2748"/>
                </a:lnSpc>
              </a:pPr>
            </a:p>
          </p:txBody>
        </p:sp>
      </p:grpSp>
      <p:sp>
        <p:nvSpPr>
          <p:cNvPr name="TextBox 6" id="6"/>
          <p:cNvSpPr txBox="true"/>
          <p:nvPr/>
        </p:nvSpPr>
        <p:spPr>
          <a:xfrm rot="0">
            <a:off x="1032676" y="733425"/>
            <a:ext cx="16230600" cy="1812926"/>
          </a:xfrm>
          <a:prstGeom prst="rect">
            <a:avLst/>
          </a:prstGeom>
        </p:spPr>
        <p:txBody>
          <a:bodyPr anchor="t" rtlCol="false" tIns="0" lIns="0" bIns="0" rIns="0">
            <a:spAutoFit/>
          </a:bodyPr>
          <a:lstStyle/>
          <a:p>
            <a:pPr algn="ctr">
              <a:lnSpc>
                <a:spcPts val="13999"/>
              </a:lnSpc>
            </a:pPr>
            <a:r>
              <a:rPr lang="en-US" sz="9999">
                <a:solidFill>
                  <a:srgbClr val="FFFFFF"/>
                </a:solidFill>
                <a:latin typeface="Scripter"/>
              </a:rPr>
              <a:t>Fungsi</a:t>
            </a:r>
          </a:p>
        </p:txBody>
      </p:sp>
      <p:sp>
        <p:nvSpPr>
          <p:cNvPr name="Freeform 7" id="7"/>
          <p:cNvSpPr/>
          <p:nvPr/>
        </p:nvSpPr>
        <p:spPr>
          <a:xfrm flipH="false" flipV="false" rot="0">
            <a:off x="642546" y="3053702"/>
            <a:ext cx="4773433" cy="6204598"/>
          </a:xfrm>
          <a:custGeom>
            <a:avLst/>
            <a:gdLst/>
            <a:ahLst/>
            <a:cxnLst/>
            <a:rect r="r" b="b" t="t" l="l"/>
            <a:pathLst>
              <a:path h="6204598" w="4773433">
                <a:moveTo>
                  <a:pt x="0" y="0"/>
                </a:moveTo>
                <a:lnTo>
                  <a:pt x="4773433" y="0"/>
                </a:lnTo>
                <a:lnTo>
                  <a:pt x="4773433" y="6204598"/>
                </a:lnTo>
                <a:lnTo>
                  <a:pt x="0" y="6204598"/>
                </a:lnTo>
                <a:lnTo>
                  <a:pt x="0" y="0"/>
                </a:lnTo>
                <a:close/>
              </a:path>
            </a:pathLst>
          </a:custGeom>
          <a:blipFill>
            <a:blip r:embed="rId3">
              <a:extLst>
                <a:ext uri="{96DAC541-7B7A-43D3-8B79-37D633B846F1}">
                  <asvg:svgBlip xmlns:asvg="http://schemas.microsoft.com/office/drawing/2016/SVG/main" r:embed="rId4"/>
                </a:ext>
              </a:extLst>
            </a:blip>
            <a:stretch>
              <a:fillRect l="-11091" t="0" r="-11091" b="0"/>
            </a:stretch>
          </a:blipFill>
        </p:spPr>
      </p:sp>
      <p:sp>
        <p:nvSpPr>
          <p:cNvPr name="TextBox 8" id="8"/>
          <p:cNvSpPr txBox="true"/>
          <p:nvPr/>
        </p:nvSpPr>
        <p:spPr>
          <a:xfrm rot="0">
            <a:off x="1101269" y="4315149"/>
            <a:ext cx="3855987" cy="4506826"/>
          </a:xfrm>
          <a:prstGeom prst="rect">
            <a:avLst/>
          </a:prstGeom>
        </p:spPr>
        <p:txBody>
          <a:bodyPr anchor="t" rtlCol="false" tIns="0" lIns="0" bIns="0" rIns="0">
            <a:spAutoFit/>
          </a:bodyPr>
          <a:lstStyle/>
          <a:p>
            <a:pPr algn="ctr">
              <a:lnSpc>
                <a:spcPts val="3434"/>
              </a:lnSpc>
            </a:pPr>
            <a:r>
              <a:rPr lang="en-US" sz="2452">
                <a:solidFill>
                  <a:srgbClr val="000000"/>
                </a:solidFill>
                <a:latin typeface="Antic Bold"/>
              </a:rPr>
              <a:t>Pancasila berfungsi sebagai pemersatu bangsa Indonesia yang majemuk. Pancasila memuat nilai-nilai universal yang dapat diterima oleh semua golongan masyarakat Indonesia, sehingga dapat menjadi dasar untuk membangun persatuan dan kesatuan bangsa.</a:t>
            </a:r>
          </a:p>
          <a:p>
            <a:pPr algn="ctr">
              <a:lnSpc>
                <a:spcPts val="1225"/>
              </a:lnSpc>
            </a:pPr>
          </a:p>
        </p:txBody>
      </p:sp>
      <p:sp>
        <p:nvSpPr>
          <p:cNvPr name="Freeform 9" id="9"/>
          <p:cNvSpPr/>
          <p:nvPr/>
        </p:nvSpPr>
        <p:spPr>
          <a:xfrm flipH="false" flipV="false" rot="0">
            <a:off x="13201502" y="3186710"/>
            <a:ext cx="4529089" cy="5938583"/>
          </a:xfrm>
          <a:custGeom>
            <a:avLst/>
            <a:gdLst/>
            <a:ahLst/>
            <a:cxnLst/>
            <a:rect r="r" b="b" t="t" l="l"/>
            <a:pathLst>
              <a:path h="5938583" w="4529089">
                <a:moveTo>
                  <a:pt x="0" y="0"/>
                </a:moveTo>
                <a:lnTo>
                  <a:pt x="4529088" y="0"/>
                </a:lnTo>
                <a:lnTo>
                  <a:pt x="4529088" y="5938583"/>
                </a:lnTo>
                <a:lnTo>
                  <a:pt x="0" y="5938583"/>
                </a:lnTo>
                <a:lnTo>
                  <a:pt x="0" y="0"/>
                </a:lnTo>
                <a:close/>
              </a:path>
            </a:pathLst>
          </a:custGeom>
          <a:blipFill>
            <a:blip r:embed="rId3">
              <a:extLst>
                <a:ext uri="{96DAC541-7B7A-43D3-8B79-37D633B846F1}">
                  <asvg:svgBlip xmlns:asvg="http://schemas.microsoft.com/office/drawing/2016/SVG/main" r:embed="rId4"/>
                </a:ext>
              </a:extLst>
            </a:blip>
            <a:stretch>
              <a:fillRect l="-11626" t="0" r="-11626" b="0"/>
            </a:stretch>
          </a:blipFill>
        </p:spPr>
      </p:sp>
      <p:sp>
        <p:nvSpPr>
          <p:cNvPr name="TextBox 10" id="10"/>
          <p:cNvSpPr txBox="true"/>
          <p:nvPr/>
        </p:nvSpPr>
        <p:spPr>
          <a:xfrm rot="0">
            <a:off x="13502442" y="4357329"/>
            <a:ext cx="3863840" cy="3635592"/>
          </a:xfrm>
          <a:prstGeom prst="rect">
            <a:avLst/>
          </a:prstGeom>
        </p:spPr>
        <p:txBody>
          <a:bodyPr anchor="t" rtlCol="false" tIns="0" lIns="0" bIns="0" rIns="0">
            <a:spAutoFit/>
          </a:bodyPr>
          <a:lstStyle/>
          <a:p>
            <a:pPr algn="ctr">
              <a:lnSpc>
                <a:spcPts val="3619"/>
              </a:lnSpc>
            </a:pPr>
            <a:r>
              <a:rPr lang="en-US" sz="2585">
                <a:solidFill>
                  <a:srgbClr val="000000"/>
                </a:solidFill>
                <a:latin typeface="Antic Bold"/>
              </a:rPr>
              <a:t>Pancasila berfungsi sebagai pandangan hidup bangsa Indonesia. Pancasila menjadi pedoman bagi seluruh rakyat Indonesia dalam menjalani kehidupannya sehari-hari.</a:t>
            </a:r>
          </a:p>
          <a:p>
            <a:pPr algn="ctr">
              <a:lnSpc>
                <a:spcPts val="3619"/>
              </a:lnSpc>
            </a:pPr>
          </a:p>
        </p:txBody>
      </p:sp>
      <p:sp>
        <p:nvSpPr>
          <p:cNvPr name="Freeform 11" id="11"/>
          <p:cNvSpPr/>
          <p:nvPr/>
        </p:nvSpPr>
        <p:spPr>
          <a:xfrm flipH="false" flipV="false" rot="0">
            <a:off x="6685126" y="2614741"/>
            <a:ext cx="4925701" cy="5537917"/>
          </a:xfrm>
          <a:custGeom>
            <a:avLst/>
            <a:gdLst/>
            <a:ahLst/>
            <a:cxnLst/>
            <a:rect r="r" b="b" t="t" l="l"/>
            <a:pathLst>
              <a:path h="5537917" w="4925701">
                <a:moveTo>
                  <a:pt x="0" y="0"/>
                </a:moveTo>
                <a:lnTo>
                  <a:pt x="4925701" y="0"/>
                </a:lnTo>
                <a:lnTo>
                  <a:pt x="4925701" y="5537917"/>
                </a:lnTo>
                <a:lnTo>
                  <a:pt x="0" y="5537917"/>
                </a:lnTo>
                <a:lnTo>
                  <a:pt x="0" y="0"/>
                </a:lnTo>
                <a:close/>
              </a:path>
            </a:pathLst>
          </a:custGeom>
          <a:blipFill>
            <a:blip r:embed="rId3">
              <a:extLst>
                <a:ext uri="{96DAC541-7B7A-43D3-8B79-37D633B846F1}">
                  <asvg:svgBlip xmlns:asvg="http://schemas.microsoft.com/office/drawing/2016/SVG/main" r:embed="rId4"/>
                </a:ext>
              </a:extLst>
            </a:blip>
            <a:stretch>
              <a:fillRect l="-2841" t="0" r="-2841" b="0"/>
            </a:stretch>
          </a:blipFill>
        </p:spPr>
      </p:sp>
      <p:sp>
        <p:nvSpPr>
          <p:cNvPr name="TextBox 12" id="12"/>
          <p:cNvSpPr txBox="true"/>
          <p:nvPr/>
        </p:nvSpPr>
        <p:spPr>
          <a:xfrm rot="0">
            <a:off x="7010114" y="3841612"/>
            <a:ext cx="4212065" cy="3697550"/>
          </a:xfrm>
          <a:prstGeom prst="rect">
            <a:avLst/>
          </a:prstGeom>
        </p:spPr>
        <p:txBody>
          <a:bodyPr anchor="t" rtlCol="false" tIns="0" lIns="0" bIns="0" rIns="0">
            <a:spAutoFit/>
          </a:bodyPr>
          <a:lstStyle/>
          <a:p>
            <a:pPr algn="ctr">
              <a:lnSpc>
                <a:spcPts val="3726"/>
              </a:lnSpc>
            </a:pPr>
            <a:r>
              <a:rPr lang="en-US" sz="2662">
                <a:solidFill>
                  <a:srgbClr val="000000"/>
                </a:solidFill>
                <a:latin typeface="Antic Bold"/>
              </a:rPr>
              <a:t>Berfungsi sebagai dasar negara Indonesia. Pancasila menjadi landasan bagi penyelenggaraan pemerintahan, pembangunan, dan kehidupan bermasyarakat, berbangsa, dan bernegara</a:t>
            </a:r>
          </a:p>
        </p:txBody>
      </p:sp>
      <p:grpSp>
        <p:nvGrpSpPr>
          <p:cNvPr name="Group 13" id="13"/>
          <p:cNvGrpSpPr/>
          <p:nvPr/>
        </p:nvGrpSpPr>
        <p:grpSpPr>
          <a:xfrm rot="0">
            <a:off x="-360171" y="9258300"/>
            <a:ext cx="19459526" cy="1231556"/>
            <a:chOff x="0" y="0"/>
            <a:chExt cx="13180282" cy="834155"/>
          </a:xfrm>
        </p:grpSpPr>
        <p:sp>
          <p:nvSpPr>
            <p:cNvPr name="Freeform 14" id="14"/>
            <p:cNvSpPr/>
            <p:nvPr/>
          </p:nvSpPr>
          <p:spPr>
            <a:xfrm flipH="false" flipV="false" rot="0">
              <a:off x="0" y="0"/>
              <a:ext cx="13180282" cy="834155"/>
            </a:xfrm>
            <a:custGeom>
              <a:avLst/>
              <a:gdLst/>
              <a:ahLst/>
              <a:cxnLst/>
              <a:rect r="r" b="b" t="t" l="l"/>
              <a:pathLst>
                <a:path h="834155" w="13180282">
                  <a:moveTo>
                    <a:pt x="13180282" y="0"/>
                  </a:moveTo>
                  <a:lnTo>
                    <a:pt x="0" y="0"/>
                  </a:lnTo>
                  <a:lnTo>
                    <a:pt x="101600" y="417077"/>
                  </a:lnTo>
                  <a:lnTo>
                    <a:pt x="0" y="834155"/>
                  </a:lnTo>
                  <a:lnTo>
                    <a:pt x="13180282" y="834155"/>
                  </a:lnTo>
                  <a:lnTo>
                    <a:pt x="13078682" y="417077"/>
                  </a:lnTo>
                  <a:lnTo>
                    <a:pt x="13180282" y="0"/>
                  </a:lnTo>
                  <a:close/>
                </a:path>
              </a:pathLst>
            </a:custGeom>
            <a:solidFill>
              <a:srgbClr val="3D4984"/>
            </a:solidFill>
          </p:spPr>
        </p:sp>
        <p:sp>
          <p:nvSpPr>
            <p:cNvPr name="TextBox 15" id="15"/>
            <p:cNvSpPr txBox="true"/>
            <p:nvPr/>
          </p:nvSpPr>
          <p:spPr>
            <a:xfrm>
              <a:off x="88900" y="-38100"/>
              <a:ext cx="13002482" cy="872255"/>
            </a:xfrm>
            <a:prstGeom prst="rect">
              <a:avLst/>
            </a:prstGeom>
          </p:spPr>
          <p:txBody>
            <a:bodyPr anchor="ctr" rtlCol="false" tIns="50800" lIns="50800" bIns="50800" rIns="50800"/>
            <a:lstStyle/>
            <a:p>
              <a:pPr algn="ctr">
                <a:lnSpc>
                  <a:spcPts val="2748"/>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64000"/>
            </a:blip>
            <a:stretch>
              <a:fillRect l="0" t="-9222" r="0" b="-9222"/>
            </a:stretch>
          </a:blipFill>
        </p:spPr>
      </p:sp>
      <p:grpSp>
        <p:nvGrpSpPr>
          <p:cNvPr name="Group 3" id="3"/>
          <p:cNvGrpSpPr/>
          <p:nvPr/>
        </p:nvGrpSpPr>
        <p:grpSpPr>
          <a:xfrm rot="0">
            <a:off x="642546" y="814255"/>
            <a:ext cx="17002907" cy="1800486"/>
            <a:chOff x="0" y="0"/>
            <a:chExt cx="4478132" cy="474202"/>
          </a:xfrm>
        </p:grpSpPr>
        <p:sp>
          <p:nvSpPr>
            <p:cNvPr name="Freeform 4" id="4"/>
            <p:cNvSpPr/>
            <p:nvPr/>
          </p:nvSpPr>
          <p:spPr>
            <a:xfrm flipH="false" flipV="false" rot="0">
              <a:off x="0" y="0"/>
              <a:ext cx="4478132" cy="474202"/>
            </a:xfrm>
            <a:custGeom>
              <a:avLst/>
              <a:gdLst/>
              <a:ahLst/>
              <a:cxnLst/>
              <a:rect r="r" b="b" t="t" l="l"/>
              <a:pathLst>
                <a:path h="474202" w="4478132">
                  <a:moveTo>
                    <a:pt x="4478132" y="0"/>
                  </a:moveTo>
                  <a:lnTo>
                    <a:pt x="0" y="0"/>
                  </a:lnTo>
                  <a:lnTo>
                    <a:pt x="101600" y="237101"/>
                  </a:lnTo>
                  <a:lnTo>
                    <a:pt x="0" y="474202"/>
                  </a:lnTo>
                  <a:lnTo>
                    <a:pt x="4478132" y="474202"/>
                  </a:lnTo>
                  <a:lnTo>
                    <a:pt x="4376532" y="237101"/>
                  </a:lnTo>
                  <a:lnTo>
                    <a:pt x="4478132" y="0"/>
                  </a:lnTo>
                  <a:close/>
                </a:path>
              </a:pathLst>
            </a:custGeom>
            <a:solidFill>
              <a:srgbClr val="3D4984"/>
            </a:solidFill>
          </p:spPr>
        </p:sp>
        <p:sp>
          <p:nvSpPr>
            <p:cNvPr name="TextBox 5" id="5"/>
            <p:cNvSpPr txBox="true"/>
            <p:nvPr/>
          </p:nvSpPr>
          <p:spPr>
            <a:xfrm>
              <a:off x="88900" y="-38100"/>
              <a:ext cx="4300332" cy="512302"/>
            </a:xfrm>
            <a:prstGeom prst="rect">
              <a:avLst/>
            </a:prstGeom>
          </p:spPr>
          <p:txBody>
            <a:bodyPr anchor="ctr" rtlCol="false" tIns="50800" lIns="50800" bIns="50800" rIns="50800"/>
            <a:lstStyle/>
            <a:p>
              <a:pPr algn="ctr">
                <a:lnSpc>
                  <a:spcPts val="2748"/>
                </a:lnSpc>
              </a:pPr>
            </a:p>
          </p:txBody>
        </p:sp>
      </p:grpSp>
      <p:sp>
        <p:nvSpPr>
          <p:cNvPr name="TextBox 6" id="6"/>
          <p:cNvSpPr txBox="true"/>
          <p:nvPr/>
        </p:nvSpPr>
        <p:spPr>
          <a:xfrm rot="0">
            <a:off x="1032676" y="733425"/>
            <a:ext cx="16230600" cy="1812926"/>
          </a:xfrm>
          <a:prstGeom prst="rect">
            <a:avLst/>
          </a:prstGeom>
        </p:spPr>
        <p:txBody>
          <a:bodyPr anchor="t" rtlCol="false" tIns="0" lIns="0" bIns="0" rIns="0">
            <a:spAutoFit/>
          </a:bodyPr>
          <a:lstStyle/>
          <a:p>
            <a:pPr algn="ctr">
              <a:lnSpc>
                <a:spcPts val="13999"/>
              </a:lnSpc>
            </a:pPr>
            <a:r>
              <a:rPr lang="en-US" sz="9999">
                <a:solidFill>
                  <a:srgbClr val="FFFFFF"/>
                </a:solidFill>
                <a:latin typeface="Scripter"/>
              </a:rPr>
              <a:t>PERAN</a:t>
            </a:r>
          </a:p>
        </p:txBody>
      </p:sp>
      <p:sp>
        <p:nvSpPr>
          <p:cNvPr name="Freeform 7" id="7"/>
          <p:cNvSpPr/>
          <p:nvPr/>
        </p:nvSpPr>
        <p:spPr>
          <a:xfrm flipH="false" flipV="false" rot="0">
            <a:off x="642546" y="3053702"/>
            <a:ext cx="4773433" cy="6204598"/>
          </a:xfrm>
          <a:custGeom>
            <a:avLst/>
            <a:gdLst/>
            <a:ahLst/>
            <a:cxnLst/>
            <a:rect r="r" b="b" t="t" l="l"/>
            <a:pathLst>
              <a:path h="6204598" w="4773433">
                <a:moveTo>
                  <a:pt x="0" y="0"/>
                </a:moveTo>
                <a:lnTo>
                  <a:pt x="4773433" y="0"/>
                </a:lnTo>
                <a:lnTo>
                  <a:pt x="4773433" y="6204598"/>
                </a:lnTo>
                <a:lnTo>
                  <a:pt x="0" y="6204598"/>
                </a:lnTo>
                <a:lnTo>
                  <a:pt x="0" y="0"/>
                </a:lnTo>
                <a:close/>
              </a:path>
            </a:pathLst>
          </a:custGeom>
          <a:blipFill>
            <a:blip r:embed="rId3">
              <a:extLst>
                <a:ext uri="{96DAC541-7B7A-43D3-8B79-37D633B846F1}">
                  <asvg:svgBlip xmlns:asvg="http://schemas.microsoft.com/office/drawing/2016/SVG/main" r:embed="rId4"/>
                </a:ext>
              </a:extLst>
            </a:blip>
            <a:stretch>
              <a:fillRect l="-11091" t="0" r="-11091" b="0"/>
            </a:stretch>
          </a:blipFill>
        </p:spPr>
      </p:sp>
      <p:sp>
        <p:nvSpPr>
          <p:cNvPr name="TextBox 8" id="8"/>
          <p:cNvSpPr txBox="true"/>
          <p:nvPr/>
        </p:nvSpPr>
        <p:spPr>
          <a:xfrm rot="0">
            <a:off x="1101269" y="4315149"/>
            <a:ext cx="3855987" cy="5377480"/>
          </a:xfrm>
          <a:prstGeom prst="rect">
            <a:avLst/>
          </a:prstGeom>
        </p:spPr>
        <p:txBody>
          <a:bodyPr anchor="t" rtlCol="false" tIns="0" lIns="0" bIns="0" rIns="0">
            <a:spAutoFit/>
          </a:bodyPr>
          <a:lstStyle/>
          <a:p>
            <a:pPr algn="ctr">
              <a:lnSpc>
                <a:spcPts val="3434"/>
              </a:lnSpc>
            </a:pPr>
            <a:r>
              <a:rPr lang="en-US" sz="2452">
                <a:solidFill>
                  <a:srgbClr val="000000"/>
                </a:solidFill>
                <a:latin typeface="Antic Bold"/>
              </a:rPr>
              <a:t>Pancasila berperan sebagai benteng pertahanan terhadap ideologi asing yang dapat mengancam eksistensi bangsa Indonesia. Pancasila dengan nilai-nilai universalnya yang luhur dapat menjadi daya tarik bagi bangsa-bangsa lain untuk mempelajari dan mengadopsinya.</a:t>
            </a:r>
          </a:p>
          <a:p>
            <a:pPr algn="ctr">
              <a:lnSpc>
                <a:spcPts val="3434"/>
              </a:lnSpc>
            </a:pPr>
          </a:p>
          <a:p>
            <a:pPr algn="ctr">
              <a:lnSpc>
                <a:spcPts val="1225"/>
              </a:lnSpc>
            </a:pPr>
          </a:p>
        </p:txBody>
      </p:sp>
      <p:sp>
        <p:nvSpPr>
          <p:cNvPr name="Freeform 9" id="9"/>
          <p:cNvSpPr/>
          <p:nvPr/>
        </p:nvSpPr>
        <p:spPr>
          <a:xfrm flipH="false" flipV="false" rot="0">
            <a:off x="13201502" y="3186710"/>
            <a:ext cx="4529089" cy="5938583"/>
          </a:xfrm>
          <a:custGeom>
            <a:avLst/>
            <a:gdLst/>
            <a:ahLst/>
            <a:cxnLst/>
            <a:rect r="r" b="b" t="t" l="l"/>
            <a:pathLst>
              <a:path h="5938583" w="4529089">
                <a:moveTo>
                  <a:pt x="0" y="0"/>
                </a:moveTo>
                <a:lnTo>
                  <a:pt x="4529088" y="0"/>
                </a:lnTo>
                <a:lnTo>
                  <a:pt x="4529088" y="5938583"/>
                </a:lnTo>
                <a:lnTo>
                  <a:pt x="0" y="5938583"/>
                </a:lnTo>
                <a:lnTo>
                  <a:pt x="0" y="0"/>
                </a:lnTo>
                <a:close/>
              </a:path>
            </a:pathLst>
          </a:custGeom>
          <a:blipFill>
            <a:blip r:embed="rId3">
              <a:extLst>
                <a:ext uri="{96DAC541-7B7A-43D3-8B79-37D633B846F1}">
                  <asvg:svgBlip xmlns:asvg="http://schemas.microsoft.com/office/drawing/2016/SVG/main" r:embed="rId4"/>
                </a:ext>
              </a:extLst>
            </a:blip>
            <a:stretch>
              <a:fillRect l="-11626" t="0" r="-11626" b="0"/>
            </a:stretch>
          </a:blipFill>
        </p:spPr>
      </p:sp>
      <p:sp>
        <p:nvSpPr>
          <p:cNvPr name="TextBox 10" id="10"/>
          <p:cNvSpPr txBox="true"/>
          <p:nvPr/>
        </p:nvSpPr>
        <p:spPr>
          <a:xfrm rot="0">
            <a:off x="13502442" y="4357329"/>
            <a:ext cx="3863840" cy="5002130"/>
          </a:xfrm>
          <a:prstGeom prst="rect">
            <a:avLst/>
          </a:prstGeom>
        </p:spPr>
        <p:txBody>
          <a:bodyPr anchor="t" rtlCol="false" tIns="0" lIns="0" bIns="0" rIns="0">
            <a:spAutoFit/>
          </a:bodyPr>
          <a:lstStyle/>
          <a:p>
            <a:pPr algn="ctr">
              <a:lnSpc>
                <a:spcPts val="3619"/>
              </a:lnSpc>
            </a:pPr>
            <a:r>
              <a:rPr lang="en-US" sz="2585">
                <a:solidFill>
                  <a:srgbClr val="000000"/>
                </a:solidFill>
                <a:latin typeface="Antic Bold"/>
              </a:rPr>
              <a:t>Pancasila berperan sebagai dasar untuk membangun masyarakat yang demokratis. Pancasila dengan nilai-nilai demokrasinya menjadi landasan untuk mewujudkan pemerintahan yang demokratis dan berkeadilan.</a:t>
            </a:r>
          </a:p>
          <a:p>
            <a:pPr algn="ctr">
              <a:lnSpc>
                <a:spcPts val="3619"/>
              </a:lnSpc>
            </a:pPr>
          </a:p>
        </p:txBody>
      </p:sp>
      <p:sp>
        <p:nvSpPr>
          <p:cNvPr name="Freeform 11" id="11"/>
          <p:cNvSpPr/>
          <p:nvPr/>
        </p:nvSpPr>
        <p:spPr>
          <a:xfrm flipH="false" flipV="false" rot="0">
            <a:off x="6685126" y="2614741"/>
            <a:ext cx="4925701" cy="5537917"/>
          </a:xfrm>
          <a:custGeom>
            <a:avLst/>
            <a:gdLst/>
            <a:ahLst/>
            <a:cxnLst/>
            <a:rect r="r" b="b" t="t" l="l"/>
            <a:pathLst>
              <a:path h="5537917" w="4925701">
                <a:moveTo>
                  <a:pt x="0" y="0"/>
                </a:moveTo>
                <a:lnTo>
                  <a:pt x="4925701" y="0"/>
                </a:lnTo>
                <a:lnTo>
                  <a:pt x="4925701" y="5537917"/>
                </a:lnTo>
                <a:lnTo>
                  <a:pt x="0" y="5537917"/>
                </a:lnTo>
                <a:lnTo>
                  <a:pt x="0" y="0"/>
                </a:lnTo>
                <a:close/>
              </a:path>
            </a:pathLst>
          </a:custGeom>
          <a:blipFill>
            <a:blip r:embed="rId3">
              <a:extLst>
                <a:ext uri="{96DAC541-7B7A-43D3-8B79-37D633B846F1}">
                  <asvg:svgBlip xmlns:asvg="http://schemas.microsoft.com/office/drawing/2016/SVG/main" r:embed="rId4"/>
                </a:ext>
              </a:extLst>
            </a:blip>
            <a:stretch>
              <a:fillRect l="-2841" t="0" r="-2841" b="0"/>
            </a:stretch>
          </a:blipFill>
        </p:spPr>
      </p:sp>
      <p:sp>
        <p:nvSpPr>
          <p:cNvPr name="TextBox 12" id="12"/>
          <p:cNvSpPr txBox="true"/>
          <p:nvPr/>
        </p:nvSpPr>
        <p:spPr>
          <a:xfrm rot="0">
            <a:off x="7010114" y="3841612"/>
            <a:ext cx="4212065" cy="4624554"/>
          </a:xfrm>
          <a:prstGeom prst="rect">
            <a:avLst/>
          </a:prstGeom>
        </p:spPr>
        <p:txBody>
          <a:bodyPr anchor="t" rtlCol="false" tIns="0" lIns="0" bIns="0" rIns="0">
            <a:spAutoFit/>
          </a:bodyPr>
          <a:lstStyle/>
          <a:p>
            <a:pPr algn="ctr">
              <a:lnSpc>
                <a:spcPts val="3726"/>
              </a:lnSpc>
            </a:pPr>
            <a:r>
              <a:rPr lang="en-US" sz="2662">
                <a:solidFill>
                  <a:srgbClr val="000000"/>
                </a:solidFill>
                <a:latin typeface="Antic Bold"/>
              </a:rPr>
              <a:t>Pancasila berperan sebagai dasar untuk membangun masyarakat yang adil, makmur, dan sejahtera. Pancasila dengan nilai-nilai keadilan sosialnya menjadi landasan untuk mewujudkan kesejahteraan bagi seluruh rakyat Indonesia.</a:t>
            </a:r>
          </a:p>
          <a:p>
            <a:pPr algn="ctr">
              <a:lnSpc>
                <a:spcPts val="3726"/>
              </a:lnSpc>
            </a:pPr>
          </a:p>
        </p:txBody>
      </p:sp>
      <p:grpSp>
        <p:nvGrpSpPr>
          <p:cNvPr name="Group 13" id="13"/>
          <p:cNvGrpSpPr/>
          <p:nvPr/>
        </p:nvGrpSpPr>
        <p:grpSpPr>
          <a:xfrm rot="0">
            <a:off x="-360171" y="9258300"/>
            <a:ext cx="19459526" cy="1231556"/>
            <a:chOff x="0" y="0"/>
            <a:chExt cx="13180282" cy="834155"/>
          </a:xfrm>
        </p:grpSpPr>
        <p:sp>
          <p:nvSpPr>
            <p:cNvPr name="Freeform 14" id="14"/>
            <p:cNvSpPr/>
            <p:nvPr/>
          </p:nvSpPr>
          <p:spPr>
            <a:xfrm flipH="false" flipV="false" rot="0">
              <a:off x="0" y="0"/>
              <a:ext cx="13180282" cy="834155"/>
            </a:xfrm>
            <a:custGeom>
              <a:avLst/>
              <a:gdLst/>
              <a:ahLst/>
              <a:cxnLst/>
              <a:rect r="r" b="b" t="t" l="l"/>
              <a:pathLst>
                <a:path h="834155" w="13180282">
                  <a:moveTo>
                    <a:pt x="13180282" y="0"/>
                  </a:moveTo>
                  <a:lnTo>
                    <a:pt x="0" y="0"/>
                  </a:lnTo>
                  <a:lnTo>
                    <a:pt x="101600" y="417077"/>
                  </a:lnTo>
                  <a:lnTo>
                    <a:pt x="0" y="834155"/>
                  </a:lnTo>
                  <a:lnTo>
                    <a:pt x="13180282" y="834155"/>
                  </a:lnTo>
                  <a:lnTo>
                    <a:pt x="13078682" y="417077"/>
                  </a:lnTo>
                  <a:lnTo>
                    <a:pt x="13180282" y="0"/>
                  </a:lnTo>
                  <a:close/>
                </a:path>
              </a:pathLst>
            </a:custGeom>
            <a:solidFill>
              <a:srgbClr val="3D4984"/>
            </a:solidFill>
          </p:spPr>
        </p:sp>
        <p:sp>
          <p:nvSpPr>
            <p:cNvPr name="TextBox 15" id="15"/>
            <p:cNvSpPr txBox="true"/>
            <p:nvPr/>
          </p:nvSpPr>
          <p:spPr>
            <a:xfrm>
              <a:off x="88900" y="-38100"/>
              <a:ext cx="13002482" cy="872255"/>
            </a:xfrm>
            <a:prstGeom prst="rect">
              <a:avLst/>
            </a:prstGeom>
          </p:spPr>
          <p:txBody>
            <a:bodyPr anchor="ctr" rtlCol="false" tIns="50800" lIns="50800" bIns="50800" rIns="50800"/>
            <a:lstStyle/>
            <a:p>
              <a:pPr algn="ctr">
                <a:lnSpc>
                  <a:spcPts val="2748"/>
                </a:lnSpc>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64000"/>
            </a:blip>
            <a:stretch>
              <a:fillRect l="0" t="-9222" r="0" b="-9222"/>
            </a:stretch>
          </a:blipFill>
        </p:spPr>
      </p:sp>
      <p:grpSp>
        <p:nvGrpSpPr>
          <p:cNvPr name="Group 3" id="3"/>
          <p:cNvGrpSpPr/>
          <p:nvPr/>
        </p:nvGrpSpPr>
        <p:grpSpPr>
          <a:xfrm rot="0">
            <a:off x="642546" y="814255"/>
            <a:ext cx="17002907" cy="1800486"/>
            <a:chOff x="0" y="0"/>
            <a:chExt cx="4478132" cy="474202"/>
          </a:xfrm>
        </p:grpSpPr>
        <p:sp>
          <p:nvSpPr>
            <p:cNvPr name="Freeform 4" id="4"/>
            <p:cNvSpPr/>
            <p:nvPr/>
          </p:nvSpPr>
          <p:spPr>
            <a:xfrm flipH="false" flipV="false" rot="0">
              <a:off x="0" y="0"/>
              <a:ext cx="4478132" cy="474202"/>
            </a:xfrm>
            <a:custGeom>
              <a:avLst/>
              <a:gdLst/>
              <a:ahLst/>
              <a:cxnLst/>
              <a:rect r="r" b="b" t="t" l="l"/>
              <a:pathLst>
                <a:path h="474202" w="4478132">
                  <a:moveTo>
                    <a:pt x="4478132" y="0"/>
                  </a:moveTo>
                  <a:lnTo>
                    <a:pt x="0" y="0"/>
                  </a:lnTo>
                  <a:lnTo>
                    <a:pt x="101600" y="237101"/>
                  </a:lnTo>
                  <a:lnTo>
                    <a:pt x="0" y="474202"/>
                  </a:lnTo>
                  <a:lnTo>
                    <a:pt x="4478132" y="474202"/>
                  </a:lnTo>
                  <a:lnTo>
                    <a:pt x="4376532" y="237101"/>
                  </a:lnTo>
                  <a:lnTo>
                    <a:pt x="4478132" y="0"/>
                  </a:lnTo>
                  <a:close/>
                </a:path>
              </a:pathLst>
            </a:custGeom>
            <a:solidFill>
              <a:srgbClr val="3D4984"/>
            </a:solidFill>
          </p:spPr>
        </p:sp>
        <p:sp>
          <p:nvSpPr>
            <p:cNvPr name="TextBox 5" id="5"/>
            <p:cNvSpPr txBox="true"/>
            <p:nvPr/>
          </p:nvSpPr>
          <p:spPr>
            <a:xfrm>
              <a:off x="88900" y="-38100"/>
              <a:ext cx="4300332" cy="512302"/>
            </a:xfrm>
            <a:prstGeom prst="rect">
              <a:avLst/>
            </a:prstGeom>
          </p:spPr>
          <p:txBody>
            <a:bodyPr anchor="ctr" rtlCol="false" tIns="50800" lIns="50800" bIns="50800" rIns="50800"/>
            <a:lstStyle/>
            <a:p>
              <a:pPr algn="ctr">
                <a:lnSpc>
                  <a:spcPts val="2748"/>
                </a:lnSpc>
              </a:pPr>
            </a:p>
          </p:txBody>
        </p:sp>
      </p:grpSp>
      <p:sp>
        <p:nvSpPr>
          <p:cNvPr name="TextBox 6" id="6"/>
          <p:cNvSpPr txBox="true"/>
          <p:nvPr/>
        </p:nvSpPr>
        <p:spPr>
          <a:xfrm rot="0">
            <a:off x="1032676" y="733425"/>
            <a:ext cx="16230600" cy="1812926"/>
          </a:xfrm>
          <a:prstGeom prst="rect">
            <a:avLst/>
          </a:prstGeom>
        </p:spPr>
        <p:txBody>
          <a:bodyPr anchor="t" rtlCol="false" tIns="0" lIns="0" bIns="0" rIns="0">
            <a:spAutoFit/>
          </a:bodyPr>
          <a:lstStyle/>
          <a:p>
            <a:pPr algn="ctr">
              <a:lnSpc>
                <a:spcPts val="13999"/>
              </a:lnSpc>
            </a:pPr>
            <a:r>
              <a:rPr lang="en-US" sz="9999">
                <a:solidFill>
                  <a:srgbClr val="FFFFFF"/>
                </a:solidFill>
                <a:latin typeface="Scripter"/>
              </a:rPr>
              <a:t>TANTANGAN</a:t>
            </a:r>
          </a:p>
        </p:txBody>
      </p:sp>
      <p:sp>
        <p:nvSpPr>
          <p:cNvPr name="Freeform 7" id="7"/>
          <p:cNvSpPr/>
          <p:nvPr/>
        </p:nvSpPr>
        <p:spPr>
          <a:xfrm flipH="false" flipV="false" rot="0">
            <a:off x="642546" y="3053702"/>
            <a:ext cx="4773433" cy="6204598"/>
          </a:xfrm>
          <a:custGeom>
            <a:avLst/>
            <a:gdLst/>
            <a:ahLst/>
            <a:cxnLst/>
            <a:rect r="r" b="b" t="t" l="l"/>
            <a:pathLst>
              <a:path h="6204598" w="4773433">
                <a:moveTo>
                  <a:pt x="0" y="0"/>
                </a:moveTo>
                <a:lnTo>
                  <a:pt x="4773433" y="0"/>
                </a:lnTo>
                <a:lnTo>
                  <a:pt x="4773433" y="6204598"/>
                </a:lnTo>
                <a:lnTo>
                  <a:pt x="0" y="6204598"/>
                </a:lnTo>
                <a:lnTo>
                  <a:pt x="0" y="0"/>
                </a:lnTo>
                <a:close/>
              </a:path>
            </a:pathLst>
          </a:custGeom>
          <a:blipFill>
            <a:blip r:embed="rId3">
              <a:extLst>
                <a:ext uri="{96DAC541-7B7A-43D3-8B79-37D633B846F1}">
                  <asvg:svgBlip xmlns:asvg="http://schemas.microsoft.com/office/drawing/2016/SVG/main" r:embed="rId4"/>
                </a:ext>
              </a:extLst>
            </a:blip>
            <a:stretch>
              <a:fillRect l="-11091" t="0" r="-11091" b="0"/>
            </a:stretch>
          </a:blipFill>
        </p:spPr>
      </p:sp>
      <p:sp>
        <p:nvSpPr>
          <p:cNvPr name="TextBox 8" id="8"/>
          <p:cNvSpPr txBox="true"/>
          <p:nvPr/>
        </p:nvSpPr>
        <p:spPr>
          <a:xfrm rot="0">
            <a:off x="1101269" y="4315149"/>
            <a:ext cx="3855987" cy="4506826"/>
          </a:xfrm>
          <a:prstGeom prst="rect">
            <a:avLst/>
          </a:prstGeom>
        </p:spPr>
        <p:txBody>
          <a:bodyPr anchor="t" rtlCol="false" tIns="0" lIns="0" bIns="0" rIns="0">
            <a:spAutoFit/>
          </a:bodyPr>
          <a:lstStyle/>
          <a:p>
            <a:pPr algn="ctr">
              <a:lnSpc>
                <a:spcPts val="3434"/>
              </a:lnSpc>
            </a:pPr>
            <a:r>
              <a:rPr lang="en-US" sz="2452">
                <a:solidFill>
                  <a:srgbClr val="000000"/>
                </a:solidFill>
                <a:latin typeface="Antic Bold"/>
              </a:rPr>
              <a:t>Globalisasi dapat membawa dampak negatif, seperti kesenjangan sosial, degradasi lingkungan, dan dekadensi moral. Dampak negatif ini dapat mengancam nilai-nilai Pancasila, seperti keadilan sosial, kesatuan dan persatuan, serta gotong royong.</a:t>
            </a:r>
          </a:p>
          <a:p>
            <a:pPr algn="ctr">
              <a:lnSpc>
                <a:spcPts val="1225"/>
              </a:lnSpc>
            </a:pPr>
          </a:p>
        </p:txBody>
      </p:sp>
      <p:sp>
        <p:nvSpPr>
          <p:cNvPr name="Freeform 9" id="9"/>
          <p:cNvSpPr/>
          <p:nvPr/>
        </p:nvSpPr>
        <p:spPr>
          <a:xfrm flipH="false" flipV="false" rot="0">
            <a:off x="13201502" y="3186710"/>
            <a:ext cx="4529089" cy="5938583"/>
          </a:xfrm>
          <a:custGeom>
            <a:avLst/>
            <a:gdLst/>
            <a:ahLst/>
            <a:cxnLst/>
            <a:rect r="r" b="b" t="t" l="l"/>
            <a:pathLst>
              <a:path h="5938583" w="4529089">
                <a:moveTo>
                  <a:pt x="0" y="0"/>
                </a:moveTo>
                <a:lnTo>
                  <a:pt x="4529088" y="0"/>
                </a:lnTo>
                <a:lnTo>
                  <a:pt x="4529088" y="5938583"/>
                </a:lnTo>
                <a:lnTo>
                  <a:pt x="0" y="5938583"/>
                </a:lnTo>
                <a:lnTo>
                  <a:pt x="0" y="0"/>
                </a:lnTo>
                <a:close/>
              </a:path>
            </a:pathLst>
          </a:custGeom>
          <a:blipFill>
            <a:blip r:embed="rId3">
              <a:extLst>
                <a:ext uri="{96DAC541-7B7A-43D3-8B79-37D633B846F1}">
                  <asvg:svgBlip xmlns:asvg="http://schemas.microsoft.com/office/drawing/2016/SVG/main" r:embed="rId4"/>
                </a:ext>
              </a:extLst>
            </a:blip>
            <a:stretch>
              <a:fillRect l="-11626" t="0" r="-11626" b="0"/>
            </a:stretch>
          </a:blipFill>
        </p:spPr>
      </p:sp>
      <p:sp>
        <p:nvSpPr>
          <p:cNvPr name="TextBox 10" id="10"/>
          <p:cNvSpPr txBox="true"/>
          <p:nvPr/>
        </p:nvSpPr>
        <p:spPr>
          <a:xfrm rot="0">
            <a:off x="13334852" y="4366854"/>
            <a:ext cx="4310602" cy="4657867"/>
          </a:xfrm>
          <a:prstGeom prst="rect">
            <a:avLst/>
          </a:prstGeom>
        </p:spPr>
        <p:txBody>
          <a:bodyPr anchor="t" rtlCol="false" tIns="0" lIns="0" bIns="0" rIns="0">
            <a:spAutoFit/>
          </a:bodyPr>
          <a:lstStyle/>
          <a:p>
            <a:pPr algn="ctr">
              <a:lnSpc>
                <a:spcPts val="3374"/>
              </a:lnSpc>
            </a:pPr>
            <a:r>
              <a:rPr lang="en-US" sz="2410">
                <a:solidFill>
                  <a:srgbClr val="000000"/>
                </a:solidFill>
                <a:latin typeface="Antic Bold"/>
              </a:rPr>
              <a:t>Kurang pemahaman masyarakat tentang Pancasila dapat menyebabkan Pancasila tidak dapat berfungsi secara optimal sebagai ideologi politik. Oleh karena itu, pendidikan Pancasila harus terus ditingkatkan agar masyarakat dapat memahami dan mengamalkan nilai-nilai Pancasila dalam kehidupan sehari-hari.</a:t>
            </a:r>
          </a:p>
          <a:p>
            <a:pPr algn="ctr">
              <a:lnSpc>
                <a:spcPts val="3374"/>
              </a:lnSpc>
            </a:pPr>
          </a:p>
        </p:txBody>
      </p:sp>
      <p:sp>
        <p:nvSpPr>
          <p:cNvPr name="Freeform 11" id="11"/>
          <p:cNvSpPr/>
          <p:nvPr/>
        </p:nvSpPr>
        <p:spPr>
          <a:xfrm flipH="false" flipV="false" rot="0">
            <a:off x="6685126" y="2614741"/>
            <a:ext cx="4925701" cy="5537917"/>
          </a:xfrm>
          <a:custGeom>
            <a:avLst/>
            <a:gdLst/>
            <a:ahLst/>
            <a:cxnLst/>
            <a:rect r="r" b="b" t="t" l="l"/>
            <a:pathLst>
              <a:path h="5537917" w="4925701">
                <a:moveTo>
                  <a:pt x="0" y="0"/>
                </a:moveTo>
                <a:lnTo>
                  <a:pt x="4925701" y="0"/>
                </a:lnTo>
                <a:lnTo>
                  <a:pt x="4925701" y="5537917"/>
                </a:lnTo>
                <a:lnTo>
                  <a:pt x="0" y="5537917"/>
                </a:lnTo>
                <a:lnTo>
                  <a:pt x="0" y="0"/>
                </a:lnTo>
                <a:close/>
              </a:path>
            </a:pathLst>
          </a:custGeom>
          <a:blipFill>
            <a:blip r:embed="rId3">
              <a:extLst>
                <a:ext uri="{96DAC541-7B7A-43D3-8B79-37D633B846F1}">
                  <asvg:svgBlip xmlns:asvg="http://schemas.microsoft.com/office/drawing/2016/SVG/main" r:embed="rId4"/>
                </a:ext>
              </a:extLst>
            </a:blip>
            <a:stretch>
              <a:fillRect l="-2841" t="0" r="-2841" b="0"/>
            </a:stretch>
          </a:blipFill>
        </p:spPr>
      </p:sp>
      <p:sp>
        <p:nvSpPr>
          <p:cNvPr name="TextBox 12" id="12"/>
          <p:cNvSpPr txBox="true"/>
          <p:nvPr/>
        </p:nvSpPr>
        <p:spPr>
          <a:xfrm rot="0">
            <a:off x="7147947" y="3490528"/>
            <a:ext cx="4000059" cy="4834835"/>
          </a:xfrm>
          <a:prstGeom prst="rect">
            <a:avLst/>
          </a:prstGeom>
        </p:spPr>
        <p:txBody>
          <a:bodyPr anchor="t" rtlCol="false" tIns="0" lIns="0" bIns="0" rIns="0">
            <a:spAutoFit/>
          </a:bodyPr>
          <a:lstStyle/>
          <a:p>
            <a:pPr algn="ctr">
              <a:lnSpc>
                <a:spcPts val="3539"/>
              </a:lnSpc>
            </a:pPr>
            <a:r>
              <a:rPr lang="en-US" sz="2528">
                <a:solidFill>
                  <a:srgbClr val="000000"/>
                </a:solidFill>
                <a:latin typeface="Antic Bold"/>
              </a:rPr>
              <a:t>Arus informasi dan budaya asing yang semakin deras dapat menggerus nilai-nilai Pancasila. Nilai-nilai Pancasila yang luhur dan universal harus ditanamkan sejak dini kepada generasi muda agar tidak mudah terpengaruh oleh arus informasi dan budaya asing.</a:t>
            </a:r>
          </a:p>
          <a:p>
            <a:pPr algn="ctr">
              <a:lnSpc>
                <a:spcPts val="3539"/>
              </a:lnSpc>
            </a:pPr>
          </a:p>
        </p:txBody>
      </p:sp>
      <p:grpSp>
        <p:nvGrpSpPr>
          <p:cNvPr name="Group 13" id="13"/>
          <p:cNvGrpSpPr/>
          <p:nvPr/>
        </p:nvGrpSpPr>
        <p:grpSpPr>
          <a:xfrm rot="0">
            <a:off x="-360171" y="9258300"/>
            <a:ext cx="19459526" cy="1231556"/>
            <a:chOff x="0" y="0"/>
            <a:chExt cx="13180282" cy="834155"/>
          </a:xfrm>
        </p:grpSpPr>
        <p:sp>
          <p:nvSpPr>
            <p:cNvPr name="Freeform 14" id="14"/>
            <p:cNvSpPr/>
            <p:nvPr/>
          </p:nvSpPr>
          <p:spPr>
            <a:xfrm flipH="false" flipV="false" rot="0">
              <a:off x="0" y="0"/>
              <a:ext cx="13180282" cy="834155"/>
            </a:xfrm>
            <a:custGeom>
              <a:avLst/>
              <a:gdLst/>
              <a:ahLst/>
              <a:cxnLst/>
              <a:rect r="r" b="b" t="t" l="l"/>
              <a:pathLst>
                <a:path h="834155" w="13180282">
                  <a:moveTo>
                    <a:pt x="13180282" y="0"/>
                  </a:moveTo>
                  <a:lnTo>
                    <a:pt x="0" y="0"/>
                  </a:lnTo>
                  <a:lnTo>
                    <a:pt x="101600" y="417077"/>
                  </a:lnTo>
                  <a:lnTo>
                    <a:pt x="0" y="834155"/>
                  </a:lnTo>
                  <a:lnTo>
                    <a:pt x="13180282" y="834155"/>
                  </a:lnTo>
                  <a:lnTo>
                    <a:pt x="13078682" y="417077"/>
                  </a:lnTo>
                  <a:lnTo>
                    <a:pt x="13180282" y="0"/>
                  </a:lnTo>
                  <a:close/>
                </a:path>
              </a:pathLst>
            </a:custGeom>
            <a:solidFill>
              <a:srgbClr val="3D4984"/>
            </a:solidFill>
          </p:spPr>
        </p:sp>
        <p:sp>
          <p:nvSpPr>
            <p:cNvPr name="TextBox 15" id="15"/>
            <p:cNvSpPr txBox="true"/>
            <p:nvPr/>
          </p:nvSpPr>
          <p:spPr>
            <a:xfrm>
              <a:off x="88900" y="-38100"/>
              <a:ext cx="13002482" cy="872255"/>
            </a:xfrm>
            <a:prstGeom prst="rect">
              <a:avLst/>
            </a:prstGeom>
          </p:spPr>
          <p:txBody>
            <a:bodyPr anchor="ctr" rtlCol="false" tIns="50800" lIns="50800" bIns="50800" rIns="50800"/>
            <a:lstStyle/>
            <a:p>
              <a:pPr algn="ctr">
                <a:lnSpc>
                  <a:spcPts val="2748"/>
                </a:lnSpc>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64000"/>
            </a:blip>
            <a:stretch>
              <a:fillRect l="0" t="-9222" r="0" b="-9222"/>
            </a:stretch>
          </a:blipFill>
        </p:spPr>
      </p:sp>
      <p:grpSp>
        <p:nvGrpSpPr>
          <p:cNvPr name="Group 3" id="3"/>
          <p:cNvGrpSpPr/>
          <p:nvPr/>
        </p:nvGrpSpPr>
        <p:grpSpPr>
          <a:xfrm rot="0">
            <a:off x="642546" y="814255"/>
            <a:ext cx="17002907" cy="1800486"/>
            <a:chOff x="0" y="0"/>
            <a:chExt cx="4478132" cy="474202"/>
          </a:xfrm>
        </p:grpSpPr>
        <p:sp>
          <p:nvSpPr>
            <p:cNvPr name="Freeform 4" id="4"/>
            <p:cNvSpPr/>
            <p:nvPr/>
          </p:nvSpPr>
          <p:spPr>
            <a:xfrm flipH="false" flipV="false" rot="0">
              <a:off x="0" y="0"/>
              <a:ext cx="4478132" cy="474202"/>
            </a:xfrm>
            <a:custGeom>
              <a:avLst/>
              <a:gdLst/>
              <a:ahLst/>
              <a:cxnLst/>
              <a:rect r="r" b="b" t="t" l="l"/>
              <a:pathLst>
                <a:path h="474202" w="4478132">
                  <a:moveTo>
                    <a:pt x="4478132" y="0"/>
                  </a:moveTo>
                  <a:lnTo>
                    <a:pt x="0" y="0"/>
                  </a:lnTo>
                  <a:lnTo>
                    <a:pt x="101600" y="237101"/>
                  </a:lnTo>
                  <a:lnTo>
                    <a:pt x="0" y="474202"/>
                  </a:lnTo>
                  <a:lnTo>
                    <a:pt x="4478132" y="474202"/>
                  </a:lnTo>
                  <a:lnTo>
                    <a:pt x="4376532" y="237101"/>
                  </a:lnTo>
                  <a:lnTo>
                    <a:pt x="4478132" y="0"/>
                  </a:lnTo>
                  <a:close/>
                </a:path>
              </a:pathLst>
            </a:custGeom>
            <a:solidFill>
              <a:srgbClr val="3D4984"/>
            </a:solidFill>
          </p:spPr>
        </p:sp>
        <p:sp>
          <p:nvSpPr>
            <p:cNvPr name="TextBox 5" id="5"/>
            <p:cNvSpPr txBox="true"/>
            <p:nvPr/>
          </p:nvSpPr>
          <p:spPr>
            <a:xfrm>
              <a:off x="88900" y="-38100"/>
              <a:ext cx="4300332" cy="512302"/>
            </a:xfrm>
            <a:prstGeom prst="rect">
              <a:avLst/>
            </a:prstGeom>
          </p:spPr>
          <p:txBody>
            <a:bodyPr anchor="ctr" rtlCol="false" tIns="50800" lIns="50800" bIns="50800" rIns="50800"/>
            <a:lstStyle/>
            <a:p>
              <a:pPr algn="ctr">
                <a:lnSpc>
                  <a:spcPts val="2748"/>
                </a:lnSpc>
              </a:pPr>
            </a:p>
          </p:txBody>
        </p:sp>
      </p:grpSp>
      <p:sp>
        <p:nvSpPr>
          <p:cNvPr name="TextBox 6" id="6"/>
          <p:cNvSpPr txBox="true"/>
          <p:nvPr/>
        </p:nvSpPr>
        <p:spPr>
          <a:xfrm rot="0">
            <a:off x="1032676" y="733425"/>
            <a:ext cx="16230600" cy="1812926"/>
          </a:xfrm>
          <a:prstGeom prst="rect">
            <a:avLst/>
          </a:prstGeom>
        </p:spPr>
        <p:txBody>
          <a:bodyPr anchor="t" rtlCol="false" tIns="0" lIns="0" bIns="0" rIns="0">
            <a:spAutoFit/>
          </a:bodyPr>
          <a:lstStyle/>
          <a:p>
            <a:pPr algn="ctr">
              <a:lnSpc>
                <a:spcPts val="13999"/>
              </a:lnSpc>
            </a:pPr>
            <a:r>
              <a:rPr lang="en-US" sz="9999">
                <a:solidFill>
                  <a:srgbClr val="FFFFFF"/>
                </a:solidFill>
                <a:latin typeface="Scripter"/>
              </a:rPr>
              <a:t>UPAYA MEMPERKUAT PANCASILA</a:t>
            </a:r>
          </a:p>
        </p:txBody>
      </p:sp>
      <p:sp>
        <p:nvSpPr>
          <p:cNvPr name="Freeform 7" id="7"/>
          <p:cNvSpPr/>
          <p:nvPr/>
        </p:nvSpPr>
        <p:spPr>
          <a:xfrm flipH="false" flipV="false" rot="0">
            <a:off x="642546" y="3053702"/>
            <a:ext cx="4773433" cy="6204598"/>
          </a:xfrm>
          <a:custGeom>
            <a:avLst/>
            <a:gdLst/>
            <a:ahLst/>
            <a:cxnLst/>
            <a:rect r="r" b="b" t="t" l="l"/>
            <a:pathLst>
              <a:path h="6204598" w="4773433">
                <a:moveTo>
                  <a:pt x="0" y="0"/>
                </a:moveTo>
                <a:lnTo>
                  <a:pt x="4773433" y="0"/>
                </a:lnTo>
                <a:lnTo>
                  <a:pt x="4773433" y="6204598"/>
                </a:lnTo>
                <a:lnTo>
                  <a:pt x="0" y="6204598"/>
                </a:lnTo>
                <a:lnTo>
                  <a:pt x="0" y="0"/>
                </a:lnTo>
                <a:close/>
              </a:path>
            </a:pathLst>
          </a:custGeom>
          <a:blipFill>
            <a:blip r:embed="rId3">
              <a:extLst>
                <a:ext uri="{96DAC541-7B7A-43D3-8B79-37D633B846F1}">
                  <asvg:svgBlip xmlns:asvg="http://schemas.microsoft.com/office/drawing/2016/SVG/main" r:embed="rId4"/>
                </a:ext>
              </a:extLst>
            </a:blip>
            <a:stretch>
              <a:fillRect l="-11091" t="0" r="-11091" b="0"/>
            </a:stretch>
          </a:blipFill>
        </p:spPr>
      </p:sp>
      <p:sp>
        <p:nvSpPr>
          <p:cNvPr name="TextBox 8" id="8"/>
          <p:cNvSpPr txBox="true"/>
          <p:nvPr/>
        </p:nvSpPr>
        <p:spPr>
          <a:xfrm rot="0">
            <a:off x="878123" y="4305624"/>
            <a:ext cx="4216328" cy="4116803"/>
          </a:xfrm>
          <a:prstGeom prst="rect">
            <a:avLst/>
          </a:prstGeom>
        </p:spPr>
        <p:txBody>
          <a:bodyPr anchor="t" rtlCol="false" tIns="0" lIns="0" bIns="0" rIns="0">
            <a:spAutoFit/>
          </a:bodyPr>
          <a:lstStyle/>
          <a:p>
            <a:pPr algn="ctr">
              <a:lnSpc>
                <a:spcPts val="3574"/>
              </a:lnSpc>
            </a:pPr>
            <a:r>
              <a:rPr lang="en-US" sz="2552">
                <a:solidFill>
                  <a:srgbClr val="000000"/>
                </a:solidFill>
                <a:latin typeface="Antic Bold"/>
              </a:rPr>
              <a:t>Memperkuat pemahaman masyarakat tentang Pancasila</a:t>
            </a:r>
          </a:p>
          <a:p>
            <a:pPr algn="ctr">
              <a:lnSpc>
                <a:spcPts val="3434"/>
              </a:lnSpc>
            </a:pPr>
          </a:p>
          <a:p>
            <a:pPr algn="ctr">
              <a:lnSpc>
                <a:spcPts val="3434"/>
              </a:lnSpc>
            </a:pPr>
            <a:r>
              <a:rPr lang="en-US" sz="2452">
                <a:solidFill>
                  <a:srgbClr val="000000"/>
                </a:solidFill>
                <a:latin typeface="Antic Bold"/>
              </a:rPr>
              <a:t>Pendidikan Pancasila harus terus ditingkatkan agar masyarakat dapat memahami dan mengamalkan nilai-nilai Pancasila dalam kehidupan sehari-hari.</a:t>
            </a:r>
          </a:p>
          <a:p>
            <a:pPr algn="ctr">
              <a:lnSpc>
                <a:spcPts val="1225"/>
              </a:lnSpc>
            </a:pPr>
          </a:p>
        </p:txBody>
      </p:sp>
      <p:sp>
        <p:nvSpPr>
          <p:cNvPr name="Freeform 9" id="9"/>
          <p:cNvSpPr/>
          <p:nvPr/>
        </p:nvSpPr>
        <p:spPr>
          <a:xfrm flipH="false" flipV="false" rot="0">
            <a:off x="13201502" y="3186710"/>
            <a:ext cx="4529089" cy="5938583"/>
          </a:xfrm>
          <a:custGeom>
            <a:avLst/>
            <a:gdLst/>
            <a:ahLst/>
            <a:cxnLst/>
            <a:rect r="r" b="b" t="t" l="l"/>
            <a:pathLst>
              <a:path h="5938583" w="4529089">
                <a:moveTo>
                  <a:pt x="0" y="0"/>
                </a:moveTo>
                <a:lnTo>
                  <a:pt x="4529088" y="0"/>
                </a:lnTo>
                <a:lnTo>
                  <a:pt x="4529088" y="5938583"/>
                </a:lnTo>
                <a:lnTo>
                  <a:pt x="0" y="5938583"/>
                </a:lnTo>
                <a:lnTo>
                  <a:pt x="0" y="0"/>
                </a:lnTo>
                <a:close/>
              </a:path>
            </a:pathLst>
          </a:custGeom>
          <a:blipFill>
            <a:blip r:embed="rId3">
              <a:extLst>
                <a:ext uri="{96DAC541-7B7A-43D3-8B79-37D633B846F1}">
                  <asvg:svgBlip xmlns:asvg="http://schemas.microsoft.com/office/drawing/2016/SVG/main" r:embed="rId4"/>
                </a:ext>
              </a:extLst>
            </a:blip>
            <a:stretch>
              <a:fillRect l="-11626" t="0" r="-11626" b="0"/>
            </a:stretch>
          </a:blipFill>
        </p:spPr>
      </p:sp>
      <p:sp>
        <p:nvSpPr>
          <p:cNvPr name="TextBox 10" id="10"/>
          <p:cNvSpPr txBox="true"/>
          <p:nvPr/>
        </p:nvSpPr>
        <p:spPr>
          <a:xfrm rot="0">
            <a:off x="13334852" y="4366854"/>
            <a:ext cx="4310602" cy="5082546"/>
          </a:xfrm>
          <a:prstGeom prst="rect">
            <a:avLst/>
          </a:prstGeom>
        </p:spPr>
        <p:txBody>
          <a:bodyPr anchor="t" rtlCol="false" tIns="0" lIns="0" bIns="0" rIns="0">
            <a:spAutoFit/>
          </a:bodyPr>
          <a:lstStyle/>
          <a:p>
            <a:pPr algn="ctr">
              <a:lnSpc>
                <a:spcPts val="3374"/>
              </a:lnSpc>
            </a:pPr>
            <a:r>
              <a:rPr lang="en-US" sz="2410">
                <a:solidFill>
                  <a:srgbClr val="000000"/>
                </a:solidFill>
                <a:latin typeface="Antic Bold"/>
              </a:rPr>
              <a:t>Meningkatkan peran pemerintah dalam melestarikan Pancasila</a:t>
            </a:r>
          </a:p>
          <a:p>
            <a:pPr algn="ctr">
              <a:lnSpc>
                <a:spcPts val="3374"/>
              </a:lnSpc>
            </a:pPr>
          </a:p>
          <a:p>
            <a:pPr algn="ctr">
              <a:lnSpc>
                <a:spcPts val="3374"/>
              </a:lnSpc>
            </a:pPr>
            <a:r>
              <a:rPr lang="en-US" sz="2410">
                <a:solidFill>
                  <a:srgbClr val="000000"/>
                </a:solidFill>
                <a:latin typeface="Antic Bold"/>
              </a:rPr>
              <a:t>Pemerintah harus berperan aktif dalam melestarikan Pancasila. Hal ini dapat dilakukan melalui berbagai kebijakan dan program, seperti pendidikan Pancasila di sekolah dan perguruan tinggi, serta sosialisasi nilai-nilai Pancasila kepada masyarakat.</a:t>
            </a:r>
          </a:p>
          <a:p>
            <a:pPr algn="ctr">
              <a:lnSpc>
                <a:spcPts val="3374"/>
              </a:lnSpc>
            </a:pPr>
          </a:p>
        </p:txBody>
      </p:sp>
      <p:sp>
        <p:nvSpPr>
          <p:cNvPr name="Freeform 11" id="11"/>
          <p:cNvSpPr/>
          <p:nvPr/>
        </p:nvSpPr>
        <p:spPr>
          <a:xfrm flipH="false" flipV="false" rot="0">
            <a:off x="6685126" y="2614741"/>
            <a:ext cx="4925701" cy="5537917"/>
          </a:xfrm>
          <a:custGeom>
            <a:avLst/>
            <a:gdLst/>
            <a:ahLst/>
            <a:cxnLst/>
            <a:rect r="r" b="b" t="t" l="l"/>
            <a:pathLst>
              <a:path h="5537917" w="4925701">
                <a:moveTo>
                  <a:pt x="0" y="0"/>
                </a:moveTo>
                <a:lnTo>
                  <a:pt x="4925701" y="0"/>
                </a:lnTo>
                <a:lnTo>
                  <a:pt x="4925701" y="5537917"/>
                </a:lnTo>
                <a:lnTo>
                  <a:pt x="0" y="5537917"/>
                </a:lnTo>
                <a:lnTo>
                  <a:pt x="0" y="0"/>
                </a:lnTo>
                <a:close/>
              </a:path>
            </a:pathLst>
          </a:custGeom>
          <a:blipFill>
            <a:blip r:embed="rId3">
              <a:extLst>
                <a:ext uri="{96DAC541-7B7A-43D3-8B79-37D633B846F1}">
                  <asvg:svgBlip xmlns:asvg="http://schemas.microsoft.com/office/drawing/2016/SVG/main" r:embed="rId4"/>
                </a:ext>
              </a:extLst>
            </a:blip>
            <a:stretch>
              <a:fillRect l="-2841" t="0" r="-2841" b="0"/>
            </a:stretch>
          </a:blipFill>
        </p:spPr>
      </p:sp>
      <p:sp>
        <p:nvSpPr>
          <p:cNvPr name="TextBox 12" id="12"/>
          <p:cNvSpPr txBox="true"/>
          <p:nvPr/>
        </p:nvSpPr>
        <p:spPr>
          <a:xfrm rot="0">
            <a:off x="6681150" y="3270442"/>
            <a:ext cx="4925701" cy="5275008"/>
          </a:xfrm>
          <a:prstGeom prst="rect">
            <a:avLst/>
          </a:prstGeom>
        </p:spPr>
        <p:txBody>
          <a:bodyPr anchor="t" rtlCol="false" tIns="0" lIns="0" bIns="0" rIns="0">
            <a:spAutoFit/>
          </a:bodyPr>
          <a:lstStyle/>
          <a:p>
            <a:pPr algn="ctr">
              <a:lnSpc>
                <a:spcPts val="3539"/>
              </a:lnSpc>
            </a:pPr>
            <a:r>
              <a:rPr lang="en-US" sz="2528">
                <a:solidFill>
                  <a:srgbClr val="000000"/>
                </a:solidFill>
                <a:latin typeface="Antic Bold"/>
              </a:rPr>
              <a:t>Mengembangkan nilai-nilai Pancasila dalam kehidupan bermasyarakat, berbangsa, dan bernegara</a:t>
            </a:r>
          </a:p>
          <a:p>
            <a:pPr algn="ctr">
              <a:lnSpc>
                <a:spcPts val="3539"/>
              </a:lnSpc>
            </a:pPr>
          </a:p>
          <a:p>
            <a:pPr algn="ctr">
              <a:lnSpc>
                <a:spcPts val="3539"/>
              </a:lnSpc>
            </a:pPr>
            <a:r>
              <a:rPr lang="en-US" sz="2528">
                <a:solidFill>
                  <a:srgbClr val="000000"/>
                </a:solidFill>
                <a:latin typeface="Antic Bold"/>
              </a:rPr>
              <a:t>Nilai-nilai Pancasila harus dikembangkan dalam kehidupan bermasyarakat, berbangsa, dan bernegara. Hal ini dapat dilakukan melalui berbagai kegiatan, seperti pendidikan, penyuluhan, dan sosialisasi.</a:t>
            </a:r>
          </a:p>
          <a:p>
            <a:pPr algn="ctr">
              <a:lnSpc>
                <a:spcPts val="3539"/>
              </a:lnSpc>
            </a:pPr>
          </a:p>
        </p:txBody>
      </p:sp>
      <p:grpSp>
        <p:nvGrpSpPr>
          <p:cNvPr name="Group 13" id="13"/>
          <p:cNvGrpSpPr/>
          <p:nvPr/>
        </p:nvGrpSpPr>
        <p:grpSpPr>
          <a:xfrm rot="0">
            <a:off x="-360171" y="9258300"/>
            <a:ext cx="19459526" cy="1231556"/>
            <a:chOff x="0" y="0"/>
            <a:chExt cx="13180282" cy="834155"/>
          </a:xfrm>
        </p:grpSpPr>
        <p:sp>
          <p:nvSpPr>
            <p:cNvPr name="Freeform 14" id="14"/>
            <p:cNvSpPr/>
            <p:nvPr/>
          </p:nvSpPr>
          <p:spPr>
            <a:xfrm flipH="false" flipV="false" rot="0">
              <a:off x="0" y="0"/>
              <a:ext cx="13180282" cy="834155"/>
            </a:xfrm>
            <a:custGeom>
              <a:avLst/>
              <a:gdLst/>
              <a:ahLst/>
              <a:cxnLst/>
              <a:rect r="r" b="b" t="t" l="l"/>
              <a:pathLst>
                <a:path h="834155" w="13180282">
                  <a:moveTo>
                    <a:pt x="13180282" y="0"/>
                  </a:moveTo>
                  <a:lnTo>
                    <a:pt x="0" y="0"/>
                  </a:lnTo>
                  <a:lnTo>
                    <a:pt x="101600" y="417077"/>
                  </a:lnTo>
                  <a:lnTo>
                    <a:pt x="0" y="834155"/>
                  </a:lnTo>
                  <a:lnTo>
                    <a:pt x="13180282" y="834155"/>
                  </a:lnTo>
                  <a:lnTo>
                    <a:pt x="13078682" y="417077"/>
                  </a:lnTo>
                  <a:lnTo>
                    <a:pt x="13180282" y="0"/>
                  </a:lnTo>
                  <a:close/>
                </a:path>
              </a:pathLst>
            </a:custGeom>
            <a:solidFill>
              <a:srgbClr val="3D4984"/>
            </a:solidFill>
          </p:spPr>
        </p:sp>
        <p:sp>
          <p:nvSpPr>
            <p:cNvPr name="TextBox 15" id="15"/>
            <p:cNvSpPr txBox="true"/>
            <p:nvPr/>
          </p:nvSpPr>
          <p:spPr>
            <a:xfrm>
              <a:off x="88900" y="-38100"/>
              <a:ext cx="13002482" cy="872255"/>
            </a:xfrm>
            <a:prstGeom prst="rect">
              <a:avLst/>
            </a:prstGeom>
          </p:spPr>
          <p:txBody>
            <a:bodyPr anchor="ctr" rtlCol="false" tIns="50800" lIns="50800" bIns="50800" rIns="50800"/>
            <a:lstStyle/>
            <a:p>
              <a:pPr algn="ctr">
                <a:lnSpc>
                  <a:spcPts val="2748"/>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DAF0T0gkd0Y</dc:identifier>
  <dcterms:modified xsi:type="dcterms:W3CDTF">2011-08-01T06:04:30Z</dcterms:modified>
  <cp:revision>1</cp:revision>
  <dc:title>PANCASILA SEBAGAI IDEOLOGI POLITIK</dc:title>
</cp:coreProperties>
</file>