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umberjack" charset="1" panose="02000503050000020004"/>
      <p:regular r:id="rId10"/>
    </p:embeddedFont>
    <p:embeddedFont>
      <p:font typeface="TAN Tangkiwood" charset="1" panose="000000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12" Target="../media/image63.png" Type="http://schemas.openxmlformats.org/officeDocument/2006/relationships/image"/><Relationship Id="rId13" Target="../media/image64.svg" Type="http://schemas.openxmlformats.org/officeDocument/2006/relationships/image"/><Relationship Id="rId14" Target="../media/image65.png" Type="http://schemas.openxmlformats.org/officeDocument/2006/relationships/image"/><Relationship Id="rId15" Target="../media/image66.svg" Type="http://schemas.openxmlformats.org/officeDocument/2006/relationships/image"/><Relationship Id="rId16" Target="../media/image67.png" Type="http://schemas.openxmlformats.org/officeDocument/2006/relationships/image"/><Relationship Id="rId17" Target="../media/image68.svg" Type="http://schemas.openxmlformats.org/officeDocument/2006/relationships/image"/><Relationship Id="rId18" Target="../media/image69.png" Type="http://schemas.openxmlformats.org/officeDocument/2006/relationships/image"/><Relationship Id="rId19" Target="../media/image70.svg" Type="http://schemas.openxmlformats.org/officeDocument/2006/relationships/image"/><Relationship Id="rId2" Target="../media/image1.png" Type="http://schemas.openxmlformats.org/officeDocument/2006/relationships/image"/><Relationship Id="rId20" Target="../media/image71.png" Type="http://schemas.openxmlformats.org/officeDocument/2006/relationships/image"/><Relationship Id="rId21" Target="../media/image72.svg" Type="http://schemas.openxmlformats.org/officeDocument/2006/relationships/image"/><Relationship Id="rId22" Target="../media/image73.png" Type="http://schemas.openxmlformats.org/officeDocument/2006/relationships/image"/><Relationship Id="rId23" Target="../media/image74.svg" Type="http://schemas.openxmlformats.org/officeDocument/2006/relationships/image"/><Relationship Id="rId24" Target="../media/image29.png" Type="http://schemas.openxmlformats.org/officeDocument/2006/relationships/image"/><Relationship Id="rId25" Target="../media/image30.sv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9.png" Type="http://schemas.openxmlformats.org/officeDocument/2006/relationships/image"/><Relationship Id="rId9" Target="../media/image60.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9.png" Type="http://schemas.openxmlformats.org/officeDocument/2006/relationships/image"/><Relationship Id="rId11" Target="../media/image80.svg" Type="http://schemas.openxmlformats.org/officeDocument/2006/relationships/image"/><Relationship Id="rId12" Target="../media/image81.png" Type="http://schemas.openxmlformats.org/officeDocument/2006/relationships/image"/><Relationship Id="rId13" Target="../media/image82.svg" Type="http://schemas.openxmlformats.org/officeDocument/2006/relationships/image"/><Relationship Id="rId14" Target="../media/image83.png" Type="http://schemas.openxmlformats.org/officeDocument/2006/relationships/image"/><Relationship Id="rId15" Target="../media/image8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77.png" Type="http://schemas.openxmlformats.org/officeDocument/2006/relationships/image"/><Relationship Id="rId7" Target="../media/image78.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97755" y="-4360936"/>
            <a:ext cx="10692491" cy="19008872"/>
          </a:xfrm>
          <a:custGeom>
            <a:avLst/>
            <a:gdLst/>
            <a:ahLst/>
            <a:cxnLst/>
            <a:rect r="r" b="b" t="t" l="l"/>
            <a:pathLst>
              <a:path h="19008872" w="10692491">
                <a:moveTo>
                  <a:pt x="0" y="0"/>
                </a:moveTo>
                <a:lnTo>
                  <a:pt x="10692490" y="0"/>
                </a:lnTo>
                <a:lnTo>
                  <a:pt x="10692490" y="19008872"/>
                </a:lnTo>
                <a:lnTo>
                  <a:pt x="0" y="19008872"/>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11655">
            <a:off x="-906877" y="7981307"/>
            <a:ext cx="5194130" cy="3343721"/>
          </a:xfrm>
          <a:custGeom>
            <a:avLst/>
            <a:gdLst/>
            <a:ahLst/>
            <a:cxnLst/>
            <a:rect r="r" b="b" t="t" l="l"/>
            <a:pathLst>
              <a:path h="3343721" w="5194130">
                <a:moveTo>
                  <a:pt x="0" y="0"/>
                </a:moveTo>
                <a:lnTo>
                  <a:pt x="5194130" y="0"/>
                </a:lnTo>
                <a:lnTo>
                  <a:pt x="5194130" y="3343721"/>
                </a:lnTo>
                <a:lnTo>
                  <a:pt x="0" y="334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628535" y="4408806"/>
            <a:ext cx="1630765" cy="1698714"/>
          </a:xfrm>
          <a:custGeom>
            <a:avLst/>
            <a:gdLst/>
            <a:ahLst/>
            <a:cxnLst/>
            <a:rect r="r" b="b" t="t" l="l"/>
            <a:pathLst>
              <a:path h="1698714" w="1630765">
                <a:moveTo>
                  <a:pt x="0" y="1698714"/>
                </a:moveTo>
                <a:lnTo>
                  <a:pt x="1630765" y="1698714"/>
                </a:lnTo>
                <a:lnTo>
                  <a:pt x="1630765" y="0"/>
                </a:lnTo>
                <a:lnTo>
                  <a:pt x="0" y="0"/>
                </a:lnTo>
                <a:lnTo>
                  <a:pt x="0" y="16987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028700" y="4408806"/>
            <a:ext cx="1627776" cy="1695600"/>
          </a:xfrm>
          <a:custGeom>
            <a:avLst/>
            <a:gdLst/>
            <a:ahLst/>
            <a:cxnLst/>
            <a:rect r="r" b="b" t="t" l="l"/>
            <a:pathLst>
              <a:path h="1695600" w="1627776">
                <a:moveTo>
                  <a:pt x="1627776" y="0"/>
                </a:moveTo>
                <a:lnTo>
                  <a:pt x="0" y="0"/>
                </a:lnTo>
                <a:lnTo>
                  <a:pt x="0" y="1695600"/>
                </a:lnTo>
                <a:lnTo>
                  <a:pt x="1627776" y="1695600"/>
                </a:lnTo>
                <a:lnTo>
                  <a:pt x="162777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075661">
            <a:off x="15447210" y="7200900"/>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916682">
            <a:off x="-982408" y="-1393967"/>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421465" y="2323851"/>
            <a:ext cx="11445070" cy="5639298"/>
          </a:xfrm>
          <a:custGeom>
            <a:avLst/>
            <a:gdLst/>
            <a:ahLst/>
            <a:cxnLst/>
            <a:rect r="r" b="b" t="t" l="l"/>
            <a:pathLst>
              <a:path h="5639298" w="11445070">
                <a:moveTo>
                  <a:pt x="0" y="0"/>
                </a:moveTo>
                <a:lnTo>
                  <a:pt x="11445070" y="0"/>
                </a:lnTo>
                <a:lnTo>
                  <a:pt x="11445070" y="5639298"/>
                </a:lnTo>
                <a:lnTo>
                  <a:pt x="0" y="56392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5400000">
            <a:off x="7982074" y="-1113891"/>
            <a:ext cx="2323851" cy="3554648"/>
          </a:xfrm>
          <a:custGeom>
            <a:avLst/>
            <a:gdLst/>
            <a:ahLst/>
            <a:cxnLst/>
            <a:rect r="r" b="b" t="t" l="l"/>
            <a:pathLst>
              <a:path h="3554648" w="2323851">
                <a:moveTo>
                  <a:pt x="0" y="0"/>
                </a:moveTo>
                <a:lnTo>
                  <a:pt x="2323852" y="0"/>
                </a:lnTo>
                <a:lnTo>
                  <a:pt x="2323852" y="3554648"/>
                </a:lnTo>
                <a:lnTo>
                  <a:pt x="0" y="35546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3636106" y="4241253"/>
            <a:ext cx="10588121" cy="3094356"/>
          </a:xfrm>
          <a:prstGeom prst="rect">
            <a:avLst/>
          </a:prstGeom>
        </p:spPr>
        <p:txBody>
          <a:bodyPr anchor="t" rtlCol="false" tIns="0" lIns="0" bIns="0" rIns="0">
            <a:spAutoFit/>
          </a:bodyPr>
          <a:lstStyle/>
          <a:p>
            <a:pPr algn="ctr">
              <a:lnSpc>
                <a:spcPts val="7360"/>
              </a:lnSpc>
            </a:pPr>
            <a:r>
              <a:rPr lang="en-US" sz="8000">
                <a:solidFill>
                  <a:srgbClr val="CA5038"/>
                </a:solidFill>
                <a:latin typeface="TAN Tangkiwood"/>
              </a:rPr>
              <a:t>Pancasila sebagai Paradigma Pembangunan</a:t>
            </a:r>
          </a:p>
          <a:p>
            <a:pPr algn="ctr">
              <a:lnSpc>
                <a:spcPts val="7360"/>
              </a:lnSpc>
            </a:pPr>
            <a:r>
              <a:rPr lang="en-US" sz="8000">
                <a:solidFill>
                  <a:srgbClr val="CA5038"/>
                </a:solidFill>
                <a:latin typeface="TAN Tangkiwood"/>
              </a:rPr>
              <a:t>Nasional</a:t>
            </a:r>
          </a:p>
        </p:txBody>
      </p:sp>
      <p:sp>
        <p:nvSpPr>
          <p:cNvPr name="TextBox 11" id="11"/>
          <p:cNvSpPr txBox="true"/>
          <p:nvPr/>
        </p:nvSpPr>
        <p:spPr>
          <a:xfrm rot="0">
            <a:off x="3636106" y="3198554"/>
            <a:ext cx="10588121" cy="481329"/>
          </a:xfrm>
          <a:prstGeom prst="rect">
            <a:avLst/>
          </a:prstGeom>
        </p:spPr>
        <p:txBody>
          <a:bodyPr anchor="t" rtlCol="false" tIns="0" lIns="0" bIns="0" rIns="0">
            <a:spAutoFit/>
          </a:bodyPr>
          <a:lstStyle/>
          <a:p>
            <a:pPr algn="ctr">
              <a:lnSpc>
                <a:spcPts val="3920"/>
              </a:lnSpc>
            </a:pPr>
            <a:r>
              <a:rPr lang="en-US" sz="2800">
                <a:solidFill>
                  <a:srgbClr val="29130E"/>
                </a:solidFill>
                <a:latin typeface="Lumberjack"/>
              </a:rPr>
              <a:t>Presented by Group 8</a:t>
            </a:r>
          </a:p>
        </p:txBody>
      </p:sp>
      <p:sp>
        <p:nvSpPr>
          <p:cNvPr name="Freeform 12" id="12"/>
          <p:cNvSpPr/>
          <p:nvPr/>
        </p:nvSpPr>
        <p:spPr>
          <a:xfrm flipH="true" flipV="true" rot="-5400000">
            <a:off x="7982074" y="7866319"/>
            <a:ext cx="2323851" cy="3554648"/>
          </a:xfrm>
          <a:custGeom>
            <a:avLst/>
            <a:gdLst/>
            <a:ahLst/>
            <a:cxnLst/>
            <a:rect r="r" b="b" t="t" l="l"/>
            <a:pathLst>
              <a:path h="3554648" w="2323851">
                <a:moveTo>
                  <a:pt x="2323852" y="3554648"/>
                </a:moveTo>
                <a:lnTo>
                  <a:pt x="0" y="3554648"/>
                </a:lnTo>
                <a:lnTo>
                  <a:pt x="0" y="0"/>
                </a:lnTo>
                <a:lnTo>
                  <a:pt x="2323852" y="0"/>
                </a:lnTo>
                <a:lnTo>
                  <a:pt x="2323852" y="3554648"/>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true" rot="2154203">
            <a:off x="14432959" y="-643161"/>
            <a:ext cx="5194130" cy="3343721"/>
          </a:xfrm>
          <a:custGeom>
            <a:avLst/>
            <a:gdLst/>
            <a:ahLst/>
            <a:cxnLst/>
            <a:rect r="r" b="b" t="t" l="l"/>
            <a:pathLst>
              <a:path h="3343721" w="5194130">
                <a:moveTo>
                  <a:pt x="5194130" y="3343722"/>
                </a:moveTo>
                <a:lnTo>
                  <a:pt x="0" y="3343722"/>
                </a:lnTo>
                <a:lnTo>
                  <a:pt x="0" y="0"/>
                </a:lnTo>
                <a:lnTo>
                  <a:pt x="5194130" y="0"/>
                </a:lnTo>
                <a:lnTo>
                  <a:pt x="5194130" y="334372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700787" y="6604254"/>
            <a:ext cx="3250692" cy="4114800"/>
          </a:xfrm>
          <a:custGeom>
            <a:avLst/>
            <a:gdLst/>
            <a:ahLst/>
            <a:cxnLst/>
            <a:rect r="r" b="b" t="t" l="l"/>
            <a:pathLst>
              <a:path h="4114800" w="3250692">
                <a:moveTo>
                  <a:pt x="0" y="4114800"/>
                </a:moveTo>
                <a:lnTo>
                  <a:pt x="3250692" y="4114800"/>
                </a:lnTo>
                <a:lnTo>
                  <a:pt x="325069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4638755" y="6464957"/>
            <a:ext cx="3250692" cy="4114800"/>
          </a:xfrm>
          <a:custGeom>
            <a:avLst/>
            <a:gdLst/>
            <a:ahLst/>
            <a:cxnLst/>
            <a:rect r="r" b="b" t="t" l="l"/>
            <a:pathLst>
              <a:path h="4114800" w="3250692">
                <a:moveTo>
                  <a:pt x="0" y="0"/>
                </a:moveTo>
                <a:lnTo>
                  <a:pt x="3250692" y="0"/>
                </a:lnTo>
                <a:lnTo>
                  <a:pt x="32506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40465" y="4047696"/>
            <a:ext cx="12239163" cy="5595762"/>
          </a:xfrm>
          <a:prstGeom prst="rect">
            <a:avLst/>
          </a:prstGeom>
        </p:spPr>
        <p:txBody>
          <a:bodyPr anchor="t" rtlCol="false" tIns="0" lIns="0" bIns="0" rIns="0">
            <a:spAutoFit/>
          </a:bodyPr>
          <a:lstStyle/>
          <a:p>
            <a:pPr algn="just">
              <a:lnSpc>
                <a:spcPts val="4472"/>
              </a:lnSpc>
            </a:pPr>
            <a:r>
              <a:rPr lang="en-US" sz="3194">
                <a:solidFill>
                  <a:srgbClr val="29130E"/>
                </a:solidFill>
                <a:latin typeface="Lumberjack"/>
              </a:rPr>
              <a:t>Dalam bidang sosial politik, Pancasila menjadi paradigma yang mencerminkan keinginan bersama bangsa Indonesia. Nilai-nilai dalam Pancasila diwujudkan melalui penerapan keadilan sosial, demokrasi, persatuan, dan kemanusiaan dalam kehidupan sehari-hari.</a:t>
            </a:r>
          </a:p>
          <a:p>
            <a:pPr algn="just">
              <a:lnSpc>
                <a:spcPts val="4472"/>
              </a:lnSpc>
            </a:pPr>
            <a:r>
              <a:rPr lang="en-US" sz="3194">
                <a:solidFill>
                  <a:srgbClr val="29130E"/>
                </a:solidFill>
                <a:latin typeface="Lumberjack"/>
              </a:rPr>
              <a:t>Pancasila mendorong pentingnya mengutamakan kepentingan rakyat dalam pengambilan keputusan politik. Hal ini mencakup keadilan politik, budaya, agama, dan ekonomi. Implementasi nilai-nilai ini berasal dari nilai Ketuhanan Yang Maha Esa, yang memberikan landasan moral bagi masyarakat dalam era globalisasi informasi.</a:t>
            </a:r>
          </a:p>
          <a:p>
            <a:pPr algn="just">
              <a:lnSpc>
                <a:spcPts val="4472"/>
              </a:lnSpc>
            </a:pPr>
          </a:p>
        </p:txBody>
      </p:sp>
      <p:sp>
        <p:nvSpPr>
          <p:cNvPr name="Freeform 7" id="7"/>
          <p:cNvSpPr/>
          <p:nvPr/>
        </p:nvSpPr>
        <p:spPr>
          <a:xfrm flipH="false" flipV="false" rot="-1628243">
            <a:off x="16686732" y="351558"/>
            <a:ext cx="2111748" cy="2362795"/>
          </a:xfrm>
          <a:custGeom>
            <a:avLst/>
            <a:gdLst/>
            <a:ahLst/>
            <a:cxnLst/>
            <a:rect r="r" b="b" t="t" l="l"/>
            <a:pathLst>
              <a:path h="2362795" w="2111748">
                <a:moveTo>
                  <a:pt x="0" y="0"/>
                </a:moveTo>
                <a:lnTo>
                  <a:pt x="2111747" y="0"/>
                </a:lnTo>
                <a:lnTo>
                  <a:pt x="2111747" y="2362794"/>
                </a:lnTo>
                <a:lnTo>
                  <a:pt x="0" y="236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1564072">
            <a:off x="-499588" y="359305"/>
            <a:ext cx="2111748" cy="2362795"/>
          </a:xfrm>
          <a:custGeom>
            <a:avLst/>
            <a:gdLst/>
            <a:ahLst/>
            <a:cxnLst/>
            <a:rect r="r" b="b" t="t" l="l"/>
            <a:pathLst>
              <a:path h="2362795" w="2111748">
                <a:moveTo>
                  <a:pt x="2111748" y="0"/>
                </a:moveTo>
                <a:lnTo>
                  <a:pt x="0" y="0"/>
                </a:lnTo>
                <a:lnTo>
                  <a:pt x="0" y="2362795"/>
                </a:lnTo>
                <a:lnTo>
                  <a:pt x="2111748" y="2362795"/>
                </a:lnTo>
                <a:lnTo>
                  <a:pt x="21117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413031">
            <a:off x="17002182" y="3862439"/>
            <a:ext cx="2016252" cy="4114800"/>
          </a:xfrm>
          <a:custGeom>
            <a:avLst/>
            <a:gdLst/>
            <a:ahLst/>
            <a:cxnLst/>
            <a:rect r="r" b="b" t="t" l="l"/>
            <a:pathLst>
              <a:path h="4114800" w="2016252">
                <a:moveTo>
                  <a:pt x="0" y="0"/>
                </a:moveTo>
                <a:lnTo>
                  <a:pt x="2016252" y="0"/>
                </a:lnTo>
                <a:lnTo>
                  <a:pt x="20162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948183" y="1660073"/>
            <a:ext cx="11131446"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Sosial Politik</a:t>
            </a:r>
          </a:p>
        </p:txBody>
      </p:sp>
      <p:sp>
        <p:nvSpPr>
          <p:cNvPr name="Freeform 11" id="11"/>
          <p:cNvSpPr/>
          <p:nvPr/>
        </p:nvSpPr>
        <p:spPr>
          <a:xfrm flipH="true" flipV="false" rot="1055362">
            <a:off x="-739393" y="3813893"/>
            <a:ext cx="2016252" cy="4114800"/>
          </a:xfrm>
          <a:custGeom>
            <a:avLst/>
            <a:gdLst/>
            <a:ahLst/>
            <a:cxnLst/>
            <a:rect r="r" b="b" t="t" l="l"/>
            <a:pathLst>
              <a:path h="4114800" w="2016252">
                <a:moveTo>
                  <a:pt x="2016252" y="0"/>
                </a:moveTo>
                <a:lnTo>
                  <a:pt x="0" y="0"/>
                </a:lnTo>
                <a:lnTo>
                  <a:pt x="0" y="4114800"/>
                </a:lnTo>
                <a:lnTo>
                  <a:pt x="2016252" y="4114800"/>
                </a:lnTo>
                <a:lnTo>
                  <a:pt x="2016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700787" y="6604254"/>
            <a:ext cx="3250692" cy="4114800"/>
          </a:xfrm>
          <a:custGeom>
            <a:avLst/>
            <a:gdLst/>
            <a:ahLst/>
            <a:cxnLst/>
            <a:rect r="r" b="b" t="t" l="l"/>
            <a:pathLst>
              <a:path h="4114800" w="3250692">
                <a:moveTo>
                  <a:pt x="0" y="4114800"/>
                </a:moveTo>
                <a:lnTo>
                  <a:pt x="3250692" y="4114800"/>
                </a:lnTo>
                <a:lnTo>
                  <a:pt x="325069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4638755" y="6464957"/>
            <a:ext cx="3250692" cy="4114800"/>
          </a:xfrm>
          <a:custGeom>
            <a:avLst/>
            <a:gdLst/>
            <a:ahLst/>
            <a:cxnLst/>
            <a:rect r="r" b="b" t="t" l="l"/>
            <a:pathLst>
              <a:path h="4114800" w="3250692">
                <a:moveTo>
                  <a:pt x="0" y="0"/>
                </a:moveTo>
                <a:lnTo>
                  <a:pt x="3250692" y="0"/>
                </a:lnTo>
                <a:lnTo>
                  <a:pt x="32506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40465" y="4047696"/>
            <a:ext cx="12657653" cy="5595762"/>
          </a:xfrm>
          <a:prstGeom prst="rect">
            <a:avLst/>
          </a:prstGeom>
        </p:spPr>
        <p:txBody>
          <a:bodyPr anchor="t" rtlCol="false" tIns="0" lIns="0" bIns="0" rIns="0">
            <a:spAutoFit/>
          </a:bodyPr>
          <a:lstStyle/>
          <a:p>
            <a:pPr algn="just">
              <a:lnSpc>
                <a:spcPts val="4472"/>
              </a:lnSpc>
            </a:pPr>
            <a:r>
              <a:rPr lang="en-US" sz="3194">
                <a:solidFill>
                  <a:srgbClr val="29130E"/>
                </a:solidFill>
                <a:latin typeface="Lumberjack"/>
              </a:rPr>
              <a:t>Dalam bidang ekonomi, Pancasila mengacu pada Sila Keempat, yang mendorong pembangunan ekonomi yang adil dan berkeadilan. Ekonomi Kerakyatan merupakan pendekatan yang menekankan pada kesejahteraan rakyat, bukan hanya pada kepentingan kelompok besar.</a:t>
            </a:r>
          </a:p>
          <a:p>
            <a:pPr algn="just">
              <a:lnSpc>
                <a:spcPts val="4472"/>
              </a:lnSpc>
            </a:pPr>
            <a:r>
              <a:rPr lang="en-US" sz="3194">
                <a:solidFill>
                  <a:srgbClr val="29130E"/>
                </a:solidFill>
                <a:latin typeface="Lumberjack"/>
              </a:rPr>
              <a:t>Politik ekonomi harus memberikan dukungan kepada usaha kecil, menengah, dan koperasi sebagai pilar utama pembangunan ekonomi nasional. Hal ini membantu mewujudkan ekonomi yang lebih adil, demokratis, dan partisipasi. Dengan begitu, nilai-nilai Pancasila tidak hanya menjadi dasar filosofis, tetapi juga panduan nyata dalam pembangunan ekonomi.</a:t>
            </a:r>
          </a:p>
          <a:p>
            <a:pPr algn="just">
              <a:lnSpc>
                <a:spcPts val="4472"/>
              </a:lnSpc>
            </a:pPr>
          </a:p>
        </p:txBody>
      </p:sp>
      <p:sp>
        <p:nvSpPr>
          <p:cNvPr name="Freeform 7" id="7"/>
          <p:cNvSpPr/>
          <p:nvPr/>
        </p:nvSpPr>
        <p:spPr>
          <a:xfrm flipH="false" flipV="false" rot="-1628243">
            <a:off x="16686732" y="351558"/>
            <a:ext cx="2111748" cy="2362795"/>
          </a:xfrm>
          <a:custGeom>
            <a:avLst/>
            <a:gdLst/>
            <a:ahLst/>
            <a:cxnLst/>
            <a:rect r="r" b="b" t="t" l="l"/>
            <a:pathLst>
              <a:path h="2362795" w="2111748">
                <a:moveTo>
                  <a:pt x="0" y="0"/>
                </a:moveTo>
                <a:lnTo>
                  <a:pt x="2111747" y="0"/>
                </a:lnTo>
                <a:lnTo>
                  <a:pt x="2111747" y="2362794"/>
                </a:lnTo>
                <a:lnTo>
                  <a:pt x="0" y="236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1564072">
            <a:off x="-499588" y="359305"/>
            <a:ext cx="2111748" cy="2362795"/>
          </a:xfrm>
          <a:custGeom>
            <a:avLst/>
            <a:gdLst/>
            <a:ahLst/>
            <a:cxnLst/>
            <a:rect r="r" b="b" t="t" l="l"/>
            <a:pathLst>
              <a:path h="2362795" w="2111748">
                <a:moveTo>
                  <a:pt x="2111748" y="0"/>
                </a:moveTo>
                <a:lnTo>
                  <a:pt x="0" y="0"/>
                </a:lnTo>
                <a:lnTo>
                  <a:pt x="0" y="2362795"/>
                </a:lnTo>
                <a:lnTo>
                  <a:pt x="2111748" y="2362795"/>
                </a:lnTo>
                <a:lnTo>
                  <a:pt x="21117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413031">
            <a:off x="17002182" y="3862439"/>
            <a:ext cx="2016252" cy="4114800"/>
          </a:xfrm>
          <a:custGeom>
            <a:avLst/>
            <a:gdLst/>
            <a:ahLst/>
            <a:cxnLst/>
            <a:rect r="r" b="b" t="t" l="l"/>
            <a:pathLst>
              <a:path h="4114800" w="2016252">
                <a:moveTo>
                  <a:pt x="0" y="0"/>
                </a:moveTo>
                <a:lnTo>
                  <a:pt x="2016252" y="0"/>
                </a:lnTo>
                <a:lnTo>
                  <a:pt x="20162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948183" y="1660073"/>
            <a:ext cx="11131446"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Ekonomi</a:t>
            </a:r>
          </a:p>
        </p:txBody>
      </p:sp>
      <p:sp>
        <p:nvSpPr>
          <p:cNvPr name="Freeform 11" id="11"/>
          <p:cNvSpPr/>
          <p:nvPr/>
        </p:nvSpPr>
        <p:spPr>
          <a:xfrm flipH="true" flipV="false" rot="1055362">
            <a:off x="-739393" y="3813893"/>
            <a:ext cx="2016252" cy="4114800"/>
          </a:xfrm>
          <a:custGeom>
            <a:avLst/>
            <a:gdLst/>
            <a:ahLst/>
            <a:cxnLst/>
            <a:rect r="r" b="b" t="t" l="l"/>
            <a:pathLst>
              <a:path h="4114800" w="2016252">
                <a:moveTo>
                  <a:pt x="2016252" y="0"/>
                </a:moveTo>
                <a:lnTo>
                  <a:pt x="0" y="0"/>
                </a:lnTo>
                <a:lnTo>
                  <a:pt x="0" y="4114800"/>
                </a:lnTo>
                <a:lnTo>
                  <a:pt x="2016252" y="4114800"/>
                </a:lnTo>
                <a:lnTo>
                  <a:pt x="2016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700787" y="6604254"/>
            <a:ext cx="3250692" cy="4114800"/>
          </a:xfrm>
          <a:custGeom>
            <a:avLst/>
            <a:gdLst/>
            <a:ahLst/>
            <a:cxnLst/>
            <a:rect r="r" b="b" t="t" l="l"/>
            <a:pathLst>
              <a:path h="4114800" w="3250692">
                <a:moveTo>
                  <a:pt x="0" y="4114800"/>
                </a:moveTo>
                <a:lnTo>
                  <a:pt x="3250692" y="4114800"/>
                </a:lnTo>
                <a:lnTo>
                  <a:pt x="325069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4638755" y="6464957"/>
            <a:ext cx="3250692" cy="4114800"/>
          </a:xfrm>
          <a:custGeom>
            <a:avLst/>
            <a:gdLst/>
            <a:ahLst/>
            <a:cxnLst/>
            <a:rect r="r" b="b" t="t" l="l"/>
            <a:pathLst>
              <a:path h="4114800" w="3250692">
                <a:moveTo>
                  <a:pt x="0" y="0"/>
                </a:moveTo>
                <a:lnTo>
                  <a:pt x="3250692" y="0"/>
                </a:lnTo>
                <a:lnTo>
                  <a:pt x="32506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40465" y="4038171"/>
            <a:ext cx="12657653" cy="5465445"/>
          </a:xfrm>
          <a:prstGeom prst="rect">
            <a:avLst/>
          </a:prstGeom>
        </p:spPr>
        <p:txBody>
          <a:bodyPr anchor="t" rtlCol="false" tIns="0" lIns="0" bIns="0" rIns="0">
            <a:spAutoFit/>
          </a:bodyPr>
          <a:lstStyle/>
          <a:p>
            <a:pPr algn="just">
              <a:lnSpc>
                <a:spcPts val="4830"/>
              </a:lnSpc>
            </a:pPr>
            <a:r>
              <a:rPr lang="en-US" sz="3450">
                <a:solidFill>
                  <a:srgbClr val="29130E"/>
                </a:solidFill>
                <a:latin typeface="Lumberjack"/>
              </a:rPr>
              <a:t>Pancasila juga menjadi kerangka bagi pengembangan kebudayaan bangsa. Paradigma ini memastikan bahwa pembangunan nasional harus menghormati hak budaya komuniti-komuniti yang beragam di Indonesia.</a:t>
            </a:r>
          </a:p>
          <a:p>
            <a:pPr algn="just">
              <a:lnSpc>
                <a:spcPts val="4830"/>
              </a:lnSpc>
            </a:pPr>
            <a:r>
              <a:rPr lang="en-US" sz="3450">
                <a:solidFill>
                  <a:srgbClr val="29130E"/>
                </a:solidFill>
                <a:latin typeface="Lumberjack"/>
              </a:rPr>
              <a:t>Paradigma ini memadukan pembangunan lokal, regional, dan nasional, menciptakan keseimbangan dan kemerataan. Nilai-nilai Pancasila menggambarkan karakteristik budaya yang tinggi dalam masyarakat Indonesia. Ini mencerminkan kesepakatan bersama yang mendorong kesejahteraan umum, pencerahan bangsa, dan ketertiban dunia.</a:t>
            </a:r>
          </a:p>
          <a:p>
            <a:pPr algn="just">
              <a:lnSpc>
                <a:spcPts val="4830"/>
              </a:lnSpc>
            </a:pPr>
          </a:p>
        </p:txBody>
      </p:sp>
      <p:sp>
        <p:nvSpPr>
          <p:cNvPr name="Freeform 7" id="7"/>
          <p:cNvSpPr/>
          <p:nvPr/>
        </p:nvSpPr>
        <p:spPr>
          <a:xfrm flipH="false" flipV="false" rot="-1628243">
            <a:off x="16686732" y="351558"/>
            <a:ext cx="2111748" cy="2362795"/>
          </a:xfrm>
          <a:custGeom>
            <a:avLst/>
            <a:gdLst/>
            <a:ahLst/>
            <a:cxnLst/>
            <a:rect r="r" b="b" t="t" l="l"/>
            <a:pathLst>
              <a:path h="2362795" w="2111748">
                <a:moveTo>
                  <a:pt x="0" y="0"/>
                </a:moveTo>
                <a:lnTo>
                  <a:pt x="2111747" y="0"/>
                </a:lnTo>
                <a:lnTo>
                  <a:pt x="2111747" y="2362794"/>
                </a:lnTo>
                <a:lnTo>
                  <a:pt x="0" y="236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1564072">
            <a:off x="-499588" y="359305"/>
            <a:ext cx="2111748" cy="2362795"/>
          </a:xfrm>
          <a:custGeom>
            <a:avLst/>
            <a:gdLst/>
            <a:ahLst/>
            <a:cxnLst/>
            <a:rect r="r" b="b" t="t" l="l"/>
            <a:pathLst>
              <a:path h="2362795" w="2111748">
                <a:moveTo>
                  <a:pt x="2111748" y="0"/>
                </a:moveTo>
                <a:lnTo>
                  <a:pt x="0" y="0"/>
                </a:lnTo>
                <a:lnTo>
                  <a:pt x="0" y="2362795"/>
                </a:lnTo>
                <a:lnTo>
                  <a:pt x="2111748" y="2362795"/>
                </a:lnTo>
                <a:lnTo>
                  <a:pt x="21117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413031">
            <a:off x="17002182" y="3862439"/>
            <a:ext cx="2016252" cy="4114800"/>
          </a:xfrm>
          <a:custGeom>
            <a:avLst/>
            <a:gdLst/>
            <a:ahLst/>
            <a:cxnLst/>
            <a:rect r="r" b="b" t="t" l="l"/>
            <a:pathLst>
              <a:path h="4114800" w="2016252">
                <a:moveTo>
                  <a:pt x="0" y="0"/>
                </a:moveTo>
                <a:lnTo>
                  <a:pt x="2016252" y="0"/>
                </a:lnTo>
                <a:lnTo>
                  <a:pt x="20162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431158" y="1660073"/>
            <a:ext cx="11131446"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Kebudayaan Bangsa</a:t>
            </a:r>
          </a:p>
        </p:txBody>
      </p:sp>
      <p:sp>
        <p:nvSpPr>
          <p:cNvPr name="Freeform 11" id="11"/>
          <p:cNvSpPr/>
          <p:nvPr/>
        </p:nvSpPr>
        <p:spPr>
          <a:xfrm flipH="true" flipV="false" rot="1055362">
            <a:off x="-739393" y="3813893"/>
            <a:ext cx="2016252" cy="4114800"/>
          </a:xfrm>
          <a:custGeom>
            <a:avLst/>
            <a:gdLst/>
            <a:ahLst/>
            <a:cxnLst/>
            <a:rect r="r" b="b" t="t" l="l"/>
            <a:pathLst>
              <a:path h="4114800" w="2016252">
                <a:moveTo>
                  <a:pt x="2016252" y="0"/>
                </a:moveTo>
                <a:lnTo>
                  <a:pt x="0" y="0"/>
                </a:lnTo>
                <a:lnTo>
                  <a:pt x="0" y="4114800"/>
                </a:lnTo>
                <a:lnTo>
                  <a:pt x="2016252" y="4114800"/>
                </a:lnTo>
                <a:lnTo>
                  <a:pt x="2016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700787" y="6604254"/>
            <a:ext cx="3250692" cy="4114800"/>
          </a:xfrm>
          <a:custGeom>
            <a:avLst/>
            <a:gdLst/>
            <a:ahLst/>
            <a:cxnLst/>
            <a:rect r="r" b="b" t="t" l="l"/>
            <a:pathLst>
              <a:path h="4114800" w="3250692">
                <a:moveTo>
                  <a:pt x="0" y="4114800"/>
                </a:moveTo>
                <a:lnTo>
                  <a:pt x="3250692" y="4114800"/>
                </a:lnTo>
                <a:lnTo>
                  <a:pt x="325069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4638755" y="6464957"/>
            <a:ext cx="3250692" cy="4114800"/>
          </a:xfrm>
          <a:custGeom>
            <a:avLst/>
            <a:gdLst/>
            <a:ahLst/>
            <a:cxnLst/>
            <a:rect r="r" b="b" t="t" l="l"/>
            <a:pathLst>
              <a:path h="4114800" w="3250692">
                <a:moveTo>
                  <a:pt x="0" y="0"/>
                </a:moveTo>
                <a:lnTo>
                  <a:pt x="3250692" y="0"/>
                </a:lnTo>
                <a:lnTo>
                  <a:pt x="32506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40465" y="4038171"/>
            <a:ext cx="12657653" cy="5699125"/>
          </a:xfrm>
          <a:prstGeom prst="rect">
            <a:avLst/>
          </a:prstGeom>
        </p:spPr>
        <p:txBody>
          <a:bodyPr anchor="t" rtlCol="false" tIns="0" lIns="0" bIns="0" rIns="0">
            <a:spAutoFit/>
          </a:bodyPr>
          <a:lstStyle/>
          <a:p>
            <a:pPr algn="just">
              <a:lnSpc>
                <a:spcPts val="4550"/>
              </a:lnSpc>
            </a:pPr>
            <a:r>
              <a:rPr lang="en-US" sz="3250">
                <a:solidFill>
                  <a:srgbClr val="29130E"/>
                </a:solidFill>
                <a:latin typeface="Lumberjack"/>
              </a:rPr>
              <a:t>Pancasila juga menjadi panduan dalam pembangunan pertahanan. Paradigma baru TNI mengintegrasikan nilai-nilai Pancasila dalam menjalankan tugas negara. Dalam konteks pertahanan, TNI bertugas dalam pemberdayaan kelembagaan fungsional, sesuai dengan kesepakatan bangsa dan konstitusi.</a:t>
            </a:r>
          </a:p>
          <a:p>
            <a:pPr algn="just">
              <a:lnSpc>
                <a:spcPts val="4550"/>
              </a:lnSpc>
            </a:pPr>
            <a:r>
              <a:rPr lang="en-US" sz="3250">
                <a:solidFill>
                  <a:srgbClr val="29130E"/>
                </a:solidFill>
                <a:latin typeface="Lumberjack"/>
              </a:rPr>
              <a:t>Pancasila memandu TNI untuk fokus pada pertahanan terhadap ancaman dari luar negeri, sementara fungsi keamanan dalam negeri menjadi tanggung jawab Polri. Konsistensi doktrin gabungan, yang mencakup keseimbangan antara Angkatan Darat, Angkatan Laut, dan Angkatan Udara, menjadi bagian integral dari paradigma ini.</a:t>
            </a:r>
          </a:p>
          <a:p>
            <a:pPr algn="just">
              <a:lnSpc>
                <a:spcPts val="4550"/>
              </a:lnSpc>
            </a:pPr>
          </a:p>
        </p:txBody>
      </p:sp>
      <p:sp>
        <p:nvSpPr>
          <p:cNvPr name="Freeform 7" id="7"/>
          <p:cNvSpPr/>
          <p:nvPr/>
        </p:nvSpPr>
        <p:spPr>
          <a:xfrm flipH="false" flipV="false" rot="-1628243">
            <a:off x="16686732" y="351558"/>
            <a:ext cx="2111748" cy="2362795"/>
          </a:xfrm>
          <a:custGeom>
            <a:avLst/>
            <a:gdLst/>
            <a:ahLst/>
            <a:cxnLst/>
            <a:rect r="r" b="b" t="t" l="l"/>
            <a:pathLst>
              <a:path h="2362795" w="2111748">
                <a:moveTo>
                  <a:pt x="0" y="0"/>
                </a:moveTo>
                <a:lnTo>
                  <a:pt x="2111747" y="0"/>
                </a:lnTo>
                <a:lnTo>
                  <a:pt x="2111747" y="2362794"/>
                </a:lnTo>
                <a:lnTo>
                  <a:pt x="0" y="236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1564072">
            <a:off x="-499588" y="359305"/>
            <a:ext cx="2111748" cy="2362795"/>
          </a:xfrm>
          <a:custGeom>
            <a:avLst/>
            <a:gdLst/>
            <a:ahLst/>
            <a:cxnLst/>
            <a:rect r="r" b="b" t="t" l="l"/>
            <a:pathLst>
              <a:path h="2362795" w="2111748">
                <a:moveTo>
                  <a:pt x="2111748" y="0"/>
                </a:moveTo>
                <a:lnTo>
                  <a:pt x="0" y="0"/>
                </a:lnTo>
                <a:lnTo>
                  <a:pt x="0" y="2362795"/>
                </a:lnTo>
                <a:lnTo>
                  <a:pt x="2111748" y="2362795"/>
                </a:lnTo>
                <a:lnTo>
                  <a:pt x="21117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413031">
            <a:off x="17002182" y="3862439"/>
            <a:ext cx="2016252" cy="4114800"/>
          </a:xfrm>
          <a:custGeom>
            <a:avLst/>
            <a:gdLst/>
            <a:ahLst/>
            <a:cxnLst/>
            <a:rect r="r" b="b" t="t" l="l"/>
            <a:pathLst>
              <a:path h="4114800" w="2016252">
                <a:moveTo>
                  <a:pt x="0" y="0"/>
                </a:moveTo>
                <a:lnTo>
                  <a:pt x="2016252" y="0"/>
                </a:lnTo>
                <a:lnTo>
                  <a:pt x="20162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526408" y="2136323"/>
            <a:ext cx="11131446" cy="1019429"/>
          </a:xfrm>
          <a:prstGeom prst="rect">
            <a:avLst/>
          </a:prstGeom>
        </p:spPr>
        <p:txBody>
          <a:bodyPr anchor="t" rtlCol="false" tIns="0" lIns="0" bIns="0" rIns="0">
            <a:spAutoFit/>
          </a:bodyPr>
          <a:lstStyle/>
          <a:p>
            <a:pPr algn="ctr">
              <a:lnSpc>
                <a:spcPts val="5893"/>
              </a:lnSpc>
            </a:pPr>
            <a:r>
              <a:rPr lang="en-US" sz="7100">
                <a:solidFill>
                  <a:srgbClr val="CA5038"/>
                </a:solidFill>
                <a:latin typeface="TAN Tangkiwood"/>
              </a:rPr>
              <a:t>Pertahanan dan Keamanan</a:t>
            </a:r>
          </a:p>
        </p:txBody>
      </p:sp>
      <p:sp>
        <p:nvSpPr>
          <p:cNvPr name="Freeform 11" id="11"/>
          <p:cNvSpPr/>
          <p:nvPr/>
        </p:nvSpPr>
        <p:spPr>
          <a:xfrm flipH="true" flipV="false" rot="1055362">
            <a:off x="-739393" y="3813893"/>
            <a:ext cx="2016252" cy="4114800"/>
          </a:xfrm>
          <a:custGeom>
            <a:avLst/>
            <a:gdLst/>
            <a:ahLst/>
            <a:cxnLst/>
            <a:rect r="r" b="b" t="t" l="l"/>
            <a:pathLst>
              <a:path h="4114800" w="2016252">
                <a:moveTo>
                  <a:pt x="2016252" y="0"/>
                </a:moveTo>
                <a:lnTo>
                  <a:pt x="0" y="0"/>
                </a:lnTo>
                <a:lnTo>
                  <a:pt x="0" y="4114800"/>
                </a:lnTo>
                <a:lnTo>
                  <a:pt x="2016252" y="4114800"/>
                </a:lnTo>
                <a:lnTo>
                  <a:pt x="2016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12072" y="2358139"/>
            <a:ext cx="13263856" cy="6511347"/>
          </a:xfrm>
          <a:custGeom>
            <a:avLst/>
            <a:gdLst/>
            <a:ahLst/>
            <a:cxnLst/>
            <a:rect r="r" b="b" t="t" l="l"/>
            <a:pathLst>
              <a:path h="6511347" w="13263856">
                <a:moveTo>
                  <a:pt x="0" y="0"/>
                </a:moveTo>
                <a:lnTo>
                  <a:pt x="13263856" y="0"/>
                </a:lnTo>
                <a:lnTo>
                  <a:pt x="13263856" y="6511348"/>
                </a:lnTo>
                <a:lnTo>
                  <a:pt x="0" y="65113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11843" y="300739"/>
            <a:ext cx="4007204" cy="2925259"/>
          </a:xfrm>
          <a:custGeom>
            <a:avLst/>
            <a:gdLst/>
            <a:ahLst/>
            <a:cxnLst/>
            <a:rect r="r" b="b" t="t" l="l"/>
            <a:pathLst>
              <a:path h="2925259" w="4007204">
                <a:moveTo>
                  <a:pt x="0" y="0"/>
                </a:moveTo>
                <a:lnTo>
                  <a:pt x="4007204" y="0"/>
                </a:lnTo>
                <a:lnTo>
                  <a:pt x="4007204" y="2925259"/>
                </a:lnTo>
                <a:lnTo>
                  <a:pt x="0" y="29252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032703" y="300739"/>
            <a:ext cx="4007204" cy="2925259"/>
          </a:xfrm>
          <a:custGeom>
            <a:avLst/>
            <a:gdLst/>
            <a:ahLst/>
            <a:cxnLst/>
            <a:rect r="r" b="b" t="t" l="l"/>
            <a:pathLst>
              <a:path h="2925259" w="4007204">
                <a:moveTo>
                  <a:pt x="4007205" y="0"/>
                </a:moveTo>
                <a:lnTo>
                  <a:pt x="0" y="0"/>
                </a:lnTo>
                <a:lnTo>
                  <a:pt x="0" y="2925259"/>
                </a:lnTo>
                <a:lnTo>
                  <a:pt x="4007205" y="2925259"/>
                </a:lnTo>
                <a:lnTo>
                  <a:pt x="4007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35054" y="3788635"/>
            <a:ext cx="3826764" cy="4114800"/>
          </a:xfrm>
          <a:custGeom>
            <a:avLst/>
            <a:gdLst/>
            <a:ahLst/>
            <a:cxnLst/>
            <a:rect r="r" b="b" t="t" l="l"/>
            <a:pathLst>
              <a:path h="4114800" w="3826764">
                <a:moveTo>
                  <a:pt x="0" y="0"/>
                </a:moveTo>
                <a:lnTo>
                  <a:pt x="3826764" y="0"/>
                </a:lnTo>
                <a:lnTo>
                  <a:pt x="382676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2273818" y="3788635"/>
            <a:ext cx="3826764" cy="4114800"/>
          </a:xfrm>
          <a:custGeom>
            <a:avLst/>
            <a:gdLst/>
            <a:ahLst/>
            <a:cxnLst/>
            <a:rect r="r" b="b" t="t" l="l"/>
            <a:pathLst>
              <a:path h="4114800" w="3826764">
                <a:moveTo>
                  <a:pt x="3826764" y="0"/>
                </a:moveTo>
                <a:lnTo>
                  <a:pt x="0" y="0"/>
                </a:lnTo>
                <a:lnTo>
                  <a:pt x="0" y="4114800"/>
                </a:lnTo>
                <a:lnTo>
                  <a:pt x="3826764" y="4114800"/>
                </a:lnTo>
                <a:lnTo>
                  <a:pt x="382676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82235">
            <a:off x="3323733" y="-1571204"/>
            <a:ext cx="3912252" cy="2953750"/>
          </a:xfrm>
          <a:custGeom>
            <a:avLst/>
            <a:gdLst/>
            <a:ahLst/>
            <a:cxnLst/>
            <a:rect r="r" b="b" t="t" l="l"/>
            <a:pathLst>
              <a:path h="2953750" w="3912252">
                <a:moveTo>
                  <a:pt x="0" y="0"/>
                </a:moveTo>
                <a:lnTo>
                  <a:pt x="3912252" y="0"/>
                </a:lnTo>
                <a:lnTo>
                  <a:pt x="3912252" y="2953750"/>
                </a:lnTo>
                <a:lnTo>
                  <a:pt x="0" y="2953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3948183" y="419100"/>
            <a:ext cx="11131446"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Kesimpulan</a:t>
            </a:r>
          </a:p>
        </p:txBody>
      </p:sp>
      <p:sp>
        <p:nvSpPr>
          <p:cNvPr name="Freeform 10" id="10"/>
          <p:cNvSpPr/>
          <p:nvPr/>
        </p:nvSpPr>
        <p:spPr>
          <a:xfrm flipH="true" flipV="false" rot="497808">
            <a:off x="11306950" y="-1571204"/>
            <a:ext cx="3912252" cy="2953750"/>
          </a:xfrm>
          <a:custGeom>
            <a:avLst/>
            <a:gdLst/>
            <a:ahLst/>
            <a:cxnLst/>
            <a:rect r="r" b="b" t="t" l="l"/>
            <a:pathLst>
              <a:path h="2953750" w="3912252">
                <a:moveTo>
                  <a:pt x="3912252" y="0"/>
                </a:moveTo>
                <a:lnTo>
                  <a:pt x="0" y="0"/>
                </a:lnTo>
                <a:lnTo>
                  <a:pt x="0" y="2953750"/>
                </a:lnTo>
                <a:lnTo>
                  <a:pt x="3912252" y="2953750"/>
                </a:lnTo>
                <a:lnTo>
                  <a:pt x="3912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true" rot="0">
            <a:off x="0" y="8869487"/>
            <a:ext cx="1941799" cy="1417513"/>
          </a:xfrm>
          <a:custGeom>
            <a:avLst/>
            <a:gdLst/>
            <a:ahLst/>
            <a:cxnLst/>
            <a:rect r="r" b="b" t="t" l="l"/>
            <a:pathLst>
              <a:path h="1417513" w="1941799">
                <a:moveTo>
                  <a:pt x="1941799" y="1417513"/>
                </a:moveTo>
                <a:lnTo>
                  <a:pt x="0" y="1417513"/>
                </a:lnTo>
                <a:lnTo>
                  <a:pt x="0" y="0"/>
                </a:lnTo>
                <a:lnTo>
                  <a:pt x="1941799" y="0"/>
                </a:lnTo>
                <a:lnTo>
                  <a:pt x="1941799" y="1417513"/>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true" rot="0">
            <a:off x="16658953" y="8733426"/>
            <a:ext cx="1941799" cy="1417513"/>
          </a:xfrm>
          <a:custGeom>
            <a:avLst/>
            <a:gdLst/>
            <a:ahLst/>
            <a:cxnLst/>
            <a:rect r="r" b="b" t="t" l="l"/>
            <a:pathLst>
              <a:path h="1417513" w="1941799">
                <a:moveTo>
                  <a:pt x="0" y="1417513"/>
                </a:moveTo>
                <a:lnTo>
                  <a:pt x="1941799" y="1417513"/>
                </a:lnTo>
                <a:lnTo>
                  <a:pt x="1941799" y="0"/>
                </a:lnTo>
                <a:lnTo>
                  <a:pt x="0" y="0"/>
                </a:lnTo>
                <a:lnTo>
                  <a:pt x="0" y="1417513"/>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2493803">
            <a:off x="2180598" y="9290182"/>
            <a:ext cx="1153149" cy="1157490"/>
          </a:xfrm>
          <a:custGeom>
            <a:avLst/>
            <a:gdLst/>
            <a:ahLst/>
            <a:cxnLst/>
            <a:rect r="r" b="b" t="t" l="l"/>
            <a:pathLst>
              <a:path h="1157490" w="1153149">
                <a:moveTo>
                  <a:pt x="1153148" y="0"/>
                </a:moveTo>
                <a:lnTo>
                  <a:pt x="0" y="0"/>
                </a:lnTo>
                <a:lnTo>
                  <a:pt x="0" y="1157489"/>
                </a:lnTo>
                <a:lnTo>
                  <a:pt x="1153148" y="1157489"/>
                </a:lnTo>
                <a:lnTo>
                  <a:pt x="1153148"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2528589">
            <a:off x="14895061" y="9278187"/>
            <a:ext cx="1153149" cy="1157490"/>
          </a:xfrm>
          <a:custGeom>
            <a:avLst/>
            <a:gdLst/>
            <a:ahLst/>
            <a:cxnLst/>
            <a:rect r="r" b="b" t="t" l="l"/>
            <a:pathLst>
              <a:path h="1157490" w="1153149">
                <a:moveTo>
                  <a:pt x="0" y="0"/>
                </a:moveTo>
                <a:lnTo>
                  <a:pt x="1153149" y="0"/>
                </a:lnTo>
                <a:lnTo>
                  <a:pt x="1153149" y="1157490"/>
                </a:lnTo>
                <a:lnTo>
                  <a:pt x="0" y="115749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3922551" y="9264076"/>
            <a:ext cx="1357308" cy="1209701"/>
          </a:xfrm>
          <a:custGeom>
            <a:avLst/>
            <a:gdLst/>
            <a:ahLst/>
            <a:cxnLst/>
            <a:rect r="r" b="b" t="t" l="l"/>
            <a:pathLst>
              <a:path h="1209701" w="1357308">
                <a:moveTo>
                  <a:pt x="0" y="0"/>
                </a:moveTo>
                <a:lnTo>
                  <a:pt x="1357308" y="0"/>
                </a:lnTo>
                <a:lnTo>
                  <a:pt x="1357308" y="1209701"/>
                </a:lnTo>
                <a:lnTo>
                  <a:pt x="0" y="12097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2924843" y="9224819"/>
            <a:ext cx="1357308" cy="1209701"/>
          </a:xfrm>
          <a:custGeom>
            <a:avLst/>
            <a:gdLst/>
            <a:ahLst/>
            <a:cxnLst/>
            <a:rect r="r" b="b" t="t" l="l"/>
            <a:pathLst>
              <a:path h="1209701" w="1357308">
                <a:moveTo>
                  <a:pt x="0" y="0"/>
                </a:moveTo>
                <a:lnTo>
                  <a:pt x="1357308" y="0"/>
                </a:lnTo>
                <a:lnTo>
                  <a:pt x="1357308" y="1209701"/>
                </a:lnTo>
                <a:lnTo>
                  <a:pt x="0" y="12097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632284" y="9442183"/>
            <a:ext cx="791329" cy="767589"/>
          </a:xfrm>
          <a:custGeom>
            <a:avLst/>
            <a:gdLst/>
            <a:ahLst/>
            <a:cxnLst/>
            <a:rect r="r" b="b" t="t" l="l"/>
            <a:pathLst>
              <a:path h="767589" w="791329">
                <a:moveTo>
                  <a:pt x="0" y="0"/>
                </a:moveTo>
                <a:lnTo>
                  <a:pt x="791329" y="0"/>
                </a:lnTo>
                <a:lnTo>
                  <a:pt x="791329" y="767589"/>
                </a:lnTo>
                <a:lnTo>
                  <a:pt x="0" y="76758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true" flipV="false" rot="0">
            <a:off x="11762039" y="9378331"/>
            <a:ext cx="791329" cy="767589"/>
          </a:xfrm>
          <a:custGeom>
            <a:avLst/>
            <a:gdLst/>
            <a:ahLst/>
            <a:cxnLst/>
            <a:rect r="r" b="b" t="t" l="l"/>
            <a:pathLst>
              <a:path h="767589" w="791329">
                <a:moveTo>
                  <a:pt x="791329" y="0"/>
                </a:moveTo>
                <a:lnTo>
                  <a:pt x="0" y="0"/>
                </a:lnTo>
                <a:lnTo>
                  <a:pt x="0" y="767590"/>
                </a:lnTo>
                <a:lnTo>
                  <a:pt x="791329" y="767590"/>
                </a:lnTo>
                <a:lnTo>
                  <a:pt x="791329"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6959695" y="9378331"/>
            <a:ext cx="1118515" cy="1928475"/>
          </a:xfrm>
          <a:custGeom>
            <a:avLst/>
            <a:gdLst/>
            <a:ahLst/>
            <a:cxnLst/>
            <a:rect r="r" b="b" t="t" l="l"/>
            <a:pathLst>
              <a:path h="1928475" w="1118515">
                <a:moveTo>
                  <a:pt x="0" y="0"/>
                </a:moveTo>
                <a:lnTo>
                  <a:pt x="1118515" y="0"/>
                </a:lnTo>
                <a:lnTo>
                  <a:pt x="1118515" y="1928475"/>
                </a:lnTo>
                <a:lnTo>
                  <a:pt x="0" y="19284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false" flipV="false" rot="0">
            <a:off x="10224872" y="9378331"/>
            <a:ext cx="1118515" cy="1928475"/>
          </a:xfrm>
          <a:custGeom>
            <a:avLst/>
            <a:gdLst/>
            <a:ahLst/>
            <a:cxnLst/>
            <a:rect r="r" b="b" t="t" l="l"/>
            <a:pathLst>
              <a:path h="1928475" w="1118515">
                <a:moveTo>
                  <a:pt x="0" y="0"/>
                </a:moveTo>
                <a:lnTo>
                  <a:pt x="1118515" y="0"/>
                </a:lnTo>
                <a:lnTo>
                  <a:pt x="1118515" y="1928475"/>
                </a:lnTo>
                <a:lnTo>
                  <a:pt x="0" y="19284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0">
            <a:off x="8524292" y="9224819"/>
            <a:ext cx="1281480" cy="1986791"/>
          </a:xfrm>
          <a:custGeom>
            <a:avLst/>
            <a:gdLst/>
            <a:ahLst/>
            <a:cxnLst/>
            <a:rect r="r" b="b" t="t" l="l"/>
            <a:pathLst>
              <a:path h="1986791" w="1281480">
                <a:moveTo>
                  <a:pt x="0" y="0"/>
                </a:moveTo>
                <a:lnTo>
                  <a:pt x="1281480" y="0"/>
                </a:lnTo>
                <a:lnTo>
                  <a:pt x="1281480" y="1986791"/>
                </a:lnTo>
                <a:lnTo>
                  <a:pt x="0" y="198679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true" rot="0">
            <a:off x="8078210" y="-2057400"/>
            <a:ext cx="1874806" cy="3086100"/>
          </a:xfrm>
          <a:custGeom>
            <a:avLst/>
            <a:gdLst/>
            <a:ahLst/>
            <a:cxnLst/>
            <a:rect r="r" b="b" t="t" l="l"/>
            <a:pathLst>
              <a:path h="3086100" w="1874806">
                <a:moveTo>
                  <a:pt x="0" y="3086100"/>
                </a:moveTo>
                <a:lnTo>
                  <a:pt x="1874806" y="3086100"/>
                </a:lnTo>
                <a:lnTo>
                  <a:pt x="1874806" y="0"/>
                </a:lnTo>
                <a:lnTo>
                  <a:pt x="0" y="0"/>
                </a:lnTo>
                <a:lnTo>
                  <a:pt x="0" y="308610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3139622" y="4308700"/>
            <a:ext cx="11382106" cy="3778885"/>
          </a:xfrm>
          <a:prstGeom prst="rect">
            <a:avLst/>
          </a:prstGeom>
        </p:spPr>
        <p:txBody>
          <a:bodyPr anchor="t" rtlCol="false" tIns="0" lIns="0" bIns="0" rIns="0">
            <a:spAutoFit/>
          </a:bodyPr>
          <a:lstStyle/>
          <a:p>
            <a:pPr algn="ctr">
              <a:lnSpc>
                <a:spcPts val="4339"/>
              </a:lnSpc>
            </a:pPr>
            <a:r>
              <a:rPr lang="en-US" sz="3099">
                <a:solidFill>
                  <a:srgbClr val="29130E"/>
                </a:solidFill>
                <a:latin typeface="Lumberjack"/>
              </a:rPr>
              <a:t>Pancasila, dengan sila-silanya, menjadi pedoman yang menyeluruh untuk pembangunan nasional, memastikan bahwa setiap aspek kehidupan Indonesia terwujud dalam harmoni dan keseimbangan. Paradigma Pancasila menjadikan Indonesia sebagai negara yang menghargai keberagaman, mendorong keadilan, dan mencapai kesejahteraan bagi semua rakyatnya</a:t>
            </a:r>
          </a:p>
          <a:p>
            <a:pPr algn="ctr">
              <a:lnSpc>
                <a:spcPts val="433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47641" y="1323801"/>
            <a:ext cx="11487818" cy="7639399"/>
          </a:xfrm>
          <a:custGeom>
            <a:avLst/>
            <a:gdLst/>
            <a:ahLst/>
            <a:cxnLst/>
            <a:rect r="r" b="b" t="t" l="l"/>
            <a:pathLst>
              <a:path h="7639399" w="11487818">
                <a:moveTo>
                  <a:pt x="0" y="0"/>
                </a:moveTo>
                <a:lnTo>
                  <a:pt x="11487818" y="0"/>
                </a:lnTo>
                <a:lnTo>
                  <a:pt x="11487818" y="7639398"/>
                </a:lnTo>
                <a:lnTo>
                  <a:pt x="0" y="76393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79320">
            <a:off x="16409843" y="2911569"/>
            <a:ext cx="2782634" cy="4114800"/>
          </a:xfrm>
          <a:custGeom>
            <a:avLst/>
            <a:gdLst/>
            <a:ahLst/>
            <a:cxnLst/>
            <a:rect r="r" b="b" t="t" l="l"/>
            <a:pathLst>
              <a:path h="4114800" w="2782634">
                <a:moveTo>
                  <a:pt x="0" y="0"/>
                </a:moveTo>
                <a:lnTo>
                  <a:pt x="2782633" y="0"/>
                </a:lnTo>
                <a:lnTo>
                  <a:pt x="278263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751052">
            <a:off x="-845894" y="2897922"/>
            <a:ext cx="2782634" cy="4114800"/>
          </a:xfrm>
          <a:custGeom>
            <a:avLst/>
            <a:gdLst/>
            <a:ahLst/>
            <a:cxnLst/>
            <a:rect r="r" b="b" t="t" l="l"/>
            <a:pathLst>
              <a:path h="4114800" w="2782634">
                <a:moveTo>
                  <a:pt x="0" y="0"/>
                </a:moveTo>
                <a:lnTo>
                  <a:pt x="2782634" y="0"/>
                </a:lnTo>
                <a:lnTo>
                  <a:pt x="27826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628243">
            <a:off x="15755641" y="7171805"/>
            <a:ext cx="3007317" cy="3364830"/>
          </a:xfrm>
          <a:custGeom>
            <a:avLst/>
            <a:gdLst/>
            <a:ahLst/>
            <a:cxnLst/>
            <a:rect r="r" b="b" t="t" l="l"/>
            <a:pathLst>
              <a:path h="3364830" w="3007317">
                <a:moveTo>
                  <a:pt x="0" y="0"/>
                </a:moveTo>
                <a:lnTo>
                  <a:pt x="3007318" y="0"/>
                </a:lnTo>
                <a:lnTo>
                  <a:pt x="3007318" y="3364831"/>
                </a:lnTo>
                <a:lnTo>
                  <a:pt x="0" y="33648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1564072">
            <a:off x="-454032" y="7163259"/>
            <a:ext cx="3022593" cy="3381923"/>
          </a:xfrm>
          <a:custGeom>
            <a:avLst/>
            <a:gdLst/>
            <a:ahLst/>
            <a:cxnLst/>
            <a:rect r="r" b="b" t="t" l="l"/>
            <a:pathLst>
              <a:path h="3381923" w="3022593">
                <a:moveTo>
                  <a:pt x="3022594" y="0"/>
                </a:moveTo>
                <a:lnTo>
                  <a:pt x="0" y="0"/>
                </a:lnTo>
                <a:lnTo>
                  <a:pt x="0" y="3381923"/>
                </a:lnTo>
                <a:lnTo>
                  <a:pt x="3022594" y="3381923"/>
                </a:lnTo>
                <a:lnTo>
                  <a:pt x="302259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2226039">
            <a:off x="-186103" y="-33070"/>
            <a:ext cx="1631636" cy="2713741"/>
          </a:xfrm>
          <a:custGeom>
            <a:avLst/>
            <a:gdLst/>
            <a:ahLst/>
            <a:cxnLst/>
            <a:rect r="r" b="b" t="t" l="l"/>
            <a:pathLst>
              <a:path h="2713741" w="1631636">
                <a:moveTo>
                  <a:pt x="1631637" y="0"/>
                </a:moveTo>
                <a:lnTo>
                  <a:pt x="0" y="0"/>
                </a:lnTo>
                <a:lnTo>
                  <a:pt x="0" y="2713741"/>
                </a:lnTo>
                <a:lnTo>
                  <a:pt x="1631637" y="2713741"/>
                </a:lnTo>
                <a:lnTo>
                  <a:pt x="163163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2412969">
            <a:off x="16985341" y="3261"/>
            <a:ext cx="1631636" cy="2713741"/>
          </a:xfrm>
          <a:custGeom>
            <a:avLst/>
            <a:gdLst/>
            <a:ahLst/>
            <a:cxnLst/>
            <a:rect r="r" b="b" t="t" l="l"/>
            <a:pathLst>
              <a:path h="2713741" w="1631636">
                <a:moveTo>
                  <a:pt x="0" y="0"/>
                </a:moveTo>
                <a:lnTo>
                  <a:pt x="1631637" y="0"/>
                </a:lnTo>
                <a:lnTo>
                  <a:pt x="1631637" y="2713741"/>
                </a:lnTo>
                <a:lnTo>
                  <a:pt x="0" y="271374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2876216" y="8963199"/>
            <a:ext cx="1070524" cy="939385"/>
          </a:xfrm>
          <a:custGeom>
            <a:avLst/>
            <a:gdLst/>
            <a:ahLst/>
            <a:cxnLst/>
            <a:rect r="r" b="b" t="t" l="l"/>
            <a:pathLst>
              <a:path h="939385" w="1070524">
                <a:moveTo>
                  <a:pt x="0" y="0"/>
                </a:moveTo>
                <a:lnTo>
                  <a:pt x="1070524" y="0"/>
                </a:lnTo>
                <a:lnTo>
                  <a:pt x="1070524" y="939386"/>
                </a:lnTo>
                <a:lnTo>
                  <a:pt x="0" y="939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0">
            <a:off x="14335459" y="8963199"/>
            <a:ext cx="1070524" cy="939385"/>
          </a:xfrm>
          <a:custGeom>
            <a:avLst/>
            <a:gdLst/>
            <a:ahLst/>
            <a:cxnLst/>
            <a:rect r="r" b="b" t="t" l="l"/>
            <a:pathLst>
              <a:path h="939385" w="1070524">
                <a:moveTo>
                  <a:pt x="1070524" y="0"/>
                </a:moveTo>
                <a:lnTo>
                  <a:pt x="0" y="0"/>
                </a:lnTo>
                <a:lnTo>
                  <a:pt x="0" y="939386"/>
                </a:lnTo>
                <a:lnTo>
                  <a:pt x="1070524" y="939386"/>
                </a:lnTo>
                <a:lnTo>
                  <a:pt x="107052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true" flipV="false" rot="0">
            <a:off x="4804520" y="1360132"/>
            <a:ext cx="3127568" cy="3171172"/>
          </a:xfrm>
          <a:custGeom>
            <a:avLst/>
            <a:gdLst/>
            <a:ahLst/>
            <a:cxnLst/>
            <a:rect r="r" b="b" t="t" l="l"/>
            <a:pathLst>
              <a:path h="3171172" w="3127568">
                <a:moveTo>
                  <a:pt x="3127569" y="0"/>
                </a:moveTo>
                <a:lnTo>
                  <a:pt x="0" y="0"/>
                </a:lnTo>
                <a:lnTo>
                  <a:pt x="0" y="3171171"/>
                </a:lnTo>
                <a:lnTo>
                  <a:pt x="3127569" y="3171171"/>
                </a:lnTo>
                <a:lnTo>
                  <a:pt x="3127569"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4804520" y="5455131"/>
            <a:ext cx="8678959" cy="1974851"/>
          </a:xfrm>
          <a:prstGeom prst="rect">
            <a:avLst/>
          </a:prstGeom>
        </p:spPr>
        <p:txBody>
          <a:bodyPr anchor="t" rtlCol="false" tIns="0" lIns="0" bIns="0" rIns="0">
            <a:spAutoFit/>
          </a:bodyPr>
          <a:lstStyle/>
          <a:p>
            <a:pPr algn="ctr">
              <a:lnSpc>
                <a:spcPts val="13999"/>
              </a:lnSpc>
            </a:pPr>
            <a:r>
              <a:rPr lang="en-US" sz="9999">
                <a:solidFill>
                  <a:srgbClr val="CA5038"/>
                </a:solidFill>
                <a:latin typeface="TAN Tangkiwood"/>
              </a:rPr>
              <a:t>Question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49939" y="2074978"/>
            <a:ext cx="10006543" cy="5678713"/>
          </a:xfrm>
          <a:custGeom>
            <a:avLst/>
            <a:gdLst/>
            <a:ahLst/>
            <a:cxnLst/>
            <a:rect r="r" b="b" t="t" l="l"/>
            <a:pathLst>
              <a:path h="5678713" w="10006543">
                <a:moveTo>
                  <a:pt x="0" y="0"/>
                </a:moveTo>
                <a:lnTo>
                  <a:pt x="10006544" y="0"/>
                </a:lnTo>
                <a:lnTo>
                  <a:pt x="10006544" y="5678713"/>
                </a:lnTo>
                <a:lnTo>
                  <a:pt x="0" y="5678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49939" y="2784477"/>
            <a:ext cx="10588121" cy="4127497"/>
          </a:xfrm>
          <a:prstGeom prst="rect">
            <a:avLst/>
          </a:prstGeom>
        </p:spPr>
        <p:txBody>
          <a:bodyPr anchor="t" rtlCol="false" tIns="0" lIns="0" bIns="0" rIns="0">
            <a:spAutoFit/>
          </a:bodyPr>
          <a:lstStyle/>
          <a:p>
            <a:pPr algn="ctr">
              <a:lnSpc>
                <a:spcPts val="18199"/>
              </a:lnSpc>
            </a:pPr>
            <a:r>
              <a:rPr lang="en-US" sz="12999">
                <a:solidFill>
                  <a:srgbClr val="CA5038"/>
                </a:solidFill>
                <a:latin typeface="TAN Tangkiwood"/>
              </a:rPr>
              <a:t>Thank</a:t>
            </a:r>
          </a:p>
          <a:p>
            <a:pPr algn="ctr">
              <a:lnSpc>
                <a:spcPts val="6499"/>
              </a:lnSpc>
            </a:pPr>
            <a:r>
              <a:rPr lang="en-US" sz="12999">
                <a:solidFill>
                  <a:srgbClr val="CA5038"/>
                </a:solidFill>
                <a:latin typeface="TAN Tangkiwood"/>
              </a:rPr>
              <a:t>You</a:t>
            </a:r>
          </a:p>
        </p:txBody>
      </p:sp>
      <p:sp>
        <p:nvSpPr>
          <p:cNvPr name="Freeform 5" id="5"/>
          <p:cNvSpPr/>
          <p:nvPr/>
        </p:nvSpPr>
        <p:spPr>
          <a:xfrm flipH="false" flipV="true" rot="0">
            <a:off x="15628535" y="4408806"/>
            <a:ext cx="1630765" cy="1698714"/>
          </a:xfrm>
          <a:custGeom>
            <a:avLst/>
            <a:gdLst/>
            <a:ahLst/>
            <a:cxnLst/>
            <a:rect r="r" b="b" t="t" l="l"/>
            <a:pathLst>
              <a:path h="1698714" w="1630765">
                <a:moveTo>
                  <a:pt x="0" y="1698714"/>
                </a:moveTo>
                <a:lnTo>
                  <a:pt x="1630765" y="1698714"/>
                </a:lnTo>
                <a:lnTo>
                  <a:pt x="1630765" y="0"/>
                </a:lnTo>
                <a:lnTo>
                  <a:pt x="0" y="0"/>
                </a:lnTo>
                <a:lnTo>
                  <a:pt x="0" y="16987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028700" y="4408806"/>
            <a:ext cx="1627776" cy="1695600"/>
          </a:xfrm>
          <a:custGeom>
            <a:avLst/>
            <a:gdLst/>
            <a:ahLst/>
            <a:cxnLst/>
            <a:rect r="r" b="b" t="t" l="l"/>
            <a:pathLst>
              <a:path h="1695600" w="1627776">
                <a:moveTo>
                  <a:pt x="1627776" y="0"/>
                </a:moveTo>
                <a:lnTo>
                  <a:pt x="0" y="0"/>
                </a:lnTo>
                <a:lnTo>
                  <a:pt x="0" y="1695600"/>
                </a:lnTo>
                <a:lnTo>
                  <a:pt x="1627776" y="1695600"/>
                </a:lnTo>
                <a:lnTo>
                  <a:pt x="162777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8467383">
            <a:off x="15283918" y="-1546323"/>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700000">
            <a:off x="-1446266" y="7586243"/>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7982074" y="-1113891"/>
            <a:ext cx="2323851" cy="3554648"/>
          </a:xfrm>
          <a:custGeom>
            <a:avLst/>
            <a:gdLst/>
            <a:ahLst/>
            <a:cxnLst/>
            <a:rect r="r" b="b" t="t" l="l"/>
            <a:pathLst>
              <a:path h="3554648" w="2323851">
                <a:moveTo>
                  <a:pt x="0" y="0"/>
                </a:moveTo>
                <a:lnTo>
                  <a:pt x="2323852" y="0"/>
                </a:lnTo>
                <a:lnTo>
                  <a:pt x="2323852" y="3554648"/>
                </a:lnTo>
                <a:lnTo>
                  <a:pt x="0" y="35546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5400000">
            <a:off x="7982074" y="7866319"/>
            <a:ext cx="2323851" cy="3554648"/>
          </a:xfrm>
          <a:custGeom>
            <a:avLst/>
            <a:gdLst/>
            <a:ahLst/>
            <a:cxnLst/>
            <a:rect r="r" b="b" t="t" l="l"/>
            <a:pathLst>
              <a:path h="3554648" w="2323851">
                <a:moveTo>
                  <a:pt x="2323852" y="3554648"/>
                </a:moveTo>
                <a:lnTo>
                  <a:pt x="0" y="3554648"/>
                </a:lnTo>
                <a:lnTo>
                  <a:pt x="0" y="0"/>
                </a:lnTo>
                <a:lnTo>
                  <a:pt x="2323852" y="0"/>
                </a:lnTo>
                <a:lnTo>
                  <a:pt x="2323852" y="3554648"/>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8426426">
            <a:off x="-1324472" y="-547911"/>
            <a:ext cx="5194130" cy="3343721"/>
          </a:xfrm>
          <a:custGeom>
            <a:avLst/>
            <a:gdLst/>
            <a:ahLst/>
            <a:cxnLst/>
            <a:rect r="r" b="b" t="t" l="l"/>
            <a:pathLst>
              <a:path h="3343721" w="5194130">
                <a:moveTo>
                  <a:pt x="5194129" y="0"/>
                </a:moveTo>
                <a:lnTo>
                  <a:pt x="0" y="0"/>
                </a:lnTo>
                <a:lnTo>
                  <a:pt x="0" y="3343722"/>
                </a:lnTo>
                <a:lnTo>
                  <a:pt x="5194129" y="3343722"/>
                </a:lnTo>
                <a:lnTo>
                  <a:pt x="519412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true" rot="8203547">
            <a:off x="14613604" y="7233149"/>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5628535" y="4408806"/>
            <a:ext cx="1630765" cy="1698714"/>
          </a:xfrm>
          <a:custGeom>
            <a:avLst/>
            <a:gdLst/>
            <a:ahLst/>
            <a:cxnLst/>
            <a:rect r="r" b="b" t="t" l="l"/>
            <a:pathLst>
              <a:path h="1698714" w="1630765">
                <a:moveTo>
                  <a:pt x="0" y="1698714"/>
                </a:moveTo>
                <a:lnTo>
                  <a:pt x="1630765" y="1698714"/>
                </a:lnTo>
                <a:lnTo>
                  <a:pt x="1630765" y="0"/>
                </a:lnTo>
                <a:lnTo>
                  <a:pt x="0" y="0"/>
                </a:lnTo>
                <a:lnTo>
                  <a:pt x="0" y="169871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28700" y="4408806"/>
            <a:ext cx="1627776" cy="1695600"/>
          </a:xfrm>
          <a:custGeom>
            <a:avLst/>
            <a:gdLst/>
            <a:ahLst/>
            <a:cxnLst/>
            <a:rect r="r" b="b" t="t" l="l"/>
            <a:pathLst>
              <a:path h="1695600" w="1627776">
                <a:moveTo>
                  <a:pt x="1627776" y="0"/>
                </a:moveTo>
                <a:lnTo>
                  <a:pt x="0" y="0"/>
                </a:lnTo>
                <a:lnTo>
                  <a:pt x="0" y="1695600"/>
                </a:lnTo>
                <a:lnTo>
                  <a:pt x="1627776" y="1695600"/>
                </a:lnTo>
                <a:lnTo>
                  <a:pt x="162777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467383">
            <a:off x="15283918" y="-1546323"/>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700000">
            <a:off x="-1446266" y="7586243"/>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7982074" y="-1113891"/>
            <a:ext cx="2323851" cy="3554648"/>
          </a:xfrm>
          <a:custGeom>
            <a:avLst/>
            <a:gdLst/>
            <a:ahLst/>
            <a:cxnLst/>
            <a:rect r="r" b="b" t="t" l="l"/>
            <a:pathLst>
              <a:path h="3554648" w="2323851">
                <a:moveTo>
                  <a:pt x="0" y="0"/>
                </a:moveTo>
                <a:lnTo>
                  <a:pt x="2323852" y="0"/>
                </a:lnTo>
                <a:lnTo>
                  <a:pt x="2323852" y="3554648"/>
                </a:lnTo>
                <a:lnTo>
                  <a:pt x="0" y="35546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5400000">
            <a:off x="7982074" y="7866319"/>
            <a:ext cx="2323851" cy="3554648"/>
          </a:xfrm>
          <a:custGeom>
            <a:avLst/>
            <a:gdLst/>
            <a:ahLst/>
            <a:cxnLst/>
            <a:rect r="r" b="b" t="t" l="l"/>
            <a:pathLst>
              <a:path h="3554648" w="2323851">
                <a:moveTo>
                  <a:pt x="2323852" y="3554648"/>
                </a:moveTo>
                <a:lnTo>
                  <a:pt x="0" y="3554648"/>
                </a:lnTo>
                <a:lnTo>
                  <a:pt x="0" y="0"/>
                </a:lnTo>
                <a:lnTo>
                  <a:pt x="2323852" y="0"/>
                </a:lnTo>
                <a:lnTo>
                  <a:pt x="2323852" y="355464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8426426">
            <a:off x="-1324472" y="-547911"/>
            <a:ext cx="5194130" cy="3343721"/>
          </a:xfrm>
          <a:custGeom>
            <a:avLst/>
            <a:gdLst/>
            <a:ahLst/>
            <a:cxnLst/>
            <a:rect r="r" b="b" t="t" l="l"/>
            <a:pathLst>
              <a:path h="3343721" w="5194130">
                <a:moveTo>
                  <a:pt x="5194129" y="0"/>
                </a:moveTo>
                <a:lnTo>
                  <a:pt x="0" y="0"/>
                </a:lnTo>
                <a:lnTo>
                  <a:pt x="0" y="3343722"/>
                </a:lnTo>
                <a:lnTo>
                  <a:pt x="5194129" y="3343722"/>
                </a:lnTo>
                <a:lnTo>
                  <a:pt x="519412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true" rot="8203547">
            <a:off x="14613604" y="7233149"/>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914781" y="0"/>
            <a:ext cx="15691647" cy="8905009"/>
          </a:xfrm>
          <a:custGeom>
            <a:avLst/>
            <a:gdLst/>
            <a:ahLst/>
            <a:cxnLst/>
            <a:rect r="r" b="b" t="t" l="l"/>
            <a:pathLst>
              <a:path h="8905009" w="15691647">
                <a:moveTo>
                  <a:pt x="0" y="0"/>
                </a:moveTo>
                <a:lnTo>
                  <a:pt x="15691646" y="0"/>
                </a:lnTo>
                <a:lnTo>
                  <a:pt x="15691646" y="8905009"/>
                </a:lnTo>
                <a:lnTo>
                  <a:pt x="0" y="89050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908336" y="939441"/>
            <a:ext cx="9893863" cy="1621252"/>
          </a:xfrm>
          <a:prstGeom prst="rect">
            <a:avLst/>
          </a:prstGeom>
        </p:spPr>
        <p:txBody>
          <a:bodyPr anchor="t" rtlCol="false" tIns="0" lIns="0" bIns="0" rIns="0">
            <a:spAutoFit/>
          </a:bodyPr>
          <a:lstStyle/>
          <a:p>
            <a:pPr algn="ctr">
              <a:lnSpc>
                <a:spcPts val="11439"/>
              </a:lnSpc>
            </a:pPr>
            <a:r>
              <a:rPr lang="en-US" sz="8171">
                <a:solidFill>
                  <a:srgbClr val="CA5038"/>
                </a:solidFill>
                <a:latin typeface="TAN Tangkiwood"/>
              </a:rPr>
              <a:t>Members of Group</a:t>
            </a:r>
          </a:p>
        </p:txBody>
      </p:sp>
      <p:sp>
        <p:nvSpPr>
          <p:cNvPr name="TextBox 13" id="13"/>
          <p:cNvSpPr txBox="true"/>
          <p:nvPr/>
        </p:nvSpPr>
        <p:spPr>
          <a:xfrm rot="0">
            <a:off x="5944154" y="3289302"/>
            <a:ext cx="8493906" cy="3277530"/>
          </a:xfrm>
          <a:prstGeom prst="rect">
            <a:avLst/>
          </a:prstGeom>
        </p:spPr>
        <p:txBody>
          <a:bodyPr anchor="t" rtlCol="false" tIns="0" lIns="0" bIns="0" rIns="0">
            <a:spAutoFit/>
          </a:bodyPr>
          <a:lstStyle/>
          <a:p>
            <a:pPr marL="1004914" indent="-502457" lvl="1">
              <a:lnSpc>
                <a:spcPts val="6516"/>
              </a:lnSpc>
              <a:buFont typeface="Arial"/>
              <a:buChar char="•"/>
            </a:pPr>
            <a:r>
              <a:rPr lang="en-US" sz="4654">
                <a:solidFill>
                  <a:srgbClr val="29130E"/>
                </a:solidFill>
                <a:latin typeface="Lumberjack"/>
              </a:rPr>
              <a:t>Patrik Satya (23)</a:t>
            </a:r>
          </a:p>
          <a:p>
            <a:pPr marL="1004914" indent="-502457" lvl="1">
              <a:lnSpc>
                <a:spcPts val="6516"/>
              </a:lnSpc>
              <a:buFont typeface="Arial"/>
              <a:buChar char="•"/>
            </a:pPr>
            <a:r>
              <a:rPr lang="en-US" sz="4654">
                <a:solidFill>
                  <a:srgbClr val="29130E"/>
                </a:solidFill>
                <a:latin typeface="Lumberjack"/>
              </a:rPr>
              <a:t>Rafa Fadil Aras (24)</a:t>
            </a:r>
          </a:p>
          <a:p>
            <a:pPr marL="1004914" indent="-502457" lvl="1">
              <a:lnSpc>
                <a:spcPts val="6516"/>
              </a:lnSpc>
              <a:buFont typeface="Arial"/>
              <a:buChar char="•"/>
            </a:pPr>
            <a:r>
              <a:rPr lang="en-US" sz="4654">
                <a:solidFill>
                  <a:srgbClr val="29130E"/>
                </a:solidFill>
                <a:latin typeface="Lumberjack"/>
              </a:rPr>
              <a:t>Ramadhani Bi Hayyin (25)</a:t>
            </a:r>
          </a:p>
          <a:p>
            <a:pPr marL="1004914" indent="-502457" lvl="1">
              <a:lnSpc>
                <a:spcPts val="6516"/>
              </a:lnSpc>
              <a:buFont typeface="Arial"/>
              <a:buChar char="•"/>
            </a:pPr>
            <a:r>
              <a:rPr lang="en-US" sz="4654">
                <a:solidFill>
                  <a:srgbClr val="29130E"/>
                </a:solidFill>
                <a:latin typeface="Lumberjack"/>
              </a:rPr>
              <a:t>Rio Tri Prayogo (26)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513748"/>
            <a:ext cx="16230600" cy="7259505"/>
          </a:xfrm>
          <a:custGeom>
            <a:avLst/>
            <a:gdLst/>
            <a:ahLst/>
            <a:cxnLst/>
            <a:rect r="r" b="b" t="t" l="l"/>
            <a:pathLst>
              <a:path h="7259505" w="16230600">
                <a:moveTo>
                  <a:pt x="0" y="0"/>
                </a:moveTo>
                <a:lnTo>
                  <a:pt x="16230600" y="0"/>
                </a:lnTo>
                <a:lnTo>
                  <a:pt x="16230600" y="7259504"/>
                </a:lnTo>
                <a:lnTo>
                  <a:pt x="0" y="7259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3284" y="1346780"/>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Pengertian</a:t>
            </a:r>
          </a:p>
        </p:txBody>
      </p:sp>
      <p:sp>
        <p:nvSpPr>
          <p:cNvPr name="TextBox 5" id="5"/>
          <p:cNvSpPr txBox="true"/>
          <p:nvPr/>
        </p:nvSpPr>
        <p:spPr>
          <a:xfrm rot="0">
            <a:off x="2039276" y="4212096"/>
            <a:ext cx="11680695" cy="3063875"/>
          </a:xfrm>
          <a:prstGeom prst="rect">
            <a:avLst/>
          </a:prstGeom>
        </p:spPr>
        <p:txBody>
          <a:bodyPr anchor="t" rtlCol="false" tIns="0" lIns="0" bIns="0" rIns="0">
            <a:spAutoFit/>
          </a:bodyPr>
          <a:lstStyle/>
          <a:p>
            <a:pPr>
              <a:lnSpc>
                <a:spcPts val="4899"/>
              </a:lnSpc>
            </a:pPr>
            <a:r>
              <a:rPr lang="en-US" sz="3499">
                <a:solidFill>
                  <a:srgbClr val="29130E"/>
                </a:solidFill>
                <a:latin typeface="Lumberjack"/>
              </a:rPr>
              <a:t>Pancasila sebagai paradigma pembangunan, artinya Pancasila berisi anggapan-anggapan dasar yang merupakan kerangka keyakinan yang berfungsi sebagai acuan, pedoman dalam perencanaan, pelaksanaan, pengawasan, dan pemanfaatan hasil-hasil pembangunan nasional.</a:t>
            </a:r>
          </a:p>
        </p:txBody>
      </p:sp>
      <p:sp>
        <p:nvSpPr>
          <p:cNvPr name="Freeform 6" id="6"/>
          <p:cNvSpPr/>
          <p:nvPr/>
        </p:nvSpPr>
        <p:spPr>
          <a:xfrm flipH="false" flipV="false" rot="0">
            <a:off x="15047986" y="6172200"/>
            <a:ext cx="3600450" cy="4114800"/>
          </a:xfrm>
          <a:custGeom>
            <a:avLst/>
            <a:gdLst/>
            <a:ahLst/>
            <a:cxnLst/>
            <a:rect r="r" b="b" t="t" l="l"/>
            <a:pathLst>
              <a:path h="4114800" w="3600450">
                <a:moveTo>
                  <a:pt x="0" y="0"/>
                </a:moveTo>
                <a:lnTo>
                  <a:pt x="3600450" y="0"/>
                </a:lnTo>
                <a:lnTo>
                  <a:pt x="36004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857973" y="-1580582"/>
            <a:ext cx="4135204" cy="4732708"/>
          </a:xfrm>
          <a:custGeom>
            <a:avLst/>
            <a:gdLst/>
            <a:ahLst/>
            <a:cxnLst/>
            <a:rect r="r" b="b" t="t" l="l"/>
            <a:pathLst>
              <a:path h="4732708" w="4135204">
                <a:moveTo>
                  <a:pt x="0" y="0"/>
                </a:moveTo>
                <a:lnTo>
                  <a:pt x="4135204" y="0"/>
                </a:lnTo>
                <a:lnTo>
                  <a:pt x="4135204" y="4732708"/>
                </a:lnTo>
                <a:lnTo>
                  <a:pt x="0" y="47327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797653" y="7056906"/>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true" rot="7906522">
            <a:off x="-1412686" y="-1453041"/>
            <a:ext cx="4343047" cy="4963482"/>
          </a:xfrm>
          <a:custGeom>
            <a:avLst/>
            <a:gdLst/>
            <a:ahLst/>
            <a:cxnLst/>
            <a:rect r="r" b="b" t="t" l="l"/>
            <a:pathLst>
              <a:path h="4963482" w="4343047">
                <a:moveTo>
                  <a:pt x="4343048" y="4963482"/>
                </a:moveTo>
                <a:lnTo>
                  <a:pt x="0" y="4963482"/>
                </a:lnTo>
                <a:lnTo>
                  <a:pt x="0" y="0"/>
                </a:lnTo>
                <a:lnTo>
                  <a:pt x="4343048" y="0"/>
                </a:lnTo>
                <a:lnTo>
                  <a:pt x="4343048" y="4963482"/>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513748"/>
            <a:ext cx="16230600" cy="7259505"/>
          </a:xfrm>
          <a:custGeom>
            <a:avLst/>
            <a:gdLst/>
            <a:ahLst/>
            <a:cxnLst/>
            <a:rect r="r" b="b" t="t" l="l"/>
            <a:pathLst>
              <a:path h="7259505" w="16230600">
                <a:moveTo>
                  <a:pt x="0" y="0"/>
                </a:moveTo>
                <a:lnTo>
                  <a:pt x="16230600" y="0"/>
                </a:lnTo>
                <a:lnTo>
                  <a:pt x="16230600" y="7259504"/>
                </a:lnTo>
                <a:lnTo>
                  <a:pt x="0" y="7259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03881" y="3831731"/>
            <a:ext cx="12317056" cy="4443730"/>
          </a:xfrm>
          <a:prstGeom prst="rect">
            <a:avLst/>
          </a:prstGeom>
        </p:spPr>
        <p:txBody>
          <a:bodyPr anchor="t" rtlCol="false" tIns="0" lIns="0" bIns="0" rIns="0">
            <a:spAutoFit/>
          </a:bodyPr>
          <a:lstStyle/>
          <a:p>
            <a:pPr algn="just">
              <a:lnSpc>
                <a:spcPts val="3919"/>
              </a:lnSpc>
            </a:pPr>
            <a:r>
              <a:rPr lang="en-US" sz="2799">
                <a:solidFill>
                  <a:srgbClr val="29130E"/>
                </a:solidFill>
                <a:latin typeface="Lumberjack"/>
              </a:rPr>
              <a:t>Sebagai paradigma pembangunan, Pancasila mengandung keyakinan dasar yang berfungsi sebagai panduan dalam perencanaan, pelaksanaan, pengawasan, dan pemanfaatan hasil-hasil pembangunan nasional.</a:t>
            </a:r>
          </a:p>
          <a:p>
            <a:pPr algn="just">
              <a:lnSpc>
                <a:spcPts val="3919"/>
              </a:lnSpc>
            </a:pPr>
            <a:r>
              <a:rPr lang="en-US" sz="2799">
                <a:solidFill>
                  <a:srgbClr val="29130E"/>
                </a:solidFill>
                <a:latin typeface="Lumberjack"/>
              </a:rPr>
              <a:t>Pancasila sebagai paradigma pembangunan mencerminkan sistem nilai yang menjadi kerangka dasar, cara berpikir, dan tujuan bagi individu dan institusi yang menerapkannya.</a:t>
            </a:r>
          </a:p>
          <a:p>
            <a:pPr algn="just">
              <a:lnSpc>
                <a:spcPts val="3919"/>
              </a:lnSpc>
            </a:pPr>
            <a:r>
              <a:rPr lang="en-US" sz="2799">
                <a:solidFill>
                  <a:srgbClr val="29130E"/>
                </a:solidFill>
                <a:latin typeface="Lumberjack"/>
              </a:rPr>
              <a:t>Hal ini mencakup berbagai aspek pembangunan nasional, seperti pengembangan ilmu pengetahuan, hukum, sosial politik, ekonomi, kebudayaan, pertahanan, dan pemahaman sejarah perjuangan bangsa Indonesia.</a:t>
            </a:r>
          </a:p>
        </p:txBody>
      </p:sp>
      <p:sp>
        <p:nvSpPr>
          <p:cNvPr name="Freeform 5" id="5"/>
          <p:cNvSpPr/>
          <p:nvPr/>
        </p:nvSpPr>
        <p:spPr>
          <a:xfrm flipH="false" flipV="false" rot="0">
            <a:off x="15047986" y="6172200"/>
            <a:ext cx="3600450" cy="4114800"/>
          </a:xfrm>
          <a:custGeom>
            <a:avLst/>
            <a:gdLst/>
            <a:ahLst/>
            <a:cxnLst/>
            <a:rect r="r" b="b" t="t" l="l"/>
            <a:pathLst>
              <a:path h="4114800" w="3600450">
                <a:moveTo>
                  <a:pt x="0" y="0"/>
                </a:moveTo>
                <a:lnTo>
                  <a:pt x="3600450" y="0"/>
                </a:lnTo>
                <a:lnTo>
                  <a:pt x="36004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857973" y="-1580582"/>
            <a:ext cx="4135204" cy="4732708"/>
          </a:xfrm>
          <a:custGeom>
            <a:avLst/>
            <a:gdLst/>
            <a:ahLst/>
            <a:cxnLst/>
            <a:rect r="r" b="b" t="t" l="l"/>
            <a:pathLst>
              <a:path h="4732708" w="4135204">
                <a:moveTo>
                  <a:pt x="0" y="0"/>
                </a:moveTo>
                <a:lnTo>
                  <a:pt x="4135204" y="0"/>
                </a:lnTo>
                <a:lnTo>
                  <a:pt x="4135204" y="4732708"/>
                </a:lnTo>
                <a:lnTo>
                  <a:pt x="0" y="47327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797653" y="7056906"/>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true" flipV="true" rot="7906522">
            <a:off x="-1412686" y="-1453041"/>
            <a:ext cx="4343047" cy="4963482"/>
          </a:xfrm>
          <a:custGeom>
            <a:avLst/>
            <a:gdLst/>
            <a:ahLst/>
            <a:cxnLst/>
            <a:rect r="r" b="b" t="t" l="l"/>
            <a:pathLst>
              <a:path h="4963482" w="4343047">
                <a:moveTo>
                  <a:pt x="4343048" y="4963482"/>
                </a:moveTo>
                <a:lnTo>
                  <a:pt x="0" y="4963482"/>
                </a:lnTo>
                <a:lnTo>
                  <a:pt x="0" y="0"/>
                </a:lnTo>
                <a:lnTo>
                  <a:pt x="4343048" y="0"/>
                </a:lnTo>
                <a:lnTo>
                  <a:pt x="4343048" y="4963482"/>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2593" y="1429693"/>
            <a:ext cx="17502982" cy="7828607"/>
          </a:xfrm>
          <a:custGeom>
            <a:avLst/>
            <a:gdLst/>
            <a:ahLst/>
            <a:cxnLst/>
            <a:rect r="r" b="b" t="t" l="l"/>
            <a:pathLst>
              <a:path h="7828607" w="17502982">
                <a:moveTo>
                  <a:pt x="0" y="0"/>
                </a:moveTo>
                <a:lnTo>
                  <a:pt x="17502982" y="0"/>
                </a:lnTo>
                <a:lnTo>
                  <a:pt x="17502982" y="7828607"/>
                </a:lnTo>
                <a:lnTo>
                  <a:pt x="0" y="782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67601" y="3725842"/>
            <a:ext cx="13398911" cy="6182038"/>
          </a:xfrm>
          <a:prstGeom prst="rect">
            <a:avLst/>
          </a:prstGeom>
        </p:spPr>
        <p:txBody>
          <a:bodyPr anchor="t" rtlCol="false" tIns="0" lIns="0" bIns="0" rIns="0">
            <a:spAutoFit/>
          </a:bodyPr>
          <a:lstStyle/>
          <a:p>
            <a:pPr>
              <a:lnSpc>
                <a:spcPts val="4961"/>
              </a:lnSpc>
            </a:pPr>
            <a:r>
              <a:rPr lang="en-US" sz="3544">
                <a:solidFill>
                  <a:srgbClr val="29130E"/>
                </a:solidFill>
                <a:latin typeface="Lumberjack"/>
              </a:rPr>
              <a:t>Pancasila sebagai paradigma dijabarkan dalam pembangunan sehingga proses dan hasil pembangunan sesuai dengan Pancasila. Misalnya :</a:t>
            </a:r>
          </a:p>
          <a:p>
            <a:pPr marL="765195" indent="-382597" lvl="1">
              <a:lnSpc>
                <a:spcPts val="4961"/>
              </a:lnSpc>
              <a:buFont typeface="Arial"/>
              <a:buChar char="•"/>
            </a:pPr>
            <a:r>
              <a:rPr lang="en-US" sz="3544">
                <a:solidFill>
                  <a:srgbClr val="29130E"/>
                </a:solidFill>
                <a:latin typeface="Lumberjack"/>
              </a:rPr>
              <a:t>Pembangunan tidak boleh bersifat pragmatis</a:t>
            </a:r>
          </a:p>
          <a:p>
            <a:pPr marL="765195" indent="-382597" lvl="1">
              <a:lnSpc>
                <a:spcPts val="4961"/>
              </a:lnSpc>
              <a:buFont typeface="Arial"/>
              <a:buChar char="•"/>
            </a:pPr>
            <a:r>
              <a:rPr lang="en-US" sz="3544">
                <a:solidFill>
                  <a:srgbClr val="29130E"/>
                </a:solidFill>
                <a:latin typeface="Lumberjack"/>
              </a:rPr>
              <a:t>Pembangunan tidak boleh bersifat ideologis</a:t>
            </a:r>
          </a:p>
          <a:p>
            <a:pPr marL="765195" indent="-382597" lvl="1">
              <a:lnSpc>
                <a:spcPts val="4961"/>
              </a:lnSpc>
              <a:buFont typeface="Arial"/>
              <a:buChar char="•"/>
            </a:pPr>
            <a:r>
              <a:rPr lang="en-US" sz="3544">
                <a:solidFill>
                  <a:srgbClr val="29130E"/>
                </a:solidFill>
                <a:latin typeface="Lumberjack"/>
              </a:rPr>
              <a:t>Pembangunan harus menghormati HAM</a:t>
            </a:r>
          </a:p>
          <a:p>
            <a:pPr marL="765195" indent="-382597" lvl="1">
              <a:lnSpc>
                <a:spcPts val="4961"/>
              </a:lnSpc>
              <a:buFont typeface="Arial"/>
              <a:buChar char="•"/>
            </a:pPr>
            <a:r>
              <a:rPr lang="en-US" sz="3544">
                <a:solidFill>
                  <a:srgbClr val="29130E"/>
                </a:solidFill>
                <a:latin typeface="Lumberjack"/>
              </a:rPr>
              <a:t>Pembangunan dilaksanakan secara demokratis </a:t>
            </a:r>
          </a:p>
          <a:p>
            <a:pPr marL="765195" indent="-382597" lvl="1">
              <a:lnSpc>
                <a:spcPts val="4961"/>
              </a:lnSpc>
              <a:buFont typeface="Arial"/>
              <a:buChar char="•"/>
            </a:pPr>
            <a:r>
              <a:rPr lang="en-US" sz="3544">
                <a:solidFill>
                  <a:srgbClr val="29130E"/>
                </a:solidFill>
                <a:latin typeface="Lumberjack"/>
              </a:rPr>
              <a:t>Pembangunan diprioritaskan pada penciptaan taraf minimum keadilan sosial</a:t>
            </a:r>
          </a:p>
          <a:p>
            <a:pPr>
              <a:lnSpc>
                <a:spcPts val="4961"/>
              </a:lnSpc>
            </a:pPr>
          </a:p>
          <a:p>
            <a:pPr>
              <a:lnSpc>
                <a:spcPts val="4961"/>
              </a:lnSpc>
            </a:pPr>
          </a:p>
        </p:txBody>
      </p:sp>
      <p:sp>
        <p:nvSpPr>
          <p:cNvPr name="Freeform 5" id="5"/>
          <p:cNvSpPr/>
          <p:nvPr/>
        </p:nvSpPr>
        <p:spPr>
          <a:xfrm flipH="false" flipV="false" rot="0">
            <a:off x="15459075" y="6561629"/>
            <a:ext cx="3600450" cy="4114800"/>
          </a:xfrm>
          <a:custGeom>
            <a:avLst/>
            <a:gdLst/>
            <a:ahLst/>
            <a:cxnLst/>
            <a:rect r="r" b="b" t="t" l="l"/>
            <a:pathLst>
              <a:path h="4114800" w="3600450">
                <a:moveTo>
                  <a:pt x="0" y="0"/>
                </a:moveTo>
                <a:lnTo>
                  <a:pt x="3600450" y="0"/>
                </a:lnTo>
                <a:lnTo>
                  <a:pt x="36004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857973" y="-1580582"/>
            <a:ext cx="4135204" cy="4732708"/>
          </a:xfrm>
          <a:custGeom>
            <a:avLst/>
            <a:gdLst/>
            <a:ahLst/>
            <a:cxnLst/>
            <a:rect r="r" b="b" t="t" l="l"/>
            <a:pathLst>
              <a:path h="4732708" w="4135204">
                <a:moveTo>
                  <a:pt x="0" y="0"/>
                </a:moveTo>
                <a:lnTo>
                  <a:pt x="4135204" y="0"/>
                </a:lnTo>
                <a:lnTo>
                  <a:pt x="4135204" y="4732708"/>
                </a:lnTo>
                <a:lnTo>
                  <a:pt x="0" y="47327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2171547" y="7422561"/>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true" flipV="true" rot="7906522">
            <a:off x="-1142824" y="-1962031"/>
            <a:ext cx="4343047" cy="4963482"/>
          </a:xfrm>
          <a:custGeom>
            <a:avLst/>
            <a:gdLst/>
            <a:ahLst/>
            <a:cxnLst/>
            <a:rect r="r" b="b" t="t" l="l"/>
            <a:pathLst>
              <a:path h="4963482" w="4343047">
                <a:moveTo>
                  <a:pt x="4343048" y="4963483"/>
                </a:moveTo>
                <a:lnTo>
                  <a:pt x="0" y="4963483"/>
                </a:lnTo>
                <a:lnTo>
                  <a:pt x="0" y="0"/>
                </a:lnTo>
                <a:lnTo>
                  <a:pt x="4343048" y="0"/>
                </a:lnTo>
                <a:lnTo>
                  <a:pt x="4343048" y="4963483"/>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533284" y="1346780"/>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Prinsip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05386" y="2790682"/>
            <a:ext cx="6981445" cy="5953268"/>
          </a:xfrm>
          <a:custGeom>
            <a:avLst/>
            <a:gdLst/>
            <a:ahLst/>
            <a:cxnLst/>
            <a:rect r="r" b="b" t="t" l="l"/>
            <a:pathLst>
              <a:path h="5953268" w="6981445">
                <a:moveTo>
                  <a:pt x="0" y="0"/>
                </a:moveTo>
                <a:lnTo>
                  <a:pt x="6981445" y="0"/>
                </a:lnTo>
                <a:lnTo>
                  <a:pt x="6981445" y="5953268"/>
                </a:lnTo>
                <a:lnTo>
                  <a:pt x="0" y="5953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01169" y="2790682"/>
            <a:ext cx="6981445" cy="5953268"/>
          </a:xfrm>
          <a:custGeom>
            <a:avLst/>
            <a:gdLst/>
            <a:ahLst/>
            <a:cxnLst/>
            <a:rect r="r" b="b" t="t" l="l"/>
            <a:pathLst>
              <a:path h="5953268" w="6981445">
                <a:moveTo>
                  <a:pt x="0" y="0"/>
                </a:moveTo>
                <a:lnTo>
                  <a:pt x="6981445" y="0"/>
                </a:lnTo>
                <a:lnTo>
                  <a:pt x="6981445" y="5953268"/>
                </a:lnTo>
                <a:lnTo>
                  <a:pt x="0" y="5953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4236" y="7200900"/>
            <a:ext cx="1874806" cy="3086100"/>
          </a:xfrm>
          <a:custGeom>
            <a:avLst/>
            <a:gdLst/>
            <a:ahLst/>
            <a:cxnLst/>
            <a:rect r="r" b="b" t="t" l="l"/>
            <a:pathLst>
              <a:path h="3086100" w="1874806">
                <a:moveTo>
                  <a:pt x="0" y="0"/>
                </a:moveTo>
                <a:lnTo>
                  <a:pt x="1874806" y="0"/>
                </a:lnTo>
                <a:lnTo>
                  <a:pt x="1874806" y="3086100"/>
                </a:lnTo>
                <a:lnTo>
                  <a:pt x="0" y="3086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926022" y="-964643"/>
            <a:ext cx="3790760" cy="4114800"/>
          </a:xfrm>
          <a:custGeom>
            <a:avLst/>
            <a:gdLst/>
            <a:ahLst/>
            <a:cxnLst/>
            <a:rect r="r" b="b" t="t" l="l"/>
            <a:pathLst>
              <a:path h="4114800" w="3790760">
                <a:moveTo>
                  <a:pt x="0" y="0"/>
                </a:moveTo>
                <a:lnTo>
                  <a:pt x="3790759" y="0"/>
                </a:lnTo>
                <a:lnTo>
                  <a:pt x="37907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22208" y="-964643"/>
            <a:ext cx="3790760" cy="4114800"/>
          </a:xfrm>
          <a:custGeom>
            <a:avLst/>
            <a:gdLst/>
            <a:ahLst/>
            <a:cxnLst/>
            <a:rect r="r" b="b" t="t" l="l"/>
            <a:pathLst>
              <a:path h="4114800" w="3790760">
                <a:moveTo>
                  <a:pt x="0" y="0"/>
                </a:moveTo>
                <a:lnTo>
                  <a:pt x="3790760" y="0"/>
                </a:lnTo>
                <a:lnTo>
                  <a:pt x="379076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6701714" y="7200900"/>
            <a:ext cx="1874806" cy="3086100"/>
          </a:xfrm>
          <a:custGeom>
            <a:avLst/>
            <a:gdLst/>
            <a:ahLst/>
            <a:cxnLst/>
            <a:rect r="r" b="b" t="t" l="l"/>
            <a:pathLst>
              <a:path h="3086100" w="1874806">
                <a:moveTo>
                  <a:pt x="1874806" y="0"/>
                </a:moveTo>
                <a:lnTo>
                  <a:pt x="0" y="0"/>
                </a:lnTo>
                <a:lnTo>
                  <a:pt x="0" y="3086100"/>
                </a:lnTo>
                <a:lnTo>
                  <a:pt x="1874806" y="3086100"/>
                </a:lnTo>
                <a:lnTo>
                  <a:pt x="18748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668552" y="398340"/>
            <a:ext cx="2305116" cy="1388832"/>
          </a:xfrm>
          <a:custGeom>
            <a:avLst/>
            <a:gdLst/>
            <a:ahLst/>
            <a:cxnLst/>
            <a:rect r="r" b="b" t="t" l="l"/>
            <a:pathLst>
              <a:path h="1388832" w="2305116">
                <a:moveTo>
                  <a:pt x="0" y="0"/>
                </a:moveTo>
                <a:lnTo>
                  <a:pt x="2305116" y="0"/>
                </a:lnTo>
                <a:lnTo>
                  <a:pt x="2305116" y="1388833"/>
                </a:lnTo>
                <a:lnTo>
                  <a:pt x="0" y="13888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485801" y="307151"/>
            <a:ext cx="11316399" cy="2398069"/>
          </a:xfrm>
          <a:prstGeom prst="rect">
            <a:avLst/>
          </a:prstGeom>
        </p:spPr>
        <p:txBody>
          <a:bodyPr anchor="t" rtlCol="false" tIns="0" lIns="0" bIns="0" rIns="0">
            <a:spAutoFit/>
          </a:bodyPr>
          <a:lstStyle/>
          <a:p>
            <a:pPr algn="ctr">
              <a:lnSpc>
                <a:spcPts val="16922"/>
              </a:lnSpc>
            </a:pPr>
            <a:r>
              <a:rPr lang="en-US" sz="12087">
                <a:solidFill>
                  <a:srgbClr val="CA5038"/>
                </a:solidFill>
                <a:latin typeface="TAN Tangkiwood"/>
              </a:rPr>
              <a:t>Tujuan</a:t>
            </a:r>
          </a:p>
        </p:txBody>
      </p:sp>
      <p:sp>
        <p:nvSpPr>
          <p:cNvPr name="Freeform 11" id="11"/>
          <p:cNvSpPr/>
          <p:nvPr/>
        </p:nvSpPr>
        <p:spPr>
          <a:xfrm flipH="true" flipV="false" rot="0">
            <a:off x="13129020" y="398340"/>
            <a:ext cx="2305116" cy="1388832"/>
          </a:xfrm>
          <a:custGeom>
            <a:avLst/>
            <a:gdLst/>
            <a:ahLst/>
            <a:cxnLst/>
            <a:rect r="r" b="b" t="t" l="l"/>
            <a:pathLst>
              <a:path h="1388832" w="2305116">
                <a:moveTo>
                  <a:pt x="2305116" y="0"/>
                </a:moveTo>
                <a:lnTo>
                  <a:pt x="0" y="0"/>
                </a:lnTo>
                <a:lnTo>
                  <a:pt x="0" y="1388833"/>
                </a:lnTo>
                <a:lnTo>
                  <a:pt x="2305116" y="1388833"/>
                </a:lnTo>
                <a:lnTo>
                  <a:pt x="230511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5400000">
            <a:off x="4514501" y="8432345"/>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true" rot="5400000">
            <a:off x="11716099" y="8432345"/>
            <a:ext cx="2057400" cy="4114800"/>
          </a:xfrm>
          <a:custGeom>
            <a:avLst/>
            <a:gdLst/>
            <a:ahLst/>
            <a:cxnLst/>
            <a:rect r="r" b="b" t="t" l="l"/>
            <a:pathLst>
              <a:path h="4114800" w="2057400">
                <a:moveTo>
                  <a:pt x="0" y="4114800"/>
                </a:moveTo>
                <a:lnTo>
                  <a:pt x="2057400" y="4114800"/>
                </a:lnTo>
                <a:lnTo>
                  <a:pt x="2057400" y="0"/>
                </a:lnTo>
                <a:lnTo>
                  <a:pt x="0" y="0"/>
                </a:lnTo>
                <a:lnTo>
                  <a:pt x="0"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345580" y="3814167"/>
            <a:ext cx="5932274" cy="4459605"/>
          </a:xfrm>
          <a:prstGeom prst="rect">
            <a:avLst/>
          </a:prstGeom>
        </p:spPr>
        <p:txBody>
          <a:bodyPr anchor="t" rtlCol="false" tIns="0" lIns="0" bIns="0" rIns="0">
            <a:spAutoFit/>
          </a:bodyPr>
          <a:lstStyle/>
          <a:p>
            <a:pPr marL="550545" indent="-275272" lvl="1">
              <a:lnSpc>
                <a:spcPts val="3569"/>
              </a:lnSpc>
              <a:buFont typeface="Arial"/>
              <a:buChar char="•"/>
            </a:pPr>
            <a:r>
              <a:rPr lang="en-US" sz="2550">
                <a:solidFill>
                  <a:srgbClr val="29130E"/>
                </a:solidFill>
                <a:latin typeface="Lumberjack Medium"/>
              </a:rPr>
              <a:t>Mewujudkan Indonesia yang maju dan makmur berdasarkan musyawarah dan mufakat dalam rangka mewujudkan nilai-nilai keadilan sosial bagi seluruh rakyat Indonesia.</a:t>
            </a:r>
          </a:p>
          <a:p>
            <a:pPr marL="550545" indent="-275272" lvl="1">
              <a:lnSpc>
                <a:spcPts val="3569"/>
              </a:lnSpc>
              <a:buFont typeface="Arial"/>
              <a:buChar char="•"/>
            </a:pPr>
            <a:r>
              <a:rPr lang="en-US" sz="2550">
                <a:solidFill>
                  <a:srgbClr val="29130E"/>
                </a:solidFill>
                <a:latin typeface="Lumberjack Medium"/>
              </a:rPr>
              <a:t>Menjamin tumbuh kembangnya wawasan nasional berdasarkan nilai-nilai kebangsaan dan perjuangan gigih bangsa serta kemerdekaan rakyat Indonesia dengan berlandaskan Pancasila.</a:t>
            </a:r>
          </a:p>
        </p:txBody>
      </p:sp>
      <p:sp>
        <p:nvSpPr>
          <p:cNvPr name="TextBox 15" id="15"/>
          <p:cNvSpPr txBox="true"/>
          <p:nvPr/>
        </p:nvSpPr>
        <p:spPr>
          <a:xfrm rot="0">
            <a:off x="9739306" y="3804642"/>
            <a:ext cx="5962281" cy="4274820"/>
          </a:xfrm>
          <a:prstGeom prst="rect">
            <a:avLst/>
          </a:prstGeom>
        </p:spPr>
        <p:txBody>
          <a:bodyPr anchor="t" rtlCol="false" tIns="0" lIns="0" bIns="0" rIns="0">
            <a:spAutoFit/>
          </a:bodyPr>
          <a:lstStyle/>
          <a:p>
            <a:pPr>
              <a:lnSpc>
                <a:spcPts val="3779"/>
              </a:lnSpc>
            </a:pPr>
            <a:r>
              <a:rPr lang="en-US" sz="2700">
                <a:solidFill>
                  <a:srgbClr val="29130E"/>
                </a:solidFill>
                <a:latin typeface="Lumberjack Medium"/>
              </a:rPr>
              <a:t>3. Memelihara perdamaian dunia berdasarkan kebebasan, perdamaian abadi dan keadilan sosial.</a:t>
            </a:r>
          </a:p>
          <a:p>
            <a:pPr>
              <a:lnSpc>
                <a:spcPts val="3779"/>
              </a:lnSpc>
            </a:pPr>
            <a:r>
              <a:rPr lang="en-US" sz="2700">
                <a:solidFill>
                  <a:srgbClr val="29130E"/>
                </a:solidFill>
                <a:latin typeface="Lumberjack"/>
              </a:rPr>
              <a:t>4. </a:t>
            </a:r>
            <a:r>
              <a:rPr lang="en-US" sz="2700">
                <a:solidFill>
                  <a:srgbClr val="29130E"/>
                </a:solidFill>
                <a:latin typeface="Lumberjack Medium"/>
              </a:rPr>
              <a:t>Mewujudkan cita-cita tujuan pembangunan nasional yang dimulai dari sumber daya manusia Indonesia yang berakhlak mulia, bertakwa, beriman dan bertakwa kepada Tuhan Yang Maha Esa.</a:t>
            </a:r>
          </a:p>
          <a:p>
            <a:pPr>
              <a:lnSpc>
                <a:spcPts val="37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12130" y="798004"/>
            <a:ext cx="10863739" cy="8690991"/>
          </a:xfrm>
          <a:custGeom>
            <a:avLst/>
            <a:gdLst/>
            <a:ahLst/>
            <a:cxnLst/>
            <a:rect r="r" b="b" t="t" l="l"/>
            <a:pathLst>
              <a:path h="8690991" w="10863739">
                <a:moveTo>
                  <a:pt x="0" y="0"/>
                </a:moveTo>
                <a:lnTo>
                  <a:pt x="10863740" y="0"/>
                </a:lnTo>
                <a:lnTo>
                  <a:pt x="10863740" y="8690992"/>
                </a:lnTo>
                <a:lnTo>
                  <a:pt x="0" y="8690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61127" y="2493364"/>
            <a:ext cx="10036744" cy="6152792"/>
          </a:xfrm>
          <a:prstGeom prst="rect">
            <a:avLst/>
          </a:prstGeom>
        </p:spPr>
        <p:txBody>
          <a:bodyPr anchor="t" rtlCol="false" tIns="0" lIns="0" bIns="0" rIns="0">
            <a:spAutoFit/>
          </a:bodyPr>
          <a:lstStyle/>
          <a:p>
            <a:pPr algn="ctr">
              <a:lnSpc>
                <a:spcPts val="9244"/>
              </a:lnSpc>
            </a:pPr>
            <a:r>
              <a:rPr lang="en-US" sz="8888">
                <a:solidFill>
                  <a:srgbClr val="CA5038"/>
                </a:solidFill>
                <a:latin typeface="TAN Tangkiwood"/>
              </a:rPr>
              <a:t>Aspek yang terpengaruh oleh Pancasila sebagai Paradigma Pembangunan</a:t>
            </a:r>
          </a:p>
        </p:txBody>
      </p:sp>
      <p:sp>
        <p:nvSpPr>
          <p:cNvPr name="Freeform 5" id="5"/>
          <p:cNvSpPr/>
          <p:nvPr/>
        </p:nvSpPr>
        <p:spPr>
          <a:xfrm flipH="true" flipV="false" rot="0">
            <a:off x="15836676" y="7654668"/>
            <a:ext cx="2141688" cy="2369779"/>
          </a:xfrm>
          <a:custGeom>
            <a:avLst/>
            <a:gdLst/>
            <a:ahLst/>
            <a:cxnLst/>
            <a:rect r="r" b="b" t="t" l="l"/>
            <a:pathLst>
              <a:path h="2369779" w="2141688">
                <a:moveTo>
                  <a:pt x="2141688" y="0"/>
                </a:moveTo>
                <a:lnTo>
                  <a:pt x="0" y="0"/>
                </a:lnTo>
                <a:lnTo>
                  <a:pt x="0" y="2369779"/>
                </a:lnTo>
                <a:lnTo>
                  <a:pt x="2141688" y="2369779"/>
                </a:lnTo>
                <a:lnTo>
                  <a:pt x="214168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8015198">
            <a:off x="-536209" y="-571519"/>
            <a:ext cx="3129817" cy="2421696"/>
          </a:xfrm>
          <a:custGeom>
            <a:avLst/>
            <a:gdLst/>
            <a:ahLst/>
            <a:cxnLst/>
            <a:rect r="r" b="b" t="t" l="l"/>
            <a:pathLst>
              <a:path h="2421696" w="3129817">
                <a:moveTo>
                  <a:pt x="3129818" y="0"/>
                </a:moveTo>
                <a:lnTo>
                  <a:pt x="0" y="0"/>
                </a:lnTo>
                <a:lnTo>
                  <a:pt x="0" y="2421696"/>
                </a:lnTo>
                <a:lnTo>
                  <a:pt x="3129818" y="2421696"/>
                </a:lnTo>
                <a:lnTo>
                  <a:pt x="312981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754242">
            <a:off x="-722105" y="8744364"/>
            <a:ext cx="2383860" cy="2788140"/>
          </a:xfrm>
          <a:custGeom>
            <a:avLst/>
            <a:gdLst/>
            <a:ahLst/>
            <a:cxnLst/>
            <a:rect r="r" b="b" t="t" l="l"/>
            <a:pathLst>
              <a:path h="2788140" w="2383860">
                <a:moveTo>
                  <a:pt x="0" y="0"/>
                </a:moveTo>
                <a:lnTo>
                  <a:pt x="2383860" y="0"/>
                </a:lnTo>
                <a:lnTo>
                  <a:pt x="2383860" y="2788140"/>
                </a:lnTo>
                <a:lnTo>
                  <a:pt x="0" y="27881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5754242">
            <a:off x="16512905" y="-1401316"/>
            <a:ext cx="2649354" cy="3098659"/>
          </a:xfrm>
          <a:custGeom>
            <a:avLst/>
            <a:gdLst/>
            <a:ahLst/>
            <a:cxnLst/>
            <a:rect r="r" b="b" t="t" l="l"/>
            <a:pathLst>
              <a:path h="3098659" w="2649354">
                <a:moveTo>
                  <a:pt x="0" y="0"/>
                </a:moveTo>
                <a:lnTo>
                  <a:pt x="2649354" y="0"/>
                </a:lnTo>
                <a:lnTo>
                  <a:pt x="2649354" y="3098659"/>
                </a:lnTo>
                <a:lnTo>
                  <a:pt x="0" y="30986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700787" y="6604254"/>
            <a:ext cx="3250692" cy="4114800"/>
          </a:xfrm>
          <a:custGeom>
            <a:avLst/>
            <a:gdLst/>
            <a:ahLst/>
            <a:cxnLst/>
            <a:rect r="r" b="b" t="t" l="l"/>
            <a:pathLst>
              <a:path h="4114800" w="3250692">
                <a:moveTo>
                  <a:pt x="0" y="4114800"/>
                </a:moveTo>
                <a:lnTo>
                  <a:pt x="3250692" y="4114800"/>
                </a:lnTo>
                <a:lnTo>
                  <a:pt x="325069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4638755" y="6464957"/>
            <a:ext cx="3250692" cy="4114800"/>
          </a:xfrm>
          <a:custGeom>
            <a:avLst/>
            <a:gdLst/>
            <a:ahLst/>
            <a:cxnLst/>
            <a:rect r="r" b="b" t="t" l="l"/>
            <a:pathLst>
              <a:path h="4114800" w="3250692">
                <a:moveTo>
                  <a:pt x="0" y="0"/>
                </a:moveTo>
                <a:lnTo>
                  <a:pt x="3250692" y="0"/>
                </a:lnTo>
                <a:lnTo>
                  <a:pt x="32506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40465" y="4047696"/>
            <a:ext cx="12549383" cy="5744845"/>
          </a:xfrm>
          <a:prstGeom prst="rect">
            <a:avLst/>
          </a:prstGeom>
        </p:spPr>
        <p:txBody>
          <a:bodyPr anchor="t" rtlCol="false" tIns="0" lIns="0" bIns="0" rIns="0">
            <a:spAutoFit/>
          </a:bodyPr>
          <a:lstStyle/>
          <a:p>
            <a:pPr algn="just">
              <a:lnSpc>
                <a:spcPts val="4129"/>
              </a:lnSpc>
            </a:pPr>
            <a:r>
              <a:rPr lang="en-US" sz="2949">
                <a:solidFill>
                  <a:srgbClr val="29130E"/>
                </a:solidFill>
                <a:latin typeface="Lumberjack"/>
              </a:rPr>
              <a:t>Dalam bidang ilmu pengetahuan, Pancasila berperan sebagai dasar dan arah penerapannya. Ia memandu aktivitas manusia Indonesia dalam mencari kebenaran dan kenyataan yang utuh dalam dimensi masyarakat, proses, dan produk ilmiah.</a:t>
            </a:r>
          </a:p>
          <a:p>
            <a:pPr algn="just">
              <a:lnSpc>
                <a:spcPts val="4129"/>
              </a:lnSpc>
            </a:pPr>
            <a:r>
              <a:rPr lang="en-US" sz="2949">
                <a:solidFill>
                  <a:srgbClr val="29130E"/>
                </a:solidFill>
                <a:latin typeface="Lumberjack"/>
              </a:rPr>
              <a:t>Ilmu pengetahuan diarahkan untuk menjadi bagian dari komunitas akademis yang selalu berusaha untuk terus mengejar kebenaran. Pancasila juga menjadi metode berpikir dalam mengembangkan ilmu pengetahuan. Nilai-nilai yang terkandung dalam Pancasila menjadi parameter yang memandu proses penemuan dan pemahaman ilmiah. Dengan pendekatan ini, ilmu pengetahuan tidak hanya memenuhi kepentingan individu, tetapi juga melayani kepentingan masyarakat dan bangsa.</a:t>
            </a:r>
          </a:p>
          <a:p>
            <a:pPr algn="just">
              <a:lnSpc>
                <a:spcPts val="4129"/>
              </a:lnSpc>
            </a:pPr>
          </a:p>
        </p:txBody>
      </p:sp>
      <p:sp>
        <p:nvSpPr>
          <p:cNvPr name="Freeform 7" id="7"/>
          <p:cNvSpPr/>
          <p:nvPr/>
        </p:nvSpPr>
        <p:spPr>
          <a:xfrm flipH="false" flipV="false" rot="-1628243">
            <a:off x="16686732" y="351558"/>
            <a:ext cx="2111748" cy="2362795"/>
          </a:xfrm>
          <a:custGeom>
            <a:avLst/>
            <a:gdLst/>
            <a:ahLst/>
            <a:cxnLst/>
            <a:rect r="r" b="b" t="t" l="l"/>
            <a:pathLst>
              <a:path h="2362795" w="2111748">
                <a:moveTo>
                  <a:pt x="0" y="0"/>
                </a:moveTo>
                <a:lnTo>
                  <a:pt x="2111747" y="0"/>
                </a:lnTo>
                <a:lnTo>
                  <a:pt x="2111747" y="2362794"/>
                </a:lnTo>
                <a:lnTo>
                  <a:pt x="0" y="236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1564072">
            <a:off x="-499588" y="359305"/>
            <a:ext cx="2111748" cy="2362795"/>
          </a:xfrm>
          <a:custGeom>
            <a:avLst/>
            <a:gdLst/>
            <a:ahLst/>
            <a:cxnLst/>
            <a:rect r="r" b="b" t="t" l="l"/>
            <a:pathLst>
              <a:path h="2362795" w="2111748">
                <a:moveTo>
                  <a:pt x="2111748" y="0"/>
                </a:moveTo>
                <a:lnTo>
                  <a:pt x="0" y="0"/>
                </a:lnTo>
                <a:lnTo>
                  <a:pt x="0" y="2362795"/>
                </a:lnTo>
                <a:lnTo>
                  <a:pt x="2111748" y="2362795"/>
                </a:lnTo>
                <a:lnTo>
                  <a:pt x="21117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413031">
            <a:off x="17002182" y="3862439"/>
            <a:ext cx="2016252" cy="4114800"/>
          </a:xfrm>
          <a:custGeom>
            <a:avLst/>
            <a:gdLst/>
            <a:ahLst/>
            <a:cxnLst/>
            <a:rect r="r" b="b" t="t" l="l"/>
            <a:pathLst>
              <a:path h="4114800" w="2016252">
                <a:moveTo>
                  <a:pt x="0" y="0"/>
                </a:moveTo>
                <a:lnTo>
                  <a:pt x="2016252" y="0"/>
                </a:lnTo>
                <a:lnTo>
                  <a:pt x="20162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948183" y="1660073"/>
            <a:ext cx="11131446"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Ilmu Pengetahuan</a:t>
            </a:r>
          </a:p>
        </p:txBody>
      </p:sp>
      <p:sp>
        <p:nvSpPr>
          <p:cNvPr name="Freeform 11" id="11"/>
          <p:cNvSpPr/>
          <p:nvPr/>
        </p:nvSpPr>
        <p:spPr>
          <a:xfrm flipH="true" flipV="false" rot="1055362">
            <a:off x="-739393" y="3813893"/>
            <a:ext cx="2016252" cy="4114800"/>
          </a:xfrm>
          <a:custGeom>
            <a:avLst/>
            <a:gdLst/>
            <a:ahLst/>
            <a:cxnLst/>
            <a:rect r="r" b="b" t="t" l="l"/>
            <a:pathLst>
              <a:path h="4114800" w="2016252">
                <a:moveTo>
                  <a:pt x="2016252" y="0"/>
                </a:moveTo>
                <a:lnTo>
                  <a:pt x="0" y="0"/>
                </a:lnTo>
                <a:lnTo>
                  <a:pt x="0" y="4114800"/>
                </a:lnTo>
                <a:lnTo>
                  <a:pt x="2016252" y="4114800"/>
                </a:lnTo>
                <a:lnTo>
                  <a:pt x="2016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700787" y="6604254"/>
            <a:ext cx="3250692" cy="4114800"/>
          </a:xfrm>
          <a:custGeom>
            <a:avLst/>
            <a:gdLst/>
            <a:ahLst/>
            <a:cxnLst/>
            <a:rect r="r" b="b" t="t" l="l"/>
            <a:pathLst>
              <a:path h="4114800" w="3250692">
                <a:moveTo>
                  <a:pt x="0" y="4114800"/>
                </a:moveTo>
                <a:lnTo>
                  <a:pt x="3250692" y="4114800"/>
                </a:lnTo>
                <a:lnTo>
                  <a:pt x="325069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4638755" y="6464957"/>
            <a:ext cx="3250692" cy="4114800"/>
          </a:xfrm>
          <a:custGeom>
            <a:avLst/>
            <a:gdLst/>
            <a:ahLst/>
            <a:cxnLst/>
            <a:rect r="r" b="b" t="t" l="l"/>
            <a:pathLst>
              <a:path h="4114800" w="3250692">
                <a:moveTo>
                  <a:pt x="0" y="0"/>
                </a:moveTo>
                <a:lnTo>
                  <a:pt x="3250692" y="0"/>
                </a:lnTo>
                <a:lnTo>
                  <a:pt x="32506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40465" y="4047696"/>
            <a:ext cx="12549383" cy="5434472"/>
          </a:xfrm>
          <a:prstGeom prst="rect">
            <a:avLst/>
          </a:prstGeom>
        </p:spPr>
        <p:txBody>
          <a:bodyPr anchor="t" rtlCol="false" tIns="0" lIns="0" bIns="0" rIns="0">
            <a:spAutoFit/>
          </a:bodyPr>
          <a:lstStyle/>
          <a:p>
            <a:pPr algn="just">
              <a:lnSpc>
                <a:spcPts val="3912"/>
              </a:lnSpc>
            </a:pPr>
            <a:r>
              <a:rPr lang="en-US" sz="2794">
                <a:solidFill>
                  <a:srgbClr val="29130E"/>
                </a:solidFill>
                <a:latin typeface="Lumberjack"/>
              </a:rPr>
              <a:t>Pancasila memiliki dampak yang signifikan pada sistem hukum Indonesia. Dengan UUD 1945, negara Indonesia memiliki konstitusi yang mencerminkan sila-sila Pancasila. UUD 1945 adalah bagian dari hukum positif dan mengandung segi positif dan negatif.</a:t>
            </a:r>
          </a:p>
          <a:p>
            <a:pPr algn="just">
              <a:lnSpc>
                <a:spcPts val="3912"/>
              </a:lnSpc>
            </a:pPr>
            <a:r>
              <a:rPr lang="en-US" sz="2794">
                <a:solidFill>
                  <a:srgbClr val="29130E"/>
                </a:solidFill>
                <a:latin typeface="Lumberjack"/>
              </a:rPr>
              <a:t>Segi positifnya, Pancasila menjadi landasan yang mengikat negara. Segi negatifnya, Pembukaan UUD 1945 dapat diubah oleh MPR sesuai dengan Pasal 37 UUD 1945.</a:t>
            </a:r>
          </a:p>
          <a:p>
            <a:pPr algn="just">
              <a:lnSpc>
                <a:spcPts val="3912"/>
              </a:lnSpc>
            </a:pPr>
            <a:r>
              <a:rPr lang="en-US" sz="2794">
                <a:solidFill>
                  <a:srgbClr val="29130E"/>
                </a:solidFill>
                <a:latin typeface="Lumberjack"/>
              </a:rPr>
              <a:t>Hukum tertulis, termasuk UUD, harus selalu merujuk pada dasar negara, yang terdiri dari lima sila Pancasila. Oleh karena itu, semua hukum yang dibentuk tidak boleh bertentangan dengan nilai-nilai Pancasila.</a:t>
            </a:r>
          </a:p>
          <a:p>
            <a:pPr algn="just">
              <a:lnSpc>
                <a:spcPts val="3912"/>
              </a:lnSpc>
            </a:pPr>
            <a:r>
              <a:rPr lang="en-US" sz="2794">
                <a:solidFill>
                  <a:srgbClr val="29130E"/>
                </a:solidFill>
                <a:latin typeface="Lumberjack"/>
              </a:rPr>
              <a:t>Hukum yang dikembangkan harus menjadi penjabaran nilai-nilai tersebut, menjadikan produk hukum responsif terhadap kepentingan rakyat dan aspirasi mereka.</a:t>
            </a:r>
          </a:p>
          <a:p>
            <a:pPr algn="just">
              <a:lnSpc>
                <a:spcPts val="3912"/>
              </a:lnSpc>
            </a:pPr>
          </a:p>
        </p:txBody>
      </p:sp>
      <p:sp>
        <p:nvSpPr>
          <p:cNvPr name="Freeform 7" id="7"/>
          <p:cNvSpPr/>
          <p:nvPr/>
        </p:nvSpPr>
        <p:spPr>
          <a:xfrm flipH="false" flipV="false" rot="-1628243">
            <a:off x="16686732" y="351558"/>
            <a:ext cx="2111748" cy="2362795"/>
          </a:xfrm>
          <a:custGeom>
            <a:avLst/>
            <a:gdLst/>
            <a:ahLst/>
            <a:cxnLst/>
            <a:rect r="r" b="b" t="t" l="l"/>
            <a:pathLst>
              <a:path h="2362795" w="2111748">
                <a:moveTo>
                  <a:pt x="0" y="0"/>
                </a:moveTo>
                <a:lnTo>
                  <a:pt x="2111747" y="0"/>
                </a:lnTo>
                <a:lnTo>
                  <a:pt x="2111747" y="2362794"/>
                </a:lnTo>
                <a:lnTo>
                  <a:pt x="0" y="2362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1564072">
            <a:off x="-499588" y="359305"/>
            <a:ext cx="2111748" cy="2362795"/>
          </a:xfrm>
          <a:custGeom>
            <a:avLst/>
            <a:gdLst/>
            <a:ahLst/>
            <a:cxnLst/>
            <a:rect r="r" b="b" t="t" l="l"/>
            <a:pathLst>
              <a:path h="2362795" w="2111748">
                <a:moveTo>
                  <a:pt x="2111748" y="0"/>
                </a:moveTo>
                <a:lnTo>
                  <a:pt x="0" y="0"/>
                </a:lnTo>
                <a:lnTo>
                  <a:pt x="0" y="2362795"/>
                </a:lnTo>
                <a:lnTo>
                  <a:pt x="2111748" y="2362795"/>
                </a:lnTo>
                <a:lnTo>
                  <a:pt x="21117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413031">
            <a:off x="17002182" y="3862439"/>
            <a:ext cx="2016252" cy="4114800"/>
          </a:xfrm>
          <a:custGeom>
            <a:avLst/>
            <a:gdLst/>
            <a:ahLst/>
            <a:cxnLst/>
            <a:rect r="r" b="b" t="t" l="l"/>
            <a:pathLst>
              <a:path h="4114800" w="2016252">
                <a:moveTo>
                  <a:pt x="0" y="0"/>
                </a:moveTo>
                <a:lnTo>
                  <a:pt x="2016252" y="0"/>
                </a:lnTo>
                <a:lnTo>
                  <a:pt x="20162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948183" y="1660073"/>
            <a:ext cx="11131446"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Hukum</a:t>
            </a:r>
          </a:p>
        </p:txBody>
      </p:sp>
      <p:sp>
        <p:nvSpPr>
          <p:cNvPr name="Freeform 11" id="11"/>
          <p:cNvSpPr/>
          <p:nvPr/>
        </p:nvSpPr>
        <p:spPr>
          <a:xfrm flipH="true" flipV="false" rot="1055362">
            <a:off x="-739393" y="3813893"/>
            <a:ext cx="2016252" cy="4114800"/>
          </a:xfrm>
          <a:custGeom>
            <a:avLst/>
            <a:gdLst/>
            <a:ahLst/>
            <a:cxnLst/>
            <a:rect r="r" b="b" t="t" l="l"/>
            <a:pathLst>
              <a:path h="4114800" w="2016252">
                <a:moveTo>
                  <a:pt x="2016252" y="0"/>
                </a:moveTo>
                <a:lnTo>
                  <a:pt x="0" y="0"/>
                </a:lnTo>
                <a:lnTo>
                  <a:pt x="0" y="4114800"/>
                </a:lnTo>
                <a:lnTo>
                  <a:pt x="2016252" y="4114800"/>
                </a:lnTo>
                <a:lnTo>
                  <a:pt x="2016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DAFz0MecL_Q</dc:identifier>
  <dcterms:modified xsi:type="dcterms:W3CDTF">2011-08-01T06:04:30Z</dcterms:modified>
  <cp:revision>1</cp:revision>
  <dc:title>Pancasila sbgai Paradigma Pembangunan Nasional Kel 8 TI 1A</dc:title>
</cp:coreProperties>
</file>