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8bf52cfc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8bf52cfc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8bf52cfc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8bf52cfc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9aac4288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9aac428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9aac4288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9aac4288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9aac4288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9aac4288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8bf52cf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8bf52cf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8bf52cf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88bf52cf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8d753ca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8d753ca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4186b2c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84186b2c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88bf52cf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88bf52cf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8c73b2e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8c73b2e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8bf52cf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88bf52cf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89aac4288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89aac4288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9aac4288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9aac4288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9aac4288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89aac4288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9aac4288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89aac4288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89aac4288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89aac4288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89aac4288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89aac4288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89a95d26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89a95d26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9aac428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9aac428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9aac428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9aac428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9aac4288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9aac4288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c636e8f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c636e8f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c636e8f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c636e8f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c636e8f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c636e8f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4186b2c6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4186b2c6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226808"/>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Ideologi yang berkembang di dunia</a:t>
            </a:r>
            <a:endParaRPr/>
          </a:p>
          <a:p>
            <a:pPr indent="0" lvl="0" marL="0" rtl="0" algn="l">
              <a:spcBef>
                <a:spcPts val="0"/>
              </a:spcBef>
              <a:spcAft>
                <a:spcPts val="0"/>
              </a:spcAft>
              <a:buNone/>
            </a:pPr>
            <a:r>
              <a:t/>
            </a:r>
            <a:endParaRPr/>
          </a:p>
        </p:txBody>
      </p:sp>
      <p:sp>
        <p:nvSpPr>
          <p:cNvPr id="129" name="Google Shape;129;p13"/>
          <p:cNvSpPr txBox="1"/>
          <p:nvPr>
            <p:ph idx="1" type="subTitle"/>
          </p:nvPr>
        </p:nvSpPr>
        <p:spPr>
          <a:xfrm>
            <a:off x="465775" y="2364550"/>
            <a:ext cx="8245200" cy="152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Anggota :</a:t>
            </a:r>
            <a:endParaRPr/>
          </a:p>
          <a:p>
            <a:pPr indent="0" lvl="0" marL="0" rtl="0" algn="ctr">
              <a:spcBef>
                <a:spcPts val="0"/>
              </a:spcBef>
              <a:spcAft>
                <a:spcPts val="0"/>
              </a:spcAft>
              <a:buNone/>
            </a:pPr>
            <a:r>
              <a:rPr lang="id"/>
              <a:t>10. Fahmi Yahya (2341720089)</a:t>
            </a:r>
            <a:endParaRPr/>
          </a:p>
          <a:p>
            <a:pPr indent="0" lvl="0" marL="0" rtl="0" algn="ctr">
              <a:spcBef>
                <a:spcPts val="0"/>
              </a:spcBef>
              <a:spcAft>
                <a:spcPts val="0"/>
              </a:spcAft>
              <a:buNone/>
            </a:pPr>
            <a:r>
              <a:rPr lang="id"/>
              <a:t>11. Farhan Nur Alifian (2341720127)</a:t>
            </a:r>
            <a:endParaRPr/>
          </a:p>
          <a:p>
            <a:pPr indent="0" lvl="0" marL="0" rtl="0" algn="ctr">
              <a:spcBef>
                <a:spcPts val="0"/>
              </a:spcBef>
              <a:spcAft>
                <a:spcPts val="0"/>
              </a:spcAft>
              <a:buNone/>
            </a:pPr>
            <a:r>
              <a:rPr lang="id"/>
              <a:t>12. Firdaus Yuli Darmawan ( 2341720244)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216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Sejarah dan Ciri-ciri</a:t>
            </a:r>
            <a:endParaRPr/>
          </a:p>
        </p:txBody>
      </p:sp>
      <p:sp>
        <p:nvSpPr>
          <p:cNvPr id="183" name="Google Shape;183;p22"/>
          <p:cNvSpPr txBox="1"/>
          <p:nvPr>
            <p:ph idx="1" type="body"/>
          </p:nvPr>
        </p:nvSpPr>
        <p:spPr>
          <a:xfrm>
            <a:off x="196600" y="1056125"/>
            <a:ext cx="8744100" cy="387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id" sz="1200">
                <a:latin typeface="Times New Roman"/>
                <a:ea typeface="Times New Roman"/>
                <a:cs typeface="Times New Roman"/>
                <a:sym typeface="Times New Roman"/>
              </a:rPr>
              <a:t>Sejarah	:</a:t>
            </a:r>
            <a:endParaRPr sz="1200">
              <a:latin typeface="Times New Roman"/>
              <a:ea typeface="Times New Roman"/>
              <a:cs typeface="Times New Roman"/>
              <a:sym typeface="Times New Roman"/>
            </a:endParaRPr>
          </a:p>
          <a:p>
            <a:pPr indent="457200" lvl="0" marL="0" rtl="0" algn="l">
              <a:spcBef>
                <a:spcPts val="1200"/>
              </a:spcBef>
              <a:spcAft>
                <a:spcPts val="0"/>
              </a:spcAft>
              <a:buNone/>
            </a:pPr>
            <a:r>
              <a:rPr lang="id" sz="1200">
                <a:solidFill>
                  <a:srgbClr val="212529"/>
                </a:solidFill>
                <a:highlight>
                  <a:schemeClr val="dk1"/>
                </a:highlight>
                <a:latin typeface="Times New Roman"/>
                <a:ea typeface="Times New Roman"/>
                <a:cs typeface="Times New Roman"/>
                <a:sym typeface="Times New Roman"/>
              </a:rPr>
              <a:t>Mengutip Heru Nugroho dalam penelitiannya pada Jurnal Ilmiah Bestari dengan judul Tinjauan Kritis Liberalisme dan Sosialisme (Vol. 13, 2000: 2), paham liberalisme mulai berkembang di pada abad ke-18 dan 19 di Prancis dan Inggris.</a:t>
            </a:r>
            <a:endParaRPr sz="1200">
              <a:solidFill>
                <a:srgbClr val="212529"/>
              </a:solidFill>
              <a:highlight>
                <a:schemeClr val="dk1"/>
              </a:highlight>
              <a:latin typeface="Times New Roman"/>
              <a:ea typeface="Times New Roman"/>
              <a:cs typeface="Times New Roman"/>
              <a:sym typeface="Times New Roman"/>
            </a:endParaRPr>
          </a:p>
          <a:p>
            <a:pPr indent="457200" lvl="0" marL="0" rtl="0" algn="l">
              <a:spcBef>
                <a:spcPts val="1200"/>
              </a:spcBef>
              <a:spcAft>
                <a:spcPts val="0"/>
              </a:spcAft>
              <a:buNone/>
            </a:pPr>
            <a:r>
              <a:rPr lang="id" sz="1200">
                <a:solidFill>
                  <a:srgbClr val="212529"/>
                </a:solidFill>
                <a:highlight>
                  <a:schemeClr val="dk1"/>
                </a:highlight>
                <a:latin typeface="Times New Roman"/>
                <a:ea typeface="Times New Roman"/>
                <a:cs typeface="Times New Roman"/>
                <a:sym typeface="Times New Roman"/>
              </a:rPr>
              <a:t>Salah satu peristiwa yang menjadi tanda lahirnya liberalisme di Eropa ialah Revolusi Industri di Inggris (1760-1840) dan Revolusi Perancis (1789-1815).</a:t>
            </a:r>
            <a:endParaRPr sz="1200">
              <a:solidFill>
                <a:srgbClr val="212529"/>
              </a:solidFill>
              <a:highlight>
                <a:schemeClr val="dk1"/>
              </a:highlight>
              <a:latin typeface="Times New Roman"/>
              <a:ea typeface="Times New Roman"/>
              <a:cs typeface="Times New Roman"/>
              <a:sym typeface="Times New Roman"/>
            </a:endParaRPr>
          </a:p>
          <a:p>
            <a:pPr indent="-304800" lvl="0" marL="457200" rtl="0" algn="l">
              <a:spcBef>
                <a:spcPts val="1200"/>
              </a:spcBef>
              <a:spcAft>
                <a:spcPts val="0"/>
              </a:spcAft>
              <a:buClr>
                <a:srgbClr val="212529"/>
              </a:buClr>
              <a:buSzPts val="1200"/>
              <a:buFont typeface="Times New Roman"/>
              <a:buAutoNum type="arabicPeriod"/>
            </a:pPr>
            <a:r>
              <a:rPr lang="id" sz="1200">
                <a:solidFill>
                  <a:srgbClr val="212529"/>
                </a:solidFill>
                <a:highlight>
                  <a:schemeClr val="dk1"/>
                </a:highlight>
                <a:latin typeface="Times New Roman"/>
                <a:ea typeface="Times New Roman"/>
                <a:cs typeface="Times New Roman"/>
                <a:sym typeface="Times New Roman"/>
              </a:rPr>
              <a:t>Ciri - ciri	:</a:t>
            </a:r>
            <a:endParaRPr sz="1200">
              <a:solidFill>
                <a:srgbClr val="212529"/>
              </a:solidFill>
              <a:highlight>
                <a:schemeClr val="dk1"/>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id" sz="1200">
                <a:solidFill>
                  <a:srgbClr val="000000"/>
                </a:solidFill>
                <a:highlight>
                  <a:schemeClr val="dk1"/>
                </a:highlight>
                <a:latin typeface="Times New Roman"/>
                <a:ea typeface="Times New Roman"/>
                <a:cs typeface="Times New Roman"/>
                <a:sym typeface="Times New Roman"/>
              </a:rPr>
              <a:t>Menekankan Kebebasan Individu</a:t>
            </a:r>
            <a:endParaRPr sz="1200">
              <a:solidFill>
                <a:srgbClr val="000000"/>
              </a:solidFill>
              <a:highlight>
                <a:schemeClr val="dk1"/>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id" sz="1200">
                <a:solidFill>
                  <a:srgbClr val="000000"/>
                </a:solidFill>
                <a:highlight>
                  <a:schemeClr val="dk1"/>
                </a:highlight>
                <a:latin typeface="Times New Roman"/>
                <a:ea typeface="Times New Roman"/>
                <a:cs typeface="Times New Roman"/>
                <a:sym typeface="Times New Roman"/>
              </a:rPr>
              <a:t>Mendukung Persamaan Hak</a:t>
            </a:r>
            <a:endParaRPr sz="1200">
              <a:solidFill>
                <a:srgbClr val="000000"/>
              </a:solidFill>
              <a:highlight>
                <a:schemeClr val="dk1"/>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id" sz="1200">
                <a:solidFill>
                  <a:srgbClr val="000000"/>
                </a:solidFill>
                <a:highlight>
                  <a:schemeClr val="dk1"/>
                </a:highlight>
                <a:latin typeface="Times New Roman"/>
                <a:ea typeface="Times New Roman"/>
                <a:cs typeface="Times New Roman"/>
                <a:sym typeface="Times New Roman"/>
              </a:rPr>
              <a:t>Menentang Pemerintahan Otoriter</a:t>
            </a:r>
            <a:endParaRPr sz="1200">
              <a:solidFill>
                <a:srgbClr val="000000"/>
              </a:solidFill>
              <a:highlight>
                <a:schemeClr val="dk1"/>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id" sz="1200">
                <a:solidFill>
                  <a:srgbClr val="000000"/>
                </a:solidFill>
                <a:highlight>
                  <a:schemeClr val="dk1"/>
                </a:highlight>
                <a:latin typeface="Times New Roman"/>
                <a:ea typeface="Times New Roman"/>
                <a:cs typeface="Times New Roman"/>
                <a:sym typeface="Times New Roman"/>
              </a:rPr>
              <a:t>Memiliki Pandangan Positif terhadap Pasar Bebas</a:t>
            </a:r>
            <a:endParaRPr sz="1200">
              <a:solidFill>
                <a:srgbClr val="000000"/>
              </a:solidFill>
              <a:highlight>
                <a:schemeClr val="dk1"/>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id" sz="1200">
                <a:solidFill>
                  <a:srgbClr val="000000"/>
                </a:solidFill>
                <a:highlight>
                  <a:schemeClr val="dk1"/>
                </a:highlight>
                <a:latin typeface="Times New Roman"/>
                <a:ea typeface="Times New Roman"/>
                <a:cs typeface="Times New Roman"/>
                <a:sym typeface="Times New Roman"/>
              </a:rPr>
              <a:t>Mengutamakan Pluralisme</a:t>
            </a:r>
            <a:endParaRPr sz="120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212529"/>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idx="1" type="body"/>
          </p:nvPr>
        </p:nvSpPr>
        <p:spPr>
          <a:xfrm>
            <a:off x="213350" y="838950"/>
            <a:ext cx="8704200" cy="4069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id" sz="1200">
                <a:latin typeface="Times New Roman"/>
                <a:ea typeface="Times New Roman"/>
                <a:cs typeface="Times New Roman"/>
                <a:sym typeface="Times New Roman"/>
              </a:rPr>
              <a:t>Kelebihan	:</a:t>
            </a:r>
            <a:endParaRPr sz="1200">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Char char="●"/>
            </a:pPr>
            <a:r>
              <a:rPr lang="id" sz="1200">
                <a:solidFill>
                  <a:srgbClr val="404248"/>
                </a:solidFill>
                <a:highlight>
                  <a:schemeClr val="dk1"/>
                </a:highlight>
                <a:latin typeface="Times New Roman"/>
                <a:ea typeface="Times New Roman"/>
                <a:cs typeface="Times New Roman"/>
                <a:sym typeface="Times New Roman"/>
              </a:rPr>
              <a:t>Terdapat keinginan dan inisiatif sendiri dari masyarakat untuk berkembang menjadi masyarakat yang lebih baik.</a:t>
            </a:r>
            <a:endParaRPr sz="1200">
              <a:solidFill>
                <a:srgbClr val="404248"/>
              </a:solidFill>
              <a:highlight>
                <a:schemeClr val="dk1"/>
              </a:highlight>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Char char="●"/>
            </a:pPr>
            <a:r>
              <a:rPr lang="id" sz="1200">
                <a:solidFill>
                  <a:srgbClr val="404248"/>
                </a:solidFill>
                <a:highlight>
                  <a:schemeClr val="dk1"/>
                </a:highlight>
                <a:latin typeface="Times New Roman"/>
                <a:ea typeface="Times New Roman"/>
                <a:cs typeface="Times New Roman"/>
                <a:sym typeface="Times New Roman"/>
              </a:rPr>
              <a:t>Setiap orang atau warga negara mendapatkan hak dan kebebasan yang sama di dalam sosial bermasyarakat.</a:t>
            </a:r>
            <a:endParaRPr sz="1200">
              <a:solidFill>
                <a:srgbClr val="404248"/>
              </a:solidFill>
              <a:highlight>
                <a:schemeClr val="dk1"/>
              </a:highlight>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Char char="●"/>
            </a:pPr>
            <a:r>
              <a:rPr lang="id" sz="1200">
                <a:solidFill>
                  <a:srgbClr val="404248"/>
                </a:solidFill>
                <a:highlight>
                  <a:schemeClr val="dk1"/>
                </a:highlight>
                <a:latin typeface="Times New Roman"/>
                <a:ea typeface="Times New Roman"/>
                <a:cs typeface="Times New Roman"/>
                <a:sym typeface="Times New Roman"/>
              </a:rPr>
              <a:t>Terjadinya persaingan yang positif di dalam masyarakat sehingga setiap orang ingin menghasilkan produk berkualitas tinggi.</a:t>
            </a:r>
            <a:endParaRPr sz="1200">
              <a:solidFill>
                <a:srgbClr val="404248"/>
              </a:solidFill>
              <a:highlight>
                <a:schemeClr val="dk1"/>
              </a:highlight>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Char char="●"/>
            </a:pPr>
            <a:r>
              <a:rPr lang="id" sz="1200">
                <a:solidFill>
                  <a:srgbClr val="404248"/>
                </a:solidFill>
                <a:highlight>
                  <a:schemeClr val="dk1"/>
                </a:highlight>
                <a:latin typeface="Times New Roman"/>
                <a:ea typeface="Times New Roman"/>
                <a:cs typeface="Times New Roman"/>
                <a:sym typeface="Times New Roman"/>
              </a:rPr>
              <a:t>Kebebasan individu dalam kesempatan memilih partai politik tanpa intervensi oleh pihak lain.</a:t>
            </a:r>
            <a:endParaRPr sz="1200">
              <a:solidFill>
                <a:srgbClr val="404248"/>
              </a:solidFill>
              <a:highlight>
                <a:schemeClr val="dk1"/>
              </a:highlight>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Char char="●"/>
            </a:pPr>
            <a:r>
              <a:rPr lang="id" sz="1200">
                <a:solidFill>
                  <a:srgbClr val="404248"/>
                </a:solidFill>
                <a:highlight>
                  <a:schemeClr val="dk1"/>
                </a:highlight>
                <a:latin typeface="Times New Roman"/>
                <a:ea typeface="Times New Roman"/>
                <a:cs typeface="Times New Roman"/>
                <a:sym typeface="Times New Roman"/>
              </a:rPr>
              <a:t>Pers mempunyai hak dan kebebasan dalam memberikan kritik tajam terhadap pemerintah dengan adanya batasan dan etika pers yang berlaku.</a:t>
            </a:r>
            <a:endParaRPr sz="1200">
              <a:solidFill>
                <a:srgbClr val="404248"/>
              </a:solidFill>
              <a:highlight>
                <a:schemeClr val="dk1"/>
              </a:highlight>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AutoNum type="arabicPeriod"/>
            </a:pPr>
            <a:r>
              <a:rPr lang="id" sz="1200">
                <a:solidFill>
                  <a:srgbClr val="404248"/>
                </a:solidFill>
                <a:highlight>
                  <a:schemeClr val="dk1"/>
                </a:highlight>
                <a:latin typeface="Times New Roman"/>
                <a:ea typeface="Times New Roman"/>
                <a:cs typeface="Times New Roman"/>
                <a:sym typeface="Times New Roman"/>
              </a:rPr>
              <a:t>Kekurangan	:</a:t>
            </a:r>
            <a:endParaRPr sz="1200">
              <a:solidFill>
                <a:srgbClr val="404248"/>
              </a:solidFill>
              <a:highlight>
                <a:schemeClr val="dk1"/>
              </a:highlight>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Char char="●"/>
            </a:pPr>
            <a:r>
              <a:rPr lang="id" sz="1200">
                <a:solidFill>
                  <a:srgbClr val="404248"/>
                </a:solidFill>
                <a:highlight>
                  <a:schemeClr val="dk1"/>
                </a:highlight>
                <a:latin typeface="Times New Roman"/>
                <a:ea typeface="Times New Roman"/>
                <a:cs typeface="Times New Roman"/>
                <a:sym typeface="Times New Roman"/>
              </a:rPr>
              <a:t>Adanya eksploitasi pada kaum buruh yang dilakukan oleh pihak-pihak yang mempunyai sumber daya sehingga menciptakan kesenjangan sosial.</a:t>
            </a:r>
            <a:endParaRPr sz="1200">
              <a:solidFill>
                <a:srgbClr val="404248"/>
              </a:solidFill>
              <a:highlight>
                <a:schemeClr val="dk1"/>
              </a:highlight>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Char char="●"/>
            </a:pPr>
            <a:r>
              <a:rPr lang="id" sz="1200">
                <a:solidFill>
                  <a:srgbClr val="404248"/>
                </a:solidFill>
                <a:highlight>
                  <a:schemeClr val="dk1"/>
                </a:highlight>
                <a:latin typeface="Times New Roman"/>
                <a:ea typeface="Times New Roman"/>
                <a:cs typeface="Times New Roman"/>
                <a:sym typeface="Times New Roman"/>
              </a:rPr>
              <a:t>Terdapat monopoli terhadap masyarakat golongan kecil atau miskin.</a:t>
            </a:r>
            <a:endParaRPr sz="1200">
              <a:solidFill>
                <a:srgbClr val="404248"/>
              </a:solidFill>
              <a:highlight>
                <a:schemeClr val="dk1"/>
              </a:highlight>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Char char="●"/>
            </a:pPr>
            <a:r>
              <a:rPr lang="id" sz="1200">
                <a:solidFill>
                  <a:srgbClr val="404248"/>
                </a:solidFill>
                <a:highlight>
                  <a:schemeClr val="dk1"/>
                </a:highlight>
                <a:latin typeface="Times New Roman"/>
                <a:ea typeface="Times New Roman"/>
                <a:cs typeface="Times New Roman"/>
                <a:sym typeface="Times New Roman"/>
              </a:rPr>
              <a:t>Kebebasan pers ini seringkali dimanfaatkan oleh pihak-pihak tertentu untuk tujuan tertentu untuk mencapai keuntungan.</a:t>
            </a:r>
            <a:endParaRPr sz="1200">
              <a:solidFill>
                <a:srgbClr val="404248"/>
              </a:solidFill>
              <a:highlight>
                <a:schemeClr val="dk1"/>
              </a:highlight>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Char char="●"/>
            </a:pPr>
            <a:r>
              <a:rPr lang="id" sz="1200">
                <a:solidFill>
                  <a:srgbClr val="404248"/>
                </a:solidFill>
                <a:highlight>
                  <a:schemeClr val="dk1"/>
                </a:highlight>
                <a:latin typeface="Times New Roman"/>
                <a:ea typeface="Times New Roman"/>
                <a:cs typeface="Times New Roman"/>
                <a:sym typeface="Times New Roman"/>
              </a:rPr>
              <a:t>Munculnya persaingan bebas sehingga pemerataan pendapatan di dalam masyarakat akan sangat sulit dicapai.</a:t>
            </a:r>
            <a:endParaRPr sz="1200">
              <a:solidFill>
                <a:srgbClr val="404248"/>
              </a:solidFill>
              <a:highlight>
                <a:schemeClr val="dk1"/>
              </a:highlight>
              <a:latin typeface="Times New Roman"/>
              <a:ea typeface="Times New Roman"/>
              <a:cs typeface="Times New Roman"/>
              <a:sym typeface="Times New Roman"/>
            </a:endParaRPr>
          </a:p>
          <a:p>
            <a:pPr indent="-304800" lvl="0" marL="457200" rtl="0" algn="just">
              <a:spcBef>
                <a:spcPts val="0"/>
              </a:spcBef>
              <a:spcAft>
                <a:spcPts val="0"/>
              </a:spcAft>
              <a:buClr>
                <a:srgbClr val="404248"/>
              </a:buClr>
              <a:buSzPts val="1200"/>
              <a:buFont typeface="Times New Roman"/>
              <a:buChar char="●"/>
            </a:pPr>
            <a:r>
              <a:rPr lang="id" sz="1200">
                <a:solidFill>
                  <a:srgbClr val="404248"/>
                </a:solidFill>
                <a:highlight>
                  <a:schemeClr val="dk1"/>
                </a:highlight>
                <a:latin typeface="Times New Roman"/>
                <a:ea typeface="Times New Roman"/>
                <a:cs typeface="Times New Roman"/>
                <a:sym typeface="Times New Roman"/>
              </a:rPr>
              <a:t>Timbulnya kelompok-kelompok masyarakat yang menganggap dirinya lebih tinggi derajatnya dari kelompok masyarakat lain, atau sebaliknya.</a:t>
            </a:r>
            <a:endParaRPr sz="1200">
              <a:solidFill>
                <a:srgbClr val="404248"/>
              </a:solidFill>
              <a:highlight>
                <a:schemeClr val="dk1"/>
              </a:highlight>
              <a:latin typeface="Times New Roman"/>
              <a:ea typeface="Times New Roman"/>
              <a:cs typeface="Times New Roman"/>
              <a:sym typeface="Times New Roman"/>
            </a:endParaRPr>
          </a:p>
          <a:p>
            <a:pPr indent="0" lvl="0" marL="0" rtl="0" algn="l">
              <a:spcBef>
                <a:spcPts val="800"/>
              </a:spcBef>
              <a:spcAft>
                <a:spcPts val="0"/>
              </a:spcAft>
              <a:buNone/>
            </a:pPr>
            <a:r>
              <a:t/>
            </a:r>
            <a:endParaRPr sz="1200">
              <a:latin typeface="Times New Roman"/>
              <a:ea typeface="Times New Roman"/>
              <a:cs typeface="Times New Roman"/>
              <a:sym typeface="Times New Roman"/>
            </a:endParaRPr>
          </a:p>
          <a:p>
            <a:pPr indent="0" lvl="0" marL="0" rtl="0" algn="just">
              <a:spcBef>
                <a:spcPts val="1200"/>
              </a:spcBef>
              <a:spcAft>
                <a:spcPts val="0"/>
              </a:spcAft>
              <a:buNone/>
            </a:pPr>
            <a:r>
              <a:t/>
            </a:r>
            <a:endParaRPr sz="1200">
              <a:solidFill>
                <a:srgbClr val="404248"/>
              </a:solidFill>
              <a:highlight>
                <a:schemeClr val="dk1"/>
              </a:highlight>
              <a:latin typeface="Times New Roman"/>
              <a:ea typeface="Times New Roman"/>
              <a:cs typeface="Times New Roman"/>
              <a:sym typeface="Times New Roman"/>
            </a:endParaRPr>
          </a:p>
          <a:p>
            <a:pPr indent="0" lvl="0" marL="0" rtl="0" algn="l">
              <a:spcBef>
                <a:spcPts val="800"/>
              </a:spcBef>
              <a:spcAft>
                <a:spcPts val="0"/>
              </a:spcAft>
              <a:buNone/>
            </a:pPr>
            <a:r>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
        <p:nvSpPr>
          <p:cNvPr id="189" name="Google Shape;189;p23"/>
          <p:cNvSpPr txBox="1"/>
          <p:nvPr>
            <p:ph type="title"/>
          </p:nvPr>
        </p:nvSpPr>
        <p:spPr>
          <a:xfrm>
            <a:off x="819150" y="22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 dan Kekurangan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Komunisme</a:t>
            </a:r>
            <a:endParaRPr/>
          </a:p>
        </p:txBody>
      </p:sp>
      <p:sp>
        <p:nvSpPr>
          <p:cNvPr id="195" name="Google Shape;19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200">
                <a:solidFill>
                  <a:srgbClr val="444444"/>
                </a:solidFill>
                <a:highlight>
                  <a:srgbClr val="FFFFFF"/>
                </a:highlight>
                <a:latin typeface="Arial"/>
                <a:ea typeface="Arial"/>
                <a:cs typeface="Arial"/>
                <a:sym typeface="Arial"/>
              </a:rPr>
              <a:t>Komunisme adalah ideologi dan gerakan filosofis, sosial, politik, dan ekonomi yang tujuannya adalah pembentukan masyarakat komunis, yaitu tatanan sosial ekonomi yang terstruktur di atas gagasan kepemilikan bersama atas alat-alat produksi dan tidak adanya kelas sosial, uang, dan negara.</a:t>
            </a:r>
            <a:endParaRPr sz="1200">
              <a:solidFill>
                <a:srgbClr val="444444"/>
              </a:solidFill>
              <a:highlight>
                <a:srgbClr val="FFFFFF"/>
              </a:highlight>
              <a:latin typeface="Arial"/>
              <a:ea typeface="Arial"/>
              <a:cs typeface="Arial"/>
              <a:sym typeface="Arial"/>
            </a:endParaRPr>
          </a:p>
          <a:p>
            <a:pPr indent="0" lvl="0" marL="0" rtl="0" algn="l">
              <a:spcBef>
                <a:spcPts val="1200"/>
              </a:spcBef>
              <a:spcAft>
                <a:spcPts val="1200"/>
              </a:spcAft>
              <a:buNone/>
            </a:pPr>
            <a:r>
              <a:rPr lang="id" sz="1200">
                <a:solidFill>
                  <a:srgbClr val="444444"/>
                </a:solidFill>
                <a:highlight>
                  <a:srgbClr val="FFFFFF"/>
                </a:highlight>
                <a:latin typeface="Arial"/>
                <a:ea typeface="Arial"/>
                <a:cs typeface="Arial"/>
                <a:sym typeface="Arial"/>
              </a:rPr>
              <a:t>Negara yang menganut idelogi komunis disebut sebagai negara komunis. Negara komunis adalah istilah politik yang digunakan untuk mendeskripsikan bentuk pemerintahan suatu negara yang menganut sistem satu partai dan mendeklarasikan kesetiaan kepada komunisme </a:t>
            </a:r>
            <a:endParaRPr sz="1200">
              <a:solidFill>
                <a:srgbClr val="444444"/>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450000" y="1292750"/>
            <a:ext cx="8244000" cy="31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200">
                <a:solidFill>
                  <a:srgbClr val="212529"/>
                </a:solidFill>
                <a:highlight>
                  <a:srgbClr val="FFFFFF"/>
                </a:highlight>
                <a:latin typeface="Arial"/>
                <a:ea typeface="Arial"/>
                <a:cs typeface="Arial"/>
                <a:sym typeface="Arial"/>
              </a:rPr>
              <a:t>Komunisme pertama kali dicetuskan oleh Karl Marx dan Friedrich Engels dengan mengeluarkan sebuah karya berjudul Manifesto Politik yang diterbitkan pada 21 Februari 1848.</a:t>
            </a:r>
            <a:endParaRPr sz="1200">
              <a:solidFill>
                <a:srgbClr val="212529"/>
              </a:solidFill>
              <a:highlight>
                <a:srgbClr val="FFFFFF"/>
              </a:highlight>
              <a:latin typeface="Arial"/>
              <a:ea typeface="Arial"/>
              <a:cs typeface="Arial"/>
              <a:sym typeface="Arial"/>
            </a:endParaRPr>
          </a:p>
          <a:p>
            <a:pPr indent="0" lvl="0" marL="0" rtl="0" algn="l">
              <a:spcBef>
                <a:spcPts val="1200"/>
              </a:spcBef>
              <a:spcAft>
                <a:spcPts val="0"/>
              </a:spcAft>
              <a:buNone/>
            </a:pPr>
            <a:r>
              <a:rPr lang="id" sz="1200">
                <a:solidFill>
                  <a:srgbClr val="212529"/>
                </a:solidFill>
                <a:highlight>
                  <a:srgbClr val="FFFFFF"/>
                </a:highlight>
                <a:latin typeface="Arial"/>
                <a:ea typeface="Arial"/>
                <a:cs typeface="Arial"/>
                <a:sym typeface="Arial"/>
              </a:rPr>
              <a:t>Tahun 1867, Marx bersama Engels menghasilkan sebuah karya fenomenal, yaitu Das Kapital. Dijelaskan mengenai kesenjangan ekonomi yang terjadi di berbagai negara Eropa pada segi industri yang selanjutnya menjadi alasan dari munculnya ideologi komunis.</a:t>
            </a:r>
            <a:endParaRPr sz="1200">
              <a:solidFill>
                <a:srgbClr val="212529"/>
              </a:solidFill>
              <a:highlight>
                <a:srgbClr val="FFFFFF"/>
              </a:highlight>
              <a:latin typeface="Arial"/>
              <a:ea typeface="Arial"/>
              <a:cs typeface="Arial"/>
              <a:sym typeface="Arial"/>
            </a:endParaRPr>
          </a:p>
          <a:p>
            <a:pPr indent="0" lvl="0" marL="0" rtl="0" algn="l">
              <a:spcBef>
                <a:spcPts val="1200"/>
              </a:spcBef>
              <a:spcAft>
                <a:spcPts val="0"/>
              </a:spcAft>
              <a:buNone/>
            </a:pPr>
            <a:r>
              <a:rPr lang="id" sz="1200">
                <a:solidFill>
                  <a:srgbClr val="212529"/>
                </a:solidFill>
                <a:highlight>
                  <a:srgbClr val="FFFFFF"/>
                </a:highlight>
                <a:latin typeface="Arial"/>
                <a:ea typeface="Arial"/>
                <a:cs typeface="Arial"/>
                <a:sym typeface="Arial"/>
              </a:rPr>
              <a:t>Ciri-ciri Komunisme:</a:t>
            </a:r>
            <a:endParaRPr sz="1200">
              <a:solidFill>
                <a:srgbClr val="212529"/>
              </a:solidFill>
              <a:highlight>
                <a:srgbClr val="FFFFFF"/>
              </a:highlight>
              <a:latin typeface="Arial"/>
              <a:ea typeface="Arial"/>
              <a:cs typeface="Arial"/>
              <a:sym typeface="Arial"/>
            </a:endParaRPr>
          </a:p>
          <a:p>
            <a:pPr indent="-304800" lvl="0" marL="457200" rtl="0" algn="l">
              <a:spcBef>
                <a:spcPts val="1200"/>
              </a:spcBef>
              <a:spcAft>
                <a:spcPts val="0"/>
              </a:spcAft>
              <a:buClr>
                <a:srgbClr val="212529"/>
              </a:buClr>
              <a:buSzPts val="1200"/>
              <a:buFont typeface="Arial"/>
              <a:buAutoNum type="arabicPeriod"/>
            </a:pPr>
            <a:r>
              <a:rPr lang="id" sz="1200">
                <a:solidFill>
                  <a:srgbClr val="212529"/>
                </a:solidFill>
                <a:highlight>
                  <a:srgbClr val="FFFFFF"/>
                </a:highlight>
                <a:latin typeface="Arial"/>
                <a:ea typeface="Arial"/>
                <a:cs typeface="Arial"/>
                <a:sym typeface="Arial"/>
              </a:rPr>
              <a:t>Komunisme mengajarkan tentang teori perjuangan kelas </a:t>
            </a:r>
            <a:endParaRPr sz="1200">
              <a:solidFill>
                <a:srgbClr val="212529"/>
              </a:solidFill>
              <a:highlight>
                <a:srgbClr val="FFFFFF"/>
              </a:highlight>
              <a:latin typeface="Arial"/>
              <a:ea typeface="Arial"/>
              <a:cs typeface="Arial"/>
              <a:sym typeface="Arial"/>
            </a:endParaRPr>
          </a:p>
          <a:p>
            <a:pPr indent="-304800" lvl="0" marL="457200" rtl="0" algn="l">
              <a:spcBef>
                <a:spcPts val="0"/>
              </a:spcBef>
              <a:spcAft>
                <a:spcPts val="0"/>
              </a:spcAft>
              <a:buClr>
                <a:srgbClr val="212529"/>
              </a:buClr>
              <a:buSzPts val="1200"/>
              <a:buFont typeface="Arial"/>
              <a:buAutoNum type="arabicPeriod"/>
            </a:pPr>
            <a:r>
              <a:rPr lang="id" sz="1200">
                <a:solidFill>
                  <a:srgbClr val="212529"/>
                </a:solidFill>
                <a:highlight>
                  <a:srgbClr val="FFFFFF"/>
                </a:highlight>
                <a:latin typeface="Arial"/>
                <a:ea typeface="Arial"/>
                <a:cs typeface="Arial"/>
                <a:sym typeface="Arial"/>
              </a:rPr>
              <a:t>Kepemilikan barang menjadi milik bersama </a:t>
            </a:r>
            <a:endParaRPr sz="1200">
              <a:solidFill>
                <a:srgbClr val="212529"/>
              </a:solidFill>
              <a:highlight>
                <a:srgbClr val="FFFFFF"/>
              </a:highlight>
              <a:latin typeface="Arial"/>
              <a:ea typeface="Arial"/>
              <a:cs typeface="Arial"/>
              <a:sym typeface="Arial"/>
            </a:endParaRPr>
          </a:p>
          <a:p>
            <a:pPr indent="-304800" lvl="0" marL="457200" rtl="0" algn="l">
              <a:spcBef>
                <a:spcPts val="0"/>
              </a:spcBef>
              <a:spcAft>
                <a:spcPts val="0"/>
              </a:spcAft>
              <a:buClr>
                <a:srgbClr val="212529"/>
              </a:buClr>
              <a:buSzPts val="1200"/>
              <a:buFont typeface="Arial"/>
              <a:buAutoNum type="arabicPeriod"/>
            </a:pPr>
            <a:r>
              <a:rPr lang="id" sz="1200">
                <a:solidFill>
                  <a:srgbClr val="212529"/>
                </a:solidFill>
                <a:highlight>
                  <a:srgbClr val="FFFFFF"/>
                </a:highlight>
                <a:latin typeface="Arial"/>
                <a:ea typeface="Arial"/>
                <a:cs typeface="Arial"/>
                <a:sym typeface="Arial"/>
              </a:rPr>
              <a:t>Kepentingan kelompok lebih penting </a:t>
            </a:r>
            <a:endParaRPr sz="1200">
              <a:solidFill>
                <a:srgbClr val="212529"/>
              </a:solidFill>
              <a:highlight>
                <a:srgbClr val="FFFFFF"/>
              </a:highlight>
              <a:latin typeface="Arial"/>
              <a:ea typeface="Arial"/>
              <a:cs typeface="Arial"/>
              <a:sym typeface="Arial"/>
            </a:endParaRPr>
          </a:p>
          <a:p>
            <a:pPr indent="-304800" lvl="0" marL="457200" rtl="0" algn="l">
              <a:spcBef>
                <a:spcPts val="0"/>
              </a:spcBef>
              <a:spcAft>
                <a:spcPts val="0"/>
              </a:spcAft>
              <a:buClr>
                <a:srgbClr val="212529"/>
              </a:buClr>
              <a:buSzPts val="1200"/>
              <a:buFont typeface="Arial"/>
              <a:buAutoNum type="arabicPeriod"/>
            </a:pPr>
            <a:r>
              <a:rPr lang="id" sz="1200">
                <a:solidFill>
                  <a:srgbClr val="212529"/>
                </a:solidFill>
                <a:highlight>
                  <a:srgbClr val="FFFFFF"/>
                </a:highlight>
                <a:latin typeface="Arial"/>
                <a:ea typeface="Arial"/>
                <a:cs typeface="Arial"/>
                <a:sym typeface="Arial"/>
              </a:rPr>
              <a:t>Revolusinya menjalar ke seluruh dunia </a:t>
            </a:r>
            <a:endParaRPr sz="1200">
              <a:solidFill>
                <a:srgbClr val="212529"/>
              </a:solidFill>
              <a:highlight>
                <a:srgbClr val="FFFFFF"/>
              </a:highlight>
              <a:latin typeface="Arial"/>
              <a:ea typeface="Arial"/>
              <a:cs typeface="Arial"/>
              <a:sym typeface="Arial"/>
            </a:endParaRPr>
          </a:p>
        </p:txBody>
      </p:sp>
      <p:sp>
        <p:nvSpPr>
          <p:cNvPr id="201" name="Google Shape;201;p25"/>
          <p:cNvSpPr txBox="1"/>
          <p:nvPr>
            <p:ph type="title"/>
          </p:nvPr>
        </p:nvSpPr>
        <p:spPr>
          <a:xfrm>
            <a:off x="819150" y="459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Sejarah dan Ciri-ciri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520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 dan Kekurangan</a:t>
            </a:r>
            <a:endParaRPr/>
          </a:p>
        </p:txBody>
      </p:sp>
      <p:sp>
        <p:nvSpPr>
          <p:cNvPr id="207" name="Google Shape;207;p26"/>
          <p:cNvSpPr txBox="1"/>
          <p:nvPr>
            <p:ph idx="1" type="body"/>
          </p:nvPr>
        </p:nvSpPr>
        <p:spPr>
          <a:xfrm>
            <a:off x="254100" y="1262400"/>
            <a:ext cx="8635800" cy="346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d"/>
              <a:t>Kelebihan:</a:t>
            </a:r>
            <a:endParaRPr/>
          </a:p>
          <a:p>
            <a:pPr indent="-311150" lvl="0" marL="457200" rtl="0" algn="l">
              <a:spcBef>
                <a:spcPts val="1200"/>
              </a:spcBef>
              <a:spcAft>
                <a:spcPts val="0"/>
              </a:spcAft>
              <a:buClr>
                <a:srgbClr val="2C3E50"/>
              </a:buClr>
              <a:buSzPts val="1300"/>
              <a:buFont typeface="Arial"/>
              <a:buChar char="●"/>
            </a:pPr>
            <a:r>
              <a:rPr lang="id">
                <a:solidFill>
                  <a:srgbClr val="2C3E50"/>
                </a:solidFill>
                <a:highlight>
                  <a:srgbClr val="FFFFFF"/>
                </a:highlight>
                <a:latin typeface="Arial"/>
                <a:ea typeface="Arial"/>
                <a:cs typeface="Arial"/>
                <a:sym typeface="Arial"/>
              </a:rPr>
              <a:t>Semua orang dianggap sama, sehingga tidak ada yang merasa lebih unggul.</a:t>
            </a:r>
            <a:endParaRPr>
              <a:solidFill>
                <a:srgbClr val="2C3E50"/>
              </a:solidFill>
              <a:highlight>
                <a:srgbClr val="FFFFFF"/>
              </a:highlight>
              <a:latin typeface="Arial"/>
              <a:ea typeface="Arial"/>
              <a:cs typeface="Arial"/>
              <a:sym typeface="Arial"/>
            </a:endParaRPr>
          </a:p>
          <a:p>
            <a:pPr indent="-311150" lvl="0" marL="457200" rtl="0" algn="l">
              <a:spcBef>
                <a:spcPts val="0"/>
              </a:spcBef>
              <a:spcAft>
                <a:spcPts val="0"/>
              </a:spcAft>
              <a:buClr>
                <a:srgbClr val="2C3E50"/>
              </a:buClr>
              <a:buSzPts val="1300"/>
              <a:buFont typeface="Arial"/>
              <a:buChar char="●"/>
            </a:pPr>
            <a:r>
              <a:rPr lang="id">
                <a:solidFill>
                  <a:srgbClr val="2C3E50"/>
                </a:solidFill>
                <a:highlight>
                  <a:srgbClr val="FFFFFF"/>
                </a:highlight>
                <a:latin typeface="Arial"/>
                <a:ea typeface="Arial"/>
                <a:cs typeface="Arial"/>
                <a:sym typeface="Arial"/>
              </a:rPr>
              <a:t>Lebih mudah mengendalikan pengangguran, inflasi, dan keburukan ekonomi. Hal tersebut dikarenakan pemerintah memiliki kekuasaan penuh dalam segala hal.</a:t>
            </a:r>
            <a:endParaRPr>
              <a:solidFill>
                <a:srgbClr val="2C3E50"/>
              </a:solidFill>
              <a:highlight>
                <a:srgbClr val="FFFFFF"/>
              </a:highlight>
              <a:latin typeface="Arial"/>
              <a:ea typeface="Arial"/>
              <a:cs typeface="Arial"/>
              <a:sym typeface="Arial"/>
            </a:endParaRPr>
          </a:p>
          <a:p>
            <a:pPr indent="-311150" lvl="0" marL="457200" rtl="0" algn="l">
              <a:spcBef>
                <a:spcPts val="0"/>
              </a:spcBef>
              <a:spcAft>
                <a:spcPts val="0"/>
              </a:spcAft>
              <a:buClr>
                <a:srgbClr val="2C3E50"/>
              </a:buClr>
              <a:buSzPts val="1300"/>
              <a:buFont typeface="Arial"/>
              <a:buChar char="●"/>
            </a:pPr>
            <a:r>
              <a:rPr lang="id">
                <a:solidFill>
                  <a:srgbClr val="2C3E50"/>
                </a:solidFill>
                <a:highlight>
                  <a:srgbClr val="FFFFFF"/>
                </a:highlight>
                <a:latin typeface="Arial"/>
                <a:ea typeface="Arial"/>
                <a:cs typeface="Arial"/>
                <a:sym typeface="Arial"/>
              </a:rPr>
              <a:t>Jarang terjadi krisis.</a:t>
            </a:r>
            <a:endParaRPr>
              <a:solidFill>
                <a:srgbClr val="2C3E50"/>
              </a:solidFill>
              <a:highlight>
                <a:srgbClr val="FFFFFF"/>
              </a:highlight>
              <a:latin typeface="Arial"/>
              <a:ea typeface="Arial"/>
              <a:cs typeface="Arial"/>
              <a:sym typeface="Arial"/>
            </a:endParaRPr>
          </a:p>
          <a:p>
            <a:pPr indent="0" lvl="0" marL="0" rtl="0" algn="l">
              <a:spcBef>
                <a:spcPts val="900"/>
              </a:spcBef>
              <a:spcAft>
                <a:spcPts val="0"/>
              </a:spcAft>
              <a:buNone/>
            </a:pPr>
            <a:r>
              <a:rPr lang="id"/>
              <a:t>Kekurangan:</a:t>
            </a:r>
            <a:endParaRPr/>
          </a:p>
          <a:p>
            <a:pPr indent="-311150" lvl="0" marL="457200" rtl="0" algn="l">
              <a:spcBef>
                <a:spcPts val="1200"/>
              </a:spcBef>
              <a:spcAft>
                <a:spcPts val="0"/>
              </a:spcAft>
              <a:buClr>
                <a:srgbClr val="2C3E50"/>
              </a:buClr>
              <a:buSzPts val="1300"/>
              <a:buFont typeface="Arial"/>
              <a:buChar char="●"/>
            </a:pPr>
            <a:r>
              <a:rPr lang="id">
                <a:solidFill>
                  <a:srgbClr val="2C3E50"/>
                </a:solidFill>
                <a:highlight>
                  <a:srgbClr val="FFFFFF"/>
                </a:highlight>
                <a:latin typeface="Arial"/>
                <a:ea typeface="Arial"/>
                <a:cs typeface="Arial"/>
                <a:sym typeface="Arial"/>
              </a:rPr>
              <a:t>Tidak adanya kepercayaan terhadap Tuhan.</a:t>
            </a:r>
            <a:endParaRPr>
              <a:solidFill>
                <a:srgbClr val="2C3E50"/>
              </a:solidFill>
              <a:highlight>
                <a:srgbClr val="FFFFFF"/>
              </a:highlight>
              <a:latin typeface="Arial"/>
              <a:ea typeface="Arial"/>
              <a:cs typeface="Arial"/>
              <a:sym typeface="Arial"/>
            </a:endParaRPr>
          </a:p>
          <a:p>
            <a:pPr indent="-311150" lvl="0" marL="457200" rtl="0" algn="l">
              <a:spcBef>
                <a:spcPts val="0"/>
              </a:spcBef>
              <a:spcAft>
                <a:spcPts val="0"/>
              </a:spcAft>
              <a:buClr>
                <a:srgbClr val="2C3E50"/>
              </a:buClr>
              <a:buSzPts val="1300"/>
              <a:buFont typeface="Arial"/>
              <a:buChar char="●"/>
            </a:pPr>
            <a:r>
              <a:rPr lang="id">
                <a:solidFill>
                  <a:srgbClr val="2C3E50"/>
                </a:solidFill>
                <a:highlight>
                  <a:srgbClr val="FFFFFF"/>
                </a:highlight>
                <a:latin typeface="Arial"/>
                <a:ea typeface="Arial"/>
                <a:cs typeface="Arial"/>
                <a:sym typeface="Arial"/>
              </a:rPr>
              <a:t>Mengurangi motivasi individu untuk menjadi lebih baik, karena apapun usaha mereka, tetap saja kedudukannya akan sama dengan orang lain.</a:t>
            </a:r>
            <a:endParaRPr>
              <a:solidFill>
                <a:srgbClr val="2C3E50"/>
              </a:solidFill>
              <a:highlight>
                <a:srgbClr val="FFFFFF"/>
              </a:highlight>
              <a:latin typeface="Arial"/>
              <a:ea typeface="Arial"/>
              <a:cs typeface="Arial"/>
              <a:sym typeface="Arial"/>
            </a:endParaRPr>
          </a:p>
          <a:p>
            <a:pPr indent="-311150" lvl="0" marL="457200" rtl="0" algn="l">
              <a:spcBef>
                <a:spcPts val="0"/>
              </a:spcBef>
              <a:spcAft>
                <a:spcPts val="0"/>
              </a:spcAft>
              <a:buClr>
                <a:srgbClr val="2C3E50"/>
              </a:buClr>
              <a:buSzPts val="1300"/>
              <a:buFont typeface="Arial"/>
              <a:buChar char="●"/>
            </a:pPr>
            <a:r>
              <a:rPr lang="id">
                <a:solidFill>
                  <a:srgbClr val="2C3E50"/>
                </a:solidFill>
                <a:highlight>
                  <a:srgbClr val="FFFFFF"/>
                </a:highlight>
                <a:latin typeface="Arial"/>
                <a:ea typeface="Arial"/>
                <a:cs typeface="Arial"/>
                <a:sym typeface="Arial"/>
              </a:rPr>
              <a:t>Monopoli yang dilakukan pemerintah bisa merugikan masyarakat.</a:t>
            </a:r>
            <a:endParaRPr>
              <a:solidFill>
                <a:srgbClr val="2C3E50"/>
              </a:solidFill>
              <a:highlight>
                <a:srgbClr val="FFFFFF"/>
              </a:highlight>
              <a:latin typeface="Arial"/>
              <a:ea typeface="Arial"/>
              <a:cs typeface="Arial"/>
              <a:sym typeface="Arial"/>
            </a:endParaRPr>
          </a:p>
          <a:p>
            <a:pPr indent="-311150" lvl="0" marL="457200" rtl="0" algn="l">
              <a:spcBef>
                <a:spcPts val="0"/>
              </a:spcBef>
              <a:spcAft>
                <a:spcPts val="0"/>
              </a:spcAft>
              <a:buClr>
                <a:srgbClr val="2C3E50"/>
              </a:buClr>
              <a:buSzPts val="1300"/>
              <a:buFont typeface="Arial"/>
              <a:buChar char="●"/>
            </a:pPr>
            <a:r>
              <a:rPr lang="id">
                <a:solidFill>
                  <a:srgbClr val="2C3E50"/>
                </a:solidFill>
                <a:highlight>
                  <a:srgbClr val="FFFFFF"/>
                </a:highlight>
                <a:latin typeface="Arial"/>
                <a:ea typeface="Arial"/>
                <a:cs typeface="Arial"/>
                <a:sym typeface="Arial"/>
              </a:rPr>
              <a:t>Masyarakat tidak memiliki kebebasan.</a:t>
            </a:r>
            <a:endParaRPr>
              <a:solidFill>
                <a:srgbClr val="2C3E50"/>
              </a:solidFill>
              <a:highlight>
                <a:srgbClr val="FFFFFF"/>
              </a:highlight>
              <a:latin typeface="Arial"/>
              <a:ea typeface="Arial"/>
              <a:cs typeface="Arial"/>
              <a:sym typeface="Arial"/>
            </a:endParaRPr>
          </a:p>
          <a:p>
            <a:pPr indent="-311150" lvl="0" marL="457200" rtl="0" algn="l">
              <a:spcBef>
                <a:spcPts val="0"/>
              </a:spcBef>
              <a:spcAft>
                <a:spcPts val="0"/>
              </a:spcAft>
              <a:buClr>
                <a:srgbClr val="2C3E50"/>
              </a:buClr>
              <a:buSzPts val="1300"/>
              <a:buFont typeface="Arial"/>
              <a:buChar char="●"/>
            </a:pPr>
            <a:r>
              <a:rPr lang="id">
                <a:solidFill>
                  <a:srgbClr val="2C3E50"/>
                </a:solidFill>
                <a:highlight>
                  <a:srgbClr val="FFFFFF"/>
                </a:highlight>
                <a:latin typeface="Arial"/>
                <a:ea typeface="Arial"/>
                <a:cs typeface="Arial"/>
                <a:sym typeface="Arial"/>
              </a:rPr>
              <a:t>Hak Asasi Manusia (HAM) tidak dihargai.</a:t>
            </a:r>
            <a:endParaRPr>
              <a:solidFill>
                <a:srgbClr val="2C3E50"/>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idx="1" type="body"/>
          </p:nvPr>
        </p:nvSpPr>
        <p:spPr>
          <a:xfrm>
            <a:off x="616500" y="1347752"/>
            <a:ext cx="7911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200">
                <a:solidFill>
                  <a:srgbClr val="2B2B2B"/>
                </a:solidFill>
                <a:highlight>
                  <a:schemeClr val="dk1"/>
                </a:highlight>
                <a:latin typeface="Times New Roman"/>
                <a:ea typeface="Times New Roman"/>
                <a:cs typeface="Times New Roman"/>
                <a:sym typeface="Times New Roman"/>
              </a:rPr>
              <a:t>Sosialisme berasal dari kata socius yang artinya masyarakat.</a:t>
            </a:r>
            <a:endParaRPr sz="1200">
              <a:solidFill>
                <a:srgbClr val="2B2B2B"/>
              </a:solidFill>
              <a:highlight>
                <a:schemeClr val="dk1"/>
              </a:highlight>
              <a:latin typeface="Times New Roman"/>
              <a:ea typeface="Times New Roman"/>
              <a:cs typeface="Times New Roman"/>
              <a:sym typeface="Times New Roman"/>
            </a:endParaRPr>
          </a:p>
          <a:p>
            <a:pPr indent="-304800" lvl="0" marL="457200" rtl="0" algn="l">
              <a:spcBef>
                <a:spcPts val="1200"/>
              </a:spcBef>
              <a:spcAft>
                <a:spcPts val="0"/>
              </a:spcAft>
              <a:buClr>
                <a:srgbClr val="444444"/>
              </a:buClr>
              <a:buSzPts val="1200"/>
              <a:buFont typeface="Times New Roman"/>
              <a:buAutoNum type="arabicPeriod"/>
            </a:pPr>
            <a:r>
              <a:rPr lang="id" sz="1200">
                <a:solidFill>
                  <a:srgbClr val="444444"/>
                </a:solidFill>
                <a:highlight>
                  <a:schemeClr val="dk1"/>
                </a:highlight>
                <a:latin typeface="Times New Roman"/>
                <a:ea typeface="Times New Roman"/>
                <a:cs typeface="Times New Roman"/>
                <a:sym typeface="Times New Roman"/>
              </a:rPr>
              <a:t>Kamus Besar Bahasa Indonesia</a:t>
            </a:r>
            <a:endParaRPr sz="1200">
              <a:solidFill>
                <a:srgbClr val="444444"/>
              </a:solidFill>
              <a:highlight>
                <a:schemeClr val="dk1"/>
              </a:highlight>
              <a:latin typeface="Times New Roman"/>
              <a:ea typeface="Times New Roman"/>
              <a:cs typeface="Times New Roman"/>
              <a:sym typeface="Times New Roman"/>
            </a:endParaRPr>
          </a:p>
          <a:p>
            <a:pPr indent="457200" lvl="0" marL="0" rtl="0" algn="l">
              <a:spcBef>
                <a:spcPts val="1200"/>
              </a:spcBef>
              <a:spcAft>
                <a:spcPts val="0"/>
              </a:spcAft>
              <a:buNone/>
            </a:pPr>
            <a:r>
              <a:rPr lang="id" sz="1200">
                <a:solidFill>
                  <a:srgbClr val="444444"/>
                </a:solidFill>
                <a:highlight>
                  <a:schemeClr val="dk1"/>
                </a:highlight>
                <a:latin typeface="Times New Roman"/>
                <a:ea typeface="Times New Roman"/>
                <a:cs typeface="Times New Roman"/>
                <a:sym typeface="Times New Roman"/>
              </a:rPr>
              <a:t>pengertian dari sosialisme menurut kbbi adalah ajaran ataupun paham kenegaraan serta paham ekonomi yang mengupayakan agar harta benda, industri, serta perusahaan menjadi milik negara.</a:t>
            </a:r>
            <a:endParaRPr sz="1200">
              <a:solidFill>
                <a:srgbClr val="444444"/>
              </a:solidFill>
              <a:highlight>
                <a:schemeClr val="dk1"/>
              </a:highlight>
              <a:latin typeface="Times New Roman"/>
              <a:ea typeface="Times New Roman"/>
              <a:cs typeface="Times New Roman"/>
              <a:sym typeface="Times New Roman"/>
            </a:endParaRPr>
          </a:p>
          <a:p>
            <a:pPr indent="-304800" lvl="0" marL="457200" rtl="0" algn="l">
              <a:spcBef>
                <a:spcPts val="1200"/>
              </a:spcBef>
              <a:spcAft>
                <a:spcPts val="0"/>
              </a:spcAft>
              <a:buClr>
                <a:srgbClr val="444444"/>
              </a:buClr>
              <a:buSzPts val="1200"/>
              <a:buFont typeface="Times New Roman"/>
              <a:buAutoNum type="arabicPeriod"/>
            </a:pPr>
            <a:r>
              <a:rPr lang="id" sz="1200">
                <a:solidFill>
                  <a:srgbClr val="444444"/>
                </a:solidFill>
                <a:highlight>
                  <a:schemeClr val="dk1"/>
                </a:highlight>
                <a:latin typeface="Times New Roman"/>
                <a:ea typeface="Times New Roman"/>
                <a:cs typeface="Times New Roman"/>
                <a:sym typeface="Times New Roman"/>
              </a:rPr>
              <a:t>Sutan Syahrir </a:t>
            </a:r>
            <a:endParaRPr sz="1200">
              <a:solidFill>
                <a:srgbClr val="444444"/>
              </a:solidFill>
              <a:highlight>
                <a:schemeClr val="dk1"/>
              </a:highlight>
              <a:latin typeface="Times New Roman"/>
              <a:ea typeface="Times New Roman"/>
              <a:cs typeface="Times New Roman"/>
              <a:sym typeface="Times New Roman"/>
            </a:endParaRPr>
          </a:p>
          <a:p>
            <a:pPr indent="457200" lvl="0" marL="0" rtl="0" algn="l">
              <a:spcBef>
                <a:spcPts val="1200"/>
              </a:spcBef>
              <a:spcAft>
                <a:spcPts val="0"/>
              </a:spcAft>
              <a:buNone/>
            </a:pPr>
            <a:r>
              <a:rPr lang="id" sz="1200">
                <a:solidFill>
                  <a:srgbClr val="222222"/>
                </a:solidFill>
                <a:highlight>
                  <a:schemeClr val="dk1"/>
                </a:highlight>
                <a:latin typeface="Times New Roman"/>
                <a:ea typeface="Times New Roman"/>
                <a:cs typeface="Times New Roman"/>
                <a:sym typeface="Times New Roman"/>
              </a:rPr>
              <a:t>Menurut Sutan Syahrir, sosialisme merupakan sebuah gerakan yang bertujuan untuk mencari keadilan dalam tatanan kehidupan bermasyarakat.</a:t>
            </a:r>
            <a:endParaRPr sz="1200">
              <a:solidFill>
                <a:srgbClr val="444444"/>
              </a:solidFill>
              <a:highlight>
                <a:schemeClr val="dk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
        <p:nvSpPr>
          <p:cNvPr id="213" name="Google Shape;213;p27"/>
          <p:cNvSpPr txBox="1"/>
          <p:nvPr>
            <p:ph type="title"/>
          </p:nvPr>
        </p:nvSpPr>
        <p:spPr>
          <a:xfrm>
            <a:off x="819150" y="5368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Sosialisme</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819150" y="326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Sejarah dan Ciri-ciri</a:t>
            </a:r>
            <a:endParaRPr/>
          </a:p>
        </p:txBody>
      </p:sp>
      <p:sp>
        <p:nvSpPr>
          <p:cNvPr id="219" name="Google Shape;219;p28"/>
          <p:cNvSpPr txBox="1"/>
          <p:nvPr>
            <p:ph idx="1" type="body"/>
          </p:nvPr>
        </p:nvSpPr>
        <p:spPr>
          <a:xfrm>
            <a:off x="217200" y="1048800"/>
            <a:ext cx="8709600" cy="40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200">
                <a:latin typeface="Times New Roman"/>
                <a:ea typeface="Times New Roman"/>
                <a:cs typeface="Times New Roman"/>
                <a:sym typeface="Times New Roman"/>
              </a:rPr>
              <a:t>1.	Sejarah	:</a:t>
            </a:r>
            <a:endParaRPr sz="1200">
              <a:latin typeface="Times New Roman"/>
              <a:ea typeface="Times New Roman"/>
              <a:cs typeface="Times New Roman"/>
              <a:sym typeface="Times New Roman"/>
            </a:endParaRPr>
          </a:p>
          <a:p>
            <a:pPr indent="0" lvl="0" marL="0" rtl="0" algn="l">
              <a:spcBef>
                <a:spcPts val="1200"/>
              </a:spcBef>
              <a:spcAft>
                <a:spcPts val="0"/>
              </a:spcAft>
              <a:buNone/>
            </a:pPr>
            <a:r>
              <a:rPr lang="id" sz="1200">
                <a:solidFill>
                  <a:srgbClr val="2A2A2A"/>
                </a:solidFill>
                <a:highlight>
                  <a:schemeClr val="dk1"/>
                </a:highlight>
                <a:latin typeface="Times New Roman"/>
                <a:ea typeface="Times New Roman"/>
                <a:cs typeface="Times New Roman"/>
                <a:sym typeface="Times New Roman"/>
              </a:rPr>
              <a:t>Munculnya sosialisme berasal dari reaksi terhadap Revolusi Industri pada abad ke-18. Saat itu, paham liberalisme amat kental dan kondisi di sektor industrialisasi menghadirkan praktik kapitalisme. Kata sosialisme kali pertama digunakan oleh Alexander Vinet, teolog Protestan asal Perancis dalam artikel yang ditulis dalam surat kabar Le Semeur pada 1831.</a:t>
            </a:r>
            <a:endParaRPr sz="1200">
              <a:solidFill>
                <a:srgbClr val="2A2A2A"/>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id" sz="1200">
                <a:solidFill>
                  <a:srgbClr val="2A2A2A"/>
                </a:solidFill>
                <a:highlight>
                  <a:schemeClr val="dk1"/>
                </a:highlight>
                <a:latin typeface="Times New Roman"/>
                <a:ea typeface="Times New Roman"/>
                <a:cs typeface="Times New Roman"/>
                <a:sym typeface="Times New Roman"/>
              </a:rPr>
              <a:t>2.	Ciri-ciri		:</a:t>
            </a:r>
            <a:endParaRPr sz="1200">
              <a:solidFill>
                <a:srgbClr val="2A2A2A"/>
              </a:solidFill>
              <a:highlight>
                <a:schemeClr val="dk1"/>
              </a:highlight>
              <a:latin typeface="Times New Roman"/>
              <a:ea typeface="Times New Roman"/>
              <a:cs typeface="Times New Roman"/>
              <a:sym typeface="Times New Roman"/>
            </a:endParaRPr>
          </a:p>
          <a:p>
            <a:pPr indent="-304800" lvl="0" marL="457200" rtl="0" algn="l">
              <a:lnSpc>
                <a:spcPct val="129000"/>
              </a:lnSpc>
              <a:spcBef>
                <a:spcPts val="1200"/>
              </a:spcBef>
              <a:spcAft>
                <a:spcPts val="0"/>
              </a:spcAft>
              <a:buSzPts val="1200"/>
              <a:buFont typeface="Times New Roman"/>
              <a:buAutoNum type="arabicPeriod"/>
            </a:pPr>
            <a:r>
              <a:rPr lang="id" sz="1200">
                <a:solidFill>
                  <a:srgbClr val="232323"/>
                </a:solidFill>
                <a:highlight>
                  <a:schemeClr val="dk1"/>
                </a:highlight>
                <a:latin typeface="Times New Roman"/>
                <a:ea typeface="Times New Roman"/>
                <a:cs typeface="Times New Roman"/>
                <a:sym typeface="Times New Roman"/>
              </a:rPr>
              <a:t>Mengutamakan Kepentingan dan Kekuasaan Negara</a:t>
            </a:r>
            <a:endParaRPr sz="1200">
              <a:solidFill>
                <a:srgbClr val="232323"/>
              </a:solidFill>
              <a:highlight>
                <a:schemeClr val="dk1"/>
              </a:highlight>
              <a:latin typeface="Times New Roman"/>
              <a:ea typeface="Times New Roman"/>
              <a:cs typeface="Times New Roman"/>
              <a:sym typeface="Times New Roman"/>
            </a:endParaRPr>
          </a:p>
          <a:p>
            <a:pPr indent="-304800" lvl="0" marL="457200" rtl="0" algn="l">
              <a:lnSpc>
                <a:spcPct val="129000"/>
              </a:lnSpc>
              <a:spcBef>
                <a:spcPts val="0"/>
              </a:spcBef>
              <a:spcAft>
                <a:spcPts val="0"/>
              </a:spcAft>
              <a:buSzPts val="1200"/>
              <a:buFont typeface="Times New Roman"/>
              <a:buAutoNum type="arabicPeriod"/>
            </a:pPr>
            <a:r>
              <a:rPr lang="id" sz="1200">
                <a:solidFill>
                  <a:srgbClr val="232323"/>
                </a:solidFill>
                <a:highlight>
                  <a:schemeClr val="dk1"/>
                </a:highlight>
                <a:latin typeface="Times New Roman"/>
                <a:ea typeface="Times New Roman"/>
                <a:cs typeface="Times New Roman"/>
                <a:sym typeface="Times New Roman"/>
              </a:rPr>
              <a:t>Tidak Ada Pembagian Kelas Sosial</a:t>
            </a:r>
            <a:endParaRPr sz="1200">
              <a:solidFill>
                <a:srgbClr val="232323"/>
              </a:solidFill>
              <a:highlight>
                <a:schemeClr val="dk1"/>
              </a:highlight>
              <a:latin typeface="Times New Roman"/>
              <a:ea typeface="Times New Roman"/>
              <a:cs typeface="Times New Roman"/>
              <a:sym typeface="Times New Roman"/>
            </a:endParaRPr>
          </a:p>
          <a:p>
            <a:pPr indent="-304800" lvl="0" marL="457200" rtl="0" algn="l">
              <a:lnSpc>
                <a:spcPct val="129000"/>
              </a:lnSpc>
              <a:spcBef>
                <a:spcPts val="0"/>
              </a:spcBef>
              <a:spcAft>
                <a:spcPts val="0"/>
              </a:spcAft>
              <a:buSzPts val="1200"/>
              <a:buFont typeface="Times New Roman"/>
              <a:buAutoNum type="arabicPeriod"/>
            </a:pPr>
            <a:r>
              <a:rPr lang="id" sz="1200">
                <a:solidFill>
                  <a:srgbClr val="232323"/>
                </a:solidFill>
                <a:highlight>
                  <a:schemeClr val="dk1"/>
                </a:highlight>
                <a:latin typeface="Times New Roman"/>
                <a:ea typeface="Times New Roman"/>
                <a:cs typeface="Times New Roman"/>
                <a:sym typeface="Times New Roman"/>
              </a:rPr>
              <a:t>Berpegang pada Prinsip Kesederajatan dan Pemerataan</a:t>
            </a:r>
            <a:endParaRPr sz="1200">
              <a:solidFill>
                <a:srgbClr val="232323"/>
              </a:solidFill>
              <a:highlight>
                <a:schemeClr val="dk1"/>
              </a:highlight>
              <a:latin typeface="Times New Roman"/>
              <a:ea typeface="Times New Roman"/>
              <a:cs typeface="Times New Roman"/>
              <a:sym typeface="Times New Roman"/>
            </a:endParaRPr>
          </a:p>
          <a:p>
            <a:pPr indent="-304800" lvl="0" marL="457200" rtl="0" algn="l">
              <a:lnSpc>
                <a:spcPct val="129000"/>
              </a:lnSpc>
              <a:spcBef>
                <a:spcPts val="0"/>
              </a:spcBef>
              <a:spcAft>
                <a:spcPts val="0"/>
              </a:spcAft>
              <a:buSzPts val="1200"/>
              <a:buFont typeface="Times New Roman"/>
              <a:buAutoNum type="arabicPeriod"/>
            </a:pPr>
            <a:r>
              <a:rPr lang="id" sz="1200">
                <a:solidFill>
                  <a:srgbClr val="232323"/>
                </a:solidFill>
                <a:highlight>
                  <a:schemeClr val="dk1"/>
                </a:highlight>
                <a:latin typeface="Times New Roman"/>
                <a:ea typeface="Times New Roman"/>
                <a:cs typeface="Times New Roman"/>
                <a:sym typeface="Times New Roman"/>
              </a:rPr>
              <a:t>Alat Produksi Dimiliki dan Dikuasai Negara</a:t>
            </a:r>
            <a:endParaRPr sz="1200">
              <a:solidFill>
                <a:srgbClr val="232323"/>
              </a:solidFill>
              <a:highlight>
                <a:schemeClr val="dk1"/>
              </a:highlight>
              <a:latin typeface="Times New Roman"/>
              <a:ea typeface="Times New Roman"/>
              <a:cs typeface="Times New Roman"/>
              <a:sym typeface="Times New Roman"/>
            </a:endParaRPr>
          </a:p>
          <a:p>
            <a:pPr indent="-304800" lvl="0" marL="457200" rtl="0" algn="l">
              <a:lnSpc>
                <a:spcPct val="129000"/>
              </a:lnSpc>
              <a:spcBef>
                <a:spcPts val="0"/>
              </a:spcBef>
              <a:spcAft>
                <a:spcPts val="0"/>
              </a:spcAft>
              <a:buSzPts val="1200"/>
              <a:buFont typeface="Times New Roman"/>
              <a:buAutoNum type="arabicPeriod"/>
            </a:pPr>
            <a:r>
              <a:rPr lang="id" sz="1200">
                <a:solidFill>
                  <a:srgbClr val="232323"/>
                </a:solidFill>
                <a:highlight>
                  <a:schemeClr val="dk1"/>
                </a:highlight>
                <a:latin typeface="Times New Roman"/>
                <a:ea typeface="Times New Roman"/>
                <a:cs typeface="Times New Roman"/>
                <a:sym typeface="Times New Roman"/>
              </a:rPr>
              <a:t>Kegiatan Produksi, Distribusi, dan Konsumsi Diatur Negara</a:t>
            </a:r>
            <a:endParaRPr sz="1200">
              <a:solidFill>
                <a:srgbClr val="232323"/>
              </a:solidFill>
              <a:highlight>
                <a:schemeClr val="dk1"/>
              </a:highlight>
              <a:latin typeface="Times New Roman"/>
              <a:ea typeface="Times New Roman"/>
              <a:cs typeface="Times New Roman"/>
              <a:sym typeface="Times New Roman"/>
            </a:endParaRPr>
          </a:p>
          <a:p>
            <a:pPr indent="0" lvl="0" marL="0" rtl="0" algn="l">
              <a:spcBef>
                <a:spcPts val="800"/>
              </a:spcBef>
              <a:spcAft>
                <a:spcPts val="0"/>
              </a:spcAft>
              <a:buNone/>
            </a:pPr>
            <a:r>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2A2A2A"/>
              </a:solidFill>
              <a:highlight>
                <a:schemeClr val="dk1"/>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idx="1" type="body"/>
          </p:nvPr>
        </p:nvSpPr>
        <p:spPr>
          <a:xfrm>
            <a:off x="217200" y="1258850"/>
            <a:ext cx="8709600" cy="41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200">
                <a:solidFill>
                  <a:srgbClr val="313131"/>
                </a:solidFill>
                <a:highlight>
                  <a:srgbClr val="FFFFFF"/>
                </a:highlight>
                <a:latin typeface="Times New Roman"/>
                <a:ea typeface="Times New Roman"/>
                <a:cs typeface="Times New Roman"/>
                <a:sym typeface="Times New Roman"/>
              </a:rPr>
              <a:t>Kelebihan	:</a:t>
            </a:r>
            <a:endParaRPr sz="1200">
              <a:solidFill>
                <a:srgbClr val="313131"/>
              </a:solidFill>
              <a:highlight>
                <a:srgbClr val="FFFFFF"/>
              </a:highlight>
              <a:latin typeface="Times New Roman"/>
              <a:ea typeface="Times New Roman"/>
              <a:cs typeface="Times New Roman"/>
              <a:sym typeface="Times New Roman"/>
            </a:endParaRPr>
          </a:p>
          <a:p>
            <a:pPr indent="-304800" lvl="0" marL="457200" rtl="0" algn="l">
              <a:spcBef>
                <a:spcPts val="1200"/>
              </a:spcBef>
              <a:spcAft>
                <a:spcPts val="0"/>
              </a:spcAft>
              <a:buClr>
                <a:srgbClr val="313131"/>
              </a:buClr>
              <a:buSzPts val="1200"/>
              <a:buFont typeface="Times New Roman"/>
              <a:buAutoNum type="arabicPeriod"/>
            </a:pPr>
            <a:r>
              <a:rPr lang="id" sz="1200">
                <a:solidFill>
                  <a:srgbClr val="313131"/>
                </a:solidFill>
                <a:highlight>
                  <a:srgbClr val="FFFFFF"/>
                </a:highlight>
                <a:latin typeface="Times New Roman"/>
                <a:ea typeface="Times New Roman"/>
                <a:cs typeface="Times New Roman"/>
                <a:sym typeface="Times New Roman"/>
              </a:rPr>
              <a:t>Tingkat Efisiensi yang Tinggi</a:t>
            </a:r>
            <a:endParaRPr sz="1200">
              <a:solidFill>
                <a:srgbClr val="31313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13131"/>
              </a:buClr>
              <a:buSzPts val="1200"/>
              <a:buFont typeface="Times New Roman"/>
              <a:buAutoNum type="arabicPeriod"/>
            </a:pPr>
            <a:r>
              <a:rPr lang="id" sz="1200">
                <a:solidFill>
                  <a:srgbClr val="313131"/>
                </a:solidFill>
                <a:highlight>
                  <a:srgbClr val="FFFFFF"/>
                </a:highlight>
                <a:latin typeface="Times New Roman"/>
                <a:ea typeface="Times New Roman"/>
                <a:cs typeface="Times New Roman"/>
                <a:sym typeface="Times New Roman"/>
              </a:rPr>
              <a:t>Kesejahteraan Masyarakat yang Lebih Besar</a:t>
            </a:r>
            <a:endParaRPr sz="1200">
              <a:solidFill>
                <a:srgbClr val="31313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13131"/>
              </a:buClr>
              <a:buSzPts val="1200"/>
              <a:buFont typeface="Times New Roman"/>
              <a:buAutoNum type="arabicPeriod"/>
            </a:pPr>
            <a:r>
              <a:rPr lang="id" sz="1200">
                <a:solidFill>
                  <a:srgbClr val="313131"/>
                </a:solidFill>
                <a:highlight>
                  <a:srgbClr val="FFFFFF"/>
                </a:highlight>
                <a:latin typeface="Times New Roman"/>
                <a:ea typeface="Times New Roman"/>
                <a:cs typeface="Times New Roman"/>
                <a:sym typeface="Times New Roman"/>
              </a:rPr>
              <a:t>Tidak Terjadi Praktek Monopoli</a:t>
            </a:r>
            <a:endParaRPr sz="1200">
              <a:solidFill>
                <a:srgbClr val="31313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13131"/>
              </a:buClr>
              <a:buSzPts val="1200"/>
              <a:buFont typeface="Times New Roman"/>
              <a:buAutoNum type="arabicPeriod"/>
            </a:pPr>
            <a:r>
              <a:rPr lang="id" sz="1200">
                <a:solidFill>
                  <a:srgbClr val="313131"/>
                </a:solidFill>
                <a:highlight>
                  <a:srgbClr val="FFFFFF"/>
                </a:highlight>
                <a:latin typeface="Times New Roman"/>
                <a:ea typeface="Times New Roman"/>
                <a:cs typeface="Times New Roman"/>
                <a:sym typeface="Times New Roman"/>
              </a:rPr>
              <a:t>Tingkat Fluktuasi Bisnis yang Rendah</a:t>
            </a:r>
            <a:endParaRPr sz="1200">
              <a:solidFill>
                <a:srgbClr val="31313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13131"/>
              </a:buClr>
              <a:buSzPts val="1200"/>
              <a:buFont typeface="Times New Roman"/>
              <a:buAutoNum type="arabicPeriod"/>
            </a:pPr>
            <a:r>
              <a:rPr lang="id" sz="1200">
                <a:solidFill>
                  <a:srgbClr val="313131"/>
                </a:solidFill>
                <a:highlight>
                  <a:srgbClr val="FFFFFF"/>
                </a:highlight>
                <a:latin typeface="Times New Roman"/>
                <a:ea typeface="Times New Roman"/>
                <a:cs typeface="Times New Roman"/>
                <a:sym typeface="Times New Roman"/>
              </a:rPr>
              <a:t>Pertumbuhan Ekonomi yang Stabil</a:t>
            </a:r>
            <a:endParaRPr sz="1200">
              <a:solidFill>
                <a:srgbClr val="31313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id" sz="1200">
                <a:solidFill>
                  <a:srgbClr val="313131"/>
                </a:solidFill>
                <a:highlight>
                  <a:srgbClr val="FFFFFF"/>
                </a:highlight>
                <a:latin typeface="Times New Roman"/>
                <a:ea typeface="Times New Roman"/>
                <a:cs typeface="Times New Roman"/>
                <a:sym typeface="Times New Roman"/>
              </a:rPr>
              <a:t>Kekurangan	:</a:t>
            </a:r>
            <a:endParaRPr sz="1200">
              <a:solidFill>
                <a:srgbClr val="313131"/>
              </a:solidFill>
              <a:highlight>
                <a:srgbClr val="FFFFFF"/>
              </a:highlight>
              <a:latin typeface="Times New Roman"/>
              <a:ea typeface="Times New Roman"/>
              <a:cs typeface="Times New Roman"/>
              <a:sym typeface="Times New Roman"/>
            </a:endParaRPr>
          </a:p>
          <a:p>
            <a:pPr indent="-304800" lvl="0" marL="457200" rtl="0" algn="l">
              <a:spcBef>
                <a:spcPts val="1200"/>
              </a:spcBef>
              <a:spcAft>
                <a:spcPts val="0"/>
              </a:spcAft>
              <a:buClr>
                <a:srgbClr val="313131"/>
              </a:buClr>
              <a:buSzPts val="1200"/>
              <a:buFont typeface="Times New Roman"/>
              <a:buAutoNum type="arabicPeriod"/>
            </a:pPr>
            <a:r>
              <a:rPr lang="id" sz="1200">
                <a:solidFill>
                  <a:srgbClr val="313131"/>
                </a:solidFill>
                <a:highlight>
                  <a:schemeClr val="dk1"/>
                </a:highlight>
                <a:latin typeface="Times New Roman"/>
                <a:ea typeface="Times New Roman"/>
                <a:cs typeface="Times New Roman"/>
                <a:sym typeface="Times New Roman"/>
              </a:rPr>
              <a:t> Kurangnya Kebebasan Ekonomi</a:t>
            </a:r>
            <a:endParaRPr sz="1200">
              <a:solidFill>
                <a:srgbClr val="313131"/>
              </a:solidFill>
              <a:highlight>
                <a:schemeClr val="dk1"/>
              </a:highlight>
              <a:latin typeface="Times New Roman"/>
              <a:ea typeface="Times New Roman"/>
              <a:cs typeface="Times New Roman"/>
              <a:sym typeface="Times New Roman"/>
            </a:endParaRPr>
          </a:p>
          <a:p>
            <a:pPr indent="-304800" lvl="0" marL="457200" rtl="0" algn="l">
              <a:spcBef>
                <a:spcPts val="0"/>
              </a:spcBef>
              <a:spcAft>
                <a:spcPts val="0"/>
              </a:spcAft>
              <a:buClr>
                <a:srgbClr val="313131"/>
              </a:buClr>
              <a:buSzPts val="1200"/>
              <a:buFont typeface="Times New Roman"/>
              <a:buAutoNum type="arabicPeriod"/>
            </a:pPr>
            <a:r>
              <a:rPr lang="id" sz="1200">
                <a:solidFill>
                  <a:srgbClr val="313131"/>
                </a:solidFill>
                <a:highlight>
                  <a:schemeClr val="dk1"/>
                </a:highlight>
                <a:latin typeface="Times New Roman"/>
                <a:ea typeface="Times New Roman"/>
                <a:cs typeface="Times New Roman"/>
                <a:sym typeface="Times New Roman"/>
              </a:rPr>
              <a:t>Konsumen Menderita</a:t>
            </a:r>
            <a:endParaRPr sz="1200">
              <a:solidFill>
                <a:srgbClr val="313131"/>
              </a:solidFill>
              <a:highlight>
                <a:schemeClr val="dk1"/>
              </a:highlight>
              <a:latin typeface="Times New Roman"/>
              <a:ea typeface="Times New Roman"/>
              <a:cs typeface="Times New Roman"/>
              <a:sym typeface="Times New Roman"/>
            </a:endParaRPr>
          </a:p>
          <a:p>
            <a:pPr indent="-304800" lvl="0" marL="457200" rtl="0" algn="l">
              <a:spcBef>
                <a:spcPts val="0"/>
              </a:spcBef>
              <a:spcAft>
                <a:spcPts val="0"/>
              </a:spcAft>
              <a:buClr>
                <a:srgbClr val="313131"/>
              </a:buClr>
              <a:buSzPts val="1200"/>
              <a:buFont typeface="Times New Roman"/>
              <a:buAutoNum type="arabicPeriod"/>
            </a:pPr>
            <a:r>
              <a:rPr lang="id" sz="1200">
                <a:solidFill>
                  <a:srgbClr val="313131"/>
                </a:solidFill>
                <a:highlight>
                  <a:schemeClr val="dk1"/>
                </a:highlight>
                <a:latin typeface="Times New Roman"/>
                <a:ea typeface="Times New Roman"/>
                <a:cs typeface="Times New Roman"/>
                <a:sym typeface="Times New Roman"/>
              </a:rPr>
              <a:t>Tidak Adanya Kebebasan Politik</a:t>
            </a:r>
            <a:endParaRPr sz="1200">
              <a:solidFill>
                <a:srgbClr val="313131"/>
              </a:solidFill>
              <a:highlight>
                <a:schemeClr val="dk1"/>
              </a:highlight>
              <a:latin typeface="Times New Roman"/>
              <a:ea typeface="Times New Roman"/>
              <a:cs typeface="Times New Roman"/>
              <a:sym typeface="Times New Roman"/>
            </a:endParaRPr>
          </a:p>
          <a:p>
            <a:pPr indent="-304800" lvl="0" marL="457200" rtl="0" algn="l">
              <a:spcBef>
                <a:spcPts val="0"/>
              </a:spcBef>
              <a:spcAft>
                <a:spcPts val="0"/>
              </a:spcAft>
              <a:buClr>
                <a:srgbClr val="313131"/>
              </a:buClr>
              <a:buSzPts val="1200"/>
              <a:buFont typeface="Times New Roman"/>
              <a:buAutoNum type="arabicPeriod"/>
            </a:pPr>
            <a:r>
              <a:rPr lang="id" sz="1200">
                <a:solidFill>
                  <a:srgbClr val="313131"/>
                </a:solidFill>
                <a:highlight>
                  <a:schemeClr val="dk1"/>
                </a:highlight>
                <a:latin typeface="Times New Roman"/>
                <a:ea typeface="Times New Roman"/>
                <a:cs typeface="Times New Roman"/>
                <a:sym typeface="Times New Roman"/>
              </a:rPr>
              <a:t>Tidak Terjadi Kompetisi Ekonomi</a:t>
            </a:r>
            <a:endParaRPr sz="1200">
              <a:solidFill>
                <a:srgbClr val="31313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31313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313131"/>
              </a:solidFill>
              <a:highlight>
                <a:srgbClr val="FFFFFF"/>
              </a:highlight>
              <a:latin typeface="Times New Roman"/>
              <a:ea typeface="Times New Roman"/>
              <a:cs typeface="Times New Roman"/>
              <a:sym typeface="Times New Roman"/>
            </a:endParaRPr>
          </a:p>
        </p:txBody>
      </p:sp>
      <p:sp>
        <p:nvSpPr>
          <p:cNvPr id="225" name="Google Shape;225;p29"/>
          <p:cNvSpPr txBox="1"/>
          <p:nvPr>
            <p:ph type="title"/>
          </p:nvPr>
        </p:nvSpPr>
        <p:spPr>
          <a:xfrm>
            <a:off x="819150" y="380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 dan Kekurangan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idx="1" type="body"/>
          </p:nvPr>
        </p:nvSpPr>
        <p:spPr>
          <a:xfrm>
            <a:off x="434405" y="1139457"/>
            <a:ext cx="8275200" cy="3680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id" sz="1200">
                <a:solidFill>
                  <a:srgbClr val="000000"/>
                </a:solidFill>
                <a:highlight>
                  <a:srgbClr val="FFFFFF"/>
                </a:highlight>
                <a:latin typeface="Times New Roman"/>
                <a:ea typeface="Times New Roman"/>
                <a:cs typeface="Times New Roman"/>
                <a:sym typeface="Times New Roman"/>
              </a:rPr>
              <a:t>Secara etimologis, kata nasionalisme berasal dari kata nationalism dan nation dalam bahasa Inggris. Dalam studi semantik kata nation tersebut berasal dari kata Latin yakni natio yang berakar pada kata nascor yang bermakna 'saya lahir', atau dari kata natus sum, yang berarti 'saya dilahirkan'.</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id" sz="1200">
                <a:solidFill>
                  <a:srgbClr val="000000"/>
                </a:solidFill>
                <a:latin typeface="Times New Roman"/>
                <a:ea typeface="Times New Roman"/>
                <a:cs typeface="Times New Roman"/>
                <a:sym typeface="Times New Roman"/>
              </a:rPr>
              <a:t>	Pengertian Nasionalisme dari beberapa sumber :</a:t>
            </a:r>
            <a:endParaRPr sz="12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Menurut KBBI</a:t>
            </a:r>
            <a:endParaRPr sz="12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lang="id" sz="1200">
                <a:solidFill>
                  <a:srgbClr val="000000"/>
                </a:solidFill>
                <a:highlight>
                  <a:srgbClr val="FFFFFF"/>
                </a:highlight>
                <a:latin typeface="Times New Roman"/>
                <a:ea typeface="Times New Roman"/>
                <a:cs typeface="Times New Roman"/>
                <a:sym typeface="Times New Roman"/>
              </a:rPr>
              <a:t>Nasionalisme adalah paham (ajaran) untuk mencintai bangsa dan negara sendiri.</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Times New Roman"/>
              <a:buAutoNum type="arabicPeriod"/>
            </a:pPr>
            <a:r>
              <a:rPr lang="id" sz="1200">
                <a:solidFill>
                  <a:srgbClr val="000000"/>
                </a:solidFill>
                <a:highlight>
                  <a:srgbClr val="FFFFFF"/>
                </a:highlight>
                <a:latin typeface="Times New Roman"/>
                <a:ea typeface="Times New Roman"/>
                <a:cs typeface="Times New Roman"/>
                <a:sym typeface="Times New Roman"/>
              </a:rPr>
              <a:t>Hans Kohn</a:t>
            </a:r>
            <a:endParaRPr sz="1200">
              <a:solidFill>
                <a:srgbClr val="000000"/>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rPr lang="id" sz="1200">
                <a:solidFill>
                  <a:srgbClr val="000000"/>
                </a:solidFill>
                <a:highlight>
                  <a:srgbClr val="FFFFFF"/>
                </a:highlight>
                <a:latin typeface="Times New Roman"/>
                <a:ea typeface="Times New Roman"/>
                <a:cs typeface="Times New Roman"/>
                <a:sym typeface="Times New Roman"/>
              </a:rPr>
              <a:t>nasionalisme adalah formalisasi (bentuk) dan rasionalisasi dari kesadaran nasional berbangsa dan bernegara sendiri.</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Times New Roman"/>
              <a:buAutoNum type="arabicPeriod"/>
            </a:pPr>
            <a:r>
              <a:rPr lang="id" sz="1200">
                <a:solidFill>
                  <a:srgbClr val="000000"/>
                </a:solidFill>
                <a:highlight>
                  <a:srgbClr val="FFFFFF"/>
                </a:highlight>
                <a:latin typeface="Times New Roman"/>
                <a:ea typeface="Times New Roman"/>
                <a:cs typeface="Times New Roman"/>
                <a:sym typeface="Times New Roman"/>
              </a:rPr>
              <a:t>Benedict Anderson</a:t>
            </a:r>
            <a:endParaRPr sz="1200">
              <a:solidFill>
                <a:srgbClr val="000000"/>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rPr lang="id" sz="1200">
                <a:solidFill>
                  <a:srgbClr val="000000"/>
                </a:solidFill>
                <a:highlight>
                  <a:srgbClr val="FFFFFF"/>
                </a:highlight>
                <a:latin typeface="Times New Roman"/>
                <a:ea typeface="Times New Roman"/>
                <a:cs typeface="Times New Roman"/>
                <a:sym typeface="Times New Roman"/>
              </a:rPr>
              <a:t>nasionalisme adalah sebagai suatu komunitas politik yang dibayangkan dan diimajinasikan sebagai sesuatu yang terbatas dan juga berdaulat.</a:t>
            </a:r>
            <a:endParaRPr sz="1200">
              <a:solidFill>
                <a:srgbClr val="000000"/>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
        <p:nvSpPr>
          <p:cNvPr id="231" name="Google Shape;231;p30"/>
          <p:cNvSpPr txBox="1"/>
          <p:nvPr>
            <p:ph type="title"/>
          </p:nvPr>
        </p:nvSpPr>
        <p:spPr>
          <a:xfrm>
            <a:off x="819150" y="366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Nasionalisme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idx="1" type="body"/>
          </p:nvPr>
        </p:nvSpPr>
        <p:spPr>
          <a:xfrm>
            <a:off x="251550" y="1338975"/>
            <a:ext cx="8640900" cy="3222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id" sz="1200">
                <a:solidFill>
                  <a:srgbClr val="2A2A2A"/>
                </a:solidFill>
                <a:highlight>
                  <a:schemeClr val="dk1"/>
                </a:highlight>
                <a:latin typeface="Times New Roman"/>
                <a:ea typeface="Times New Roman"/>
                <a:cs typeface="Times New Roman"/>
                <a:sym typeface="Times New Roman"/>
              </a:rPr>
              <a:t>Nasionalisme sudah menjadi pandang yang dikenal sejak akhir abad ke-18. Dilansir dari Encyclopaedia Britannica (2015), pada Revolusi Amerika dan Perancis nasionalismen sudah menjadi pandang kuat yang pertama. Setelah itu baru menyebar ke negara-negara baru di Amerika Latin. </a:t>
            </a:r>
            <a:endParaRPr sz="1200">
              <a:solidFill>
                <a:srgbClr val="2A2A2A"/>
              </a:solidFill>
              <a:highlight>
                <a:schemeClr val="dk1"/>
              </a:highlight>
              <a:latin typeface="Times New Roman"/>
              <a:ea typeface="Times New Roman"/>
              <a:cs typeface="Times New Roman"/>
              <a:sym typeface="Times New Roman"/>
            </a:endParaRPr>
          </a:p>
          <a:p>
            <a:pPr indent="457200" lvl="0" marL="0" rtl="0" algn="l">
              <a:lnSpc>
                <a:spcPct val="95000"/>
              </a:lnSpc>
              <a:spcBef>
                <a:spcPts val="1200"/>
              </a:spcBef>
              <a:spcAft>
                <a:spcPts val="0"/>
              </a:spcAft>
              <a:buSzPts val="275"/>
              <a:buNone/>
            </a:pPr>
            <a:r>
              <a:rPr lang="id" sz="1200">
                <a:solidFill>
                  <a:srgbClr val="2A2A2A"/>
                </a:solidFill>
                <a:highlight>
                  <a:schemeClr val="dk1"/>
                </a:highlight>
                <a:latin typeface="Times New Roman"/>
                <a:ea typeface="Times New Roman"/>
                <a:cs typeface="Times New Roman"/>
                <a:sym typeface="Times New Roman"/>
              </a:rPr>
              <a:t>Pada awal abad ke-19 menyebar ke Eropa Tengah, selanjut di Eropa Timur dan Tenggara. Berkembang di Asia dan Afrika pada awal abad ke-20. Itu menjadi kebangkitan dan perjuangan yang kuat bagi masyarakat di dua benua tersebut.</a:t>
            </a:r>
            <a:endParaRPr sz="1200">
              <a:solidFill>
                <a:srgbClr val="2A2A2A"/>
              </a:solidFill>
              <a:highlight>
                <a:schemeClr val="dk1"/>
              </a:highlight>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id" sz="1200">
                <a:solidFill>
                  <a:srgbClr val="2A2A2A"/>
                </a:solidFill>
                <a:highlight>
                  <a:schemeClr val="dk1"/>
                </a:highlight>
                <a:latin typeface="Times New Roman"/>
                <a:ea typeface="Times New Roman"/>
                <a:cs typeface="Times New Roman"/>
                <a:sym typeface="Times New Roman"/>
              </a:rPr>
              <a:t>Ciri-ciri</a:t>
            </a:r>
            <a:endParaRPr sz="1200">
              <a:solidFill>
                <a:srgbClr val="2A2A2A"/>
              </a:solidFill>
              <a:highlight>
                <a:schemeClr val="dk1"/>
              </a:highlight>
              <a:latin typeface="Times New Roman"/>
              <a:ea typeface="Times New Roman"/>
              <a:cs typeface="Times New Roman"/>
              <a:sym typeface="Times New Roman"/>
            </a:endParaRPr>
          </a:p>
          <a:p>
            <a:pPr indent="-304800" lvl="0" marL="457200" rtl="0" algn="l">
              <a:lnSpc>
                <a:spcPct val="95000"/>
              </a:lnSpc>
              <a:spcBef>
                <a:spcPts val="1200"/>
              </a:spcBef>
              <a:spcAft>
                <a:spcPts val="0"/>
              </a:spcAft>
              <a:buClr>
                <a:srgbClr val="444444"/>
              </a:buClr>
              <a:buSzPts val="1200"/>
              <a:buFont typeface="Times New Roman"/>
              <a:buChar char="●"/>
            </a:pPr>
            <a:r>
              <a:rPr lang="id" sz="1200">
                <a:solidFill>
                  <a:srgbClr val="444444"/>
                </a:solidFill>
                <a:highlight>
                  <a:schemeClr val="dk1"/>
                </a:highlight>
                <a:latin typeface="Times New Roman"/>
                <a:ea typeface="Times New Roman"/>
                <a:cs typeface="Times New Roman"/>
                <a:sym typeface="Times New Roman"/>
              </a:rPr>
              <a:t>Adanya sebuah kesatuan dan persatuan sebuah bangsa.</a:t>
            </a:r>
            <a:endParaRPr sz="1200">
              <a:solidFill>
                <a:srgbClr val="444444"/>
              </a:solidFill>
              <a:highlight>
                <a:schemeClr val="dk1"/>
              </a:highlight>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444444"/>
              </a:buClr>
              <a:buSzPts val="1200"/>
              <a:buFont typeface="Times New Roman"/>
              <a:buChar char="●"/>
            </a:pPr>
            <a:r>
              <a:rPr lang="id" sz="1200">
                <a:solidFill>
                  <a:srgbClr val="444444"/>
                </a:solidFill>
                <a:highlight>
                  <a:schemeClr val="dk1"/>
                </a:highlight>
                <a:latin typeface="Times New Roman"/>
                <a:ea typeface="Times New Roman"/>
                <a:cs typeface="Times New Roman"/>
                <a:sym typeface="Times New Roman"/>
              </a:rPr>
              <a:t>Adanya sebuah organisasi yang memiliki bentuk modern dan memiliki sifat nasional.</a:t>
            </a:r>
            <a:endParaRPr sz="1200">
              <a:solidFill>
                <a:srgbClr val="444444"/>
              </a:solidFill>
              <a:highlight>
                <a:schemeClr val="dk1"/>
              </a:highlight>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444444"/>
              </a:buClr>
              <a:buSzPts val="1200"/>
              <a:buFont typeface="Times New Roman"/>
              <a:buChar char="●"/>
            </a:pPr>
            <a:r>
              <a:rPr lang="id" sz="1200">
                <a:solidFill>
                  <a:srgbClr val="444444"/>
                </a:solidFill>
                <a:highlight>
                  <a:schemeClr val="dk1"/>
                </a:highlight>
                <a:latin typeface="Times New Roman"/>
                <a:ea typeface="Times New Roman"/>
                <a:cs typeface="Times New Roman"/>
                <a:sym typeface="Times New Roman"/>
              </a:rPr>
              <a:t>Adanya sebuah perjuangan yang dilakukan dan memiliki sifat nasional.</a:t>
            </a:r>
            <a:endParaRPr sz="1200">
              <a:solidFill>
                <a:srgbClr val="444444"/>
              </a:solidFill>
              <a:highlight>
                <a:schemeClr val="dk1"/>
              </a:highlight>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444444"/>
              </a:buClr>
              <a:buSzPts val="1200"/>
              <a:buFont typeface="Times New Roman"/>
              <a:buChar char="●"/>
            </a:pPr>
            <a:r>
              <a:rPr lang="id" sz="1200">
                <a:solidFill>
                  <a:srgbClr val="444444"/>
                </a:solidFill>
                <a:highlight>
                  <a:schemeClr val="dk1"/>
                </a:highlight>
                <a:latin typeface="Times New Roman"/>
                <a:ea typeface="Times New Roman"/>
                <a:cs typeface="Times New Roman"/>
                <a:sym typeface="Times New Roman"/>
              </a:rPr>
              <a:t>Bertujuan mendirikan dan memerdekakan sebuah negara yang merdeka dan menjadikan kekuasaan berada di tangan para rakyat.</a:t>
            </a:r>
            <a:endParaRPr sz="1200">
              <a:solidFill>
                <a:srgbClr val="444444"/>
              </a:solidFill>
              <a:highlight>
                <a:schemeClr val="dk1"/>
              </a:highlight>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444444"/>
              </a:buClr>
              <a:buSzPts val="1200"/>
              <a:buFont typeface="Times New Roman"/>
              <a:buChar char="●"/>
            </a:pPr>
            <a:r>
              <a:rPr lang="id" sz="1200">
                <a:solidFill>
                  <a:srgbClr val="444444"/>
                </a:solidFill>
                <a:highlight>
                  <a:schemeClr val="dk1"/>
                </a:highlight>
                <a:latin typeface="Times New Roman"/>
                <a:ea typeface="Times New Roman"/>
                <a:cs typeface="Times New Roman"/>
                <a:sym typeface="Times New Roman"/>
              </a:rPr>
              <a:t>Nasionalisme lebih mementingkan pikiran sehingga pendidikan berperan penting dalam upaya mencerdaskan kehidupan bangsa dan negara.</a:t>
            </a:r>
            <a:endParaRPr sz="1200">
              <a:solidFill>
                <a:srgbClr val="444444"/>
              </a:solidFill>
              <a:highlight>
                <a:schemeClr val="dk1"/>
              </a:highlight>
              <a:latin typeface="Times New Roman"/>
              <a:ea typeface="Times New Roman"/>
              <a:cs typeface="Times New Roman"/>
              <a:sym typeface="Times New Roman"/>
            </a:endParaRPr>
          </a:p>
          <a:p>
            <a:pPr indent="0" lvl="0" marL="0" rtl="0" algn="l">
              <a:lnSpc>
                <a:spcPct val="95000"/>
              </a:lnSpc>
              <a:spcBef>
                <a:spcPts val="1100"/>
              </a:spcBef>
              <a:spcAft>
                <a:spcPts val="0"/>
              </a:spcAft>
              <a:buSzPts val="275"/>
              <a:buNone/>
            </a:pPr>
            <a:r>
              <a:t/>
            </a:r>
            <a:endParaRPr sz="12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t/>
            </a:r>
            <a:endParaRPr sz="12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t/>
            </a:r>
            <a:endParaRPr sz="1200">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1200">
              <a:latin typeface="Times New Roman"/>
              <a:ea typeface="Times New Roman"/>
              <a:cs typeface="Times New Roman"/>
              <a:sym typeface="Times New Roman"/>
            </a:endParaRPr>
          </a:p>
        </p:txBody>
      </p:sp>
      <p:sp>
        <p:nvSpPr>
          <p:cNvPr id="237" name="Google Shape;237;p31"/>
          <p:cNvSpPr txBox="1"/>
          <p:nvPr>
            <p:ph type="title"/>
          </p:nvPr>
        </p:nvSpPr>
        <p:spPr>
          <a:xfrm>
            <a:off x="497400" y="396450"/>
            <a:ext cx="8543700" cy="10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Sejarah dan ciri ciri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1360475"/>
            <a:ext cx="7505700" cy="2865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id" sz="1200"/>
              <a:t>Ideologi merupakan cerminan cara berpikir orang atau masyarakat yang membentuk masyarakat itu menuju cita-citanya. </a:t>
            </a:r>
            <a:r>
              <a:rPr lang="id" sz="1200">
                <a:solidFill>
                  <a:srgbClr val="444444"/>
                </a:solidFill>
                <a:highlight>
                  <a:srgbClr val="FFFFFF"/>
                </a:highlight>
              </a:rPr>
              <a:t>Secara etimologis, ideologi berasal dari bahasa Yunani, yakni "idein" yang berarti memandang, melihat, ide, dan cita-cita; serta "logos" yang berarti logis atau ilmu.</a:t>
            </a:r>
            <a:endParaRPr sz="1200"/>
          </a:p>
          <a:p>
            <a:pPr indent="457200" lvl="0" marL="0" rtl="0" algn="l">
              <a:spcBef>
                <a:spcPts val="1200"/>
              </a:spcBef>
              <a:spcAft>
                <a:spcPts val="0"/>
              </a:spcAft>
              <a:buNone/>
            </a:pPr>
            <a:r>
              <a:rPr lang="id" sz="1200"/>
              <a:t>Ideologi ini sendiri terbagi menjadi berbagai macam jenis. </a:t>
            </a:r>
            <a:r>
              <a:rPr lang="id" sz="1200">
                <a:solidFill>
                  <a:srgbClr val="444444"/>
                </a:solidFill>
                <a:highlight>
                  <a:srgbClr val="FFFFFF"/>
                </a:highlight>
              </a:rPr>
              <a:t> Ada berbagai macam ideologi di dunia yang berkembang dan dianut oleh suatu kelompok tertentu atau bahkan negara tertentu, diantaranya yaitu:</a:t>
            </a:r>
            <a:endParaRPr sz="1200">
              <a:solidFill>
                <a:srgbClr val="444444"/>
              </a:solidFill>
              <a:highlight>
                <a:srgbClr val="FFFFFF"/>
              </a:highlight>
            </a:endParaRPr>
          </a:p>
          <a:p>
            <a:pPr indent="-304800" lvl="0" marL="457200" rtl="0" algn="l">
              <a:spcBef>
                <a:spcPts val="1200"/>
              </a:spcBef>
              <a:spcAft>
                <a:spcPts val="0"/>
              </a:spcAft>
              <a:buClr>
                <a:srgbClr val="444444"/>
              </a:buClr>
              <a:buSzPts val="1200"/>
              <a:buAutoNum type="arabicPeriod"/>
            </a:pPr>
            <a:r>
              <a:rPr lang="id" sz="1200">
                <a:solidFill>
                  <a:srgbClr val="444444"/>
                </a:solidFill>
                <a:highlight>
                  <a:schemeClr val="dk1"/>
                </a:highlight>
              </a:rPr>
              <a:t>Pancasila</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Kapitalisme</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Liberalisme</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Komunisme </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Sosialisme</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Nasionalisme</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Fasisme</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Feminisme</a:t>
            </a:r>
            <a:endParaRPr sz="1200">
              <a:solidFill>
                <a:srgbClr val="444444"/>
              </a:solidFill>
              <a:highlight>
                <a:srgbClr val="FFFFFF"/>
              </a:highlight>
            </a:endParaRPr>
          </a:p>
          <a:p>
            <a:pPr indent="0" lvl="0" marL="0" rtl="0" algn="l">
              <a:spcBef>
                <a:spcPts val="1200"/>
              </a:spcBef>
              <a:spcAft>
                <a:spcPts val="1200"/>
              </a:spcAft>
              <a:buNone/>
            </a:pPr>
            <a:r>
              <a:t/>
            </a:r>
            <a:endParaRPr sz="1200">
              <a:solidFill>
                <a:srgbClr val="444444"/>
              </a:solidFill>
              <a:highlight>
                <a:srgbClr val="FFFFFF"/>
              </a:highlight>
            </a:endParaRPr>
          </a:p>
        </p:txBody>
      </p:sp>
      <p:sp>
        <p:nvSpPr>
          <p:cNvPr id="135" name="Google Shape;135;p14"/>
          <p:cNvSpPr txBox="1"/>
          <p:nvPr>
            <p:ph type="title"/>
          </p:nvPr>
        </p:nvSpPr>
        <p:spPr>
          <a:xfrm>
            <a:off x="819150" y="693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 Ideologi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idx="1" type="body"/>
          </p:nvPr>
        </p:nvSpPr>
        <p:spPr>
          <a:xfrm>
            <a:off x="211500" y="971700"/>
            <a:ext cx="8721000" cy="4171800"/>
          </a:xfrm>
          <a:prstGeom prst="rect">
            <a:avLst/>
          </a:prstGeom>
        </p:spPr>
        <p:txBody>
          <a:bodyPr anchorCtr="0" anchor="t" bIns="91425" lIns="91425" spcFirstLastPara="1" rIns="91425" wrap="square" tIns="91425">
            <a:normAutofit/>
          </a:bodyPr>
          <a:lstStyle/>
          <a:p>
            <a:pPr indent="-262550" lvl="0" marL="360000" rtl="0" algn="l">
              <a:spcBef>
                <a:spcPts val="0"/>
              </a:spcBef>
              <a:spcAft>
                <a:spcPts val="0"/>
              </a:spcAft>
              <a:buClr>
                <a:srgbClr val="444444"/>
              </a:buClr>
              <a:buSzPts val="1300"/>
              <a:buAutoNum type="arabicPeriod"/>
            </a:pPr>
            <a:r>
              <a:rPr lang="id">
                <a:solidFill>
                  <a:srgbClr val="444444"/>
                </a:solidFill>
              </a:rPr>
              <a:t>Kelebihan	:</a:t>
            </a:r>
            <a:endParaRPr>
              <a:solidFill>
                <a:srgbClr val="444444"/>
              </a:solidFill>
            </a:endParaRPr>
          </a:p>
          <a:p>
            <a:pPr indent="-262550" lvl="0" marL="360000" rtl="0" algn="l">
              <a:spcBef>
                <a:spcPts val="0"/>
              </a:spcBef>
              <a:spcAft>
                <a:spcPts val="0"/>
              </a:spcAft>
              <a:buClr>
                <a:srgbClr val="444444"/>
              </a:buClr>
              <a:buSzPts val="1300"/>
              <a:buChar char="●"/>
            </a:pPr>
            <a:r>
              <a:rPr lang="id">
                <a:solidFill>
                  <a:srgbClr val="444444"/>
                </a:solidFill>
              </a:rPr>
              <a:t>Menimbulkan persatuan antar ras,agama,suku dan budaya ditengah berbagai perbedaan</a:t>
            </a:r>
            <a:endParaRPr>
              <a:solidFill>
                <a:srgbClr val="444444"/>
              </a:solidFill>
            </a:endParaRPr>
          </a:p>
          <a:p>
            <a:pPr indent="-262550" lvl="0" marL="360000" rtl="0" algn="l">
              <a:spcBef>
                <a:spcPts val="0"/>
              </a:spcBef>
              <a:spcAft>
                <a:spcPts val="0"/>
              </a:spcAft>
              <a:buClr>
                <a:srgbClr val="444444"/>
              </a:buClr>
              <a:buSzPts val="1300"/>
              <a:buChar char="●"/>
            </a:pPr>
            <a:r>
              <a:rPr lang="id">
                <a:solidFill>
                  <a:srgbClr val="444444"/>
                </a:solidFill>
              </a:rPr>
              <a:t>menimbulkan rasa patriotisme</a:t>
            </a:r>
            <a:endParaRPr>
              <a:solidFill>
                <a:srgbClr val="444444"/>
              </a:solidFill>
            </a:endParaRPr>
          </a:p>
          <a:p>
            <a:pPr indent="-262550" lvl="0" marL="360000" rtl="0" algn="l">
              <a:spcBef>
                <a:spcPts val="0"/>
              </a:spcBef>
              <a:spcAft>
                <a:spcPts val="0"/>
              </a:spcAft>
              <a:buClr>
                <a:srgbClr val="444444"/>
              </a:buClr>
              <a:buSzPts val="1300"/>
              <a:buChar char="●"/>
            </a:pPr>
            <a:r>
              <a:rPr lang="id">
                <a:solidFill>
                  <a:srgbClr val="444444"/>
                </a:solidFill>
              </a:rPr>
              <a:t>mengurangi perpecahan dalam negeri</a:t>
            </a:r>
            <a:endParaRPr>
              <a:solidFill>
                <a:srgbClr val="444444"/>
              </a:solidFill>
            </a:endParaRPr>
          </a:p>
          <a:p>
            <a:pPr indent="-262550" lvl="0" marL="360000" rtl="0" algn="l">
              <a:spcBef>
                <a:spcPts val="0"/>
              </a:spcBef>
              <a:spcAft>
                <a:spcPts val="0"/>
              </a:spcAft>
              <a:buClr>
                <a:srgbClr val="444444"/>
              </a:buClr>
              <a:buSzPts val="1300"/>
              <a:buChar char="●"/>
            </a:pPr>
            <a:r>
              <a:rPr lang="id">
                <a:solidFill>
                  <a:srgbClr val="444444"/>
                </a:solidFill>
              </a:rPr>
              <a:t>terciptanya sikap rela berkorban demi negara</a:t>
            </a:r>
            <a:endParaRPr>
              <a:solidFill>
                <a:srgbClr val="444444"/>
              </a:solidFill>
            </a:endParaRPr>
          </a:p>
          <a:p>
            <a:pPr indent="-262550" lvl="0" marL="360000" rtl="0" algn="l">
              <a:spcBef>
                <a:spcPts val="0"/>
              </a:spcBef>
              <a:spcAft>
                <a:spcPts val="0"/>
              </a:spcAft>
              <a:buClr>
                <a:srgbClr val="444444"/>
              </a:buClr>
              <a:buSzPts val="1300"/>
              <a:buChar char="●"/>
            </a:pPr>
            <a:r>
              <a:rPr lang="id">
                <a:solidFill>
                  <a:srgbClr val="444444"/>
                </a:solidFill>
              </a:rPr>
              <a:t>memperkuat posisi ekonomi suatu negara</a:t>
            </a:r>
            <a:endParaRPr>
              <a:solidFill>
                <a:srgbClr val="444444"/>
              </a:solidFill>
            </a:endParaRPr>
          </a:p>
          <a:p>
            <a:pPr indent="-262550" lvl="0" marL="360000" rtl="0" algn="l">
              <a:spcBef>
                <a:spcPts val="0"/>
              </a:spcBef>
              <a:spcAft>
                <a:spcPts val="0"/>
              </a:spcAft>
              <a:buClr>
                <a:srgbClr val="444444"/>
              </a:buClr>
              <a:buSzPts val="1300"/>
              <a:buAutoNum type="arabicPeriod"/>
            </a:pPr>
            <a:r>
              <a:rPr lang="id">
                <a:solidFill>
                  <a:srgbClr val="444444"/>
                </a:solidFill>
              </a:rPr>
              <a:t>Kekurangan	:</a:t>
            </a:r>
            <a:endParaRPr>
              <a:solidFill>
                <a:srgbClr val="444444"/>
              </a:solidFill>
            </a:endParaRPr>
          </a:p>
          <a:p>
            <a:pPr indent="-262550" lvl="0" marL="360000" rtl="0" algn="l">
              <a:spcBef>
                <a:spcPts val="0"/>
              </a:spcBef>
              <a:spcAft>
                <a:spcPts val="0"/>
              </a:spcAft>
              <a:buClr>
                <a:srgbClr val="444444"/>
              </a:buClr>
              <a:buSzPts val="1300"/>
              <a:buChar char="●"/>
            </a:pPr>
            <a:r>
              <a:rPr lang="id">
                <a:solidFill>
                  <a:srgbClr val="444444"/>
                </a:solidFill>
              </a:rPr>
              <a:t>Terciptanya chauvinisme</a:t>
            </a:r>
            <a:endParaRPr>
              <a:solidFill>
                <a:srgbClr val="444444"/>
              </a:solidFill>
            </a:endParaRPr>
          </a:p>
          <a:p>
            <a:pPr indent="-262550" lvl="0" marL="360000" rtl="0" algn="l">
              <a:spcBef>
                <a:spcPts val="0"/>
              </a:spcBef>
              <a:spcAft>
                <a:spcPts val="0"/>
              </a:spcAft>
              <a:buClr>
                <a:srgbClr val="444444"/>
              </a:buClr>
              <a:buSzPts val="1300"/>
              <a:buChar char="●"/>
            </a:pPr>
            <a:r>
              <a:rPr lang="id">
                <a:solidFill>
                  <a:srgbClr val="444444"/>
                </a:solidFill>
              </a:rPr>
              <a:t>Terciptanya konflik internasional</a:t>
            </a:r>
            <a:endParaRPr>
              <a:solidFill>
                <a:srgbClr val="444444"/>
              </a:solidFill>
            </a:endParaRPr>
          </a:p>
          <a:p>
            <a:pPr indent="-262550" lvl="0" marL="360000" rtl="0" algn="l">
              <a:spcBef>
                <a:spcPts val="0"/>
              </a:spcBef>
              <a:spcAft>
                <a:spcPts val="0"/>
              </a:spcAft>
              <a:buClr>
                <a:srgbClr val="444444"/>
              </a:buClr>
              <a:buSzPts val="1300"/>
              <a:buChar char="●"/>
            </a:pPr>
            <a:r>
              <a:rPr lang="id">
                <a:solidFill>
                  <a:srgbClr val="444444"/>
                </a:solidFill>
              </a:rPr>
              <a:t>Keterbatasan Pemikiran</a:t>
            </a:r>
            <a:endParaRPr>
              <a:solidFill>
                <a:srgbClr val="444444"/>
              </a:solidFill>
            </a:endParaRPr>
          </a:p>
          <a:p>
            <a:pPr indent="0" lvl="0" marL="457200" rtl="0" algn="l">
              <a:spcBef>
                <a:spcPts val="1200"/>
              </a:spcBef>
              <a:spcAft>
                <a:spcPts val="0"/>
              </a:spcAft>
              <a:buNone/>
            </a:pPr>
            <a:r>
              <a:t/>
            </a:r>
            <a:endParaRPr>
              <a:solidFill>
                <a:srgbClr val="444444"/>
              </a:solidFill>
            </a:endParaRPr>
          </a:p>
          <a:p>
            <a:pPr indent="0" lvl="0" marL="0" rtl="0" algn="l">
              <a:spcBef>
                <a:spcPts val="1200"/>
              </a:spcBef>
              <a:spcAft>
                <a:spcPts val="0"/>
              </a:spcAft>
              <a:buNone/>
            </a:pPr>
            <a:r>
              <a:t/>
            </a:r>
            <a:endParaRPr>
              <a:solidFill>
                <a:srgbClr val="444444"/>
              </a:solidFill>
            </a:endParaRPr>
          </a:p>
          <a:p>
            <a:pPr indent="0" lvl="0" marL="0" rtl="0" algn="l">
              <a:spcBef>
                <a:spcPts val="1200"/>
              </a:spcBef>
              <a:spcAft>
                <a:spcPts val="0"/>
              </a:spcAft>
              <a:buNone/>
            </a:pPr>
            <a:r>
              <a:t/>
            </a:r>
            <a:endParaRPr>
              <a:solidFill>
                <a:srgbClr val="444444"/>
              </a:solidFill>
            </a:endParaRPr>
          </a:p>
          <a:p>
            <a:pPr indent="0" lvl="0" marL="0" rtl="0" algn="l">
              <a:spcBef>
                <a:spcPts val="1200"/>
              </a:spcBef>
              <a:spcAft>
                <a:spcPts val="1200"/>
              </a:spcAft>
              <a:buNone/>
            </a:pPr>
            <a:r>
              <a:t/>
            </a:r>
            <a:endParaRPr>
              <a:solidFill>
                <a:srgbClr val="444444"/>
              </a:solidFill>
            </a:endParaRPr>
          </a:p>
        </p:txBody>
      </p:sp>
      <p:sp>
        <p:nvSpPr>
          <p:cNvPr id="243" name="Google Shape;243;p32"/>
          <p:cNvSpPr txBox="1"/>
          <p:nvPr>
            <p:ph type="title"/>
          </p:nvPr>
        </p:nvSpPr>
        <p:spPr>
          <a:xfrm>
            <a:off x="819150" y="330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 dan Kekurangan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819150" y="580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Fasisme</a:t>
            </a:r>
            <a:endParaRPr/>
          </a:p>
        </p:txBody>
      </p:sp>
      <p:sp>
        <p:nvSpPr>
          <p:cNvPr id="249" name="Google Shape;249;p33"/>
          <p:cNvSpPr txBox="1"/>
          <p:nvPr>
            <p:ph idx="1" type="body"/>
          </p:nvPr>
        </p:nvSpPr>
        <p:spPr>
          <a:xfrm>
            <a:off x="351450" y="1535550"/>
            <a:ext cx="8441100" cy="29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200">
                <a:solidFill>
                  <a:srgbClr val="444444"/>
                </a:solidFill>
                <a:highlight>
                  <a:srgbClr val="FFFFFF"/>
                </a:highlight>
              </a:rPr>
              <a:t>Fasisme atau Facism atau Fascismo berasal dari kata Latin fasses yang merupakan simbol otoritas hakim sipil pada masa Romawi Kuno dengan wujud serumpun batang yang diikatkan di kapak. Secara etimologi, fasis dapat diartikan sebagai kejayaan.</a:t>
            </a:r>
            <a:endParaRPr sz="1200">
              <a:solidFill>
                <a:srgbClr val="444444"/>
              </a:solidFill>
              <a:highlight>
                <a:srgbClr val="FFFFFF"/>
              </a:highlight>
            </a:endParaRPr>
          </a:p>
          <a:p>
            <a:pPr indent="0" lvl="0" marL="0" rtl="0" algn="l">
              <a:spcBef>
                <a:spcPts val="1200"/>
              </a:spcBef>
              <a:spcAft>
                <a:spcPts val="0"/>
              </a:spcAft>
              <a:buNone/>
            </a:pPr>
            <a:r>
              <a:rPr lang="id" sz="1200">
                <a:solidFill>
                  <a:srgbClr val="444444"/>
                </a:solidFill>
                <a:highlight>
                  <a:srgbClr val="FFFFFF"/>
                </a:highlight>
              </a:rPr>
              <a:t>Prinsip kepemimpinan dalam negara Fasisme didasarkan pada otoritas yang mutlak atau absolut. Perintah pemimpin dan kepatuhan berlaku tanpa pengecualian.</a:t>
            </a:r>
            <a:endParaRPr sz="1200">
              <a:solidFill>
                <a:srgbClr val="444444"/>
              </a:solidFill>
              <a:highlight>
                <a:srgbClr val="FFFFFF"/>
              </a:highlight>
            </a:endParaRPr>
          </a:p>
          <a:p>
            <a:pPr indent="0" lvl="0" marL="0" rtl="0" algn="l">
              <a:spcBef>
                <a:spcPts val="1200"/>
              </a:spcBef>
              <a:spcAft>
                <a:spcPts val="1200"/>
              </a:spcAft>
              <a:buNone/>
            </a:pPr>
            <a:r>
              <a:rPr lang="id" sz="1200">
                <a:solidFill>
                  <a:srgbClr val="444444"/>
                </a:solidFill>
                <a:highlight>
                  <a:srgbClr val="FFFFFF"/>
                </a:highlight>
              </a:rPr>
              <a:t>Dalam Fasisme, pengorganisasian masyarakat dan pemerintahan dilakukan secara totaliter oleh kediktatoran partai tunggal yang sangat nasionalis, rasialis, militeris, dan imperialis.</a:t>
            </a:r>
            <a:endParaRPr sz="1200">
              <a:solidFill>
                <a:srgbClr val="444444"/>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idx="1" type="body"/>
          </p:nvPr>
        </p:nvSpPr>
        <p:spPr>
          <a:xfrm>
            <a:off x="305850" y="1459675"/>
            <a:ext cx="8532300" cy="328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d" sz="1200">
                <a:solidFill>
                  <a:srgbClr val="444444"/>
                </a:solidFill>
                <a:highlight>
                  <a:srgbClr val="FFFFFF"/>
                </a:highlight>
              </a:rPr>
              <a:t>Istilah "Fasisme” pertama kali digunakan di Italia oleh pemerintahan pimpinan Benito Mussolini yang menjabat sebagai perdana menteri sejak 1922 hingga 1943. Pada 1921, Mussolini mendirikan Partito Nazionale Fascista (PFN) atau Partai Fasis Nasional dan menempati posisi sebagai Duce Fascism atau Pemimpin Fasisme.</a:t>
            </a:r>
            <a:endParaRPr sz="1200">
              <a:solidFill>
                <a:srgbClr val="444444"/>
              </a:solidFill>
              <a:highlight>
                <a:srgbClr val="FFFFFF"/>
              </a:highlight>
            </a:endParaRPr>
          </a:p>
          <a:p>
            <a:pPr indent="0" lvl="0" marL="0" rtl="0" algn="l">
              <a:spcBef>
                <a:spcPts val="1200"/>
              </a:spcBef>
              <a:spcAft>
                <a:spcPts val="0"/>
              </a:spcAft>
              <a:buNone/>
            </a:pPr>
            <a:r>
              <a:rPr lang="id" sz="1200">
                <a:solidFill>
                  <a:srgbClr val="444444"/>
                </a:solidFill>
                <a:highlight>
                  <a:srgbClr val="FFFFFF"/>
                </a:highlight>
              </a:rPr>
              <a:t>Pada masa Perang Dunia II (1939-1945), Fasisme semakin menguat. Ada Italia, Jerman, dan Jepang, yang ingin meluaskan pengaruh ekstra-nasionalis mereka.</a:t>
            </a:r>
            <a:endParaRPr sz="1200">
              <a:solidFill>
                <a:srgbClr val="444444"/>
              </a:solidFill>
              <a:highlight>
                <a:srgbClr val="FFFFFF"/>
              </a:highlight>
            </a:endParaRPr>
          </a:p>
          <a:p>
            <a:pPr indent="0" lvl="0" marL="0" rtl="0" algn="l">
              <a:spcBef>
                <a:spcPts val="1200"/>
              </a:spcBef>
              <a:spcAft>
                <a:spcPts val="0"/>
              </a:spcAft>
              <a:buNone/>
            </a:pPr>
            <a:r>
              <a:rPr lang="id" sz="1200">
                <a:solidFill>
                  <a:srgbClr val="444444"/>
                </a:solidFill>
                <a:highlight>
                  <a:srgbClr val="FFFFFF"/>
                </a:highlight>
              </a:rPr>
              <a:t>Ciri-ciri Fasisme:</a:t>
            </a:r>
            <a:endParaRPr sz="1200">
              <a:solidFill>
                <a:srgbClr val="444444"/>
              </a:solidFill>
              <a:highlight>
                <a:srgbClr val="FFFFFF"/>
              </a:highlight>
            </a:endParaRPr>
          </a:p>
          <a:p>
            <a:pPr indent="-304800" lvl="0" marL="457200" rtl="0" algn="l">
              <a:spcBef>
                <a:spcPts val="1200"/>
              </a:spcBef>
              <a:spcAft>
                <a:spcPts val="0"/>
              </a:spcAft>
              <a:buClr>
                <a:srgbClr val="444444"/>
              </a:buClr>
              <a:buSzPts val="1200"/>
              <a:buAutoNum type="arabicPeriod"/>
            </a:pPr>
            <a:r>
              <a:rPr lang="id" sz="1200">
                <a:solidFill>
                  <a:srgbClr val="444444"/>
                </a:solidFill>
                <a:highlight>
                  <a:srgbClr val="FFFFFF"/>
                </a:highlight>
              </a:rPr>
              <a:t>Kepemimpinan otoritas mutlak atau absolut, pengikut menjadi massa yang seragam. </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Militerisme menjadi unsur penting karena Fasisme selalu membayangkan negara dalam keadaan bahaya dan terancam oleh musuh. </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Musuh dikonstruksi dalam kerangka konspirasi atau ideologi. </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Ideologi identitas yakni sebuah unsur harus murni yang terbebas unsur-unsur lain yang menganggap sebagai unsur yang tidak asli. </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AutoNum type="arabicPeriod"/>
            </a:pPr>
            <a:r>
              <a:rPr lang="id" sz="1200">
                <a:solidFill>
                  <a:srgbClr val="444444"/>
                </a:solidFill>
                <a:highlight>
                  <a:srgbClr val="FFFFFF"/>
                </a:highlight>
              </a:rPr>
              <a:t>Lekat dengan teror.</a:t>
            </a:r>
            <a:endParaRPr sz="1200">
              <a:solidFill>
                <a:srgbClr val="444444"/>
              </a:solidFill>
              <a:highlight>
                <a:srgbClr val="FFFFFF"/>
              </a:highlight>
            </a:endParaRPr>
          </a:p>
        </p:txBody>
      </p:sp>
      <p:sp>
        <p:nvSpPr>
          <p:cNvPr id="255" name="Google Shape;255;p34"/>
          <p:cNvSpPr txBox="1"/>
          <p:nvPr>
            <p:ph type="title"/>
          </p:nvPr>
        </p:nvSpPr>
        <p:spPr>
          <a:xfrm>
            <a:off x="819150" y="505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Sejarah dan Ciri-ciri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819150" y="505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 dan Kekurangan</a:t>
            </a:r>
            <a:endParaRPr/>
          </a:p>
        </p:txBody>
      </p:sp>
      <p:sp>
        <p:nvSpPr>
          <p:cNvPr id="261" name="Google Shape;261;p35"/>
          <p:cNvSpPr txBox="1"/>
          <p:nvPr>
            <p:ph idx="1" type="body"/>
          </p:nvPr>
        </p:nvSpPr>
        <p:spPr>
          <a:xfrm>
            <a:off x="130200" y="1247300"/>
            <a:ext cx="8883600" cy="359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d">
                <a:solidFill>
                  <a:srgbClr val="444444"/>
                </a:solidFill>
              </a:rPr>
              <a:t>Kelebihan:</a:t>
            </a:r>
            <a:endParaRPr>
              <a:solidFill>
                <a:srgbClr val="444444"/>
              </a:solidFill>
            </a:endParaRPr>
          </a:p>
          <a:p>
            <a:pPr indent="-304800" lvl="0" marL="457200" rtl="0" algn="just">
              <a:spcBef>
                <a:spcPts val="1200"/>
              </a:spcBef>
              <a:spcAft>
                <a:spcPts val="0"/>
              </a:spcAft>
              <a:buClr>
                <a:srgbClr val="444444"/>
              </a:buClr>
              <a:buSzPts val="1200"/>
              <a:buAutoNum type="arabicPeriod"/>
            </a:pPr>
            <a:r>
              <a:rPr lang="id" sz="1200">
                <a:solidFill>
                  <a:srgbClr val="444444"/>
                </a:solidFill>
                <a:highlight>
                  <a:srgbClr val="FFFFFF"/>
                </a:highlight>
              </a:rPr>
              <a:t>Memiliki kesatuan nasional yang kuat.</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id" sz="1200">
                <a:solidFill>
                  <a:srgbClr val="444444"/>
                </a:solidFill>
                <a:highlight>
                  <a:srgbClr val="FFFFFF"/>
                </a:highlight>
              </a:rPr>
              <a:t>Masyarakatnya memiliki semangat juang yang tinggi  untuk membela bangsa dan juga negaranya.</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id" sz="1200">
                <a:solidFill>
                  <a:srgbClr val="444444"/>
                </a:solidFill>
                <a:highlight>
                  <a:srgbClr val="FFFFFF"/>
                </a:highlight>
              </a:rPr>
              <a:t>Dapat dengan mudah mengontrol masyarakat karena setiap individu itu sama.</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id" sz="1200">
                <a:solidFill>
                  <a:srgbClr val="444444"/>
                </a:solidFill>
                <a:highlight>
                  <a:srgbClr val="FFFFFF"/>
                </a:highlight>
              </a:rPr>
              <a:t>Memiliki tingkat pengawasan dan kedisiplinan yang tinggi.</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id" sz="1200">
                <a:solidFill>
                  <a:srgbClr val="444444"/>
                </a:solidFill>
                <a:highlight>
                  <a:srgbClr val="FFFFFF"/>
                </a:highlight>
              </a:rPr>
              <a:t>Dapat mengambil keputusan dengan cepat</a:t>
            </a:r>
            <a:endParaRPr sz="1200">
              <a:solidFill>
                <a:srgbClr val="444444"/>
              </a:solidFill>
              <a:highlight>
                <a:srgbClr val="FFFFFF"/>
              </a:highlight>
            </a:endParaRPr>
          </a:p>
          <a:p>
            <a:pPr indent="0" lvl="0" marL="0" rtl="0" algn="just">
              <a:spcBef>
                <a:spcPts val="1100"/>
              </a:spcBef>
              <a:spcAft>
                <a:spcPts val="0"/>
              </a:spcAft>
              <a:buNone/>
            </a:pPr>
            <a:r>
              <a:rPr lang="id" sz="1200">
                <a:solidFill>
                  <a:srgbClr val="444444"/>
                </a:solidFill>
                <a:highlight>
                  <a:srgbClr val="FFFFFF"/>
                </a:highlight>
              </a:rPr>
              <a:t>Kekurangan:</a:t>
            </a:r>
            <a:endParaRPr sz="1200">
              <a:solidFill>
                <a:srgbClr val="444444"/>
              </a:solidFill>
              <a:highlight>
                <a:srgbClr val="FFFFFF"/>
              </a:highlight>
            </a:endParaRPr>
          </a:p>
          <a:p>
            <a:pPr indent="-304800" lvl="0" marL="457200" rtl="0" algn="just">
              <a:spcBef>
                <a:spcPts val="1100"/>
              </a:spcBef>
              <a:spcAft>
                <a:spcPts val="0"/>
              </a:spcAft>
              <a:buClr>
                <a:srgbClr val="444444"/>
              </a:buClr>
              <a:buSzPts val="1200"/>
              <a:buAutoNum type="arabicPeriod"/>
            </a:pPr>
            <a:r>
              <a:rPr lang="id" sz="1200">
                <a:solidFill>
                  <a:srgbClr val="444444"/>
                </a:solidFill>
                <a:highlight>
                  <a:srgbClr val="FFFFFF"/>
                </a:highlight>
              </a:rPr>
              <a:t>Tidak memiliki kebebasan pada setiap individu.</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id" sz="1200">
                <a:solidFill>
                  <a:srgbClr val="444444"/>
                </a:solidFill>
                <a:highlight>
                  <a:srgbClr val="FFFFFF"/>
                </a:highlight>
              </a:rPr>
              <a:t>Kekuasaan hanya di pegang oleh pemimpin, sehingga negara tidak dijalankan untuk kepentingan bersama.</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id" sz="1200">
                <a:solidFill>
                  <a:srgbClr val="444444"/>
                </a:solidFill>
                <a:highlight>
                  <a:srgbClr val="FFFFFF"/>
                </a:highlight>
              </a:rPr>
              <a:t>Masyarakat akan di hadapkan pada tekanan yang besar yang diperlakukan seenaknya.</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id" sz="1200">
                <a:solidFill>
                  <a:srgbClr val="444444"/>
                </a:solidFill>
                <a:highlight>
                  <a:srgbClr val="FFFFFF"/>
                </a:highlight>
              </a:rPr>
              <a:t>Rakyat atau masyarakat patuh bukan karena rasa cinta terhadap bangsa dan negara, akan tetapi karena ketakutan.</a:t>
            </a:r>
            <a:endParaRPr sz="1200">
              <a:solidFill>
                <a:srgbClr val="444444"/>
              </a:solidFill>
              <a:highlight>
                <a:srgbClr val="FFFFFF"/>
              </a:highlight>
            </a:endParaRPr>
          </a:p>
          <a:p>
            <a:pPr indent="0" lvl="0" marL="0" rtl="0" algn="just">
              <a:spcBef>
                <a:spcPts val="1100"/>
              </a:spcBef>
              <a:spcAft>
                <a:spcPts val="0"/>
              </a:spcAft>
              <a:buNone/>
            </a:pPr>
            <a:r>
              <a:rPr lang="id" sz="1200">
                <a:solidFill>
                  <a:srgbClr val="444444"/>
                </a:solidFill>
                <a:highlight>
                  <a:srgbClr val="FFFFFF"/>
                </a:highlight>
              </a:rPr>
              <a:t>.</a:t>
            </a:r>
            <a:endParaRPr sz="1200">
              <a:solidFill>
                <a:srgbClr val="444444"/>
              </a:solidFill>
              <a:highlight>
                <a:srgbClr val="FFFFFF"/>
              </a:highlight>
            </a:endParaRPr>
          </a:p>
          <a:p>
            <a:pPr indent="0" lvl="0" marL="0" rtl="0" algn="l">
              <a:spcBef>
                <a:spcPts val="1100"/>
              </a:spcBef>
              <a:spcAft>
                <a:spcPts val="1200"/>
              </a:spcAft>
              <a:buNone/>
            </a:pPr>
            <a:r>
              <a:t/>
            </a:r>
            <a:endParaRPr>
              <a:solidFill>
                <a:srgbClr val="44444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819150" y="572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Feminisme</a:t>
            </a:r>
            <a:endParaRPr/>
          </a:p>
        </p:txBody>
      </p:sp>
      <p:sp>
        <p:nvSpPr>
          <p:cNvPr id="267" name="Google Shape;267;p36"/>
          <p:cNvSpPr txBox="1"/>
          <p:nvPr>
            <p:ph idx="1" type="body"/>
          </p:nvPr>
        </p:nvSpPr>
        <p:spPr>
          <a:xfrm>
            <a:off x="305850" y="1687275"/>
            <a:ext cx="8532300" cy="33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Feminisme (berasal dari kata feminin dalam bahasa Prancis) adalah sebuah kata sifat yang berarti "kewanitaan" atau untuk menunjukkan sifat perempuan. Feminisme merupakan aliran pergerakan wanita yang memperjuangkan hak-hak perempuan.</a:t>
            </a:r>
            <a:endParaRPr/>
          </a:p>
          <a:p>
            <a:pPr indent="0" lvl="0" marL="0" rtl="0" algn="l">
              <a:spcBef>
                <a:spcPts val="1200"/>
              </a:spcBef>
              <a:spcAft>
                <a:spcPts val="0"/>
              </a:spcAft>
              <a:buNone/>
            </a:pPr>
            <a:r>
              <a:rPr lang="id"/>
              <a:t>Feminisme adalah serangkaian gerakan sosial, gerakan politik, dan ideologi yang memiliki tujuan memperjuangkan hak-hak wanita dengan menetapkan kesetaraan pada aspek politik, ekonomi, pribadi, dan sosial dari dua jenis kelamin.  Feminisme menggabungkan posisi bahwa masyarakat memprioritaskan sudut pandang laki-laki dan bahwa perempuan diperlakukan secara tidak adil di dalam masyarakat tersebut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idx="1" type="body"/>
          </p:nvPr>
        </p:nvSpPr>
        <p:spPr>
          <a:xfrm>
            <a:off x="305850" y="1353475"/>
            <a:ext cx="8532300" cy="35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rgbClr val="444444"/>
                </a:solidFill>
              </a:rPr>
              <a:t>Gerakan feminisme dimulai sejak akhir abad ke-18 dan berkembang pesat sepanjang abad ke-20 yang dimulai dengan penyuaraan persamaan hak politik bagi perempuan. Tulisan Mary Wollstonecraft yang berjudul A Vindication of The Rights of Woman dianggap sebagai salah satu karya tulis feminis awal yang berisi kritik terhadap Revolusi Prancis yang hanya berlaku untuk laki-laki namun tidak untuk perempuan. Satu abad setelahnya di Indonesia, Raden Ajeng Kartini ikut membuahkan pemikirannya mengenai kritik keadaan perempuan Jawa yang tidak diberikan kesempatan mengecap pendidikan yang setara dengan laki-laki, selain dari kritik terhadap kolonialisme Belanda.</a:t>
            </a:r>
            <a:endParaRPr>
              <a:solidFill>
                <a:srgbClr val="444444"/>
              </a:solidFill>
            </a:endParaRPr>
          </a:p>
          <a:p>
            <a:pPr indent="0" lvl="0" marL="0" rtl="0" algn="l">
              <a:spcBef>
                <a:spcPts val="1200"/>
              </a:spcBef>
              <a:spcAft>
                <a:spcPts val="0"/>
              </a:spcAft>
              <a:buNone/>
            </a:pPr>
            <a:r>
              <a:rPr lang="id">
                <a:solidFill>
                  <a:srgbClr val="444444"/>
                </a:solidFill>
              </a:rPr>
              <a:t>Ciri ciri Feminisme:</a:t>
            </a:r>
            <a:endParaRPr>
              <a:solidFill>
                <a:srgbClr val="444444"/>
              </a:solidFill>
            </a:endParaRPr>
          </a:p>
          <a:p>
            <a:pPr indent="-304800" lvl="0" marL="457200" rtl="0" algn="just">
              <a:spcBef>
                <a:spcPts val="1200"/>
              </a:spcBef>
              <a:spcAft>
                <a:spcPts val="0"/>
              </a:spcAft>
              <a:buClr>
                <a:srgbClr val="444444"/>
              </a:buClr>
              <a:buSzPts val="1200"/>
              <a:buAutoNum type="arabicPeriod"/>
            </a:pPr>
            <a:r>
              <a:rPr lang="id" sz="1200">
                <a:solidFill>
                  <a:srgbClr val="444444"/>
                </a:solidFill>
                <a:highlight>
                  <a:srgbClr val="FFFFFF"/>
                </a:highlight>
              </a:rPr>
              <a:t> Menyadari adanya perbedaan atau ketidakadilan kedudukan antara laku-laki dan perempuan.</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id" sz="1200">
                <a:solidFill>
                  <a:srgbClr val="444444"/>
                </a:solidFill>
                <a:highlight>
                  <a:srgbClr val="FFFFFF"/>
                </a:highlight>
              </a:rPr>
              <a:t>Menuntut adanya persamaan hak antara laki-laki dan juga perempuan.</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id" sz="1200">
                <a:solidFill>
                  <a:srgbClr val="444444"/>
                </a:solidFill>
                <a:highlight>
                  <a:srgbClr val="FFFFFF"/>
                </a:highlight>
              </a:rPr>
              <a:t>Laki-laki dianggap kaum yang suka mementingkan dirinya.</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id" sz="1200">
                <a:solidFill>
                  <a:srgbClr val="444444"/>
                </a:solidFill>
                <a:highlight>
                  <a:srgbClr val="FFFFFF"/>
                </a:highlight>
              </a:rPr>
              <a:t>Gerakannya di dominasi oleh wanita.</a:t>
            </a:r>
            <a:endParaRPr sz="1200">
              <a:solidFill>
                <a:srgbClr val="444444"/>
              </a:solidFill>
              <a:highlight>
                <a:srgbClr val="FFFFFF"/>
              </a:highlight>
            </a:endParaRPr>
          </a:p>
          <a:p>
            <a:pPr indent="0" lvl="0" marL="0" rtl="0" algn="l">
              <a:spcBef>
                <a:spcPts val="1100"/>
              </a:spcBef>
              <a:spcAft>
                <a:spcPts val="1200"/>
              </a:spcAft>
              <a:buNone/>
            </a:pPr>
            <a:r>
              <a:t/>
            </a:r>
            <a:endParaRPr>
              <a:solidFill>
                <a:srgbClr val="444444"/>
              </a:solidFill>
            </a:endParaRPr>
          </a:p>
        </p:txBody>
      </p:sp>
      <p:sp>
        <p:nvSpPr>
          <p:cNvPr id="273" name="Google Shape;273;p37"/>
          <p:cNvSpPr txBox="1"/>
          <p:nvPr>
            <p:ph type="title"/>
          </p:nvPr>
        </p:nvSpPr>
        <p:spPr>
          <a:xfrm>
            <a:off x="819150" y="542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Sejarah dan Ciri-ciri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 dan Kekurangan</a:t>
            </a:r>
            <a:endParaRPr/>
          </a:p>
        </p:txBody>
      </p:sp>
      <p:sp>
        <p:nvSpPr>
          <p:cNvPr id="279" name="Google Shape;279;p38"/>
          <p:cNvSpPr txBox="1"/>
          <p:nvPr>
            <p:ph idx="1" type="body"/>
          </p:nvPr>
        </p:nvSpPr>
        <p:spPr>
          <a:xfrm>
            <a:off x="525900" y="1899675"/>
            <a:ext cx="8092200" cy="28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rgbClr val="444444"/>
                </a:solidFill>
              </a:rPr>
              <a:t>Kelebihan:</a:t>
            </a:r>
            <a:endParaRPr>
              <a:solidFill>
                <a:srgbClr val="444444"/>
              </a:solidFill>
            </a:endParaRPr>
          </a:p>
          <a:p>
            <a:pPr indent="-304800" lvl="0" marL="457200" rtl="0" algn="l">
              <a:spcBef>
                <a:spcPts val="1200"/>
              </a:spcBef>
              <a:spcAft>
                <a:spcPts val="0"/>
              </a:spcAft>
              <a:buClr>
                <a:srgbClr val="444444"/>
              </a:buClr>
              <a:buSzPts val="1200"/>
              <a:buFont typeface="Calibri"/>
              <a:buChar char="●"/>
            </a:pPr>
            <a:r>
              <a:rPr lang="id" sz="1200">
                <a:solidFill>
                  <a:srgbClr val="444444"/>
                </a:solidFill>
                <a:highlight>
                  <a:srgbClr val="FFFFFF"/>
                </a:highlight>
              </a:rPr>
              <a:t>Peka terhadap ketidakadilan</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Font typeface="Calibri"/>
              <a:buChar char="●"/>
            </a:pPr>
            <a:r>
              <a:rPr lang="id" sz="1200">
                <a:solidFill>
                  <a:srgbClr val="444444"/>
                </a:solidFill>
                <a:highlight>
                  <a:srgbClr val="FFFFFF"/>
                </a:highlight>
              </a:rPr>
              <a:t>Memiliki semangat juang yang tinggi dan pantang menyerah</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Font typeface="Calibri"/>
              <a:buChar char="●"/>
            </a:pPr>
            <a:r>
              <a:rPr lang="id" sz="1200">
                <a:solidFill>
                  <a:srgbClr val="444444"/>
                </a:solidFill>
                <a:highlight>
                  <a:srgbClr val="FFFFFF"/>
                </a:highlight>
              </a:rPr>
              <a:t>Memiliki kelompok kesatuan yang kuat dan sangat setia</a:t>
            </a:r>
            <a:endParaRPr sz="1200">
              <a:solidFill>
                <a:srgbClr val="444444"/>
              </a:solidFill>
              <a:highlight>
                <a:srgbClr val="FFFFFF"/>
              </a:highlight>
            </a:endParaRPr>
          </a:p>
          <a:p>
            <a:pPr indent="0" lvl="0" marL="0" rtl="0" algn="l">
              <a:spcBef>
                <a:spcPts val="900"/>
              </a:spcBef>
              <a:spcAft>
                <a:spcPts val="0"/>
              </a:spcAft>
              <a:buNone/>
            </a:pPr>
            <a:r>
              <a:rPr lang="id">
                <a:solidFill>
                  <a:srgbClr val="444444"/>
                </a:solidFill>
              </a:rPr>
              <a:t>Kekurangan:</a:t>
            </a:r>
            <a:endParaRPr>
              <a:solidFill>
                <a:srgbClr val="444444"/>
              </a:solidFill>
            </a:endParaRPr>
          </a:p>
          <a:p>
            <a:pPr indent="-304800" lvl="0" marL="457200" rtl="0" algn="l">
              <a:spcBef>
                <a:spcPts val="1200"/>
              </a:spcBef>
              <a:spcAft>
                <a:spcPts val="0"/>
              </a:spcAft>
              <a:buClr>
                <a:srgbClr val="444444"/>
              </a:buClr>
              <a:buSzPts val="1200"/>
              <a:buFont typeface="Calibri"/>
              <a:buChar char="●"/>
            </a:pPr>
            <a:r>
              <a:rPr lang="id" sz="1200">
                <a:solidFill>
                  <a:srgbClr val="444444"/>
                </a:solidFill>
                <a:highlight>
                  <a:srgbClr val="FFFFFF"/>
                </a:highlight>
              </a:rPr>
              <a:t>Adanya keegoisan karena hanya memandang sesuatu dengan menguraikan ketidakadilan yang dimilikinya</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Font typeface="Calibri"/>
              <a:buChar char="●"/>
            </a:pPr>
            <a:r>
              <a:rPr lang="id" sz="1200">
                <a:solidFill>
                  <a:srgbClr val="444444"/>
                </a:solidFill>
                <a:highlight>
                  <a:srgbClr val="FFFFFF"/>
                </a:highlight>
              </a:rPr>
              <a:t>Pada perkembangannya lebih cenderung memandang rendah pada kaum lelaki</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Font typeface="Calibri"/>
              <a:buChar char="●"/>
            </a:pPr>
            <a:r>
              <a:rPr lang="id" sz="1200">
                <a:solidFill>
                  <a:srgbClr val="444444"/>
                </a:solidFill>
                <a:highlight>
                  <a:srgbClr val="FFFFFF"/>
                </a:highlight>
              </a:rPr>
              <a:t>Bertentangan dengan agama.</a:t>
            </a:r>
            <a:endParaRPr sz="1200">
              <a:solidFill>
                <a:srgbClr val="444444"/>
              </a:solidFill>
              <a:highlight>
                <a:srgbClr val="FFFFFF"/>
              </a:highlight>
            </a:endParaRPr>
          </a:p>
          <a:p>
            <a:pPr indent="0" lvl="0" marL="0" rtl="0" algn="l">
              <a:spcBef>
                <a:spcPts val="9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Matur Sakalangkong Karna Sudah Gatekne</a:t>
            </a:r>
            <a:endParaRPr/>
          </a:p>
        </p:txBody>
      </p:sp>
      <p:sp>
        <p:nvSpPr>
          <p:cNvPr id="285" name="Google Shape;285;p39"/>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id"/>
              <a:t>"Rasulullah shallallhu 'alaihi wa sallam bersabda : Barang siapa menyulitkan (orang lain) maka Allah akan mempersulitnya pada hari Kiamat" (HR Al-Bukhari no. 7152)."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Pancasila</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d" sz="1200">
                <a:solidFill>
                  <a:srgbClr val="444444"/>
                </a:solidFill>
                <a:highlight>
                  <a:srgbClr val="FFFFFF"/>
                </a:highlight>
              </a:rPr>
              <a:t>Pancasila adalah ideologi dasar dan filsafat politik yang menjadi landasan negara Republik Indonesia. Kata "Pancasila" berasal dari bahasa Sanskerta yang terdiri dari dua kata, yaitu "panca" yang berarti lima, dan "sila" yang berarti prinsip atau asas. Oleh karena itu, Pancasila dapat diartikan sebagai "lima prinsip" atau "lima asas." Ideologi ini berakar pada nilai-nilai luhur budaya dan nilai religius bangsa Indonesia, dan berkedudukan sebagai panduan utama dalam pembangunan negara.</a:t>
            </a:r>
            <a:endParaRPr sz="1200">
              <a:solidFill>
                <a:srgbClr val="444444"/>
              </a:solidFill>
              <a:highlight>
                <a:srgbClr val="FFFFFF"/>
              </a:highlight>
            </a:endParaRPr>
          </a:p>
          <a:p>
            <a:pPr indent="0" lvl="0" marL="0" rtl="0" algn="l">
              <a:spcBef>
                <a:spcPts val="1200"/>
              </a:spcBef>
              <a:spcAft>
                <a:spcPts val="1200"/>
              </a:spcAft>
              <a:buNone/>
            </a:pPr>
            <a:r>
              <a:t/>
            </a:r>
            <a:endParaRPr sz="1200">
              <a:solidFill>
                <a:srgbClr val="44444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20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Sejarah dan ciri ciri</a:t>
            </a:r>
            <a:endParaRPr/>
          </a:p>
        </p:txBody>
      </p:sp>
      <p:sp>
        <p:nvSpPr>
          <p:cNvPr id="147" name="Google Shape;147;p16"/>
          <p:cNvSpPr txBox="1"/>
          <p:nvPr>
            <p:ph idx="1" type="body"/>
          </p:nvPr>
        </p:nvSpPr>
        <p:spPr>
          <a:xfrm>
            <a:off x="165600" y="1202700"/>
            <a:ext cx="8812800" cy="4041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d" sz="1200">
                <a:solidFill>
                  <a:srgbClr val="444444"/>
                </a:solidFill>
                <a:highlight>
                  <a:schemeClr val="dk1"/>
                </a:highlight>
                <a:latin typeface="Arial"/>
                <a:ea typeface="Arial"/>
                <a:cs typeface="Arial"/>
                <a:sym typeface="Arial"/>
              </a:rPr>
              <a:t>Pancasila lahir melalui proses panjang. Bibit yang akan membentuk lahirnya pancasila sebagai ideologi dan dasar negara Indonesia muncul kompilasi pada 1 Maret. Ketika BPUPKI resmi dibentuk pada 29 April 1945, yang ditunjuk menjadi ketua adalah Radjiman Wedyodiningrat. Pada 28 Mei 1945, BPUPKI mengadakan sidang pertama mereka di gedung Volksraad, Jalan Pejambon 6, Jakarta. Pada sidang ini, Muhammad Yamin menyampaikan pidato dan merumuskan hal yang menjadi awal sejarah lahirnya Pancasila sebagai ideologi dan dasar negara Indonesia¹. Pada tanggal 1 Juni 1945, Soekarno mencetuskan dasar-dasar kebangsaan, internasionalisme, kesejahteraan, ketuhanaan, dan mufakat sebagai dasar negara.</a:t>
            </a:r>
            <a:endParaRPr sz="1200">
              <a:solidFill>
                <a:srgbClr val="444444"/>
              </a:solidFill>
              <a:highlight>
                <a:schemeClr val="dk1"/>
              </a:highlight>
              <a:latin typeface="Arial"/>
              <a:ea typeface="Arial"/>
              <a:cs typeface="Arial"/>
              <a:sym typeface="Arial"/>
            </a:endParaRPr>
          </a:p>
          <a:p>
            <a:pPr indent="0" lvl="0" marL="0" rtl="0" algn="l">
              <a:spcBef>
                <a:spcPts val="1200"/>
              </a:spcBef>
              <a:spcAft>
                <a:spcPts val="0"/>
              </a:spcAft>
              <a:buNone/>
            </a:pPr>
            <a:r>
              <a:rPr lang="id" sz="1200">
                <a:solidFill>
                  <a:srgbClr val="444444"/>
                </a:solidFill>
                <a:highlight>
                  <a:schemeClr val="dk1"/>
                </a:highlight>
                <a:latin typeface="Arial"/>
                <a:ea typeface="Arial"/>
                <a:cs typeface="Arial"/>
                <a:sym typeface="Arial"/>
              </a:rPr>
              <a:t> Berikut adalah ciri-ciri dari ideologi Pancasila:</a:t>
            </a:r>
            <a:endParaRPr sz="1200">
              <a:solidFill>
                <a:srgbClr val="444444"/>
              </a:solidFill>
              <a:highlight>
                <a:schemeClr val="dk1"/>
              </a:highlight>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id" sz="1200">
                <a:solidFill>
                  <a:srgbClr val="444444"/>
                </a:solidFill>
                <a:highlight>
                  <a:schemeClr val="dk1"/>
                </a:highlight>
                <a:latin typeface="Arial"/>
                <a:ea typeface="Arial"/>
                <a:cs typeface="Arial"/>
                <a:sym typeface="Arial"/>
              </a:rPr>
              <a:t>Mengandung nilai-nilai positif yang bersumber dari budaya bangsa Indonesia</a:t>
            </a:r>
            <a:endParaRPr sz="1200">
              <a:solidFill>
                <a:srgbClr val="444444"/>
              </a:solidFill>
              <a:highlight>
                <a:schemeClr val="dk1"/>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id" sz="1200">
                <a:solidFill>
                  <a:srgbClr val="444444"/>
                </a:solidFill>
                <a:highlight>
                  <a:schemeClr val="dk1"/>
                </a:highlight>
                <a:latin typeface="Arial"/>
                <a:ea typeface="Arial"/>
                <a:cs typeface="Arial"/>
                <a:sym typeface="Arial"/>
              </a:rPr>
              <a:t>Menutup kelemahan dari ideologi yang saling bertentangan</a:t>
            </a:r>
            <a:endParaRPr sz="1200">
              <a:solidFill>
                <a:srgbClr val="444444"/>
              </a:solidFill>
              <a:highlight>
                <a:schemeClr val="dk1"/>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id" sz="1200">
                <a:solidFill>
                  <a:srgbClr val="444444"/>
                </a:solidFill>
                <a:highlight>
                  <a:schemeClr val="dk1"/>
                </a:highlight>
                <a:latin typeface="Arial"/>
                <a:ea typeface="Arial"/>
                <a:cs typeface="Arial"/>
                <a:sym typeface="Arial"/>
              </a:rPr>
              <a:t>Ekspresi dari keinginan bangsa Indonesia untuk hidup bersama dalam keragaman</a:t>
            </a:r>
            <a:endParaRPr sz="1200">
              <a:solidFill>
                <a:srgbClr val="444444"/>
              </a:solidFill>
              <a:highlight>
                <a:schemeClr val="dk1"/>
              </a:highlight>
              <a:latin typeface="Arial"/>
              <a:ea typeface="Arial"/>
              <a:cs typeface="Arial"/>
              <a:sym typeface="Arial"/>
            </a:endParaRPr>
          </a:p>
          <a:p>
            <a:pPr indent="0" lvl="0" marL="0" rtl="0" algn="l">
              <a:spcBef>
                <a:spcPts val="1200"/>
              </a:spcBef>
              <a:spcAft>
                <a:spcPts val="0"/>
              </a:spcAft>
              <a:buNone/>
            </a:pPr>
            <a:r>
              <a:t/>
            </a:r>
            <a:endParaRPr sz="1200">
              <a:solidFill>
                <a:srgbClr val="444444"/>
              </a:solidFill>
              <a:highlight>
                <a:schemeClr val="dk1"/>
              </a:highlight>
              <a:latin typeface="Arial"/>
              <a:ea typeface="Arial"/>
              <a:cs typeface="Arial"/>
              <a:sym typeface="Arial"/>
            </a:endParaRPr>
          </a:p>
          <a:p>
            <a:pPr indent="0" lvl="0" marL="0" rtl="0" algn="l">
              <a:spcBef>
                <a:spcPts val="1200"/>
              </a:spcBef>
              <a:spcAft>
                <a:spcPts val="1200"/>
              </a:spcAft>
              <a:buNone/>
            </a:pPr>
            <a:r>
              <a:t/>
            </a:r>
            <a:endParaRPr sz="1200">
              <a:solidFill>
                <a:srgbClr val="444444"/>
              </a:solidFill>
              <a:highlight>
                <a:schemeClr val="dk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81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 dan Kekurangan</a:t>
            </a:r>
            <a:endParaRPr/>
          </a:p>
        </p:txBody>
      </p:sp>
      <p:sp>
        <p:nvSpPr>
          <p:cNvPr id="153" name="Google Shape;153;p17"/>
          <p:cNvSpPr txBox="1"/>
          <p:nvPr>
            <p:ph idx="1" type="body"/>
          </p:nvPr>
        </p:nvSpPr>
        <p:spPr>
          <a:xfrm>
            <a:off x="409500" y="1436050"/>
            <a:ext cx="8325000" cy="315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d"/>
              <a:t>Kelebihan ideologi Pancasila antara lain:</a:t>
            </a:r>
            <a:endParaRPr/>
          </a:p>
          <a:p>
            <a:pPr indent="-298450" lvl="0" marL="457200" rtl="0" algn="l">
              <a:spcBef>
                <a:spcPts val="1200"/>
              </a:spcBef>
              <a:spcAft>
                <a:spcPts val="0"/>
              </a:spcAft>
              <a:buClr>
                <a:srgbClr val="000000"/>
              </a:buClr>
              <a:buSzPts val="1100"/>
              <a:buFont typeface="Arial"/>
              <a:buChar char="●"/>
            </a:pPr>
            <a:r>
              <a:rPr lang="id"/>
              <a:t>Sebagai dasar negara, Pancasila dapat mempersatukan bangsa Indonesia yang terdiri dari ragam suku, budaya, agama, dan adat istiadat</a:t>
            </a:r>
            <a:endParaRPr/>
          </a:p>
          <a:p>
            <a:pPr indent="-298450" lvl="0" marL="457200" rtl="0" algn="l">
              <a:spcBef>
                <a:spcPts val="0"/>
              </a:spcBef>
              <a:spcAft>
                <a:spcPts val="0"/>
              </a:spcAft>
              <a:buClr>
                <a:srgbClr val="000000"/>
              </a:buClr>
              <a:buSzPts val="1100"/>
              <a:buFont typeface="Arial"/>
              <a:buChar char="●"/>
            </a:pPr>
            <a:r>
              <a:rPr lang="id"/>
              <a:t>Mengandung nilai-nilai positif yang bersumber dari budaya bangsa Indonesia</a:t>
            </a:r>
            <a:endParaRPr/>
          </a:p>
          <a:p>
            <a:pPr indent="-298450" lvl="0" marL="457200" rtl="0" algn="l">
              <a:spcBef>
                <a:spcPts val="0"/>
              </a:spcBef>
              <a:spcAft>
                <a:spcPts val="0"/>
              </a:spcAft>
              <a:buClr>
                <a:srgbClr val="000000"/>
              </a:buClr>
              <a:buSzPts val="1100"/>
              <a:buFont typeface="Arial"/>
              <a:buChar char="●"/>
            </a:pPr>
            <a:r>
              <a:rPr lang="id"/>
              <a:t>Sebagai ideologi terbuka, Pancasila bersifat terbuka, luwes, dan fleksibel</a:t>
            </a:r>
            <a:endParaRPr/>
          </a:p>
          <a:p>
            <a:pPr indent="0" lvl="0" marL="0" rtl="0" algn="l">
              <a:spcBef>
                <a:spcPts val="1200"/>
              </a:spcBef>
              <a:spcAft>
                <a:spcPts val="0"/>
              </a:spcAft>
              <a:buNone/>
            </a:pPr>
            <a:r>
              <a:rPr lang="id"/>
              <a:t>Namun, ideologi Pancasila juga memiliki kekurangan, yaitu:</a:t>
            </a:r>
            <a:endParaRPr/>
          </a:p>
          <a:p>
            <a:pPr indent="-298450" lvl="0" marL="457200" rtl="0" algn="l">
              <a:spcBef>
                <a:spcPts val="1200"/>
              </a:spcBef>
              <a:spcAft>
                <a:spcPts val="0"/>
              </a:spcAft>
              <a:buClr>
                <a:srgbClr val="000000"/>
              </a:buClr>
              <a:buSzPts val="1100"/>
              <a:buFont typeface="Arial"/>
              <a:buChar char="●"/>
            </a:pPr>
            <a:r>
              <a:rPr lang="id"/>
              <a:t>Belum dikembangkan ke dalam seperangkat teori secara elaboratif dan komprehensif, yang dapat mewarnai konsepsi-konsepsi pengetahuan</a:t>
            </a:r>
            <a:endParaRPr/>
          </a:p>
          <a:p>
            <a:pPr indent="-298450" lvl="0" marL="457200" rtl="0" algn="l">
              <a:spcBef>
                <a:spcPts val="0"/>
              </a:spcBef>
              <a:spcAft>
                <a:spcPts val="0"/>
              </a:spcAft>
              <a:buClr>
                <a:srgbClr val="000000"/>
              </a:buClr>
              <a:buSzPts val="1100"/>
              <a:buFont typeface="Arial"/>
              <a:buChar char="●"/>
            </a:pPr>
            <a:r>
              <a:rPr lang="id"/>
              <a:t>Terkadang terjadi perbedaan interpretasi terhadap nilai-nilai Pancasila</a:t>
            </a:r>
            <a:endParaRPr/>
          </a:p>
          <a:p>
            <a:pPr indent="-298450" lvl="0" marL="457200" rtl="0" algn="l">
              <a:spcBef>
                <a:spcPts val="0"/>
              </a:spcBef>
              <a:spcAft>
                <a:spcPts val="0"/>
              </a:spcAft>
              <a:buClr>
                <a:srgbClr val="000000"/>
              </a:buClr>
              <a:buSzPts val="1100"/>
              <a:buFont typeface="Arial"/>
              <a:buChar char="●"/>
            </a:pPr>
            <a:r>
              <a:rPr lang="id"/>
              <a:t>Terdapat perbedaan pandangan antara ideologi Pancasila dan ideologi lainnya, seperti liberalisme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Kapitalisme</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200">
                <a:solidFill>
                  <a:srgbClr val="444444"/>
                </a:solidFill>
                <a:highlight>
                  <a:srgbClr val="FFFFFF"/>
                </a:highlight>
                <a:latin typeface="Arial"/>
                <a:ea typeface="Arial"/>
                <a:cs typeface="Arial"/>
                <a:sym typeface="Arial"/>
              </a:rPr>
              <a:t>Kapitalisme adalah ideologi yang memberikan kebebasan penuh bagi setiap orang untuk mengendalikan kegiatan ekonomi dengan tujuan mendapatkan keuntungan. </a:t>
            </a:r>
            <a:endParaRPr sz="1200">
              <a:solidFill>
                <a:srgbClr val="444444"/>
              </a:solidFill>
              <a:highlight>
                <a:srgbClr val="FFFFFF"/>
              </a:highlight>
              <a:latin typeface="Arial"/>
              <a:ea typeface="Arial"/>
              <a:cs typeface="Arial"/>
              <a:sym typeface="Arial"/>
            </a:endParaRPr>
          </a:p>
          <a:p>
            <a:pPr indent="0" lvl="0" marL="0" rtl="0" algn="l">
              <a:spcBef>
                <a:spcPts val="1200"/>
              </a:spcBef>
              <a:spcAft>
                <a:spcPts val="1200"/>
              </a:spcAft>
              <a:buNone/>
            </a:pPr>
            <a:r>
              <a:rPr lang="id" sz="1200">
                <a:solidFill>
                  <a:srgbClr val="444444"/>
                </a:solidFill>
                <a:highlight>
                  <a:srgbClr val="FFFFFF"/>
                </a:highlight>
                <a:latin typeface="Arial"/>
                <a:ea typeface="Arial"/>
                <a:cs typeface="Arial"/>
                <a:sym typeface="Arial"/>
              </a:rPr>
              <a:t>Dalam pengertian lain, kapitalisme adalah sebuah sistem ekonomi di mana seluruh kegiatan ekonomi dilakukan oleh pihak swasta dan bukan pemerintah. Di sini, tugas pemerintah hanya sebagai pengawas saja.</a:t>
            </a:r>
            <a:endParaRPr sz="1200">
              <a:solidFill>
                <a:srgbClr val="444444"/>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420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Sejarah dan ciri ciri</a:t>
            </a:r>
            <a:endParaRPr/>
          </a:p>
        </p:txBody>
      </p:sp>
      <p:sp>
        <p:nvSpPr>
          <p:cNvPr id="165" name="Google Shape;165;p19"/>
          <p:cNvSpPr txBox="1"/>
          <p:nvPr>
            <p:ph idx="1" type="body"/>
          </p:nvPr>
        </p:nvSpPr>
        <p:spPr>
          <a:xfrm>
            <a:off x="165600" y="1202700"/>
            <a:ext cx="8812800" cy="404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Ideologi kapitalisme merupakan sebuah ideologi yang dicetuskan oleh Adam Smith, seorang </a:t>
            </a:r>
            <a:r>
              <a:rPr lang="id" sz="1200">
                <a:solidFill>
                  <a:srgbClr val="444444"/>
                </a:solidFill>
                <a:highlight>
                  <a:srgbClr val="FFFFFF"/>
                </a:highlight>
                <a:latin typeface="Arial"/>
                <a:ea typeface="Arial"/>
                <a:cs typeface="Arial"/>
                <a:sym typeface="Arial"/>
              </a:rPr>
              <a:t>tokoh ekonomi kapitalis klasik yang mengkritik sistem merkantilisme yang dianggapnya kurang mendukung ekonomi masyarakat pada masa itu. </a:t>
            </a:r>
            <a:endParaRPr sz="1200">
              <a:solidFill>
                <a:srgbClr val="444444"/>
              </a:solidFill>
              <a:highlight>
                <a:srgbClr val="FFFFFF"/>
              </a:highlight>
              <a:latin typeface="Arial"/>
              <a:ea typeface="Arial"/>
              <a:cs typeface="Arial"/>
              <a:sym typeface="Arial"/>
            </a:endParaRPr>
          </a:p>
          <a:p>
            <a:pPr indent="0" lvl="0" marL="0" rtl="0" algn="l">
              <a:spcBef>
                <a:spcPts val="1200"/>
              </a:spcBef>
              <a:spcAft>
                <a:spcPts val="0"/>
              </a:spcAft>
              <a:buNone/>
            </a:pPr>
            <a:r>
              <a:rPr lang="id" sz="1200">
                <a:solidFill>
                  <a:srgbClr val="444444"/>
                </a:solidFill>
                <a:highlight>
                  <a:srgbClr val="FFFFFF"/>
                </a:highlight>
                <a:latin typeface="Arial"/>
                <a:ea typeface="Arial"/>
                <a:cs typeface="Arial"/>
                <a:sym typeface="Arial"/>
              </a:rPr>
              <a:t>Adam Smith mengemukakan bahwa gerakan produksi harus bergerak sesuai dengan konsep MCM atau </a:t>
            </a:r>
            <a:r>
              <a:rPr i="1" lang="id" sz="1200">
                <a:solidFill>
                  <a:srgbClr val="444444"/>
                </a:solidFill>
                <a:highlight>
                  <a:srgbClr val="FFFFFF"/>
                </a:highlight>
                <a:latin typeface="Arial"/>
                <a:ea typeface="Arial"/>
                <a:cs typeface="Arial"/>
                <a:sym typeface="Arial"/>
              </a:rPr>
              <a:t>modal-comodity-money</a:t>
            </a:r>
            <a:r>
              <a:rPr lang="id" sz="1200">
                <a:solidFill>
                  <a:srgbClr val="444444"/>
                </a:solidFill>
                <a:highlight>
                  <a:srgbClr val="FFFFFF"/>
                </a:highlight>
                <a:latin typeface="Arial"/>
                <a:ea typeface="Arial"/>
                <a:cs typeface="Arial"/>
                <a:sym typeface="Arial"/>
              </a:rPr>
              <a:t>, yang akan menjadi siklus non-stop karena uang akan berubah menjadi modal lagi dan dapat berputar kembali apabila diinvestasikan. Adam Smith memandang pasar harus mempunyai </a:t>
            </a:r>
            <a:r>
              <a:rPr i="1" lang="id" sz="1200">
                <a:solidFill>
                  <a:srgbClr val="444444"/>
                </a:solidFill>
                <a:highlight>
                  <a:srgbClr val="FFFFFF"/>
                </a:highlight>
                <a:latin typeface="Arial"/>
                <a:ea typeface="Arial"/>
                <a:cs typeface="Arial"/>
                <a:sym typeface="Arial"/>
              </a:rPr>
              <a:t>laissez-faire</a:t>
            </a:r>
            <a:r>
              <a:rPr lang="id" sz="1200">
                <a:solidFill>
                  <a:srgbClr val="444444"/>
                </a:solidFill>
                <a:highlight>
                  <a:srgbClr val="FFFFFF"/>
                </a:highlight>
                <a:latin typeface="Arial"/>
                <a:ea typeface="Arial"/>
                <a:cs typeface="Arial"/>
                <a:sym typeface="Arial"/>
              </a:rPr>
              <a:t> atau kebebasan dari seluruh intervensi pemerintah, sehingga pemerintah hanya memiliki tugas sebagai pengawas atas seluruh pekerjaan yang dilakukan oleh masyarakat.</a:t>
            </a:r>
            <a:endParaRPr sz="1200">
              <a:solidFill>
                <a:srgbClr val="444444"/>
              </a:solidFill>
              <a:highlight>
                <a:srgbClr val="FFFFFF"/>
              </a:highlight>
              <a:latin typeface="Arial"/>
              <a:ea typeface="Arial"/>
              <a:cs typeface="Arial"/>
              <a:sym typeface="Arial"/>
            </a:endParaRPr>
          </a:p>
          <a:p>
            <a:pPr indent="0" lvl="0" marL="0" rtl="0" algn="l">
              <a:spcBef>
                <a:spcPts val="1200"/>
              </a:spcBef>
              <a:spcAft>
                <a:spcPts val="0"/>
              </a:spcAft>
              <a:buNone/>
            </a:pPr>
            <a:r>
              <a:rPr lang="id" sz="1200">
                <a:solidFill>
                  <a:srgbClr val="444444"/>
                </a:solidFill>
                <a:highlight>
                  <a:srgbClr val="FFFFFF"/>
                </a:highlight>
                <a:latin typeface="Arial"/>
                <a:ea typeface="Arial"/>
                <a:cs typeface="Arial"/>
                <a:sym typeface="Arial"/>
              </a:rPr>
              <a:t>Ciri-ciri ideologi kapitalisme:</a:t>
            </a:r>
            <a:endParaRPr sz="1200">
              <a:solidFill>
                <a:srgbClr val="444444"/>
              </a:solidFill>
              <a:highlight>
                <a:srgbClr val="FFFFFF"/>
              </a:highlight>
              <a:latin typeface="Arial"/>
              <a:ea typeface="Arial"/>
              <a:cs typeface="Arial"/>
              <a:sym typeface="Arial"/>
            </a:endParaRPr>
          </a:p>
          <a:p>
            <a:pPr indent="-304800" lvl="0" marL="749300" rtl="0" algn="l">
              <a:spcBef>
                <a:spcPts val="1200"/>
              </a:spcBef>
              <a:spcAft>
                <a:spcPts val="0"/>
              </a:spcAft>
              <a:buClr>
                <a:srgbClr val="444444"/>
              </a:buClr>
              <a:buSzPts val="1200"/>
              <a:buFont typeface="Arial"/>
              <a:buChar char="●"/>
            </a:pPr>
            <a:r>
              <a:rPr lang="id" sz="1200">
                <a:solidFill>
                  <a:srgbClr val="444444"/>
                </a:solidFill>
                <a:highlight>
                  <a:srgbClr val="FFFFFF"/>
                </a:highlight>
                <a:latin typeface="Arial"/>
                <a:ea typeface="Arial"/>
                <a:cs typeface="Arial"/>
                <a:sym typeface="Arial"/>
              </a:rPr>
              <a:t>Pengakuan atas hak-hak pribadi masing-masing individu.</a:t>
            </a:r>
            <a:endParaRPr sz="1200">
              <a:solidFill>
                <a:srgbClr val="444444"/>
              </a:solidFill>
              <a:highlight>
                <a:srgbClr val="FFFFFF"/>
              </a:highlight>
              <a:latin typeface="Arial"/>
              <a:ea typeface="Arial"/>
              <a:cs typeface="Arial"/>
              <a:sym typeface="Arial"/>
            </a:endParaRPr>
          </a:p>
          <a:p>
            <a:pPr indent="-304800" lvl="0" marL="749300" rtl="0" algn="l">
              <a:spcBef>
                <a:spcPts val="0"/>
              </a:spcBef>
              <a:spcAft>
                <a:spcPts val="0"/>
              </a:spcAft>
              <a:buClr>
                <a:srgbClr val="444444"/>
              </a:buClr>
              <a:buSzPts val="1200"/>
              <a:buFont typeface="Arial"/>
              <a:buChar char="●"/>
            </a:pPr>
            <a:r>
              <a:rPr lang="id" sz="1200">
                <a:solidFill>
                  <a:srgbClr val="444444"/>
                </a:solidFill>
                <a:highlight>
                  <a:srgbClr val="FFFFFF"/>
                </a:highlight>
                <a:latin typeface="Arial"/>
                <a:ea typeface="Arial"/>
                <a:cs typeface="Arial"/>
                <a:sym typeface="Arial"/>
              </a:rPr>
              <a:t>Pemilikan alat-alat produksi oleh individu.</a:t>
            </a:r>
            <a:endParaRPr sz="1200">
              <a:solidFill>
                <a:srgbClr val="444444"/>
              </a:solidFill>
              <a:highlight>
                <a:srgbClr val="FFFFFF"/>
              </a:highlight>
              <a:latin typeface="Arial"/>
              <a:ea typeface="Arial"/>
              <a:cs typeface="Arial"/>
              <a:sym typeface="Arial"/>
            </a:endParaRPr>
          </a:p>
          <a:p>
            <a:pPr indent="-304800" lvl="0" marL="749300" rtl="0" algn="l">
              <a:spcBef>
                <a:spcPts val="0"/>
              </a:spcBef>
              <a:spcAft>
                <a:spcPts val="0"/>
              </a:spcAft>
              <a:buClr>
                <a:srgbClr val="444444"/>
              </a:buClr>
              <a:buSzPts val="1200"/>
              <a:buFont typeface="Arial"/>
              <a:buChar char="●"/>
            </a:pPr>
            <a:r>
              <a:rPr lang="id" sz="1200">
                <a:solidFill>
                  <a:srgbClr val="444444"/>
                </a:solidFill>
                <a:highlight>
                  <a:srgbClr val="FFFFFF"/>
                </a:highlight>
                <a:latin typeface="Arial"/>
                <a:ea typeface="Arial"/>
                <a:cs typeface="Arial"/>
                <a:sym typeface="Arial"/>
              </a:rPr>
              <a:t>Individu bebas memilih pekerjaan atau usaha sendiri.</a:t>
            </a:r>
            <a:endParaRPr sz="1200">
              <a:solidFill>
                <a:srgbClr val="444444"/>
              </a:solidFill>
              <a:highlight>
                <a:srgbClr val="FFFFFF"/>
              </a:highlight>
              <a:latin typeface="Arial"/>
              <a:ea typeface="Arial"/>
              <a:cs typeface="Arial"/>
              <a:sym typeface="Arial"/>
            </a:endParaRPr>
          </a:p>
          <a:p>
            <a:pPr indent="-304800" lvl="0" marL="749300" rtl="0" algn="l">
              <a:spcBef>
                <a:spcPts val="0"/>
              </a:spcBef>
              <a:spcAft>
                <a:spcPts val="0"/>
              </a:spcAft>
              <a:buClr>
                <a:srgbClr val="444444"/>
              </a:buClr>
              <a:buSzPts val="1200"/>
              <a:buFont typeface="Arial"/>
              <a:buChar char="●"/>
            </a:pPr>
            <a:r>
              <a:rPr lang="id" sz="1200">
                <a:solidFill>
                  <a:srgbClr val="444444"/>
                </a:solidFill>
                <a:highlight>
                  <a:srgbClr val="FFFFFF"/>
                </a:highlight>
                <a:latin typeface="Arial"/>
                <a:ea typeface="Arial"/>
                <a:cs typeface="Arial"/>
                <a:sym typeface="Arial"/>
              </a:rPr>
              <a:t>Ekonomi diatur oleh mekanisme pasar.</a:t>
            </a:r>
            <a:endParaRPr sz="1200">
              <a:solidFill>
                <a:srgbClr val="444444"/>
              </a:solidFill>
              <a:highlight>
                <a:srgbClr val="FFFFFF"/>
              </a:highlight>
              <a:latin typeface="Arial"/>
              <a:ea typeface="Arial"/>
              <a:cs typeface="Arial"/>
              <a:sym typeface="Arial"/>
            </a:endParaRPr>
          </a:p>
          <a:p>
            <a:pPr indent="-304800" lvl="0" marL="749300" rtl="0" algn="l">
              <a:spcBef>
                <a:spcPts val="0"/>
              </a:spcBef>
              <a:spcAft>
                <a:spcPts val="0"/>
              </a:spcAft>
              <a:buClr>
                <a:srgbClr val="444444"/>
              </a:buClr>
              <a:buSzPts val="1200"/>
              <a:buFont typeface="Arial"/>
              <a:buChar char="●"/>
            </a:pPr>
            <a:r>
              <a:rPr lang="id" sz="1200">
                <a:solidFill>
                  <a:srgbClr val="444444"/>
                </a:solidFill>
                <a:highlight>
                  <a:srgbClr val="FFFFFF"/>
                </a:highlight>
                <a:latin typeface="Arial"/>
                <a:ea typeface="Arial"/>
                <a:cs typeface="Arial"/>
                <a:sym typeface="Arial"/>
              </a:rPr>
              <a:t>Pemerintah punya peran yang amat kecil dalam kegiatan ekonomi.</a:t>
            </a:r>
            <a:endParaRPr sz="1200">
              <a:solidFill>
                <a:srgbClr val="444444"/>
              </a:solidFill>
              <a:highlight>
                <a:srgbClr val="FFFFFF"/>
              </a:highlight>
              <a:latin typeface="Arial"/>
              <a:ea typeface="Arial"/>
              <a:cs typeface="Arial"/>
              <a:sym typeface="Arial"/>
            </a:endParaRPr>
          </a:p>
          <a:p>
            <a:pPr indent="0" lvl="0" marL="0" rtl="0" algn="l">
              <a:spcBef>
                <a:spcPts val="2300"/>
              </a:spcBef>
              <a:spcAft>
                <a:spcPts val="1200"/>
              </a:spcAft>
              <a:buNone/>
            </a:pPr>
            <a:r>
              <a:t/>
            </a:r>
            <a:endParaRPr sz="1200">
              <a:solidFill>
                <a:srgbClr val="444444"/>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481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 dan Kekurangan</a:t>
            </a:r>
            <a:endParaRPr/>
          </a:p>
        </p:txBody>
      </p:sp>
      <p:sp>
        <p:nvSpPr>
          <p:cNvPr id="171" name="Google Shape;171;p20"/>
          <p:cNvSpPr txBox="1"/>
          <p:nvPr>
            <p:ph idx="1" type="body"/>
          </p:nvPr>
        </p:nvSpPr>
        <p:spPr>
          <a:xfrm>
            <a:off x="409500" y="1436050"/>
            <a:ext cx="8325000" cy="31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a:t>
            </a:r>
            <a:endParaRPr/>
          </a:p>
          <a:p>
            <a:pPr indent="-304800" lvl="0" marL="457200" rtl="0" algn="l">
              <a:spcBef>
                <a:spcPts val="1200"/>
              </a:spcBef>
              <a:spcAft>
                <a:spcPts val="0"/>
              </a:spcAft>
              <a:buClr>
                <a:srgbClr val="444444"/>
              </a:buClr>
              <a:buSzPts val="1200"/>
              <a:buFont typeface="Arial"/>
              <a:buAutoNum type="arabicPeriod"/>
            </a:pPr>
            <a:r>
              <a:rPr lang="id" sz="1200">
                <a:solidFill>
                  <a:srgbClr val="444444"/>
                </a:solidFill>
                <a:highlight>
                  <a:srgbClr val="FFFFFF"/>
                </a:highlight>
                <a:latin typeface="Arial"/>
                <a:ea typeface="Arial"/>
                <a:cs typeface="Arial"/>
                <a:sym typeface="Arial"/>
              </a:rPr>
              <a:t>Kompetisi: Kapitalisme dapat memicu timbulnya kompetisi bisnis.</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AutoNum type="arabicPeriod"/>
            </a:pPr>
            <a:r>
              <a:rPr lang="id" sz="1200">
                <a:solidFill>
                  <a:srgbClr val="444444"/>
                </a:solidFill>
                <a:highlight>
                  <a:srgbClr val="FFFFFF"/>
                </a:highlight>
                <a:latin typeface="Arial"/>
                <a:ea typeface="Arial"/>
                <a:cs typeface="Arial"/>
                <a:sym typeface="Arial"/>
              </a:rPr>
              <a:t>novasi: Persaingan produk di pasar bebas secara tak langsung akan memicu terjadinya inovasi produk.</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AutoNum type="arabicPeriod"/>
            </a:pPr>
            <a:r>
              <a:rPr lang="id" sz="1200">
                <a:solidFill>
                  <a:srgbClr val="444444"/>
                </a:solidFill>
                <a:highlight>
                  <a:srgbClr val="FFFFFF"/>
                </a:highlight>
                <a:latin typeface="Arial"/>
                <a:ea typeface="Arial"/>
                <a:cs typeface="Arial"/>
                <a:sym typeface="Arial"/>
              </a:rPr>
              <a:t>Harga: Persaingan tak sekadar menciptakan inovasi, tetapi juga persaingan harga jual.</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AutoNum type="arabicPeriod"/>
            </a:pPr>
            <a:r>
              <a:rPr lang="id" sz="1200">
                <a:solidFill>
                  <a:srgbClr val="444444"/>
                </a:solidFill>
                <a:highlight>
                  <a:srgbClr val="FFFFFF"/>
                </a:highlight>
                <a:latin typeface="Arial"/>
                <a:ea typeface="Arial"/>
                <a:cs typeface="Arial"/>
                <a:sym typeface="Arial"/>
              </a:rPr>
              <a:t>Efisiensi: Efisien dalam sistem kapitalisme juga memberikan dampak pada produktivitas. </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AutoNum type="arabicPeriod"/>
            </a:pPr>
            <a:r>
              <a:rPr lang="id" sz="1200">
                <a:solidFill>
                  <a:srgbClr val="444444"/>
                </a:solidFill>
                <a:highlight>
                  <a:srgbClr val="FFFFFF"/>
                </a:highlight>
                <a:latin typeface="Arial"/>
                <a:ea typeface="Arial"/>
                <a:cs typeface="Arial"/>
                <a:sym typeface="Arial"/>
              </a:rPr>
              <a:t>Wiraswasta: Sistem kapitalisme mendorong banyak orang untuk menjadi pengusaha.</a:t>
            </a:r>
            <a:endParaRPr sz="1200">
              <a:solidFill>
                <a:srgbClr val="444444"/>
              </a:solidFill>
              <a:highlight>
                <a:srgbClr val="FFFFFF"/>
              </a:highlight>
              <a:latin typeface="Arial"/>
              <a:ea typeface="Arial"/>
              <a:cs typeface="Arial"/>
              <a:sym typeface="Arial"/>
            </a:endParaRPr>
          </a:p>
          <a:p>
            <a:pPr indent="0" lvl="0" marL="0" rtl="0" algn="l">
              <a:spcBef>
                <a:spcPts val="1200"/>
              </a:spcBef>
              <a:spcAft>
                <a:spcPts val="0"/>
              </a:spcAft>
              <a:buNone/>
            </a:pPr>
            <a:r>
              <a:rPr lang="id" sz="1200">
                <a:solidFill>
                  <a:srgbClr val="444444"/>
                </a:solidFill>
                <a:highlight>
                  <a:srgbClr val="FFFFFF"/>
                </a:highlight>
                <a:latin typeface="Arial"/>
                <a:ea typeface="Arial"/>
                <a:cs typeface="Arial"/>
                <a:sym typeface="Arial"/>
              </a:rPr>
              <a:t>Kekurangan:</a:t>
            </a:r>
            <a:endParaRPr sz="1200">
              <a:solidFill>
                <a:srgbClr val="444444"/>
              </a:solidFill>
              <a:highlight>
                <a:srgbClr val="FFFFFF"/>
              </a:highlight>
              <a:latin typeface="Arial"/>
              <a:ea typeface="Arial"/>
              <a:cs typeface="Arial"/>
              <a:sym typeface="Arial"/>
            </a:endParaRPr>
          </a:p>
          <a:p>
            <a:pPr indent="-304800" lvl="0" marL="457200" rtl="0" algn="l">
              <a:spcBef>
                <a:spcPts val="1200"/>
              </a:spcBef>
              <a:spcAft>
                <a:spcPts val="0"/>
              </a:spcAft>
              <a:buClr>
                <a:srgbClr val="444444"/>
              </a:buClr>
              <a:buSzPts val="1200"/>
              <a:buFont typeface="Arial"/>
              <a:buAutoNum type="arabicPeriod"/>
            </a:pPr>
            <a:r>
              <a:rPr lang="id" sz="1200">
                <a:solidFill>
                  <a:srgbClr val="444444"/>
                </a:solidFill>
                <a:highlight>
                  <a:srgbClr val="FFFFFF"/>
                </a:highlight>
                <a:latin typeface="Arial"/>
                <a:ea typeface="Arial"/>
                <a:cs typeface="Arial"/>
                <a:sym typeface="Arial"/>
              </a:rPr>
              <a:t>Akses modal terbatas</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AutoNum type="arabicPeriod"/>
            </a:pPr>
            <a:r>
              <a:rPr lang="id" sz="1200">
                <a:solidFill>
                  <a:srgbClr val="444444"/>
                </a:solidFill>
                <a:highlight>
                  <a:srgbClr val="FFFFFF"/>
                </a:highlight>
                <a:latin typeface="Arial"/>
                <a:ea typeface="Arial"/>
                <a:cs typeface="Arial"/>
                <a:sym typeface="Arial"/>
              </a:rPr>
              <a:t>Upah rendah</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AutoNum type="arabicPeriod"/>
            </a:pPr>
            <a:r>
              <a:rPr lang="id" sz="1200">
                <a:solidFill>
                  <a:srgbClr val="444444"/>
                </a:solidFill>
                <a:highlight>
                  <a:srgbClr val="FFFFFF"/>
                </a:highlight>
                <a:latin typeface="Arial"/>
                <a:ea typeface="Arial"/>
                <a:cs typeface="Arial"/>
                <a:sym typeface="Arial"/>
              </a:rPr>
              <a:t>Ketidaksetaraan</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AutoNum type="arabicPeriod"/>
            </a:pPr>
            <a:r>
              <a:rPr lang="id" sz="1200">
                <a:solidFill>
                  <a:srgbClr val="444444"/>
                </a:solidFill>
                <a:highlight>
                  <a:srgbClr val="FFFFFF"/>
                </a:highlight>
                <a:latin typeface="Arial"/>
                <a:ea typeface="Arial"/>
                <a:cs typeface="Arial"/>
                <a:sym typeface="Arial"/>
              </a:rPr>
              <a:t>Eksploitasi alam</a:t>
            </a:r>
            <a:endParaRPr sz="1200">
              <a:solidFill>
                <a:srgbClr val="444444"/>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 type="body"/>
          </p:nvPr>
        </p:nvSpPr>
        <p:spPr>
          <a:xfrm>
            <a:off x="819150" y="1305375"/>
            <a:ext cx="7505700" cy="3027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id" sz="1200">
                <a:solidFill>
                  <a:srgbClr val="202122"/>
                </a:solidFill>
                <a:highlight>
                  <a:srgbClr val="FFFFFF"/>
                </a:highlight>
                <a:latin typeface="Times New Roman"/>
                <a:ea typeface="Times New Roman"/>
                <a:cs typeface="Times New Roman"/>
                <a:sym typeface="Times New Roman"/>
              </a:rPr>
              <a:t>Liberalisme berasal istilah asing yang diambil dari bahasa Inggris, yaitu dari kata “liberty” dan dalam bahasa Perancis “liberte” yang berarti bebas</a:t>
            </a:r>
            <a:endParaRPr sz="1200">
              <a:solidFill>
                <a:srgbClr val="202122"/>
              </a:solidFill>
              <a:highlight>
                <a:srgbClr val="FFFFFF"/>
              </a:highlight>
              <a:latin typeface="Times New Roman"/>
              <a:ea typeface="Times New Roman"/>
              <a:cs typeface="Times New Roman"/>
              <a:sym typeface="Times New Roman"/>
            </a:endParaRPr>
          </a:p>
          <a:p>
            <a:pPr indent="457200" lvl="0" marL="0" rtl="0" algn="l">
              <a:spcBef>
                <a:spcPts val="1200"/>
              </a:spcBef>
              <a:spcAft>
                <a:spcPts val="0"/>
              </a:spcAft>
              <a:buNone/>
            </a:pPr>
            <a:r>
              <a:rPr lang="id" sz="1200">
                <a:solidFill>
                  <a:srgbClr val="202122"/>
                </a:solidFill>
                <a:highlight>
                  <a:srgbClr val="FFFFFF"/>
                </a:highlight>
                <a:latin typeface="Times New Roman"/>
                <a:ea typeface="Times New Roman"/>
                <a:cs typeface="Times New Roman"/>
                <a:sym typeface="Times New Roman"/>
              </a:rPr>
              <a:t>Selain itu, istilah “liberalism” juga berasal dari bahasa Latin yaitu dari kata “liber” yang berarti bebas, sedangkan “isme” memiliki arti paham-paham ataupun aliran-aliran</a:t>
            </a:r>
            <a:endParaRPr sz="1200">
              <a:solidFill>
                <a:srgbClr val="202122"/>
              </a:solidFill>
              <a:highlight>
                <a:srgbClr val="FFFFFF"/>
              </a:highlight>
              <a:latin typeface="Times New Roman"/>
              <a:ea typeface="Times New Roman"/>
              <a:cs typeface="Times New Roman"/>
              <a:sym typeface="Times New Roman"/>
            </a:endParaRPr>
          </a:p>
          <a:p>
            <a:pPr indent="457200" lvl="0" marL="0" rtl="0" algn="l">
              <a:spcBef>
                <a:spcPts val="1200"/>
              </a:spcBef>
              <a:spcAft>
                <a:spcPts val="0"/>
              </a:spcAft>
              <a:buNone/>
            </a:pPr>
            <a:r>
              <a:rPr lang="id" sz="1200">
                <a:solidFill>
                  <a:srgbClr val="24292F"/>
                </a:solidFill>
                <a:highlight>
                  <a:srgbClr val="FFFFFF"/>
                </a:highlight>
                <a:latin typeface="Times New Roman"/>
                <a:ea typeface="Times New Roman"/>
                <a:cs typeface="Times New Roman"/>
                <a:sym typeface="Times New Roman"/>
              </a:rPr>
              <a:t>Liberalisme menurut Kamus Besar Bahasa Indonesia (KBBI) adalah </a:t>
            </a:r>
            <a:r>
              <a:rPr lang="id" sz="1200">
                <a:solidFill>
                  <a:srgbClr val="000000"/>
                </a:solidFill>
                <a:highlight>
                  <a:srgbClr val="FFFFFF"/>
                </a:highlight>
                <a:latin typeface="Times New Roman"/>
                <a:ea typeface="Times New Roman"/>
                <a:cs typeface="Times New Roman"/>
                <a:sym typeface="Times New Roman"/>
              </a:rPr>
              <a:t>aliran ketatanegaraan dan ekonomi yang menghendaki demokrasi dan kebebasan pribadi untuk berusaha dan berniaga (pemerintah tidak boleh turut campur)</a:t>
            </a:r>
            <a:r>
              <a:rPr lang="id" sz="1200">
                <a:solidFill>
                  <a:srgbClr val="24292F"/>
                </a:solidFill>
                <a:highlight>
                  <a:srgbClr val="FFFFFF"/>
                </a:highlight>
                <a:latin typeface="Times New Roman"/>
                <a:ea typeface="Times New Roman"/>
                <a:cs typeface="Times New Roman"/>
                <a:sym typeface="Times New Roman"/>
              </a:rPr>
              <a:t>.</a:t>
            </a:r>
            <a:endParaRPr sz="1200">
              <a:solidFill>
                <a:srgbClr val="24292F"/>
              </a:solidFill>
              <a:highlight>
                <a:srgbClr val="FFFFFF"/>
              </a:highlight>
              <a:latin typeface="Times New Roman"/>
              <a:ea typeface="Times New Roman"/>
              <a:cs typeface="Times New Roman"/>
              <a:sym typeface="Times New Roman"/>
            </a:endParaRPr>
          </a:p>
          <a:p>
            <a:pPr indent="457200" lvl="0" marL="0" rtl="0" algn="l">
              <a:spcBef>
                <a:spcPts val="1200"/>
              </a:spcBef>
              <a:spcAft>
                <a:spcPts val="0"/>
              </a:spcAft>
              <a:buNone/>
            </a:pPr>
            <a:r>
              <a:rPr lang="id" sz="1200">
                <a:solidFill>
                  <a:srgbClr val="2A2A2A"/>
                </a:solidFill>
                <a:highlight>
                  <a:srgbClr val="FFFFFF"/>
                </a:highlight>
                <a:latin typeface="Times New Roman"/>
                <a:ea typeface="Times New Roman"/>
                <a:cs typeface="Times New Roman"/>
                <a:sym typeface="Times New Roman"/>
              </a:rPr>
              <a:t>Dikutip dari buku Teori-Teori Hubungan Internasional (1996) oleh Scot Burnhill dan Andrew Linklater, liberalisme adalah suatu paham yang saling menguntungkan dan mengutamakan kerja sama, kebebasan dan akal pikiran, serta yakin bahwa kedua hal tersebut bisa mengalahkan keinginan untuk bersaing mementingkan diri sendiri. </a:t>
            </a:r>
            <a:endParaRPr sz="1200">
              <a:solidFill>
                <a:srgbClr val="24292F"/>
              </a:solidFill>
              <a:highlight>
                <a:srgbClr val="FFFFFF"/>
              </a:highlight>
              <a:latin typeface="Times New Roman"/>
              <a:ea typeface="Times New Roman"/>
              <a:cs typeface="Times New Roman"/>
              <a:sym typeface="Times New Roman"/>
            </a:endParaRPr>
          </a:p>
          <a:p>
            <a:pPr indent="457200" lvl="0" marL="0" rtl="0" algn="l">
              <a:spcBef>
                <a:spcPts val="120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p>
            <a:pPr indent="457200" lvl="0" marL="0" rtl="0" algn="l">
              <a:spcBef>
                <a:spcPts val="1200"/>
              </a:spcBef>
              <a:spcAft>
                <a:spcPts val="1200"/>
              </a:spcAft>
              <a:buNone/>
            </a:pPr>
            <a:r>
              <a:t/>
            </a:r>
            <a:endParaRPr sz="1200">
              <a:solidFill>
                <a:srgbClr val="202122"/>
              </a:solidFill>
              <a:highlight>
                <a:srgbClr val="FFFFFF"/>
              </a:highlight>
              <a:latin typeface="Times New Roman"/>
              <a:ea typeface="Times New Roman"/>
              <a:cs typeface="Times New Roman"/>
              <a:sym typeface="Times New Roman"/>
            </a:endParaRPr>
          </a:p>
        </p:txBody>
      </p:sp>
      <p:sp>
        <p:nvSpPr>
          <p:cNvPr id="177" name="Google Shape;177;p21"/>
          <p:cNvSpPr txBox="1"/>
          <p:nvPr>
            <p:ph type="title"/>
          </p:nvPr>
        </p:nvSpPr>
        <p:spPr>
          <a:xfrm>
            <a:off x="819150" y="456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Liberalisme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