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  <p:sldId id="281" r:id="rId9"/>
    <p:sldId id="282" r:id="rId10"/>
    <p:sldId id="283" r:id="rId11"/>
    <p:sldId id="286" r:id="rId12"/>
    <p:sldId id="285" r:id="rId13"/>
    <p:sldId id="284" r:id="rId14"/>
    <p:sldId id="266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75FB2-0E23-4C53-ACA6-C7DFB29FF83A}" type="datetimeFigureOut">
              <a:rPr lang="id-ID" smtClean="0"/>
              <a:t>15/11/2020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CDDD-1E96-482F-8F4D-CD62286AEA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6308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9306" y="2050254"/>
            <a:ext cx="5257800" cy="1600200"/>
          </a:xfrm>
        </p:spPr>
        <p:txBody>
          <a:bodyPr>
            <a:normAutofit/>
          </a:bodyPr>
          <a:lstStyle/>
          <a:p>
            <a:r>
              <a:rPr lang="id-ID" dirty="0" smtClean="0"/>
              <a:t>Relasi dan Fungsi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14800"/>
            <a:ext cx="4953000" cy="91440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id-ID" kern="0" dirty="0" smtClean="0"/>
              <a:t>Politeknik </a:t>
            </a:r>
            <a:r>
              <a:rPr lang="id-ID" kern="0" dirty="0"/>
              <a:t>Negeri Malang </a:t>
            </a:r>
          </a:p>
          <a:p>
            <a:pPr algn="r">
              <a:defRPr/>
            </a:pPr>
            <a:r>
              <a:rPr lang="id-ID" kern="0" dirty="0" smtClean="0"/>
              <a:t>20</a:t>
            </a:r>
            <a:r>
              <a:rPr lang="en-US" kern="0" smtClean="0"/>
              <a:t>20</a:t>
            </a:r>
            <a:endParaRPr lang="id-ID" kern="0" dirty="0"/>
          </a:p>
        </p:txBody>
      </p:sp>
      <p:pic>
        <p:nvPicPr>
          <p:cNvPr id="5" name="Picture 4" descr="E:\websites\free-power-point-templates\2012\logo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6586" y="6629400"/>
            <a:ext cx="470520" cy="1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9"/>
          <p:cNvSpPr txBox="1">
            <a:spLocks noChangeArrowheads="1"/>
          </p:cNvSpPr>
          <p:nvPr/>
        </p:nvSpPr>
        <p:spPr bwMode="auto">
          <a:xfrm>
            <a:off x="5033749" y="3650454"/>
            <a:ext cx="4114800" cy="38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CC00"/>
              </a:buClr>
              <a:buChar char="–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id-ID" sz="1600" b="0" dirty="0">
                <a:solidFill>
                  <a:schemeClr val="tx1"/>
                </a:solidFill>
                <a:cs typeface="Arial" panose="020B0604020202020204" pitchFamily="34" charset="0"/>
              </a:rPr>
              <a:t>Deasy Sandhya Elya Ikawati, S. Si, M. Si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24" y="450054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169069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 err="1" smtClean="0"/>
              <a:t>D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id-ID" dirty="0" err="1" smtClean="0"/>
              <a:t>B</a:t>
            </a:r>
            <a:r>
              <a:rPr lang="en-US" dirty="0" err="1" smtClean="0"/>
              <a:t>uah</a:t>
            </a:r>
            <a:r>
              <a:rPr lang="en-US" dirty="0" smtClean="0"/>
              <a:t> </a:t>
            </a:r>
            <a:r>
              <a:rPr lang="id-ID" dirty="0" err="1" smtClean="0"/>
              <a:t>F</a:t>
            </a:r>
            <a:r>
              <a:rPr lang="en-US" dirty="0" err="1" smtClean="0"/>
              <a:t>ungsi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8775" y="1312069"/>
            <a:ext cx="7543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err="1"/>
              <a:t>Misalkan</a:t>
            </a:r>
            <a:r>
              <a:rPr lang="en-US" sz="2200" dirty="0"/>
              <a:t> </a:t>
            </a:r>
            <a:r>
              <a:rPr lang="en-US" sz="2200" i="1" dirty="0"/>
              <a:t>g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. </a:t>
            </a:r>
            <a:r>
              <a:rPr lang="en-US" sz="2200" dirty="0" err="1"/>
              <a:t>Komposisi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g</a:t>
            </a:r>
            <a:r>
              <a:rPr lang="en-US" sz="2200" dirty="0"/>
              <a:t>, </a:t>
            </a:r>
            <a:r>
              <a:rPr lang="en-US" sz="2200" dirty="0" err="1"/>
              <a:t>dinotasikan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g</a:t>
            </a:r>
            <a:r>
              <a:rPr lang="en-US" sz="2200" dirty="0"/>
              <a:t>,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 yang </a:t>
            </a:r>
            <a:r>
              <a:rPr lang="en-US" sz="2200" dirty="0" err="1"/>
              <a:t>didefinisikan</a:t>
            </a:r>
            <a:r>
              <a:rPr lang="en-US" sz="2200" dirty="0"/>
              <a:t> ole</a:t>
            </a:r>
            <a:r>
              <a:rPr lang="id-ID" sz="2200" dirty="0"/>
              <a:t>h</a:t>
            </a:r>
          </a:p>
          <a:p>
            <a:pPr algn="just"/>
            <a:endParaRPr lang="id-ID" sz="2200" dirty="0"/>
          </a:p>
          <a:p>
            <a:pPr marL="114300" indent="0" algn="just">
              <a:buNone/>
            </a:pPr>
            <a:r>
              <a:rPr lang="en-US" sz="2200" dirty="0"/>
              <a:t>	(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g</a:t>
            </a:r>
            <a:r>
              <a:rPr lang="en-US" sz="2200" dirty="0"/>
              <a:t>)(</a:t>
            </a:r>
            <a:r>
              <a:rPr lang="en-US" sz="2200" i="1" dirty="0"/>
              <a:t>a</a:t>
            </a:r>
            <a:r>
              <a:rPr lang="en-US" sz="2200" dirty="0"/>
              <a:t>) =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g</a:t>
            </a:r>
            <a:r>
              <a:rPr lang="en-US" sz="2200" dirty="0"/>
              <a:t>(</a:t>
            </a:r>
            <a:r>
              <a:rPr lang="en-US" sz="2200" i="1" dirty="0"/>
              <a:t>a</a:t>
            </a:r>
            <a:r>
              <a:rPr lang="en-US" sz="2200" dirty="0"/>
              <a:t>))</a:t>
            </a:r>
            <a:endParaRPr lang="id-ID" sz="2200" dirty="0"/>
          </a:p>
        </p:txBody>
      </p:sp>
      <p:sp>
        <p:nvSpPr>
          <p:cNvPr id="5" name="Rectangle 4"/>
          <p:cNvSpPr/>
          <p:nvPr/>
        </p:nvSpPr>
        <p:spPr>
          <a:xfrm>
            <a:off x="2559085" y="3733800"/>
            <a:ext cx="29145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200" i="1" dirty="0"/>
              <a:t>g </a:t>
            </a:r>
            <a:r>
              <a:rPr lang="en-US" sz="2200" dirty="0"/>
              <a:t>= {(1, </a:t>
            </a:r>
            <a:r>
              <a:rPr lang="en-US" sz="2200" i="1" dirty="0"/>
              <a:t>u</a:t>
            </a:r>
            <a:r>
              <a:rPr lang="en-US" sz="2200" dirty="0"/>
              <a:t>), (2, </a:t>
            </a:r>
            <a:r>
              <a:rPr lang="en-US" sz="2200" i="1" dirty="0"/>
              <a:t>u</a:t>
            </a:r>
            <a:r>
              <a:rPr lang="en-US" sz="2200" dirty="0"/>
              <a:t>), (3, </a:t>
            </a:r>
            <a:r>
              <a:rPr lang="en-US" sz="2200" i="1" dirty="0"/>
              <a:t>v</a:t>
            </a:r>
            <a:r>
              <a:rPr lang="en-US" sz="2200" dirty="0" smtClean="0"/>
              <a:t>)}</a:t>
            </a:r>
            <a:endParaRPr lang="id-ID" sz="2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603961" y="4164687"/>
            <a:ext cx="3219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= {1, 2, 3}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= {</a:t>
            </a:r>
            <a:r>
              <a:rPr lang="en-US" sz="2200" i="1" dirty="0"/>
              <a:t>u</a:t>
            </a:r>
            <a:r>
              <a:rPr lang="en-US" sz="2200" dirty="0"/>
              <a:t>, </a:t>
            </a:r>
            <a:r>
              <a:rPr lang="en-US" sz="2200" i="1" dirty="0"/>
              <a:t>v</a:t>
            </a:r>
            <a:r>
              <a:rPr lang="en-US" sz="2200" dirty="0"/>
              <a:t>, </a:t>
            </a:r>
            <a:r>
              <a:rPr lang="en-US" sz="2200" i="1" dirty="0"/>
              <a:t>w</a:t>
            </a:r>
            <a:r>
              <a:rPr lang="en-US" sz="2200" dirty="0"/>
              <a:t>}</a:t>
            </a:r>
            <a:endParaRPr lang="id-ID" sz="2200" dirty="0"/>
          </a:p>
        </p:txBody>
      </p:sp>
      <p:sp>
        <p:nvSpPr>
          <p:cNvPr id="7" name="Rectangle 6"/>
          <p:cNvSpPr/>
          <p:nvPr/>
        </p:nvSpPr>
        <p:spPr>
          <a:xfrm>
            <a:off x="2601436" y="4619825"/>
            <a:ext cx="28298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200" i="1" dirty="0"/>
              <a:t>f </a:t>
            </a:r>
            <a:r>
              <a:rPr lang="en-US" sz="2200" dirty="0"/>
              <a:t>= {(</a:t>
            </a:r>
            <a:r>
              <a:rPr lang="en-US" sz="2200" i="1" dirty="0"/>
              <a:t>u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), (</a:t>
            </a:r>
            <a:r>
              <a:rPr lang="en-US" sz="2200" i="1" dirty="0"/>
              <a:t>v, x</a:t>
            </a:r>
            <a:r>
              <a:rPr lang="en-US" sz="2200" dirty="0"/>
              <a:t>), (</a:t>
            </a:r>
            <a:r>
              <a:rPr lang="en-US" sz="2200" i="1" dirty="0"/>
              <a:t>w</a:t>
            </a:r>
            <a:r>
              <a:rPr lang="en-US" sz="2200" dirty="0"/>
              <a:t>, </a:t>
            </a:r>
            <a:r>
              <a:rPr lang="en-US" sz="2200" i="1" dirty="0"/>
              <a:t>z</a:t>
            </a:r>
            <a:r>
              <a:rPr lang="en-US" sz="2200" dirty="0"/>
              <a:t>)}</a:t>
            </a:r>
            <a:endParaRPr lang="id-ID" sz="2200" dirty="0"/>
          </a:p>
        </p:txBody>
      </p:sp>
      <p:sp>
        <p:nvSpPr>
          <p:cNvPr id="8" name="Rectangle 7"/>
          <p:cNvSpPr/>
          <p:nvPr/>
        </p:nvSpPr>
        <p:spPr>
          <a:xfrm>
            <a:off x="3124200" y="5074963"/>
            <a:ext cx="31363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dirty="0"/>
              <a:t> = {</a:t>
            </a:r>
            <a:r>
              <a:rPr lang="en-US" sz="2200" i="1" dirty="0"/>
              <a:t>u</a:t>
            </a:r>
            <a:r>
              <a:rPr lang="en-US" sz="2200" dirty="0"/>
              <a:t>, </a:t>
            </a:r>
            <a:r>
              <a:rPr lang="en-US" sz="2200" i="1" dirty="0"/>
              <a:t>v</a:t>
            </a:r>
            <a:r>
              <a:rPr lang="en-US" sz="2200" dirty="0"/>
              <a:t>, </a:t>
            </a:r>
            <a:r>
              <a:rPr lang="en-US" sz="2200" i="1" dirty="0"/>
              <a:t>w</a:t>
            </a:r>
            <a:r>
              <a:rPr lang="en-US" sz="2200" dirty="0"/>
              <a:t>}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 = {</a:t>
            </a:r>
            <a:r>
              <a:rPr lang="en-US" sz="2200" i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, </a:t>
            </a:r>
            <a:r>
              <a:rPr lang="en-US" sz="2200" i="1" dirty="0"/>
              <a:t>z</a:t>
            </a:r>
            <a:r>
              <a:rPr lang="en-US" sz="2200" dirty="0"/>
              <a:t>}</a:t>
            </a:r>
            <a:endParaRPr lang="id-ID" sz="2200" dirty="0"/>
          </a:p>
        </p:txBody>
      </p:sp>
      <p:sp>
        <p:nvSpPr>
          <p:cNvPr id="9" name="Rectangle 8"/>
          <p:cNvSpPr/>
          <p:nvPr/>
        </p:nvSpPr>
        <p:spPr>
          <a:xfrm>
            <a:off x="3657600" y="5498446"/>
            <a:ext cx="33105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g </a:t>
            </a:r>
            <a:r>
              <a:rPr lang="en-US" sz="2200" dirty="0"/>
              <a:t>= {(1, </a:t>
            </a:r>
            <a:r>
              <a:rPr lang="en-US" sz="2200" i="1" dirty="0"/>
              <a:t>y</a:t>
            </a:r>
            <a:r>
              <a:rPr lang="en-US" sz="2200" dirty="0"/>
              <a:t>), (2, </a:t>
            </a:r>
            <a:r>
              <a:rPr lang="en-US" sz="2200" i="1" dirty="0"/>
              <a:t>y</a:t>
            </a:r>
            <a:r>
              <a:rPr lang="en-US" sz="2200" dirty="0"/>
              <a:t>), (3, </a:t>
            </a:r>
            <a:r>
              <a:rPr lang="en-US" sz="2200" i="1" dirty="0"/>
              <a:t>x</a:t>
            </a:r>
            <a:r>
              <a:rPr lang="en-US" sz="2200" dirty="0"/>
              <a:t>) }</a:t>
            </a:r>
            <a:endParaRPr lang="id-ID" sz="2200" dirty="0"/>
          </a:p>
        </p:txBody>
      </p:sp>
      <p:sp>
        <p:nvSpPr>
          <p:cNvPr id="10" name="Rectangle 9"/>
          <p:cNvSpPr/>
          <p:nvPr/>
        </p:nvSpPr>
        <p:spPr>
          <a:xfrm>
            <a:off x="1295400" y="3824457"/>
            <a:ext cx="1066800" cy="430887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200" dirty="0" smtClean="0"/>
              <a:t>C</a:t>
            </a:r>
            <a:r>
              <a:rPr lang="id-ID" sz="2200" dirty="0" smtClean="0"/>
              <a:t>ontoh 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3200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69069"/>
            <a:ext cx="61722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Contoh Komposisi Fungsi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905000"/>
            <a:ext cx="82518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Diberikan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= </a:t>
            </a:r>
            <a:r>
              <a:rPr lang="en-US" sz="2200" i="1" dirty="0"/>
              <a:t>x</a:t>
            </a:r>
            <a:r>
              <a:rPr lang="en-US" sz="2200" dirty="0"/>
              <a:t> – 1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g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=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+ 1. </a:t>
            </a:r>
            <a:r>
              <a:rPr lang="en-US" sz="2200" dirty="0" err="1"/>
              <a:t>Tentukan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g 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g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f </a:t>
            </a:r>
            <a:r>
              <a:rPr lang="en-US" sz="2200" i="1" dirty="0" smtClean="0"/>
              <a:t>.</a:t>
            </a:r>
            <a:endParaRPr lang="id-ID" sz="2200" dirty="0"/>
          </a:p>
        </p:txBody>
      </p:sp>
      <p:sp>
        <p:nvSpPr>
          <p:cNvPr id="5" name="Rectangle 4"/>
          <p:cNvSpPr/>
          <p:nvPr/>
        </p:nvSpPr>
        <p:spPr>
          <a:xfrm>
            <a:off x="1066800" y="2690336"/>
            <a:ext cx="7162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u="sng" dirty="0"/>
              <a:t>J</a:t>
            </a:r>
            <a:r>
              <a:rPr lang="id-ID" sz="2200" u="sng" dirty="0"/>
              <a:t>awab </a:t>
            </a:r>
            <a:r>
              <a:rPr lang="id-ID" sz="2200" u="sng" dirty="0" smtClean="0"/>
              <a:t>:</a:t>
            </a:r>
          </a:p>
          <a:p>
            <a:pPr marL="114300" indent="0">
              <a:buNone/>
            </a:pPr>
            <a:endParaRPr lang="id-ID" sz="2200" dirty="0"/>
          </a:p>
          <a:p>
            <a:pPr marL="114300" indent="0">
              <a:buNone/>
            </a:pPr>
            <a:r>
              <a:rPr lang="id-ID" sz="2200" dirty="0"/>
              <a:t>    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) (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g</a:t>
            </a:r>
            <a:r>
              <a:rPr lang="en-US" sz="2200" dirty="0"/>
              <a:t>)(</a:t>
            </a:r>
            <a:r>
              <a:rPr lang="en-US" sz="2200" i="1" dirty="0"/>
              <a:t>x</a:t>
            </a:r>
            <a:r>
              <a:rPr lang="en-US" sz="2200" dirty="0"/>
              <a:t>) =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g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)) =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+ 1) =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/>
              <a:t> + 1 – 1 = </a:t>
            </a:r>
            <a:r>
              <a:rPr lang="en-US" sz="2200" i="1" dirty="0"/>
              <a:t>x</a:t>
            </a:r>
            <a:r>
              <a:rPr lang="en-US" sz="2200" baseline="30000" dirty="0"/>
              <a:t>2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marL="114300" indent="0">
              <a:buNone/>
            </a:pPr>
            <a:endParaRPr lang="id-ID" sz="2200" dirty="0"/>
          </a:p>
          <a:p>
            <a:pPr marL="114300" indent="0">
              <a:buNone/>
            </a:pPr>
            <a:r>
              <a:rPr lang="id-ID" sz="2200" dirty="0"/>
              <a:t>     </a:t>
            </a:r>
            <a:r>
              <a:rPr lang="en-US" sz="2200" dirty="0"/>
              <a:t>(ii) (</a:t>
            </a:r>
            <a:r>
              <a:rPr lang="en-US" sz="2200" i="1" dirty="0"/>
              <a:t>g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)(</a:t>
            </a:r>
            <a:r>
              <a:rPr lang="en-US" sz="2200" i="1" dirty="0"/>
              <a:t>x</a:t>
            </a:r>
            <a:r>
              <a:rPr lang="en-US" sz="2200" dirty="0"/>
              <a:t>) = </a:t>
            </a:r>
            <a:r>
              <a:rPr lang="en-US" sz="2200" i="1" dirty="0"/>
              <a:t>g</a:t>
            </a:r>
            <a:r>
              <a:rPr lang="en-US" sz="2200" dirty="0"/>
              <a:t>(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)) = </a:t>
            </a:r>
            <a:r>
              <a:rPr lang="en-US" sz="2200" i="1" dirty="0"/>
              <a:t>g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 – 1) = (</a:t>
            </a:r>
            <a:r>
              <a:rPr lang="en-US" sz="2200" i="1" dirty="0"/>
              <a:t>x </a:t>
            </a:r>
            <a:r>
              <a:rPr lang="en-US" sz="2200" dirty="0"/>
              <a:t>–1)</a:t>
            </a:r>
            <a:r>
              <a:rPr lang="en-US" sz="2200" baseline="30000" dirty="0"/>
              <a:t>2</a:t>
            </a:r>
            <a:r>
              <a:rPr lang="en-US" sz="2200" dirty="0"/>
              <a:t> + 1 = </a:t>
            </a:r>
            <a:r>
              <a:rPr lang="en-US" sz="2200" i="1" dirty="0"/>
              <a:t>x</a:t>
            </a:r>
            <a:r>
              <a:rPr lang="en-US" sz="2200" baseline="30000" dirty="0"/>
              <a:t>2 </a:t>
            </a:r>
            <a:r>
              <a:rPr lang="en-US" sz="2200" dirty="0"/>
              <a:t> - 2</a:t>
            </a:r>
            <a:r>
              <a:rPr lang="en-US" sz="2200" i="1" dirty="0"/>
              <a:t>x </a:t>
            </a:r>
            <a:r>
              <a:rPr lang="en-US" sz="2200" dirty="0"/>
              <a:t>+ 2.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658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9069"/>
            <a:ext cx="53340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Post Test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1905000"/>
                <a:ext cx="8251825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id-ID" sz="2200" dirty="0" smtClean="0"/>
                  <a:t>Tulislah pasangan terurut pada relasi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d-ID" sz="2200" dirty="0" smtClean="0"/>
                  <a:t> dari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0,1,2,3,4</m:t>
                        </m:r>
                      </m:e>
                    </m:d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0, 1,2,3</m:t>
                        </m:r>
                      </m:e>
                    </m:d>
                  </m:oMath>
                </a14:m>
                <a:r>
                  <a:rPr lang="id-ID" sz="2200" dirty="0" smtClean="0"/>
                  <a:t> yang dalam hal ini pasangan terurut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d-ID" sz="2200" dirty="0" smtClean="0"/>
                  <a:t> jika dan hanya jika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d-ID" sz="2200" b="0" dirty="0" smtClean="0"/>
              </a:p>
              <a:p>
                <a:pPr marL="457200" indent="-457200">
                  <a:buAutoNum type="arabicPeriod"/>
                </a:pPr>
                <a:r>
                  <a:rPr lang="id-ID" sz="2200" dirty="0" smtClean="0"/>
                  <a:t>Nyatakan relasi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</m:e>
                    </m:d>
                  </m:oMath>
                </a14:m>
                <a:r>
                  <a:rPr lang="id-ID" sz="2200" dirty="0" smtClean="0"/>
                  <a:t> pada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id-ID" sz="2200" dirty="0" smtClean="0"/>
                  <a:t> dalam bentuk tabel, matriks, dan graf berarah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05000"/>
                <a:ext cx="8251825" cy="1785104"/>
              </a:xfrm>
              <a:prstGeom prst="rect">
                <a:avLst/>
              </a:prstGeom>
              <a:blipFill rotWithShape="0">
                <a:blip r:embed="rId3"/>
                <a:stretch>
                  <a:fillRect l="-1035" t="-2740" b="-6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4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9069"/>
            <a:ext cx="53340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Post Test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1219200"/>
                <a:ext cx="8251825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200" dirty="0" smtClean="0"/>
                  <a:t>4. Misalkan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d-ID" sz="2200" dirty="0" smtClean="0"/>
                  <a:t> relasi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</m:e>
                    </m:d>
                  </m:oMath>
                </a14:m>
                <a:r>
                  <a:rPr lang="id-ID" sz="2200" dirty="0" smtClean="0"/>
                  <a:t> dan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d-ID" sz="2200" dirty="0" smtClean="0"/>
                  <a:t> relasi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</m:e>
                    </m:d>
                  </m:oMath>
                </a14:m>
                <a:r>
                  <a:rPr lang="id-ID" sz="2200" dirty="0" smtClean="0"/>
                  <a:t> . Tentukan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𝜊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d-ID" sz="2200" dirty="0" smtClean="0"/>
                  <a:t> dan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𝜊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d-ID" sz="2200" dirty="0" smtClean="0"/>
                  <a:t>.</a:t>
                </a:r>
              </a:p>
              <a:p>
                <a:endParaRPr lang="id-ID" sz="2200" dirty="0" smtClean="0"/>
              </a:p>
              <a:p>
                <a:r>
                  <a:rPr lang="id-ID" sz="2200" dirty="0" smtClean="0"/>
                  <a:t>5. Misalkan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</m:e>
                    </m:d>
                  </m:oMath>
                </a14:m>
                <a:r>
                  <a:rPr lang="id-ID" sz="2200" dirty="0" smtClean="0"/>
                  <a:t> dan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</m:e>
                    </m:d>
                  </m:oMath>
                </a14:m>
                <a:r>
                  <a:rPr lang="id-ID" sz="2200" dirty="0" smtClean="0"/>
                  <a:t> adalah relasi dari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id-ID" sz="2200" dirty="0" smtClean="0"/>
                  <a:t> ke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id-ID" sz="2200" dirty="0" smtClean="0"/>
                  <a:t>. Tentukan: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d-ID" sz="2200" b="0" dirty="0" smtClean="0">
                    <a:ea typeface="Cambria Math" panose="02040503050406030204" pitchFamily="18" charset="0"/>
                  </a:rPr>
                  <a:t>		d. 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id-ID" sz="2200" b="0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d-ID" sz="2200" b="0" dirty="0" smtClean="0">
                    <a:ea typeface="Cambria Math" panose="02040503050406030204" pitchFamily="18" charset="0"/>
                  </a:rPr>
                  <a:t>		e.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id-ID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251825" cy="2800767"/>
              </a:xfrm>
              <a:prstGeom prst="rect">
                <a:avLst/>
              </a:prstGeom>
              <a:blipFill rotWithShape="0">
                <a:blip r:embed="rId3"/>
                <a:stretch>
                  <a:fillRect l="-961" t="-1525" b="-34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1400" y="4008269"/>
                <a:ext cx="543242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200" dirty="0" smtClean="0"/>
                  <a:t>6. Tentukan dan beri alasan apakah relasi berikut sebuah fungsi atau bukan. Beri alasan.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</m:e>
                    </m:d>
                  </m:oMath>
                </a14:m>
                <a:endParaRPr lang="id-ID" sz="22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d-ID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</m:e>
                    </m:d>
                  </m:oMath>
                </a14:m>
                <a:endParaRPr lang="id-ID" sz="2200" dirty="0" smtClean="0"/>
              </a:p>
              <a:p>
                <a:endParaRPr lang="id-ID" sz="2200" dirty="0" smtClean="0"/>
              </a:p>
              <a:p>
                <a:r>
                  <a:rPr lang="id-ID" sz="2200" dirty="0" smtClean="0"/>
                  <a:t>7. Apabila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id-ID" sz="2200" dirty="0" smtClean="0"/>
                  <a:t> dan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2200" dirty="0" smtClean="0"/>
                  <a:t>, maka tentukan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d-ID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𝜊</m:t>
                    </m:r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d-ID" sz="2200" dirty="0"/>
                  <a:t> dan </a:t>
                </a:r>
                <a14:m>
                  <m:oMath xmlns:m="http://schemas.openxmlformats.org/officeDocument/2006/math">
                    <m:r>
                      <a:rPr lang="id-ID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d-ID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𝜊</m:t>
                    </m:r>
                  </m:oMath>
                </a14:m>
                <a:r>
                  <a:rPr lang="id-ID" sz="2200" i="1" dirty="0" smtClean="0"/>
                  <a:t>f</a:t>
                </a:r>
                <a:r>
                  <a:rPr lang="id-ID" sz="22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008269"/>
                <a:ext cx="5432425" cy="2462213"/>
              </a:xfrm>
              <a:prstGeom prst="rect">
                <a:avLst/>
              </a:prstGeom>
              <a:blipFill rotWithShape="0">
                <a:blip r:embed="rId4"/>
                <a:stretch>
                  <a:fillRect l="-1459" t="-1737" r="-561" b="-42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7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2437" y="381000"/>
            <a:ext cx="6946900" cy="10175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Microsoft Himalaya" pitchFamily="2" charset="0"/>
                <a:cs typeface="Microsoft New Tai Lue" pitchFamily="34" charset="0"/>
              </a:defRPr>
            </a:lvl1pPr>
          </a:lstStyle>
          <a:p>
            <a:r>
              <a:rPr lang="id-ID" dirty="0" smtClean="0"/>
              <a:t>REFRENSI 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377" y="1752600"/>
            <a:ext cx="8148637" cy="31575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Munir, Rinaldi, “Matematika Diskrit Ed. Revisi Ke-3”, Informatika Bandung, 2012</a:t>
            </a:r>
          </a:p>
          <a:p>
            <a:endParaRPr lang="id-ID" dirty="0" smtClean="0"/>
          </a:p>
          <a:p>
            <a:r>
              <a:rPr lang="id-ID" dirty="0" smtClean="0"/>
              <a:t>Yan Watequlis S., ST, “Diktat Kuliah Matematika Diskrit”, Program Studi Manajemen Informatika, Politeknik Negeri Malang.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7572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2400" y="169069"/>
            <a:ext cx="6710784" cy="1143000"/>
          </a:xfrm>
        </p:spPr>
        <p:txBody>
          <a:bodyPr/>
          <a:lstStyle/>
          <a:p>
            <a:pPr algn="l"/>
            <a:r>
              <a:rPr lang="id-ID" dirty="0" smtClean="0"/>
              <a:t>Definisi 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66800" y="2565146"/>
            <a:ext cx="1143000" cy="46166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id-ID" sz="2400" dirty="0"/>
              <a:t>Matriks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3720973"/>
            <a:ext cx="1143000" cy="46166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id-ID" sz="2400" dirty="0" smtClean="0"/>
              <a:t>Relasi</a:t>
            </a:r>
            <a:endParaRPr lang="id-ID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4876800"/>
            <a:ext cx="1143000" cy="46166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id-ID" sz="2400" dirty="0" smtClean="0"/>
              <a:t>Fungsi </a:t>
            </a:r>
            <a:endParaRPr lang="id-ID" sz="2400" dirty="0"/>
          </a:p>
        </p:txBody>
      </p:sp>
      <p:sp>
        <p:nvSpPr>
          <p:cNvPr id="13" name="Rectangle 12"/>
          <p:cNvSpPr/>
          <p:nvPr/>
        </p:nvSpPr>
        <p:spPr>
          <a:xfrm>
            <a:off x="2545307" y="2421522"/>
            <a:ext cx="617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id-ID" sz="2400" dirty="0" smtClean="0"/>
              <a:t>S</a:t>
            </a:r>
            <a:r>
              <a:rPr lang="en-US" sz="2400" dirty="0" err="1" smtClean="0"/>
              <a:t>usunan</a:t>
            </a:r>
            <a:r>
              <a:rPr lang="en-US" sz="2400" dirty="0" smtClean="0"/>
              <a:t> </a:t>
            </a:r>
            <a:r>
              <a:rPr lang="en-US" sz="2400" dirty="0" err="1"/>
              <a:t>skalar</a:t>
            </a:r>
            <a:r>
              <a:rPr lang="en-US" sz="2400" dirty="0"/>
              <a:t> </a:t>
            </a:r>
            <a:r>
              <a:rPr lang="en-US" sz="2400" dirty="0" err="1"/>
              <a:t>elemen-elemen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.</a:t>
            </a:r>
            <a:endParaRPr lang="id-ID" sz="2400" dirty="0"/>
          </a:p>
        </p:txBody>
      </p:sp>
      <p:sp>
        <p:nvSpPr>
          <p:cNvPr id="14" name="Rectangle 13"/>
          <p:cNvSpPr/>
          <p:nvPr/>
        </p:nvSpPr>
        <p:spPr>
          <a:xfrm>
            <a:off x="2545307" y="3577349"/>
            <a:ext cx="5863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400" dirty="0"/>
              <a:t>Merupakan hubungan anatara elemen himpunan satu dengan lainnya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72294" y="4733176"/>
            <a:ext cx="5836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400" dirty="0"/>
              <a:t>Jenis khusus relasi yang biasaya digunakan dalam penyelesaian masalah tententu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1096417"/>
            <a:ext cx="701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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endParaRPr lang="id-ID" sz="220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159600"/>
            <a:ext cx="4343400" cy="821531"/>
          </a:xfrm>
        </p:spPr>
        <p:txBody>
          <a:bodyPr/>
          <a:lstStyle/>
          <a:p>
            <a:r>
              <a:rPr lang="id-ID" dirty="0" smtClean="0"/>
              <a:t>Relasi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1865858"/>
            <a:ext cx="701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 err="1"/>
              <a:t>Notasi</a:t>
            </a:r>
            <a:r>
              <a:rPr lang="en-US" sz="2200" dirty="0"/>
              <a:t>: </a:t>
            </a:r>
            <a:r>
              <a:rPr lang="en-US" sz="2200" i="1" dirty="0"/>
              <a:t>R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</a:t>
            </a:r>
            <a:r>
              <a:rPr lang="en-US" sz="2200" dirty="0"/>
              <a:t> (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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)</a:t>
            </a:r>
            <a:endParaRPr lang="id-ID" sz="2200" dirty="0"/>
          </a:p>
        </p:txBody>
      </p:sp>
      <p:sp>
        <p:nvSpPr>
          <p:cNvPr id="15" name="Rectangle 14"/>
          <p:cNvSpPr/>
          <p:nvPr/>
        </p:nvSpPr>
        <p:spPr>
          <a:xfrm>
            <a:off x="228600" y="2281796"/>
            <a:ext cx="87118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i="1" dirty="0"/>
              <a:t>a R b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notasi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, yang </a:t>
            </a:r>
            <a:r>
              <a:rPr lang="en-US" sz="2200" dirty="0" err="1"/>
              <a:t>artinya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dihubungankan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endParaRPr lang="id-ID" sz="2200" dirty="0"/>
          </a:p>
        </p:txBody>
      </p:sp>
      <p:sp>
        <p:nvSpPr>
          <p:cNvPr id="16" name="Rectangle 15"/>
          <p:cNvSpPr/>
          <p:nvPr/>
        </p:nvSpPr>
        <p:spPr>
          <a:xfrm>
            <a:off x="216089" y="3086319"/>
            <a:ext cx="87118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i="1" strike="sngStrike" dirty="0"/>
              <a:t>R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notasi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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, yang </a:t>
            </a:r>
            <a:r>
              <a:rPr lang="en-US" sz="2200" dirty="0" err="1"/>
              <a:t>artinya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dihubungkan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endParaRPr lang="id-ID" sz="2200" dirty="0"/>
          </a:p>
        </p:txBody>
      </p:sp>
      <p:sp>
        <p:nvSpPr>
          <p:cNvPr id="2" name="Rectangle 1"/>
          <p:cNvSpPr/>
          <p:nvPr/>
        </p:nvSpPr>
        <p:spPr>
          <a:xfrm>
            <a:off x="201304" y="3895227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daerah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r>
              <a:rPr lang="en-US" sz="2200" dirty="0"/>
              <a:t> (</a:t>
            </a:r>
            <a:r>
              <a:rPr lang="en-US" sz="2200" i="1" dirty="0"/>
              <a:t>domain</a:t>
            </a:r>
            <a:r>
              <a:rPr lang="en-US" sz="2200" dirty="0"/>
              <a:t>)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B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daerah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(</a:t>
            </a:r>
            <a:r>
              <a:rPr lang="en-US" sz="2200" i="1" dirty="0"/>
              <a:t>range</a:t>
            </a:r>
            <a:r>
              <a:rPr lang="en-US" sz="2200" dirty="0"/>
              <a:t>)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.</a:t>
            </a:r>
            <a:endParaRPr lang="id-ID" sz="2200" dirty="0"/>
          </a:p>
        </p:txBody>
      </p:sp>
      <p:sp>
        <p:nvSpPr>
          <p:cNvPr id="3" name="Rectangle 2"/>
          <p:cNvSpPr/>
          <p:nvPr/>
        </p:nvSpPr>
        <p:spPr>
          <a:xfrm>
            <a:off x="838200" y="4848355"/>
            <a:ext cx="541020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 err="1"/>
              <a:t>Misalkan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= {2, 3, 4}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Q</a:t>
            </a:r>
            <a:r>
              <a:rPr lang="en-US" sz="2200" dirty="0"/>
              <a:t> = {2, 4, 8, 9, 15}. </a:t>
            </a:r>
            <a:endParaRPr lang="id-ID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5386044"/>
            <a:ext cx="5749119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/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definisikan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Q </a:t>
            </a:r>
            <a:r>
              <a:rPr lang="en-US" sz="2200" dirty="0" err="1" smtClean="0"/>
              <a:t>dengan</a:t>
            </a:r>
            <a:r>
              <a:rPr lang="id-ID" sz="2200" dirty="0" smtClean="0"/>
              <a:t> </a:t>
            </a:r>
          </a:p>
          <a:p>
            <a:pPr marL="114300"/>
            <a:r>
              <a:rPr lang="en-US" sz="2200" dirty="0" smtClean="0"/>
              <a:t>(</a:t>
            </a:r>
            <a:r>
              <a:rPr lang="en-US" sz="2200" i="1" dirty="0" smtClean="0"/>
              <a:t>p</a:t>
            </a:r>
            <a:r>
              <a:rPr lang="en-US" sz="2200" dirty="0"/>
              <a:t>, </a:t>
            </a:r>
            <a:r>
              <a:rPr lang="en-US" sz="2200" i="1" dirty="0"/>
              <a:t>q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 err="1"/>
              <a:t>habis</a:t>
            </a:r>
            <a:r>
              <a:rPr lang="en-US" sz="2200" dirty="0"/>
              <a:t> </a:t>
            </a:r>
            <a:r>
              <a:rPr lang="en-US" sz="2200" dirty="0" err="1"/>
              <a:t>membagi</a:t>
            </a:r>
            <a:r>
              <a:rPr lang="en-US" sz="2200" dirty="0"/>
              <a:t> </a:t>
            </a:r>
            <a:r>
              <a:rPr lang="en-US" sz="2200" i="1" dirty="0"/>
              <a:t>q</a:t>
            </a:r>
            <a:endParaRPr lang="id-ID" sz="2200" dirty="0"/>
          </a:p>
        </p:txBody>
      </p:sp>
      <p:sp>
        <p:nvSpPr>
          <p:cNvPr id="9" name="Rectangle 8"/>
          <p:cNvSpPr/>
          <p:nvPr/>
        </p:nvSpPr>
        <p:spPr>
          <a:xfrm>
            <a:off x="838200" y="6262287"/>
            <a:ext cx="6016388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i="1" dirty="0"/>
              <a:t>R</a:t>
            </a:r>
            <a:r>
              <a:rPr lang="en-US" sz="2200" dirty="0"/>
              <a:t>  = {(2, 2), (2, 4), (4, 4), (2, 8), (4, 8), (3, 9), (3, 15) }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9183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6" grpId="0"/>
      <p:bldP spid="2" grpId="0"/>
      <p:bldP spid="3" grpId="0" animBg="1"/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1589292"/>
            <a:ext cx="1981200" cy="76944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id-ID" sz="2200" dirty="0" smtClean="0"/>
              <a:t>Menggunakan Tabel</a:t>
            </a:r>
            <a:endParaRPr lang="id-ID" sz="220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132138" y="299344"/>
            <a:ext cx="4343400" cy="821531"/>
          </a:xfrm>
        </p:spPr>
        <p:txBody>
          <a:bodyPr/>
          <a:lstStyle/>
          <a:p>
            <a:r>
              <a:rPr lang="id-ID" dirty="0"/>
              <a:t>Representasi </a:t>
            </a:r>
            <a:r>
              <a:rPr lang="id-ID" dirty="0" smtClean="0"/>
              <a:t>Relasi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62200" y="1511786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200" dirty="0" err="1"/>
              <a:t>Kolom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en-US" sz="2200" dirty="0"/>
              <a:t> </a:t>
            </a:r>
            <a:r>
              <a:rPr lang="en-US" sz="2200" dirty="0" err="1"/>
              <a:t>menyatakan</a:t>
            </a:r>
            <a:r>
              <a:rPr lang="en-US" sz="2200" dirty="0"/>
              <a:t> </a:t>
            </a:r>
            <a:r>
              <a:rPr lang="en-US" sz="2200" dirty="0" err="1"/>
              <a:t>daerah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r>
              <a:rPr lang="en-US" sz="2200" dirty="0"/>
              <a:t>, </a:t>
            </a:r>
            <a:r>
              <a:rPr lang="en-US" sz="2200" dirty="0" err="1"/>
              <a:t>sedangkan</a:t>
            </a:r>
            <a:r>
              <a:rPr lang="en-US" sz="2200" dirty="0"/>
              <a:t> </a:t>
            </a:r>
            <a:r>
              <a:rPr lang="en-US" sz="2200" dirty="0" err="1"/>
              <a:t>kolom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menyatakan</a:t>
            </a:r>
            <a:r>
              <a:rPr lang="en-US" sz="2200" dirty="0"/>
              <a:t> </a:t>
            </a:r>
            <a:r>
              <a:rPr lang="en-US" sz="2200" dirty="0" err="1"/>
              <a:t>daerah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. </a:t>
            </a:r>
            <a:endParaRPr lang="id-ID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2329"/>
              </p:ext>
            </p:extLst>
          </p:nvPr>
        </p:nvGraphicFramePr>
        <p:xfrm>
          <a:off x="304800" y="2502980"/>
          <a:ext cx="1026279" cy="29260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50215"/>
                <a:gridCol w="57606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600200" y="2828464"/>
            <a:ext cx="1981200" cy="76944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id-ID" sz="2200" dirty="0" smtClean="0"/>
              <a:t>Menggunakan Matriks</a:t>
            </a:r>
            <a:endParaRPr lang="id-ID" sz="22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88375"/>
              </p:ext>
            </p:extLst>
          </p:nvPr>
        </p:nvGraphicFramePr>
        <p:xfrm>
          <a:off x="1636594" y="3791788"/>
          <a:ext cx="1990830" cy="127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4" imgW="1117600" imgH="711200" progId="Equation.DSMT4">
                  <p:embed/>
                </p:oleObj>
              </mc:Choice>
              <mc:Fallback>
                <p:oleObj name="Equation" r:id="rId4" imgW="1117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594" y="3791788"/>
                        <a:ext cx="1990830" cy="1276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830163" y="2686067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2200" dirty="0"/>
              <a:t>Pengisian elemen matriks dengan nilai 1 jika saling terhubung dan 0 jika tidak terhubung</a:t>
            </a:r>
          </a:p>
        </p:txBody>
      </p:sp>
      <p:sp>
        <p:nvSpPr>
          <p:cNvPr id="9" name="Rectangle 8"/>
          <p:cNvSpPr/>
          <p:nvPr/>
        </p:nvSpPr>
        <p:spPr>
          <a:xfrm>
            <a:off x="-164105" y="1014614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i="1" dirty="0"/>
              <a:t>P</a:t>
            </a:r>
            <a:r>
              <a:rPr lang="en-US" sz="2200" dirty="0"/>
              <a:t> = {2, 3, 4}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Q</a:t>
            </a:r>
            <a:r>
              <a:rPr lang="en-US" sz="2200" dirty="0"/>
              <a:t> = {2, 4, 8, 9, 15</a:t>
            </a:r>
            <a:r>
              <a:rPr lang="en-US" sz="2200" dirty="0" smtClean="0"/>
              <a:t>}.(</a:t>
            </a:r>
            <a:r>
              <a:rPr lang="en-US" sz="2200" i="1" dirty="0"/>
              <a:t>p</a:t>
            </a:r>
            <a:r>
              <a:rPr lang="en-US" sz="2200" dirty="0"/>
              <a:t>, </a:t>
            </a:r>
            <a:r>
              <a:rPr lang="en-US" sz="2200" i="1" dirty="0"/>
              <a:t>q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 err="1"/>
              <a:t>habis</a:t>
            </a:r>
            <a:r>
              <a:rPr lang="en-US" sz="2200" dirty="0"/>
              <a:t> </a:t>
            </a:r>
            <a:r>
              <a:rPr lang="en-US" sz="2200" dirty="0" err="1"/>
              <a:t>membagi</a:t>
            </a:r>
            <a:r>
              <a:rPr lang="en-US" sz="2200" dirty="0"/>
              <a:t> </a:t>
            </a:r>
            <a:r>
              <a:rPr lang="en-US" sz="2200" i="1" dirty="0"/>
              <a:t>q</a:t>
            </a:r>
            <a:endParaRPr lang="id-ID" sz="2200" dirty="0"/>
          </a:p>
        </p:txBody>
      </p:sp>
      <p:sp>
        <p:nvSpPr>
          <p:cNvPr id="18" name="Rectangle 17"/>
          <p:cNvSpPr/>
          <p:nvPr/>
        </p:nvSpPr>
        <p:spPr>
          <a:xfrm>
            <a:off x="3779824" y="4457170"/>
            <a:ext cx="536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Misalkan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{(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a),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)}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relasi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}.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3874495" y="3909725"/>
            <a:ext cx="3485038" cy="43088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id-ID" sz="2200" dirty="0" smtClean="0"/>
              <a:t>Menggunakan Graf Berarah</a:t>
            </a:r>
            <a:endParaRPr lang="id-ID" sz="22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487649"/>
              </p:ext>
            </p:extLst>
          </p:nvPr>
        </p:nvGraphicFramePr>
        <p:xfrm>
          <a:off x="5303838" y="5220059"/>
          <a:ext cx="2057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r:id="rId6" imgW="1765080" imgH="1284120" progId="">
                  <p:embed/>
                </p:oleObj>
              </mc:Choice>
              <mc:Fallback>
                <p:oleObj r:id="rId6" imgW="1765080" imgH="128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220059"/>
                        <a:ext cx="20574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44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3" grpId="0"/>
      <p:bldP spid="9" grpId="0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8130"/>
            <a:ext cx="4191000" cy="1143000"/>
          </a:xfrm>
        </p:spPr>
        <p:txBody>
          <a:bodyPr/>
          <a:lstStyle/>
          <a:p>
            <a:r>
              <a:rPr lang="id-ID" dirty="0"/>
              <a:t>Relasi Inversi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1612" y="1143000"/>
            <a:ext cx="76739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/>
              <a:t>Misalkan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. Invers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, </a:t>
            </a:r>
            <a:r>
              <a:rPr lang="en-US" sz="2200" dirty="0" err="1"/>
              <a:t>dilambangkan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30000" dirty="0"/>
              <a:t>–1</a:t>
            </a:r>
            <a:r>
              <a:rPr lang="en-US" sz="2200" dirty="0"/>
              <a:t>,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yang </a:t>
            </a:r>
            <a:r>
              <a:rPr lang="en-US" sz="2200" dirty="0" err="1"/>
              <a:t>didefinisikan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endParaRPr lang="id-ID" sz="2200" dirty="0"/>
          </a:p>
          <a:p>
            <a:pPr marL="114300" indent="0">
              <a:buNone/>
            </a:pPr>
            <a:r>
              <a:rPr lang="en-US" sz="2200" dirty="0"/>
              <a:t>		</a:t>
            </a:r>
            <a:r>
              <a:rPr lang="en-US" sz="2200" i="1" dirty="0"/>
              <a:t>R</a:t>
            </a:r>
            <a:r>
              <a:rPr lang="en-US" sz="2200" baseline="30000" dirty="0"/>
              <a:t>–1</a:t>
            </a:r>
            <a:r>
              <a:rPr lang="en-US" sz="2200" dirty="0"/>
              <a:t> = {(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dirty="0"/>
              <a:t>) |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}</a:t>
            </a:r>
            <a:endParaRPr lang="id-ID" sz="2200" dirty="0"/>
          </a:p>
        </p:txBody>
      </p:sp>
      <p:sp>
        <p:nvSpPr>
          <p:cNvPr id="7" name="Rectangle 6"/>
          <p:cNvSpPr/>
          <p:nvPr/>
        </p:nvSpPr>
        <p:spPr>
          <a:xfrm>
            <a:off x="228600" y="2589550"/>
            <a:ext cx="8534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P</a:t>
            </a:r>
            <a:r>
              <a:rPr lang="en-US" sz="2200" dirty="0"/>
              <a:t> = {2, 3, 4}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Q</a:t>
            </a:r>
            <a:r>
              <a:rPr lang="en-US" sz="2200" dirty="0"/>
              <a:t> = {2, 4, 8, 9, 15}. </a:t>
            </a:r>
            <a:endParaRPr lang="id-ID" sz="2200" dirty="0" smtClean="0"/>
          </a:p>
          <a:p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definisikan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Q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i="1" dirty="0"/>
              <a:t>p</a:t>
            </a:r>
            <a:r>
              <a:rPr lang="en-US" sz="2200" dirty="0"/>
              <a:t>, </a:t>
            </a:r>
            <a:r>
              <a:rPr lang="en-US" sz="2200" i="1" dirty="0"/>
              <a:t>q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b="1" i="1" dirty="0"/>
              <a:t>p</a:t>
            </a:r>
            <a:r>
              <a:rPr lang="en-US" sz="2200" b="1" dirty="0"/>
              <a:t> </a:t>
            </a:r>
            <a:r>
              <a:rPr lang="en-US" sz="2200" b="1" dirty="0" err="1"/>
              <a:t>habis</a:t>
            </a:r>
            <a:r>
              <a:rPr lang="en-US" sz="2200" b="1" dirty="0"/>
              <a:t> </a:t>
            </a:r>
            <a:r>
              <a:rPr lang="en-US" sz="2200" b="1" dirty="0" err="1"/>
              <a:t>membagi</a:t>
            </a:r>
            <a:r>
              <a:rPr lang="en-US" sz="2200" b="1" dirty="0"/>
              <a:t> </a:t>
            </a:r>
            <a:r>
              <a:rPr lang="en-US" sz="2200" b="1" i="1" dirty="0"/>
              <a:t>q</a:t>
            </a:r>
            <a:r>
              <a:rPr lang="en-US" sz="2200" dirty="0"/>
              <a:t>  </a:t>
            </a:r>
            <a:r>
              <a:rPr lang="en-US" sz="2200" dirty="0" err="1" smtClean="0"/>
              <a:t>maka</a:t>
            </a:r>
            <a:r>
              <a:rPr lang="id-ID" sz="2200" dirty="0" smtClean="0"/>
              <a:t>, </a:t>
            </a:r>
            <a:r>
              <a:rPr lang="en-US" sz="2200" i="1" dirty="0" smtClean="0"/>
              <a:t>R</a:t>
            </a:r>
            <a:r>
              <a:rPr lang="en-US" sz="2200" dirty="0" smtClean="0"/>
              <a:t>  </a:t>
            </a:r>
            <a:r>
              <a:rPr lang="en-US" sz="2200" dirty="0"/>
              <a:t>= {(2, 2), (2, 4), (4, 4), (2, 8), (4, 8), (3, 9), (3, 15) }</a:t>
            </a:r>
            <a:endParaRPr lang="id-ID" sz="2200" dirty="0"/>
          </a:p>
        </p:txBody>
      </p:sp>
      <p:sp>
        <p:nvSpPr>
          <p:cNvPr id="8" name="Rectangle 7"/>
          <p:cNvSpPr/>
          <p:nvPr/>
        </p:nvSpPr>
        <p:spPr>
          <a:xfrm>
            <a:off x="103187" y="3870685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id-ID" sz="2200" i="1" dirty="0"/>
              <a:t> </a:t>
            </a:r>
            <a:r>
              <a:rPr lang="en-US" sz="2200" i="1" dirty="0"/>
              <a:t>R</a:t>
            </a:r>
            <a:r>
              <a:rPr lang="en-US" sz="2200" baseline="30000" dirty="0"/>
              <a:t>–1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i="1" dirty="0"/>
              <a:t>invers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Q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id-ID" sz="2200" dirty="0" smtClean="0"/>
              <a:t> </a:t>
            </a:r>
            <a:r>
              <a:rPr lang="en-US" sz="2200" dirty="0"/>
              <a:t>(</a:t>
            </a:r>
            <a:r>
              <a:rPr lang="en-US" sz="2200" i="1" dirty="0"/>
              <a:t>q</a:t>
            </a:r>
            <a:r>
              <a:rPr lang="en-US" sz="2200" dirty="0"/>
              <a:t>, </a:t>
            </a:r>
            <a:r>
              <a:rPr lang="en-US" sz="2200" i="1" dirty="0"/>
              <a:t>p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30000" dirty="0"/>
              <a:t>–1</a:t>
            </a:r>
            <a:r>
              <a:rPr lang="en-US" sz="2200" dirty="0"/>
              <a:t> 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b="1" i="1" dirty="0"/>
              <a:t>q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kelipatan</a:t>
            </a:r>
            <a:r>
              <a:rPr lang="en-US" sz="2200" b="1" dirty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i="1" dirty="0" smtClean="0"/>
              <a:t>p</a:t>
            </a:r>
            <a:r>
              <a:rPr lang="id-ID" sz="2200" b="1" i="1" dirty="0" smtClean="0"/>
              <a:t>.</a:t>
            </a:r>
            <a:endParaRPr lang="id-ID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2819400" y="4813265"/>
            <a:ext cx="61721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200" i="1" dirty="0"/>
              <a:t> </a:t>
            </a:r>
            <a:r>
              <a:rPr lang="en-US" sz="2200" i="1" dirty="0"/>
              <a:t>R</a:t>
            </a:r>
            <a:r>
              <a:rPr lang="en-US" sz="2200" baseline="30000" dirty="0"/>
              <a:t>–1</a:t>
            </a:r>
            <a:r>
              <a:rPr lang="id-ID" sz="2200" baseline="30000" dirty="0"/>
              <a:t> = </a:t>
            </a:r>
            <a:r>
              <a:rPr lang="en-US" sz="2200" dirty="0"/>
              <a:t>{(2, 2), (</a:t>
            </a:r>
            <a:r>
              <a:rPr lang="id-ID" sz="2200" dirty="0"/>
              <a:t>4</a:t>
            </a:r>
            <a:r>
              <a:rPr lang="en-US" sz="2200" dirty="0"/>
              <a:t>, </a:t>
            </a:r>
            <a:r>
              <a:rPr lang="id-ID" sz="2200" dirty="0"/>
              <a:t>2</a:t>
            </a:r>
            <a:r>
              <a:rPr lang="en-US" sz="2200" dirty="0"/>
              <a:t>), (4, 4), (</a:t>
            </a:r>
            <a:r>
              <a:rPr lang="id-ID" sz="2200" dirty="0"/>
              <a:t>8</a:t>
            </a:r>
            <a:r>
              <a:rPr lang="en-US" sz="2200" dirty="0"/>
              <a:t>, </a:t>
            </a:r>
            <a:r>
              <a:rPr lang="id-ID" sz="2200" dirty="0"/>
              <a:t>2</a:t>
            </a:r>
            <a:r>
              <a:rPr lang="en-US" sz="2200" dirty="0"/>
              <a:t>), (</a:t>
            </a:r>
            <a:r>
              <a:rPr lang="id-ID" sz="2200" dirty="0"/>
              <a:t>8</a:t>
            </a:r>
            <a:r>
              <a:rPr lang="en-US" sz="2200" dirty="0"/>
              <a:t>, </a:t>
            </a:r>
            <a:r>
              <a:rPr lang="id-ID" sz="2200" dirty="0"/>
              <a:t>4</a:t>
            </a:r>
            <a:r>
              <a:rPr lang="en-US" sz="2200" dirty="0"/>
              <a:t>), (</a:t>
            </a:r>
            <a:r>
              <a:rPr lang="id-ID" sz="2200" dirty="0"/>
              <a:t>9</a:t>
            </a:r>
            <a:r>
              <a:rPr lang="en-US" sz="2200" dirty="0"/>
              <a:t>, </a:t>
            </a:r>
            <a:r>
              <a:rPr lang="id-ID" sz="2200" dirty="0"/>
              <a:t>3</a:t>
            </a:r>
            <a:r>
              <a:rPr lang="en-US" sz="2200" dirty="0"/>
              <a:t>), (</a:t>
            </a:r>
            <a:r>
              <a:rPr lang="id-ID" sz="2200" dirty="0"/>
              <a:t>15</a:t>
            </a:r>
            <a:r>
              <a:rPr lang="en-US" sz="2200" dirty="0"/>
              <a:t>, </a:t>
            </a:r>
            <a:r>
              <a:rPr lang="id-ID" sz="2200" dirty="0"/>
              <a:t>3</a:t>
            </a:r>
            <a:r>
              <a:rPr lang="en-US" sz="2200" dirty="0"/>
              <a:t>) }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0904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69069"/>
            <a:ext cx="4191000" cy="1143000"/>
          </a:xfrm>
        </p:spPr>
        <p:txBody>
          <a:bodyPr/>
          <a:lstStyle/>
          <a:p>
            <a:r>
              <a:rPr lang="id-ID" dirty="0"/>
              <a:t>Kombinasi Relasi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319249"/>
            <a:ext cx="72167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himpuna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en-US" sz="2200" i="1" dirty="0"/>
              <a:t>R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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en-US" sz="2200" i="1" dirty="0"/>
              <a:t>R</a:t>
            </a:r>
            <a:r>
              <a:rPr lang="en-US" sz="2200" baseline="-25000" dirty="0"/>
              <a:t>1</a:t>
            </a:r>
            <a:r>
              <a:rPr lang="en-US" sz="2200" dirty="0"/>
              <a:t> –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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endParaRPr lang="id-ID" sz="2200" dirty="0"/>
          </a:p>
        </p:txBody>
      </p:sp>
      <p:sp>
        <p:nvSpPr>
          <p:cNvPr id="3" name="Rectangle 2"/>
          <p:cNvSpPr/>
          <p:nvPr/>
        </p:nvSpPr>
        <p:spPr>
          <a:xfrm>
            <a:off x="163512" y="2628296"/>
            <a:ext cx="68357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= {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}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= {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i="1" dirty="0"/>
              <a:t>d</a:t>
            </a:r>
            <a:r>
              <a:rPr lang="en-US" sz="2200" dirty="0"/>
              <a:t>}.  </a:t>
            </a:r>
            <a:endParaRPr lang="id-ID" sz="2200" dirty="0"/>
          </a:p>
          <a:p>
            <a:pPr marL="114300" indent="0">
              <a:buNone/>
            </a:pPr>
            <a:r>
              <a:rPr lang="id-ID" sz="2200" dirty="0"/>
              <a:t>  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1</a:t>
            </a:r>
            <a:r>
              <a:rPr lang="en-US" sz="2200" dirty="0"/>
              <a:t> = {(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dirty="0"/>
              <a:t>), (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), (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)}</a:t>
            </a:r>
            <a:endParaRPr lang="id-ID" sz="2200" dirty="0"/>
          </a:p>
          <a:p>
            <a:pPr marL="114300" indent="0">
              <a:buNone/>
            </a:pPr>
            <a:r>
              <a:rPr lang="id-ID" sz="2200" dirty="0"/>
              <a:t>  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 = {(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d</a:t>
            </a:r>
            <a:r>
              <a:rPr lang="en-US" sz="2200" dirty="0" smtClean="0"/>
              <a:t>)}</a:t>
            </a:r>
            <a:endParaRPr lang="id-ID" sz="2200" dirty="0"/>
          </a:p>
        </p:txBody>
      </p:sp>
      <p:sp>
        <p:nvSpPr>
          <p:cNvPr id="5" name="Rectangle 4"/>
          <p:cNvSpPr/>
          <p:nvPr/>
        </p:nvSpPr>
        <p:spPr>
          <a:xfrm>
            <a:off x="3247290" y="3746528"/>
            <a:ext cx="586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i="1" dirty="0"/>
              <a:t>R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 = {(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dirty="0"/>
              <a:t>)}</a:t>
            </a:r>
            <a:endParaRPr lang="id-ID" sz="2200" dirty="0"/>
          </a:p>
          <a:p>
            <a:pPr marL="114300" indent="0">
              <a:buNone/>
            </a:pPr>
            <a:r>
              <a:rPr lang="en-US" sz="2200" i="1" dirty="0" smtClean="0"/>
              <a:t>R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2200" dirty="0">
                <a:sym typeface="Symbol"/>
              </a:rPr>
              <a:t>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 = {(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a</a:t>
            </a:r>
            <a:r>
              <a:rPr lang="en-US" sz="2200" dirty="0"/>
              <a:t>), (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), (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d</a:t>
            </a:r>
            <a:r>
              <a:rPr lang="en-US" sz="2200" dirty="0"/>
              <a:t>)} </a:t>
            </a:r>
            <a:endParaRPr lang="id-ID" sz="2200" dirty="0"/>
          </a:p>
          <a:p>
            <a:pPr marL="114300" indent="0">
              <a:buNone/>
            </a:pPr>
            <a:r>
              <a:rPr lang="en-US" sz="2200" i="1" dirty="0" smtClean="0"/>
              <a:t>R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2200" dirty="0">
                <a:sym typeface="Symbol"/>
              </a:rPr>
              <a:t></a:t>
            </a:r>
            <a:r>
              <a:rPr lang="en-US" sz="2200" dirty="0"/>
              <a:t> 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 = {(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), (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)} </a:t>
            </a:r>
            <a:endParaRPr lang="id-ID" sz="2200" dirty="0"/>
          </a:p>
          <a:p>
            <a:pPr marL="114300" indent="0">
              <a:buNone/>
            </a:pPr>
            <a:r>
              <a:rPr lang="en-US" sz="2200" i="1" dirty="0" smtClean="0"/>
              <a:t>R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>
                <a:sym typeface="Symbol"/>
              </a:rPr>
              <a:t>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1</a:t>
            </a:r>
            <a:r>
              <a:rPr lang="en-US" sz="2200" dirty="0"/>
              <a:t> = {(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d</a:t>
            </a:r>
            <a:r>
              <a:rPr lang="en-US" sz="2200" dirty="0"/>
              <a:t>)} </a:t>
            </a:r>
            <a:endParaRPr lang="id-ID" sz="2200" dirty="0"/>
          </a:p>
          <a:p>
            <a:pPr marL="114300" indent="0">
              <a:buNone/>
            </a:pPr>
            <a:r>
              <a:rPr lang="en-US" sz="2200" i="1" dirty="0" smtClean="0"/>
              <a:t>R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2200" dirty="0">
                <a:sym typeface="Symbol"/>
              </a:rPr>
              <a:t>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baseline="-25000" dirty="0"/>
              <a:t>2</a:t>
            </a:r>
            <a:r>
              <a:rPr lang="en-US" sz="2200" dirty="0"/>
              <a:t> = {(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), (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d</a:t>
            </a:r>
            <a:r>
              <a:rPr lang="en-US" sz="2200" dirty="0"/>
              <a:t>)}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37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69069"/>
            <a:ext cx="4191000" cy="1143000"/>
          </a:xfrm>
        </p:spPr>
        <p:txBody>
          <a:bodyPr/>
          <a:lstStyle/>
          <a:p>
            <a:r>
              <a:rPr lang="id-ID" dirty="0"/>
              <a:t>Komposisi Relasi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1787" y="1219200"/>
            <a:ext cx="8077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/>
              <a:t>Misalkan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S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. </a:t>
            </a:r>
            <a:r>
              <a:rPr lang="en-US" sz="2200" dirty="0" err="1"/>
              <a:t>Komposisi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S</a:t>
            </a:r>
            <a:r>
              <a:rPr lang="en-US" sz="2200" dirty="0"/>
              <a:t>, </a:t>
            </a:r>
            <a:r>
              <a:rPr lang="en-US" sz="2200" dirty="0" err="1"/>
              <a:t>dinotasikan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S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,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 yang </a:t>
            </a:r>
            <a:r>
              <a:rPr lang="en-US" sz="2200" dirty="0" err="1"/>
              <a:t>didefinisikan</a:t>
            </a:r>
            <a:r>
              <a:rPr lang="en-US" sz="2200" dirty="0"/>
              <a:t> </a:t>
            </a:r>
            <a:r>
              <a:rPr lang="en-US" sz="2200" dirty="0" err="1" smtClean="0"/>
              <a:t>oleh</a:t>
            </a:r>
            <a:endParaRPr lang="id-ID" sz="2200" dirty="0"/>
          </a:p>
          <a:p>
            <a:r>
              <a:rPr lang="en-US" sz="2200" i="1" dirty="0"/>
              <a:t>S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= {(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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,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b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 </a:t>
            </a:r>
            <a:r>
              <a:rPr lang="en-US" sz="2200" dirty="0" err="1"/>
              <a:t>dan</a:t>
            </a:r>
            <a:r>
              <a:rPr lang="en-US" sz="2200" dirty="0"/>
              <a:t> (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) </a:t>
            </a:r>
            <a:r>
              <a:rPr lang="en-US" sz="2200" dirty="0">
                <a:sym typeface="Symbol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S</a:t>
            </a:r>
            <a:r>
              <a:rPr lang="en-US" sz="2200" dirty="0"/>
              <a:t>  }</a:t>
            </a:r>
            <a:endParaRPr lang="id-ID" sz="2200" dirty="0"/>
          </a:p>
        </p:txBody>
      </p:sp>
      <p:sp>
        <p:nvSpPr>
          <p:cNvPr id="3" name="Rectangle 2"/>
          <p:cNvSpPr/>
          <p:nvPr/>
        </p:nvSpPr>
        <p:spPr>
          <a:xfrm>
            <a:off x="247887" y="3443595"/>
            <a:ext cx="4392613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i="1" dirty="0"/>
              <a:t>R</a:t>
            </a:r>
            <a:r>
              <a:rPr lang="en-US" sz="2200" dirty="0"/>
              <a:t> = {(1, 2), (1, 6), (2, 4), (3, 4), (3, 6), (3, 8</a:t>
            </a:r>
            <a:r>
              <a:rPr lang="en-US" sz="2200" dirty="0" smtClean="0"/>
              <a:t>)}</a:t>
            </a:r>
            <a:r>
              <a:rPr lang="id-ID" sz="2200" dirty="0" smtClean="0"/>
              <a:t>, </a:t>
            </a:r>
          </a:p>
          <a:p>
            <a:r>
              <a:rPr lang="id-ID" sz="2200" dirty="0" smtClean="0"/>
              <a:t>A=</a:t>
            </a:r>
            <a:r>
              <a:rPr lang="en-US" sz="2200" dirty="0" smtClean="0"/>
              <a:t>{1</a:t>
            </a:r>
            <a:r>
              <a:rPr lang="en-US" sz="2200" dirty="0"/>
              <a:t>, 2, 3</a:t>
            </a:r>
            <a:r>
              <a:rPr lang="en-US" sz="2200" dirty="0" smtClean="0"/>
              <a:t>}</a:t>
            </a:r>
            <a:r>
              <a:rPr lang="id-ID" sz="2200" dirty="0" smtClean="0"/>
              <a:t>,B=</a:t>
            </a:r>
            <a:r>
              <a:rPr lang="en-US" sz="2200" dirty="0"/>
              <a:t> {2, </a:t>
            </a:r>
            <a:r>
              <a:rPr lang="en-US" sz="2200" dirty="0" smtClean="0"/>
              <a:t>4</a:t>
            </a:r>
            <a:r>
              <a:rPr lang="en-US" sz="2200" dirty="0"/>
              <a:t>, 6, 8</a:t>
            </a:r>
            <a:r>
              <a:rPr lang="en-US" sz="2200" dirty="0" smtClean="0"/>
              <a:t>}</a:t>
            </a:r>
            <a:endParaRPr lang="id-ID" sz="2200" dirty="0" smtClean="0"/>
          </a:p>
          <a:p>
            <a:endParaRPr lang="id-ID" sz="2200" dirty="0" smtClean="0"/>
          </a:p>
          <a:p>
            <a:r>
              <a:rPr lang="en-US" sz="2200" i="1" dirty="0"/>
              <a:t>S</a:t>
            </a:r>
            <a:r>
              <a:rPr lang="en-US" sz="2200" dirty="0"/>
              <a:t> = {(2, </a:t>
            </a:r>
            <a:r>
              <a:rPr lang="en-US" sz="2200" i="1" dirty="0"/>
              <a:t>u</a:t>
            </a:r>
            <a:r>
              <a:rPr lang="en-US" sz="2200" dirty="0"/>
              <a:t>), (4, </a:t>
            </a:r>
            <a:r>
              <a:rPr lang="en-US" sz="2200" i="1" dirty="0"/>
              <a:t>s</a:t>
            </a:r>
            <a:r>
              <a:rPr lang="en-US" sz="2200" dirty="0"/>
              <a:t>), (4, </a:t>
            </a:r>
            <a:r>
              <a:rPr lang="en-US" sz="2200" i="1" dirty="0"/>
              <a:t>t</a:t>
            </a:r>
            <a:r>
              <a:rPr lang="en-US" sz="2200" dirty="0"/>
              <a:t>), (6, </a:t>
            </a:r>
            <a:r>
              <a:rPr lang="en-US" sz="2200" i="1" dirty="0"/>
              <a:t>t</a:t>
            </a:r>
            <a:r>
              <a:rPr lang="en-US" sz="2200" dirty="0"/>
              <a:t>), (8, </a:t>
            </a:r>
            <a:r>
              <a:rPr lang="en-US" sz="2200" i="1" dirty="0"/>
              <a:t>u</a:t>
            </a:r>
            <a:r>
              <a:rPr lang="en-US" sz="2200" dirty="0"/>
              <a:t>)} </a:t>
            </a:r>
            <a:endParaRPr lang="id-ID" sz="2200" dirty="0" smtClean="0"/>
          </a:p>
          <a:p>
            <a:r>
              <a:rPr lang="id-ID" sz="2000" dirty="0"/>
              <a:t>B=</a:t>
            </a:r>
            <a:r>
              <a:rPr lang="en-US" sz="2000" dirty="0"/>
              <a:t> {2, 4, 6, 8</a:t>
            </a:r>
            <a:r>
              <a:rPr lang="en-US" sz="2000" dirty="0" smtClean="0"/>
              <a:t>}</a:t>
            </a:r>
            <a:r>
              <a:rPr lang="id-ID" sz="2000" dirty="0" smtClean="0"/>
              <a:t>, C=</a:t>
            </a:r>
            <a:r>
              <a:rPr lang="en-US" sz="2200" dirty="0"/>
              <a:t>{</a:t>
            </a:r>
            <a:r>
              <a:rPr lang="en-US" sz="2200" i="1" dirty="0"/>
              <a:t>s</a:t>
            </a:r>
            <a:r>
              <a:rPr lang="en-US" sz="2200" dirty="0"/>
              <a:t>, </a:t>
            </a:r>
            <a:r>
              <a:rPr lang="en-US" sz="2200" i="1" dirty="0"/>
              <a:t>t</a:t>
            </a:r>
            <a:r>
              <a:rPr lang="en-US" sz="2200" dirty="0"/>
              <a:t>, </a:t>
            </a:r>
            <a:r>
              <a:rPr lang="en-US" sz="2200" i="1" dirty="0"/>
              <a:t>u</a:t>
            </a:r>
            <a:r>
              <a:rPr lang="en-US" sz="2200" dirty="0" smtClean="0"/>
              <a:t>}</a:t>
            </a:r>
            <a:endParaRPr lang="id-ID" sz="2200" dirty="0" smtClean="0"/>
          </a:p>
          <a:p>
            <a:endParaRPr lang="id-ID" sz="2200" dirty="0"/>
          </a:p>
          <a:p>
            <a:r>
              <a:rPr lang="en-US" sz="2200" i="1" dirty="0"/>
              <a:t>S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</a:t>
            </a:r>
            <a:r>
              <a:rPr lang="en-US" sz="2200" dirty="0"/>
              <a:t> </a:t>
            </a:r>
            <a:r>
              <a:rPr lang="en-US" sz="2200" i="1" dirty="0"/>
              <a:t>R</a:t>
            </a:r>
            <a:r>
              <a:rPr lang="en-US" sz="2200" dirty="0"/>
              <a:t> = {(1, </a:t>
            </a:r>
            <a:r>
              <a:rPr lang="en-US" sz="2200" i="1" dirty="0"/>
              <a:t>u</a:t>
            </a:r>
            <a:r>
              <a:rPr lang="en-US" sz="2200" dirty="0"/>
              <a:t>), (1, </a:t>
            </a:r>
            <a:r>
              <a:rPr lang="en-US" sz="2200" i="1" dirty="0"/>
              <a:t>t</a:t>
            </a:r>
            <a:r>
              <a:rPr lang="en-US" sz="2200" dirty="0"/>
              <a:t>), (2, </a:t>
            </a:r>
            <a:r>
              <a:rPr lang="en-US" sz="2200" i="1" dirty="0"/>
              <a:t>s</a:t>
            </a:r>
            <a:r>
              <a:rPr lang="en-US" sz="2200" dirty="0"/>
              <a:t>), (2, </a:t>
            </a:r>
            <a:r>
              <a:rPr lang="en-US" sz="2200" i="1" dirty="0"/>
              <a:t>t</a:t>
            </a:r>
            <a:r>
              <a:rPr lang="en-US" sz="2200" dirty="0"/>
              <a:t>), </a:t>
            </a:r>
            <a:endParaRPr lang="id-ID" sz="2200" dirty="0" smtClean="0"/>
          </a:p>
          <a:p>
            <a:r>
              <a:rPr lang="en-US" sz="2200" dirty="0" smtClean="0"/>
              <a:t>(</a:t>
            </a:r>
            <a:r>
              <a:rPr lang="en-US" sz="2200" dirty="0"/>
              <a:t>3, </a:t>
            </a:r>
            <a:r>
              <a:rPr lang="en-US" sz="2200" i="1" dirty="0"/>
              <a:t>s</a:t>
            </a:r>
            <a:r>
              <a:rPr lang="en-US" sz="2200" dirty="0"/>
              <a:t>), (3, </a:t>
            </a:r>
            <a:r>
              <a:rPr lang="en-US" sz="2200" i="1" dirty="0"/>
              <a:t>t</a:t>
            </a:r>
            <a:r>
              <a:rPr lang="en-US" sz="2200" dirty="0"/>
              <a:t>), (3, </a:t>
            </a:r>
            <a:r>
              <a:rPr lang="en-US" sz="2200" i="1" dirty="0"/>
              <a:t>u</a:t>
            </a:r>
            <a:r>
              <a:rPr lang="en-US" sz="2200" dirty="0"/>
              <a:t>) </a:t>
            </a:r>
            <a:r>
              <a:rPr lang="en-US" sz="2200" dirty="0" smtClean="0"/>
              <a:t>}</a:t>
            </a:r>
            <a:endParaRPr lang="id-ID" sz="2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76087"/>
              </p:ext>
            </p:extLst>
          </p:nvPr>
        </p:nvGraphicFramePr>
        <p:xfrm>
          <a:off x="4800600" y="4085717"/>
          <a:ext cx="4157936" cy="185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r:id="rId4" imgW="3098292" imgH="1383792" progId="Visio.Drawing.5">
                  <p:embed/>
                </p:oleObj>
              </mc:Choice>
              <mc:Fallback>
                <p:oleObj r:id="rId4" imgW="3098292" imgH="1383792" progId="Visio.Drawing.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85717"/>
                        <a:ext cx="4157936" cy="1855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83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69069"/>
            <a:ext cx="28194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Fungsi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302970"/>
            <a:ext cx="838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dirty="0" err="1"/>
              <a:t>Misalkan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. </a:t>
            </a:r>
            <a:endParaRPr lang="id-ID" sz="2200" dirty="0"/>
          </a:p>
          <a:p>
            <a:pPr algn="just"/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b="1" i="1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dihubungkan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tepat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. </a:t>
            </a:r>
            <a:endParaRPr lang="id-ID" sz="2200" dirty="0"/>
          </a:p>
          <a:p>
            <a:pPr algn="just"/>
            <a:r>
              <a:rPr lang="en-US" sz="2200" dirty="0"/>
              <a:t> </a:t>
            </a:r>
            <a:endParaRPr lang="id-ID" sz="2200" dirty="0"/>
          </a:p>
          <a:p>
            <a:pPr algn="just"/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menuliskan</a:t>
            </a:r>
            <a:r>
              <a:rPr lang="en-US" sz="2200" dirty="0"/>
              <a:t> </a:t>
            </a:r>
            <a:endParaRPr lang="id-ID" sz="2200" dirty="0"/>
          </a:p>
          <a:p>
            <a:pPr algn="just"/>
            <a:r>
              <a:rPr lang="en-US" sz="2200" i="1" dirty="0"/>
              <a:t> f</a:t>
            </a:r>
            <a:r>
              <a:rPr lang="en-US" sz="2200" dirty="0"/>
              <a:t> :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endParaRPr lang="id-ID" sz="2200" dirty="0"/>
          </a:p>
          <a:p>
            <a:pPr algn="just"/>
            <a:r>
              <a:rPr lang="en-US" sz="2200" dirty="0"/>
              <a:t>yang </a:t>
            </a:r>
            <a:r>
              <a:rPr lang="en-US" sz="2200" dirty="0" err="1"/>
              <a:t>artinya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b="1" dirty="0" err="1"/>
              <a:t>memetakan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. </a:t>
            </a:r>
            <a:endParaRPr lang="id-ID" sz="2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39282"/>
              </p:ext>
            </p:extLst>
          </p:nvPr>
        </p:nvGraphicFramePr>
        <p:xfrm>
          <a:off x="3886200" y="3973592"/>
          <a:ext cx="3919488" cy="218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Visio" r:id="rId4" imgW="2531520" imgH="1356120" progId="Visio.Drawing.11">
                  <p:embed/>
                </p:oleObj>
              </mc:Choice>
              <mc:Fallback>
                <p:oleObj name="Visio" r:id="rId4" imgW="2531520" imgH="13561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73592"/>
                        <a:ext cx="3919488" cy="2189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8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69069"/>
            <a:ext cx="39624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Contoh Fungsi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0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1387488"/>
            <a:ext cx="27414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/>
              <a:t>f </a:t>
            </a:r>
            <a:r>
              <a:rPr lang="en-US" sz="2200" dirty="0"/>
              <a:t>= {(1, </a:t>
            </a:r>
            <a:r>
              <a:rPr lang="en-US" sz="2200" i="1" dirty="0"/>
              <a:t>u</a:t>
            </a:r>
            <a:r>
              <a:rPr lang="en-US" sz="2200" dirty="0"/>
              <a:t>), (2, </a:t>
            </a:r>
            <a:r>
              <a:rPr lang="en-US" sz="2200" i="1" dirty="0"/>
              <a:t>u</a:t>
            </a:r>
            <a:r>
              <a:rPr lang="en-US" sz="2200" dirty="0"/>
              <a:t>), (3, </a:t>
            </a:r>
            <a:r>
              <a:rPr lang="en-US" sz="2200" i="1" dirty="0"/>
              <a:t>v</a:t>
            </a:r>
            <a:r>
              <a:rPr lang="en-US" sz="2200" dirty="0"/>
              <a:t>)}</a:t>
            </a:r>
            <a:endParaRPr lang="id-ID" sz="2200" dirty="0"/>
          </a:p>
        </p:txBody>
      </p:sp>
      <p:sp>
        <p:nvSpPr>
          <p:cNvPr id="5" name="Rectangle 4"/>
          <p:cNvSpPr/>
          <p:nvPr/>
        </p:nvSpPr>
        <p:spPr>
          <a:xfrm>
            <a:off x="762000" y="1847945"/>
            <a:ext cx="3219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= {1, 2, 3}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= {</a:t>
            </a:r>
            <a:r>
              <a:rPr lang="en-US" sz="2200" i="1" dirty="0"/>
              <a:t>u</a:t>
            </a:r>
            <a:r>
              <a:rPr lang="en-US" sz="2200" dirty="0"/>
              <a:t>, </a:t>
            </a:r>
            <a:r>
              <a:rPr lang="en-US" sz="2200" i="1" dirty="0"/>
              <a:t>v</a:t>
            </a:r>
            <a:r>
              <a:rPr lang="en-US" sz="2200" dirty="0"/>
              <a:t>, </a:t>
            </a:r>
            <a:r>
              <a:rPr lang="en-US" sz="2200" i="1" dirty="0"/>
              <a:t>w</a:t>
            </a:r>
            <a:r>
              <a:rPr lang="en-US" sz="2200" dirty="0"/>
              <a:t>}</a:t>
            </a:r>
            <a:endParaRPr lang="id-ID" sz="2200" dirty="0"/>
          </a:p>
        </p:txBody>
      </p:sp>
      <p:sp>
        <p:nvSpPr>
          <p:cNvPr id="6" name="Rectangle 5"/>
          <p:cNvSpPr/>
          <p:nvPr/>
        </p:nvSpPr>
        <p:spPr>
          <a:xfrm>
            <a:off x="152400" y="2314089"/>
            <a:ext cx="861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id-ID" sz="2200" dirty="0" err="1" smtClean="0"/>
              <a:t>F</a:t>
            </a:r>
            <a:r>
              <a:rPr lang="en-US" sz="2200" dirty="0" err="1" smtClean="0"/>
              <a:t>ungsi</a:t>
            </a:r>
            <a:r>
              <a:rPr lang="en-US" sz="2200" dirty="0" smtClean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dirty="0" err="1"/>
              <a:t>meskipun</a:t>
            </a:r>
            <a:r>
              <a:rPr lang="en-US" sz="2200" dirty="0"/>
              <a:t> </a:t>
            </a:r>
            <a:r>
              <a:rPr lang="en-US" sz="2200" i="1" dirty="0"/>
              <a:t>u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bayangan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id-ID" sz="2200" dirty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i="1" dirty="0"/>
              <a:t>A</a:t>
            </a:r>
            <a:r>
              <a:rPr lang="en-US" sz="2200" dirty="0"/>
              <a:t>.  Daerah </a:t>
            </a:r>
            <a:r>
              <a:rPr lang="en-US" sz="2200" dirty="0" err="1"/>
              <a:t>asal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dirty="0" err="1"/>
              <a:t>daerah</a:t>
            </a:r>
            <a:r>
              <a:rPr lang="en-US" sz="2200" dirty="0"/>
              <a:t> </a:t>
            </a:r>
            <a:r>
              <a:rPr lang="en-US" sz="2200" dirty="0" err="1" smtClean="0"/>
              <a:t>hasilnya</a:t>
            </a:r>
            <a:r>
              <a:rPr lang="en-US" sz="2200" dirty="0" smtClean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jelajah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{</a:t>
            </a:r>
            <a:r>
              <a:rPr lang="en-US" sz="2200" i="1" dirty="0"/>
              <a:t>u</a:t>
            </a:r>
            <a:r>
              <a:rPr lang="en-US" sz="2200" dirty="0"/>
              <a:t>, </a:t>
            </a:r>
            <a:r>
              <a:rPr lang="en-US" sz="2200" i="1" dirty="0"/>
              <a:t>v</a:t>
            </a:r>
            <a:r>
              <a:rPr lang="en-US" sz="2200" dirty="0"/>
              <a:t>}. </a:t>
            </a:r>
            <a:endParaRPr lang="id-ID" sz="2200" dirty="0"/>
          </a:p>
        </p:txBody>
      </p:sp>
      <p:sp>
        <p:nvSpPr>
          <p:cNvPr id="7" name="Rectangle 6"/>
          <p:cNvSpPr/>
          <p:nvPr/>
        </p:nvSpPr>
        <p:spPr>
          <a:xfrm>
            <a:off x="762000" y="3505949"/>
            <a:ext cx="27991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f </a:t>
            </a:r>
            <a:r>
              <a:rPr lang="en-US" sz="2200" dirty="0"/>
              <a:t>= {(1, </a:t>
            </a:r>
            <a:r>
              <a:rPr lang="en-US" sz="2200" i="1" dirty="0"/>
              <a:t>u</a:t>
            </a:r>
            <a:r>
              <a:rPr lang="en-US" sz="2200" dirty="0"/>
              <a:t>), (2, </a:t>
            </a:r>
            <a:r>
              <a:rPr lang="en-US" sz="2200" i="1" dirty="0"/>
              <a:t>v</a:t>
            </a:r>
            <a:r>
              <a:rPr lang="en-US" sz="2200" dirty="0"/>
              <a:t>), (3, </a:t>
            </a:r>
            <a:r>
              <a:rPr lang="en-US" sz="2200" i="1" dirty="0"/>
              <a:t>w</a:t>
            </a:r>
            <a:r>
              <a:rPr lang="en-US" sz="2200" dirty="0"/>
              <a:t>)}</a:t>
            </a:r>
            <a:endParaRPr lang="id-ID" sz="2200" dirty="0"/>
          </a:p>
        </p:txBody>
      </p:sp>
      <p:sp>
        <p:nvSpPr>
          <p:cNvPr id="8" name="Rectangle 7"/>
          <p:cNvSpPr/>
          <p:nvPr/>
        </p:nvSpPr>
        <p:spPr>
          <a:xfrm>
            <a:off x="762000" y="4034568"/>
            <a:ext cx="3496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= {1, 2, 3, 4}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= {</a:t>
            </a:r>
            <a:r>
              <a:rPr lang="en-US" sz="2200" i="1" dirty="0"/>
              <a:t>u</a:t>
            </a:r>
            <a:r>
              <a:rPr lang="en-US" sz="2200" dirty="0"/>
              <a:t>, </a:t>
            </a:r>
            <a:r>
              <a:rPr lang="en-US" sz="2200" i="1" dirty="0"/>
              <a:t>v</a:t>
            </a:r>
            <a:r>
              <a:rPr lang="en-US" sz="2200" dirty="0"/>
              <a:t>, </a:t>
            </a:r>
            <a:r>
              <a:rPr lang="en-US" sz="2200" i="1" dirty="0"/>
              <a:t>w</a:t>
            </a:r>
            <a:r>
              <a:rPr lang="en-US" sz="2200" dirty="0"/>
              <a:t>}</a:t>
            </a:r>
            <a:endParaRPr lang="id-ID" sz="2200" dirty="0"/>
          </a:p>
        </p:txBody>
      </p:sp>
      <p:sp>
        <p:nvSpPr>
          <p:cNvPr id="9" name="Rectangle 8"/>
          <p:cNvSpPr/>
          <p:nvPr/>
        </p:nvSpPr>
        <p:spPr>
          <a:xfrm>
            <a:off x="2941622" y="4563187"/>
            <a:ext cx="52879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id-ID" sz="2200" dirty="0" err="1" smtClean="0"/>
              <a:t>B</a:t>
            </a:r>
            <a:r>
              <a:rPr lang="en-US" sz="2200" dirty="0" err="1" smtClean="0"/>
              <a:t>ukan</a:t>
            </a:r>
            <a:r>
              <a:rPr lang="en-US" sz="2200" dirty="0" smtClean="0"/>
              <a:t> </a:t>
            </a:r>
            <a:r>
              <a:rPr lang="en-US" sz="2200" dirty="0" err="1"/>
              <a:t>fungsi</a:t>
            </a:r>
            <a:r>
              <a:rPr lang="en-US" sz="2200" dirty="0"/>
              <a:t>,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 err="1"/>
              <a:t>dipetakan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5871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20058-cub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ks, relasi, fungsi" id="{0346CABC-A3AB-4C68-AA7C-BF7AE88DB0CF}" vid="{32C921BF-D6EB-49CA-9B1C-E38128A0A8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matriks, relasi, fungsi</Template>
  <TotalTime>155</TotalTime>
  <Words>1420</Words>
  <Application>Microsoft Office PowerPoint</Application>
  <PresentationFormat>On-screen Show (4:3)</PresentationFormat>
  <Paragraphs>123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 Math</vt:lpstr>
      <vt:lpstr>Microsoft Himalaya</vt:lpstr>
      <vt:lpstr>Microsoft New Tai Lue</vt:lpstr>
      <vt:lpstr>Symbol</vt:lpstr>
      <vt:lpstr>Times New Roman</vt:lpstr>
      <vt:lpstr>20058-cubes</vt:lpstr>
      <vt:lpstr>Equation</vt:lpstr>
      <vt:lpstr>Visio.Drawing.5</vt:lpstr>
      <vt:lpstr>Visio</vt:lpstr>
      <vt:lpstr>Relasi dan Fungsi</vt:lpstr>
      <vt:lpstr>Definisi </vt:lpstr>
      <vt:lpstr>Relasi </vt:lpstr>
      <vt:lpstr>Representasi Relasi</vt:lpstr>
      <vt:lpstr>Relasi Inversi</vt:lpstr>
      <vt:lpstr>Kombinasi Relasi</vt:lpstr>
      <vt:lpstr>Komposisi Relasi</vt:lpstr>
      <vt:lpstr>Fungsi</vt:lpstr>
      <vt:lpstr>Contoh Fungsi</vt:lpstr>
      <vt:lpstr>Komposisi dari Dua Buah Fungsi</vt:lpstr>
      <vt:lpstr>Contoh Komposisi Fungsi</vt:lpstr>
      <vt:lpstr>Post Test</vt:lpstr>
      <vt:lpstr>Post Test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Matriks, Relasi dan Fungsi</dc:title>
  <dc:creator>Microsoft account</dc:creator>
  <cp:lastModifiedBy>dea.elya@gmail.com</cp:lastModifiedBy>
  <cp:revision>10</cp:revision>
  <dcterms:created xsi:type="dcterms:W3CDTF">2017-10-20T05:01:40Z</dcterms:created>
  <dcterms:modified xsi:type="dcterms:W3CDTF">2020-11-14T17:30:19Z</dcterms:modified>
</cp:coreProperties>
</file>