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6"/>
  </p:notesMasterIdLst>
  <p:sldIdLst>
    <p:sldId id="261" r:id="rId4"/>
    <p:sldId id="265" r:id="rId5"/>
    <p:sldId id="357" r:id="rId6"/>
    <p:sldId id="328" r:id="rId7"/>
    <p:sldId id="266" r:id="rId8"/>
    <p:sldId id="271" r:id="rId9"/>
    <p:sldId id="358" r:id="rId10"/>
    <p:sldId id="363" r:id="rId11"/>
    <p:sldId id="359" r:id="rId12"/>
    <p:sldId id="360" r:id="rId13"/>
    <p:sldId id="361" r:id="rId14"/>
    <p:sldId id="362" r:id="rId15"/>
    <p:sldId id="364" r:id="rId16"/>
    <p:sldId id="335" r:id="rId17"/>
    <p:sldId id="365" r:id="rId18"/>
    <p:sldId id="272" r:id="rId19"/>
    <p:sldId id="368" r:id="rId20"/>
    <p:sldId id="369" r:id="rId21"/>
    <p:sldId id="370" r:id="rId22"/>
    <p:sldId id="371" r:id="rId23"/>
    <p:sldId id="372" r:id="rId24"/>
    <p:sldId id="350" r:id="rId25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9" d="100"/>
          <a:sy n="49" d="100"/>
        </p:scale>
        <p:origin x="1248" y="5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376619" y="4350500"/>
            <a:ext cx="15543451" cy="1585999"/>
          </a:xfrm>
        </p:spPr>
        <p:txBody>
          <a:bodyPr/>
          <a:lstStyle/>
          <a:p>
            <a:r>
              <a:rPr kumimoji="1" lang="en-US" altLang="ja-JP" sz="6600" dirty="0" err="1"/>
              <a:t>Visualizac</a:t>
            </a:r>
            <a:r>
              <a:rPr lang="en-US" altLang="ja-JP" sz="6600" dirty="0" err="1"/>
              <a:t>ión</a:t>
            </a:r>
            <a:endParaRPr kumimoji="1" lang="ja-JP" altLang="en-US" sz="66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Decide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Grupo </a:t>
            </a:r>
            <a:r>
              <a:rPr lang="en-US" altLang="ja-JP" dirty="0"/>
              <a:t>1, #ID 127</a:t>
            </a:r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17BD-A143-42F3-8218-964406C3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Heroku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414A25-820E-4157-B2F6-E5C93A858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AD2AB-4E6F-4468-9490-2A6999997D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altLang="ja-JP" sz="2800" b="1" dirty="0"/>
              <a:t>Para el </a:t>
            </a:r>
            <a:r>
              <a:rPr lang="es-ES" altLang="ja-JP" sz="2800" b="1" dirty="0">
                <a:solidFill>
                  <a:schemeClr val="accent2"/>
                </a:solidFill>
              </a:rPr>
              <a:t>despliegue del proyecto </a:t>
            </a:r>
            <a:r>
              <a:rPr lang="es-ES" altLang="ja-JP" sz="2800" b="1" dirty="0"/>
              <a:t>en la nube se ha utilizado </a:t>
            </a:r>
            <a:r>
              <a:rPr lang="es-ES" altLang="ja-JP" sz="2800" b="1" dirty="0" err="1"/>
              <a:t>Heroku</a:t>
            </a:r>
            <a:r>
              <a:rPr lang="es-ES" altLang="ja-JP" sz="2800" b="1" dirty="0"/>
              <a:t>, que soporta distintos lenguajes de programación</a:t>
            </a:r>
            <a:endParaRPr lang="es-ES" sz="2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28DBAA-6C37-4782-B7AB-1EC46986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181775-C2F3-48F9-872A-5E3BF320EC89}"/>
              </a:ext>
            </a:extLst>
          </p:cNvPr>
          <p:cNvSpPr/>
          <p:nvPr/>
        </p:nvSpPr>
        <p:spPr>
          <a:xfrm>
            <a:off x="383836" y="389472"/>
            <a:ext cx="6900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Tecnologías</a:t>
            </a:r>
            <a:r>
              <a:rPr lang="en-US" altLang="ja-JP" sz="6000" dirty="0">
                <a:solidFill>
                  <a:srgbClr val="00B0F0"/>
                </a:solidFill>
                <a:latin typeface="Route 159 Bold" pitchFamily="50" charset="0"/>
              </a:rPr>
              <a:t> </a:t>
            </a:r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utilizadas</a:t>
            </a:r>
            <a:endParaRPr lang="es-ES" sz="6000" dirty="0">
              <a:solidFill>
                <a:srgbClr val="00B0F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F90D84-E172-4C05-88E8-77A141B3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607" y="499966"/>
            <a:ext cx="2244547" cy="22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3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2109D-E854-4205-8CD2-7A745CB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64" y="3568237"/>
            <a:ext cx="6140652" cy="1748684"/>
          </a:xfrm>
        </p:spPr>
        <p:txBody>
          <a:bodyPr/>
          <a:lstStyle/>
          <a:p>
            <a:br>
              <a:rPr lang="es-ES" dirty="0"/>
            </a:br>
            <a:r>
              <a:rPr lang="es-ES" sz="6600" dirty="0" err="1"/>
              <a:t>Mathplotlib</a:t>
            </a:r>
            <a:br>
              <a:rPr lang="es-ES" sz="6600" dirty="0"/>
            </a:br>
            <a:r>
              <a:rPr lang="es-ES" sz="6600" dirty="0" err="1"/>
              <a:t>Fusioncharts</a:t>
            </a:r>
            <a:br>
              <a:rPr lang="es-ES" sz="6600" dirty="0"/>
            </a:br>
            <a:r>
              <a:rPr lang="es-ES" sz="6600" dirty="0" err="1"/>
              <a:t>numpy</a:t>
            </a:r>
            <a:r>
              <a:rPr lang="es-ES" sz="6600" dirty="0"/>
              <a:t>,</a:t>
            </a:r>
            <a:br>
              <a:rPr lang="es-ES" sz="6600" dirty="0"/>
            </a:br>
            <a:r>
              <a:rPr lang="es-ES" sz="6600" dirty="0"/>
              <a:t>entre otras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BA56D2-B4E0-41E0-9B22-75F599932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92673C-8EE1-47C4-A117-7EEBD4815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altLang="ja-JP" sz="2800" b="1" dirty="0"/>
              <a:t>Ha sido necesario implementar algunas librerías para la representación de gráficas y para </a:t>
            </a:r>
            <a:r>
              <a:rPr lang="es-ES" altLang="ja-JP" sz="2800" b="1" dirty="0" err="1"/>
              <a:t>Heroku</a:t>
            </a:r>
            <a:endParaRPr lang="ja-JP" altLang="en-US" sz="2800" b="1" dirty="0">
              <a:solidFill>
                <a:schemeClr val="accent2"/>
              </a:solidFill>
            </a:endParaRP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E235E9-3A80-48D7-81CC-43B48E79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550696-122D-441B-A9A5-718F404AFF4F}"/>
              </a:ext>
            </a:extLst>
          </p:cNvPr>
          <p:cNvSpPr/>
          <p:nvPr/>
        </p:nvSpPr>
        <p:spPr>
          <a:xfrm>
            <a:off x="209132" y="436768"/>
            <a:ext cx="5943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Librerías</a:t>
            </a:r>
            <a:r>
              <a:rPr lang="en-US" altLang="ja-JP" sz="6000" dirty="0">
                <a:solidFill>
                  <a:srgbClr val="00B0F0"/>
                </a:solidFill>
                <a:latin typeface="Route 159 Bold" pitchFamily="50" charset="0"/>
              </a:rPr>
              <a:t> </a:t>
            </a:r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utilizadas</a:t>
            </a:r>
            <a:endParaRPr lang="es-ES" sz="6000" dirty="0">
              <a:solidFill>
                <a:srgbClr val="00B0F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2F0348-5D7D-4036-972C-252886661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611" y="337621"/>
            <a:ext cx="2911251" cy="29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737959" y="5143401"/>
            <a:ext cx="6592107" cy="2304256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GESTIÓN </a:t>
            </a:r>
          </a:p>
          <a:p>
            <a:r>
              <a:rPr lang="en-US" altLang="ja-JP" sz="4000" dirty="0"/>
              <a:t>DEL PROYECTO</a:t>
            </a:r>
            <a:endParaRPr lang="ja-JP" altLang="en-US" sz="4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Gestión</a:t>
            </a:r>
            <a:r>
              <a:rPr lang="en-US" altLang="ja-JP" dirty="0"/>
              <a:t> del </a:t>
            </a:r>
            <a:r>
              <a:rPr lang="en-US" altLang="ja-JP" dirty="0">
                <a:solidFill>
                  <a:schemeClr val="accent1"/>
                </a:solidFill>
              </a:rPr>
              <a:t>Proyecto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023050" y="3745801"/>
            <a:ext cx="7426863" cy="790352"/>
          </a:xfrm>
        </p:spPr>
        <p:txBody>
          <a:bodyPr/>
          <a:lstStyle/>
          <a:p>
            <a:r>
              <a:rPr lang="en-US" altLang="ja-JP" dirty="0"/>
              <a:t>Issues de 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r>
              <a:rPr lang="es-ES" altLang="ja-JP" sz="2400" b="1" dirty="0"/>
              <a:t>Se hará uso de </a:t>
            </a:r>
            <a:r>
              <a:rPr lang="es-ES" altLang="ja-JP" sz="2400" b="1" dirty="0" err="1"/>
              <a:t>issues</a:t>
            </a:r>
            <a:r>
              <a:rPr lang="es-ES" altLang="ja-JP" sz="2400" b="1" dirty="0"/>
              <a:t> para la gestión del proyecto,</a:t>
            </a:r>
            <a:r>
              <a:rPr lang="ja-JP" altLang="es-ES" sz="2400" b="1" dirty="0"/>
              <a:t> </a:t>
            </a:r>
            <a:r>
              <a:rPr lang="es-ES" altLang="ja-JP" sz="2400" b="1" dirty="0"/>
              <a:t>creándose “tags” concretos para las acciones que se quieran realizar a modo informativo (tal y como la prioridad, si es un </a:t>
            </a:r>
            <a:r>
              <a:rPr lang="es-ES" altLang="ja-JP" sz="2400" b="1" dirty="0" err="1"/>
              <a:t>commit</a:t>
            </a:r>
            <a:r>
              <a:rPr lang="es-ES" altLang="ja-JP" sz="2400" b="1" dirty="0"/>
              <a:t>, una duda…</a:t>
            </a:r>
            <a:r>
              <a:rPr lang="es-ES" altLang="ja-JP" sz="2400" b="1" dirty="0" err="1"/>
              <a:t>etc</a:t>
            </a:r>
            <a:r>
              <a:rPr lang="es-ES" altLang="ja-JP" sz="2400" b="1" dirty="0"/>
              <a:t>)</a:t>
            </a:r>
          </a:p>
          <a:p>
            <a:r>
              <a:rPr lang="es-ES" altLang="ja-JP" sz="2400" b="1" dirty="0"/>
              <a:t>Una vez la acción haya finalizado, se cerrará la </a:t>
            </a:r>
            <a:r>
              <a:rPr lang="es-ES" altLang="ja-JP" sz="2400" b="1" dirty="0" err="1"/>
              <a:t>issue</a:t>
            </a:r>
            <a:r>
              <a:rPr lang="es-ES" altLang="ja-JP" sz="2400" b="1" dirty="0"/>
              <a:t> y, en el caso de ser un </a:t>
            </a:r>
            <a:r>
              <a:rPr lang="es-ES" altLang="ja-JP" sz="2400" b="1" dirty="0" err="1"/>
              <a:t>pull</a:t>
            </a:r>
            <a:r>
              <a:rPr lang="es-ES" altLang="ja-JP" sz="2400" b="1" dirty="0"/>
              <a:t> </a:t>
            </a:r>
            <a:r>
              <a:rPr lang="es-ES" altLang="ja-JP" sz="2400" b="1" dirty="0" err="1"/>
              <a:t>request</a:t>
            </a:r>
            <a:r>
              <a:rPr lang="es-ES" altLang="ja-JP" sz="2400" b="1" dirty="0"/>
              <a:t>, se necesitará la aprobación de un compañero.</a:t>
            </a:r>
            <a:endParaRPr lang="ja-JP" altLang="en-U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0E2EF8-342D-44DC-94E1-22FEC9579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91" y="7848278"/>
            <a:ext cx="8565622" cy="1615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802A2C-D77A-48F5-A423-1AD2584C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63" y="8706407"/>
            <a:ext cx="2805507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Gestión</a:t>
            </a:r>
            <a:r>
              <a:rPr lang="en-US" altLang="ja-JP" dirty="0"/>
              <a:t> del </a:t>
            </a:r>
            <a:r>
              <a:rPr lang="en-US" altLang="ja-JP" dirty="0">
                <a:solidFill>
                  <a:schemeClr val="accent1"/>
                </a:solidFill>
              </a:rPr>
              <a:t>Proyecto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Flujo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trabajo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sz="2400" b="1" dirty="0" err="1"/>
              <a:t>Creación</a:t>
            </a:r>
            <a:r>
              <a:rPr lang="en-US" altLang="ja-JP" sz="2400" b="1" dirty="0"/>
              <a:t> de issues </a:t>
            </a:r>
            <a:r>
              <a:rPr lang="en-US" altLang="ja-JP" sz="2400" b="1" dirty="0" err="1"/>
              <a:t>en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función</a:t>
            </a:r>
            <a:r>
              <a:rPr lang="en-US" altLang="ja-JP" sz="2400" b="1" dirty="0"/>
              <a:t> de las </a:t>
            </a:r>
            <a:r>
              <a:rPr lang="en-US" altLang="ja-JP" sz="2400" b="1" dirty="0" err="1"/>
              <a:t>necesidades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nuevas</a:t>
            </a:r>
            <a:r>
              <a:rPr lang="en-US" altLang="ja-JP" sz="2400" b="1" dirty="0"/>
              <a:t> que se van </a:t>
            </a:r>
            <a:r>
              <a:rPr lang="en-US" altLang="ja-JP" sz="2400" b="1" dirty="0" err="1"/>
              <a:t>presentando</a:t>
            </a:r>
            <a:endParaRPr kumimoji="1" lang="ja-JP" altLang="en-US" sz="2400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/>
              <a:t>Nueva issue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sz="2400" b="1" dirty="0"/>
              <a:t>Para una mayor </a:t>
            </a:r>
            <a:r>
              <a:rPr lang="en-US" altLang="ja-JP" sz="2400" b="1" dirty="0" err="1"/>
              <a:t>comunicación</a:t>
            </a:r>
            <a:endParaRPr kumimoji="1" lang="ja-JP" altLang="en-US" sz="2400" b="1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Comentarios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</a:t>
            </a:r>
            <a:r>
              <a:rPr kumimoji="1" lang="en-US" altLang="ja-JP" dirty="0"/>
              <a:t> la Issue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s-ES" altLang="ja-JP" sz="2400" b="1" dirty="0"/>
              <a:t>Reuniones que tiene el equipo cada cierto tiempo</a:t>
            </a:r>
            <a:endParaRPr lang="ja-JP" altLang="en-US" sz="2400" b="1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Reuniones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ja-JP" dirty="0"/>
              <a:t>. 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altLang="ja-JP" dirty="0" err="1"/>
              <a:t>Cierre</a:t>
            </a:r>
            <a:r>
              <a:rPr lang="en-US" altLang="ja-JP" dirty="0"/>
              <a:t> de Issue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9" name="図プレースホルダー 28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図プレースホルダー 29"/>
          <p:cNvPicPr>
            <a:picLocks noGrp="1" noChangeAspect="1"/>
          </p:cNvPicPr>
          <p:nvPr>
            <p:ph type="pic" sz="quarter" idx="4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31" name="図プレースホルダー 30"/>
          <p:cNvPicPr>
            <a:picLocks noGrp="1" noChangeAspect="1"/>
          </p:cNvPicPr>
          <p:nvPr>
            <p:ph type="pic" sz="quarter" idx="4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32" name="図プレースホルダー 31"/>
          <p:cNvPicPr>
            <a:picLocks noGrp="1" noChangeAspect="1"/>
          </p:cNvPicPr>
          <p:nvPr>
            <p:ph type="pic" sz="quarter" idx="4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349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649736" y="5143401"/>
            <a:ext cx="6592107" cy="2304256"/>
          </a:xfrm>
        </p:spPr>
        <p:txBody>
          <a:bodyPr>
            <a:normAutofit/>
          </a:bodyPr>
          <a:lstStyle/>
          <a:p>
            <a:r>
              <a:rPr lang="es-ES" altLang="ja-JP" sz="4000" dirty="0"/>
              <a:t>CAMBIOS</a:t>
            </a:r>
            <a:endParaRPr lang="ja-JP" altLang="en-US" sz="4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8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616946" y="3814557"/>
            <a:ext cx="2448273" cy="244827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7933138" y="3795904"/>
            <a:ext cx="2448273" cy="244827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13249330" y="3698128"/>
            <a:ext cx="2448273" cy="2448273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36" name="図プレースホルダー 35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8" name="図プレースホルダー 37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14041418" y="4587993"/>
            <a:ext cx="864096" cy="864096"/>
          </a:xfrm>
        </p:spPr>
      </p:pic>
      <p:pic>
        <p:nvPicPr>
          <p:cNvPr id="37" name="図プレースホルダー 36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>
          <a:xfrm>
            <a:off x="1353654" y="6437299"/>
            <a:ext cx="4909232" cy="720080"/>
          </a:xfrm>
        </p:spPr>
        <p:txBody>
          <a:bodyPr/>
          <a:lstStyle/>
          <a:p>
            <a:r>
              <a:rPr lang="en-US" altLang="ja-JP" dirty="0" err="1"/>
              <a:t>Nuevas</a:t>
            </a:r>
            <a:r>
              <a:rPr lang="en-US" altLang="ja-JP" dirty="0"/>
              <a:t> </a:t>
            </a:r>
            <a:r>
              <a:rPr lang="en-US" altLang="ja-JP" dirty="0" err="1"/>
              <a:t>Funcionalidades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/>
              <a:t>Visual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>
          <a:xfrm>
            <a:off x="12438374" y="6008840"/>
            <a:ext cx="4210864" cy="720080"/>
          </a:xfrm>
        </p:spPr>
        <p:txBody>
          <a:bodyPr/>
          <a:lstStyle/>
          <a:p>
            <a:r>
              <a:rPr lang="en-US" altLang="ja-JP" dirty="0" err="1"/>
              <a:t>Despliegue</a:t>
            </a:r>
            <a:r>
              <a:rPr lang="en-US" altLang="ja-JP" dirty="0"/>
              <a:t> e </a:t>
            </a:r>
            <a:r>
              <a:rPr lang="en-US" altLang="ja-JP" dirty="0" err="1"/>
              <a:t>integración</a:t>
            </a:r>
            <a:r>
              <a:rPr lang="en-US" altLang="ja-JP" dirty="0"/>
              <a:t> </a:t>
            </a:r>
            <a:r>
              <a:rPr lang="en-US" altLang="ja-JP" dirty="0" err="1"/>
              <a:t>dinámica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109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accent1"/>
                </a:solidFill>
              </a:rPr>
              <a:t>Nuevas</a:t>
            </a:r>
            <a:r>
              <a:rPr lang="en-US" altLang="ja-JP" dirty="0">
                <a:solidFill>
                  <a:schemeClr val="accent1"/>
                </a:solidFill>
              </a:rPr>
              <a:t> </a:t>
            </a:r>
            <a:r>
              <a:rPr lang="en-US" altLang="ja-JP" dirty="0" err="1">
                <a:solidFill>
                  <a:schemeClr val="accent1"/>
                </a:solidFill>
              </a:rPr>
              <a:t>Funcionalidades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One Column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309640" y="3352026"/>
            <a:ext cx="6833566" cy="790352"/>
          </a:xfrm>
        </p:spPr>
        <p:txBody>
          <a:bodyPr/>
          <a:lstStyle/>
          <a:p>
            <a:r>
              <a:rPr lang="en-US" altLang="ja-JP" dirty="0" err="1"/>
              <a:t>Muestra</a:t>
            </a:r>
            <a:r>
              <a:rPr lang="en-US" altLang="ja-JP" dirty="0"/>
              <a:t> de </a:t>
            </a:r>
            <a:r>
              <a:rPr lang="en-US" altLang="ja-JP" dirty="0" err="1"/>
              <a:t>resultados</a:t>
            </a:r>
            <a:r>
              <a:rPr lang="en-US" altLang="ja-JP" dirty="0"/>
              <a:t> a </a:t>
            </a:r>
            <a:r>
              <a:rPr lang="en-US" altLang="ja-JP" dirty="0" err="1"/>
              <a:t>través</a:t>
            </a:r>
            <a:r>
              <a:rPr lang="en-US" altLang="ja-JP" dirty="0"/>
              <a:t> de </a:t>
            </a:r>
            <a:r>
              <a:rPr lang="en-US" altLang="ja-JP" dirty="0" err="1"/>
              <a:t>tablas</a:t>
            </a:r>
            <a:r>
              <a:rPr lang="en-US" altLang="ja-JP" dirty="0"/>
              <a:t> y </a:t>
            </a:r>
            <a:r>
              <a:rPr lang="en-US" altLang="ja-JP" dirty="0" err="1"/>
              <a:t>gráficas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652647" y="4333961"/>
            <a:ext cx="6147552" cy="4726742"/>
          </a:xfrm>
        </p:spPr>
        <p:txBody>
          <a:bodyPr>
            <a:normAutofit/>
          </a:bodyPr>
          <a:lstStyle/>
          <a:p>
            <a:r>
              <a:rPr lang="en-US" altLang="ja-JP" b="1" dirty="0"/>
              <a:t>Se ha </a:t>
            </a:r>
            <a:r>
              <a:rPr lang="en-US" altLang="ja-JP" b="1" dirty="0" err="1"/>
              <a:t>implementado</a:t>
            </a:r>
            <a:r>
              <a:rPr lang="en-US" altLang="ja-JP" b="1" dirty="0"/>
              <a:t> la </a:t>
            </a:r>
            <a:r>
              <a:rPr lang="en-US" altLang="ja-JP" b="1" dirty="0" err="1"/>
              <a:t>función</a:t>
            </a:r>
            <a:r>
              <a:rPr lang="en-US" altLang="ja-JP" b="1" dirty="0"/>
              <a:t> de </a:t>
            </a:r>
            <a:r>
              <a:rPr lang="en-US" altLang="ja-JP" b="1" dirty="0" err="1"/>
              <a:t>visualización</a:t>
            </a:r>
            <a:r>
              <a:rPr lang="en-US" altLang="ja-JP" b="1" dirty="0"/>
              <a:t> de </a:t>
            </a:r>
            <a:r>
              <a:rPr lang="en-US" altLang="ja-JP" b="1" dirty="0" err="1"/>
              <a:t>datos</a:t>
            </a:r>
            <a:r>
              <a:rPr lang="en-US" altLang="ja-JP" b="1" dirty="0"/>
              <a:t> a </a:t>
            </a:r>
            <a:r>
              <a:rPr lang="en-US" altLang="ja-JP" b="1" dirty="0" err="1"/>
              <a:t>través</a:t>
            </a:r>
            <a:r>
              <a:rPr lang="en-US" altLang="ja-JP" b="1" dirty="0"/>
              <a:t> de </a:t>
            </a:r>
            <a:r>
              <a:rPr lang="en-US" altLang="ja-JP" b="1" dirty="0" err="1"/>
              <a:t>gráficas</a:t>
            </a:r>
            <a:r>
              <a:rPr lang="en-US" altLang="ja-JP" b="1" dirty="0"/>
              <a:t> y </a:t>
            </a:r>
            <a:r>
              <a:rPr lang="en-US" altLang="ja-JP" b="1" dirty="0" err="1"/>
              <a:t>tablas</a:t>
            </a:r>
            <a:r>
              <a:rPr lang="en-US" altLang="ja-JP" b="1" dirty="0"/>
              <a:t> para </a:t>
            </a:r>
            <a:r>
              <a:rPr lang="en-US" altLang="ja-JP" b="1" dirty="0" err="1"/>
              <a:t>facilitar</a:t>
            </a:r>
            <a:r>
              <a:rPr lang="en-US" altLang="ja-JP" b="1" dirty="0"/>
              <a:t> </a:t>
            </a:r>
            <a:r>
              <a:rPr lang="en-US" altLang="ja-JP" b="1" dirty="0" err="1"/>
              <a:t>su</a:t>
            </a:r>
            <a:r>
              <a:rPr lang="en-US" altLang="ja-JP" b="1" dirty="0"/>
              <a:t> </a:t>
            </a:r>
            <a:r>
              <a:rPr lang="en-US" altLang="ja-JP" b="1" dirty="0" err="1"/>
              <a:t>interpretación</a:t>
            </a:r>
            <a:endParaRPr lang="en-US" altLang="ja-JP" b="1" dirty="0"/>
          </a:p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02D21C5-7329-4646-8E0E-A59D3C1B1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2568" y="3429297"/>
            <a:ext cx="6833566" cy="790352"/>
          </a:xfrm>
        </p:spPr>
        <p:txBody>
          <a:bodyPr/>
          <a:lstStyle/>
          <a:p>
            <a:r>
              <a:rPr lang="es-ES" dirty="0"/>
              <a:t>Muestra de resultados a través de </a:t>
            </a:r>
            <a:r>
              <a:rPr lang="es-ES" dirty="0" err="1"/>
              <a:t>bot</a:t>
            </a:r>
            <a:r>
              <a:rPr lang="es-ES" dirty="0"/>
              <a:t> de </a:t>
            </a:r>
            <a:r>
              <a:rPr lang="es-ES" dirty="0" err="1"/>
              <a:t>telegram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836BC05-7198-43A4-B1AE-3E4FB18B3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850998" y="4333961"/>
            <a:ext cx="6147552" cy="4726742"/>
          </a:xfrm>
        </p:spPr>
        <p:txBody>
          <a:bodyPr/>
          <a:lstStyle/>
          <a:p>
            <a:r>
              <a:rPr lang="es-ES" b="1" dirty="0"/>
              <a:t>Además, ya que existe la posibilidad de votar a través de </a:t>
            </a:r>
            <a:r>
              <a:rPr lang="es-ES" b="1" dirty="0" err="1"/>
              <a:t>Telegram</a:t>
            </a:r>
            <a:r>
              <a:rPr lang="es-ES" b="1" dirty="0"/>
              <a:t>, se hizo otro </a:t>
            </a:r>
            <a:r>
              <a:rPr lang="es-ES" b="1" dirty="0" err="1"/>
              <a:t>bot</a:t>
            </a:r>
            <a:r>
              <a:rPr lang="es-ES" b="1" dirty="0"/>
              <a:t> para visualizar los resultados de las votaciones.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C900F67-78D3-472E-AFBE-2D8F39D7D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28" y="5611937"/>
            <a:ext cx="2898759" cy="21707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1D44A1A-60BF-4D9C-99C6-94349980D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0" y="8013894"/>
            <a:ext cx="8474756" cy="16857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6D6E329-9DD1-4A73-8E39-BB260535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501" y="5783275"/>
            <a:ext cx="4418187" cy="33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3"/>
                </a:solidFill>
              </a:rPr>
              <a:t>Visual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One Column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023049" y="3552498"/>
            <a:ext cx="7426863" cy="790352"/>
          </a:xfrm>
        </p:spPr>
        <p:txBody>
          <a:bodyPr/>
          <a:lstStyle/>
          <a:p>
            <a:r>
              <a:rPr lang="en-US" altLang="ja-JP" dirty="0" err="1"/>
              <a:t>Uso</a:t>
            </a:r>
            <a:r>
              <a:rPr lang="en-US" altLang="ja-JP" dirty="0"/>
              <a:t> de CSS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480899" y="4234279"/>
            <a:ext cx="13938025" cy="3227826"/>
          </a:xfrm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b="1" dirty="0"/>
              <a:t>Para un major </a:t>
            </a:r>
            <a:r>
              <a:rPr lang="en-US" altLang="ja-JP" b="1" dirty="0" err="1"/>
              <a:t>entendimiento</a:t>
            </a:r>
            <a:r>
              <a:rPr lang="en-US" altLang="ja-JP" b="1" dirty="0"/>
              <a:t> y </a:t>
            </a:r>
            <a:r>
              <a:rPr lang="en-US" altLang="ja-JP" b="1" dirty="0" err="1"/>
              <a:t>experiencia</a:t>
            </a:r>
            <a:r>
              <a:rPr lang="en-US" altLang="ja-JP" b="1" dirty="0"/>
              <a:t> del </a:t>
            </a:r>
            <a:r>
              <a:rPr lang="en-US" altLang="ja-JP" b="1" dirty="0" err="1"/>
              <a:t>usuario</a:t>
            </a:r>
            <a:r>
              <a:rPr lang="en-US" altLang="ja-JP" b="1" dirty="0"/>
              <a:t> se ha </a:t>
            </a:r>
            <a:r>
              <a:rPr lang="en-US" altLang="ja-JP" b="1" dirty="0" err="1"/>
              <a:t>hecho</a:t>
            </a:r>
            <a:r>
              <a:rPr lang="en-US" altLang="ja-JP" b="1" dirty="0"/>
              <a:t> </a:t>
            </a:r>
            <a:r>
              <a:rPr lang="en-US" altLang="ja-JP" b="1" dirty="0" err="1"/>
              <a:t>uso</a:t>
            </a:r>
            <a:r>
              <a:rPr lang="en-US" altLang="ja-JP" b="1" dirty="0"/>
              <a:t> de CSS, </a:t>
            </a:r>
            <a:r>
              <a:rPr lang="en-US" altLang="ja-JP" b="1" dirty="0" err="1"/>
              <a:t>dividiendo</a:t>
            </a:r>
            <a:r>
              <a:rPr lang="en-US" altLang="ja-JP" b="1" dirty="0"/>
              <a:t> los </a:t>
            </a:r>
            <a:r>
              <a:rPr lang="en-US" altLang="ja-JP" b="1" dirty="0" err="1"/>
              <a:t>tipos</a:t>
            </a:r>
            <a:r>
              <a:rPr lang="en-US" altLang="ja-JP" b="1" dirty="0"/>
              <a:t> de </a:t>
            </a:r>
            <a:r>
              <a:rPr lang="en-US" altLang="ja-JP" b="1" dirty="0" err="1"/>
              <a:t>resultados</a:t>
            </a:r>
            <a:r>
              <a:rPr lang="en-US" altLang="ja-JP" b="1" dirty="0"/>
              <a:t> </a:t>
            </a:r>
            <a:r>
              <a:rPr lang="en-US" altLang="ja-JP" b="1" dirty="0" err="1"/>
              <a:t>en</a:t>
            </a:r>
            <a:r>
              <a:rPr lang="en-US" altLang="ja-JP" b="1" dirty="0"/>
              <a:t> </a:t>
            </a:r>
            <a:r>
              <a:rPr lang="en-US" altLang="ja-JP" b="1" dirty="0" err="1"/>
              <a:t>pestañas</a:t>
            </a:r>
            <a:r>
              <a:rPr lang="en-US" altLang="ja-JP" b="1" dirty="0"/>
              <a:t> y </a:t>
            </a:r>
            <a:r>
              <a:rPr lang="en-US" altLang="ja-JP" b="1" dirty="0" err="1"/>
              <a:t>demás</a:t>
            </a:r>
            <a:r>
              <a:rPr lang="en-US" altLang="ja-JP" b="1" dirty="0"/>
              <a:t> </a:t>
            </a:r>
            <a:r>
              <a:rPr lang="en-US" altLang="ja-JP" b="1" dirty="0" err="1"/>
              <a:t>información</a:t>
            </a:r>
            <a:r>
              <a:rPr lang="en-US" altLang="ja-JP" b="1" dirty="0"/>
              <a:t>.</a:t>
            </a:r>
            <a:endParaRPr kumimoji="1" lang="ja-JP" alt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5AD941-B199-4413-A152-EB25C838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5373499"/>
            <a:ext cx="7632156" cy="40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65C1-7F52-437D-B6D5-646FE2D0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Despliegue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AAE98F-5765-485E-BD96-0A5A247B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15FCA4-50A7-4603-B8EE-0B60A64E5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3C0347-F8DC-46AB-A61E-FEC6152382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183319C-B6B1-4453-8412-D2D5E245B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travis</a:t>
            </a:r>
            <a:r>
              <a:rPr lang="es-ES" dirty="0"/>
              <a:t> y </a:t>
            </a:r>
            <a:r>
              <a:rPr lang="es-ES" dirty="0" err="1"/>
              <a:t>heroku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7CAE3FC-B1BC-49C3-B489-DCBA6FA4A4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6003" y="4626430"/>
            <a:ext cx="13938025" cy="3227826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9CA8351-1FB7-4152-B1B0-137E0056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61" y="4626430"/>
            <a:ext cx="9755690" cy="46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dirty="0">
                <a:solidFill>
                  <a:schemeClr val="accent1"/>
                </a:solidFill>
              </a:rPr>
              <a:t>Í</a:t>
            </a:r>
            <a:r>
              <a:rPr kumimoji="1" lang="es-ES" altLang="ja-JP" dirty="0"/>
              <a:t>ndice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Introducción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El </a:t>
            </a:r>
            <a:r>
              <a:rPr lang="en-US" altLang="ja-JP" dirty="0" err="1"/>
              <a:t>proyecto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s-ES" altLang="ja-JP" dirty="0"/>
              <a:t>Gracias por su atención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Tecnologías</a:t>
            </a:r>
            <a:r>
              <a:rPr lang="en-US" altLang="ja-JP" dirty="0"/>
              <a:t> </a:t>
            </a:r>
            <a:r>
              <a:rPr lang="en-US" altLang="ja-JP" dirty="0" err="1"/>
              <a:t>usadas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Las </a:t>
            </a:r>
            <a:r>
              <a:rPr lang="en-US" altLang="ja-JP" dirty="0" err="1"/>
              <a:t>tecnologías</a:t>
            </a:r>
            <a:r>
              <a:rPr lang="en-US" altLang="ja-JP" dirty="0"/>
              <a:t> que se </a:t>
            </a:r>
            <a:r>
              <a:rPr lang="en-US" altLang="ja-JP" dirty="0" err="1"/>
              <a:t>han</a:t>
            </a:r>
            <a:r>
              <a:rPr lang="en-US" altLang="ja-JP" dirty="0"/>
              <a:t> </a:t>
            </a:r>
            <a:r>
              <a:rPr lang="en-US" altLang="ja-JP" dirty="0" err="1"/>
              <a:t>utilizado</a:t>
            </a:r>
            <a:r>
              <a:rPr lang="en-US" altLang="ja-JP" dirty="0"/>
              <a:t> para </a:t>
            </a:r>
            <a:r>
              <a:rPr lang="en-US" altLang="ja-JP" dirty="0" err="1"/>
              <a:t>desarrollar</a:t>
            </a:r>
            <a:r>
              <a:rPr lang="en-US" altLang="ja-JP" dirty="0"/>
              <a:t> el </a:t>
            </a:r>
            <a:r>
              <a:rPr lang="en-US" altLang="ja-JP" dirty="0" err="1"/>
              <a:t>proyecto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Gestión</a:t>
            </a:r>
            <a:r>
              <a:rPr lang="en-US" altLang="ja-JP" dirty="0"/>
              <a:t> del Proyecto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 err="1"/>
              <a:t>Cambios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s-ES" altLang="ja-JP" dirty="0"/>
              <a:t>Comunicación con otros equipos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649736" y="5143401"/>
            <a:ext cx="6592107" cy="2304256"/>
          </a:xfrm>
        </p:spPr>
        <p:txBody>
          <a:bodyPr>
            <a:normAutofit fontScale="92500" lnSpcReduction="10000"/>
          </a:bodyPr>
          <a:lstStyle/>
          <a:p>
            <a:r>
              <a:rPr lang="es-ES" altLang="ja-JP" sz="4000" dirty="0"/>
              <a:t>COMUNICACIÓN </a:t>
            </a:r>
          </a:p>
          <a:p>
            <a:r>
              <a:rPr lang="es-ES" altLang="ja-JP" sz="4000" dirty="0"/>
              <a:t>CON LOS DEMÁS</a:t>
            </a:r>
          </a:p>
          <a:p>
            <a:r>
              <a:rPr lang="es-ES" altLang="ja-JP" sz="4000" dirty="0"/>
              <a:t>EQUIPOS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2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tx2"/>
                </a:solidFill>
              </a:rPr>
              <a:t>Comunicación</a:t>
            </a:r>
            <a:r>
              <a:rPr kumimoji="1" lang="en-US" altLang="ja-JP" dirty="0">
                <a:solidFill>
                  <a:schemeClr val="tx2"/>
                </a:solidFill>
              </a:rPr>
              <a:t> con </a:t>
            </a:r>
            <a:r>
              <a:rPr kumimoji="1" lang="en-US" altLang="ja-JP" dirty="0" err="1">
                <a:solidFill>
                  <a:schemeClr val="tx2"/>
                </a:solidFill>
              </a:rPr>
              <a:t>otros</a:t>
            </a:r>
            <a:r>
              <a:rPr kumimoji="1" lang="en-US" altLang="ja-JP" dirty="0">
                <a:solidFill>
                  <a:schemeClr val="tx2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</a:t>
            </a:r>
            <a:r>
              <a:rPr lang="en-US" altLang="ja-JP" dirty="0" err="1">
                <a:solidFill>
                  <a:schemeClr val="accent1"/>
                </a:solidFill>
              </a:rPr>
              <a:t>quipos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altLang="ja-JP" dirty="0" err="1"/>
              <a:t>Telegram</a:t>
            </a:r>
            <a:endParaRPr lang="ja-JP" alt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2DFD70-C053-45D6-A79A-9664272F36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s-ES" altLang="ja-JP" dirty="0"/>
              <a:t>Llamada/Videollamada</a:t>
            </a:r>
            <a:endParaRPr lang="ja-JP" altLang="en-US" dirty="0"/>
          </a:p>
          <a:p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5800913-8B6B-41D4-9AB9-59F74FE79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Issues de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80DD1CC-5CAE-495C-B4A8-C95F30FDCD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requests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F13C75C-FDFD-44E4-9A4B-2ECB674CF2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ES" b="1" dirty="0"/>
              <a:t>El coordinador de equipo se comunica con los demás coordinadores a través de </a:t>
            </a:r>
            <a:r>
              <a:rPr lang="es-ES" b="1" dirty="0" err="1"/>
              <a:t>Telegram</a:t>
            </a:r>
            <a:endParaRPr lang="es-ES" b="1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F69CE9F-914D-4ABA-B9DF-BAB9CF4B26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0A557F3-8D8C-4A13-A1D0-5AC88DF3FD4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s-ES" b="1" dirty="0"/>
              <a:t>A través de Hangouts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493C201-5949-4BC2-8893-535583D832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8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76619" y="2632788"/>
            <a:ext cx="15543451" cy="1585999"/>
          </a:xfrm>
        </p:spPr>
        <p:txBody>
          <a:bodyPr/>
          <a:lstStyle/>
          <a:p>
            <a:r>
              <a:rPr lang="en-US" altLang="ja-JP" dirty="0" err="1"/>
              <a:t>Muchas</a:t>
            </a:r>
            <a:r>
              <a:rPr lang="en-US" altLang="ja-JP" dirty="0"/>
              <a:t> gracias por </a:t>
            </a:r>
            <a:br>
              <a:rPr lang="en-US" altLang="ja-JP" dirty="0"/>
            </a:br>
            <a:r>
              <a:rPr lang="en-US" altLang="ja-JP" dirty="0" err="1"/>
              <a:t>su</a:t>
            </a:r>
            <a:r>
              <a:rPr lang="en-US" altLang="ja-JP" dirty="0"/>
              <a:t> </a:t>
            </a:r>
            <a:r>
              <a:rPr lang="en-US" altLang="ja-JP" dirty="0" err="1"/>
              <a:t>atención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. Grupo 1, #ID 127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¿Tiene </a:t>
            </a:r>
            <a:r>
              <a:rPr kumimoji="1" lang="en-US" altLang="ja-JP" dirty="0" err="1"/>
              <a:t>alguna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pregunta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65661" y="5758528"/>
            <a:ext cx="6336704" cy="1008112"/>
          </a:xfrm>
        </p:spPr>
        <p:txBody>
          <a:bodyPr/>
          <a:lstStyle/>
          <a:p>
            <a:r>
              <a:rPr lang="en-US" altLang="ja-JP" dirty="0"/>
              <a:t>INTRODUCCIÓN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Introducción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One Column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Sobre</a:t>
            </a:r>
            <a:r>
              <a:rPr lang="en-US" altLang="ja-JP" dirty="0"/>
              <a:t> el Proyecto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662172" y="4850563"/>
            <a:ext cx="13938025" cy="3227826"/>
          </a:xfrm>
        </p:spPr>
        <p:txBody>
          <a:bodyPr>
            <a:normAutofit/>
          </a:bodyPr>
          <a:lstStyle/>
          <a:p>
            <a:r>
              <a:rPr lang="en-US" altLang="ja-JP" sz="2800" b="1" dirty="0" err="1"/>
              <a:t>Nuestro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equipo</a:t>
            </a:r>
            <a:r>
              <a:rPr lang="en-US" altLang="ja-JP" sz="2800" b="1" dirty="0"/>
              <a:t> ha </a:t>
            </a:r>
            <a:r>
              <a:rPr lang="en-US" altLang="ja-JP" sz="2800" b="1" dirty="0" err="1"/>
              <a:t>trabajado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en</a:t>
            </a:r>
            <a:r>
              <a:rPr lang="en-US" altLang="ja-JP" sz="2800" b="1" dirty="0"/>
              <a:t> la </a:t>
            </a:r>
            <a:r>
              <a:rPr lang="en-US" altLang="ja-JP" sz="2800" b="1" dirty="0" err="1"/>
              <a:t>visualización</a:t>
            </a:r>
            <a:r>
              <a:rPr lang="en-US" altLang="ja-JP" sz="2800" b="1" dirty="0"/>
              <a:t> de </a:t>
            </a:r>
            <a:r>
              <a:rPr lang="en-US" altLang="ja-JP" sz="2800" b="1" dirty="0" err="1"/>
              <a:t>resultados</a:t>
            </a:r>
            <a:r>
              <a:rPr lang="en-US" altLang="ja-JP" sz="2800" b="1" dirty="0"/>
              <a:t> de los </a:t>
            </a:r>
            <a:r>
              <a:rPr lang="en-US" altLang="ja-JP" sz="2800" b="1" dirty="0" err="1"/>
              <a:t>votos</a:t>
            </a:r>
            <a:r>
              <a:rPr lang="en-US" altLang="ja-JP" sz="2800" b="1" dirty="0"/>
              <a:t>. Las </a:t>
            </a:r>
            <a:r>
              <a:rPr lang="en-US" altLang="ja-JP" sz="2800" b="1" dirty="0" err="1"/>
              <a:t>tablas</a:t>
            </a:r>
            <a:r>
              <a:rPr lang="en-US" altLang="ja-JP" sz="2800" b="1" dirty="0"/>
              <a:t> y </a:t>
            </a:r>
            <a:r>
              <a:rPr lang="en-US" altLang="ja-JP" sz="2800" b="1" dirty="0" err="1"/>
              <a:t>figuras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nos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permiten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representar</a:t>
            </a:r>
            <a:r>
              <a:rPr lang="en-US" altLang="ja-JP" sz="2800" b="1" dirty="0"/>
              <a:t> una gran </a:t>
            </a:r>
            <a:r>
              <a:rPr lang="en-US" altLang="ja-JP" sz="2800" b="1" dirty="0" err="1"/>
              <a:t>cantidad</a:t>
            </a:r>
            <a:r>
              <a:rPr lang="en-US" altLang="ja-JP" sz="2800" b="1" dirty="0"/>
              <a:t> de </a:t>
            </a:r>
            <a:r>
              <a:rPr lang="en-US" altLang="ja-JP" sz="2800" b="1" dirty="0" err="1"/>
              <a:t>información</a:t>
            </a:r>
            <a:r>
              <a:rPr lang="en-US" altLang="ja-JP" sz="2800" b="1" dirty="0"/>
              <a:t> con el fin de que los </a:t>
            </a:r>
            <a:r>
              <a:rPr lang="en-US" altLang="ja-JP" sz="2800" b="1" dirty="0" err="1"/>
              <a:t>datos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sean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más</a:t>
            </a:r>
            <a:r>
              <a:rPr lang="en-US" altLang="ja-JP" sz="2800" b="1" dirty="0"/>
              <a:t> </a:t>
            </a:r>
            <a:r>
              <a:rPr lang="en-US" altLang="ja-JP" sz="2800" b="1" dirty="0" err="1"/>
              <a:t>fáciles</a:t>
            </a:r>
            <a:r>
              <a:rPr lang="en-US" altLang="ja-JP" sz="2800" b="1" dirty="0"/>
              <a:t> de </a:t>
            </a:r>
            <a:r>
              <a:rPr lang="en-US" altLang="ja-JP" sz="2800" b="1" dirty="0" err="1"/>
              <a:t>comprender</a:t>
            </a:r>
            <a:r>
              <a:rPr lang="en-US" altLang="ja-JP" sz="2800" b="1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>
          <a:xfrm>
            <a:off x="649736" y="2911252"/>
            <a:ext cx="6768554" cy="6768554"/>
          </a:xfrm>
        </p:spPr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502246" y="5576318"/>
            <a:ext cx="7202365" cy="172487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TECNOLOGÍAS </a:t>
            </a:r>
          </a:p>
          <a:p>
            <a:r>
              <a:rPr lang="en-US" altLang="ja-JP" dirty="0"/>
              <a:t>USADAS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58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Route 159 Bold" pitchFamily="50" charset="0"/>
              </a:rPr>
              <a:t>Django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/>
              <a:t>El framework </a:t>
            </a:r>
            <a:r>
              <a:rPr lang="en-US" altLang="ja-JP" sz="2800" b="1" dirty="0" err="1"/>
              <a:t>utilizado</a:t>
            </a:r>
            <a:r>
              <a:rPr lang="en-US" altLang="ja-JP" sz="2800" b="1" dirty="0"/>
              <a:t> ha </a:t>
            </a:r>
            <a:r>
              <a:rPr lang="en-US" altLang="ja-JP" sz="2800" b="1" dirty="0" err="1"/>
              <a:t>sido</a:t>
            </a:r>
            <a:r>
              <a:rPr lang="en-US" altLang="ja-JP" sz="2800" b="1" dirty="0"/>
              <a:t> Django, </a:t>
            </a:r>
            <a:r>
              <a:rPr lang="en-US" altLang="ja-JP" sz="2800" b="1" dirty="0" err="1"/>
              <a:t>desarrollando</a:t>
            </a:r>
            <a:r>
              <a:rPr lang="en-US" altLang="ja-JP" sz="2800" b="1" dirty="0"/>
              <a:t> el </a:t>
            </a:r>
            <a:r>
              <a:rPr lang="en-US" altLang="ja-JP" sz="2800" b="1" dirty="0" err="1"/>
              <a:t>código</a:t>
            </a:r>
            <a:r>
              <a:rPr lang="en-US" altLang="ja-JP" sz="2800" b="1" dirty="0"/>
              <a:t> a </a:t>
            </a:r>
            <a:r>
              <a:rPr lang="en-US" altLang="ja-JP" sz="2800" b="1" dirty="0" err="1"/>
              <a:t>través</a:t>
            </a:r>
            <a:r>
              <a:rPr lang="en-US" altLang="ja-JP" sz="2800" b="1" dirty="0"/>
              <a:t> del </a:t>
            </a:r>
            <a:r>
              <a:rPr lang="en-US" altLang="ja-JP" sz="2800" b="1" dirty="0" err="1"/>
              <a:t>lenguaje</a:t>
            </a:r>
            <a:r>
              <a:rPr lang="en-US" altLang="ja-JP" sz="2800" b="1" dirty="0"/>
              <a:t> </a:t>
            </a:r>
            <a:r>
              <a:rPr lang="en-US" altLang="ja-JP" sz="2800" b="1" dirty="0">
                <a:solidFill>
                  <a:schemeClr val="accent2"/>
                </a:solidFill>
              </a:rPr>
              <a:t>Python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3468130-4A5D-4E5D-87FB-10DD1BFFE315}"/>
              </a:ext>
            </a:extLst>
          </p:cNvPr>
          <p:cNvSpPr/>
          <p:nvPr/>
        </p:nvSpPr>
        <p:spPr>
          <a:xfrm>
            <a:off x="356709" y="367995"/>
            <a:ext cx="6900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Tecnologías</a:t>
            </a:r>
            <a:r>
              <a:rPr lang="en-US" altLang="ja-JP" sz="6000" dirty="0">
                <a:solidFill>
                  <a:srgbClr val="00B0F0"/>
                </a:solidFill>
                <a:latin typeface="Route 159 Bold" pitchFamily="50" charset="0"/>
              </a:rPr>
              <a:t> </a:t>
            </a:r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utilizadas</a:t>
            </a:r>
            <a:endParaRPr lang="es-ES" sz="6000" dirty="0">
              <a:solidFill>
                <a:srgbClr val="00B0F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22D276-34DC-4E3B-AF50-EA3D0F9B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373" y="659175"/>
            <a:ext cx="2589697" cy="25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Route 159 Bold" pitchFamily="50" charset="0"/>
              </a:rPr>
              <a:t>Git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altLang="ja-JP" sz="2800" b="1" dirty="0"/>
              <a:t>Para el control de versiones se ha utilizado Git, llevando un registro de los cambios realizados y ayudándonos a coordinar el trabajo entre los componentes del grupo sobre </a:t>
            </a:r>
            <a:r>
              <a:rPr lang="es-ES" altLang="ja-JP" sz="2800" b="1" dirty="0">
                <a:solidFill>
                  <a:schemeClr val="accent2"/>
                </a:solidFill>
              </a:rPr>
              <a:t>archivos compartidos</a:t>
            </a:r>
            <a:endParaRPr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1B4AC9-0361-4D88-BF63-DA07B20C811A}"/>
              </a:ext>
            </a:extLst>
          </p:cNvPr>
          <p:cNvSpPr/>
          <p:nvPr/>
        </p:nvSpPr>
        <p:spPr>
          <a:xfrm>
            <a:off x="383836" y="389472"/>
            <a:ext cx="6900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Tecnologías</a:t>
            </a:r>
            <a:r>
              <a:rPr lang="en-US" altLang="ja-JP" sz="6000" dirty="0">
                <a:solidFill>
                  <a:srgbClr val="00B0F0"/>
                </a:solidFill>
                <a:latin typeface="Route 159 Bold" pitchFamily="50" charset="0"/>
              </a:rPr>
              <a:t> </a:t>
            </a:r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utilizadas</a:t>
            </a:r>
            <a:endParaRPr lang="es-ES" sz="6000" dirty="0">
              <a:solidFill>
                <a:srgbClr val="00B0F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803819-2D74-49BD-AB88-5B84756E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114" y="882868"/>
            <a:ext cx="2366003" cy="23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52DC0-2A15-48C8-9EC6-3993BDB2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PostgreSQL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03D2C-0E62-4352-B7A3-B0DEF82F3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809B9F-B79B-497C-9091-E164675ACF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altLang="ja-JP" sz="2800" b="1" dirty="0"/>
              <a:t>Para la gestión de </a:t>
            </a:r>
            <a:r>
              <a:rPr lang="es-ES" altLang="ja-JP" sz="2800" b="1" dirty="0">
                <a:solidFill>
                  <a:schemeClr val="accent2"/>
                </a:solidFill>
              </a:rPr>
              <a:t>bases de datos relacional </a:t>
            </a:r>
            <a:r>
              <a:rPr lang="es-ES" altLang="ja-JP" sz="2800" b="1" dirty="0"/>
              <a:t>orientada a objetos se ha utilizado PostgreSQL, la cual es código abierto.</a:t>
            </a:r>
            <a:endParaRPr lang="ja-JP" altLang="en-US" sz="2800" b="1" dirty="0">
              <a:solidFill>
                <a:schemeClr val="accent2"/>
              </a:solidFill>
            </a:endParaRP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E1210F-3B5B-40D8-A71E-D039DF58E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297C97-399B-4CBA-9FE8-26254B32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542" y="616869"/>
            <a:ext cx="2756952" cy="275695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EE758CF-30AC-47CA-8899-EE033F0C2A64}"/>
              </a:ext>
            </a:extLst>
          </p:cNvPr>
          <p:cNvSpPr/>
          <p:nvPr/>
        </p:nvSpPr>
        <p:spPr>
          <a:xfrm>
            <a:off x="383836" y="279113"/>
            <a:ext cx="6900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Tecnologías</a:t>
            </a:r>
            <a:r>
              <a:rPr lang="en-US" altLang="ja-JP" sz="6000" dirty="0">
                <a:solidFill>
                  <a:srgbClr val="00B0F0"/>
                </a:solidFill>
                <a:latin typeface="Route 159 Bold" pitchFamily="50" charset="0"/>
              </a:rPr>
              <a:t> </a:t>
            </a:r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utilizadas</a:t>
            </a:r>
            <a:endParaRPr lang="es-E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8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94C2E-BB8E-4C39-9CDD-AE9B84A0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Travis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00B18A-1FDB-47C9-9DFD-D14072D6DE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Visualización</a:t>
            </a:r>
            <a:r>
              <a:rPr lang="en-US" altLang="ja-JP" dirty="0"/>
              <a:t>, </a:t>
            </a:r>
            <a:r>
              <a:rPr lang="en-US" altLang="ja-JP" dirty="0" err="1"/>
              <a:t>grupo</a:t>
            </a:r>
            <a:r>
              <a:rPr lang="en-US" altLang="ja-JP" dirty="0"/>
              <a:t> 1, #ID 127</a:t>
            </a:r>
            <a:endParaRPr lang="ja-JP" alt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435350-2249-48C6-805A-4D03522EEC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altLang="ja-JP" sz="2800" b="1" dirty="0"/>
              <a:t>Para la </a:t>
            </a:r>
            <a:r>
              <a:rPr lang="es-ES" altLang="ja-JP" sz="2800" b="1" dirty="0">
                <a:solidFill>
                  <a:schemeClr val="accent2"/>
                </a:solidFill>
              </a:rPr>
              <a:t>integración continua </a:t>
            </a:r>
            <a:r>
              <a:rPr lang="es-ES" altLang="ja-JP" sz="2800" b="1" dirty="0"/>
              <a:t>se ha usado Travis CI que consiste en clonar el repositorio de </a:t>
            </a:r>
            <a:r>
              <a:rPr lang="es-ES" altLang="ja-JP" sz="2800" b="1" dirty="0" err="1"/>
              <a:t>Github</a:t>
            </a:r>
            <a:r>
              <a:rPr lang="es-ES" altLang="ja-JP" sz="2800" b="1" dirty="0"/>
              <a:t> y automatizar una serie de procesos de inicio para para construir y probar el código.</a:t>
            </a:r>
            <a:endParaRPr lang="ja-JP" altLang="en-US" sz="2800" b="1" dirty="0">
              <a:solidFill>
                <a:schemeClr val="accent2"/>
              </a:solidFill>
            </a:endParaRP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154A09-376A-4F1C-A445-5C824491D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1AC5BF-4A14-4300-812C-F47EDA3374B3}"/>
              </a:ext>
            </a:extLst>
          </p:cNvPr>
          <p:cNvSpPr/>
          <p:nvPr/>
        </p:nvSpPr>
        <p:spPr>
          <a:xfrm>
            <a:off x="256429" y="294879"/>
            <a:ext cx="6900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Tecnologías</a:t>
            </a:r>
            <a:r>
              <a:rPr lang="en-US" altLang="ja-JP" sz="6000" dirty="0">
                <a:solidFill>
                  <a:srgbClr val="00B0F0"/>
                </a:solidFill>
                <a:latin typeface="Route 159 Bold" pitchFamily="50" charset="0"/>
              </a:rPr>
              <a:t> </a:t>
            </a:r>
            <a:r>
              <a:rPr lang="en-US" altLang="ja-JP" sz="6000" dirty="0" err="1">
                <a:solidFill>
                  <a:srgbClr val="00B0F0"/>
                </a:solidFill>
                <a:latin typeface="Route 159 Bold" pitchFamily="50" charset="0"/>
              </a:rPr>
              <a:t>utilizadas</a:t>
            </a:r>
            <a:endParaRPr lang="es-ES" sz="6000" dirty="0">
              <a:solidFill>
                <a:srgbClr val="00B0F0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E67C33-B3F8-482F-A616-C527CD8C7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8282" y="497416"/>
            <a:ext cx="2587872" cy="25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30924"/>
      </p:ext>
    </p:extLst>
  </p:cSld>
  <p:clrMapOvr>
    <a:masterClrMapping/>
  </p:clrMapOvr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15974</TotalTime>
  <Words>669</Words>
  <Application>Microsoft Office PowerPoint</Application>
  <PresentationFormat>Personalizado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Vega - Header</vt:lpstr>
      <vt:lpstr>Vega - Footer Only</vt:lpstr>
      <vt:lpstr>Vega - Free</vt:lpstr>
      <vt:lpstr>Visualización</vt:lpstr>
      <vt:lpstr>Índice</vt:lpstr>
      <vt:lpstr>Presentación de PowerPoint</vt:lpstr>
      <vt:lpstr>Introducción</vt:lpstr>
      <vt:lpstr>Presentación de PowerPoint</vt:lpstr>
      <vt:lpstr>Django</vt:lpstr>
      <vt:lpstr>Git</vt:lpstr>
      <vt:lpstr>PostgreSQL</vt:lpstr>
      <vt:lpstr>Travis</vt:lpstr>
      <vt:lpstr>Heroku</vt:lpstr>
      <vt:lpstr> Mathplotlib Fusioncharts numpy, entre otras </vt:lpstr>
      <vt:lpstr>Presentación de PowerPoint</vt:lpstr>
      <vt:lpstr>Gestión del Proyecto</vt:lpstr>
      <vt:lpstr>Gestión del Proyecto</vt:lpstr>
      <vt:lpstr>Presentación de PowerPoint</vt:lpstr>
      <vt:lpstr>Presentación de PowerPoint</vt:lpstr>
      <vt:lpstr>Nuevas Funcionalidades</vt:lpstr>
      <vt:lpstr>Visual</vt:lpstr>
      <vt:lpstr>Despliegue</vt:lpstr>
      <vt:lpstr>Presentación de PowerPoint</vt:lpstr>
      <vt:lpstr>Comunicación con otros Equipos</vt:lpstr>
      <vt:lpstr>Muchas gracias por 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Elena Gazpacho</cp:lastModifiedBy>
  <cp:revision>375</cp:revision>
  <dcterms:created xsi:type="dcterms:W3CDTF">2015-09-05T11:42:45Z</dcterms:created>
  <dcterms:modified xsi:type="dcterms:W3CDTF">2019-01-13T17:26:48Z</dcterms:modified>
</cp:coreProperties>
</file>