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2FB2F8-053B-4CF3-899A-81C5FC9CCE5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85D3DAA-621A-4DC9-9C53-077786E06DC6}">
      <dgm:prSet phldrT="[Text]"/>
      <dgm:spPr/>
      <dgm:t>
        <a:bodyPr/>
        <a:lstStyle/>
        <a:p>
          <a:r>
            <a:rPr lang="en-AU" dirty="0" smtClean="0"/>
            <a:t>Total </a:t>
          </a:r>
          <a:r>
            <a:rPr lang="en-AU" dirty="0" smtClean="0"/>
            <a:t>customer</a:t>
          </a:r>
        </a:p>
        <a:p>
          <a:r>
            <a:rPr lang="en-AU" dirty="0" smtClean="0"/>
            <a:t>(46030)</a:t>
          </a:r>
          <a:endParaRPr lang="en-AU" dirty="0"/>
        </a:p>
      </dgm:t>
    </dgm:pt>
    <dgm:pt modelId="{E4A5F1E6-287C-4D4F-9A52-3ED0524DA54D}" type="parTrans" cxnId="{126B5CC0-3E56-4C04-98E9-DF7423C3D24D}">
      <dgm:prSet/>
      <dgm:spPr/>
      <dgm:t>
        <a:bodyPr/>
        <a:lstStyle/>
        <a:p>
          <a:endParaRPr lang="en-AU"/>
        </a:p>
      </dgm:t>
    </dgm:pt>
    <dgm:pt modelId="{E4CC2EEF-84F3-4608-BFE5-AE7A7EB123D6}" type="sibTrans" cxnId="{126B5CC0-3E56-4C04-98E9-DF7423C3D24D}">
      <dgm:prSet/>
      <dgm:spPr/>
      <dgm:t>
        <a:bodyPr/>
        <a:lstStyle/>
        <a:p>
          <a:endParaRPr lang="en-AU"/>
        </a:p>
      </dgm:t>
    </dgm:pt>
    <dgm:pt modelId="{D1E8A94A-D965-45A9-AC12-3732E0E14FBD}">
      <dgm:prSet phldrT="[Text]"/>
      <dgm:spPr/>
      <dgm:t>
        <a:bodyPr/>
        <a:lstStyle/>
        <a:p>
          <a:r>
            <a:rPr lang="en-AU" dirty="0" smtClean="0"/>
            <a:t>A. Inferred female. Customer buy female item without any male items (20208)</a:t>
          </a:r>
          <a:endParaRPr lang="en-AU" dirty="0"/>
        </a:p>
      </dgm:t>
    </dgm:pt>
    <dgm:pt modelId="{78C20D80-0B98-4BA8-AA30-4BE6C0F1CE69}" type="parTrans" cxnId="{C368CE31-DD5E-4062-92A2-0A6A18DE280A}">
      <dgm:prSet/>
      <dgm:spPr/>
      <dgm:t>
        <a:bodyPr/>
        <a:lstStyle/>
        <a:p>
          <a:endParaRPr lang="en-AU"/>
        </a:p>
      </dgm:t>
    </dgm:pt>
    <dgm:pt modelId="{379C7FE8-9844-478D-854C-7CA2D776A5F5}" type="sibTrans" cxnId="{C368CE31-DD5E-4062-92A2-0A6A18DE280A}">
      <dgm:prSet/>
      <dgm:spPr/>
      <dgm:t>
        <a:bodyPr/>
        <a:lstStyle/>
        <a:p>
          <a:endParaRPr lang="en-AU"/>
        </a:p>
      </dgm:t>
    </dgm:pt>
    <dgm:pt modelId="{7883FA41-6431-41CD-8126-C4624F40808E}">
      <dgm:prSet phldrT="[Text]"/>
      <dgm:spPr/>
      <dgm:t>
        <a:bodyPr/>
        <a:lstStyle/>
        <a:p>
          <a:r>
            <a:rPr lang="en-AU" dirty="0" smtClean="0"/>
            <a:t>B. Inferred male. Customer buy male item without any female items(9925)</a:t>
          </a:r>
          <a:endParaRPr lang="en-AU" dirty="0"/>
        </a:p>
      </dgm:t>
    </dgm:pt>
    <dgm:pt modelId="{FB13764E-2E81-4E01-AFA7-AFA79ED80302}" type="parTrans" cxnId="{AF2053F5-5311-4006-8376-911FE25019CF}">
      <dgm:prSet/>
      <dgm:spPr/>
      <dgm:t>
        <a:bodyPr/>
        <a:lstStyle/>
        <a:p>
          <a:endParaRPr lang="en-AU"/>
        </a:p>
      </dgm:t>
    </dgm:pt>
    <dgm:pt modelId="{3ED914C3-D072-4E7F-B2F1-4F3AF2442667}" type="sibTrans" cxnId="{AF2053F5-5311-4006-8376-911FE25019CF}">
      <dgm:prSet/>
      <dgm:spPr/>
      <dgm:t>
        <a:bodyPr/>
        <a:lstStyle/>
        <a:p>
          <a:endParaRPr lang="en-AU"/>
        </a:p>
      </dgm:t>
    </dgm:pt>
    <dgm:pt modelId="{69ACE005-DF91-4659-81B3-5D0AD76AE0D9}">
      <dgm:prSet phldrT="[Text]"/>
      <dgm:spPr/>
      <dgm:t>
        <a:bodyPr/>
        <a:lstStyle/>
        <a:p>
          <a:r>
            <a:rPr lang="en-AU" dirty="0" smtClean="0"/>
            <a:t>C. Customer buy both male and female items (15897)</a:t>
          </a:r>
          <a:endParaRPr lang="en-AU" dirty="0"/>
        </a:p>
      </dgm:t>
    </dgm:pt>
    <dgm:pt modelId="{AA84BA15-6967-4A45-A9EF-F80AFB70E27F}" type="parTrans" cxnId="{DFD8868B-60B2-4C94-AD3A-1DF0F9A2E83E}">
      <dgm:prSet/>
      <dgm:spPr/>
      <dgm:t>
        <a:bodyPr/>
        <a:lstStyle/>
        <a:p>
          <a:endParaRPr lang="en-AU"/>
        </a:p>
      </dgm:t>
    </dgm:pt>
    <dgm:pt modelId="{C90220D9-0FBF-428F-84D2-2790D4391204}" type="sibTrans" cxnId="{DFD8868B-60B2-4C94-AD3A-1DF0F9A2E83E}">
      <dgm:prSet/>
      <dgm:spPr/>
      <dgm:t>
        <a:bodyPr/>
        <a:lstStyle/>
        <a:p>
          <a:endParaRPr lang="en-AU"/>
        </a:p>
      </dgm:t>
    </dgm:pt>
    <dgm:pt modelId="{625734FC-B2C0-4C0F-8167-E168A2B03402}" type="pres">
      <dgm:prSet presAssocID="{A52FB2F8-053B-4CF3-899A-81C5FC9CCE5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61E3059-5A48-4994-AF37-0116770E780C}" type="pres">
      <dgm:prSet presAssocID="{185D3DAA-621A-4DC9-9C53-077786E06DC6}" presName="centerShape" presStyleLbl="node0" presStyleIdx="0" presStyleCnt="1"/>
      <dgm:spPr/>
      <dgm:t>
        <a:bodyPr/>
        <a:lstStyle/>
        <a:p>
          <a:endParaRPr lang="en-AU"/>
        </a:p>
      </dgm:t>
    </dgm:pt>
    <dgm:pt modelId="{7F3881DD-7C33-4F4F-A10F-A16A186EED28}" type="pres">
      <dgm:prSet presAssocID="{78C20D80-0B98-4BA8-AA30-4BE6C0F1CE69}" presName="parTrans" presStyleLbl="bgSibTrans2D1" presStyleIdx="0" presStyleCnt="3"/>
      <dgm:spPr/>
    </dgm:pt>
    <dgm:pt modelId="{D245F1ED-FE9F-40C7-8129-C4294E3BE02A}" type="pres">
      <dgm:prSet presAssocID="{D1E8A94A-D965-45A9-AC12-3732E0E14FB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F324539-D1DA-4AD2-BDC4-988399CFCFB5}" type="pres">
      <dgm:prSet presAssocID="{FB13764E-2E81-4E01-AFA7-AFA79ED80302}" presName="parTrans" presStyleLbl="bgSibTrans2D1" presStyleIdx="1" presStyleCnt="3"/>
      <dgm:spPr/>
    </dgm:pt>
    <dgm:pt modelId="{52B35245-D1C2-47E0-8BF4-1C0DF5F02583}" type="pres">
      <dgm:prSet presAssocID="{7883FA41-6431-41CD-8126-C4624F40808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856E983-0816-474C-897E-ED887B1044CE}" type="pres">
      <dgm:prSet presAssocID="{AA84BA15-6967-4A45-A9EF-F80AFB70E27F}" presName="parTrans" presStyleLbl="bgSibTrans2D1" presStyleIdx="2" presStyleCnt="3"/>
      <dgm:spPr/>
    </dgm:pt>
    <dgm:pt modelId="{7F7F1D59-7C8A-4A19-A3FC-BDB2D3778C64}" type="pres">
      <dgm:prSet presAssocID="{69ACE005-DF91-4659-81B3-5D0AD76AE0D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13146B-2FE3-4046-89CF-CEC4A4591E4F}" type="presOf" srcId="{69ACE005-DF91-4659-81B3-5D0AD76AE0D9}" destId="{7F7F1D59-7C8A-4A19-A3FC-BDB2D3778C64}" srcOrd="0" destOrd="0" presId="urn:microsoft.com/office/officeart/2005/8/layout/radial4"/>
    <dgm:cxn modelId="{DB497984-0FAE-48BB-B42E-DEE6D29985D1}" type="presOf" srcId="{D1E8A94A-D965-45A9-AC12-3732E0E14FBD}" destId="{D245F1ED-FE9F-40C7-8129-C4294E3BE02A}" srcOrd="0" destOrd="0" presId="urn:microsoft.com/office/officeart/2005/8/layout/radial4"/>
    <dgm:cxn modelId="{126B5CC0-3E56-4C04-98E9-DF7423C3D24D}" srcId="{A52FB2F8-053B-4CF3-899A-81C5FC9CCE54}" destId="{185D3DAA-621A-4DC9-9C53-077786E06DC6}" srcOrd="0" destOrd="0" parTransId="{E4A5F1E6-287C-4D4F-9A52-3ED0524DA54D}" sibTransId="{E4CC2EEF-84F3-4608-BFE5-AE7A7EB123D6}"/>
    <dgm:cxn modelId="{AF2053F5-5311-4006-8376-911FE25019CF}" srcId="{185D3DAA-621A-4DC9-9C53-077786E06DC6}" destId="{7883FA41-6431-41CD-8126-C4624F40808E}" srcOrd="1" destOrd="0" parTransId="{FB13764E-2E81-4E01-AFA7-AFA79ED80302}" sibTransId="{3ED914C3-D072-4E7F-B2F1-4F3AF2442667}"/>
    <dgm:cxn modelId="{C368CE31-DD5E-4062-92A2-0A6A18DE280A}" srcId="{185D3DAA-621A-4DC9-9C53-077786E06DC6}" destId="{D1E8A94A-D965-45A9-AC12-3732E0E14FBD}" srcOrd="0" destOrd="0" parTransId="{78C20D80-0B98-4BA8-AA30-4BE6C0F1CE69}" sibTransId="{379C7FE8-9844-478D-854C-7CA2D776A5F5}"/>
    <dgm:cxn modelId="{4137C786-90EA-4F2B-8CE7-218813D78987}" type="presOf" srcId="{7883FA41-6431-41CD-8126-C4624F40808E}" destId="{52B35245-D1C2-47E0-8BF4-1C0DF5F02583}" srcOrd="0" destOrd="0" presId="urn:microsoft.com/office/officeart/2005/8/layout/radial4"/>
    <dgm:cxn modelId="{BAF956DD-177C-4E07-AFE3-C9EF3CCD2775}" type="presOf" srcId="{185D3DAA-621A-4DC9-9C53-077786E06DC6}" destId="{061E3059-5A48-4994-AF37-0116770E780C}" srcOrd="0" destOrd="0" presId="urn:microsoft.com/office/officeart/2005/8/layout/radial4"/>
    <dgm:cxn modelId="{7F5B8273-477A-4844-B854-B699C6AD639A}" type="presOf" srcId="{AA84BA15-6967-4A45-A9EF-F80AFB70E27F}" destId="{1856E983-0816-474C-897E-ED887B1044CE}" srcOrd="0" destOrd="0" presId="urn:microsoft.com/office/officeart/2005/8/layout/radial4"/>
    <dgm:cxn modelId="{A19CF6F2-C968-4BEE-8B51-495AE3CC2F7F}" type="presOf" srcId="{A52FB2F8-053B-4CF3-899A-81C5FC9CCE54}" destId="{625734FC-B2C0-4C0F-8167-E168A2B03402}" srcOrd="0" destOrd="0" presId="urn:microsoft.com/office/officeart/2005/8/layout/radial4"/>
    <dgm:cxn modelId="{DFD8868B-60B2-4C94-AD3A-1DF0F9A2E83E}" srcId="{185D3DAA-621A-4DC9-9C53-077786E06DC6}" destId="{69ACE005-DF91-4659-81B3-5D0AD76AE0D9}" srcOrd="2" destOrd="0" parTransId="{AA84BA15-6967-4A45-A9EF-F80AFB70E27F}" sibTransId="{C90220D9-0FBF-428F-84D2-2790D4391204}"/>
    <dgm:cxn modelId="{34194FF7-05E6-4CC8-A979-865EA229F8FD}" type="presOf" srcId="{78C20D80-0B98-4BA8-AA30-4BE6C0F1CE69}" destId="{7F3881DD-7C33-4F4F-A10F-A16A186EED28}" srcOrd="0" destOrd="0" presId="urn:microsoft.com/office/officeart/2005/8/layout/radial4"/>
    <dgm:cxn modelId="{A4E51478-D7EE-4410-BEC7-0E93478EE535}" type="presOf" srcId="{FB13764E-2E81-4E01-AFA7-AFA79ED80302}" destId="{FF324539-D1DA-4AD2-BDC4-988399CFCFB5}" srcOrd="0" destOrd="0" presId="urn:microsoft.com/office/officeart/2005/8/layout/radial4"/>
    <dgm:cxn modelId="{0ED14F0E-C333-4D7C-8013-CCC05E168A61}" type="presParOf" srcId="{625734FC-B2C0-4C0F-8167-E168A2B03402}" destId="{061E3059-5A48-4994-AF37-0116770E780C}" srcOrd="0" destOrd="0" presId="urn:microsoft.com/office/officeart/2005/8/layout/radial4"/>
    <dgm:cxn modelId="{E441F880-5A6E-4ED7-9E20-C3AE707A0789}" type="presParOf" srcId="{625734FC-B2C0-4C0F-8167-E168A2B03402}" destId="{7F3881DD-7C33-4F4F-A10F-A16A186EED28}" srcOrd="1" destOrd="0" presId="urn:microsoft.com/office/officeart/2005/8/layout/radial4"/>
    <dgm:cxn modelId="{0C48E35D-2CAB-4F76-B2DB-2751647E68BE}" type="presParOf" srcId="{625734FC-B2C0-4C0F-8167-E168A2B03402}" destId="{D245F1ED-FE9F-40C7-8129-C4294E3BE02A}" srcOrd="2" destOrd="0" presId="urn:microsoft.com/office/officeart/2005/8/layout/radial4"/>
    <dgm:cxn modelId="{8499E870-D0C8-4A1E-988C-41F4704C85F6}" type="presParOf" srcId="{625734FC-B2C0-4C0F-8167-E168A2B03402}" destId="{FF324539-D1DA-4AD2-BDC4-988399CFCFB5}" srcOrd="3" destOrd="0" presId="urn:microsoft.com/office/officeart/2005/8/layout/radial4"/>
    <dgm:cxn modelId="{85851C87-8650-4D1E-9ECD-276F979781CB}" type="presParOf" srcId="{625734FC-B2C0-4C0F-8167-E168A2B03402}" destId="{52B35245-D1C2-47E0-8BF4-1C0DF5F02583}" srcOrd="4" destOrd="0" presId="urn:microsoft.com/office/officeart/2005/8/layout/radial4"/>
    <dgm:cxn modelId="{40052C7A-CB21-499D-9FD8-52C8F2DE639D}" type="presParOf" srcId="{625734FC-B2C0-4C0F-8167-E168A2B03402}" destId="{1856E983-0816-474C-897E-ED887B1044CE}" srcOrd="5" destOrd="0" presId="urn:microsoft.com/office/officeart/2005/8/layout/radial4"/>
    <dgm:cxn modelId="{2FA19FA5-8366-4730-9C42-1E34C2266864}" type="presParOf" srcId="{625734FC-B2C0-4C0F-8167-E168A2B03402}" destId="{7F7F1D59-7C8A-4A19-A3FC-BDB2D3778C6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1E3059-5A48-4994-AF37-0116770E780C}">
      <dsp:nvSpPr>
        <dsp:cNvPr id="0" name=""/>
        <dsp:cNvSpPr/>
      </dsp:nvSpPr>
      <dsp:spPr>
        <a:xfrm>
          <a:off x="1841601" y="1945916"/>
          <a:ext cx="1525037" cy="15250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Total </a:t>
          </a:r>
          <a:r>
            <a:rPr lang="en-AU" sz="2000" kern="1200" dirty="0" smtClean="0"/>
            <a:t>customer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(46030)</a:t>
          </a:r>
          <a:endParaRPr lang="en-AU" sz="2000" kern="1200" dirty="0"/>
        </a:p>
      </dsp:txBody>
      <dsp:txXfrm>
        <a:off x="1841601" y="1945916"/>
        <a:ext cx="1525037" cy="1525037"/>
      </dsp:txXfrm>
    </dsp:sp>
    <dsp:sp modelId="{7F3881DD-7C33-4F4F-A10F-A16A186EED28}">
      <dsp:nvSpPr>
        <dsp:cNvPr id="0" name=""/>
        <dsp:cNvSpPr/>
      </dsp:nvSpPr>
      <dsp:spPr>
        <a:xfrm rot="12900000">
          <a:off x="744540" y="1640698"/>
          <a:ext cx="1290110" cy="43463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5F1ED-FE9F-40C7-8129-C4294E3BE02A}">
      <dsp:nvSpPr>
        <dsp:cNvPr id="0" name=""/>
        <dsp:cNvSpPr/>
      </dsp:nvSpPr>
      <dsp:spPr>
        <a:xfrm>
          <a:off x="136804" y="908513"/>
          <a:ext cx="1448785" cy="1159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300" kern="1200" dirty="0" smtClean="0"/>
            <a:t>A. Inferred female. Customer buy female item without any male items (20208)</a:t>
          </a:r>
          <a:endParaRPr lang="en-AU" sz="1300" kern="1200" dirty="0"/>
        </a:p>
      </dsp:txBody>
      <dsp:txXfrm>
        <a:off x="136804" y="908513"/>
        <a:ext cx="1448785" cy="1159028"/>
      </dsp:txXfrm>
    </dsp:sp>
    <dsp:sp modelId="{FF324539-D1DA-4AD2-BDC4-988399CFCFB5}">
      <dsp:nvSpPr>
        <dsp:cNvPr id="0" name=""/>
        <dsp:cNvSpPr/>
      </dsp:nvSpPr>
      <dsp:spPr>
        <a:xfrm rot="16200000">
          <a:off x="1959064" y="1008457"/>
          <a:ext cx="1290110" cy="43463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35245-D1C2-47E0-8BF4-1C0DF5F02583}">
      <dsp:nvSpPr>
        <dsp:cNvPr id="0" name=""/>
        <dsp:cNvSpPr/>
      </dsp:nvSpPr>
      <dsp:spPr>
        <a:xfrm>
          <a:off x="1879727" y="1205"/>
          <a:ext cx="1448785" cy="1159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300" kern="1200" dirty="0" smtClean="0"/>
            <a:t>B. Inferred male. Customer buy male item without any female items(9925)</a:t>
          </a:r>
          <a:endParaRPr lang="en-AU" sz="1300" kern="1200" dirty="0"/>
        </a:p>
      </dsp:txBody>
      <dsp:txXfrm>
        <a:off x="1879727" y="1205"/>
        <a:ext cx="1448785" cy="1159028"/>
      </dsp:txXfrm>
    </dsp:sp>
    <dsp:sp modelId="{1856E983-0816-474C-897E-ED887B1044CE}">
      <dsp:nvSpPr>
        <dsp:cNvPr id="0" name=""/>
        <dsp:cNvSpPr/>
      </dsp:nvSpPr>
      <dsp:spPr>
        <a:xfrm rot="19500000">
          <a:off x="3173588" y="1640698"/>
          <a:ext cx="1290110" cy="43463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F1D59-7C8A-4A19-A3FC-BDB2D3778C64}">
      <dsp:nvSpPr>
        <dsp:cNvPr id="0" name=""/>
        <dsp:cNvSpPr/>
      </dsp:nvSpPr>
      <dsp:spPr>
        <a:xfrm>
          <a:off x="3622649" y="908513"/>
          <a:ext cx="1448785" cy="1159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300" kern="1200" dirty="0" smtClean="0"/>
            <a:t>C. Customer buy both male and female items (15897)</a:t>
          </a:r>
          <a:endParaRPr lang="en-AU" sz="1300" kern="1200" dirty="0"/>
        </a:p>
      </dsp:txBody>
      <dsp:txXfrm>
        <a:off x="3622649" y="908513"/>
        <a:ext cx="1448785" cy="1159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B167-9D7B-4A4A-8625-34EAC9F185D2}" type="datetimeFigureOut">
              <a:rPr lang="en-AU" smtClean="0"/>
              <a:t>8/04/2019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739-7B52-41C4-84C4-725D841A7A9B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B167-9D7B-4A4A-8625-34EAC9F185D2}" type="datetimeFigureOut">
              <a:rPr lang="en-AU" smtClean="0"/>
              <a:t>8/04/2019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739-7B52-41C4-84C4-725D841A7A9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B167-9D7B-4A4A-8625-34EAC9F185D2}" type="datetimeFigureOut">
              <a:rPr lang="en-AU" smtClean="0"/>
              <a:t>8/04/2019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739-7B52-41C4-84C4-725D841A7A9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B167-9D7B-4A4A-8625-34EAC9F185D2}" type="datetimeFigureOut">
              <a:rPr lang="en-AU" smtClean="0"/>
              <a:t>8/04/2019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739-7B52-41C4-84C4-725D841A7A9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B167-9D7B-4A4A-8625-34EAC9F185D2}" type="datetimeFigureOut">
              <a:rPr lang="en-AU" smtClean="0"/>
              <a:t>8/04/2019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739-7B52-41C4-84C4-725D841A7A9B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B167-9D7B-4A4A-8625-34EAC9F185D2}" type="datetimeFigureOut">
              <a:rPr lang="en-AU" smtClean="0"/>
              <a:t>8/04/2019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739-7B52-41C4-84C4-725D841A7A9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B167-9D7B-4A4A-8625-34EAC9F185D2}" type="datetimeFigureOut">
              <a:rPr lang="en-AU" smtClean="0"/>
              <a:t>8/04/2019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739-7B52-41C4-84C4-725D841A7A9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B167-9D7B-4A4A-8625-34EAC9F185D2}" type="datetimeFigureOut">
              <a:rPr lang="en-AU" smtClean="0"/>
              <a:t>8/04/2019</a:t>
            </a:fld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FC5739-7B52-41C4-84C4-725D841A7A9B}" type="slidenum">
              <a:rPr lang="en-AU" smtClean="0"/>
              <a:t>‹#›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B167-9D7B-4A4A-8625-34EAC9F185D2}" type="datetimeFigureOut">
              <a:rPr lang="en-AU" smtClean="0"/>
              <a:t>8/04/2019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739-7B52-41C4-84C4-725D841A7A9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B167-9D7B-4A4A-8625-34EAC9F185D2}" type="datetimeFigureOut">
              <a:rPr lang="en-AU" smtClean="0"/>
              <a:t>8/04/2019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8FC5739-7B52-41C4-84C4-725D841A7A9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B79B167-9D7B-4A4A-8625-34EAC9F185D2}" type="datetimeFigureOut">
              <a:rPr lang="en-AU" smtClean="0"/>
              <a:t>8/04/2019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739-7B52-41C4-84C4-725D841A7A9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B79B167-9D7B-4A4A-8625-34EAC9F185D2}" type="datetimeFigureOut">
              <a:rPr lang="en-AU" smtClean="0"/>
              <a:t>8/04/2019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8FC5739-7B52-41C4-84C4-725D841A7A9B}" type="slidenum">
              <a:rPr lang="en-AU" smtClean="0"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z="4800" dirty="0" smtClean="0"/>
              <a:t>predict </a:t>
            </a:r>
            <a:r>
              <a:rPr lang="en-AU" sz="4800" dirty="0" smtClean="0"/>
              <a:t>the gender of </a:t>
            </a:r>
            <a:r>
              <a:rPr lang="en-AU" sz="4800" dirty="0" smtClean="0"/>
              <a:t>customers</a:t>
            </a:r>
            <a:br>
              <a:rPr lang="en-AU" sz="4800" dirty="0" smtClean="0"/>
            </a:b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Executive </a:t>
            </a:r>
            <a:r>
              <a:rPr lang="en-AU" dirty="0" smtClean="0"/>
              <a:t>summary-dataset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2045073"/>
            <a:ext cx="3178696" cy="3600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sz="1400" dirty="0" smtClean="0"/>
              <a:t>Customers have been split into three groups :</a:t>
            </a:r>
          </a:p>
          <a:p>
            <a:r>
              <a:rPr lang="en-AU" sz="1400" dirty="0" smtClean="0"/>
              <a:t>A. Customer bought </a:t>
            </a:r>
            <a:r>
              <a:rPr lang="en-AU" sz="1400" dirty="0" smtClean="0"/>
              <a:t>female item without any male items  </a:t>
            </a:r>
            <a:r>
              <a:rPr lang="en-AU" sz="1400" dirty="0" smtClean="0"/>
              <a:t>(43.9%)</a:t>
            </a:r>
          </a:p>
          <a:p>
            <a:r>
              <a:rPr lang="en-AU" sz="1400" dirty="0" smtClean="0"/>
              <a:t>B. Customer bought </a:t>
            </a:r>
            <a:r>
              <a:rPr lang="en-AU" sz="1400" dirty="0" smtClean="0"/>
              <a:t>male item without any female </a:t>
            </a:r>
            <a:r>
              <a:rPr lang="en-AU" sz="1400" dirty="0" smtClean="0"/>
              <a:t>items (21.6%)</a:t>
            </a:r>
          </a:p>
          <a:p>
            <a:r>
              <a:rPr lang="en-AU" sz="1400" dirty="0" smtClean="0"/>
              <a:t>Customer </a:t>
            </a:r>
            <a:r>
              <a:rPr lang="en-AU" sz="1400" dirty="0" smtClean="0"/>
              <a:t>bought </a:t>
            </a:r>
            <a:r>
              <a:rPr lang="en-AU" sz="1400" dirty="0" smtClean="0"/>
              <a:t>both male and female items </a:t>
            </a:r>
            <a:r>
              <a:rPr lang="en-AU" sz="1400" dirty="0" smtClean="0"/>
              <a:t> (34.5%)</a:t>
            </a:r>
          </a:p>
          <a:p>
            <a:endParaRPr lang="en-AU" sz="1400" dirty="0" smtClean="0"/>
          </a:p>
          <a:p>
            <a:pPr>
              <a:buNone/>
            </a:pPr>
            <a:endParaRPr lang="en-AU" sz="1400" dirty="0" smtClean="0"/>
          </a:p>
          <a:p>
            <a:pPr>
              <a:buNone/>
            </a:pPr>
            <a:r>
              <a:rPr lang="en-AU" sz="1400" dirty="0" smtClean="0"/>
              <a:t>The main challenging part is the group C (34.5%) of customers bought both male and female products. </a:t>
            </a:r>
            <a:endParaRPr lang="en-AU" sz="14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612232" y="2045072"/>
            <a:ext cx="5208240" cy="3688184"/>
            <a:chOff x="3131840" y="1196752"/>
            <a:chExt cx="5208240" cy="3688184"/>
          </a:xfrm>
        </p:grpSpPr>
        <p:graphicFrame>
          <p:nvGraphicFramePr>
            <p:cNvPr id="6" name="Diagram 5"/>
            <p:cNvGraphicFramePr/>
            <p:nvPr/>
          </p:nvGraphicFramePr>
          <p:xfrm>
            <a:off x="3131840" y="1412776"/>
            <a:ext cx="5208240" cy="3472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ectangular Callout 6"/>
            <p:cNvSpPr/>
            <p:nvPr/>
          </p:nvSpPr>
          <p:spPr>
            <a:xfrm>
              <a:off x="3203848" y="3789040"/>
              <a:ext cx="1368152" cy="1008112"/>
            </a:xfrm>
            <a:prstGeom prst="wedgeRectCallout">
              <a:avLst>
                <a:gd name="adj1" fmla="val 9432"/>
                <a:gd name="adj2" fmla="val -7869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Confident female customers</a:t>
              </a:r>
              <a:endParaRPr lang="en-AU" dirty="0"/>
            </a:p>
          </p:txBody>
        </p:sp>
        <p:sp>
          <p:nvSpPr>
            <p:cNvPr id="8" name="Rectangular Callout 7"/>
            <p:cNvSpPr/>
            <p:nvPr/>
          </p:nvSpPr>
          <p:spPr>
            <a:xfrm>
              <a:off x="6876256" y="1196752"/>
              <a:ext cx="1368152" cy="936104"/>
            </a:xfrm>
            <a:prstGeom prst="wedgeRectCallout">
              <a:avLst>
                <a:gd name="adj1" fmla="val -36596"/>
                <a:gd name="adj2" fmla="val 650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Customers gender not sure</a:t>
              </a:r>
              <a:endParaRPr lang="en-AU" dirty="0"/>
            </a:p>
          </p:txBody>
        </p:sp>
        <p:sp>
          <p:nvSpPr>
            <p:cNvPr id="9" name="Rectangular Callout 8"/>
            <p:cNvSpPr/>
            <p:nvPr/>
          </p:nvSpPr>
          <p:spPr>
            <a:xfrm>
              <a:off x="3275856" y="1268760"/>
              <a:ext cx="1368152" cy="864096"/>
            </a:xfrm>
            <a:prstGeom prst="wedgeRectCallout">
              <a:avLst>
                <a:gd name="adj1" fmla="val 69961"/>
                <a:gd name="adj2" fmla="val -153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Confident male customers</a:t>
              </a:r>
              <a:endParaRPr lang="en-AU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Executive </a:t>
            </a:r>
            <a:r>
              <a:rPr lang="en-AU" dirty="0" smtClean="0"/>
              <a:t>summary-</a:t>
            </a:r>
            <a:br>
              <a:rPr lang="en-AU" dirty="0" smtClean="0"/>
            </a:br>
            <a:r>
              <a:rPr lang="en-AU" dirty="0" smtClean="0"/>
              <a:t>approach and result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196753"/>
            <a:ext cx="8280920" cy="28803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sz="1400" dirty="0" smtClean="0"/>
              <a:t>Because we are confident with customers’ gender in A and B so we built a classification model to predict customer gender WITHOUT using gender related features. All gender related item counts are excluded from the training because they are highly correlated as class label (gender).</a:t>
            </a:r>
          </a:p>
          <a:p>
            <a:pPr>
              <a:buNone/>
            </a:pPr>
            <a:endParaRPr lang="en-AU" sz="1400" dirty="0" smtClean="0"/>
          </a:p>
          <a:p>
            <a:pPr>
              <a:buNone/>
            </a:pPr>
            <a:endParaRPr lang="en-AU" sz="1400" dirty="0" smtClean="0"/>
          </a:p>
          <a:p>
            <a:pPr lvl="0">
              <a:buNone/>
            </a:pPr>
            <a:endParaRPr lang="en-AU" sz="1400" dirty="0" smtClean="0"/>
          </a:p>
          <a:p>
            <a:pPr>
              <a:buNone/>
            </a:pPr>
            <a:endParaRPr lang="en-AU" sz="1400" dirty="0" smtClean="0"/>
          </a:p>
          <a:p>
            <a:pPr>
              <a:buNone/>
            </a:pPr>
            <a:endParaRPr lang="en-AU" sz="1400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09600" y="4437112"/>
            <a:ext cx="8138864" cy="1841451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According</a:t>
            </a:r>
            <a:r>
              <a:rPr kumimoji="0" lang="en-A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the cross validation test of dataset A and B. The </a:t>
            </a:r>
            <a:r>
              <a:rPr kumimoji="0" lang="en-AU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xgbm</a:t>
            </a:r>
            <a:r>
              <a:rPr kumimoji="0" lang="en-A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based model can achieve an AUC around </a:t>
            </a:r>
            <a:r>
              <a:rPr kumimoji="0" lang="en-AU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0.72</a:t>
            </a:r>
            <a:r>
              <a:rPr kumimoji="0" lang="en-A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without using any gender related item counts.  This corresponds to a </a:t>
            </a:r>
            <a:r>
              <a:rPr kumimoji="0" lang="en-AU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combined AUC of around 0.9 if adding A, B and C together</a:t>
            </a:r>
            <a:r>
              <a:rPr kumimoji="0" lang="en-A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A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work can be improved</a:t>
            </a:r>
            <a:r>
              <a:rPr kumimoji="0" lang="en-A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adding other features(e.g., email name, user name) or survey customers’ gender. </a:t>
            </a:r>
            <a:r>
              <a:rPr lang="en-AU" sz="1400" dirty="0" smtClean="0"/>
              <a:t>Finally, it </a:t>
            </a:r>
            <a:r>
              <a:rPr lang="en-AU" sz="1400" dirty="0"/>
              <a:t>is very tempting to </a:t>
            </a:r>
            <a:r>
              <a:rPr lang="en-AU" sz="1400" dirty="0" smtClean="0"/>
              <a:t>associate </a:t>
            </a:r>
            <a:r>
              <a:rPr lang="en-AU" sz="1400" dirty="0"/>
              <a:t>the </a:t>
            </a:r>
            <a:r>
              <a:rPr lang="en-AU" sz="1400" dirty="0" smtClean="0"/>
              <a:t>gender with the ratio of male( or female) items bought to all items bought. We can explore that area after getting some confident gender label </a:t>
            </a:r>
            <a:r>
              <a:rPr lang="en-AU" sz="1400" smtClean="0"/>
              <a:t>for dataset C. </a:t>
            </a:r>
            <a:endParaRPr lang="en-AU" sz="1400" dirty="0"/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A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A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A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323" y="2807444"/>
            <a:ext cx="1230312" cy="615156"/>
            <a:chOff x="1586842" y="885279"/>
            <a:chExt cx="1230312" cy="615156"/>
          </a:xfrm>
        </p:grpSpPr>
        <p:sp>
          <p:nvSpPr>
            <p:cNvPr id="19" name="Rounded Rectangle 18"/>
            <p:cNvSpPr/>
            <p:nvPr/>
          </p:nvSpPr>
          <p:spPr>
            <a:xfrm>
              <a:off x="1586842" y="885279"/>
              <a:ext cx="1230312" cy="6151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1604859" y="903296"/>
              <a:ext cx="1194278" cy="5791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400" kern="1200" dirty="0" smtClean="0"/>
                <a:t>All customers</a:t>
              </a:r>
              <a:endParaRPr lang="en-AU" sz="14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11760" y="2276872"/>
            <a:ext cx="1230312" cy="615156"/>
            <a:chOff x="3309279" y="354707"/>
            <a:chExt cx="1230312" cy="615156"/>
          </a:xfrm>
        </p:grpSpPr>
        <p:sp>
          <p:nvSpPr>
            <p:cNvPr id="17" name="Rounded Rectangle 16"/>
            <p:cNvSpPr/>
            <p:nvPr/>
          </p:nvSpPr>
          <p:spPr>
            <a:xfrm>
              <a:off x="3309279" y="354707"/>
              <a:ext cx="1230312" cy="6151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6"/>
            <p:cNvSpPr/>
            <p:nvPr/>
          </p:nvSpPr>
          <p:spPr>
            <a:xfrm>
              <a:off x="3327296" y="372724"/>
              <a:ext cx="1194278" cy="5791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400" kern="1200" dirty="0" smtClean="0"/>
                <a:t>A. Inferred female</a:t>
              </a:r>
              <a:endParaRPr lang="en-AU" sz="14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11760" y="3338016"/>
            <a:ext cx="1230312" cy="615156"/>
            <a:chOff x="3309279" y="1415851"/>
            <a:chExt cx="1230312" cy="615156"/>
          </a:xfrm>
        </p:grpSpPr>
        <p:sp>
          <p:nvSpPr>
            <p:cNvPr id="15" name="Rounded Rectangle 14"/>
            <p:cNvSpPr/>
            <p:nvPr/>
          </p:nvSpPr>
          <p:spPr>
            <a:xfrm>
              <a:off x="3309279" y="1415851"/>
              <a:ext cx="1230312" cy="6151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8"/>
            <p:cNvSpPr/>
            <p:nvPr/>
          </p:nvSpPr>
          <p:spPr>
            <a:xfrm>
              <a:off x="3327296" y="1433868"/>
              <a:ext cx="1194278" cy="5791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400" kern="1200" dirty="0" smtClean="0"/>
                <a:t>B. Inferred male</a:t>
              </a:r>
              <a:endParaRPr lang="en-AU" sz="1400" kern="1200" dirty="0"/>
            </a:p>
          </p:txBody>
        </p:sp>
      </p:grpSp>
      <p:cxnSp>
        <p:nvCxnSpPr>
          <p:cNvPr id="22" name="Straight Arrow Connector 21"/>
          <p:cNvCxnSpPr>
            <a:stCxn id="20" idx="3"/>
            <a:endCxn id="17" idx="1"/>
          </p:cNvCxnSpPr>
          <p:nvPr/>
        </p:nvCxnSpPr>
        <p:spPr>
          <a:xfrm flipV="1">
            <a:off x="1901618" y="2584450"/>
            <a:ext cx="510142" cy="530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3"/>
            <a:endCxn id="16" idx="1"/>
          </p:cNvCxnSpPr>
          <p:nvPr/>
        </p:nvCxnSpPr>
        <p:spPr>
          <a:xfrm>
            <a:off x="1901618" y="3115022"/>
            <a:ext cx="528159" cy="530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  <a:endCxn id="30" idx="1"/>
          </p:cNvCxnSpPr>
          <p:nvPr/>
        </p:nvCxnSpPr>
        <p:spPr>
          <a:xfrm>
            <a:off x="3624055" y="2584450"/>
            <a:ext cx="60592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30" idx="1"/>
          </p:cNvCxnSpPr>
          <p:nvPr/>
        </p:nvCxnSpPr>
        <p:spPr>
          <a:xfrm flipV="1">
            <a:off x="3624055" y="3160514"/>
            <a:ext cx="605922" cy="48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211960" y="2852936"/>
            <a:ext cx="1230312" cy="615156"/>
            <a:chOff x="1586842" y="885279"/>
            <a:chExt cx="1230312" cy="615156"/>
          </a:xfrm>
        </p:grpSpPr>
        <p:sp>
          <p:nvSpPr>
            <p:cNvPr id="29" name="Rounded Rectangle 28"/>
            <p:cNvSpPr/>
            <p:nvPr/>
          </p:nvSpPr>
          <p:spPr>
            <a:xfrm>
              <a:off x="1586842" y="885279"/>
              <a:ext cx="1230312" cy="6151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1604859" y="903296"/>
              <a:ext cx="1194278" cy="5791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400" kern="1200" dirty="0" smtClean="0"/>
                <a:t>modelling</a:t>
              </a:r>
              <a:endParaRPr lang="en-AU" sz="14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12160" y="2276872"/>
            <a:ext cx="1230312" cy="615156"/>
            <a:chOff x="1586842" y="885279"/>
            <a:chExt cx="1230312" cy="615156"/>
          </a:xfrm>
        </p:grpSpPr>
        <p:sp>
          <p:nvSpPr>
            <p:cNvPr id="44" name="Rounded Rectangle 43"/>
            <p:cNvSpPr/>
            <p:nvPr/>
          </p:nvSpPr>
          <p:spPr>
            <a:xfrm>
              <a:off x="1586842" y="885279"/>
              <a:ext cx="1230312" cy="6151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ounded Rectangle 4"/>
            <p:cNvSpPr/>
            <p:nvPr/>
          </p:nvSpPr>
          <p:spPr>
            <a:xfrm>
              <a:off x="1604859" y="903296"/>
              <a:ext cx="1194278" cy="5791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400" kern="1200" dirty="0" smtClean="0"/>
                <a:t>Tuning and validation using A, B</a:t>
              </a:r>
              <a:endParaRPr lang="en-AU" sz="1400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012160" y="3356992"/>
            <a:ext cx="1230312" cy="615156"/>
            <a:chOff x="1586842" y="885279"/>
            <a:chExt cx="1230312" cy="615156"/>
          </a:xfrm>
        </p:grpSpPr>
        <p:sp>
          <p:nvSpPr>
            <p:cNvPr id="47" name="Rounded Rectangle 46"/>
            <p:cNvSpPr/>
            <p:nvPr/>
          </p:nvSpPr>
          <p:spPr>
            <a:xfrm>
              <a:off x="1586842" y="885279"/>
              <a:ext cx="1230312" cy="6151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ounded Rectangle 4"/>
            <p:cNvSpPr/>
            <p:nvPr/>
          </p:nvSpPr>
          <p:spPr>
            <a:xfrm>
              <a:off x="1604859" y="903296"/>
              <a:ext cx="1194278" cy="5791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400" kern="1200" dirty="0" smtClean="0"/>
                <a:t>Predicting C</a:t>
              </a:r>
              <a:endParaRPr lang="en-AU" sz="1400" kern="1200" dirty="0"/>
            </a:p>
          </p:txBody>
        </p:sp>
      </p:grpSp>
      <p:cxnSp>
        <p:nvCxnSpPr>
          <p:cNvPr id="51" name="Straight Arrow Connector 50"/>
          <p:cNvCxnSpPr>
            <a:stCxn id="29" idx="3"/>
            <a:endCxn id="45" idx="1"/>
          </p:cNvCxnSpPr>
          <p:nvPr/>
        </p:nvCxnSpPr>
        <p:spPr>
          <a:xfrm flipV="1">
            <a:off x="5442272" y="2584450"/>
            <a:ext cx="587905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9" idx="3"/>
            <a:endCxn id="48" idx="1"/>
          </p:cNvCxnSpPr>
          <p:nvPr/>
        </p:nvCxnSpPr>
        <p:spPr>
          <a:xfrm>
            <a:off x="5442272" y="3160514"/>
            <a:ext cx="58790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818</TotalTime>
  <Words>311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Technic</vt:lpstr>
      <vt:lpstr>predict the gender of customers </vt:lpstr>
      <vt:lpstr>Executive summary-dataset </vt:lpstr>
      <vt:lpstr>Executive summary- approach and result </vt:lpstr>
    </vt:vector>
  </TitlesOfParts>
  <Company>Woolworths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nphn5</dc:creator>
  <cp:lastModifiedBy>nphn5</cp:lastModifiedBy>
  <cp:revision>13</cp:revision>
  <dcterms:created xsi:type="dcterms:W3CDTF">2019-04-07T21:45:34Z</dcterms:created>
  <dcterms:modified xsi:type="dcterms:W3CDTF">2019-04-08T11:24:12Z</dcterms:modified>
</cp:coreProperties>
</file>