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1" r:id="rId6"/>
    <p:sldId id="276" r:id="rId7"/>
    <p:sldId id="275" r:id="rId8"/>
    <p:sldId id="272" r:id="rId9"/>
    <p:sldId id="287" r:id="rId10"/>
    <p:sldId id="277" r:id="rId11"/>
    <p:sldId id="278" r:id="rId12"/>
    <p:sldId id="279" r:id="rId13"/>
    <p:sldId id="286" r:id="rId14"/>
    <p:sldId id="282" r:id="rId15"/>
    <p:sldId id="283" r:id="rId16"/>
    <p:sldId id="284" r:id="rId17"/>
    <p:sldId id="281" r:id="rId18"/>
    <p:sldId id="289" r:id="rId19"/>
    <p:sldId id="285" r:id="rId20"/>
    <p:sldId id="28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9"/>
  </p:normalViewPr>
  <p:slideViewPr>
    <p:cSldViewPr snapToGrid="0">
      <p:cViewPr varScale="1">
        <p:scale>
          <a:sx n="141" d="100"/>
          <a:sy n="141" d="100"/>
        </p:scale>
        <p:origin x="368" y="17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227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907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1e7eabf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1e7eabf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51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11e7eabf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11e7eabf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59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1e7eabf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1e7eabf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60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1e7eabf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1e7eabf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707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b186dc9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b186dc9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950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1e7eabf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1e7eabf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63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1e7eabf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1e7eabf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01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1e7eabf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1e7eabf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799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b875f14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b875f14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95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1e7eabf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1e7eabf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3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1e7eabf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1e7eabf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21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1e7eabf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1e7eabf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96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1e7eabf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1e7eabf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1e7eabf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1e7eabf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64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1e7eabf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1e7eabf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750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1e7eabf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1e7eabf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45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1e7eabf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1e7eabf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41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0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0" Type="http://schemas.openxmlformats.org/officeDocument/2006/relationships/image" Target="../media/image12.png"/><Relationship Id="rId11" Type="http://schemas.openxmlformats.org/officeDocument/2006/relationships/image" Target="../media/image6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0" Type="http://schemas.openxmlformats.org/officeDocument/2006/relationships/image" Target="../media/image12.png"/><Relationship Id="rId11" Type="http://schemas.openxmlformats.org/officeDocument/2006/relationships/image" Target="../media/image11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/>
              <a:t>MCMC Parameter </a:t>
            </a:r>
            <a:r>
              <a:rPr lang="en-US" sz="2800" dirty="0"/>
              <a:t>Estimation of Empirical and Physics-Based </a:t>
            </a:r>
            <a:r>
              <a:rPr lang="en-US" sz="2800" dirty="0" smtClean="0"/>
              <a:t>Forecasting </a:t>
            </a:r>
            <a:r>
              <a:rPr lang="en-US" sz="2800" dirty="0"/>
              <a:t>Models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596125"/>
            <a:ext cx="8520600" cy="529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Wajahat</a:t>
            </a:r>
            <a:r>
              <a:rPr lang="en-US" sz="1800" dirty="0" smtClean="0">
                <a:solidFill>
                  <a:schemeClr val="tx1"/>
                </a:solidFill>
              </a:rPr>
              <a:t> Ali, Rui Kou, </a:t>
            </a:r>
            <a:r>
              <a:rPr lang="en-US" sz="1800" dirty="0" err="1" smtClean="0">
                <a:solidFill>
                  <a:schemeClr val="tx1"/>
                </a:solidFill>
              </a:rPr>
              <a:t>Texa</a:t>
            </a:r>
            <a:r>
              <a:rPr lang="en-US" sz="1800" dirty="0" smtClean="0">
                <a:solidFill>
                  <a:schemeClr val="tx1"/>
                </a:solidFill>
              </a:rPr>
              <a:t> A&amp;M University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Arps Model Mixing and Parameter Posterior Distribution</a:t>
            </a:r>
            <a:endParaRPr sz="2000" b="1"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106" y="1152475"/>
            <a:ext cx="6355170" cy="191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000" y="3071575"/>
            <a:ext cx="5514376" cy="177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5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50" y="1093925"/>
            <a:ext cx="8038526" cy="2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63" y="3201823"/>
            <a:ext cx="7536075" cy="1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;p15"/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/>
              <a:t>THM Model Mixing and Parameter Posterior Distribution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594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50" y="977438"/>
            <a:ext cx="7634277" cy="18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900" y="2924373"/>
            <a:ext cx="7634274" cy="17885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5"/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/>
              <a:t>Jacobi  Model Mixing and Parameter Posterior Distribution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906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332041"/>
            <a:ext cx="3149599" cy="2276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332041"/>
            <a:ext cx="2715491" cy="2276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09" y="1332041"/>
            <a:ext cx="2890982" cy="2276218"/>
          </a:xfrm>
          <a:prstGeom prst="rect">
            <a:avLst/>
          </a:prstGeom>
        </p:spPr>
      </p:pic>
      <p:sp>
        <p:nvSpPr>
          <p:cNvPr id="7" name="Google Shape;66;p15"/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/>
              <a:t>Plot of Last 1000 Samples for Each Model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127630" y="3616286"/>
            <a:ext cx="115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Arps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7918" y="3608259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5227" y="3608259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Jacobi </a:t>
            </a:r>
            <a:r>
              <a:rPr lang="en-US" b="1" kern="1200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5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1" y="157019"/>
            <a:ext cx="8310444" cy="49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5"/>
          <p:cNvSpPr txBox="1">
            <a:spLocks/>
          </p:cNvSpPr>
          <p:nvPr/>
        </p:nvSpPr>
        <p:spPr>
          <a:xfrm>
            <a:off x="359023" y="0"/>
            <a:ext cx="85206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/>
              <a:t>2nd Year Prediction: </a:t>
            </a:r>
            <a:r>
              <a:rPr lang="en-US" sz="2000" b="1" dirty="0"/>
              <a:t>Arps</a:t>
            </a:r>
          </a:p>
        </p:txBody>
      </p:sp>
    </p:spTree>
    <p:extLst>
      <p:ext uri="{BB962C8B-B14F-4D97-AF65-F5344CB8AC3E}">
        <p14:creationId xmlns:p14="http://schemas.microsoft.com/office/powerpoint/2010/main" val="28007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"/>
            <a:ext cx="823883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5"/>
          <p:cNvSpPr txBox="1">
            <a:spLocks/>
          </p:cNvSpPr>
          <p:nvPr/>
        </p:nvSpPr>
        <p:spPr>
          <a:xfrm>
            <a:off x="359023" y="0"/>
            <a:ext cx="8520600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/>
              <a:t>2nd Year Prediction: THM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781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38" y="0"/>
            <a:ext cx="86752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;p15"/>
          <p:cNvSpPr txBox="1">
            <a:spLocks/>
          </p:cNvSpPr>
          <p:nvPr/>
        </p:nvSpPr>
        <p:spPr>
          <a:xfrm>
            <a:off x="359023" y="0"/>
            <a:ext cx="8520600" cy="44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/>
              <a:t>2nd Year Prediction: Jacobi </a:t>
            </a:r>
            <a:r>
              <a:rPr lang="en-US" sz="2000" b="1" kern="1200" dirty="0" smtClean="0"/>
              <a:t>θ function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151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RMS</a:t>
            </a:r>
            <a:r>
              <a:rPr lang="en-US" dirty="0" smtClean="0"/>
              <a:t> Error</a:t>
            </a:r>
            <a:endParaRPr dirty="0"/>
          </a:p>
        </p:txBody>
      </p:sp>
      <p:graphicFrame>
        <p:nvGraphicFramePr>
          <p:cNvPr id="94" name="Google Shape;94;p19"/>
          <p:cNvGraphicFramePr/>
          <p:nvPr>
            <p:extLst>
              <p:ext uri="{D42A27DB-BD31-4B8C-83A1-F6EECF244321}">
                <p14:modId xmlns:p14="http://schemas.microsoft.com/office/powerpoint/2010/main" val="455054439"/>
              </p:ext>
            </p:extLst>
          </p:nvPr>
        </p:nvGraphicFramePr>
        <p:xfrm>
          <a:off x="878625" y="1446542"/>
          <a:ext cx="7595925" cy="30137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1975"/>
                <a:gridCol w="2531975"/>
                <a:gridCol w="2531975"/>
              </a:tblGrid>
              <a:tr h="44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Model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RMS Train </a:t>
                      </a:r>
                      <a:r>
                        <a:rPr lang="en" b="1" dirty="0" smtClean="0"/>
                        <a:t>(%), 1</a:t>
                      </a:r>
                      <a:r>
                        <a:rPr lang="en" b="1" baseline="30000" dirty="0" smtClean="0"/>
                        <a:t>st</a:t>
                      </a:r>
                      <a:r>
                        <a:rPr lang="en" b="1" baseline="0" dirty="0" smtClean="0"/>
                        <a:t> year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RMS Test </a:t>
                      </a:r>
                      <a:r>
                        <a:rPr lang="en" b="1" dirty="0" smtClean="0"/>
                        <a:t>(%), 2</a:t>
                      </a:r>
                      <a:r>
                        <a:rPr lang="en" b="1" baseline="30000" dirty="0" smtClean="0"/>
                        <a:t>nd</a:t>
                      </a:r>
                      <a:r>
                        <a:rPr lang="en" b="1" dirty="0" smtClean="0"/>
                        <a:t> year</a:t>
                      </a:r>
                      <a:endParaRPr b="1" dirty="0"/>
                    </a:p>
                  </a:txBody>
                  <a:tcPr marL="91425" marR="91425" marT="91425" marB="91425"/>
                </a:tc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Least Square fit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3.366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5.066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ARPs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4.366</a:t>
                      </a:r>
                      <a:endParaRPr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6.645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Hyperbolic </a:t>
                      </a:r>
                      <a:r>
                        <a:rPr lang="en" dirty="0" smtClean="0"/>
                        <a:t>transient (THM)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4.454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5.116</a:t>
                      </a:r>
                      <a:endParaRPr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44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Jacobi </a:t>
                      </a:r>
                      <a:r>
                        <a:rPr lang="en-US" sz="1400" b="1" kern="1200" dirty="0" smtClean="0"/>
                        <a:t>θ</a:t>
                      </a:r>
                      <a:r>
                        <a:rPr lang="en" dirty="0" smtClean="0"/>
                        <a:t> </a:t>
                      </a:r>
                      <a:r>
                        <a:rPr lang="en" dirty="0"/>
                        <a:t>Function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3.115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7.362</a:t>
                      </a:r>
                      <a:endParaRPr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23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Year Accumulative Production: True, P10, P90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4" y="1017725"/>
            <a:ext cx="4199802" cy="2721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017725"/>
            <a:ext cx="4155541" cy="27213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4808" y="3963729"/>
            <a:ext cx="31582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Arps</a:t>
            </a:r>
            <a:r>
              <a:rPr lang="en-US" b="1" dirty="0" smtClean="0"/>
              <a:t> </a:t>
            </a:r>
            <a:r>
              <a:rPr lang="en-US" b="1" dirty="0" smtClean="0"/>
              <a:t>Model, 8.1% under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56227" y="3963730"/>
            <a:ext cx="3187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THM Model, 3.6 % </a:t>
            </a:r>
            <a:r>
              <a:rPr lang="en-US" b="1" smtClean="0"/>
              <a:t>under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8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tx1"/>
              </a:buClr>
            </a:pPr>
            <a:r>
              <a:rPr lang="en" sz="1600" b="1" dirty="0" smtClean="0">
                <a:solidFill>
                  <a:schemeClr val="tx1"/>
                </a:solidFill>
              </a:rPr>
              <a:t>Implemented three probablistic production forcasting models in Python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en" sz="1600" b="1" dirty="0" smtClean="0">
                <a:solidFill>
                  <a:schemeClr val="tx1"/>
                </a:solidFill>
              </a:rPr>
              <a:t>Compared prediction accuracy using RMS Error, still more need to be done to evlutae the models (accumulated True vs P10, P90)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en" sz="1600" b="1" dirty="0" smtClean="0">
                <a:solidFill>
                  <a:schemeClr val="tx1"/>
                </a:solidFill>
              </a:rPr>
              <a:t>Anomalies / outliers are production data which does not represent reservoir capacity, due to unknown reasons (well reconstruction, change in formation condition)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en" sz="1600" b="1" dirty="0">
                <a:solidFill>
                  <a:schemeClr val="tx1"/>
                </a:solidFill>
              </a:rPr>
              <a:t>P</a:t>
            </a:r>
            <a:r>
              <a:rPr lang="en" sz="1600" b="1" dirty="0" smtClean="0">
                <a:solidFill>
                  <a:schemeClr val="tx1"/>
                </a:solidFill>
              </a:rPr>
              <a:t>roduction </a:t>
            </a:r>
            <a:r>
              <a:rPr lang="en" sz="1600" b="1" dirty="0">
                <a:solidFill>
                  <a:schemeClr val="tx1"/>
                </a:solidFill>
              </a:rPr>
              <a:t>prediction </a:t>
            </a:r>
            <a:r>
              <a:rPr lang="en" sz="1600" b="1" dirty="0" smtClean="0">
                <a:solidFill>
                  <a:schemeClr val="tx1"/>
                </a:solidFill>
              </a:rPr>
              <a:t>is influenced by anomalier by </a:t>
            </a:r>
            <a:r>
              <a:rPr lang="en" sz="1600" b="1" dirty="0">
                <a:solidFill>
                  <a:schemeClr val="tx1"/>
                </a:solidFill>
              </a:rPr>
              <a:t>great amount.</a:t>
            </a:r>
            <a:endParaRPr sz="1600" b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en-US" sz="1600" b="1" dirty="0" smtClean="0">
                <a:solidFill>
                  <a:schemeClr val="tx1"/>
                </a:solidFill>
              </a:rPr>
              <a:t>How to detect and remove anomalies and what value should be used to replace anomalies.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en-US" sz="1600" b="1" dirty="0" smtClean="0">
                <a:solidFill>
                  <a:schemeClr val="tx1"/>
                </a:solidFill>
              </a:rPr>
              <a:t>Next: hierarchical models, parallel the code using multi-processors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6" name="Google Shape;66;p15"/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/>
              <a:t>Concluding Remarks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465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Overview</a:t>
            </a:r>
            <a:endParaRPr sz="20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93091"/>
            <a:ext cx="3161173" cy="3275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8463" indent="-312738" defTabSz="342900">
              <a:lnSpc>
                <a:spcPts val="3000"/>
              </a:lnSpc>
              <a:spcAft>
                <a:spcPts val="600"/>
              </a:spcAft>
              <a:buClr>
                <a:srgbClr val="000000"/>
              </a:buClr>
              <a:buSzPct val="140000"/>
              <a:buFont typeface="Arial" panose="020B0604020202020204" pitchFamily="34" charset="0"/>
              <a:buChar char="●"/>
              <a:defRPr/>
            </a:pPr>
            <a:r>
              <a:rPr lang="en-US" b="1" dirty="0">
                <a:solidFill>
                  <a:srgbClr val="000000"/>
                </a:solidFill>
              </a:rPr>
              <a:t>Background</a:t>
            </a:r>
          </a:p>
          <a:p>
            <a:pPr marL="398463" indent="-312738" defTabSz="342900">
              <a:lnSpc>
                <a:spcPts val="3000"/>
              </a:lnSpc>
              <a:spcAft>
                <a:spcPts val="600"/>
              </a:spcAft>
              <a:buClr>
                <a:srgbClr val="000000"/>
              </a:buClr>
              <a:buSzPct val="140000"/>
              <a:buFont typeface="Arial" panose="020B0604020202020204" pitchFamily="34" charset="0"/>
              <a:buChar char="●"/>
              <a:defRPr/>
            </a:pPr>
            <a:r>
              <a:rPr lang="en-US" b="1" dirty="0">
                <a:solidFill>
                  <a:srgbClr val="000000"/>
                </a:solidFill>
              </a:rPr>
              <a:t>Objective</a:t>
            </a:r>
          </a:p>
          <a:p>
            <a:pPr marL="398463" indent="-312738" defTabSz="342900">
              <a:lnSpc>
                <a:spcPts val="3000"/>
              </a:lnSpc>
              <a:spcAft>
                <a:spcPts val="600"/>
              </a:spcAft>
              <a:buClr>
                <a:srgbClr val="000000"/>
              </a:buClr>
              <a:buSzPct val="140000"/>
              <a:buFont typeface="Arial" panose="020B0604020202020204" pitchFamily="34" charset="0"/>
              <a:buChar char="●"/>
              <a:defRPr/>
            </a:pPr>
            <a:r>
              <a:rPr lang="en-US" b="1" dirty="0" smtClean="0">
                <a:solidFill>
                  <a:srgbClr val="000000"/>
                </a:solidFill>
              </a:rPr>
              <a:t>Model Formulation</a:t>
            </a:r>
            <a:endParaRPr lang="en-US" b="1" dirty="0">
              <a:solidFill>
                <a:srgbClr val="000000"/>
              </a:solidFill>
            </a:endParaRPr>
          </a:p>
          <a:p>
            <a:pPr marL="398463" indent="-312738" defTabSz="342900">
              <a:lnSpc>
                <a:spcPts val="3000"/>
              </a:lnSpc>
              <a:spcAft>
                <a:spcPts val="600"/>
              </a:spcAft>
              <a:buClr>
                <a:srgbClr val="000000"/>
              </a:buClr>
              <a:buSzPct val="140000"/>
              <a:buFont typeface="Arial" panose="020B0604020202020204" pitchFamily="34" charset="0"/>
              <a:buChar char="●"/>
              <a:defRPr/>
            </a:pPr>
            <a:r>
              <a:rPr lang="en-US" b="1" dirty="0" smtClean="0">
                <a:solidFill>
                  <a:srgbClr val="000000"/>
                </a:solidFill>
              </a:rPr>
              <a:t>Results</a:t>
            </a:r>
            <a:endParaRPr lang="en-US" b="1" dirty="0">
              <a:solidFill>
                <a:srgbClr val="000000"/>
              </a:solidFill>
            </a:endParaRPr>
          </a:p>
          <a:p>
            <a:pPr marL="398463" indent="-312738" defTabSz="342900">
              <a:lnSpc>
                <a:spcPts val="3000"/>
              </a:lnSpc>
              <a:spcAft>
                <a:spcPts val="600"/>
              </a:spcAft>
              <a:buClr>
                <a:srgbClr val="000000"/>
              </a:buClr>
              <a:buSzPct val="140000"/>
              <a:buFont typeface="Arial" panose="020B0604020202020204" pitchFamily="34" charset="0"/>
              <a:buChar char="●"/>
              <a:defRPr/>
            </a:pPr>
            <a:r>
              <a:rPr lang="en-US" b="1" dirty="0">
                <a:solidFill>
                  <a:srgbClr val="000000"/>
                </a:solidFill>
              </a:rPr>
              <a:t>Concluding </a:t>
            </a:r>
            <a:r>
              <a:rPr lang="en-US" b="1" dirty="0" smtClean="0">
                <a:solidFill>
                  <a:srgbClr val="000000"/>
                </a:solidFill>
              </a:rPr>
              <a:t>Remarks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001000" y="7938"/>
            <a:ext cx="1143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x-none" sz="1200" b="1" dirty="0">
                <a:solidFill>
                  <a:srgbClr val="000000"/>
                </a:solidFill>
                <a:latin typeface="Calibri" charset="0"/>
              </a:rPr>
              <a:t>Slide </a:t>
            </a:r>
            <a:fld id="{D91E38D2-773E-8843-BF33-BC5F7F489DC7}" type="slidenum">
              <a:rPr lang="en-US" altLang="x-none" sz="1200" b="1">
                <a:solidFill>
                  <a:srgbClr val="000000"/>
                </a:solidFill>
                <a:latin typeface="Calibri" charset="0"/>
              </a:rPr>
              <a:pPr algn="r" eaLnBrk="1" hangingPunct="1"/>
              <a:t>2</a:t>
            </a:fld>
            <a:endParaRPr lang="en-US" altLang="x-none" sz="1200" b="1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86" y="1177000"/>
            <a:ext cx="4694124" cy="2640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5"/>
          <p:cNvSpPr txBox="1">
            <a:spLocks/>
          </p:cNvSpPr>
          <p:nvPr/>
        </p:nvSpPr>
        <p:spPr>
          <a:xfrm>
            <a:off x="288609" y="17334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/>
              <a:t>Thank You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Question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001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Oil and Gas Production Forecasting</a:t>
            </a:r>
            <a:endParaRPr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41856"/>
            <a:ext cx="2725665" cy="2138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782" y="1241856"/>
            <a:ext cx="2649439" cy="2138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37" y="1241856"/>
            <a:ext cx="2927927" cy="21386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6831" y="3872091"/>
            <a:ext cx="897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4625">
              <a:buSzPct val="150000"/>
              <a:buFont typeface="Arial" panose="020B0604020202020204" pitchFamily="34" charset="0"/>
              <a:buChar char="●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Uncertainty in production forecasting and reserve evaluation</a:t>
            </a:r>
          </a:p>
          <a:p>
            <a:pPr marL="285750" indent="-174625">
              <a:buSzPct val="150000"/>
              <a:buFont typeface="Arial" panose="020B0604020202020204" pitchFamily="34" charset="0"/>
              <a:buChar char="●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Deterministic method:  least square fit, no uncertainty information</a:t>
            </a:r>
          </a:p>
          <a:p>
            <a:pPr marL="285750" indent="-174625">
              <a:buSzPct val="150000"/>
              <a:buFont typeface="Arial" panose="020B0604020202020204" pitchFamily="34" charset="0"/>
              <a:buChar char="●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Probabilistic method: posterior distribution of parameter, P10-P90,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of our study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1309" y="3380510"/>
            <a:ext cx="2992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Source:https</a:t>
            </a:r>
            <a:r>
              <a:rPr lang="en-US" sz="800" dirty="0">
                <a:solidFill>
                  <a:schemeClr val="tx1"/>
                </a:solidFill>
              </a:rPr>
              <a:t>://www.dcsc.tudelft.nl/research/by_project_name/projects-alphabetical-lvzmteidna-1144831603-9895.html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Objectives</a:t>
            </a:r>
            <a:endParaRPr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311700" y="1148284"/>
            <a:ext cx="8520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30188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●"/>
              <a:defRPr/>
            </a:pPr>
            <a:r>
              <a:rPr lang="en-US" altLang="x-none" sz="2000" b="1" kern="1200" dirty="0" smtClean="0"/>
              <a:t>To develop a probabilistic production analysis method using </a:t>
            </a:r>
            <a:r>
              <a:rPr lang="en-US" altLang="x-none" sz="2000" b="1" kern="1200" dirty="0"/>
              <a:t>Bayesian </a:t>
            </a:r>
            <a:r>
              <a:rPr lang="en-US" altLang="x-none" sz="2000" b="1" kern="1200" dirty="0" smtClean="0"/>
              <a:t>model </a:t>
            </a:r>
            <a:r>
              <a:rPr lang="en-US" altLang="x-none" sz="2000" b="1" kern="1200" dirty="0"/>
              <a:t>and </a:t>
            </a:r>
            <a:r>
              <a:rPr lang="en-US" altLang="x-none" sz="2000" b="1" kern="1200" dirty="0" smtClean="0"/>
              <a:t>MCMC sampling method</a:t>
            </a:r>
          </a:p>
          <a:p>
            <a:pPr marL="342900" indent="-230188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●"/>
              <a:defRPr/>
            </a:pPr>
            <a:r>
              <a:rPr lang="en-US" sz="2000" b="1" kern="1200" dirty="0" smtClean="0"/>
              <a:t>To apply the probabilistic method to 3 different decline curve models: Arps (empirical), Transient Hyperbolic Model (THM) and </a:t>
            </a:r>
            <a:r>
              <a:rPr lang="en-US" sz="2000" b="1" kern="1200" dirty="0"/>
              <a:t>Jacobi θ Function Model </a:t>
            </a:r>
            <a:r>
              <a:rPr lang="en-US" sz="2000" b="1" kern="1200" dirty="0" smtClean="0"/>
              <a:t>(physics-based) </a:t>
            </a:r>
          </a:p>
          <a:p>
            <a:pPr marL="342900" indent="-230188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●"/>
              <a:defRPr/>
            </a:pPr>
            <a:r>
              <a:rPr lang="en-US" sz="2000" b="1" kern="1200" dirty="0" smtClean="0"/>
              <a:t>To </a:t>
            </a:r>
            <a:r>
              <a:rPr lang="en-US" sz="2000" b="1" kern="1200" dirty="0"/>
              <a:t>investigate the performance of </a:t>
            </a:r>
            <a:r>
              <a:rPr lang="en-US" sz="2000" b="1" kern="1200" dirty="0" smtClean="0"/>
              <a:t>the three models using real production data </a:t>
            </a:r>
            <a:r>
              <a:rPr lang="en-US" sz="2000" b="1" kern="1200" dirty="0"/>
              <a:t>from </a:t>
            </a:r>
            <a:r>
              <a:rPr lang="en-US" sz="2000" b="1" kern="1200" dirty="0" smtClean="0"/>
              <a:t>Midland, Texas (2016-2018)</a:t>
            </a:r>
            <a:endParaRPr lang="en-US" sz="2000" b="1" kern="1200" dirty="0"/>
          </a:p>
          <a:p>
            <a:pPr marL="342900" indent="-230188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40000"/>
              <a:buFont typeface="Arial" panose="020B0604020202020204" pitchFamily="34" charset="0"/>
              <a:buChar char="●"/>
              <a:defRPr/>
            </a:pPr>
            <a:r>
              <a:rPr lang="en-US" altLang="x-none" sz="2000" b="1" kern="1200" dirty="0" smtClean="0"/>
              <a:t>To improve the performance of the method and extend the model</a:t>
            </a:r>
            <a:endParaRPr lang="en-US" alt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469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Model Formulation: Arps Model</a:t>
            </a:r>
            <a:endParaRPr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0773" y="3314646"/>
                <a:ext cx="4314323" cy="671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16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1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</m:ra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𝒆𝒙𝒑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73" y="3314646"/>
                <a:ext cx="4314323" cy="6710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3740" y="1608367"/>
                <a:ext cx="1080039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>
                        <m:fPr>
                          <m:ctrlPr>
                            <a:rPr lang="en-US" sz="1600" b="1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𝒅𝒒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40" y="1608367"/>
                <a:ext cx="1080039" cy="5093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97705" y="1694686"/>
            <a:ext cx="3362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</a:t>
            </a:r>
            <a:r>
              <a:rPr lang="en-US" sz="1600" b="1" dirty="0" smtClean="0">
                <a:latin typeface="+mj-lt"/>
              </a:rPr>
              <a:t>ecline rate, first derivative</a:t>
            </a:r>
            <a:endParaRPr lang="en-US" sz="16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21300" y="2223482"/>
                <a:ext cx="1045864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1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00" y="2223482"/>
                <a:ext cx="1045864" cy="4677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415058" y="2196242"/>
            <a:ext cx="258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b-factor (constant), second derivative</a:t>
            </a:r>
            <a:endParaRPr lang="en-US" sz="16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7705" y="1096711"/>
            <a:ext cx="3362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Arps Model, Empirical</a:t>
            </a:r>
            <a:endParaRPr lang="en-US" sz="1600" b="1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2907" y="78370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2907" y="2964307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Likelihood </a:t>
            </a:r>
            <a:endParaRPr 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1700" y="1091485"/>
                <a:ext cx="1946494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091485"/>
                <a:ext cx="1946494" cy="3966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255519" y="1182107"/>
            <a:ext cx="3576781" cy="2492581"/>
            <a:chOff x="5255519" y="1182107"/>
            <a:chExt cx="3576781" cy="2492581"/>
          </a:xfrm>
        </p:grpSpPr>
        <p:grpSp>
          <p:nvGrpSpPr>
            <p:cNvPr id="2" name="Group 1"/>
            <p:cNvGrpSpPr/>
            <p:nvPr/>
          </p:nvGrpSpPr>
          <p:grpSpPr>
            <a:xfrm>
              <a:off x="5586190" y="1182107"/>
              <a:ext cx="3246110" cy="2338693"/>
              <a:chOff x="5586190" y="1182107"/>
              <a:chExt cx="3246110" cy="233869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86190" y="1182107"/>
                <a:ext cx="3246110" cy="2338693"/>
              </a:xfrm>
              <a:prstGeom prst="rect">
                <a:avLst/>
              </a:prstGeom>
            </p:spPr>
          </p:pic>
          <p:sp>
            <p:nvSpPr>
              <p:cNvPr id="21" name="Freeform 20"/>
              <p:cNvSpPr/>
              <p:nvPr/>
            </p:nvSpPr>
            <p:spPr>
              <a:xfrm rot="5400000">
                <a:off x="5951921" y="1697299"/>
                <a:ext cx="1320800" cy="450403"/>
              </a:xfrm>
              <a:custGeom>
                <a:avLst/>
                <a:gdLst>
                  <a:gd name="connsiteX0" fmla="*/ 0 w 1320800"/>
                  <a:gd name="connsiteY0" fmla="*/ 831300 h 843972"/>
                  <a:gd name="connsiteX1" fmla="*/ 471054 w 1320800"/>
                  <a:gd name="connsiteY1" fmla="*/ 729700 h 843972"/>
                  <a:gd name="connsiteX2" fmla="*/ 683491 w 1320800"/>
                  <a:gd name="connsiteY2" fmla="*/ 27 h 843972"/>
                  <a:gd name="connsiteX3" fmla="*/ 923636 w 1320800"/>
                  <a:gd name="connsiteY3" fmla="*/ 701991 h 843972"/>
                  <a:gd name="connsiteX4" fmla="*/ 1320800 w 1320800"/>
                  <a:gd name="connsiteY4" fmla="*/ 831300 h 843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843972">
                    <a:moveTo>
                      <a:pt x="0" y="831300"/>
                    </a:moveTo>
                    <a:cubicBezTo>
                      <a:pt x="178569" y="849773"/>
                      <a:pt x="357139" y="868246"/>
                      <a:pt x="471054" y="729700"/>
                    </a:cubicBezTo>
                    <a:cubicBezTo>
                      <a:pt x="584969" y="591154"/>
                      <a:pt x="608061" y="4645"/>
                      <a:pt x="683491" y="27"/>
                    </a:cubicBezTo>
                    <a:cubicBezTo>
                      <a:pt x="758921" y="-4591"/>
                      <a:pt x="817418" y="563446"/>
                      <a:pt x="923636" y="701991"/>
                    </a:cubicBezTo>
                    <a:cubicBezTo>
                      <a:pt x="1029854" y="840536"/>
                      <a:pt x="1153006" y="795894"/>
                      <a:pt x="1320800" y="83130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>
              <a:stCxn id="21" idx="0"/>
              <a:endCxn id="21" idx="4"/>
            </p:cNvCxnSpPr>
            <p:nvPr/>
          </p:nvCxnSpPr>
          <p:spPr>
            <a:xfrm>
              <a:off x="6393883" y="1262101"/>
              <a:ext cx="0" cy="13208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255519" y="1987451"/>
                  <a:ext cx="34336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519" y="1987451"/>
                  <a:ext cx="34336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209245" y="3366911"/>
                  <a:ext cx="3097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245" y="3366911"/>
                  <a:ext cx="309700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75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Model Formulation: Arps Model</a:t>
            </a:r>
            <a:endParaRPr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97705" y="1096711"/>
            <a:ext cx="3362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Arps Model, </a:t>
            </a:r>
            <a:r>
              <a:rPr lang="en-US" sz="1600" b="1" dirty="0" err="1" smtClean="0">
                <a:latin typeface="+mj-lt"/>
              </a:rPr>
              <a:t>Emperical</a:t>
            </a:r>
            <a:endParaRPr lang="en-US" sz="1600" b="1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2907" y="78370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1700" y="1091485"/>
                <a:ext cx="1946494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091485"/>
                <a:ext cx="1946494" cy="3966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732855" y="1662285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Proposal Distribution </a:t>
            </a:r>
            <a:endParaRPr 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52217" y="1916286"/>
                <a:ext cx="2064924" cy="327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𝒑𝒓𝒐𝒑𝒐𝒔𝒆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217" y="1916286"/>
                <a:ext cx="2064924" cy="327077"/>
              </a:xfrm>
              <a:prstGeom prst="rect">
                <a:avLst/>
              </a:prstGeom>
              <a:blipFill rotWithShape="0">
                <a:blip r:embed="rId11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827061" y="2262342"/>
                <a:ext cx="2320892" cy="327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𝒑𝒓𝒐𝒑𝒐𝒔𝒆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061" y="2262342"/>
                <a:ext cx="2320892" cy="327077"/>
              </a:xfrm>
              <a:prstGeom prst="rect">
                <a:avLst/>
              </a:prstGeom>
              <a:blipFill rotWithShape="0">
                <a:blip r:embed="rId1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852217" y="2638921"/>
                <a:ext cx="2115707" cy="327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𝒑𝒓𝒐𝒑𝒐𝒔𝒆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217" y="2638921"/>
                <a:ext cx="2115707" cy="327077"/>
              </a:xfrm>
              <a:prstGeom prst="rect">
                <a:avLst/>
              </a:prstGeom>
              <a:blipFill rotWithShape="0"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32907" y="1666731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Parameters </a:t>
            </a:r>
            <a:endParaRPr 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33740" y="1997784"/>
                <a:ext cx="2744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40" y="1997784"/>
                <a:ext cx="274434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721470" y="1997784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Uniform Prior [0.1, 1,000,000]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20916" y="2335976"/>
                <a:ext cx="464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6" y="2335976"/>
                <a:ext cx="464614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1721470" y="2331144"/>
            <a:ext cx="2056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Uniform Prior [0.1, 50]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33740" y="265898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40" y="2658989"/>
                <a:ext cx="383438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721470" y="2681954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Uniform Prior [0, 2]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5792" y="3131731"/>
            <a:ext cx="1685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Acceptance Ratio</a:t>
            </a:r>
            <a:endParaRPr 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0916" y="3604473"/>
                <a:ext cx="5981958" cy="606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1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𝒑𝒓𝒐𝒑𝒐𝒔𝒂𝒍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𝒑𝒓𝒐𝒑𝒐𝒔𝒂𝒍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1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𝒑𝒓𝒐𝒑𝒐𝒔𝒂𝒍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𝑴𝒊𝒏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𝒑𝒓𝒐𝒑𝒐𝒔𝒂𝒍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6" y="3604473"/>
                <a:ext cx="5981958" cy="60657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53777" y="1957199"/>
                <a:ext cx="3988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77" y="1957199"/>
                <a:ext cx="398891" cy="307777"/>
              </a:xfrm>
              <a:prstGeom prst="rect">
                <a:avLst/>
              </a:prstGeom>
              <a:blipFill rotWithShape="0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Model Formulation: Transient Hyperbolic Model (THM)</a:t>
            </a:r>
            <a:endParaRPr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32907" y="953411"/>
            <a:ext cx="3403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Model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Fulford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and </a:t>
            </a:r>
            <a:r>
              <a:rPr lang="en-US" b="1" dirty="0" err="1" smtClean="0">
                <a:solidFill>
                  <a:schemeClr val="tx1"/>
                </a:solidFill>
              </a:rPr>
              <a:t>Blasingame</a:t>
            </a:r>
            <a:r>
              <a:rPr lang="en-US" b="1" dirty="0" smtClean="0">
                <a:solidFill>
                  <a:schemeClr val="tx1"/>
                </a:solidFill>
              </a:rPr>
              <a:t>, 2015)</a:t>
            </a:r>
            <a:endParaRPr lang="en-US" b="1" u="sn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1700" y="1261188"/>
                <a:ext cx="2130840" cy="39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61188"/>
                <a:ext cx="2130840" cy="398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002" y="981119"/>
            <a:ext cx="2638803" cy="3952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31527" y="4905420"/>
            <a:ext cx="28124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 smtClean="0">
                <a:solidFill>
                  <a:schemeClr val="tx1"/>
                </a:solidFill>
              </a:rPr>
              <a:t>Source:http</a:t>
            </a:r>
            <a:r>
              <a:rPr lang="en-US" sz="600" dirty="0">
                <a:solidFill>
                  <a:schemeClr val="tx1"/>
                </a:solidFill>
              </a:rPr>
              <a:t>://www.pe.tamu.edu/blasingame/data/z_Presentations/20150412_(Blasingame)_Pres_SPE_ATW_Prs_Mgt_Dallas_Flowback_(wCor)_(pdf).pdf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2907" y="1824822"/>
                <a:ext cx="4114075" cy="343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𝒆𝒍𝒇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7" y="1824822"/>
                <a:ext cx="4114075" cy="343556"/>
              </a:xfrm>
              <a:prstGeom prst="rect">
                <a:avLst/>
              </a:prstGeom>
              <a:blipFill rotWithShape="0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7107" y="2295682"/>
                <a:ext cx="1333314" cy="570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𝟏𝟕𝟓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𝒆𝒍𝒇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7" y="2295682"/>
                <a:ext cx="1333314" cy="570028"/>
              </a:xfrm>
              <a:prstGeom prst="rect">
                <a:avLst/>
              </a:prstGeom>
              <a:blipFill rotWithShape="0"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59298" y="3338367"/>
            <a:ext cx="3150714" cy="1705552"/>
            <a:chOff x="466972" y="3338368"/>
            <a:chExt cx="3150714" cy="17055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6972" y="3338368"/>
              <a:ext cx="3150714" cy="17055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24318" y="3433862"/>
                  <a:ext cx="39889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18" y="3433862"/>
                  <a:ext cx="39889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758832" y="4365776"/>
                  <a:ext cx="424539" cy="328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832" y="4365776"/>
                  <a:ext cx="424539" cy="32816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269828" y="4037609"/>
                  <a:ext cx="511102" cy="328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𝒆𝒍𝒇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828" y="4037609"/>
                  <a:ext cx="511102" cy="32816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1525379" y="3575490"/>
              <a:ext cx="4144" cy="46021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57107" y="2875747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673256" y="2875747"/>
                <a:ext cx="1487780" cy="328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𝒆𝒍𝒇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56" y="2875747"/>
                <a:ext cx="1487780" cy="328167"/>
              </a:xfrm>
              <a:prstGeom prst="rect">
                <a:avLst/>
              </a:prstGeom>
              <a:blipFill rotWithShape="0">
                <a:blip r:embed="rId11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1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 smtClean="0"/>
              <a:t>Model Formulation: </a:t>
            </a:r>
            <a:r>
              <a:rPr lang="en-US" sz="2000" b="1" kern="1200" dirty="0"/>
              <a:t>Jacobi θ Function Model</a:t>
            </a:r>
            <a:endParaRPr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27" y="953411"/>
            <a:ext cx="4184073" cy="2180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35" y="1274328"/>
            <a:ext cx="4577591" cy="619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84" y="1977081"/>
            <a:ext cx="763586" cy="561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674" y="1957965"/>
            <a:ext cx="1116071" cy="599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2907" y="2822972"/>
                <a:ext cx="1832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7" y="2822972"/>
                <a:ext cx="1832681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993" r="-3322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32907" y="953411"/>
            <a:ext cx="3254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Model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Holanda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Gildin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Valko</a:t>
            </a:r>
            <a:r>
              <a:rPr lang="en-US" b="1" dirty="0" smtClean="0">
                <a:solidFill>
                  <a:schemeClr val="tx1"/>
                </a:solidFill>
              </a:rPr>
              <a:t>, 2018)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126" y="3354082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126" y="3636809"/>
                <a:ext cx="3854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26" y="3636809"/>
                <a:ext cx="385427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82696" y="4028120"/>
                <a:ext cx="340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96" y="4028120"/>
                <a:ext cx="340286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8788" y="4389426"/>
                <a:ext cx="3341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" y="4389426"/>
                <a:ext cx="334194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6579" y="3255295"/>
            <a:ext cx="3061639" cy="163997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96158" y="3661859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Uniform Prior [0.1, 1,000,000]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4989" y="2801751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1200" dirty="0" smtClean="0"/>
              <a:t>2</a:t>
            </a:r>
            <a:r>
              <a:rPr lang="en-US" b="1" kern="1200" baseline="30000" dirty="0" smtClean="0"/>
              <a:t>nd</a:t>
            </a:r>
            <a:r>
              <a:rPr lang="en-US" b="1" kern="1200" dirty="0" smtClean="0"/>
              <a:t> Jacobi </a:t>
            </a:r>
            <a:r>
              <a:rPr lang="en-US" b="1" kern="1200" dirty="0"/>
              <a:t>θ Function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3424" y="4032949"/>
                <a:ext cx="10330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24" y="4032949"/>
                <a:ext cx="1033066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78164" y="4389425"/>
                <a:ext cx="6835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4" y="4389425"/>
                <a:ext cx="683585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62366" y="4835723"/>
            <a:ext cx="16546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Source: </a:t>
            </a:r>
            <a:r>
              <a:rPr lang="en-US" sz="700" dirty="0" err="1" smtClean="0">
                <a:solidFill>
                  <a:schemeClr val="tx1"/>
                </a:solidFill>
              </a:rPr>
              <a:t>Holanda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Gildin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Valko</a:t>
            </a:r>
            <a:r>
              <a:rPr lang="en-US" sz="700" dirty="0">
                <a:solidFill>
                  <a:schemeClr val="tx1"/>
                </a:solidFill>
              </a:rPr>
              <a:t>, 2018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5375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25" y="1110150"/>
            <a:ext cx="7028549" cy="38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6;p15"/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/>
              <a:t>Plot of 3 Models Using Posterior Mean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527</Words>
  <Application>Microsoft Macintosh PowerPoint</Application>
  <PresentationFormat>On-screen Show (16:9)</PresentationFormat>
  <Paragraphs>112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MS PGothic</vt:lpstr>
      <vt:lpstr>Arial</vt:lpstr>
      <vt:lpstr>Simple Light</vt:lpstr>
      <vt:lpstr>MCMC Parameter Estimation of Empirical and Physics-Based Forecasting Models</vt:lpstr>
      <vt:lpstr>Overview</vt:lpstr>
      <vt:lpstr>Oil and Gas Production Forecasting</vt:lpstr>
      <vt:lpstr>Objectives</vt:lpstr>
      <vt:lpstr>Model Formulation: Arps Model</vt:lpstr>
      <vt:lpstr>Model Formulation: Arps Model</vt:lpstr>
      <vt:lpstr>Model Formulation: Transient Hyperbolic Model (THM)</vt:lpstr>
      <vt:lpstr>Model Formulation: Jacobi θ Function Model</vt:lpstr>
      <vt:lpstr>PowerPoint Presentation</vt:lpstr>
      <vt:lpstr>Arps Model Mixing and Parameter Posterior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RMS Error</vt:lpstr>
      <vt:lpstr>2nd Year Accumulative Production: True, P10, P90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MCMC Parameter Estimation of Empirical and Physics-Based Forecasting Models</dc:title>
  <cp:lastModifiedBy>Bing Wei {msbda682}</cp:lastModifiedBy>
  <cp:revision>49</cp:revision>
  <dcterms:modified xsi:type="dcterms:W3CDTF">2019-04-24T18:42:22Z</dcterms:modified>
</cp:coreProperties>
</file>