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038"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24/10/2017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11452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24/10/2017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11831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24/10/2017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48652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24/10/2017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76992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59434-9E57-4EB4-A4BB-D27D708FCCC5}" type="datetimeFigureOut">
              <a:rPr lang="en-AU" smtClean="0"/>
              <a:t>24/10/2017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91027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59434-9E57-4EB4-A4BB-D27D708FCCC5}" type="datetimeFigureOut">
              <a:rPr lang="en-AU" smtClean="0"/>
              <a:t>24/10/2017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168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59434-9E57-4EB4-A4BB-D27D708FCCC5}" type="datetimeFigureOut">
              <a:rPr lang="en-AU" smtClean="0"/>
              <a:t>24/10/2017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08250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59434-9E57-4EB4-A4BB-D27D708FCCC5}" type="datetimeFigureOut">
              <a:rPr lang="en-AU" smtClean="0"/>
              <a:t>24/10/2017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94392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9434-9E57-4EB4-A4BB-D27D708FCCC5}" type="datetimeFigureOut">
              <a:rPr lang="en-AU" smtClean="0"/>
              <a:t>24/10/2017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276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24/10/2017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647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24/10/2017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8929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6D059434-9E57-4EB4-A4BB-D27D708FCCC5}" type="datetimeFigureOut">
              <a:rPr lang="en-AU" smtClean="0"/>
              <a:t>24/10/2017</a:t>
            </a:fld>
            <a:endParaRPr lang="en-AU"/>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CE51CBD-60E6-446A-A8A1-D5013009AAA0}" type="slidenum">
              <a:rPr lang="en-AU" smtClean="0"/>
              <a:t>‹#›</a:t>
            </a:fld>
            <a:endParaRPr lang="en-AU"/>
          </a:p>
        </p:txBody>
      </p:sp>
    </p:spTree>
    <p:extLst>
      <p:ext uri="{BB962C8B-B14F-4D97-AF65-F5344CB8AC3E}">
        <p14:creationId xmlns:p14="http://schemas.microsoft.com/office/powerpoint/2010/main" val="76928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B1C53E-F413-431C-AE16-B01FD94A6A4F}"/>
              </a:ext>
            </a:extLst>
          </p:cNvPr>
          <p:cNvPicPr>
            <a:picLocks noChangeAspect="1"/>
          </p:cNvPicPr>
          <p:nvPr/>
        </p:nvPicPr>
        <p:blipFill>
          <a:blip r:embed="rId2"/>
          <a:stretch>
            <a:fillRect/>
          </a:stretch>
        </p:blipFill>
        <p:spPr>
          <a:xfrm>
            <a:off x="0" y="11934031"/>
            <a:ext cx="15119350" cy="9449594"/>
          </a:xfrm>
          <a:prstGeom prst="rect">
            <a:avLst/>
          </a:prstGeom>
        </p:spPr>
      </p:pic>
      <p:pic>
        <p:nvPicPr>
          <p:cNvPr id="3" name="Picture 2">
            <a:extLst>
              <a:ext uri="{FF2B5EF4-FFF2-40B4-BE49-F238E27FC236}">
                <a16:creationId xmlns:a16="http://schemas.microsoft.com/office/drawing/2014/main" id="{CD9A0F7B-D542-4D99-A3F4-E6443881ACD1}"/>
              </a:ext>
            </a:extLst>
          </p:cNvPr>
          <p:cNvPicPr>
            <a:picLocks noChangeAspect="1"/>
          </p:cNvPicPr>
          <p:nvPr/>
        </p:nvPicPr>
        <p:blipFill>
          <a:blip r:embed="rId3"/>
          <a:stretch>
            <a:fillRect/>
          </a:stretch>
        </p:blipFill>
        <p:spPr>
          <a:xfrm>
            <a:off x="-1" y="7284575"/>
            <a:ext cx="15119350" cy="5060782"/>
          </a:xfrm>
          <a:prstGeom prst="rect">
            <a:avLst/>
          </a:prstGeom>
        </p:spPr>
      </p:pic>
      <p:pic>
        <p:nvPicPr>
          <p:cNvPr id="11" name="Picture 10">
            <a:extLst>
              <a:ext uri="{FF2B5EF4-FFF2-40B4-BE49-F238E27FC236}">
                <a16:creationId xmlns:a16="http://schemas.microsoft.com/office/drawing/2014/main" id="{4C3E9973-6FF1-4C2A-A6FB-7593624543E6}"/>
              </a:ext>
            </a:extLst>
          </p:cNvPr>
          <p:cNvPicPr>
            <a:picLocks noChangeAspect="1"/>
          </p:cNvPicPr>
          <p:nvPr/>
        </p:nvPicPr>
        <p:blipFill>
          <a:blip r:embed="rId3"/>
          <a:stretch>
            <a:fillRect/>
          </a:stretch>
        </p:blipFill>
        <p:spPr>
          <a:xfrm>
            <a:off x="0" y="2895763"/>
            <a:ext cx="15119350" cy="5060782"/>
          </a:xfrm>
          <a:prstGeom prst="rect">
            <a:avLst/>
          </a:prstGeom>
        </p:spPr>
      </p:pic>
      <p:pic>
        <p:nvPicPr>
          <p:cNvPr id="12" name="Picture 11">
            <a:extLst>
              <a:ext uri="{FF2B5EF4-FFF2-40B4-BE49-F238E27FC236}">
                <a16:creationId xmlns:a16="http://schemas.microsoft.com/office/drawing/2014/main" id="{7C56706B-C771-480F-BDDB-E53AD498D20D}"/>
              </a:ext>
            </a:extLst>
          </p:cNvPr>
          <p:cNvPicPr>
            <a:picLocks noChangeAspect="1"/>
          </p:cNvPicPr>
          <p:nvPr/>
        </p:nvPicPr>
        <p:blipFill>
          <a:blip r:embed="rId3"/>
          <a:stretch>
            <a:fillRect/>
          </a:stretch>
        </p:blipFill>
        <p:spPr>
          <a:xfrm>
            <a:off x="0" y="-86353"/>
            <a:ext cx="15119350" cy="5060782"/>
          </a:xfrm>
          <a:prstGeom prst="rect">
            <a:avLst/>
          </a:prstGeom>
        </p:spPr>
      </p:pic>
      <p:sp>
        <p:nvSpPr>
          <p:cNvPr id="4" name="TextBox 3">
            <a:extLst>
              <a:ext uri="{FF2B5EF4-FFF2-40B4-BE49-F238E27FC236}">
                <a16:creationId xmlns:a16="http://schemas.microsoft.com/office/drawing/2014/main" id="{B57FC039-7EF5-4E72-B6FB-C88A491F85F8}"/>
              </a:ext>
            </a:extLst>
          </p:cNvPr>
          <p:cNvSpPr txBox="1"/>
          <p:nvPr/>
        </p:nvSpPr>
        <p:spPr>
          <a:xfrm>
            <a:off x="-1" y="695481"/>
            <a:ext cx="15119349" cy="1107996"/>
          </a:xfrm>
          <a:prstGeom prst="rect">
            <a:avLst/>
          </a:prstGeom>
          <a:noFill/>
        </p:spPr>
        <p:txBody>
          <a:bodyPr wrap="square" rtlCol="0">
            <a:spAutoFit/>
          </a:bodyPr>
          <a:lstStyle/>
          <a:p>
            <a:pPr algn="ctr"/>
            <a:r>
              <a:rPr lang="en-AU" sz="6600" dirty="0">
                <a:solidFill>
                  <a:schemeClr val="bg1"/>
                </a:solidFill>
              </a:rPr>
              <a:t>CODEVERTER</a:t>
            </a:r>
            <a:endParaRPr lang="en-AU" sz="6000" dirty="0">
              <a:solidFill>
                <a:schemeClr val="bg1"/>
              </a:solidFill>
            </a:endParaRPr>
          </a:p>
        </p:txBody>
      </p:sp>
      <p:sp>
        <p:nvSpPr>
          <p:cNvPr id="9" name="TextBox 8">
            <a:extLst>
              <a:ext uri="{FF2B5EF4-FFF2-40B4-BE49-F238E27FC236}">
                <a16:creationId xmlns:a16="http://schemas.microsoft.com/office/drawing/2014/main" id="{3891C8CD-D387-47A0-82BE-18E2C88203D9}"/>
              </a:ext>
            </a:extLst>
          </p:cNvPr>
          <p:cNvSpPr txBox="1"/>
          <p:nvPr/>
        </p:nvSpPr>
        <p:spPr>
          <a:xfrm>
            <a:off x="665018" y="2444038"/>
            <a:ext cx="6634140" cy="3939540"/>
          </a:xfrm>
          <a:prstGeom prst="rect">
            <a:avLst/>
          </a:prstGeom>
          <a:noFill/>
        </p:spPr>
        <p:txBody>
          <a:bodyPr wrap="square" rtlCol="0">
            <a:spAutoFit/>
          </a:bodyPr>
          <a:lstStyle/>
          <a:p>
            <a:r>
              <a:rPr lang="en-AU" sz="2400" dirty="0">
                <a:solidFill>
                  <a:schemeClr val="bg1"/>
                </a:solidFill>
              </a:rPr>
              <a:t>The problem:</a:t>
            </a:r>
          </a:p>
          <a:p>
            <a:endParaRPr lang="en-AU" sz="800" dirty="0">
              <a:solidFill>
                <a:schemeClr val="bg1"/>
              </a:solidFill>
            </a:endParaRPr>
          </a:p>
          <a:p>
            <a:r>
              <a:rPr lang="en-AU" sz="1600" dirty="0">
                <a:solidFill>
                  <a:schemeClr val="bg1"/>
                </a:solidFill>
              </a:rPr>
              <a:t>In some shape or form, technological advancements shape and control just about every aspect of our lives today. As a result children today are growing up in a very different world than previous generations. Currently in Australia more than 90% of the workforce will need digital skills to perform their roles and in the next 2-5 years 60% of students will be studying or training for positions that will become largely automated. Thus in this digital age it’s important for students to start learning how to program from a younger age.</a:t>
            </a:r>
          </a:p>
          <a:p>
            <a:endParaRPr lang="en-AU" sz="1600" dirty="0">
              <a:solidFill>
                <a:schemeClr val="bg1"/>
              </a:solidFill>
            </a:endParaRPr>
          </a:p>
          <a:p>
            <a:r>
              <a:rPr lang="en-AU" sz="1600" dirty="0">
                <a:solidFill>
                  <a:schemeClr val="bg1"/>
                </a:solidFill>
              </a:rPr>
              <a:t>However, when trying to do so, we are faced with a few challenges. It’s not easy to get young people to not only learn such complex concepts, but also get them to take interest in programming. And, not all teachers are equipped with the skills to teach programming.</a:t>
            </a:r>
          </a:p>
          <a:p>
            <a:endParaRPr lang="en-AU" dirty="0">
              <a:solidFill>
                <a:schemeClr val="bg1"/>
              </a:solidFill>
            </a:endParaRPr>
          </a:p>
        </p:txBody>
      </p:sp>
      <p:sp>
        <p:nvSpPr>
          <p:cNvPr id="10" name="TextBox 9">
            <a:extLst>
              <a:ext uri="{FF2B5EF4-FFF2-40B4-BE49-F238E27FC236}">
                <a16:creationId xmlns:a16="http://schemas.microsoft.com/office/drawing/2014/main" id="{2BF92F91-BE80-40A3-9C36-51164B409CB3}"/>
              </a:ext>
            </a:extLst>
          </p:cNvPr>
          <p:cNvSpPr txBox="1"/>
          <p:nvPr/>
        </p:nvSpPr>
        <p:spPr>
          <a:xfrm>
            <a:off x="665018" y="6620713"/>
            <a:ext cx="6634140" cy="4031873"/>
          </a:xfrm>
          <a:prstGeom prst="rect">
            <a:avLst/>
          </a:prstGeom>
          <a:noFill/>
        </p:spPr>
        <p:txBody>
          <a:bodyPr wrap="square" rtlCol="0">
            <a:spAutoFit/>
          </a:bodyPr>
          <a:lstStyle/>
          <a:p>
            <a:r>
              <a:rPr lang="en-AU" sz="2400" dirty="0">
                <a:solidFill>
                  <a:schemeClr val="bg1"/>
                </a:solidFill>
              </a:rPr>
              <a:t>Our solution:</a:t>
            </a:r>
          </a:p>
          <a:p>
            <a:endParaRPr lang="en-AU" sz="800" dirty="0">
              <a:solidFill>
                <a:schemeClr val="bg1"/>
              </a:solidFill>
            </a:endParaRPr>
          </a:p>
          <a:p>
            <a:r>
              <a:rPr lang="en-AU" sz="1600" dirty="0" err="1">
                <a:solidFill>
                  <a:schemeClr val="bg1"/>
                </a:solidFill>
              </a:rPr>
              <a:t>Codeverter</a:t>
            </a:r>
            <a:r>
              <a:rPr lang="en-AU" sz="1600" dirty="0">
                <a:solidFill>
                  <a:schemeClr val="bg1"/>
                </a:solidFill>
              </a:rPr>
              <a:t> is the concept we have prototyped. A web-based application to be used in primary school classes between the years 3 and 6, with an older student age range being a potential stretch goal. The focus is to make the classroom environment an engaging and social learning environment.</a:t>
            </a:r>
          </a:p>
          <a:p>
            <a:endParaRPr lang="en-AU" sz="1600" dirty="0">
              <a:solidFill>
                <a:schemeClr val="bg1"/>
              </a:solidFill>
            </a:endParaRPr>
          </a:p>
          <a:p>
            <a:r>
              <a:rPr lang="en-AU" sz="1600" dirty="0">
                <a:solidFill>
                  <a:schemeClr val="bg1"/>
                </a:solidFill>
              </a:rPr>
              <a:t>The goal of </a:t>
            </a:r>
            <a:r>
              <a:rPr lang="en-AU" sz="1600" dirty="0" err="1">
                <a:solidFill>
                  <a:schemeClr val="bg1"/>
                </a:solidFill>
              </a:rPr>
              <a:t>Codeverter</a:t>
            </a:r>
            <a:r>
              <a:rPr lang="en-AU" sz="1600" dirty="0">
                <a:solidFill>
                  <a:schemeClr val="bg1"/>
                </a:solidFill>
              </a:rPr>
              <a:t>, teaching children coding principles in an engaging and social way, is achieved through several games. Teachers can choose a game, difficulty level, and many other settings to personalise the game according to the needs of the class. Students can also choose to individually practise games or coding exercises.</a:t>
            </a:r>
          </a:p>
          <a:p>
            <a:endParaRPr lang="en-AU" sz="1600" dirty="0">
              <a:solidFill>
                <a:schemeClr val="bg1"/>
              </a:solidFill>
            </a:endParaRPr>
          </a:p>
          <a:p>
            <a:r>
              <a:rPr lang="en-AU" sz="1600" dirty="0">
                <a:solidFill>
                  <a:schemeClr val="bg1"/>
                </a:solidFill>
              </a:rPr>
              <a:t>What is innovative about </a:t>
            </a:r>
            <a:r>
              <a:rPr lang="en-AU" sz="1600" dirty="0" err="1">
                <a:solidFill>
                  <a:schemeClr val="bg1"/>
                </a:solidFill>
              </a:rPr>
              <a:t>Codeverter</a:t>
            </a:r>
            <a:r>
              <a:rPr lang="en-AU" sz="1600" dirty="0">
                <a:solidFill>
                  <a:schemeClr val="bg1"/>
                </a:solidFill>
              </a:rPr>
              <a:t> is the emphasis on the social side of learning. The games are focused around group activities and class competitions to engage students better.</a:t>
            </a:r>
            <a:endParaRPr lang="en-AU" dirty="0">
              <a:solidFill>
                <a:schemeClr val="bg1"/>
              </a:solidFill>
            </a:endParaRPr>
          </a:p>
        </p:txBody>
      </p:sp>
      <p:pic>
        <p:nvPicPr>
          <p:cNvPr id="14" name="Picture 13">
            <a:extLst>
              <a:ext uri="{FF2B5EF4-FFF2-40B4-BE49-F238E27FC236}">
                <a16:creationId xmlns:a16="http://schemas.microsoft.com/office/drawing/2014/main" id="{5634AD31-07F2-4D69-A106-8D654A14F08D}"/>
              </a:ext>
            </a:extLst>
          </p:cNvPr>
          <p:cNvPicPr>
            <a:picLocks noChangeAspect="1"/>
          </p:cNvPicPr>
          <p:nvPr/>
        </p:nvPicPr>
        <p:blipFill>
          <a:blip r:embed="rId4"/>
          <a:stretch>
            <a:fillRect/>
          </a:stretch>
        </p:blipFill>
        <p:spPr>
          <a:xfrm>
            <a:off x="7915275" y="2457836"/>
            <a:ext cx="6848474" cy="3850387"/>
          </a:xfrm>
          <a:prstGeom prst="rect">
            <a:avLst/>
          </a:prstGeom>
        </p:spPr>
      </p:pic>
      <p:pic>
        <p:nvPicPr>
          <p:cNvPr id="16" name="Picture 15">
            <a:extLst>
              <a:ext uri="{FF2B5EF4-FFF2-40B4-BE49-F238E27FC236}">
                <a16:creationId xmlns:a16="http://schemas.microsoft.com/office/drawing/2014/main" id="{0D4D093A-EE45-40D9-A54C-ECAB223F940D}"/>
              </a:ext>
            </a:extLst>
          </p:cNvPr>
          <p:cNvPicPr>
            <a:picLocks noChangeAspect="1"/>
          </p:cNvPicPr>
          <p:nvPr/>
        </p:nvPicPr>
        <p:blipFill>
          <a:blip r:embed="rId5"/>
          <a:stretch>
            <a:fillRect/>
          </a:stretch>
        </p:blipFill>
        <p:spPr>
          <a:xfrm>
            <a:off x="7869092" y="8437287"/>
            <a:ext cx="6848473" cy="3850386"/>
          </a:xfrm>
          <a:prstGeom prst="rect">
            <a:avLst/>
          </a:prstGeom>
        </p:spPr>
      </p:pic>
      <p:sp>
        <p:nvSpPr>
          <p:cNvPr id="18" name="TextBox 17">
            <a:extLst>
              <a:ext uri="{FF2B5EF4-FFF2-40B4-BE49-F238E27FC236}">
                <a16:creationId xmlns:a16="http://schemas.microsoft.com/office/drawing/2014/main" id="{F4AFD72D-CE99-47A3-B367-F20B1C4AB889}"/>
              </a:ext>
            </a:extLst>
          </p:cNvPr>
          <p:cNvSpPr txBox="1"/>
          <p:nvPr/>
        </p:nvSpPr>
        <p:spPr>
          <a:xfrm>
            <a:off x="7869092" y="6587925"/>
            <a:ext cx="6894656" cy="1569660"/>
          </a:xfrm>
          <a:prstGeom prst="rect">
            <a:avLst/>
          </a:prstGeom>
          <a:noFill/>
        </p:spPr>
        <p:txBody>
          <a:bodyPr wrap="square" rtlCol="0">
            <a:spAutoFit/>
          </a:bodyPr>
          <a:lstStyle/>
          <a:p>
            <a:r>
              <a:rPr lang="en-AU" sz="1600" dirty="0">
                <a:solidFill>
                  <a:schemeClr val="bg1"/>
                </a:solidFill>
              </a:rPr>
              <a:t>For the prototype, we’ve left out a secure login system, and have simple Teacher and Student portals for testing our concept.</a:t>
            </a:r>
          </a:p>
          <a:p>
            <a:endParaRPr lang="en-AU" sz="1600" dirty="0">
              <a:solidFill>
                <a:schemeClr val="bg1"/>
              </a:solidFill>
            </a:endParaRPr>
          </a:p>
          <a:p>
            <a:r>
              <a:rPr lang="en-AU" sz="1600" dirty="0">
                <a:solidFill>
                  <a:schemeClr val="bg1"/>
                </a:solidFill>
              </a:rPr>
              <a:t>Teachers are directed to a screen that shows them the lesson plan for the session, and allows them to choose from two games, a Maze game and a Spaceship game.</a:t>
            </a:r>
          </a:p>
        </p:txBody>
      </p:sp>
      <p:sp>
        <p:nvSpPr>
          <p:cNvPr id="19" name="TextBox 18">
            <a:extLst>
              <a:ext uri="{FF2B5EF4-FFF2-40B4-BE49-F238E27FC236}">
                <a16:creationId xmlns:a16="http://schemas.microsoft.com/office/drawing/2014/main" id="{D392838B-72C2-4692-8C60-BC9C5A0605D4}"/>
              </a:ext>
            </a:extLst>
          </p:cNvPr>
          <p:cNvSpPr txBox="1"/>
          <p:nvPr/>
        </p:nvSpPr>
        <p:spPr>
          <a:xfrm>
            <a:off x="7822909" y="12625059"/>
            <a:ext cx="6894656" cy="3539430"/>
          </a:xfrm>
          <a:prstGeom prst="rect">
            <a:avLst/>
          </a:prstGeom>
          <a:noFill/>
        </p:spPr>
        <p:txBody>
          <a:bodyPr wrap="square" rtlCol="0">
            <a:spAutoFit/>
          </a:bodyPr>
          <a:lstStyle/>
          <a:p>
            <a:r>
              <a:rPr lang="en-AU" sz="1600" dirty="0">
                <a:solidFill>
                  <a:schemeClr val="bg1"/>
                </a:solidFill>
              </a:rPr>
              <a:t>The Teacher screen for this prototype will show a large Maze map for the duration of the game, and up to 4 players can join the game in a race to the centre of the map!</a:t>
            </a:r>
          </a:p>
          <a:p>
            <a:endParaRPr lang="en-AU" sz="1600" dirty="0">
              <a:solidFill>
                <a:schemeClr val="bg1"/>
              </a:solidFill>
            </a:endParaRPr>
          </a:p>
          <a:p>
            <a:r>
              <a:rPr lang="en-AU" sz="1600" dirty="0">
                <a:solidFill>
                  <a:schemeClr val="bg1"/>
                </a:solidFill>
              </a:rPr>
              <a:t>The Student screens give students a range of coding problems they must solve in order to get “moves” which allow them to move around the maze in a race to the centre of the board!</a:t>
            </a:r>
          </a:p>
          <a:p>
            <a:endParaRPr lang="en-AU" sz="1600" dirty="0">
              <a:solidFill>
                <a:schemeClr val="bg1"/>
              </a:solidFill>
            </a:endParaRPr>
          </a:p>
          <a:p>
            <a:r>
              <a:rPr lang="en-AU" sz="1600" dirty="0">
                <a:solidFill>
                  <a:schemeClr val="bg1"/>
                </a:solidFill>
              </a:rPr>
              <a:t>There will be more problems when the</a:t>
            </a:r>
          </a:p>
          <a:p>
            <a:r>
              <a:rPr lang="en-AU" sz="1600" dirty="0">
                <a:solidFill>
                  <a:schemeClr val="bg1"/>
                </a:solidFill>
              </a:rPr>
              <a:t>program is further developed, but for</a:t>
            </a:r>
          </a:p>
          <a:p>
            <a:r>
              <a:rPr lang="en-AU" sz="1600" dirty="0">
                <a:solidFill>
                  <a:schemeClr val="bg1"/>
                </a:solidFill>
              </a:rPr>
              <a:t>the prototype, we have chosen to only</a:t>
            </a:r>
          </a:p>
          <a:p>
            <a:r>
              <a:rPr lang="en-AU" sz="1600" dirty="0">
                <a:solidFill>
                  <a:schemeClr val="bg1"/>
                </a:solidFill>
              </a:rPr>
              <a:t>include one problem as this sufficiently</a:t>
            </a:r>
          </a:p>
          <a:p>
            <a:r>
              <a:rPr lang="en-AU" sz="1600" dirty="0">
                <a:solidFill>
                  <a:schemeClr val="bg1"/>
                </a:solidFill>
              </a:rPr>
              <a:t>demonstrates the concept in order to</a:t>
            </a:r>
          </a:p>
          <a:p>
            <a:r>
              <a:rPr lang="en-AU" sz="1600" dirty="0">
                <a:solidFill>
                  <a:schemeClr val="bg1"/>
                </a:solidFill>
              </a:rPr>
              <a:t>test the social aspect of the games.</a:t>
            </a:r>
          </a:p>
        </p:txBody>
      </p:sp>
      <p:pic>
        <p:nvPicPr>
          <p:cNvPr id="20" name="Picture 19">
            <a:extLst>
              <a:ext uri="{FF2B5EF4-FFF2-40B4-BE49-F238E27FC236}">
                <a16:creationId xmlns:a16="http://schemas.microsoft.com/office/drawing/2014/main" id="{B429A45C-4E92-42D4-B745-334C8A1C928C}"/>
              </a:ext>
            </a:extLst>
          </p:cNvPr>
          <p:cNvPicPr>
            <a:picLocks noChangeAspect="1"/>
          </p:cNvPicPr>
          <p:nvPr/>
        </p:nvPicPr>
        <p:blipFill>
          <a:blip r:embed="rId6"/>
          <a:stretch>
            <a:fillRect/>
          </a:stretch>
        </p:blipFill>
        <p:spPr>
          <a:xfrm>
            <a:off x="11231415" y="14440941"/>
            <a:ext cx="3486150" cy="2886075"/>
          </a:xfrm>
          <a:prstGeom prst="rect">
            <a:avLst/>
          </a:prstGeom>
        </p:spPr>
      </p:pic>
    </p:spTree>
    <p:extLst>
      <p:ext uri="{BB962C8B-B14F-4D97-AF65-F5344CB8AC3E}">
        <p14:creationId xmlns:p14="http://schemas.microsoft.com/office/powerpoint/2010/main" val="7525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A8BF-B921-4A15-B8C1-92F351B5319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7006EA4-0387-48B0-A205-CDF664A14CC2}"/>
              </a:ext>
            </a:extLst>
          </p:cNvPr>
          <p:cNvSpPr>
            <a:spLocks noGrp="1"/>
          </p:cNvSpPr>
          <p:nvPr>
            <p:ph idx="1"/>
          </p:nvPr>
        </p:nvSpPr>
        <p:spPr/>
        <p:txBody>
          <a:bodyPr/>
          <a:lstStyle/>
          <a:p>
            <a:r>
              <a:rPr lang="en-AU" dirty="0"/>
              <a:t>The poster should be a conference poster - this requires more information than your usual promotional poster and should highlight </a:t>
            </a:r>
            <a:r>
              <a:rPr lang="en-AU" b="1" dirty="0"/>
              <a:t>the theoretical background/considerations and design process undertaken in addition to describing your solution.</a:t>
            </a:r>
          </a:p>
          <a:p>
            <a:r>
              <a:rPr lang="en-AU" dirty="0"/>
              <a:t>You should describe the domain,</a:t>
            </a:r>
          </a:p>
          <a:p>
            <a:r>
              <a:rPr lang="en-AU" dirty="0"/>
              <a:t>the particular challenge that you are addressing</a:t>
            </a:r>
          </a:p>
          <a:p>
            <a:r>
              <a:rPr lang="en-AU" dirty="0"/>
              <a:t> your solution (the ideal thing),</a:t>
            </a:r>
          </a:p>
          <a:p>
            <a:r>
              <a:rPr lang="en-AU" dirty="0"/>
              <a:t>your representation of the solution (what you ended up with),</a:t>
            </a:r>
          </a:p>
          <a:p>
            <a:r>
              <a:rPr lang="en-AU" dirty="0"/>
              <a:t>the research/design process that got you to where you are now</a:t>
            </a:r>
          </a:p>
          <a:p>
            <a:r>
              <a:rPr lang="en-AU" dirty="0"/>
              <a:t>&amp; future work (acknowledging that your final outcome is a prototype/proof of concept).</a:t>
            </a:r>
          </a:p>
          <a:p>
            <a:r>
              <a:rPr lang="en-AU" dirty="0"/>
              <a:t>A conference poster is allowed to be text-heavy but do consider using dot-points &amp; images to help illustrate your project</a:t>
            </a:r>
          </a:p>
        </p:txBody>
      </p:sp>
    </p:spTree>
    <p:extLst>
      <p:ext uri="{BB962C8B-B14F-4D97-AF65-F5344CB8AC3E}">
        <p14:creationId xmlns:p14="http://schemas.microsoft.com/office/powerpoint/2010/main" val="3214411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TotalTime>
  <Words>595</Words>
  <Application>Microsoft Office PowerPoint</Application>
  <PresentationFormat>Custom</PresentationFormat>
  <Paragraphs>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Willis</dc:creator>
  <cp:lastModifiedBy>Beth Willis</cp:lastModifiedBy>
  <cp:revision>18</cp:revision>
  <dcterms:created xsi:type="dcterms:W3CDTF">2017-10-17T03:56:41Z</dcterms:created>
  <dcterms:modified xsi:type="dcterms:W3CDTF">2017-10-24T12:46:35Z</dcterms:modified>
</cp:coreProperties>
</file>