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48" y="-16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23/10/2017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11452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23/10/2017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411831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23/10/2017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348652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59434-9E57-4EB4-A4BB-D27D708FCCC5}" type="datetimeFigureOut">
              <a:rPr lang="en-AU" smtClean="0"/>
              <a:t>23/10/2017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376992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059434-9E57-4EB4-A4BB-D27D708FCCC5}" type="datetimeFigureOut">
              <a:rPr lang="en-AU" smtClean="0"/>
              <a:t>23/10/2017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91027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59434-9E57-4EB4-A4BB-D27D708FCCC5}" type="datetimeFigureOut">
              <a:rPr lang="en-AU" smtClean="0"/>
              <a:t>23/10/2017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51688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59434-9E57-4EB4-A4BB-D27D708FCCC5}" type="datetimeFigureOut">
              <a:rPr lang="en-AU" smtClean="0"/>
              <a:t>23/10/2017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208250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59434-9E57-4EB4-A4BB-D27D708FCCC5}" type="datetimeFigureOut">
              <a:rPr lang="en-AU" smtClean="0"/>
              <a:t>23/10/2017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294392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59434-9E57-4EB4-A4BB-D27D708FCCC5}" type="datetimeFigureOut">
              <a:rPr lang="en-AU" smtClean="0"/>
              <a:t>23/10/2017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42762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6D059434-9E57-4EB4-A4BB-D27D708FCCC5}" type="datetimeFigureOut">
              <a:rPr lang="en-AU" smtClean="0"/>
              <a:t>23/10/2017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156479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6D059434-9E57-4EB4-A4BB-D27D708FCCC5}" type="datetimeFigureOut">
              <a:rPr lang="en-AU" smtClean="0"/>
              <a:t>23/10/2017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CE51CBD-60E6-446A-A8A1-D5013009AAA0}" type="slidenum">
              <a:rPr lang="en-AU" smtClean="0"/>
              <a:t>‹#›</a:t>
            </a:fld>
            <a:endParaRPr lang="en-AU"/>
          </a:p>
        </p:txBody>
      </p:sp>
    </p:spTree>
    <p:extLst>
      <p:ext uri="{BB962C8B-B14F-4D97-AF65-F5344CB8AC3E}">
        <p14:creationId xmlns:p14="http://schemas.microsoft.com/office/powerpoint/2010/main" val="89299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6D059434-9E57-4EB4-A4BB-D27D708FCCC5}" type="datetimeFigureOut">
              <a:rPr lang="en-AU" smtClean="0"/>
              <a:t>23/10/2017</a:t>
            </a:fld>
            <a:endParaRPr lang="en-AU"/>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CE51CBD-60E6-446A-A8A1-D5013009AAA0}" type="slidenum">
              <a:rPr lang="en-AU" smtClean="0"/>
              <a:t>‹#›</a:t>
            </a:fld>
            <a:endParaRPr lang="en-AU"/>
          </a:p>
        </p:txBody>
      </p:sp>
    </p:spTree>
    <p:extLst>
      <p:ext uri="{BB962C8B-B14F-4D97-AF65-F5344CB8AC3E}">
        <p14:creationId xmlns:p14="http://schemas.microsoft.com/office/powerpoint/2010/main" val="76928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203700-3216-4526-9592-13874BCA9441}"/>
              </a:ext>
            </a:extLst>
          </p:cNvPr>
          <p:cNvPicPr>
            <a:picLocks noChangeAspect="1"/>
          </p:cNvPicPr>
          <p:nvPr/>
        </p:nvPicPr>
        <p:blipFill>
          <a:blip r:embed="rId2"/>
          <a:stretch>
            <a:fillRect/>
          </a:stretch>
        </p:blipFill>
        <p:spPr>
          <a:xfrm>
            <a:off x="-1" y="11934031"/>
            <a:ext cx="15119350" cy="9449594"/>
          </a:xfrm>
          <a:prstGeom prst="rect">
            <a:avLst/>
          </a:prstGeom>
        </p:spPr>
      </p:pic>
      <p:pic>
        <p:nvPicPr>
          <p:cNvPr id="6" name="Picture 5">
            <a:extLst>
              <a:ext uri="{FF2B5EF4-FFF2-40B4-BE49-F238E27FC236}">
                <a16:creationId xmlns:a16="http://schemas.microsoft.com/office/drawing/2014/main" id="{655B49AF-2B60-4207-9669-BFA6D2566D57}"/>
              </a:ext>
            </a:extLst>
          </p:cNvPr>
          <p:cNvPicPr>
            <a:picLocks noChangeAspect="1"/>
          </p:cNvPicPr>
          <p:nvPr/>
        </p:nvPicPr>
        <p:blipFill>
          <a:blip r:embed="rId3"/>
          <a:stretch>
            <a:fillRect/>
          </a:stretch>
        </p:blipFill>
        <p:spPr>
          <a:xfrm>
            <a:off x="0" y="7213180"/>
            <a:ext cx="15119350" cy="6957263"/>
          </a:xfrm>
          <a:prstGeom prst="rect">
            <a:avLst/>
          </a:prstGeom>
        </p:spPr>
      </p:pic>
      <p:pic>
        <p:nvPicPr>
          <p:cNvPr id="7" name="Picture 6">
            <a:extLst>
              <a:ext uri="{FF2B5EF4-FFF2-40B4-BE49-F238E27FC236}">
                <a16:creationId xmlns:a16="http://schemas.microsoft.com/office/drawing/2014/main" id="{E658D1EC-59DA-40CC-91B6-072451E897F9}"/>
              </a:ext>
            </a:extLst>
          </p:cNvPr>
          <p:cNvPicPr>
            <a:picLocks noChangeAspect="1"/>
          </p:cNvPicPr>
          <p:nvPr/>
        </p:nvPicPr>
        <p:blipFill>
          <a:blip r:embed="rId3"/>
          <a:stretch>
            <a:fillRect/>
          </a:stretch>
        </p:blipFill>
        <p:spPr>
          <a:xfrm>
            <a:off x="-1" y="3089155"/>
            <a:ext cx="15119350" cy="6957263"/>
          </a:xfrm>
          <a:prstGeom prst="rect">
            <a:avLst/>
          </a:prstGeom>
        </p:spPr>
      </p:pic>
      <p:pic>
        <p:nvPicPr>
          <p:cNvPr id="8" name="Picture 7">
            <a:extLst>
              <a:ext uri="{FF2B5EF4-FFF2-40B4-BE49-F238E27FC236}">
                <a16:creationId xmlns:a16="http://schemas.microsoft.com/office/drawing/2014/main" id="{11F0FD72-F1A8-4348-992F-7DD58864ABC4}"/>
              </a:ext>
            </a:extLst>
          </p:cNvPr>
          <p:cNvPicPr>
            <a:picLocks noChangeAspect="1"/>
          </p:cNvPicPr>
          <p:nvPr/>
        </p:nvPicPr>
        <p:blipFill>
          <a:blip r:embed="rId3"/>
          <a:stretch>
            <a:fillRect/>
          </a:stretch>
        </p:blipFill>
        <p:spPr>
          <a:xfrm>
            <a:off x="0" y="-2"/>
            <a:ext cx="15119350" cy="6957263"/>
          </a:xfrm>
          <a:prstGeom prst="rect">
            <a:avLst/>
          </a:prstGeom>
        </p:spPr>
      </p:pic>
      <p:sp>
        <p:nvSpPr>
          <p:cNvPr id="4" name="TextBox 3">
            <a:extLst>
              <a:ext uri="{FF2B5EF4-FFF2-40B4-BE49-F238E27FC236}">
                <a16:creationId xmlns:a16="http://schemas.microsoft.com/office/drawing/2014/main" id="{B57FC039-7EF5-4E72-B6FB-C88A491F85F8}"/>
              </a:ext>
            </a:extLst>
          </p:cNvPr>
          <p:cNvSpPr txBox="1"/>
          <p:nvPr/>
        </p:nvSpPr>
        <p:spPr>
          <a:xfrm>
            <a:off x="1" y="1129685"/>
            <a:ext cx="15119349" cy="1015663"/>
          </a:xfrm>
          <a:prstGeom prst="rect">
            <a:avLst/>
          </a:prstGeom>
          <a:noFill/>
        </p:spPr>
        <p:txBody>
          <a:bodyPr wrap="square" rtlCol="0">
            <a:spAutoFit/>
          </a:bodyPr>
          <a:lstStyle/>
          <a:p>
            <a:pPr algn="ctr"/>
            <a:r>
              <a:rPr lang="en-AU" sz="6000" b="1" dirty="0">
                <a:solidFill>
                  <a:schemeClr val="bg1"/>
                </a:solidFill>
              </a:rPr>
              <a:t>Codeverter</a:t>
            </a:r>
          </a:p>
        </p:txBody>
      </p:sp>
      <p:sp>
        <p:nvSpPr>
          <p:cNvPr id="9" name="TextBox 8">
            <a:extLst>
              <a:ext uri="{FF2B5EF4-FFF2-40B4-BE49-F238E27FC236}">
                <a16:creationId xmlns:a16="http://schemas.microsoft.com/office/drawing/2014/main" id="{3891C8CD-D387-47A0-82BE-18E2C88203D9}"/>
              </a:ext>
            </a:extLst>
          </p:cNvPr>
          <p:cNvSpPr txBox="1"/>
          <p:nvPr/>
        </p:nvSpPr>
        <p:spPr>
          <a:xfrm>
            <a:off x="665018" y="2444038"/>
            <a:ext cx="6894656" cy="3877985"/>
          </a:xfrm>
          <a:prstGeom prst="rect">
            <a:avLst/>
          </a:prstGeom>
          <a:noFill/>
        </p:spPr>
        <p:txBody>
          <a:bodyPr wrap="square" rtlCol="0">
            <a:spAutoFit/>
          </a:bodyPr>
          <a:lstStyle/>
          <a:p>
            <a:r>
              <a:rPr lang="en-AU" sz="2000" dirty="0">
                <a:solidFill>
                  <a:schemeClr val="bg1"/>
                </a:solidFill>
              </a:rPr>
              <a:t>The problem:</a:t>
            </a:r>
          </a:p>
          <a:p>
            <a:endParaRPr lang="en-AU" sz="1600" dirty="0">
              <a:solidFill>
                <a:schemeClr val="bg1"/>
              </a:solidFill>
            </a:endParaRPr>
          </a:p>
          <a:p>
            <a:r>
              <a:rPr lang="en-AU" sz="1600" dirty="0">
                <a:solidFill>
                  <a:schemeClr val="bg1"/>
                </a:solidFill>
              </a:rPr>
              <a:t>In some shape or form, technological advancements shape and control just about every aspect of our lives today. As a result children today are growing up in a very different world than previous generations. Currently in Australia more than 90% of the workforce will need digital skills to perform their roles and in the next 2-5 years 60% of students will be studying or training for positions that will become largely automated. Thus in this digital age it’s important for students to start learning how to program from a younger age.</a:t>
            </a:r>
          </a:p>
          <a:p>
            <a:endParaRPr lang="en-AU" sz="1600" dirty="0">
              <a:solidFill>
                <a:schemeClr val="bg1"/>
              </a:solidFill>
            </a:endParaRPr>
          </a:p>
          <a:p>
            <a:r>
              <a:rPr lang="en-AU" sz="1600" dirty="0">
                <a:solidFill>
                  <a:schemeClr val="bg1"/>
                </a:solidFill>
              </a:rPr>
              <a:t>However, when trying to do so, we are faced with a few challenges. It’s not easy to get young people to not only learn such complex concepts, but also get them to take interest in programming. And, not all teachers are equipped with the skills to teach programming.</a:t>
            </a:r>
          </a:p>
          <a:p>
            <a:endParaRPr lang="en-AU" dirty="0">
              <a:solidFill>
                <a:schemeClr val="bg1"/>
              </a:solidFill>
            </a:endParaRPr>
          </a:p>
        </p:txBody>
      </p:sp>
      <p:sp>
        <p:nvSpPr>
          <p:cNvPr id="10" name="TextBox 9">
            <a:extLst>
              <a:ext uri="{FF2B5EF4-FFF2-40B4-BE49-F238E27FC236}">
                <a16:creationId xmlns:a16="http://schemas.microsoft.com/office/drawing/2014/main" id="{2BF92F91-BE80-40A3-9C36-51164B409CB3}"/>
              </a:ext>
            </a:extLst>
          </p:cNvPr>
          <p:cNvSpPr txBox="1"/>
          <p:nvPr/>
        </p:nvSpPr>
        <p:spPr>
          <a:xfrm>
            <a:off x="665018" y="6620713"/>
            <a:ext cx="6894656" cy="5232202"/>
          </a:xfrm>
          <a:prstGeom prst="rect">
            <a:avLst/>
          </a:prstGeom>
          <a:noFill/>
        </p:spPr>
        <p:txBody>
          <a:bodyPr wrap="square" rtlCol="0">
            <a:spAutoFit/>
          </a:bodyPr>
          <a:lstStyle/>
          <a:p>
            <a:r>
              <a:rPr lang="en-AU" sz="2000" dirty="0">
                <a:solidFill>
                  <a:schemeClr val="bg1"/>
                </a:solidFill>
              </a:rPr>
              <a:t>The solution:</a:t>
            </a:r>
          </a:p>
          <a:p>
            <a:endParaRPr lang="en-AU" sz="1600" dirty="0">
              <a:solidFill>
                <a:schemeClr val="bg1"/>
              </a:solidFill>
            </a:endParaRPr>
          </a:p>
          <a:p>
            <a:r>
              <a:rPr lang="en-AU" sz="1600" dirty="0" err="1">
                <a:solidFill>
                  <a:schemeClr val="bg1"/>
                </a:solidFill>
              </a:rPr>
              <a:t>Codeverter</a:t>
            </a:r>
            <a:r>
              <a:rPr lang="en-AU" sz="1600" dirty="0">
                <a:solidFill>
                  <a:schemeClr val="bg1"/>
                </a:solidFill>
              </a:rPr>
              <a:t> is the concept we have prototyped. A web-based application targeting primary school aged children between years 3 and 6, with an older student age range being a potential stretch goal. The focus is to make the classroom environment an engaging and social </a:t>
            </a:r>
            <a:r>
              <a:rPr lang="en-AU" sz="1600">
                <a:solidFill>
                  <a:schemeClr val="bg1"/>
                </a:solidFill>
              </a:rPr>
              <a:t>learning environment.</a:t>
            </a:r>
            <a:endParaRPr lang="en-AU" sz="1600" dirty="0">
              <a:solidFill>
                <a:schemeClr val="bg1"/>
              </a:solidFill>
            </a:endParaRPr>
          </a:p>
          <a:p>
            <a:endParaRPr lang="en-AU" sz="1600" dirty="0">
              <a:solidFill>
                <a:schemeClr val="bg1"/>
              </a:solidFill>
            </a:endParaRPr>
          </a:p>
          <a:p>
            <a:r>
              <a:rPr lang="en-AU" sz="1600" dirty="0">
                <a:solidFill>
                  <a:schemeClr val="bg1"/>
                </a:solidFill>
              </a:rPr>
              <a:t>The goal of </a:t>
            </a:r>
            <a:r>
              <a:rPr lang="en-AU" sz="1600" dirty="0" err="1">
                <a:solidFill>
                  <a:schemeClr val="bg1"/>
                </a:solidFill>
              </a:rPr>
              <a:t>Codeverter</a:t>
            </a:r>
            <a:r>
              <a:rPr lang="en-AU" sz="1600" dirty="0">
                <a:solidFill>
                  <a:schemeClr val="bg1"/>
                </a:solidFill>
              </a:rPr>
              <a:t>, teaching children coding principles in an engaging and social way, is achieved through several games. Teachers can choose a game, difficulty level, and many other settings to personalise the game according to the needs of the class. Students can also choose to individually practise games or coding exercises.</a:t>
            </a:r>
          </a:p>
          <a:p>
            <a:endParaRPr lang="en-AU" sz="1600" dirty="0">
              <a:solidFill>
                <a:schemeClr val="bg1"/>
              </a:solidFill>
            </a:endParaRPr>
          </a:p>
          <a:p>
            <a:endParaRPr lang="en-AU" sz="1600" dirty="0">
              <a:solidFill>
                <a:schemeClr val="bg1"/>
              </a:solidFill>
            </a:endParaRPr>
          </a:p>
          <a:p>
            <a:endParaRPr lang="en-AU" sz="1600" dirty="0">
              <a:solidFill>
                <a:schemeClr val="bg1"/>
              </a:solidFill>
            </a:endParaRPr>
          </a:p>
          <a:p>
            <a:r>
              <a:rPr lang="en-AU" dirty="0">
                <a:solidFill>
                  <a:schemeClr val="bg1"/>
                </a:solidFill>
              </a:rPr>
              <a:t>our problem space, idea and abridged process</a:t>
            </a:r>
          </a:p>
          <a:p>
            <a:r>
              <a:rPr lang="en-AU" dirty="0">
                <a:solidFill>
                  <a:schemeClr val="bg1"/>
                </a:solidFill>
              </a:rPr>
              <a:t>Problem it solves</a:t>
            </a:r>
          </a:p>
          <a:p>
            <a:r>
              <a:rPr lang="en-AU" dirty="0">
                <a:solidFill>
                  <a:schemeClr val="bg1"/>
                </a:solidFill>
              </a:rPr>
              <a:t>What makes it unique</a:t>
            </a:r>
          </a:p>
          <a:p>
            <a:endParaRPr lang="en-AU" dirty="0">
              <a:solidFill>
                <a:schemeClr val="bg1"/>
              </a:solidFill>
            </a:endParaRPr>
          </a:p>
          <a:p>
            <a:r>
              <a:rPr lang="en-AU" dirty="0">
                <a:solidFill>
                  <a:schemeClr val="bg1"/>
                </a:solidFill>
              </a:rPr>
              <a:t>Explain how product work and why it is innovative</a:t>
            </a:r>
          </a:p>
        </p:txBody>
      </p:sp>
    </p:spTree>
    <p:extLst>
      <p:ext uri="{BB962C8B-B14F-4D97-AF65-F5344CB8AC3E}">
        <p14:creationId xmlns:p14="http://schemas.microsoft.com/office/powerpoint/2010/main" val="7525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78F77F-C970-4730-B578-B88B6BDDF681}"/>
              </a:ext>
            </a:extLst>
          </p:cNvPr>
          <p:cNvPicPr>
            <a:picLocks noChangeAspect="1"/>
          </p:cNvPicPr>
          <p:nvPr/>
        </p:nvPicPr>
        <p:blipFill>
          <a:blip r:embed="rId2"/>
          <a:stretch>
            <a:fillRect/>
          </a:stretch>
        </p:blipFill>
        <p:spPr>
          <a:xfrm>
            <a:off x="0" y="11934031"/>
            <a:ext cx="15119350" cy="9449594"/>
          </a:xfrm>
          <a:prstGeom prst="rect">
            <a:avLst/>
          </a:prstGeom>
        </p:spPr>
      </p:pic>
      <p:pic>
        <p:nvPicPr>
          <p:cNvPr id="3" name="Picture 2">
            <a:extLst>
              <a:ext uri="{FF2B5EF4-FFF2-40B4-BE49-F238E27FC236}">
                <a16:creationId xmlns:a16="http://schemas.microsoft.com/office/drawing/2014/main" id="{AED86870-20FD-4D63-A78A-BD1B8F809C6E}"/>
              </a:ext>
            </a:extLst>
          </p:cNvPr>
          <p:cNvPicPr>
            <a:picLocks noChangeAspect="1"/>
          </p:cNvPicPr>
          <p:nvPr/>
        </p:nvPicPr>
        <p:blipFill>
          <a:blip r:embed="rId3"/>
          <a:stretch>
            <a:fillRect/>
          </a:stretch>
        </p:blipFill>
        <p:spPr>
          <a:xfrm>
            <a:off x="0" y="8381911"/>
            <a:ext cx="15119350" cy="4619802"/>
          </a:xfrm>
          <a:prstGeom prst="rect">
            <a:avLst/>
          </a:prstGeom>
        </p:spPr>
      </p:pic>
      <p:pic>
        <p:nvPicPr>
          <p:cNvPr id="10" name="Picture 9">
            <a:extLst>
              <a:ext uri="{FF2B5EF4-FFF2-40B4-BE49-F238E27FC236}">
                <a16:creationId xmlns:a16="http://schemas.microsoft.com/office/drawing/2014/main" id="{98A06C10-8E59-4ED2-A2B3-4EDEC9F10273}"/>
              </a:ext>
            </a:extLst>
          </p:cNvPr>
          <p:cNvPicPr>
            <a:picLocks noChangeAspect="1"/>
          </p:cNvPicPr>
          <p:nvPr/>
        </p:nvPicPr>
        <p:blipFill>
          <a:blip r:embed="rId3"/>
          <a:stretch>
            <a:fillRect/>
          </a:stretch>
        </p:blipFill>
        <p:spPr>
          <a:xfrm>
            <a:off x="0" y="4294820"/>
            <a:ext cx="15119350" cy="4619802"/>
          </a:xfrm>
          <a:prstGeom prst="rect">
            <a:avLst/>
          </a:prstGeom>
        </p:spPr>
      </p:pic>
      <p:pic>
        <p:nvPicPr>
          <p:cNvPr id="11" name="Picture 10">
            <a:extLst>
              <a:ext uri="{FF2B5EF4-FFF2-40B4-BE49-F238E27FC236}">
                <a16:creationId xmlns:a16="http://schemas.microsoft.com/office/drawing/2014/main" id="{51C256B2-A455-4D0E-AF76-6B684A6F7554}"/>
              </a:ext>
            </a:extLst>
          </p:cNvPr>
          <p:cNvPicPr>
            <a:picLocks noChangeAspect="1"/>
          </p:cNvPicPr>
          <p:nvPr/>
        </p:nvPicPr>
        <p:blipFill>
          <a:blip r:embed="rId3"/>
          <a:stretch>
            <a:fillRect/>
          </a:stretch>
        </p:blipFill>
        <p:spPr>
          <a:xfrm>
            <a:off x="0" y="-148770"/>
            <a:ext cx="15119350" cy="4619802"/>
          </a:xfrm>
          <a:prstGeom prst="rect">
            <a:avLst/>
          </a:prstGeom>
        </p:spPr>
      </p:pic>
    </p:spTree>
    <p:extLst>
      <p:ext uri="{BB962C8B-B14F-4D97-AF65-F5344CB8AC3E}">
        <p14:creationId xmlns:p14="http://schemas.microsoft.com/office/powerpoint/2010/main" val="1901699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292</Words>
  <Application>Microsoft Office PowerPoint</Application>
  <PresentationFormat>Custom</PresentationFormat>
  <Paragraphs>19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Willis</dc:creator>
  <cp:lastModifiedBy>Beth Willis</cp:lastModifiedBy>
  <cp:revision>9</cp:revision>
  <dcterms:created xsi:type="dcterms:W3CDTF">2017-10-17T03:56:41Z</dcterms:created>
  <dcterms:modified xsi:type="dcterms:W3CDTF">2017-10-23T07:21:38Z</dcterms:modified>
</cp:coreProperties>
</file>