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57" r:id="rId4"/>
    <p:sldId id="269" r:id="rId5"/>
    <p:sldId id="259" r:id="rId6"/>
    <p:sldId id="260" r:id="rId7"/>
    <p:sldId id="261" r:id="rId8"/>
    <p:sldId id="262" r:id="rId9"/>
    <p:sldId id="268" r:id="rId10"/>
    <p:sldId id="263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7" autoAdjust="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2502;&#12483;&#12463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2502;&#12483;&#12463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リードタイムの変化</c:v>
                </c:pt>
              </c:strCache>
            </c:strRef>
          </c:tx>
          <c:invertIfNegative val="0"/>
          <c:cat>
            <c:strRef>
              <c:f>Sheet1!$A$10:$A$11</c:f>
              <c:strCache>
                <c:ptCount val="2"/>
                <c:pt idx="0">
                  <c:v>実施前</c:v>
                </c:pt>
                <c:pt idx="1">
                  <c:v>実施後</c:v>
                </c:pt>
              </c:strCache>
            </c:strRef>
          </c:cat>
          <c:val>
            <c:numRef>
              <c:f>Sheet1!$B$10:$B$11</c:f>
              <c:numCache>
                <c:formatCode>General</c:formatCode>
                <c:ptCount val="2"/>
                <c:pt idx="0">
                  <c:v>56.81666666666691</c:v>
                </c:pt>
                <c:pt idx="1">
                  <c:v>96.991666666667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681272"/>
        <c:axId val="2119543560"/>
      </c:barChart>
      <c:catAx>
        <c:axId val="-2141681272"/>
        <c:scaling>
          <c:orientation val="minMax"/>
        </c:scaling>
        <c:delete val="0"/>
        <c:axPos val="b"/>
        <c:majorTickMark val="out"/>
        <c:minorTickMark val="none"/>
        <c:tickLblPos val="nextTo"/>
        <c:crossAx val="2119543560"/>
        <c:crosses val="autoZero"/>
        <c:auto val="1"/>
        <c:lblAlgn val="ctr"/>
        <c:lblOffset val="100"/>
        <c:noMultiLvlLbl val="0"/>
      </c:catAx>
      <c:valAx>
        <c:axId val="21195435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 altLang="en-US"/>
                  <a:t>単位</a:t>
                </a:r>
                <a:r>
                  <a:rPr lang="en-US" altLang="ja-JP" dirty="0"/>
                  <a:t>:</a:t>
                </a:r>
                <a:r>
                  <a:rPr lang="ja-JP" altLang="en-US"/>
                  <a:t>時間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1681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レジュメ更新依頼の返答数</c:v>
                </c:pt>
              </c:strCache>
            </c:strRef>
          </c:tx>
          <c:invertIfNegative val="0"/>
          <c:cat>
            <c:strRef>
              <c:f>Sheet1!$A$14:$A$15</c:f>
              <c:strCache>
                <c:ptCount val="2"/>
                <c:pt idx="0">
                  <c:v>実施前</c:v>
                </c:pt>
                <c:pt idx="1">
                  <c:v>実施後</c:v>
                </c:pt>
              </c:strCache>
            </c:strRef>
          </c:cat>
          <c:val>
            <c:numRef>
              <c:f>Sheet1!$B$14:$B$15</c:f>
              <c:numCache>
                <c:formatCode>General</c:formatCode>
                <c:ptCount val="2"/>
                <c:pt idx="0">
                  <c:v>274.0</c:v>
                </c:pt>
                <c:pt idx="1">
                  <c:v>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492056"/>
        <c:axId val="-2141489096"/>
      </c:barChart>
      <c:catAx>
        <c:axId val="-21414920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1489096"/>
        <c:crosses val="autoZero"/>
        <c:auto val="1"/>
        <c:lblAlgn val="ctr"/>
        <c:lblOffset val="100"/>
        <c:noMultiLvlLbl val="0"/>
      </c:catAx>
      <c:valAx>
        <c:axId val="-21414890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 altLang="en-US"/>
                  <a:t>単位</a:t>
                </a:r>
                <a:r>
                  <a:rPr lang="en-US" altLang="ja-JP" dirty="0"/>
                  <a:t>:</a:t>
                </a:r>
                <a:r>
                  <a:rPr lang="ja-JP" altLang="en-US"/>
                  <a:t>回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1492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CE1AA-4FA8-5245-9524-AAB90705E382}" type="datetimeFigureOut">
              <a:rPr kumimoji="1" lang="ja-JP" altLang="en-US" smtClean="0"/>
              <a:t>15/07/30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E7BAF-C7C0-3543-A003-0B8A6E2E1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72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E7BAF-C7C0-3543-A003-0B8A6E2E14D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39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E7BAF-C7C0-3543-A003-0B8A6E2E14D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97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E7BAF-C7C0-3543-A003-0B8A6E2E14D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66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775-1D06-1D49-846A-18A245B70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775-1D06-1D49-846A-18A245B70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775-1D06-1D49-846A-18A245B70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775-1D06-1D49-846A-18A245B70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775-1D06-1D49-846A-18A245B70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775-1D06-1D49-846A-18A245B70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775-1D06-1D49-846A-18A245B70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775-1D06-1D49-846A-18A245B70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775-1D06-1D49-846A-18A245B70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775-1D06-1D49-846A-18A245B70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775-1D06-1D49-846A-18A245B70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DCF775-1D06-1D49-846A-18A245B70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6793" y="1871951"/>
            <a:ext cx="7833299" cy="1470025"/>
          </a:xfrm>
        </p:spPr>
        <p:txBody>
          <a:bodyPr/>
          <a:lstStyle/>
          <a:p>
            <a:r>
              <a:rPr lang="ja-JP" altLang="en-US" sz="4400" dirty="0" smtClean="0"/>
              <a:t>製品</a:t>
            </a:r>
            <a:r>
              <a:rPr lang="ja-JP" altLang="en-US" sz="4400" dirty="0"/>
              <a:t>のスペック</a:t>
            </a:r>
            <a:r>
              <a:rPr lang="ja-JP" altLang="en-US" sz="4400" dirty="0" smtClean="0"/>
              <a:t>と価格</a:t>
            </a:r>
            <a:r>
              <a:rPr lang="ja-JP" altLang="en-US" sz="4400" dirty="0" smtClean="0"/>
              <a:t>の比較と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モデリング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492869"/>
            <a:ext cx="6400800" cy="746529"/>
          </a:xfrm>
        </p:spPr>
        <p:txBody>
          <a:bodyPr/>
          <a:lstStyle/>
          <a:p>
            <a:pPr algn="ctr"/>
            <a:r>
              <a:rPr lang="ja-JP" altLang="en-US" dirty="0" smtClean="0"/>
              <a:t>冨永</a:t>
            </a:r>
            <a:r>
              <a:rPr lang="en-US" altLang="ja-JP" dirty="0" smtClean="0"/>
              <a:t> </a:t>
            </a:r>
            <a:r>
              <a:rPr lang="ja-JP" altLang="en-US" dirty="0" smtClean="0"/>
              <a:t>晃史</a:t>
            </a:r>
            <a:endParaRPr kumimoji="1" lang="ja-JP" altLang="en-US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371600" y="4205684"/>
            <a:ext cx="6400800" cy="418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2015. 06. 29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DCF775-1D06-1D49-846A-18A245B705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599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5207000" y="2459184"/>
            <a:ext cx="3659909" cy="4260270"/>
          </a:xfrm>
          <a:prstGeom prst="roundRect">
            <a:avLst>
              <a:gd name="adj" fmla="val 103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07000" y="2841279"/>
            <a:ext cx="3479800" cy="45259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レジュメ更新依頼の返答数</a:t>
            </a:r>
            <a:endParaRPr lang="en-US" altLang="ja-JP" sz="2000" dirty="0"/>
          </a:p>
          <a:p>
            <a:pPr lvl="1"/>
            <a:r>
              <a:rPr lang="ja-JP" altLang="en-US" sz="1800" dirty="0"/>
              <a:t>実施前</a:t>
            </a:r>
            <a:r>
              <a:rPr lang="en-US" altLang="ja-JP" sz="1800" dirty="0"/>
              <a:t> : 274(</a:t>
            </a:r>
            <a:r>
              <a:rPr lang="ja-JP" altLang="en-US" sz="1800" dirty="0"/>
              <a:t>回</a:t>
            </a:r>
            <a:r>
              <a:rPr lang="en-US" altLang="ja-JP" sz="1800" dirty="0"/>
              <a:t>)</a:t>
            </a:r>
          </a:p>
          <a:p>
            <a:pPr lvl="1"/>
            <a:r>
              <a:rPr lang="ja-JP" altLang="en-US" sz="1800" dirty="0"/>
              <a:t>実施後</a:t>
            </a:r>
            <a:r>
              <a:rPr lang="en-US" altLang="ja-JP" sz="1800" dirty="0"/>
              <a:t> : 26(</a:t>
            </a:r>
            <a:r>
              <a:rPr lang="ja-JP" altLang="en-US" sz="1800" dirty="0"/>
              <a:t>回</a:t>
            </a:r>
            <a:r>
              <a:rPr lang="en-US" altLang="ja-JP" sz="1800" dirty="0"/>
              <a:t>)</a:t>
            </a:r>
          </a:p>
          <a:p>
            <a:pPr lvl="1"/>
            <a:endParaRPr lang="en-US" altLang="ja-JP" sz="1800" dirty="0"/>
          </a:p>
          <a:p>
            <a:r>
              <a:rPr lang="ja-JP" altLang="en-US" sz="2000" dirty="0"/>
              <a:t>考えられる原因</a:t>
            </a:r>
            <a:endParaRPr lang="en-US" altLang="ja-JP" sz="2000" dirty="0"/>
          </a:p>
          <a:p>
            <a:pPr lvl="1"/>
            <a:r>
              <a:rPr lang="en-US" altLang="en-US" sz="1800" dirty="0"/>
              <a:t>返答率、レジュメ</a:t>
            </a:r>
            <a:r>
              <a:rPr lang="ja-JP" altLang="en-US" sz="1800" dirty="0"/>
              <a:t>更新</a:t>
            </a:r>
            <a:r>
              <a:rPr lang="en-US" altLang="en-US" sz="1800" dirty="0"/>
              <a:t>依頼数、ともに減少しているため、</a:t>
            </a:r>
            <a:r>
              <a:rPr lang="ja-JP" altLang="en-US" sz="1800" dirty="0"/>
              <a:t>返答数が落ち込んだと、</a:t>
            </a:r>
            <a:endParaRPr lang="en-US" altLang="ja-JP" sz="1800" dirty="0"/>
          </a:p>
          <a:p>
            <a:pPr lvl="1" indent="0">
              <a:buNone/>
            </a:pPr>
            <a:r>
              <a:rPr lang="ja-JP" altLang="en-US" sz="1800" dirty="0" smtClean="0"/>
              <a:t>考えられる</a:t>
            </a:r>
            <a:r>
              <a:rPr lang="ja-JP" altLang="en-US" sz="1800" dirty="0"/>
              <a:t>。</a:t>
            </a:r>
            <a:endParaRPr lang="en-US" altLang="ja-JP" sz="1800" dirty="0"/>
          </a:p>
          <a:p>
            <a:pPr lvl="1"/>
            <a:endParaRPr lang="en-US" altLang="ja-JP" sz="1800" dirty="0"/>
          </a:p>
          <a:p>
            <a:endParaRPr lang="ja-JP" altLang="en-US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4000" dirty="0"/>
              <a:t>有用と</a:t>
            </a:r>
            <a:r>
              <a:rPr lang="ja-JP" altLang="en-US" sz="4000" dirty="0" smtClean="0"/>
              <a:t>思われる視点</a:t>
            </a:r>
            <a:r>
              <a:rPr lang="en-US" altLang="ja-JP" sz="4000" dirty="0" smtClean="0"/>
              <a:t> </a:t>
            </a:r>
            <a:r>
              <a:rPr lang="en-US" altLang="ja-JP" sz="2400" dirty="0" smtClean="0"/>
              <a:t>-</a:t>
            </a:r>
            <a:r>
              <a:rPr lang="ja-JP" altLang="en-US" sz="2400" dirty="0"/>
              <a:t>レジュメ更新依頼の</a:t>
            </a:r>
            <a:r>
              <a:rPr lang="ja-JP" altLang="en-US" sz="2400" dirty="0" smtClean="0"/>
              <a:t>返答数</a:t>
            </a:r>
            <a:r>
              <a:rPr lang="en-US" altLang="ja-JP" sz="2400" dirty="0"/>
              <a:t>-</a:t>
            </a:r>
            <a:endParaRPr kumimoji="1" lang="ja-JP" altLang="en-US" sz="2400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759791"/>
              </p:ext>
            </p:extLst>
          </p:nvPr>
        </p:nvGraphicFramePr>
        <p:xfrm>
          <a:off x="457200" y="2263242"/>
          <a:ext cx="4116752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二等辺三角形 6"/>
          <p:cNvSpPr/>
          <p:nvPr/>
        </p:nvSpPr>
        <p:spPr>
          <a:xfrm rot="5400000">
            <a:off x="3160961" y="4466576"/>
            <a:ext cx="3258459" cy="294542"/>
          </a:xfrm>
          <a:prstGeom prst="triangle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DCF775-1D06-1D49-846A-18A245B705F6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-493195" y="1600345"/>
            <a:ext cx="10130390" cy="461665"/>
          </a:xfrm>
          <a:prstGeom prst="rect">
            <a:avLst/>
          </a:prstGeom>
          <a:solidFill>
            <a:schemeClr val="accent1"/>
          </a:solidFill>
          <a:ln w="762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 anchorCtr="1">
            <a:spAutoFit/>
          </a:bodyPr>
          <a:lstStyle/>
          <a:p>
            <a:pPr algn="ctr"/>
            <a:r>
              <a:rPr lang="ja-JP" altLang="en-US" sz="2400" smtClean="0">
                <a:solidFill>
                  <a:schemeClr val="bg1"/>
                </a:solidFill>
              </a:rPr>
              <a:t>期間内のリクエストによる更新数が</a:t>
            </a:r>
            <a:r>
              <a:rPr lang="en-US" altLang="ja-JP" sz="2400" smtClean="0">
                <a:solidFill>
                  <a:schemeClr val="bg1"/>
                </a:solidFill>
              </a:rPr>
              <a:t>274</a:t>
            </a:r>
            <a:r>
              <a:rPr lang="ja-JP" altLang="en-US" sz="2400" smtClean="0">
                <a:solidFill>
                  <a:schemeClr val="bg1"/>
                </a:solidFill>
              </a:rPr>
              <a:t>回から</a:t>
            </a:r>
            <a:r>
              <a:rPr lang="en-US" altLang="ja-JP" sz="2400" smtClean="0">
                <a:solidFill>
                  <a:schemeClr val="bg1"/>
                </a:solidFill>
              </a:rPr>
              <a:t>26</a:t>
            </a:r>
            <a:r>
              <a:rPr lang="ja-JP" altLang="en-US" sz="2400" smtClean="0">
                <a:solidFill>
                  <a:schemeClr val="bg1"/>
                </a:solidFill>
              </a:rPr>
              <a:t>回まで低下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527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要件確認</a:t>
            </a:r>
            <a:endParaRPr kumimoji="1" lang="en-US" altLang="ja-JP" dirty="0" smtClean="0"/>
          </a:p>
          <a:p>
            <a:r>
              <a:rPr lang="ja-JP" altLang="en-US" dirty="0" smtClean="0"/>
              <a:t>解析結果</a:t>
            </a:r>
            <a:endParaRPr lang="en-US" altLang="ja-JP" dirty="0" smtClean="0"/>
          </a:p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DCF775-1D06-1D49-846A-18A245B705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2502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要件確認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ja-JP" altLang="en-US" dirty="0" smtClean="0"/>
              <a:t>価格とスペックに関するグラフを作成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marL="731520" lvl="1" indent="-457200">
              <a:lnSpc>
                <a:spcPct val="120000"/>
              </a:lnSpc>
              <a:buFont typeface="+mj-lt"/>
              <a:buAutoNum type="arabicParenR"/>
            </a:pPr>
            <a:r>
              <a:rPr lang="ja-JP" altLang="en-US" dirty="0" smtClean="0"/>
              <a:t>製品ラインナップの</a:t>
            </a:r>
            <a:r>
              <a:rPr lang="ja-JP" altLang="en-US" dirty="0"/>
              <a:t>間の違いがわかりやすいよう</a:t>
            </a:r>
            <a:r>
              <a:rPr lang="ja-JP" altLang="en-US" dirty="0" smtClean="0"/>
              <a:t>に価格</a:t>
            </a:r>
            <a:r>
              <a:rPr lang="ja-JP" altLang="en-US" dirty="0"/>
              <a:t>についてのグラフを</a:t>
            </a:r>
            <a:r>
              <a:rPr lang="ja-JP" altLang="en-US" dirty="0" smtClean="0"/>
              <a:t>作成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731520" lvl="1" indent="-457200">
              <a:lnSpc>
                <a:spcPct val="120000"/>
              </a:lnSpc>
              <a:buFont typeface="+mj-lt"/>
              <a:buAutoNum type="arabicParenR"/>
            </a:pPr>
            <a:r>
              <a:rPr lang="ja-JP" altLang="en-US" dirty="0" smtClean="0"/>
              <a:t>スペック</a:t>
            </a:r>
            <a:r>
              <a:rPr lang="ja-JP" altLang="en-US" dirty="0"/>
              <a:t>についてもわかりやすくグラフに</a:t>
            </a:r>
            <a:r>
              <a:rPr lang="ja-JP" altLang="en-US" dirty="0" smtClean="0"/>
              <a:t>まとめて</a:t>
            </a:r>
            <a:r>
              <a:rPr lang="ja-JP" altLang="en-US" dirty="0" smtClean="0"/>
              <a:t>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274320" lvl="1" indent="0">
              <a:lnSpc>
                <a:spcPct val="120000"/>
              </a:lnSpc>
              <a:buNone/>
            </a:pPr>
            <a:endParaRPr lang="en-US" altLang="ja-JP" sz="1600" dirty="0" smtClean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ja-JP" dirty="0" smtClean="0"/>
              <a:t>MacBook</a:t>
            </a:r>
            <a:r>
              <a:rPr lang="ja-JP" altLang="en-US" dirty="0"/>
              <a:t>製品の価格モデルを作成し、</a:t>
            </a:r>
            <a:r>
              <a:rPr lang="ja-JP" altLang="en-US" dirty="0" smtClean="0"/>
              <a:t>検証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DCF775-1D06-1D49-846A-18A245B705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0865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260253" y="2822913"/>
            <a:ext cx="8671641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400" smtClean="0"/>
              <a:t>解析結果</a:t>
            </a:r>
            <a:endParaRPr lang="ja-JP" altLang="en-US" sz="5400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DCF775-1D06-1D49-846A-18A245B705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0845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ja-JP" altLang="en-US" dirty="0" smtClean="0"/>
              <a:t>製品間の価格</a:t>
            </a:r>
            <a:r>
              <a:rPr lang="ja-JP" altLang="en-US" dirty="0"/>
              <a:t>についての</a:t>
            </a:r>
            <a:r>
              <a:rPr lang="ja-JP" altLang="en-US" dirty="0" smtClean="0"/>
              <a:t>グラフ</a:t>
            </a:r>
            <a:endParaRPr lang="ja-JP" alt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DCF775-1D06-1D49-846A-18A245B705F6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34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634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製品間の</a:t>
            </a:r>
            <a:r>
              <a:rPr lang="ja-JP" altLang="en-US" dirty="0" smtClean="0"/>
              <a:t>スペック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グラフ</a:t>
            </a:r>
            <a:endParaRPr kumimoji="1" lang="ja-JP" alt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DCF775-1D06-1D49-846A-18A245B705F6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1" name="図 10" descr="macbook-radarcha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t="3836" r="1181" b="3273"/>
          <a:stretch/>
        </p:blipFill>
        <p:spPr>
          <a:xfrm>
            <a:off x="788239" y="1589725"/>
            <a:ext cx="7572252" cy="52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50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5207000" y="2459184"/>
            <a:ext cx="3659909" cy="4260270"/>
          </a:xfrm>
          <a:prstGeom prst="roundRect">
            <a:avLst>
              <a:gd name="adj" fmla="val 103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07000" y="2841279"/>
            <a:ext cx="3479800" cy="452596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リードタイムの変化</a:t>
            </a:r>
            <a:endParaRPr lang="en-US" altLang="ja-JP" sz="2000" dirty="0"/>
          </a:p>
          <a:p>
            <a:pPr lvl="1"/>
            <a:r>
              <a:rPr lang="ja-JP" altLang="en-US" sz="1800" dirty="0"/>
              <a:t>実施前</a:t>
            </a:r>
            <a:r>
              <a:rPr lang="en-US" altLang="ja-JP" sz="1800" dirty="0"/>
              <a:t> </a:t>
            </a:r>
            <a:r>
              <a:rPr lang="ja-JP" altLang="en-US" sz="1800" dirty="0"/>
              <a:t>：</a:t>
            </a:r>
            <a:r>
              <a:rPr lang="en-US" altLang="ja-JP" sz="1800" dirty="0"/>
              <a:t> 56.8 (</a:t>
            </a:r>
            <a:r>
              <a:rPr lang="ja-JP" altLang="en-US" sz="1800" dirty="0"/>
              <a:t>時間</a:t>
            </a:r>
            <a:r>
              <a:rPr lang="en-US" altLang="ja-JP" sz="1800" dirty="0"/>
              <a:t>)</a:t>
            </a:r>
          </a:p>
          <a:p>
            <a:pPr lvl="1"/>
            <a:r>
              <a:rPr lang="ja-JP" altLang="en-US" sz="1800" dirty="0"/>
              <a:t>実施後</a:t>
            </a:r>
            <a:r>
              <a:rPr lang="en-US" altLang="ja-JP" sz="1800" dirty="0"/>
              <a:t> </a:t>
            </a:r>
            <a:r>
              <a:rPr lang="ja-JP" altLang="en-US" sz="1800" dirty="0"/>
              <a:t>：</a:t>
            </a:r>
            <a:r>
              <a:rPr lang="en-US" altLang="ja-JP" sz="1800" dirty="0"/>
              <a:t> 97.0 (</a:t>
            </a:r>
            <a:r>
              <a:rPr lang="ja-JP" altLang="en-US" sz="1800" dirty="0"/>
              <a:t>時間</a:t>
            </a:r>
            <a:r>
              <a:rPr lang="en-US" altLang="ja-JP" sz="1800" dirty="0"/>
              <a:t>)</a:t>
            </a:r>
          </a:p>
          <a:p>
            <a:pPr lvl="1"/>
            <a:endParaRPr lang="en-US" altLang="ja-JP" sz="1800" dirty="0"/>
          </a:p>
          <a:p>
            <a:r>
              <a:rPr lang="ja-JP" altLang="en-US" sz="2000" dirty="0"/>
              <a:t>考えられる原因</a:t>
            </a:r>
            <a:endParaRPr lang="en-US" altLang="ja-JP" sz="2000" dirty="0"/>
          </a:p>
          <a:p>
            <a:pPr lvl="1"/>
            <a:r>
              <a:rPr lang="ja-JP" altLang="en-US" sz="1800" dirty="0"/>
              <a:t>企業からの質問が無い方が、</a:t>
            </a:r>
            <a:endParaRPr lang="en-US" altLang="ja-JP" sz="1800" dirty="0"/>
          </a:p>
          <a:p>
            <a:pPr lvl="1" indent="0">
              <a:buNone/>
            </a:pPr>
            <a:r>
              <a:rPr lang="ja-JP" altLang="en-US" sz="1800" dirty="0" smtClean="0"/>
              <a:t>更新</a:t>
            </a:r>
            <a:r>
              <a:rPr lang="ja-JP" altLang="en-US" sz="1800" dirty="0"/>
              <a:t>をしやすいため。</a:t>
            </a:r>
            <a:endParaRPr lang="en-US" altLang="ja-JP" sz="1800" dirty="0"/>
          </a:p>
          <a:p>
            <a:pPr lvl="1" indent="0">
              <a:buNone/>
            </a:pPr>
            <a:r>
              <a:rPr lang="ja-JP" altLang="en-US" sz="1800" dirty="0" smtClean="0"/>
              <a:t>なに</a:t>
            </a:r>
            <a:r>
              <a:rPr lang="ja-JP" altLang="en-US" sz="1800" dirty="0"/>
              <a:t>を書くか考える時間が</a:t>
            </a:r>
            <a:endParaRPr lang="en-US" altLang="ja-JP" sz="1800" dirty="0"/>
          </a:p>
          <a:p>
            <a:pPr lvl="1" indent="0">
              <a:buNone/>
            </a:pPr>
            <a:r>
              <a:rPr lang="ja-JP" altLang="en-US" sz="1800" dirty="0" smtClean="0"/>
              <a:t>増える</a:t>
            </a:r>
            <a:r>
              <a:rPr lang="ja-JP" altLang="en-US" sz="1800" dirty="0"/>
              <a:t>ため、結果として</a:t>
            </a:r>
            <a:endParaRPr lang="en-US" altLang="ja-JP" sz="1800" dirty="0"/>
          </a:p>
          <a:p>
            <a:pPr lvl="1" indent="0">
              <a:buNone/>
            </a:pPr>
            <a:r>
              <a:rPr lang="ja-JP" altLang="en-US" sz="1800" dirty="0" smtClean="0"/>
              <a:t>リードタイム</a:t>
            </a:r>
            <a:r>
              <a:rPr lang="ja-JP" altLang="en-US" sz="1800" dirty="0"/>
              <a:t>が増加した</a:t>
            </a:r>
            <a:endParaRPr lang="en-US" altLang="ja-JP" sz="1800" dirty="0"/>
          </a:p>
          <a:p>
            <a:pPr lvl="1" indent="0">
              <a:buNone/>
            </a:pPr>
            <a:r>
              <a:rPr lang="ja-JP" altLang="en-US" sz="1800" dirty="0" smtClean="0"/>
              <a:t>と</a:t>
            </a:r>
            <a:r>
              <a:rPr lang="ja-JP" altLang="en-US" sz="1800" dirty="0"/>
              <a:t>考えられる。</a:t>
            </a:r>
            <a:endParaRPr lang="en-US" altLang="ja-JP" sz="1800" dirty="0"/>
          </a:p>
          <a:p>
            <a:pPr marL="0" indent="0">
              <a:buNone/>
            </a:pPr>
            <a:endParaRPr lang="ja-JP" altLang="en-US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リードタイムの変化</a:t>
            </a:r>
            <a:endParaRPr kumimoji="1" lang="ja-JP" altLang="en-US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000796"/>
              </p:ext>
            </p:extLst>
          </p:nvPr>
        </p:nvGraphicFramePr>
        <p:xfrm>
          <a:off x="457200" y="2263242"/>
          <a:ext cx="4127162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二等辺三角形 8"/>
          <p:cNvSpPr/>
          <p:nvPr/>
        </p:nvSpPr>
        <p:spPr>
          <a:xfrm rot="5400000">
            <a:off x="3160961" y="4466576"/>
            <a:ext cx="3258459" cy="294542"/>
          </a:xfrm>
          <a:prstGeom prst="triangle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DCF775-1D06-1D49-846A-18A245B705F6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-493195" y="1600344"/>
            <a:ext cx="10130390" cy="461665"/>
          </a:xfrm>
          <a:prstGeom prst="rect">
            <a:avLst/>
          </a:prstGeom>
          <a:solidFill>
            <a:schemeClr val="accent1"/>
          </a:solidFill>
          <a:ln w="762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 anchorCtr="1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リードタイムの中央値が実施後 </a:t>
            </a:r>
            <a:r>
              <a:rPr lang="en-US" altLang="ja-JP" sz="2400" dirty="0">
                <a:solidFill>
                  <a:schemeClr val="bg1"/>
                </a:solidFill>
              </a:rPr>
              <a:t>40</a:t>
            </a:r>
            <a:r>
              <a:rPr lang="ja-JP" altLang="en-US" sz="2400" dirty="0">
                <a:solidFill>
                  <a:schemeClr val="bg1"/>
                </a:solidFill>
              </a:rPr>
              <a:t>時間増加</a:t>
            </a:r>
          </a:p>
        </p:txBody>
      </p:sp>
    </p:spTree>
    <p:extLst>
      <p:ext uri="{BB962C8B-B14F-4D97-AF65-F5344CB8AC3E}">
        <p14:creationId xmlns:p14="http://schemas.microsoft.com/office/powerpoint/2010/main" val="2791001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コメントの傾向</a:t>
            </a:r>
            <a:endParaRPr kumimoji="1" lang="ja-JP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DCF775-1D06-1D49-846A-18A245B705F6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6011"/>
              </p:ext>
            </p:extLst>
          </p:nvPr>
        </p:nvGraphicFramePr>
        <p:xfrm>
          <a:off x="457200" y="2790351"/>
          <a:ext cx="8229600" cy="3853067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812996"/>
                <a:gridCol w="6416604"/>
              </a:tblGrid>
              <a:tr h="68974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 smtClean="0"/>
                        <a:t> </a:t>
                      </a:r>
                      <a:r>
                        <a:rPr lang="ja-JP" altLang="en-US" sz="1600" dirty="0" smtClean="0"/>
                        <a:t>カテゴリー名</a:t>
                      </a:r>
                      <a:endParaRPr lang="ja-JP" altLang="en-US" sz="1600" dirty="0"/>
                    </a:p>
                  </a:txBody>
                  <a:tcPr marL="11057" marR="11057" marT="11057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 smtClean="0"/>
                        <a:t>DB</a:t>
                      </a:r>
                      <a:r>
                        <a:rPr lang="ja-JP" altLang="en-US" sz="1600" dirty="0" smtClean="0"/>
                        <a:t>名</a:t>
                      </a:r>
                      <a:endParaRPr lang="ja-JP" altLang="en-US" sz="1600" dirty="0"/>
                    </a:p>
                  </a:txBody>
                  <a:tcPr marL="11057" marR="11057" marT="11057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148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 smtClean="0"/>
                        <a:t> </a:t>
                      </a:r>
                      <a:r>
                        <a:rPr lang="ja-JP" altLang="en-US" sz="1600" dirty="0" smtClean="0"/>
                        <a:t>表彰</a:t>
                      </a:r>
                      <a:endParaRPr lang="ja-JP" altLang="en-US" sz="1600" dirty="0"/>
                    </a:p>
                  </a:txBody>
                  <a:tcPr marL="11057" marR="11057" marT="11057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/>
                        <a:t>RESUME_AWARD.AWARD_TITLE</a:t>
                      </a:r>
                    </a:p>
                  </a:txBody>
                  <a:tcPr marL="11057" marR="11057" marT="11057" marB="0" anchor="ctr"/>
                </a:tc>
              </a:tr>
              <a:tr h="35148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 smtClean="0"/>
                        <a:t> </a:t>
                      </a:r>
                      <a:r>
                        <a:rPr lang="ja-JP" altLang="en-US" sz="1600" dirty="0" smtClean="0"/>
                        <a:t>表彰の内容</a:t>
                      </a:r>
                      <a:endParaRPr lang="ja-JP" altLang="en-US" sz="1600" dirty="0"/>
                    </a:p>
                  </a:txBody>
                  <a:tcPr marL="11057" marR="11057" marT="11057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/>
                        <a:t>RESUME_AWARD.AWARD_DESCRIPTION</a:t>
                      </a:r>
                    </a:p>
                  </a:txBody>
                  <a:tcPr marL="11057" marR="11057" marT="11057" marB="0" anchor="ctr"/>
                </a:tc>
              </a:tr>
              <a:tr h="35148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 smtClean="0"/>
                        <a:t> </a:t>
                      </a:r>
                      <a:r>
                        <a:rPr lang="ja-JP" altLang="en-US" sz="1600" dirty="0" smtClean="0"/>
                        <a:t>過去のポジション</a:t>
                      </a:r>
                      <a:endParaRPr lang="ja-JP" altLang="en-US" sz="1600" dirty="0"/>
                    </a:p>
                  </a:txBody>
                  <a:tcPr marL="11057" marR="11057" marT="11057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 smtClean="0"/>
                        <a:t>RESUME_COMPANY_BACKGROUND.POSITION_NAME</a:t>
                      </a:r>
                      <a:endParaRPr lang="ja-JP" altLang="en-US" sz="1600" dirty="0"/>
                    </a:p>
                  </a:txBody>
                  <a:tcPr marL="11057" marR="11057" marT="11057" marB="0" anchor="ctr"/>
                </a:tc>
              </a:tr>
              <a:tr h="35148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 smtClean="0"/>
                        <a:t> </a:t>
                      </a:r>
                      <a:r>
                        <a:rPr lang="ja-JP" altLang="en-US" sz="1600" dirty="0" smtClean="0"/>
                        <a:t>過去の会社名</a:t>
                      </a:r>
                      <a:endParaRPr lang="ja-JP" altLang="en-US" sz="1600" dirty="0"/>
                    </a:p>
                  </a:txBody>
                  <a:tcPr marL="11057" marR="11057" marT="11057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/>
                        <a:t>RESUME_COMPANY_CAREER.CAREER_NAME</a:t>
                      </a:r>
                    </a:p>
                  </a:txBody>
                  <a:tcPr marL="11057" marR="11057" marT="11057" marB="0" anchor="ctr"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48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 smtClean="0"/>
                        <a:t> </a:t>
                      </a:r>
                      <a:r>
                        <a:rPr lang="ja-JP" altLang="en-US" sz="1600" dirty="0" smtClean="0"/>
                        <a:t>職務経歴書</a:t>
                      </a:r>
                      <a:endParaRPr lang="ja-JP" altLang="en-US" sz="1600" dirty="0"/>
                    </a:p>
                  </a:txBody>
                  <a:tcPr marL="11057" marR="11057" marT="11057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/>
                        <a:t>RESUME_COMPANY_CAREER_CONTENT.BUSINESS_CONTENTS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48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 smtClean="0"/>
                        <a:t> </a:t>
                      </a:r>
                      <a:r>
                        <a:rPr lang="ja-JP" altLang="en-US" sz="1600" dirty="0" smtClean="0"/>
                        <a:t>コアコンピテンス</a:t>
                      </a:r>
                      <a:endParaRPr lang="ja-JP" altLang="en-US" sz="1600" dirty="0"/>
                    </a:p>
                  </a:txBody>
                  <a:tcPr marL="11057" marR="11057" marT="11057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/>
                        <a:t>RESUME_CORE_COMPETENCE.CORE_COMPETENCE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48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 smtClean="0"/>
                        <a:t> </a:t>
                      </a:r>
                      <a:r>
                        <a:rPr lang="ja-JP" altLang="en-US" sz="1600" dirty="0" smtClean="0"/>
                        <a:t>自由記述</a:t>
                      </a:r>
                      <a:endParaRPr lang="ja-JP" altLang="en-US" sz="1600" dirty="0"/>
                    </a:p>
                  </a:txBody>
                  <a:tcPr marL="11057" marR="11057" marT="11057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/>
                        <a:t>RESUME_FREE_TEXT.RESUME_TEXT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48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 smtClean="0"/>
                        <a:t> </a:t>
                      </a:r>
                      <a:r>
                        <a:rPr lang="ja-JP" altLang="en-US" sz="1600" dirty="0" smtClean="0"/>
                        <a:t>レジュメ特記事項</a:t>
                      </a:r>
                      <a:endParaRPr lang="ja-JP" altLang="en-US" sz="1600" dirty="0"/>
                    </a:p>
                  </a:txBody>
                  <a:tcPr marL="11057" marR="11057" marT="11057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/>
                        <a:t>RESUME_TEXT.RESUME_SPECIAL_INSTRUCTION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480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 smtClean="0"/>
                        <a:t> </a:t>
                      </a:r>
                      <a:r>
                        <a:rPr lang="ja-JP" altLang="en-US" sz="1600" dirty="0" smtClean="0"/>
                        <a:t>資格、免許等</a:t>
                      </a:r>
                      <a:endParaRPr lang="ja-JP" altLang="en-US" sz="1600" dirty="0"/>
                    </a:p>
                  </a:txBody>
                  <a:tcPr marL="11057" marR="11057" marT="11057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/>
                        <a:t>RESUME_LICENTIATE.MST_LICENTIATE.LICENCE_NAME</a:t>
                      </a:r>
                      <a:endParaRPr kumimoji="1" lang="ja-JP" altLang="en-US" sz="1600" dirty="0" smtClean="0"/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719572" y="1512548"/>
            <a:ext cx="896902" cy="707886"/>
          </a:xfrm>
          <a:prstGeom prst="rect">
            <a:avLst/>
          </a:prstGeom>
          <a:solidFill>
            <a:srgbClr val="6699CC"/>
          </a:solidFill>
          <a:ln>
            <a:noFill/>
          </a:ln>
        </p:spPr>
        <p:txBody>
          <a:bodyPr wrap="square" anchor="ctr" anchorCtr="1">
            <a:spAutoFit/>
          </a:bodyPr>
          <a:lstStyle/>
          <a:p>
            <a:pPr algn="ctr"/>
            <a:r>
              <a:rPr lang="ja-JP" altLang="en-US" sz="2000" dirty="0" smtClean="0">
                <a:solidFill>
                  <a:schemeClr val="bg1"/>
                </a:solidFill>
              </a:rPr>
              <a:t>検討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bg1"/>
                </a:solidFill>
              </a:rPr>
              <a:t>方法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64060" y="1512548"/>
            <a:ext cx="676036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anchor="ctr" anchorCtr="1">
            <a:spAutoFit/>
          </a:bodyPr>
          <a:lstStyle/>
          <a:p>
            <a:pPr lvl="0"/>
            <a:r>
              <a:rPr lang="ja-JP" altLang="en-US" sz="2000" dirty="0">
                <a:solidFill>
                  <a:prstClr val="black"/>
                </a:solidFill>
                <a:uFill>
                  <a:solidFill>
                    <a:schemeClr val="accent2"/>
                  </a:solidFill>
                </a:uFill>
              </a:rPr>
              <a:t>レジュメのカテゴリー一覧をうち、</a:t>
            </a:r>
          </a:p>
          <a:p>
            <a:pPr lvl="0"/>
            <a:r>
              <a:rPr lang="ja-JP" altLang="en-US" sz="2000" dirty="0">
                <a:solidFill>
                  <a:prstClr val="black"/>
                </a:solidFill>
                <a:uFill>
                  <a:solidFill>
                    <a:schemeClr val="accent2"/>
                  </a:solidFill>
                </a:uFill>
              </a:rPr>
              <a:t>コメントがあったもののリードタイム算出した。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57200" y="2444342"/>
            <a:ext cx="5349183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kumimoji="1" lang="ja-JP" altLang="en-US" sz="1600" dirty="0" smtClean="0">
                <a:ln w="3175" cmpd="sng">
                  <a:noFill/>
                </a:ln>
                <a:solidFill>
                  <a:schemeClr val="tx1"/>
                </a:solidFill>
              </a:rPr>
              <a:t>▼実際に使われているレジュメのカテゴリー名と</a:t>
            </a:r>
            <a:r>
              <a:rPr kumimoji="1" lang="en-US" altLang="ja-JP" sz="1600" dirty="0" smtClean="0">
                <a:ln w="3175" cmpd="sng">
                  <a:noFill/>
                </a:ln>
                <a:solidFill>
                  <a:schemeClr val="tx1"/>
                </a:solidFill>
              </a:rPr>
              <a:t>DB</a:t>
            </a:r>
            <a:r>
              <a:rPr kumimoji="1" lang="ja-JP" altLang="en-US" sz="1600" dirty="0" smtClean="0">
                <a:ln w="3175" cmpd="sng">
                  <a:noFill/>
                </a:ln>
                <a:solidFill>
                  <a:schemeClr val="tx1"/>
                </a:solidFill>
              </a:rPr>
              <a:t>名</a:t>
            </a:r>
            <a:endParaRPr kumimoji="1" lang="en-US" altLang="ja-JP" sz="1600" dirty="0" smtClean="0">
              <a:ln w="3175" cmpd="sng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25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023573"/>
              </p:ext>
            </p:extLst>
          </p:nvPr>
        </p:nvGraphicFramePr>
        <p:xfrm>
          <a:off x="457200" y="1544596"/>
          <a:ext cx="8229601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46386"/>
                <a:gridCol w="2475097"/>
                <a:gridCol w="1189489"/>
                <a:gridCol w="1249563"/>
                <a:gridCol w="126906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カテゴリー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リードタイム</a:t>
                      </a:r>
                      <a:r>
                        <a:rPr kumimoji="1" lang="en-US" altLang="ja-JP" dirty="0" smtClean="0"/>
                        <a:t> </a:t>
                      </a:r>
                      <a:r>
                        <a:rPr kumimoji="1" lang="ja-JP" altLang="en-US" dirty="0" smtClean="0"/>
                        <a:t>中央値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度数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en-US" dirty="0" smtClean="0"/>
                        <a:t>返答数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返答率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職務経歴書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日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時間</a:t>
                      </a:r>
                      <a:r>
                        <a:rPr kumimoji="1" lang="en-US" altLang="ja-JP" dirty="0" smtClean="0"/>
                        <a:t>39</a:t>
                      </a:r>
                      <a:r>
                        <a:rPr kumimoji="1" lang="ja-JP" altLang="en-US" dirty="0" smtClean="0"/>
                        <a:t>分</a:t>
                      </a:r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秒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9.0%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希望条件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</a:t>
                      </a:r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時間</a:t>
                      </a:r>
                      <a:r>
                        <a:rPr kumimoji="1" lang="en-US" altLang="ja-JP" dirty="0" smtClean="0"/>
                        <a:t>58</a:t>
                      </a:r>
                      <a:r>
                        <a:rPr kumimoji="1" lang="ja-JP" altLang="en-US" dirty="0" smtClean="0"/>
                        <a:t>分</a:t>
                      </a:r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0.6%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コアコンピテンス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r>
                        <a:rPr kumimoji="1" lang="ja-JP" altLang="en-US" dirty="0" smtClean="0">
                          <a:solidFill>
                            <a:schemeClr val="accent2"/>
                          </a:solidFill>
                        </a:rPr>
                        <a:t>時間</a:t>
                      </a:r>
                      <a:r>
                        <a:rPr kumimoji="1" lang="en-US" altLang="ja-JP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kumimoji="1" lang="ja-JP" altLang="en-US" dirty="0" smtClean="0">
                          <a:solidFill>
                            <a:schemeClr val="accent2"/>
                          </a:solidFill>
                        </a:rPr>
                        <a:t>分</a:t>
                      </a:r>
                      <a:r>
                        <a:rPr kumimoji="1" lang="en-US" altLang="ja-JP" dirty="0" smtClean="0">
                          <a:solidFill>
                            <a:schemeClr val="accent2"/>
                          </a:solidFill>
                        </a:rPr>
                        <a:t>30</a:t>
                      </a:r>
                      <a:r>
                        <a:rPr kumimoji="1" lang="ja-JP" altLang="en-US" dirty="0" smtClean="0">
                          <a:solidFill>
                            <a:schemeClr val="accent2"/>
                          </a:solidFill>
                        </a:rPr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6699CC"/>
                          </a:solidFill>
                        </a:rPr>
                        <a:t>15.4%</a:t>
                      </a:r>
                      <a:endParaRPr kumimoji="1" lang="ja-JP" altLang="en-US" dirty="0">
                        <a:solidFill>
                          <a:srgbClr val="6699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過去のポジション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自由記述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判別不可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>
          <a:xfrm>
            <a:off x="300152" y="4530243"/>
            <a:ext cx="8543697" cy="1735595"/>
          </a:xfrm>
          <a:prstGeom prst="roundRect">
            <a:avLst>
              <a:gd name="adj" fmla="val 1796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コメントの傾向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4511512"/>
            <a:ext cx="822960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考えられる原因</a:t>
            </a:r>
            <a:endParaRPr kumimoji="1" lang="en-US" altLang="ja-JP" dirty="0" smtClean="0"/>
          </a:p>
          <a:p>
            <a:r>
              <a:rPr lang="en-US" altLang="ja-JP" dirty="0" smtClean="0"/>
              <a:t>- </a:t>
            </a:r>
            <a:r>
              <a:rPr kumimoji="1" lang="ja-JP" altLang="en-US" dirty="0" smtClean="0"/>
              <a:t>レジュメのカテゴリー一覧とコメントのリードタイムを比較した。</a:t>
            </a:r>
            <a:endParaRPr kumimoji="1" lang="en-US" altLang="ja-JP" dirty="0" smtClean="0"/>
          </a:p>
          <a:p>
            <a:r>
              <a:rPr lang="en-US" altLang="ja-JP" dirty="0" smtClean="0"/>
              <a:t>  B</a:t>
            </a:r>
            <a:r>
              <a:rPr lang="ja-JP" altLang="en-US" dirty="0" smtClean="0"/>
              <a:t>側が職務経歴書の情報を欲しているのに対して、</a:t>
            </a:r>
            <a:endParaRPr lang="en-US" altLang="ja-JP" dirty="0" smtClean="0"/>
          </a:p>
          <a:p>
            <a:r>
              <a:rPr lang="en-US" altLang="ja-JP" dirty="0" smtClean="0"/>
              <a:t>  C</a:t>
            </a:r>
            <a:r>
              <a:rPr lang="ja-JP" altLang="en-US" dirty="0" smtClean="0"/>
              <a:t>側はコアコンピテンスの情報を提供をする割り合いが高かった。</a:t>
            </a:r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lang="ja-JP" altLang="en-US" dirty="0" smtClean="0"/>
              <a:t>これは、</a:t>
            </a:r>
            <a:r>
              <a:rPr lang="en-US" altLang="ja-JP" dirty="0" smtClean="0"/>
              <a:t>1.</a:t>
            </a:r>
            <a:r>
              <a:rPr lang="ja-JP" altLang="en-US" dirty="0" smtClean="0"/>
              <a:t>コアコンピテンスの情報を求めるコメントはより具体性が高く、解答しやす</a:t>
            </a:r>
            <a:endParaRPr lang="en-US" altLang="ja-JP" dirty="0"/>
          </a:p>
          <a:p>
            <a:r>
              <a:rPr lang="en-US" altLang="ja-JP" dirty="0" smtClean="0"/>
              <a:t>  </a:t>
            </a:r>
            <a:r>
              <a:rPr lang="ja-JP" altLang="en-US" dirty="0" smtClean="0"/>
              <a:t>いこと。</a:t>
            </a:r>
            <a:r>
              <a:rPr lang="en-US" altLang="ja-JP" dirty="0" smtClean="0"/>
              <a:t>2.C</a:t>
            </a:r>
            <a:r>
              <a:rPr lang="ja-JP" altLang="en-US" dirty="0" smtClean="0"/>
              <a:t>側ユーザの実績を書きやすいことが理由と考えられる。</a:t>
            </a:r>
            <a:endParaRPr lang="en-US" altLang="ja-JP" dirty="0" smtClean="0"/>
          </a:p>
        </p:txBody>
      </p:sp>
      <p:sp>
        <p:nvSpPr>
          <p:cNvPr id="6" name="二等辺三角形 5"/>
          <p:cNvSpPr/>
          <p:nvPr/>
        </p:nvSpPr>
        <p:spPr>
          <a:xfrm rot="10800000">
            <a:off x="2943242" y="4199275"/>
            <a:ext cx="3258459" cy="29251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4F1B50-4F6A-8B49-8687-E59F797B0937}" type="datetimeFigureOut">
              <a:rPr kumimoji="1" lang="ja-JP" altLang="en-US" smtClean="0"/>
              <a:t>15/07/30</a:t>
            </a:fld>
            <a:endParaRPr kumimoji="1" lang="ja-JP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4DCF775-1D06-1D49-846A-18A245B705F6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00152" y="6341258"/>
            <a:ext cx="854369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 smtClean="0">
                <a:solidFill>
                  <a:schemeClr val="bg1"/>
                </a:solidFill>
              </a:rPr>
              <a:t>コアコンピテンスのリードタイムと返答率が一番良い結果となった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2384445" y="2712826"/>
            <a:ext cx="2046682" cy="32143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7316324" y="2712826"/>
            <a:ext cx="988996" cy="32143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5742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間発表20130125（奥澤さん）">
  <a:themeElements>
    <a:clrScheme name="パステル">
      <a:dk1>
        <a:sysClr val="windowText" lastClr="000000"/>
      </a:dk1>
      <a:lt1>
        <a:sysClr val="window" lastClr="FFFFFF"/>
      </a:lt1>
      <a:dk2>
        <a:srgbClr val="333333"/>
      </a:dk2>
      <a:lt2>
        <a:srgbClr val="FEFAC9"/>
      </a:lt2>
      <a:accent1>
        <a:srgbClr val="CC9999"/>
      </a:accent1>
      <a:accent2>
        <a:srgbClr val="6699CC"/>
      </a:accent2>
      <a:accent3>
        <a:srgbClr val="9999CC"/>
      </a:accent3>
      <a:accent4>
        <a:srgbClr val="FFCC33"/>
      </a:accent4>
      <a:accent5>
        <a:srgbClr val="99CC99"/>
      </a:accent5>
      <a:accent6>
        <a:srgbClr val="999999"/>
      </a:accent6>
      <a:hlink>
        <a:srgbClr val="999999"/>
      </a:hlink>
      <a:folHlink>
        <a:srgbClr val="CCCCCC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491</Words>
  <Application>Microsoft Macintosh PowerPoint</Application>
  <PresentationFormat>画面に合わせる (4:3)</PresentationFormat>
  <Paragraphs>134</Paragraphs>
  <Slides>10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中間発表20130125（奥澤さん）</vt:lpstr>
      <vt:lpstr>製品のスペックと価格の比較と モデリング</vt:lpstr>
      <vt:lpstr>目次</vt:lpstr>
      <vt:lpstr>要件確認</vt:lpstr>
      <vt:lpstr>PowerPoint プレゼンテーション</vt:lpstr>
      <vt:lpstr>製品間の価格についてのグラフ</vt:lpstr>
      <vt:lpstr>製品間のスペックのグラフ</vt:lpstr>
      <vt:lpstr>リードタイムの変化</vt:lpstr>
      <vt:lpstr>コメントの傾向</vt:lpstr>
      <vt:lpstr>コメントの傾向</vt:lpstr>
      <vt:lpstr>有用と思われる視点 -レジュメ更新依頼の返答数-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冨永 晃史</dc:creator>
  <cp:lastModifiedBy>冨永 晃史</cp:lastModifiedBy>
  <cp:revision>111</cp:revision>
  <dcterms:created xsi:type="dcterms:W3CDTF">2015-06-24T12:05:29Z</dcterms:created>
  <dcterms:modified xsi:type="dcterms:W3CDTF">2015-07-30T09:36:06Z</dcterms:modified>
</cp:coreProperties>
</file>