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4"/>
    <p:sldMasterId id="214748369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Lexend SemiBold"/>
      <p:regular r:id="rId21"/>
      <p:bold r:id="rId22"/>
    </p:embeddedFont>
    <p:embeddedFont>
      <p:font typeface="Lexend Light"/>
      <p:regular r:id="rId23"/>
      <p:bold r:id="rId24"/>
    </p:embeddedFont>
    <p:embeddedFont>
      <p:font typeface="Lexend Medium"/>
      <p:regular r:id="rId25"/>
      <p:bold r:id="rId26"/>
    </p:embeddedFont>
    <p:embeddedFont>
      <p:font typeface="Lexen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LexendSemiBold-bold.fntdata"/><Relationship Id="rId21" Type="http://schemas.openxmlformats.org/officeDocument/2006/relationships/font" Target="fonts/LexendSemiBold-regular.fntdata"/><Relationship Id="rId24" Type="http://schemas.openxmlformats.org/officeDocument/2006/relationships/font" Target="fonts/LexendLight-bold.fntdata"/><Relationship Id="rId23" Type="http://schemas.openxmlformats.org/officeDocument/2006/relationships/font" Target="fonts/LexendLight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exendMedium-bold.fntdata"/><Relationship Id="rId25" Type="http://schemas.openxmlformats.org/officeDocument/2006/relationships/font" Target="fonts/LexendMedium-regular.fntdata"/><Relationship Id="rId28" Type="http://schemas.openxmlformats.org/officeDocument/2006/relationships/font" Target="fonts/Lexend-bold.fntdata"/><Relationship Id="rId27" Type="http://schemas.openxmlformats.org/officeDocument/2006/relationships/font" Target="fonts/Lexend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3401e6fac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3401e6fac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8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g3401e6fac9e_0_3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0" name="Google Shape;2110;g3401e6fac9e_0_3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Spend 5 minutes delivering a broad overview of the entire simulation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g3401e6fac9e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5" name="Google Shape;2125;g3401e6fac9e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7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g3402681797f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9" name="Google Shape;2149;g3402681797f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g3401e6fac9e_0_3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1" name="Google Shape;2171;g3401e6fac9e_0_3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7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g3401e6fac9e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9" name="Google Shape;2179;g3401e6fac9e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g3401e6fac9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8" name="Google Shape;1948;g3401e6fac9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3401e6fac9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3401e6fac9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Spend 5 minutes delivering a broad overview of the entire simulation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8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3401e6fac9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3401e6fac9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 the fact that signals generally flow from dendrites, to the soma, to the axon, to the terminal buttons</a:t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3401e6fac9e_0_3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Google Shape;2024;g3401e6fac9e_0_3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0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g3401e6fac9e_0_3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2" name="Google Shape;2032;g3401e6fac9e_0_3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Spend 5 minutes delivering a broad overview of the entire simulation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5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g3401e6fac9e_0_3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7" name="Google Shape;2047;g3401e6fac9e_0_3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5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g3401e6fac9e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g3401e6fac9e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g3401e6fac9e_0_3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2" name="Google Shape;2102;g3401e6fac9e_0_3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solid with header">
  <p:cSld name="CUSTOM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2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4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3168">
          <p15:clr>
            <a:srgbClr val="E46962"/>
          </p15:clr>
        </p15:guide>
        <p15:guide id="3" orient="horz" pos="936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grid with header">
  <p:cSld name="CUSTOM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4" name="Google Shape;64;p1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3" name="Google Shape;123;p1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4" type="subTitle"/>
          </p:nvPr>
        </p:nvSpPr>
        <p:spPr>
          <a:xfrm>
            <a:off x="5767125" y="57270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type="title"/>
          </p:nvPr>
        </p:nvSpPr>
        <p:spPr>
          <a:xfrm>
            <a:off x="208725" y="344175"/>
            <a:ext cx="5340900" cy="18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eader">
  <p:cSld name="CUSTOM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2" name="Google Shape;132;p1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91" name="Google Shape;191;p1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3" name="Google Shape;193;p16"/>
          <p:cNvSpPr txBox="1"/>
          <p:nvPr>
            <p:ph type="title"/>
          </p:nvPr>
        </p:nvSpPr>
        <p:spPr>
          <a:xfrm>
            <a:off x="1579100" y="491225"/>
            <a:ext cx="49662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4" name="Google Shape;194;p16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95" name="Google Shape;195;p16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96" name="Google Shape;196;p16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orient="horz" pos="720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header">
  <p:cSld name="CUSTOM_1_1_1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99" name="Google Shape;199;p1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60" name="Google Shape;260;p17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61" name="Google Shape;261;p17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62" name="Google Shape;262;p17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3" name="Google Shape;263;p17"/>
          <p:cNvSpPr txBox="1"/>
          <p:nvPr>
            <p:ph idx="4" type="subTitle"/>
          </p:nvPr>
        </p:nvSpPr>
        <p:spPr>
          <a:xfrm>
            <a:off x="516425" y="2548200"/>
            <a:ext cx="37362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7"/>
          <p:cNvSpPr txBox="1"/>
          <p:nvPr>
            <p:ph idx="5" type="subTitle"/>
          </p:nvPr>
        </p:nvSpPr>
        <p:spPr>
          <a:xfrm>
            <a:off x="5128850" y="2548200"/>
            <a:ext cx="36795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7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_1_1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1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68" name="Google Shape;268;p1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27" name="Google Shape;327;p1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29" name="Google Shape;329;p18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30" name="Google Shape;330;p18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2" name="Google Shape;332;p18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boxes with header">
  <p:cSld name="CUSTOM_1_1_1_1_1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1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335" name="Google Shape;335;p1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94" name="Google Shape;394;p1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96" name="Google Shape;396;p19"/>
          <p:cNvSpPr txBox="1"/>
          <p:nvPr>
            <p:ph type="title"/>
          </p:nvPr>
        </p:nvSpPr>
        <p:spPr>
          <a:xfrm>
            <a:off x="209775" y="468575"/>
            <a:ext cx="50160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7" name="Google Shape;397;p19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98" name="Google Shape;398;p19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99" name="Google Shape;399;p19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es with header">
  <p:cSld name="CUSTOM_1_1_1_1_1_1_1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02" name="Google Shape;402;p2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61" name="Google Shape;461;p20"/>
          <p:cNvSpPr txBox="1"/>
          <p:nvPr>
            <p:ph type="title"/>
          </p:nvPr>
        </p:nvSpPr>
        <p:spPr>
          <a:xfrm>
            <a:off x="209775" y="468575"/>
            <a:ext cx="50160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2" name="Google Shape;462;p2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63" name="Google Shape;463;p20"/>
          <p:cNvSpPr txBox="1"/>
          <p:nvPr/>
        </p:nvSpPr>
        <p:spPr>
          <a:xfrm>
            <a:off x="0" y="-39600"/>
            <a:ext cx="26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▶ 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4" name="Google Shape;464;p2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0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66" name="Google Shape;466;p20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67" name="Google Shape;467;p20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8" name="Google Shape;468;p2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1_1_1_1_1_1_1_1_1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2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71" name="Google Shape;471;p2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30" name="Google Shape;530;p2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31" name="Google Shape;531;p2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1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3" name="Google Shape;533;p21"/>
          <p:cNvSpPr txBox="1"/>
          <p:nvPr>
            <p:ph idx="1" type="subTitle"/>
          </p:nvPr>
        </p:nvSpPr>
        <p:spPr>
          <a:xfrm>
            <a:off x="5767125" y="425525"/>
            <a:ext cx="3238500" cy="3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2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_1_1_1_1_1_1_1_1_1_1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2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37" name="Google Shape;537;p2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96" name="Google Shape;596;p2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97" name="Google Shape;597;p2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2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9" name="Google Shape;599;p2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_1_1_1_1_1_1_1_1_1_2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02" name="Google Shape;602;p2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61" name="Google Shape;661;p2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62" name="Google Shape;662;p2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3"/>
          <p:cNvSpPr txBox="1"/>
          <p:nvPr>
            <p:ph type="title"/>
          </p:nvPr>
        </p:nvSpPr>
        <p:spPr>
          <a:xfrm>
            <a:off x="208725" y="344175"/>
            <a:ext cx="7640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4" name="Google Shape;664;p23"/>
          <p:cNvSpPr txBox="1"/>
          <p:nvPr>
            <p:ph idx="1" type="body"/>
          </p:nvPr>
        </p:nvSpPr>
        <p:spPr>
          <a:xfrm>
            <a:off x="208725" y="2320375"/>
            <a:ext cx="7353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65" name="Google Shape;665;p2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_1_1_1_1_1_1_1_1_2_1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2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68" name="Google Shape;668;p2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27" name="Google Shape;727;p2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28" name="Google Shape;728;p2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4"/>
          <p:cNvSpPr txBox="1"/>
          <p:nvPr>
            <p:ph type="title"/>
          </p:nvPr>
        </p:nvSpPr>
        <p:spPr>
          <a:xfrm>
            <a:off x="208725" y="344175"/>
            <a:ext cx="741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0" name="Google Shape;730;p24"/>
          <p:cNvSpPr txBox="1"/>
          <p:nvPr>
            <p:ph idx="1" type="body"/>
          </p:nvPr>
        </p:nvSpPr>
        <p:spPr>
          <a:xfrm>
            <a:off x="208725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731" name="Google Shape;731;p24"/>
          <p:cNvSpPr txBox="1"/>
          <p:nvPr>
            <p:ph idx="2" type="body"/>
          </p:nvPr>
        </p:nvSpPr>
        <p:spPr>
          <a:xfrm>
            <a:off x="4684150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732" name="Google Shape;732;p2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_1_1_1_1_1_1_1_1_1_2_1_1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p2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35" name="Google Shape;735;p2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94" name="Google Shape;794;p2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95" name="Google Shape;795;p2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5"/>
          <p:cNvSpPr txBox="1"/>
          <p:nvPr>
            <p:ph type="title"/>
          </p:nvPr>
        </p:nvSpPr>
        <p:spPr>
          <a:xfrm>
            <a:off x="208725" y="344175"/>
            <a:ext cx="76011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7" name="Google Shape;797;p2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CUSTOM_1_1_1_1_1_1_1_1_1_1_2_1_1_1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2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00" name="Google Shape;800;p2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59" name="Google Shape;859;p2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60" name="Google Shape;860;p2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26"/>
          <p:cNvSpPr txBox="1"/>
          <p:nvPr>
            <p:ph type="title"/>
          </p:nvPr>
        </p:nvSpPr>
        <p:spPr>
          <a:xfrm>
            <a:off x="208725" y="344175"/>
            <a:ext cx="555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2" name="Google Shape;862;p26"/>
          <p:cNvSpPr txBox="1"/>
          <p:nvPr>
            <p:ph idx="1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3" name="Google Shape;863;p26"/>
          <p:cNvSpPr txBox="1"/>
          <p:nvPr>
            <p:ph idx="2" type="body"/>
          </p:nvPr>
        </p:nvSpPr>
        <p:spPr>
          <a:xfrm>
            <a:off x="208725" y="3050325"/>
            <a:ext cx="6666600" cy="18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64" name="Google Shape;864;p2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1_1_1_1_1_1_1_1_1_1_2_1_1_1_1"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p2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67" name="Google Shape;867;p2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26" name="Google Shape;926;p2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27" name="Google Shape;927;p2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27"/>
          <p:cNvSpPr txBox="1"/>
          <p:nvPr>
            <p:ph type="title"/>
          </p:nvPr>
        </p:nvSpPr>
        <p:spPr>
          <a:xfrm>
            <a:off x="836250" y="1569150"/>
            <a:ext cx="74715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9" name="Google Shape;929;p2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2" name="Google Shape;932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3" name="Google Shape;93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7" name="Google Shape;937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8" name="Google Shape;938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939" name="Google Shape;93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1_1_1_1_1_1_1_1_1_1_2_1_1_1_1_1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3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42" name="Google Shape;942;p3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2" name="Google Shape;962;p3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01" name="Google Shape;1001;p3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02" name="Google Shape;1002;p3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4" name="Google Shape;1004;p30"/>
          <p:cNvSpPr txBox="1"/>
          <p:nvPr>
            <p:ph idx="1" type="subTitle"/>
          </p:nvPr>
        </p:nvSpPr>
        <p:spPr>
          <a:xfrm>
            <a:off x="208725" y="246495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5" name="Google Shape;1005;p3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1_1_1_1_1_1_1_1_1_1_2_1_1_1_1_1_1"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oogle Shape;1007;p3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08" name="Google Shape;1008;p3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67" name="Google Shape;1067;p3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68" name="Google Shape;1068;p3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1"/>
          <p:cNvSpPr txBox="1"/>
          <p:nvPr>
            <p:ph idx="1" type="body"/>
          </p:nvPr>
        </p:nvSpPr>
        <p:spPr>
          <a:xfrm>
            <a:off x="1578900" y="11350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70" name="Google Shape;1070;p3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1_1_1_1_1_1_1_1_1_1_2_1_1_1_1_1_1_1"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oogle Shape;1072;p3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73" name="Google Shape;1073;p3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32" name="Google Shape;1132;p3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33" name="Google Shape;1133;p3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2"/>
          <p:cNvSpPr txBox="1"/>
          <p:nvPr>
            <p:ph idx="1" type="body"/>
          </p:nvPr>
        </p:nvSpPr>
        <p:spPr>
          <a:xfrm>
            <a:off x="2919350" y="14236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35" name="Google Shape;1135;p32"/>
          <p:cNvSpPr txBox="1"/>
          <p:nvPr>
            <p:ph type="title"/>
          </p:nvPr>
        </p:nvSpPr>
        <p:spPr>
          <a:xfrm>
            <a:off x="221150" y="1423650"/>
            <a:ext cx="25101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6" name="Google Shape;1136;p3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id">
  <p:cSld name="CUSTOM_1_1_1_1_1_1_1_1_1_1_2_1_1_1_1_1_1_1_1"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oogle Shape;1138;p3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39" name="Google Shape;1139;p3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6" name="Google Shape;1146;p3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98" name="Google Shape;1198;p3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99" name="Google Shape;1199;p3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3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_1_1_1_1_1_1_1_1_1_2_1_1_1_1_1_1_1_1_1"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3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203" name="Google Shape;1203;p3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3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_1_1_1_1_1_1_1_1_1_2_1_1_1_1_1_1_1_1_1_1"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07" name="Google Shape;1207;p3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08" name="Google Shape;1208;p3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67" name="Google Shape;1267;p3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35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9" name="Google Shape;1269;p35"/>
          <p:cNvSpPr txBox="1"/>
          <p:nvPr>
            <p:ph idx="1" type="subTitle"/>
          </p:nvPr>
        </p:nvSpPr>
        <p:spPr>
          <a:xfrm>
            <a:off x="20872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0" name="Google Shape;1270;p35"/>
          <p:cNvSpPr txBox="1"/>
          <p:nvPr>
            <p:ph idx="2" type="subTitle"/>
          </p:nvPr>
        </p:nvSpPr>
        <p:spPr>
          <a:xfrm>
            <a:off x="3281550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1" name="Google Shape;1271;p35"/>
          <p:cNvSpPr txBox="1"/>
          <p:nvPr>
            <p:ph idx="3" type="subTitle"/>
          </p:nvPr>
        </p:nvSpPr>
        <p:spPr>
          <a:xfrm>
            <a:off x="635437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2" name="Google Shape;1272;p35"/>
          <p:cNvSpPr txBox="1"/>
          <p:nvPr>
            <p:ph idx="4" type="subTitle"/>
          </p:nvPr>
        </p:nvSpPr>
        <p:spPr>
          <a:xfrm>
            <a:off x="20872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3" name="Google Shape;1273;p35"/>
          <p:cNvSpPr txBox="1"/>
          <p:nvPr>
            <p:ph idx="5" type="subTitle"/>
          </p:nvPr>
        </p:nvSpPr>
        <p:spPr>
          <a:xfrm>
            <a:off x="3281550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4" name="Google Shape;1274;p35"/>
          <p:cNvSpPr txBox="1"/>
          <p:nvPr>
            <p:ph idx="6" type="subTitle"/>
          </p:nvPr>
        </p:nvSpPr>
        <p:spPr>
          <a:xfrm>
            <a:off x="635437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5" name="Google Shape;1275;p3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_1_1_1_1_1_1_1_1_1_2_1_1_1_1_1_1_1_1_1_1_1"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3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78" name="Google Shape;1278;p3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79" name="Google Shape;1279;p3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4" name="Google Shape;1304;p3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5" name="Google Shape;1305;p3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8" name="Google Shape;1328;p3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5" name="Google Shape;1335;p3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6" name="Google Shape;1336;p3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7" name="Google Shape;1337;p3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38" name="Google Shape;1338;p3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36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0" name="Google Shape;1340;p36"/>
          <p:cNvSpPr txBox="1"/>
          <p:nvPr>
            <p:ph idx="1" type="body"/>
          </p:nvPr>
        </p:nvSpPr>
        <p:spPr>
          <a:xfrm>
            <a:off x="208725" y="2304400"/>
            <a:ext cx="33528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41" name="Google Shape;1341;p36"/>
          <p:cNvSpPr/>
          <p:nvPr>
            <p:ph idx="2" type="pic"/>
          </p:nvPr>
        </p:nvSpPr>
        <p:spPr>
          <a:xfrm>
            <a:off x="3769050" y="2304400"/>
            <a:ext cx="5156700" cy="25686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342" name="Google Shape;1342;p3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_1_1_1_1_1_1_1_1_2_1_1_1_1_1_1_1_1_1_1_1_1"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3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345" name="Google Shape;1345;p3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46" name="Google Shape;1346;p3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05" name="Google Shape;1405;p3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37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7" name="Google Shape;1407;p37"/>
          <p:cNvSpPr txBox="1"/>
          <p:nvPr>
            <p:ph idx="1" type="body"/>
          </p:nvPr>
        </p:nvSpPr>
        <p:spPr>
          <a:xfrm>
            <a:off x="11736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08" name="Google Shape;1408;p37"/>
          <p:cNvSpPr txBox="1"/>
          <p:nvPr>
            <p:ph idx="2" type="subTitle"/>
          </p:nvPr>
        </p:nvSpPr>
        <p:spPr>
          <a:xfrm>
            <a:off x="11736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9" name="Google Shape;1409;p37"/>
          <p:cNvSpPr txBox="1"/>
          <p:nvPr>
            <p:ph idx="3" type="body"/>
          </p:nvPr>
        </p:nvSpPr>
        <p:spPr>
          <a:xfrm>
            <a:off x="49161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10" name="Google Shape;1410;p37"/>
          <p:cNvSpPr txBox="1"/>
          <p:nvPr>
            <p:ph idx="4" type="subTitle"/>
          </p:nvPr>
        </p:nvSpPr>
        <p:spPr>
          <a:xfrm>
            <a:off x="49161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1" name="Google Shape;1411;p3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_1_1_1_1_1_1_1_1_1_2_1_1_1_1_1_1_1_1_1_1_1_1_1"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3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14" name="Google Shape;1414;p3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15" name="Google Shape;1415;p3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74" name="Google Shape;1474;p3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38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6" name="Google Shape;1476;p38"/>
          <p:cNvSpPr txBox="1"/>
          <p:nvPr>
            <p:ph idx="1" type="body"/>
          </p:nvPr>
        </p:nvSpPr>
        <p:spPr>
          <a:xfrm>
            <a:off x="208725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77" name="Google Shape;1477;p38"/>
          <p:cNvSpPr txBox="1"/>
          <p:nvPr>
            <p:ph idx="2" type="subTitle"/>
          </p:nvPr>
        </p:nvSpPr>
        <p:spPr>
          <a:xfrm>
            <a:off x="208725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8" name="Google Shape;1478;p38"/>
          <p:cNvSpPr txBox="1"/>
          <p:nvPr>
            <p:ph idx="3" type="body"/>
          </p:nvPr>
        </p:nvSpPr>
        <p:spPr>
          <a:xfrm>
            <a:off x="3310098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79" name="Google Shape;1479;p38"/>
          <p:cNvSpPr txBox="1"/>
          <p:nvPr>
            <p:ph idx="4" type="subTitle"/>
          </p:nvPr>
        </p:nvSpPr>
        <p:spPr>
          <a:xfrm>
            <a:off x="3310098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0" name="Google Shape;1480;p38"/>
          <p:cNvSpPr txBox="1"/>
          <p:nvPr>
            <p:ph idx="5" type="body"/>
          </p:nvPr>
        </p:nvSpPr>
        <p:spPr>
          <a:xfrm>
            <a:off x="6411471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81" name="Google Shape;1481;p38"/>
          <p:cNvSpPr txBox="1"/>
          <p:nvPr>
            <p:ph idx="6" type="subTitle"/>
          </p:nvPr>
        </p:nvSpPr>
        <p:spPr>
          <a:xfrm>
            <a:off x="6411471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2" name="Google Shape;1482;p3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">
  <p:cSld name="CUSTOM_1_1_1_1_1_1_1_1_1_1_2_1_1_1_1_1_1_1_1_1_1_1_1_1_1"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85" name="Google Shape;1485;p3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86" name="Google Shape;1486;p3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3" name="Google Shape;1513;p3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1" name="Google Shape;1521;p3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2" name="Google Shape;1522;p3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3" name="Google Shape;1523;p3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0" name="Google Shape;1530;p3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1" name="Google Shape;1531;p3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45" name="Google Shape;1545;p3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39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7" name="Google Shape;1547;p39"/>
          <p:cNvSpPr txBox="1"/>
          <p:nvPr>
            <p:ph idx="1" type="body"/>
          </p:nvPr>
        </p:nvSpPr>
        <p:spPr>
          <a:xfrm>
            <a:off x="208725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48" name="Google Shape;1548;p39"/>
          <p:cNvSpPr txBox="1"/>
          <p:nvPr>
            <p:ph idx="2" type="subTitle"/>
          </p:nvPr>
        </p:nvSpPr>
        <p:spPr>
          <a:xfrm>
            <a:off x="208725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9" name="Google Shape;1549;p39"/>
          <p:cNvSpPr txBox="1"/>
          <p:nvPr>
            <p:ph idx="3" type="body"/>
          </p:nvPr>
        </p:nvSpPr>
        <p:spPr>
          <a:xfrm>
            <a:off x="2500573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0" name="Google Shape;1550;p39"/>
          <p:cNvSpPr txBox="1"/>
          <p:nvPr>
            <p:ph idx="4" type="subTitle"/>
          </p:nvPr>
        </p:nvSpPr>
        <p:spPr>
          <a:xfrm>
            <a:off x="2500573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1" name="Google Shape;1551;p39"/>
          <p:cNvSpPr txBox="1"/>
          <p:nvPr>
            <p:ph idx="5" type="body"/>
          </p:nvPr>
        </p:nvSpPr>
        <p:spPr>
          <a:xfrm>
            <a:off x="479242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2" name="Google Shape;1552;p39"/>
          <p:cNvSpPr txBox="1"/>
          <p:nvPr>
            <p:ph idx="6" type="subTitle"/>
          </p:nvPr>
        </p:nvSpPr>
        <p:spPr>
          <a:xfrm>
            <a:off x="479242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3" name="Google Shape;1553;p39"/>
          <p:cNvSpPr txBox="1"/>
          <p:nvPr>
            <p:ph idx="7" type="body"/>
          </p:nvPr>
        </p:nvSpPr>
        <p:spPr>
          <a:xfrm>
            <a:off x="708427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4" name="Google Shape;1554;p39"/>
          <p:cNvSpPr txBox="1"/>
          <p:nvPr>
            <p:ph idx="8" type="subTitle"/>
          </p:nvPr>
        </p:nvSpPr>
        <p:spPr>
          <a:xfrm>
            <a:off x="708427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5" name="Google Shape;1555;p3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1_1_1_1_1_1_1_1_1_1_2_1_1_1_1_1_1_1_1_1_1_1_1_1_1_1"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4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58" name="Google Shape;1558;p4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59" name="Google Shape;1559;p4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3" name="Google Shape;1573;p4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4" name="Google Shape;1574;p4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1" name="Google Shape;1581;p4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2" name="Google Shape;1582;p4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3" name="Google Shape;1583;p4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4" name="Google Shape;1584;p4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1" name="Google Shape;1591;p4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2" name="Google Shape;1592;p4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6" name="Google Shape;1596;p4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7" name="Google Shape;1597;p4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8" name="Google Shape;1598;p4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9" name="Google Shape;1599;p4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0" name="Google Shape;1600;p4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1" name="Google Shape;1601;p4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2" name="Google Shape;1602;p4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3" name="Google Shape;1603;p4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4" name="Google Shape;1604;p4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5" name="Google Shape;1605;p4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6" name="Google Shape;1606;p4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7" name="Google Shape;1607;p4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8" name="Google Shape;1608;p4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9" name="Google Shape;1609;p4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0" name="Google Shape;1610;p4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1" name="Google Shape;1611;p4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2" name="Google Shape;1612;p4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3" name="Google Shape;1613;p4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4" name="Google Shape;1614;p4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5" name="Google Shape;1615;p4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6" name="Google Shape;1616;p4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7" name="Google Shape;1617;p4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18" name="Google Shape;1618;p4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4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0" name="Google Shape;1620;p40"/>
          <p:cNvSpPr/>
          <p:nvPr>
            <p:ph idx="2" type="pic"/>
          </p:nvPr>
        </p:nvSpPr>
        <p:spPr>
          <a:xfrm>
            <a:off x="213450" y="2022825"/>
            <a:ext cx="8717100" cy="28377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621" name="Google Shape;1621;p4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_1_1_1_1_1_1_1_1_1_2_1_1_1_1_1_1_1_1_1_1_1_1_1_1_1_1"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4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24" name="Google Shape;1624;p4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25" name="Google Shape;1625;p4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6" name="Google Shape;1636;p4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7" name="Google Shape;1637;p4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8" name="Google Shape;1638;p4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0" name="Google Shape;1640;p4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4" name="Google Shape;1654;p4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5" name="Google Shape;1655;p4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6" name="Google Shape;1656;p4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3" name="Google Shape;1663;p4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4" name="Google Shape;1664;p4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5" name="Google Shape;1665;p4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6" name="Google Shape;1676;p4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7" name="Google Shape;1677;p4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84" name="Google Shape;1684;p4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41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6" name="Google Shape;1686;p41"/>
          <p:cNvSpPr txBox="1"/>
          <p:nvPr>
            <p:ph idx="1" type="body"/>
          </p:nvPr>
        </p:nvSpPr>
        <p:spPr>
          <a:xfrm>
            <a:off x="11736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87" name="Google Shape;1687;p41"/>
          <p:cNvSpPr txBox="1"/>
          <p:nvPr>
            <p:ph idx="2" type="subTitle"/>
          </p:nvPr>
        </p:nvSpPr>
        <p:spPr>
          <a:xfrm>
            <a:off x="11736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8" name="Google Shape;1688;p41"/>
          <p:cNvSpPr txBox="1"/>
          <p:nvPr>
            <p:ph idx="3" type="body"/>
          </p:nvPr>
        </p:nvSpPr>
        <p:spPr>
          <a:xfrm>
            <a:off x="49161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89" name="Google Shape;1689;p41"/>
          <p:cNvSpPr txBox="1"/>
          <p:nvPr>
            <p:ph idx="4" type="subTitle"/>
          </p:nvPr>
        </p:nvSpPr>
        <p:spPr>
          <a:xfrm>
            <a:off x="49161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0" name="Google Shape;1690;p41"/>
          <p:cNvSpPr/>
          <p:nvPr>
            <p:ph idx="5" type="pic"/>
          </p:nvPr>
        </p:nvSpPr>
        <p:spPr>
          <a:xfrm>
            <a:off x="11736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91" name="Google Shape;1691;p41"/>
          <p:cNvSpPr/>
          <p:nvPr>
            <p:ph idx="6" type="pic"/>
          </p:nvPr>
        </p:nvSpPr>
        <p:spPr>
          <a:xfrm>
            <a:off x="49161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92" name="Google Shape;1692;p4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_1_1_1_1_1_1_1_1_1_2_1_1_1_1_1_1_1_1_1_1_1_1_1_1_1_1_1"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4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95" name="Google Shape;1695;p4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96" name="Google Shape;1696;p4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1" name="Google Shape;1711;p4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2" name="Google Shape;1712;p4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3" name="Google Shape;1713;p4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2" name="Google Shape;1722;p4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3" name="Google Shape;1723;p4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4" name="Google Shape;1724;p4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5" name="Google Shape;1725;p4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6" name="Google Shape;1726;p4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7" name="Google Shape;1727;p4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8" name="Google Shape;1728;p4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9" name="Google Shape;1729;p4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0" name="Google Shape;1730;p4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1" name="Google Shape;1731;p4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2" name="Google Shape;1732;p4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3" name="Google Shape;1733;p4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4" name="Google Shape;1734;p4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5" name="Google Shape;1735;p4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6" name="Google Shape;1736;p4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7" name="Google Shape;1737;p4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8" name="Google Shape;1738;p4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9" name="Google Shape;1739;p4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0" name="Google Shape;1740;p4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1" name="Google Shape;1741;p4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2" name="Google Shape;1742;p4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3" name="Google Shape;1743;p4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4" name="Google Shape;1744;p4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5" name="Google Shape;1745;p4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6" name="Google Shape;1746;p4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7" name="Google Shape;1747;p4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8" name="Google Shape;1748;p4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9" name="Google Shape;1749;p4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0" name="Google Shape;1750;p4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1" name="Google Shape;1751;p4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2" name="Google Shape;1752;p4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3" name="Google Shape;1753;p4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4" name="Google Shape;1754;p4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55" name="Google Shape;1755;p4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42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7" name="Google Shape;1757;p42"/>
          <p:cNvSpPr txBox="1"/>
          <p:nvPr>
            <p:ph idx="1" type="body"/>
          </p:nvPr>
        </p:nvSpPr>
        <p:spPr>
          <a:xfrm>
            <a:off x="423750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58" name="Google Shape;1758;p42"/>
          <p:cNvSpPr txBox="1"/>
          <p:nvPr>
            <p:ph idx="2" type="subTitle"/>
          </p:nvPr>
        </p:nvSpPr>
        <p:spPr>
          <a:xfrm>
            <a:off x="423750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9" name="Google Shape;1759;p42"/>
          <p:cNvSpPr txBox="1"/>
          <p:nvPr>
            <p:ph idx="3" type="body"/>
          </p:nvPr>
        </p:nvSpPr>
        <p:spPr>
          <a:xfrm>
            <a:off x="3276074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60" name="Google Shape;1760;p42"/>
          <p:cNvSpPr txBox="1"/>
          <p:nvPr>
            <p:ph idx="4" type="subTitle"/>
          </p:nvPr>
        </p:nvSpPr>
        <p:spPr>
          <a:xfrm>
            <a:off x="327607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1" name="Google Shape;1761;p42"/>
          <p:cNvSpPr/>
          <p:nvPr>
            <p:ph idx="5" type="pic"/>
          </p:nvPr>
        </p:nvSpPr>
        <p:spPr>
          <a:xfrm>
            <a:off x="423750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2" name="Google Shape;1762;p42"/>
          <p:cNvSpPr/>
          <p:nvPr>
            <p:ph idx="6" type="pic"/>
          </p:nvPr>
        </p:nvSpPr>
        <p:spPr>
          <a:xfrm>
            <a:off x="327607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3" name="Google Shape;1763;p42"/>
          <p:cNvSpPr txBox="1"/>
          <p:nvPr>
            <p:ph idx="7" type="body"/>
          </p:nvPr>
        </p:nvSpPr>
        <p:spPr>
          <a:xfrm>
            <a:off x="6128397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64" name="Google Shape;1764;p42"/>
          <p:cNvSpPr txBox="1"/>
          <p:nvPr>
            <p:ph idx="8" type="subTitle"/>
          </p:nvPr>
        </p:nvSpPr>
        <p:spPr>
          <a:xfrm>
            <a:off x="612839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5" name="Google Shape;1765;p42"/>
          <p:cNvSpPr/>
          <p:nvPr>
            <p:ph idx="9" type="pic"/>
          </p:nvPr>
        </p:nvSpPr>
        <p:spPr>
          <a:xfrm>
            <a:off x="612839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6" name="Google Shape;1766;p4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1_1_1_1_1_1_1_2_1_1_1_1_1_1_1_1_1_1_1_1_1_1_1_1_1_1"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69" name="Google Shape;1769;p4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70" name="Google Shape;1770;p4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1" name="Google Shape;1771;p4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2" name="Google Shape;1772;p4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3" name="Google Shape;1773;p4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4" name="Google Shape;1774;p4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5" name="Google Shape;1775;p4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6" name="Google Shape;1776;p4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7" name="Google Shape;1777;p4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8" name="Google Shape;1778;p4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9" name="Google Shape;1779;p4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0" name="Google Shape;1780;p4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1" name="Google Shape;1781;p4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2" name="Google Shape;1782;p4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3" name="Google Shape;1783;p4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4" name="Google Shape;1784;p4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5" name="Google Shape;1785;p4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6" name="Google Shape;1786;p4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7" name="Google Shape;1787;p4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8" name="Google Shape;1788;p4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9" name="Google Shape;1789;p4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0" name="Google Shape;1790;p4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1" name="Google Shape;1791;p4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2" name="Google Shape;1792;p4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3" name="Google Shape;1793;p4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4" name="Google Shape;1794;p4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5" name="Google Shape;1795;p4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6" name="Google Shape;1796;p4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7" name="Google Shape;1797;p4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8" name="Google Shape;1798;p4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9" name="Google Shape;1799;p4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0" name="Google Shape;1800;p4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1" name="Google Shape;1801;p4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2" name="Google Shape;1802;p4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3" name="Google Shape;1803;p4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4" name="Google Shape;1804;p4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5" name="Google Shape;1805;p4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6" name="Google Shape;1806;p4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7" name="Google Shape;1807;p4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8" name="Google Shape;1808;p4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9" name="Google Shape;1809;p4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0" name="Google Shape;1810;p4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1" name="Google Shape;1811;p4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2" name="Google Shape;1812;p4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3" name="Google Shape;1813;p4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4" name="Google Shape;1814;p4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5" name="Google Shape;1815;p4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6" name="Google Shape;1816;p4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7" name="Google Shape;1817;p4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8" name="Google Shape;1818;p4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9" name="Google Shape;1819;p4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0" name="Google Shape;1820;p4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1" name="Google Shape;1821;p4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2" name="Google Shape;1822;p4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3" name="Google Shape;1823;p4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4" name="Google Shape;1824;p4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5" name="Google Shape;1825;p4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6" name="Google Shape;1826;p4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7" name="Google Shape;1827;p4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8" name="Google Shape;1828;p4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29" name="Google Shape;1829;p4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43"/>
          <p:cNvSpPr/>
          <p:nvPr>
            <p:ph idx="2" type="pic"/>
          </p:nvPr>
        </p:nvSpPr>
        <p:spPr>
          <a:xfrm>
            <a:off x="436350" y="262350"/>
            <a:ext cx="8271300" cy="46188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31" name="Google Shape;1831;p4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1_1_1_1_1_1_2_1_1_1_1_1_1_1_1_1_1_1_1_1_1_1_1_1_1_1"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4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834" name="Google Shape;1834;p4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835" name="Google Shape;1835;p4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7" name="Google Shape;1847;p4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8" name="Google Shape;1848;p4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9" name="Google Shape;1849;p4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0" name="Google Shape;1850;p4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1" name="Google Shape;1851;p4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2" name="Google Shape;1852;p4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3" name="Google Shape;1853;p4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4" name="Google Shape;1854;p4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5" name="Google Shape;1855;p4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6" name="Google Shape;1856;p4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7" name="Google Shape;1857;p4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8" name="Google Shape;1858;p4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9" name="Google Shape;1859;p4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0" name="Google Shape;1860;p4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1" name="Google Shape;1861;p4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2" name="Google Shape;1862;p4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3" name="Google Shape;1863;p4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4" name="Google Shape;1864;p4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5" name="Google Shape;1865;p4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6" name="Google Shape;1866;p4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7" name="Google Shape;1867;p4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8" name="Google Shape;1868;p4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9" name="Google Shape;1869;p4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0" name="Google Shape;1870;p4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1" name="Google Shape;1871;p4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4" name="Google Shape;1874;p4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5" name="Google Shape;1875;p4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6" name="Google Shape;1876;p4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7" name="Google Shape;1877;p4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8" name="Google Shape;1878;p4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9" name="Google Shape;1879;p4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0" name="Google Shape;1880;p4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1" name="Google Shape;1881;p4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2" name="Google Shape;1882;p4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3" name="Google Shape;1883;p4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4" name="Google Shape;1884;p4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5" name="Google Shape;1885;p4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6" name="Google Shape;1886;p4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7" name="Google Shape;1887;p4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8" name="Google Shape;1888;p4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9" name="Google Shape;1889;p4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0" name="Google Shape;1890;p4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1" name="Google Shape;1891;p4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2" name="Google Shape;1892;p4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3" name="Google Shape;1893;p4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94" name="Google Shape;1894;p4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44"/>
          <p:cNvSpPr txBox="1"/>
          <p:nvPr>
            <p:ph type="title"/>
          </p:nvPr>
        </p:nvSpPr>
        <p:spPr>
          <a:xfrm>
            <a:off x="208725" y="344175"/>
            <a:ext cx="87297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6" name="Google Shape;1896;p44"/>
          <p:cNvSpPr/>
          <p:nvPr>
            <p:ph idx="2" type="pic"/>
          </p:nvPr>
        </p:nvSpPr>
        <p:spPr>
          <a:xfrm>
            <a:off x="208725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7" name="Google Shape;1897;p44"/>
          <p:cNvSpPr/>
          <p:nvPr>
            <p:ph idx="3" type="pic"/>
          </p:nvPr>
        </p:nvSpPr>
        <p:spPr>
          <a:xfrm>
            <a:off x="3154251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8" name="Google Shape;1898;p44"/>
          <p:cNvSpPr/>
          <p:nvPr>
            <p:ph idx="4" type="pic"/>
          </p:nvPr>
        </p:nvSpPr>
        <p:spPr>
          <a:xfrm>
            <a:off x="6099777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9" name="Google Shape;1899;p44"/>
          <p:cNvSpPr/>
          <p:nvPr>
            <p:ph idx="5" type="pic"/>
          </p:nvPr>
        </p:nvSpPr>
        <p:spPr>
          <a:xfrm>
            <a:off x="208725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0" name="Google Shape;1900;p44"/>
          <p:cNvSpPr/>
          <p:nvPr>
            <p:ph idx="6" type="pic"/>
          </p:nvPr>
        </p:nvSpPr>
        <p:spPr>
          <a:xfrm>
            <a:off x="3154251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1" name="Google Shape;1901;p44"/>
          <p:cNvSpPr/>
          <p:nvPr>
            <p:ph idx="7" type="pic"/>
          </p:nvPr>
        </p:nvSpPr>
        <p:spPr>
          <a:xfrm>
            <a:off x="6099777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2" name="Google Shape;1902;p44"/>
          <p:cNvSpPr/>
          <p:nvPr>
            <p:ph idx="8" type="pic"/>
          </p:nvPr>
        </p:nvSpPr>
        <p:spPr>
          <a:xfrm>
            <a:off x="208725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3" name="Google Shape;1903;p44"/>
          <p:cNvSpPr/>
          <p:nvPr>
            <p:ph idx="9" type="pic"/>
          </p:nvPr>
        </p:nvSpPr>
        <p:spPr>
          <a:xfrm>
            <a:off x="3154251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4" name="Google Shape;1904;p44"/>
          <p:cNvSpPr/>
          <p:nvPr>
            <p:ph idx="13" type="pic"/>
          </p:nvPr>
        </p:nvSpPr>
        <p:spPr>
          <a:xfrm>
            <a:off x="6099777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5" name="Google Shape;1905;p4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57925"/>
            <a:ext cx="641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"/>
              <a:buNone/>
              <a:defRPr sz="4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239450" y="2823325"/>
            <a:ext cx="3145800" cy="2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864">
          <p15:clr>
            <a:srgbClr val="E46962"/>
          </p15:clr>
        </p15:guide>
        <p15:guide id="6" pos="196">
          <p15:clr>
            <a:srgbClr val="E46962"/>
          </p15:clr>
        </p15:guide>
        <p15:guide id="7" orient="horz" pos="936">
          <p15:clr>
            <a:srgbClr val="E46962"/>
          </p15:clr>
        </p15:guide>
        <p15:guide id="8" orient="horz" pos="68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45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 April 04</a:t>
            </a:r>
            <a:endParaRPr/>
          </a:p>
        </p:txBody>
      </p:sp>
      <p:sp>
        <p:nvSpPr>
          <p:cNvPr id="1911" name="Google Shape;1911;p45"/>
          <p:cNvSpPr txBox="1"/>
          <p:nvPr>
            <p:ph idx="2" type="subTitle"/>
          </p:nvPr>
        </p:nvSpPr>
        <p:spPr>
          <a:xfrm>
            <a:off x="365100" y="2144750"/>
            <a:ext cx="8413800" cy="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purpose of this slideshow is to demystify the utter insanity of my work. Enjoy!</a:t>
            </a:r>
            <a:endParaRPr/>
          </a:p>
        </p:txBody>
      </p:sp>
      <p:sp>
        <p:nvSpPr>
          <p:cNvPr id="1912" name="Google Shape;1912;p45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NEURON SIMULATION</a:t>
            </a:r>
            <a:endParaRPr/>
          </a:p>
        </p:txBody>
      </p:sp>
      <p:sp>
        <p:nvSpPr>
          <p:cNvPr id="1913" name="Google Shape;1913;p45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Swagmaster Jeff</a:t>
            </a:r>
            <a:endParaRPr/>
          </a:p>
        </p:txBody>
      </p:sp>
      <p:sp>
        <p:nvSpPr>
          <p:cNvPr id="1914" name="Google Shape;1914;p45"/>
          <p:cNvSpPr txBox="1"/>
          <p:nvPr>
            <p:ph idx="4" type="body"/>
          </p:nvPr>
        </p:nvSpPr>
        <p:spPr>
          <a:xfrm>
            <a:off x="2666850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   Course Number    Section    Time    Location</a:t>
            </a:r>
            <a:endParaRPr/>
          </a:p>
        </p:txBody>
      </p:sp>
      <p:grpSp>
        <p:nvGrpSpPr>
          <p:cNvPr id="1915" name="Google Shape;1915;p45"/>
          <p:cNvGrpSpPr/>
          <p:nvPr/>
        </p:nvGrpSpPr>
        <p:grpSpPr>
          <a:xfrm>
            <a:off x="1966534" y="2571650"/>
            <a:ext cx="5210945" cy="2242155"/>
            <a:chOff x="2267909" y="2831175"/>
            <a:chExt cx="4608193" cy="1982804"/>
          </a:xfrm>
        </p:grpSpPr>
        <p:grpSp>
          <p:nvGrpSpPr>
            <p:cNvPr id="1916" name="Google Shape;1916;p45"/>
            <p:cNvGrpSpPr/>
            <p:nvPr/>
          </p:nvGrpSpPr>
          <p:grpSpPr>
            <a:xfrm>
              <a:off x="2267909" y="3080044"/>
              <a:ext cx="4608193" cy="1733935"/>
              <a:chOff x="5485193" y="340487"/>
              <a:chExt cx="3462464" cy="1302829"/>
            </a:xfrm>
          </p:grpSpPr>
          <p:sp>
            <p:nvSpPr>
              <p:cNvPr id="1917" name="Google Shape;1917;p45"/>
              <p:cNvSpPr/>
              <p:nvPr/>
            </p:nvSpPr>
            <p:spPr>
              <a:xfrm>
                <a:off x="5485193" y="340487"/>
                <a:ext cx="3462464" cy="1296479"/>
              </a:xfrm>
              <a:custGeom>
                <a:rect b="b" l="l" r="r" t="t"/>
                <a:pathLst>
                  <a:path extrusionOk="0" h="1296479" w="3462464">
                    <a:moveTo>
                      <a:pt x="0" y="0"/>
                    </a:moveTo>
                    <a:lnTo>
                      <a:pt x="3462464" y="0"/>
                    </a:lnTo>
                    <a:lnTo>
                      <a:pt x="3462464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18" name="Google Shape;1918;p45"/>
              <p:cNvSpPr/>
              <p:nvPr/>
            </p:nvSpPr>
            <p:spPr>
              <a:xfrm>
                <a:off x="784021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19" name="Google Shape;1919;p45"/>
              <p:cNvSpPr/>
              <p:nvPr/>
            </p:nvSpPr>
            <p:spPr>
              <a:xfrm>
                <a:off x="802481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0" name="Google Shape;1920;p45"/>
              <p:cNvSpPr/>
              <p:nvPr/>
            </p:nvSpPr>
            <p:spPr>
              <a:xfrm>
                <a:off x="820934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1" name="Google Shape;1921;p45"/>
              <p:cNvSpPr/>
              <p:nvPr/>
            </p:nvSpPr>
            <p:spPr>
              <a:xfrm>
                <a:off x="839393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2" name="Google Shape;1922;p45"/>
              <p:cNvSpPr/>
              <p:nvPr/>
            </p:nvSpPr>
            <p:spPr>
              <a:xfrm>
                <a:off x="857853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3" name="Google Shape;1923;p45"/>
              <p:cNvSpPr/>
              <p:nvPr/>
            </p:nvSpPr>
            <p:spPr>
              <a:xfrm>
                <a:off x="876306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4" name="Google Shape;1924;p45"/>
              <p:cNvSpPr/>
              <p:nvPr/>
            </p:nvSpPr>
            <p:spPr>
              <a:xfrm>
                <a:off x="675500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5" name="Google Shape;1925;p45"/>
              <p:cNvSpPr/>
              <p:nvPr/>
            </p:nvSpPr>
            <p:spPr>
              <a:xfrm>
                <a:off x="69395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6" name="Google Shape;1926;p45"/>
              <p:cNvSpPr/>
              <p:nvPr/>
            </p:nvSpPr>
            <p:spPr>
              <a:xfrm>
                <a:off x="712412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7" name="Google Shape;1927;p45"/>
              <p:cNvSpPr/>
              <p:nvPr/>
            </p:nvSpPr>
            <p:spPr>
              <a:xfrm>
                <a:off x="730872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8" name="Google Shape;1928;p45"/>
              <p:cNvSpPr/>
              <p:nvPr/>
            </p:nvSpPr>
            <p:spPr>
              <a:xfrm>
                <a:off x="749331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9" name="Google Shape;1929;p45"/>
              <p:cNvSpPr/>
              <p:nvPr/>
            </p:nvSpPr>
            <p:spPr>
              <a:xfrm>
                <a:off x="767791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0" name="Google Shape;1930;p45"/>
              <p:cNvSpPr/>
              <p:nvPr/>
            </p:nvSpPr>
            <p:spPr>
              <a:xfrm>
                <a:off x="566978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1" name="Google Shape;1931;p45"/>
              <p:cNvSpPr/>
              <p:nvPr/>
            </p:nvSpPr>
            <p:spPr>
              <a:xfrm>
                <a:off x="585438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2" name="Google Shape;1932;p45"/>
              <p:cNvSpPr/>
              <p:nvPr/>
            </p:nvSpPr>
            <p:spPr>
              <a:xfrm>
                <a:off x="603897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3" name="Google Shape;1933;p45"/>
              <p:cNvSpPr/>
              <p:nvPr/>
            </p:nvSpPr>
            <p:spPr>
              <a:xfrm>
                <a:off x="622350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4" name="Google Shape;1934;p45"/>
              <p:cNvSpPr/>
              <p:nvPr/>
            </p:nvSpPr>
            <p:spPr>
              <a:xfrm>
                <a:off x="640810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5" name="Google Shape;1935;p45"/>
              <p:cNvSpPr/>
              <p:nvPr/>
            </p:nvSpPr>
            <p:spPr>
              <a:xfrm>
                <a:off x="65926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6" name="Google Shape;1936;p45"/>
              <p:cNvSpPr/>
              <p:nvPr/>
            </p:nvSpPr>
            <p:spPr>
              <a:xfrm>
                <a:off x="5485193" y="525653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7" name="Google Shape;1937;p45"/>
              <p:cNvSpPr/>
              <p:nvPr/>
            </p:nvSpPr>
            <p:spPr>
              <a:xfrm>
                <a:off x="5485193" y="145173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8" name="Google Shape;1938;p45"/>
              <p:cNvSpPr/>
              <p:nvPr/>
            </p:nvSpPr>
            <p:spPr>
              <a:xfrm>
                <a:off x="5485193" y="1636966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9" name="Google Shape;1939;p45"/>
              <p:cNvSpPr/>
              <p:nvPr/>
            </p:nvSpPr>
            <p:spPr>
              <a:xfrm>
                <a:off x="5485193" y="126650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40" name="Google Shape;1940;p45"/>
              <p:cNvSpPr/>
              <p:nvPr/>
            </p:nvSpPr>
            <p:spPr>
              <a:xfrm>
                <a:off x="5485193" y="1081278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41" name="Google Shape;1941;p45"/>
              <p:cNvSpPr/>
              <p:nvPr/>
            </p:nvSpPr>
            <p:spPr>
              <a:xfrm>
                <a:off x="5485193" y="89611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42" name="Google Shape;1942;p45"/>
              <p:cNvSpPr/>
              <p:nvPr/>
            </p:nvSpPr>
            <p:spPr>
              <a:xfrm>
                <a:off x="5485193" y="71088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1943" name="Google Shape;1943;p45"/>
            <p:cNvSpPr/>
            <p:nvPr/>
          </p:nvSpPr>
          <p:spPr>
            <a:xfrm>
              <a:off x="2764500" y="3326025"/>
              <a:ext cx="1195167" cy="737592"/>
            </a:xfrm>
            <a:custGeom>
              <a:rect b="b" l="l" r="r" t="t"/>
              <a:pathLst>
                <a:path extrusionOk="0" h="555625" w="922909">
                  <a:moveTo>
                    <a:pt x="0" y="0"/>
                  </a:moveTo>
                  <a:lnTo>
                    <a:pt x="922909" y="0"/>
                  </a:lnTo>
                  <a:lnTo>
                    <a:pt x="922909" y="555625"/>
                  </a:lnTo>
                  <a:lnTo>
                    <a:pt x="0" y="555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4" name="Google Shape;1944;p45"/>
            <p:cNvSpPr/>
            <p:nvPr/>
          </p:nvSpPr>
          <p:spPr>
            <a:xfrm>
              <a:off x="5406200" y="2831175"/>
              <a:ext cx="974139" cy="985252"/>
            </a:xfrm>
            <a:custGeom>
              <a:rect b="b" l="l" r="r" t="t"/>
              <a:pathLst>
                <a:path extrusionOk="0" h="740791" w="740790">
                  <a:moveTo>
                    <a:pt x="740791" y="370395"/>
                  </a:moveTo>
                  <a:cubicBezTo>
                    <a:pt x="740791" y="574959"/>
                    <a:pt x="574959" y="740791"/>
                    <a:pt x="370396" y="740791"/>
                  </a:cubicBezTo>
                  <a:cubicBezTo>
                    <a:pt x="165832" y="740791"/>
                    <a:pt x="0" y="574959"/>
                    <a:pt x="0" y="370395"/>
                  </a:cubicBezTo>
                  <a:cubicBezTo>
                    <a:pt x="0" y="165832"/>
                    <a:pt x="165832" y="0"/>
                    <a:pt x="370396" y="0"/>
                  </a:cubicBezTo>
                  <a:cubicBezTo>
                    <a:pt x="574959" y="0"/>
                    <a:pt x="740791" y="165832"/>
                    <a:pt x="740791" y="3703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5" name="Google Shape;1945;p45"/>
            <p:cNvSpPr/>
            <p:nvPr/>
          </p:nvSpPr>
          <p:spPr>
            <a:xfrm>
              <a:off x="4203775" y="3816425"/>
              <a:ext cx="736446" cy="738062"/>
            </a:xfrm>
            <a:custGeom>
              <a:rect b="b" l="l" r="r" t="t"/>
              <a:pathLst>
                <a:path extrusionOk="0" h="581151" w="553719">
                  <a:moveTo>
                    <a:pt x="553720" y="581152"/>
                  </a:moveTo>
                  <a:lnTo>
                    <a:pt x="0" y="581152"/>
                  </a:lnTo>
                  <a:lnTo>
                    <a:pt x="0" y="0"/>
                  </a:lnTo>
                  <a:lnTo>
                    <a:pt x="553720" y="5811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p54"/>
          <p:cNvSpPr/>
          <p:nvPr/>
        </p:nvSpPr>
        <p:spPr>
          <a:xfrm>
            <a:off x="1165350" y="491225"/>
            <a:ext cx="6813300" cy="8925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3" name="Google Shape;2113;p54"/>
          <p:cNvGrpSpPr/>
          <p:nvPr/>
        </p:nvGrpSpPr>
        <p:grpSpPr>
          <a:xfrm>
            <a:off x="7317975" y="721788"/>
            <a:ext cx="429650" cy="431375"/>
            <a:chOff x="6684050" y="721788"/>
            <a:chExt cx="429650" cy="431375"/>
          </a:xfrm>
        </p:grpSpPr>
        <p:sp>
          <p:nvSpPr>
            <p:cNvPr id="2114" name="Google Shape;2114;p54"/>
            <p:cNvSpPr/>
            <p:nvPr/>
          </p:nvSpPr>
          <p:spPr>
            <a:xfrm>
              <a:off x="6684050" y="721788"/>
              <a:ext cx="342900" cy="3429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15" name="Google Shape;2115;p54"/>
            <p:cNvCxnSpPr/>
            <p:nvPr/>
          </p:nvCxnSpPr>
          <p:spPr>
            <a:xfrm>
              <a:off x="6973000" y="1012463"/>
              <a:ext cx="140700" cy="1407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16" name="Google Shape;2116;p54"/>
          <p:cNvSpPr/>
          <p:nvPr/>
        </p:nvSpPr>
        <p:spPr>
          <a:xfrm>
            <a:off x="1165125" y="1575475"/>
            <a:ext cx="6813300" cy="32574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117" name="Google Shape;2117;p54"/>
          <p:cNvSpPr txBox="1"/>
          <p:nvPr>
            <p:ph idx="2" type="body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/>
              <a:t>Swagmaster Jeff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8" name="Google Shape;2118;p54"/>
          <p:cNvSpPr txBox="1"/>
          <p:nvPr>
            <p:ph idx="3" type="body"/>
          </p:nvPr>
        </p:nvSpPr>
        <p:spPr>
          <a:xfrm>
            <a:off x="2666850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9" name="Google Shape;2119;p54"/>
          <p:cNvSpPr txBox="1"/>
          <p:nvPr>
            <p:ph type="title"/>
          </p:nvPr>
        </p:nvSpPr>
        <p:spPr>
          <a:xfrm>
            <a:off x="1677150" y="512663"/>
            <a:ext cx="50313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FLOWCHART</a:t>
            </a:r>
            <a:endParaRPr/>
          </a:p>
        </p:txBody>
      </p:sp>
      <p:sp>
        <p:nvSpPr>
          <p:cNvPr id="2120" name="Google Shape;2120;p54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April 04 2025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1" name="Google Shape;2121;p54" title="pseudocode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625" y="1625225"/>
            <a:ext cx="6065801" cy="3157912"/>
          </a:xfrm>
          <a:prstGeom prst="rect">
            <a:avLst/>
          </a:prstGeom>
          <a:noFill/>
          <a:ln>
            <a:noFill/>
          </a:ln>
        </p:spPr>
      </p:pic>
      <p:sp>
        <p:nvSpPr>
          <p:cNvPr id="2122" name="Google Shape;2122;p54"/>
          <p:cNvSpPr/>
          <p:nvPr/>
        </p:nvSpPr>
        <p:spPr>
          <a:xfrm>
            <a:off x="4239625" y="2146950"/>
            <a:ext cx="1285500" cy="8496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6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p55"/>
          <p:cNvSpPr/>
          <p:nvPr/>
        </p:nvSpPr>
        <p:spPr>
          <a:xfrm>
            <a:off x="440822" y="1372004"/>
            <a:ext cx="3579600" cy="3521100"/>
          </a:xfrm>
          <a:prstGeom prst="roundRect">
            <a:avLst>
              <a:gd fmla="val 1969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8" name="Google Shape;2128;p55"/>
          <p:cNvGrpSpPr/>
          <p:nvPr/>
        </p:nvGrpSpPr>
        <p:grpSpPr>
          <a:xfrm>
            <a:off x="510971" y="1467658"/>
            <a:ext cx="277873" cy="68400"/>
            <a:chOff x="520925" y="1460325"/>
            <a:chExt cx="277873" cy="68400"/>
          </a:xfrm>
        </p:grpSpPr>
        <p:sp>
          <p:nvSpPr>
            <p:cNvPr id="2129" name="Google Shape;2129;p55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55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55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2" name="Google Shape;2132;p55"/>
          <p:cNvSpPr/>
          <p:nvPr/>
        </p:nvSpPr>
        <p:spPr>
          <a:xfrm>
            <a:off x="5123580" y="1372004"/>
            <a:ext cx="3579600" cy="3521100"/>
          </a:xfrm>
          <a:prstGeom prst="roundRect">
            <a:avLst>
              <a:gd fmla="val 1969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3" name="Google Shape;2133;p55"/>
          <p:cNvGrpSpPr/>
          <p:nvPr/>
        </p:nvGrpSpPr>
        <p:grpSpPr>
          <a:xfrm>
            <a:off x="5193729" y="1467658"/>
            <a:ext cx="277873" cy="68400"/>
            <a:chOff x="520925" y="1460325"/>
            <a:chExt cx="277873" cy="68400"/>
          </a:xfrm>
        </p:grpSpPr>
        <p:sp>
          <p:nvSpPr>
            <p:cNvPr id="2134" name="Google Shape;2134;p55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55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55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7" name="Google Shape;2137;p55"/>
          <p:cNvSpPr/>
          <p:nvPr>
            <p:ph idx="2" type="pic"/>
          </p:nvPr>
        </p:nvSpPr>
        <p:spPr>
          <a:xfrm rot="10800000">
            <a:off x="5123579" y="1631604"/>
            <a:ext cx="3579600" cy="3261600"/>
          </a:xfrm>
          <a:prstGeom prst="round2SameRect">
            <a:avLst>
              <a:gd fmla="val 1981" name="adj1"/>
              <a:gd fmla="val 0" name="adj2"/>
            </a:avLst>
          </a:prstGeom>
          <a:noFill/>
          <a:ln>
            <a:noFill/>
          </a:ln>
        </p:spPr>
      </p:sp>
      <p:sp>
        <p:nvSpPr>
          <p:cNvPr id="2138" name="Google Shape;2138;p55"/>
          <p:cNvSpPr/>
          <p:nvPr>
            <p:ph idx="3" type="pic"/>
          </p:nvPr>
        </p:nvSpPr>
        <p:spPr>
          <a:xfrm rot="10800000">
            <a:off x="440821" y="1637304"/>
            <a:ext cx="3579600" cy="3255900"/>
          </a:xfrm>
          <a:prstGeom prst="round2SameRect">
            <a:avLst>
              <a:gd fmla="val 1981" name="adj1"/>
              <a:gd fmla="val 0" name="adj2"/>
            </a:avLst>
          </a:prstGeom>
          <a:noFill/>
          <a:ln>
            <a:noFill/>
          </a:ln>
        </p:spPr>
      </p:sp>
      <p:sp>
        <p:nvSpPr>
          <p:cNvPr id="2139" name="Google Shape;2139;p55"/>
          <p:cNvSpPr txBox="1"/>
          <p:nvPr>
            <p:ph idx="2" type="body"/>
          </p:nvPr>
        </p:nvSpPr>
        <p:spPr>
          <a:xfrm>
            <a:off x="167325" y="-39600"/>
            <a:ext cx="1169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Swagmaster Jeff</a:t>
            </a:r>
            <a:endParaRPr/>
          </a:p>
        </p:txBody>
      </p:sp>
      <p:sp>
        <p:nvSpPr>
          <p:cNvPr id="2140" name="Google Shape;2140;p55"/>
          <p:cNvSpPr txBox="1"/>
          <p:nvPr>
            <p:ph idx="3" type="body"/>
          </p:nvPr>
        </p:nvSpPr>
        <p:spPr>
          <a:xfrm>
            <a:off x="2666850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   Course Number    Section    Time    Location</a:t>
            </a:r>
            <a:endParaRPr/>
          </a:p>
        </p:txBody>
      </p:sp>
      <p:sp>
        <p:nvSpPr>
          <p:cNvPr id="2141" name="Google Shape;2141;p55"/>
          <p:cNvSpPr txBox="1"/>
          <p:nvPr>
            <p:ph type="title"/>
          </p:nvPr>
        </p:nvSpPr>
        <p:spPr>
          <a:xfrm>
            <a:off x="209775" y="468575"/>
            <a:ext cx="76956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 SIGNALING</a:t>
            </a:r>
            <a:endParaRPr/>
          </a:p>
        </p:txBody>
      </p:sp>
      <p:sp>
        <p:nvSpPr>
          <p:cNvPr id="2142" name="Google Shape;2142;p55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April 04 2025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3" name="Google Shape;214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400" y="1766975"/>
            <a:ext cx="2638425" cy="29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4" name="Google Shape;214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8025" y="1622838"/>
            <a:ext cx="1790700" cy="30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5" name="Google Shape;2145;p55"/>
          <p:cNvSpPr txBox="1"/>
          <p:nvPr>
            <p:ph idx="2" type="body"/>
          </p:nvPr>
        </p:nvSpPr>
        <p:spPr>
          <a:xfrm>
            <a:off x="1582025" y="1332000"/>
            <a:ext cx="12972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CHEMICAL SYNAPSE</a:t>
            </a:r>
            <a:endParaRPr/>
          </a:p>
        </p:txBody>
      </p:sp>
      <p:sp>
        <p:nvSpPr>
          <p:cNvPr id="2146" name="Google Shape;2146;p55"/>
          <p:cNvSpPr txBox="1"/>
          <p:nvPr>
            <p:ph idx="2" type="body"/>
          </p:nvPr>
        </p:nvSpPr>
        <p:spPr>
          <a:xfrm>
            <a:off x="6208975" y="1332000"/>
            <a:ext cx="14088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ELECTRICAL </a:t>
            </a:r>
            <a:r>
              <a:rPr b="1" lang="en"/>
              <a:t>SYNAPSE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p56"/>
          <p:cNvSpPr/>
          <p:nvPr/>
        </p:nvSpPr>
        <p:spPr>
          <a:xfrm>
            <a:off x="364825" y="2315515"/>
            <a:ext cx="3873000" cy="24582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56"/>
          <p:cNvSpPr/>
          <p:nvPr/>
        </p:nvSpPr>
        <p:spPr>
          <a:xfrm>
            <a:off x="4828700" y="2315515"/>
            <a:ext cx="3873000" cy="24582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3" name="Google Shape;2153;p56"/>
          <p:cNvGrpSpPr/>
          <p:nvPr/>
        </p:nvGrpSpPr>
        <p:grpSpPr>
          <a:xfrm>
            <a:off x="4922013" y="2416840"/>
            <a:ext cx="277873" cy="68400"/>
            <a:chOff x="5024113" y="2416840"/>
            <a:chExt cx="277873" cy="68400"/>
          </a:xfrm>
        </p:grpSpPr>
        <p:sp>
          <p:nvSpPr>
            <p:cNvPr id="2154" name="Google Shape;2154;p56"/>
            <p:cNvSpPr/>
            <p:nvPr/>
          </p:nvSpPr>
          <p:spPr>
            <a:xfrm>
              <a:off x="5024113" y="2416840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56"/>
            <p:cNvSpPr/>
            <p:nvPr/>
          </p:nvSpPr>
          <p:spPr>
            <a:xfrm>
              <a:off x="5128849" y="2416840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56"/>
            <p:cNvSpPr/>
            <p:nvPr/>
          </p:nvSpPr>
          <p:spPr>
            <a:xfrm>
              <a:off x="5233585" y="2416840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7" name="Google Shape;2157;p56"/>
          <p:cNvSpPr txBox="1"/>
          <p:nvPr>
            <p:ph idx="5" type="subTitle"/>
          </p:nvPr>
        </p:nvSpPr>
        <p:spPr>
          <a:xfrm>
            <a:off x="4814400" y="2548200"/>
            <a:ext cx="38919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Glutamate &amp; GABA</a:t>
            </a:r>
            <a:r>
              <a:rPr lang="en"/>
              <a:t> are the primary neurotransmitters that are responsible for neuron activation and deactivation</a:t>
            </a:r>
            <a:endParaRPr/>
          </a:p>
        </p:txBody>
      </p:sp>
      <p:sp>
        <p:nvSpPr>
          <p:cNvPr id="2158" name="Google Shape;2158;p56"/>
          <p:cNvSpPr txBox="1"/>
          <p:nvPr>
            <p:ph type="title"/>
          </p:nvPr>
        </p:nvSpPr>
        <p:spPr>
          <a:xfrm>
            <a:off x="209775" y="468575"/>
            <a:ext cx="75564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CHEMICAL SYNAPSES</a:t>
            </a:r>
            <a:endParaRPr/>
          </a:p>
        </p:txBody>
      </p:sp>
      <p:sp>
        <p:nvSpPr>
          <p:cNvPr id="2159" name="Google Shape;2159;p56"/>
          <p:cNvSpPr txBox="1"/>
          <p:nvPr>
            <p:ph idx="2" type="body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/>
              <a:t>Name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0" name="Google Shape;2160;p56"/>
          <p:cNvGrpSpPr/>
          <p:nvPr/>
        </p:nvGrpSpPr>
        <p:grpSpPr>
          <a:xfrm>
            <a:off x="422950" y="2416840"/>
            <a:ext cx="277873" cy="68400"/>
            <a:chOff x="411700" y="2416840"/>
            <a:chExt cx="277873" cy="68400"/>
          </a:xfrm>
        </p:grpSpPr>
        <p:sp>
          <p:nvSpPr>
            <p:cNvPr id="2161" name="Google Shape;2161;p56"/>
            <p:cNvSpPr/>
            <p:nvPr/>
          </p:nvSpPr>
          <p:spPr>
            <a:xfrm>
              <a:off x="411700" y="2416840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56"/>
            <p:cNvSpPr/>
            <p:nvPr/>
          </p:nvSpPr>
          <p:spPr>
            <a:xfrm>
              <a:off x="516436" y="2416840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56"/>
            <p:cNvSpPr/>
            <p:nvPr/>
          </p:nvSpPr>
          <p:spPr>
            <a:xfrm>
              <a:off x="621173" y="2416840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4" name="Google Shape;2164;p56"/>
          <p:cNvSpPr txBox="1"/>
          <p:nvPr>
            <p:ph idx="3" type="body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5" name="Google Shape;2165;p56"/>
          <p:cNvSpPr/>
          <p:nvPr/>
        </p:nvSpPr>
        <p:spPr>
          <a:xfrm>
            <a:off x="364825" y="1543900"/>
            <a:ext cx="4386300" cy="6303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 CLOSER LOOK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66" name="Google Shape;2166;p56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7" name="Google Shape;216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025" y="2468600"/>
            <a:ext cx="3524575" cy="21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8" name="Google Shape;2168;p56"/>
          <p:cNvSpPr txBox="1"/>
          <p:nvPr>
            <p:ph idx="5" type="subTitle"/>
          </p:nvPr>
        </p:nvSpPr>
        <p:spPr>
          <a:xfrm>
            <a:off x="4819250" y="3583925"/>
            <a:ext cx="38919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Sodium &amp; Potassium</a:t>
            </a:r>
            <a:r>
              <a:rPr lang="en"/>
              <a:t> are the primary ions that will be accounted for in the simulation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2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p57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April 04 2025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4" name="Google Shape;2174;p57"/>
          <p:cNvSpPr txBox="1"/>
          <p:nvPr>
            <p:ph idx="3" type="body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/>
              <a:t>Swagmaster Jeff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5" name="Google Shape;2175;p57"/>
          <p:cNvSpPr txBox="1"/>
          <p:nvPr>
            <p:ph idx="4" type="body"/>
          </p:nvPr>
        </p:nvSpPr>
        <p:spPr>
          <a:xfrm>
            <a:off x="2666850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6" name="Google Shape;2176;p57"/>
          <p:cNvSpPr txBox="1"/>
          <p:nvPr/>
        </p:nvSpPr>
        <p:spPr>
          <a:xfrm>
            <a:off x="940775" y="2387100"/>
            <a:ext cx="7333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A successful simulation will model the movement of ions from one neuron to another, as well as the changes in membrane potential that it causes.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0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p58"/>
          <p:cNvSpPr/>
          <p:nvPr/>
        </p:nvSpPr>
        <p:spPr>
          <a:xfrm>
            <a:off x="6243650" y="773248"/>
            <a:ext cx="2550600" cy="9807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182" name="Google Shape;2182;p58"/>
          <p:cNvSpPr/>
          <p:nvPr/>
        </p:nvSpPr>
        <p:spPr>
          <a:xfrm>
            <a:off x="6243652" y="2313066"/>
            <a:ext cx="2550600" cy="9807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183" name="Google Shape;2183;p58"/>
          <p:cNvSpPr/>
          <p:nvPr/>
        </p:nvSpPr>
        <p:spPr>
          <a:xfrm>
            <a:off x="6243649" y="3855245"/>
            <a:ext cx="2550600" cy="9807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184" name="Google Shape;2184;p58"/>
          <p:cNvSpPr/>
          <p:nvPr/>
        </p:nvSpPr>
        <p:spPr>
          <a:xfrm>
            <a:off x="327700" y="1805675"/>
            <a:ext cx="4281000" cy="14880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185" name="Google Shape;2185;p58"/>
          <p:cNvSpPr txBox="1"/>
          <p:nvPr>
            <p:ph type="title"/>
          </p:nvPr>
        </p:nvSpPr>
        <p:spPr>
          <a:xfrm>
            <a:off x="209775" y="468575"/>
            <a:ext cx="50160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Me</a:t>
            </a:r>
            <a:endParaRPr/>
          </a:p>
        </p:txBody>
      </p:sp>
      <p:sp>
        <p:nvSpPr>
          <p:cNvPr id="2186" name="Google Shape;2186;p58"/>
          <p:cNvSpPr txBox="1"/>
          <p:nvPr>
            <p:ph idx="2" type="body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Swagmaster Jeff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7" name="Google Shape;2187;p58"/>
          <p:cNvSpPr txBox="1"/>
          <p:nvPr>
            <p:ph idx="3" type="body"/>
          </p:nvPr>
        </p:nvSpPr>
        <p:spPr>
          <a:xfrm>
            <a:off x="2666850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8" name="Google Shape;2188;p58"/>
          <p:cNvSpPr/>
          <p:nvPr/>
        </p:nvSpPr>
        <p:spPr>
          <a:xfrm>
            <a:off x="6387650" y="1348582"/>
            <a:ext cx="2353800" cy="2796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jromero121@go.pasadena.edu</a:t>
            </a:r>
            <a:endParaRPr sz="11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89" name="Google Shape;2189;p58"/>
          <p:cNvSpPr/>
          <p:nvPr/>
        </p:nvSpPr>
        <p:spPr>
          <a:xfrm>
            <a:off x="6387775" y="2938316"/>
            <a:ext cx="2353800" cy="2796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(213) 915-2412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90" name="Google Shape;2190;p58"/>
          <p:cNvSpPr/>
          <p:nvPr/>
        </p:nvSpPr>
        <p:spPr>
          <a:xfrm>
            <a:off x="6342045" y="4480495"/>
            <a:ext cx="2353800" cy="279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j.dawg1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91" name="Google Shape;2191;p58"/>
          <p:cNvSpPr txBox="1"/>
          <p:nvPr/>
        </p:nvSpPr>
        <p:spPr>
          <a:xfrm>
            <a:off x="6250525" y="723382"/>
            <a:ext cx="120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Email</a:t>
            </a:r>
            <a:endParaRPr sz="24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92" name="Google Shape;2192;p58"/>
          <p:cNvSpPr txBox="1"/>
          <p:nvPr/>
        </p:nvSpPr>
        <p:spPr>
          <a:xfrm>
            <a:off x="6247088" y="2313066"/>
            <a:ext cx="120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Phone</a:t>
            </a:r>
            <a:endParaRPr sz="24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93" name="Google Shape;2193;p58"/>
          <p:cNvSpPr txBox="1"/>
          <p:nvPr/>
        </p:nvSpPr>
        <p:spPr>
          <a:xfrm>
            <a:off x="6243623" y="3855250"/>
            <a:ext cx="152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Discord</a:t>
            </a:r>
            <a:endParaRPr sz="24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94" name="Google Shape;2194;p58"/>
          <p:cNvSpPr txBox="1"/>
          <p:nvPr/>
        </p:nvSpPr>
        <p:spPr>
          <a:xfrm>
            <a:off x="388300" y="1857875"/>
            <a:ext cx="406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Feel free to send me articles on neuroscience or computer programming! </a:t>
            </a:r>
            <a:endParaRPr sz="1200">
              <a:solidFill>
                <a:schemeClr val="lt2"/>
              </a:solidFill>
              <a:highlight>
                <a:schemeClr val="accent3"/>
              </a:highlight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95" name="Google Shape;2195;p58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46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April 04 2025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46"/>
          <p:cNvSpPr txBox="1"/>
          <p:nvPr>
            <p:ph idx="3" type="body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/>
              <a:t>Swagmaster Jeff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p46"/>
          <p:cNvSpPr txBox="1"/>
          <p:nvPr>
            <p:ph idx="4" type="body"/>
          </p:nvPr>
        </p:nvSpPr>
        <p:spPr>
          <a:xfrm>
            <a:off x="2666850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3" name="Google Shape;1953;p46"/>
          <p:cNvGrpSpPr/>
          <p:nvPr/>
        </p:nvGrpSpPr>
        <p:grpSpPr>
          <a:xfrm>
            <a:off x="7509125" y="1921038"/>
            <a:ext cx="1258500" cy="902350"/>
            <a:chOff x="6575700" y="2242475"/>
            <a:chExt cx="1258500" cy="902350"/>
          </a:xfrm>
        </p:grpSpPr>
        <p:sp>
          <p:nvSpPr>
            <p:cNvPr id="1954" name="Google Shape;1954;p46"/>
            <p:cNvSpPr/>
            <p:nvPr/>
          </p:nvSpPr>
          <p:spPr>
            <a:xfrm>
              <a:off x="6596750" y="2242475"/>
              <a:ext cx="4113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46"/>
            <p:cNvSpPr/>
            <p:nvPr/>
          </p:nvSpPr>
          <p:spPr>
            <a:xfrm>
              <a:off x="6575700" y="2318025"/>
              <a:ext cx="1258500" cy="826800"/>
            </a:xfrm>
            <a:prstGeom prst="roundRect">
              <a:avLst>
                <a:gd fmla="val 5261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56" name="Google Shape;1956;p46"/>
            <p:cNvCxnSpPr/>
            <p:nvPr/>
          </p:nvCxnSpPr>
          <p:spPr>
            <a:xfrm>
              <a:off x="6576540" y="3091250"/>
              <a:ext cx="125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</p:cxnSp>
      </p:grpSp>
      <p:sp>
        <p:nvSpPr>
          <p:cNvPr id="1957" name="Google Shape;1957;p46"/>
          <p:cNvSpPr txBox="1"/>
          <p:nvPr/>
        </p:nvSpPr>
        <p:spPr>
          <a:xfrm>
            <a:off x="376375" y="2853163"/>
            <a:ext cx="125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FLOWCHART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58" name="Google Shape;1958;p46"/>
          <p:cNvSpPr txBox="1"/>
          <p:nvPr/>
        </p:nvSpPr>
        <p:spPr>
          <a:xfrm>
            <a:off x="2753850" y="2853163"/>
            <a:ext cx="125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NEURON STRUCTURE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59" name="Google Shape;1959;p46"/>
          <p:cNvSpPr txBox="1"/>
          <p:nvPr/>
        </p:nvSpPr>
        <p:spPr>
          <a:xfrm>
            <a:off x="5129175" y="2853163"/>
            <a:ext cx="125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NEURAL CIRCUIT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60" name="Google Shape;1960;p46"/>
          <p:cNvSpPr txBox="1"/>
          <p:nvPr/>
        </p:nvSpPr>
        <p:spPr>
          <a:xfrm>
            <a:off x="7509125" y="2853163"/>
            <a:ext cx="125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SIGNALING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grpSp>
        <p:nvGrpSpPr>
          <p:cNvPr id="1961" name="Google Shape;1961;p46"/>
          <p:cNvGrpSpPr/>
          <p:nvPr/>
        </p:nvGrpSpPr>
        <p:grpSpPr>
          <a:xfrm>
            <a:off x="376375" y="1921038"/>
            <a:ext cx="1258500" cy="902350"/>
            <a:chOff x="1209150" y="2242475"/>
            <a:chExt cx="1258500" cy="902350"/>
          </a:xfrm>
        </p:grpSpPr>
        <p:sp>
          <p:nvSpPr>
            <p:cNvPr id="1962" name="Google Shape;1962;p46"/>
            <p:cNvSpPr/>
            <p:nvPr/>
          </p:nvSpPr>
          <p:spPr>
            <a:xfrm>
              <a:off x="1230200" y="2242475"/>
              <a:ext cx="4113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46"/>
            <p:cNvSpPr/>
            <p:nvPr/>
          </p:nvSpPr>
          <p:spPr>
            <a:xfrm>
              <a:off x="1209150" y="2318025"/>
              <a:ext cx="1258500" cy="826800"/>
            </a:xfrm>
            <a:prstGeom prst="roundRect">
              <a:avLst>
                <a:gd fmla="val 5261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64" name="Google Shape;1964;p46"/>
            <p:cNvCxnSpPr/>
            <p:nvPr/>
          </p:nvCxnSpPr>
          <p:spPr>
            <a:xfrm>
              <a:off x="1209990" y="3091250"/>
              <a:ext cx="125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</p:cxnSp>
      </p:grpSp>
      <p:grpSp>
        <p:nvGrpSpPr>
          <p:cNvPr id="1965" name="Google Shape;1965;p46"/>
          <p:cNvGrpSpPr/>
          <p:nvPr/>
        </p:nvGrpSpPr>
        <p:grpSpPr>
          <a:xfrm>
            <a:off x="2753958" y="1921038"/>
            <a:ext cx="1258500" cy="902350"/>
            <a:chOff x="2998000" y="2242475"/>
            <a:chExt cx="1258500" cy="902350"/>
          </a:xfrm>
        </p:grpSpPr>
        <p:sp>
          <p:nvSpPr>
            <p:cNvPr id="1966" name="Google Shape;1966;p46"/>
            <p:cNvSpPr/>
            <p:nvPr/>
          </p:nvSpPr>
          <p:spPr>
            <a:xfrm>
              <a:off x="3019050" y="2242475"/>
              <a:ext cx="4113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46"/>
            <p:cNvSpPr/>
            <p:nvPr/>
          </p:nvSpPr>
          <p:spPr>
            <a:xfrm>
              <a:off x="2998000" y="2318025"/>
              <a:ext cx="1258500" cy="826800"/>
            </a:xfrm>
            <a:prstGeom prst="roundRect">
              <a:avLst>
                <a:gd fmla="val 5261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68" name="Google Shape;1968;p46"/>
            <p:cNvCxnSpPr/>
            <p:nvPr/>
          </p:nvCxnSpPr>
          <p:spPr>
            <a:xfrm>
              <a:off x="2998840" y="3091250"/>
              <a:ext cx="125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</p:cxnSp>
      </p:grpSp>
      <p:grpSp>
        <p:nvGrpSpPr>
          <p:cNvPr id="1969" name="Google Shape;1969;p46"/>
          <p:cNvGrpSpPr/>
          <p:nvPr/>
        </p:nvGrpSpPr>
        <p:grpSpPr>
          <a:xfrm>
            <a:off x="5131542" y="1921038"/>
            <a:ext cx="1258500" cy="902350"/>
            <a:chOff x="4786850" y="2242475"/>
            <a:chExt cx="1258500" cy="902350"/>
          </a:xfrm>
        </p:grpSpPr>
        <p:sp>
          <p:nvSpPr>
            <p:cNvPr id="1970" name="Google Shape;1970;p46"/>
            <p:cNvSpPr/>
            <p:nvPr/>
          </p:nvSpPr>
          <p:spPr>
            <a:xfrm>
              <a:off x="4807900" y="2242475"/>
              <a:ext cx="4113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46"/>
            <p:cNvSpPr/>
            <p:nvPr/>
          </p:nvSpPr>
          <p:spPr>
            <a:xfrm>
              <a:off x="4786850" y="2318025"/>
              <a:ext cx="1258500" cy="826800"/>
            </a:xfrm>
            <a:prstGeom prst="roundRect">
              <a:avLst>
                <a:gd fmla="val 5261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72" name="Google Shape;1972;p46"/>
            <p:cNvCxnSpPr/>
            <p:nvPr/>
          </p:nvCxnSpPr>
          <p:spPr>
            <a:xfrm>
              <a:off x="4787690" y="3091250"/>
              <a:ext cx="125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</p:cxnSp>
      </p:grp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47"/>
          <p:cNvSpPr/>
          <p:nvPr/>
        </p:nvSpPr>
        <p:spPr>
          <a:xfrm>
            <a:off x="1165350" y="491225"/>
            <a:ext cx="6813300" cy="8925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8" name="Google Shape;1978;p47"/>
          <p:cNvGrpSpPr/>
          <p:nvPr/>
        </p:nvGrpSpPr>
        <p:grpSpPr>
          <a:xfrm>
            <a:off x="7317975" y="721788"/>
            <a:ext cx="429650" cy="431375"/>
            <a:chOff x="6684050" y="721788"/>
            <a:chExt cx="429650" cy="431375"/>
          </a:xfrm>
        </p:grpSpPr>
        <p:sp>
          <p:nvSpPr>
            <p:cNvPr id="1979" name="Google Shape;1979;p47"/>
            <p:cNvSpPr/>
            <p:nvPr/>
          </p:nvSpPr>
          <p:spPr>
            <a:xfrm>
              <a:off x="6684050" y="721788"/>
              <a:ext cx="342900" cy="3429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80" name="Google Shape;1980;p47"/>
            <p:cNvCxnSpPr/>
            <p:nvPr/>
          </p:nvCxnSpPr>
          <p:spPr>
            <a:xfrm>
              <a:off x="6973000" y="1012463"/>
              <a:ext cx="140700" cy="1407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81" name="Google Shape;1981;p47"/>
          <p:cNvSpPr/>
          <p:nvPr/>
        </p:nvSpPr>
        <p:spPr>
          <a:xfrm>
            <a:off x="1165125" y="1575475"/>
            <a:ext cx="6813300" cy="32574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982" name="Google Shape;1982;p47"/>
          <p:cNvSpPr txBox="1"/>
          <p:nvPr>
            <p:ph idx="2" type="body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/>
              <a:t>Swagmaster Jeff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47"/>
          <p:cNvSpPr txBox="1"/>
          <p:nvPr>
            <p:ph idx="3" type="body"/>
          </p:nvPr>
        </p:nvSpPr>
        <p:spPr>
          <a:xfrm>
            <a:off x="2666625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47"/>
          <p:cNvSpPr txBox="1"/>
          <p:nvPr>
            <p:ph type="title"/>
          </p:nvPr>
        </p:nvSpPr>
        <p:spPr>
          <a:xfrm>
            <a:off x="1677150" y="512663"/>
            <a:ext cx="50313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FLOWCHART</a:t>
            </a:r>
            <a:endParaRPr/>
          </a:p>
        </p:txBody>
      </p:sp>
      <p:sp>
        <p:nvSpPr>
          <p:cNvPr id="1985" name="Google Shape;1985;p47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April 04 2025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6" name="Google Shape;1986;p47" title="pseudocode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875" y="1625225"/>
            <a:ext cx="6065801" cy="3157912"/>
          </a:xfrm>
          <a:prstGeom prst="rect">
            <a:avLst/>
          </a:prstGeom>
          <a:noFill/>
          <a:ln>
            <a:noFill/>
          </a:ln>
        </p:spPr>
      </p:pic>
      <p:sp>
        <p:nvSpPr>
          <p:cNvPr id="1987" name="Google Shape;1987;p47"/>
          <p:cNvSpPr/>
          <p:nvPr/>
        </p:nvSpPr>
        <p:spPr>
          <a:xfrm>
            <a:off x="1514125" y="1575875"/>
            <a:ext cx="1022700" cy="6372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2" name="Google Shape;1992;p48"/>
          <p:cNvGrpSpPr/>
          <p:nvPr/>
        </p:nvGrpSpPr>
        <p:grpSpPr>
          <a:xfrm>
            <a:off x="3144463" y="486828"/>
            <a:ext cx="4253420" cy="1148255"/>
            <a:chOff x="3055725" y="715438"/>
            <a:chExt cx="3313407" cy="1014987"/>
          </a:xfrm>
        </p:grpSpPr>
        <p:grpSp>
          <p:nvGrpSpPr>
            <p:cNvPr id="1993" name="Google Shape;1993;p48"/>
            <p:cNvGrpSpPr/>
            <p:nvPr/>
          </p:nvGrpSpPr>
          <p:grpSpPr>
            <a:xfrm>
              <a:off x="3055725" y="715438"/>
              <a:ext cx="3103050" cy="786500"/>
              <a:chOff x="3007925" y="673613"/>
              <a:chExt cx="3103050" cy="786500"/>
            </a:xfrm>
          </p:grpSpPr>
          <p:sp>
            <p:nvSpPr>
              <p:cNvPr id="1994" name="Google Shape;1994;p48"/>
              <p:cNvSpPr/>
              <p:nvPr/>
            </p:nvSpPr>
            <p:spPr>
              <a:xfrm>
                <a:off x="3077725" y="721550"/>
                <a:ext cx="2973300" cy="678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995" name="Google Shape;1995;p48"/>
              <p:cNvSpPr/>
              <p:nvPr/>
            </p:nvSpPr>
            <p:spPr>
              <a:xfrm>
                <a:off x="3007925" y="6736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48"/>
              <p:cNvSpPr/>
              <p:nvPr/>
            </p:nvSpPr>
            <p:spPr>
              <a:xfrm>
                <a:off x="5973275" y="6736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48"/>
              <p:cNvSpPr/>
              <p:nvPr/>
            </p:nvSpPr>
            <p:spPr>
              <a:xfrm>
                <a:off x="5973275" y="13210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48"/>
              <p:cNvSpPr/>
              <p:nvPr/>
            </p:nvSpPr>
            <p:spPr>
              <a:xfrm>
                <a:off x="3007925" y="1311913"/>
                <a:ext cx="137700" cy="148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 </a:t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99" name="Google Shape;1999;p48"/>
            <p:cNvSpPr/>
            <p:nvPr/>
          </p:nvSpPr>
          <p:spPr>
            <a:xfrm rot="-2281323">
              <a:off x="6037771" y="1389972"/>
              <a:ext cx="271725" cy="287249"/>
            </a:xfrm>
            <a:custGeom>
              <a:rect b="b" l="l" r="r" t="t"/>
              <a:pathLst>
                <a:path extrusionOk="0" h="5504" w="5206">
                  <a:moveTo>
                    <a:pt x="2726" y="0"/>
                  </a:moveTo>
                  <a:lnTo>
                    <a:pt x="0" y="5493"/>
                  </a:lnTo>
                  <a:lnTo>
                    <a:pt x="2591" y="4653"/>
                  </a:lnTo>
                  <a:lnTo>
                    <a:pt x="5206" y="5504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000" name="Google Shape;2000;p48"/>
          <p:cNvSpPr/>
          <p:nvPr/>
        </p:nvSpPr>
        <p:spPr>
          <a:xfrm>
            <a:off x="5132350" y="1485900"/>
            <a:ext cx="3437400" cy="34440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1" name="Google Shape;2001;p48"/>
          <p:cNvSpPr/>
          <p:nvPr/>
        </p:nvSpPr>
        <p:spPr>
          <a:xfrm>
            <a:off x="341525" y="2319599"/>
            <a:ext cx="4066200" cy="22692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2" name="Google Shape;2002;p48"/>
          <p:cNvGrpSpPr/>
          <p:nvPr/>
        </p:nvGrpSpPr>
        <p:grpSpPr>
          <a:xfrm>
            <a:off x="411700" y="2420932"/>
            <a:ext cx="277873" cy="68400"/>
            <a:chOff x="411700" y="2420932"/>
            <a:chExt cx="277873" cy="68400"/>
          </a:xfrm>
        </p:grpSpPr>
        <p:sp>
          <p:nvSpPr>
            <p:cNvPr id="2003" name="Google Shape;2003;p48"/>
            <p:cNvSpPr/>
            <p:nvPr/>
          </p:nvSpPr>
          <p:spPr>
            <a:xfrm>
              <a:off x="411700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48"/>
            <p:cNvSpPr/>
            <p:nvPr/>
          </p:nvSpPr>
          <p:spPr>
            <a:xfrm>
              <a:off x="516436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48"/>
            <p:cNvSpPr/>
            <p:nvPr/>
          </p:nvSpPr>
          <p:spPr>
            <a:xfrm>
              <a:off x="621173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6" name="Google Shape;2006;p48"/>
          <p:cNvSpPr txBox="1"/>
          <p:nvPr>
            <p:ph idx="2" type="body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/>
              <a:t>Swagmaster Jeff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7" name="Google Shape;2007;p48"/>
          <p:cNvGrpSpPr/>
          <p:nvPr/>
        </p:nvGrpSpPr>
        <p:grpSpPr>
          <a:xfrm>
            <a:off x="5254300" y="1635082"/>
            <a:ext cx="277873" cy="68400"/>
            <a:chOff x="5202525" y="2420932"/>
            <a:chExt cx="277873" cy="68400"/>
          </a:xfrm>
        </p:grpSpPr>
        <p:sp>
          <p:nvSpPr>
            <p:cNvPr id="2008" name="Google Shape;2008;p48"/>
            <p:cNvSpPr/>
            <p:nvPr/>
          </p:nvSpPr>
          <p:spPr>
            <a:xfrm>
              <a:off x="5202525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48"/>
            <p:cNvSpPr/>
            <p:nvPr/>
          </p:nvSpPr>
          <p:spPr>
            <a:xfrm>
              <a:off x="5307261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48"/>
            <p:cNvSpPr/>
            <p:nvPr/>
          </p:nvSpPr>
          <p:spPr>
            <a:xfrm>
              <a:off x="5411998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1" name="Google Shape;2011;p48"/>
          <p:cNvSpPr txBox="1"/>
          <p:nvPr>
            <p:ph idx="3" type="body"/>
          </p:nvPr>
        </p:nvSpPr>
        <p:spPr>
          <a:xfrm>
            <a:off x="2666850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2" name="Google Shape;2012;p48"/>
          <p:cNvSpPr/>
          <p:nvPr/>
        </p:nvSpPr>
        <p:spPr>
          <a:xfrm>
            <a:off x="341522" y="1539750"/>
            <a:ext cx="4136700" cy="6303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Key Properties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13" name="Google Shape;2013;p48"/>
          <p:cNvSpPr txBox="1"/>
          <p:nvPr>
            <p:ph idx="4" type="subTitle"/>
          </p:nvPr>
        </p:nvSpPr>
        <p:spPr>
          <a:xfrm>
            <a:off x="506525" y="2530650"/>
            <a:ext cx="37362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Lexend"/>
                <a:ea typeface="Lexend"/>
                <a:cs typeface="Lexend"/>
                <a:sym typeface="Lexend"/>
              </a:rPr>
              <a:t>Apical dendrite</a:t>
            </a:r>
            <a:r>
              <a:rPr lang="en">
                <a:latin typeface="Lexend SemiBold"/>
                <a:ea typeface="Lexend SemiBold"/>
                <a:cs typeface="Lexend SemiBold"/>
                <a:sym typeface="Lexend SemiBold"/>
              </a:rPr>
              <a:t>: a single dendrite at the top of the neuron</a:t>
            </a: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014" name="Google Shape;2014;p48"/>
          <p:cNvSpPr txBox="1"/>
          <p:nvPr>
            <p:ph type="title"/>
          </p:nvPr>
        </p:nvSpPr>
        <p:spPr>
          <a:xfrm>
            <a:off x="311700" y="513888"/>
            <a:ext cx="73401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 STRUCTURE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5" name="Google Shape;2015;p48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April 04 2025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6" name="Google Shape;201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6038" y="1485900"/>
            <a:ext cx="1690026" cy="34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7" name="Google Shape;2017;p48"/>
          <p:cNvSpPr txBox="1"/>
          <p:nvPr>
            <p:ph idx="4" type="subTitle"/>
          </p:nvPr>
        </p:nvSpPr>
        <p:spPr>
          <a:xfrm>
            <a:off x="506525" y="3122025"/>
            <a:ext cx="37362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Lexend"/>
                <a:ea typeface="Lexend"/>
                <a:cs typeface="Lexend"/>
                <a:sym typeface="Lexend"/>
              </a:rPr>
              <a:t>Basal dendrites</a:t>
            </a:r>
            <a:r>
              <a:rPr lang="en">
                <a:latin typeface="Lexend SemiBold"/>
                <a:ea typeface="Lexend SemiBold"/>
                <a:cs typeface="Lexend SemiBold"/>
                <a:sym typeface="Lexend SemiBold"/>
              </a:rPr>
              <a:t>: dendrites that extend from the bottom of the neuron</a:t>
            </a: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018" name="Google Shape;2018;p48"/>
          <p:cNvSpPr txBox="1"/>
          <p:nvPr>
            <p:ph idx="4" type="subTitle"/>
          </p:nvPr>
        </p:nvSpPr>
        <p:spPr>
          <a:xfrm>
            <a:off x="506525" y="3713425"/>
            <a:ext cx="37362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latin typeface="Lexend"/>
                <a:ea typeface="Lexend"/>
                <a:cs typeface="Lexend"/>
                <a:sym typeface="Lexend"/>
              </a:rPr>
              <a:t>Multi-branch axon</a:t>
            </a:r>
            <a:r>
              <a:rPr lang="en">
                <a:latin typeface="Lexend SemiBold"/>
                <a:ea typeface="Lexend SemiBold"/>
                <a:cs typeface="Lexend SemiBold"/>
                <a:sym typeface="Lexend SemiBold"/>
              </a:rPr>
              <a:t>: a single axon with multiple branches that allow for multiple connections to other neurons</a:t>
            </a: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cxnSp>
        <p:nvCxnSpPr>
          <p:cNvPr id="2019" name="Google Shape;2019;p48"/>
          <p:cNvCxnSpPr>
            <a:stCxn id="2013" idx="3"/>
          </p:cNvCxnSpPr>
          <p:nvPr/>
        </p:nvCxnSpPr>
        <p:spPr>
          <a:xfrm flipH="1" rot="10800000">
            <a:off x="4242725" y="2379600"/>
            <a:ext cx="2127000" cy="4281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0" name="Google Shape;2020;p48"/>
          <p:cNvCxnSpPr>
            <a:stCxn id="2017" idx="3"/>
          </p:cNvCxnSpPr>
          <p:nvPr/>
        </p:nvCxnSpPr>
        <p:spPr>
          <a:xfrm>
            <a:off x="4242725" y="3399075"/>
            <a:ext cx="1714500" cy="119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1" name="Google Shape;2021;p48"/>
          <p:cNvCxnSpPr>
            <a:stCxn id="2018" idx="3"/>
          </p:cNvCxnSpPr>
          <p:nvPr/>
        </p:nvCxnSpPr>
        <p:spPr>
          <a:xfrm flipH="1" rot="10800000">
            <a:off x="4242725" y="4058725"/>
            <a:ext cx="2127000" cy="116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p49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April 04 2025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7" name="Google Shape;2027;p49"/>
          <p:cNvSpPr txBox="1"/>
          <p:nvPr>
            <p:ph idx="3" type="body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/>
              <a:t>Swagmaster Jeff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8" name="Google Shape;2028;p49"/>
          <p:cNvSpPr txBox="1"/>
          <p:nvPr>
            <p:ph idx="4" type="body"/>
          </p:nvPr>
        </p:nvSpPr>
        <p:spPr>
          <a:xfrm>
            <a:off x="2666850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9" name="Google Shape;2029;p49"/>
          <p:cNvSpPr txBox="1"/>
          <p:nvPr/>
        </p:nvSpPr>
        <p:spPr>
          <a:xfrm>
            <a:off x="940775" y="2387100"/>
            <a:ext cx="7333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The pyramidal cell has been implemented as a class with an estimated completion of 65%. More properties are </a:t>
            </a: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being</a:t>
            </a: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added, such as Nernst equilibrium and the Hodgkin-Huxley model.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3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50"/>
          <p:cNvSpPr/>
          <p:nvPr/>
        </p:nvSpPr>
        <p:spPr>
          <a:xfrm>
            <a:off x="1165350" y="491225"/>
            <a:ext cx="6813300" cy="8925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5" name="Google Shape;2035;p50"/>
          <p:cNvGrpSpPr/>
          <p:nvPr/>
        </p:nvGrpSpPr>
        <p:grpSpPr>
          <a:xfrm>
            <a:off x="7317975" y="721788"/>
            <a:ext cx="429650" cy="431375"/>
            <a:chOff x="6684050" y="721788"/>
            <a:chExt cx="429650" cy="431375"/>
          </a:xfrm>
        </p:grpSpPr>
        <p:sp>
          <p:nvSpPr>
            <p:cNvPr id="2036" name="Google Shape;2036;p50"/>
            <p:cNvSpPr/>
            <p:nvPr/>
          </p:nvSpPr>
          <p:spPr>
            <a:xfrm>
              <a:off x="6684050" y="721788"/>
              <a:ext cx="342900" cy="3429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37" name="Google Shape;2037;p50"/>
            <p:cNvCxnSpPr/>
            <p:nvPr/>
          </p:nvCxnSpPr>
          <p:spPr>
            <a:xfrm>
              <a:off x="6973000" y="1012463"/>
              <a:ext cx="140700" cy="1407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38" name="Google Shape;2038;p50"/>
          <p:cNvSpPr/>
          <p:nvPr/>
        </p:nvSpPr>
        <p:spPr>
          <a:xfrm>
            <a:off x="1165125" y="1575475"/>
            <a:ext cx="6813300" cy="32574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039" name="Google Shape;2039;p50"/>
          <p:cNvSpPr txBox="1"/>
          <p:nvPr>
            <p:ph idx="2" type="body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/>
              <a:t>Swagmaster Jeff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0" name="Google Shape;2040;p50"/>
          <p:cNvSpPr txBox="1"/>
          <p:nvPr>
            <p:ph idx="3" type="body"/>
          </p:nvPr>
        </p:nvSpPr>
        <p:spPr>
          <a:xfrm>
            <a:off x="2666850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1" name="Google Shape;2041;p50"/>
          <p:cNvSpPr txBox="1"/>
          <p:nvPr>
            <p:ph type="title"/>
          </p:nvPr>
        </p:nvSpPr>
        <p:spPr>
          <a:xfrm>
            <a:off x="1677150" y="512663"/>
            <a:ext cx="50313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FLOWCHART</a:t>
            </a:r>
            <a:endParaRPr/>
          </a:p>
        </p:txBody>
      </p:sp>
      <p:sp>
        <p:nvSpPr>
          <p:cNvPr id="2042" name="Google Shape;2042;p50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April 04 2025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3" name="Google Shape;2043;p50" title="pseudocode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875" y="1625225"/>
            <a:ext cx="6065801" cy="3157912"/>
          </a:xfrm>
          <a:prstGeom prst="rect">
            <a:avLst/>
          </a:prstGeom>
          <a:noFill/>
          <a:ln>
            <a:noFill/>
          </a:ln>
        </p:spPr>
      </p:pic>
      <p:sp>
        <p:nvSpPr>
          <p:cNvPr id="2044" name="Google Shape;2044;p50"/>
          <p:cNvSpPr/>
          <p:nvPr/>
        </p:nvSpPr>
        <p:spPr>
          <a:xfrm>
            <a:off x="1337025" y="2219425"/>
            <a:ext cx="1285500" cy="8496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8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p51"/>
          <p:cNvSpPr/>
          <p:nvPr/>
        </p:nvSpPr>
        <p:spPr>
          <a:xfrm>
            <a:off x="342570" y="2317834"/>
            <a:ext cx="5772900" cy="24330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0" name="Google Shape;2050;p51"/>
          <p:cNvSpPr/>
          <p:nvPr/>
        </p:nvSpPr>
        <p:spPr>
          <a:xfrm>
            <a:off x="6653284" y="2317834"/>
            <a:ext cx="2149200" cy="24330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1" name="Google Shape;2051;p51"/>
          <p:cNvSpPr/>
          <p:nvPr/>
        </p:nvSpPr>
        <p:spPr>
          <a:xfrm>
            <a:off x="6723459" y="2630059"/>
            <a:ext cx="1080900" cy="4515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Note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2052" name="Google Shape;2052;p51"/>
          <p:cNvGrpSpPr/>
          <p:nvPr/>
        </p:nvGrpSpPr>
        <p:grpSpPr>
          <a:xfrm>
            <a:off x="6723459" y="2419159"/>
            <a:ext cx="277873" cy="68400"/>
            <a:chOff x="6723459" y="2419159"/>
            <a:chExt cx="277873" cy="68400"/>
          </a:xfrm>
        </p:grpSpPr>
        <p:sp>
          <p:nvSpPr>
            <p:cNvPr id="2053" name="Google Shape;2053;p51"/>
            <p:cNvSpPr/>
            <p:nvPr/>
          </p:nvSpPr>
          <p:spPr>
            <a:xfrm>
              <a:off x="6723459" y="2419159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51"/>
            <p:cNvSpPr/>
            <p:nvPr/>
          </p:nvSpPr>
          <p:spPr>
            <a:xfrm>
              <a:off x="6828196" y="2419159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51"/>
            <p:cNvSpPr/>
            <p:nvPr/>
          </p:nvSpPr>
          <p:spPr>
            <a:xfrm>
              <a:off x="6932932" y="2419159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6" name="Google Shape;2056;p51"/>
          <p:cNvGrpSpPr/>
          <p:nvPr/>
        </p:nvGrpSpPr>
        <p:grpSpPr>
          <a:xfrm>
            <a:off x="412745" y="2419159"/>
            <a:ext cx="277873" cy="68400"/>
            <a:chOff x="412745" y="2419159"/>
            <a:chExt cx="277873" cy="68400"/>
          </a:xfrm>
        </p:grpSpPr>
        <p:sp>
          <p:nvSpPr>
            <p:cNvPr id="2057" name="Google Shape;2057;p51"/>
            <p:cNvSpPr/>
            <p:nvPr/>
          </p:nvSpPr>
          <p:spPr>
            <a:xfrm>
              <a:off x="412745" y="2419159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51"/>
            <p:cNvSpPr/>
            <p:nvPr/>
          </p:nvSpPr>
          <p:spPr>
            <a:xfrm>
              <a:off x="517482" y="2419159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51"/>
            <p:cNvSpPr/>
            <p:nvPr/>
          </p:nvSpPr>
          <p:spPr>
            <a:xfrm>
              <a:off x="622218" y="2419159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0" name="Google Shape;2060;p51"/>
          <p:cNvSpPr txBox="1"/>
          <p:nvPr>
            <p:ph idx="5" type="subTitle"/>
          </p:nvPr>
        </p:nvSpPr>
        <p:spPr>
          <a:xfrm>
            <a:off x="6685375" y="3224050"/>
            <a:ext cx="20850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Future work would aim to implement all other configurations. How exciting!</a:t>
            </a:r>
            <a:endParaRPr/>
          </a:p>
        </p:txBody>
      </p:sp>
      <p:sp>
        <p:nvSpPr>
          <p:cNvPr id="2061" name="Google Shape;2061;p51"/>
          <p:cNvSpPr txBox="1"/>
          <p:nvPr>
            <p:ph idx="2" type="body"/>
          </p:nvPr>
        </p:nvSpPr>
        <p:spPr>
          <a:xfrm>
            <a:off x="167325" y="-39600"/>
            <a:ext cx="1169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Swagmaster Jeff</a:t>
            </a:r>
            <a:endParaRPr/>
          </a:p>
        </p:txBody>
      </p:sp>
      <p:sp>
        <p:nvSpPr>
          <p:cNvPr id="2062" name="Google Shape;2062;p51"/>
          <p:cNvSpPr txBox="1"/>
          <p:nvPr>
            <p:ph idx="3" type="body"/>
          </p:nvPr>
        </p:nvSpPr>
        <p:spPr>
          <a:xfrm>
            <a:off x="2666850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3" name="Google Shape;2063;p51"/>
          <p:cNvSpPr txBox="1"/>
          <p:nvPr>
            <p:ph type="title"/>
          </p:nvPr>
        </p:nvSpPr>
        <p:spPr>
          <a:xfrm>
            <a:off x="209775" y="468575"/>
            <a:ext cx="50160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KNOWN NEURAL CIRCUIT CONFIGURATIONS</a:t>
            </a:r>
            <a:endParaRPr sz="4000"/>
          </a:p>
        </p:txBody>
      </p:sp>
      <p:grpSp>
        <p:nvGrpSpPr>
          <p:cNvPr id="2064" name="Google Shape;2064;p51"/>
          <p:cNvGrpSpPr/>
          <p:nvPr/>
        </p:nvGrpSpPr>
        <p:grpSpPr>
          <a:xfrm>
            <a:off x="5364620" y="566977"/>
            <a:ext cx="2995509" cy="1026343"/>
            <a:chOff x="5351018" y="4955476"/>
            <a:chExt cx="4003085" cy="1380236"/>
          </a:xfrm>
        </p:grpSpPr>
        <p:sp>
          <p:nvSpPr>
            <p:cNvPr id="2065" name="Google Shape;2065;p51"/>
            <p:cNvSpPr/>
            <p:nvPr/>
          </p:nvSpPr>
          <p:spPr>
            <a:xfrm>
              <a:off x="5411982" y="5018982"/>
              <a:ext cx="3885217" cy="1253236"/>
            </a:xfrm>
            <a:custGeom>
              <a:rect b="b" l="l" r="r" t="t"/>
              <a:pathLst>
                <a:path extrusionOk="0" h="1253236" w="2932239">
                  <a:moveTo>
                    <a:pt x="0" y="0"/>
                  </a:moveTo>
                  <a:lnTo>
                    <a:pt x="2932240" y="0"/>
                  </a:lnTo>
                  <a:lnTo>
                    <a:pt x="2932240" y="1253236"/>
                  </a:lnTo>
                  <a:lnTo>
                    <a:pt x="0" y="1253236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066" name="Google Shape;2066;p51"/>
            <p:cNvSpPr/>
            <p:nvPr/>
          </p:nvSpPr>
          <p:spPr>
            <a:xfrm>
              <a:off x="5351018" y="4955476"/>
              <a:ext cx="121920" cy="127000"/>
            </a:xfrm>
            <a:custGeom>
              <a:rect b="b" l="l" r="r" t="t"/>
              <a:pathLst>
                <a:path extrusionOk="0" h="127000" w="121920">
                  <a:moveTo>
                    <a:pt x="0" y="0"/>
                  </a:moveTo>
                  <a:lnTo>
                    <a:pt x="121920" y="0"/>
                  </a:lnTo>
                  <a:lnTo>
                    <a:pt x="121920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067" name="Google Shape;2067;p51"/>
            <p:cNvSpPr/>
            <p:nvPr/>
          </p:nvSpPr>
          <p:spPr>
            <a:xfrm>
              <a:off x="5351018" y="6208712"/>
              <a:ext cx="121920" cy="127000"/>
            </a:xfrm>
            <a:custGeom>
              <a:rect b="b" l="l" r="r" t="t"/>
              <a:pathLst>
                <a:path extrusionOk="0" h="127000" w="121920">
                  <a:moveTo>
                    <a:pt x="0" y="0"/>
                  </a:moveTo>
                  <a:lnTo>
                    <a:pt x="121920" y="0"/>
                  </a:lnTo>
                  <a:lnTo>
                    <a:pt x="121920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068" name="Google Shape;2068;p51"/>
            <p:cNvSpPr/>
            <p:nvPr/>
          </p:nvSpPr>
          <p:spPr>
            <a:xfrm>
              <a:off x="9232183" y="4955476"/>
              <a:ext cx="121920" cy="127000"/>
            </a:xfrm>
            <a:custGeom>
              <a:rect b="b" l="l" r="r" t="t"/>
              <a:pathLst>
                <a:path extrusionOk="0" h="127000" w="121920">
                  <a:moveTo>
                    <a:pt x="0" y="0"/>
                  </a:moveTo>
                  <a:lnTo>
                    <a:pt x="121919" y="0"/>
                  </a:lnTo>
                  <a:lnTo>
                    <a:pt x="121919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069" name="Google Shape;2069;p51"/>
            <p:cNvSpPr/>
            <p:nvPr/>
          </p:nvSpPr>
          <p:spPr>
            <a:xfrm>
              <a:off x="9232183" y="6208712"/>
              <a:ext cx="121920" cy="127000"/>
            </a:xfrm>
            <a:custGeom>
              <a:rect b="b" l="l" r="r" t="t"/>
              <a:pathLst>
                <a:path extrusionOk="0" h="127000" w="121920">
                  <a:moveTo>
                    <a:pt x="0" y="0"/>
                  </a:moveTo>
                  <a:lnTo>
                    <a:pt x="121919" y="0"/>
                  </a:lnTo>
                  <a:lnTo>
                    <a:pt x="121919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</p:grpSp>
      <p:sp>
        <p:nvSpPr>
          <p:cNvPr id="2070" name="Google Shape;2070;p51"/>
          <p:cNvSpPr txBox="1"/>
          <p:nvPr/>
        </p:nvSpPr>
        <p:spPr>
          <a:xfrm>
            <a:off x="5457328" y="710711"/>
            <a:ext cx="281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Neural circuits fall in one of two categories: 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excitatory </a:t>
            </a: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or 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inhibitory</a:t>
            </a: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.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71" name="Google Shape;2071;p51"/>
          <p:cNvSpPr/>
          <p:nvPr/>
        </p:nvSpPr>
        <p:spPr>
          <a:xfrm>
            <a:off x="6953541" y="1416411"/>
            <a:ext cx="263412" cy="324213"/>
          </a:xfrm>
          <a:custGeom>
            <a:rect b="b" l="l" r="r" t="t"/>
            <a:pathLst>
              <a:path extrusionOk="0" h="19170" w="15575">
                <a:moveTo>
                  <a:pt x="0" y="0"/>
                </a:moveTo>
                <a:lnTo>
                  <a:pt x="3354" y="19170"/>
                </a:lnTo>
                <a:lnTo>
                  <a:pt x="7668" y="11502"/>
                </a:lnTo>
                <a:lnTo>
                  <a:pt x="15575" y="8866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2" name="Google Shape;2072;p51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April 04 2025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3" name="Google Shape;207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50" y="2487550"/>
            <a:ext cx="4352925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4" name="Google Shape;2074;p51"/>
          <p:cNvSpPr/>
          <p:nvPr/>
        </p:nvSpPr>
        <p:spPr>
          <a:xfrm>
            <a:off x="2600064" y="2440150"/>
            <a:ext cx="1257900" cy="831300"/>
          </a:xfrm>
          <a:prstGeom prst="ellipse">
            <a:avLst/>
          </a:prstGeom>
          <a:solidFill>
            <a:srgbClr val="FFFFFF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8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52"/>
          <p:cNvSpPr/>
          <p:nvPr/>
        </p:nvSpPr>
        <p:spPr>
          <a:xfrm>
            <a:off x="357202" y="1355246"/>
            <a:ext cx="8437500" cy="3521100"/>
          </a:xfrm>
          <a:prstGeom prst="roundRect">
            <a:avLst>
              <a:gd fmla="val 1969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0" name="Google Shape;2080;p52"/>
          <p:cNvSpPr/>
          <p:nvPr/>
        </p:nvSpPr>
        <p:spPr>
          <a:xfrm>
            <a:off x="3545248" y="1794150"/>
            <a:ext cx="2248500" cy="2861700"/>
          </a:xfrm>
          <a:prstGeom prst="roundRect">
            <a:avLst>
              <a:gd fmla="val 4721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1" name="Google Shape;2081;p52"/>
          <p:cNvSpPr/>
          <p:nvPr/>
        </p:nvSpPr>
        <p:spPr>
          <a:xfrm>
            <a:off x="6130096" y="1794150"/>
            <a:ext cx="2248500" cy="2861700"/>
          </a:xfrm>
          <a:prstGeom prst="roundRect">
            <a:avLst>
              <a:gd fmla="val 4721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2" name="Google Shape;2082;p52"/>
          <p:cNvSpPr/>
          <p:nvPr/>
        </p:nvSpPr>
        <p:spPr>
          <a:xfrm>
            <a:off x="960400" y="1794150"/>
            <a:ext cx="2248500" cy="2861700"/>
          </a:xfrm>
          <a:prstGeom prst="roundRect">
            <a:avLst>
              <a:gd fmla="val 4721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3" name="Google Shape;2083;p52"/>
          <p:cNvGrpSpPr/>
          <p:nvPr/>
        </p:nvGrpSpPr>
        <p:grpSpPr>
          <a:xfrm>
            <a:off x="427350" y="1434150"/>
            <a:ext cx="277873" cy="68400"/>
            <a:chOff x="520925" y="1460325"/>
            <a:chExt cx="277873" cy="68400"/>
          </a:xfrm>
        </p:grpSpPr>
        <p:sp>
          <p:nvSpPr>
            <p:cNvPr id="2084" name="Google Shape;2084;p52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52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52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7" name="Google Shape;2087;p52"/>
          <p:cNvSpPr txBox="1"/>
          <p:nvPr>
            <p:ph idx="2" type="body"/>
          </p:nvPr>
        </p:nvSpPr>
        <p:spPr>
          <a:xfrm>
            <a:off x="167325" y="-39600"/>
            <a:ext cx="1169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Swagmaster Jeff</a:t>
            </a:r>
            <a:endParaRPr/>
          </a:p>
        </p:txBody>
      </p:sp>
      <p:sp>
        <p:nvSpPr>
          <p:cNvPr id="2088" name="Google Shape;2088;p52"/>
          <p:cNvSpPr txBox="1"/>
          <p:nvPr>
            <p:ph idx="3" type="body"/>
          </p:nvPr>
        </p:nvSpPr>
        <p:spPr>
          <a:xfrm>
            <a:off x="2666850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9" name="Google Shape;2089;p52"/>
          <p:cNvSpPr txBox="1"/>
          <p:nvPr>
            <p:ph type="title"/>
          </p:nvPr>
        </p:nvSpPr>
        <p:spPr>
          <a:xfrm>
            <a:off x="209775" y="468575"/>
            <a:ext cx="84375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 CONFIGURATION</a:t>
            </a:r>
            <a:endParaRPr/>
          </a:p>
        </p:txBody>
      </p:sp>
      <p:sp>
        <p:nvSpPr>
          <p:cNvPr id="2090" name="Google Shape;2090;p52"/>
          <p:cNvSpPr txBox="1"/>
          <p:nvPr/>
        </p:nvSpPr>
        <p:spPr>
          <a:xfrm>
            <a:off x="960550" y="3541625"/>
            <a:ext cx="22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Initial</a:t>
            </a:r>
            <a:endParaRPr sz="18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2091" name="Google Shape;2091;p52"/>
          <p:cNvSpPr txBox="1"/>
          <p:nvPr/>
        </p:nvSpPr>
        <p:spPr>
          <a:xfrm>
            <a:off x="3545250" y="3541625"/>
            <a:ext cx="22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Intermediary</a:t>
            </a:r>
            <a:endParaRPr sz="18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2092" name="Google Shape;2092;p52"/>
          <p:cNvSpPr txBox="1"/>
          <p:nvPr/>
        </p:nvSpPr>
        <p:spPr>
          <a:xfrm>
            <a:off x="6129950" y="3541625"/>
            <a:ext cx="22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Terminal</a:t>
            </a:r>
            <a:endParaRPr sz="18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2093" name="Google Shape;2093;p52"/>
          <p:cNvSpPr txBox="1"/>
          <p:nvPr/>
        </p:nvSpPr>
        <p:spPr>
          <a:xfrm>
            <a:off x="1117150" y="3885725"/>
            <a:ext cx="193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Generates original signal at beginning of simulation</a:t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94" name="Google Shape;2094;p52"/>
          <p:cNvSpPr txBox="1"/>
          <p:nvPr/>
        </p:nvSpPr>
        <p:spPr>
          <a:xfrm>
            <a:off x="3701998" y="3885725"/>
            <a:ext cx="193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Receives original signal, integrates it, fires an action potential, then releases neurotransmitters</a:t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95" name="Google Shape;2095;p52"/>
          <p:cNvSpPr txBox="1"/>
          <p:nvPr/>
        </p:nvSpPr>
        <p:spPr>
          <a:xfrm>
            <a:off x="6286850" y="3885725"/>
            <a:ext cx="193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Receives original signal; simulation ends</a:t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96" name="Google Shape;2096;p52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April 04 2025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7" name="Google Shape;2097;p52" title="pyramidal cell sketc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540900" y="1622687"/>
            <a:ext cx="1087500" cy="2142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8" name="Google Shape;2098;p52" title="pyramidal cell sketc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4125750" y="1622687"/>
            <a:ext cx="1087500" cy="2142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9" name="Google Shape;2099;p52" title="pyramidal cell sketc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6710600" y="1622687"/>
            <a:ext cx="1087500" cy="214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3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p53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April 04 2025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5" name="Google Shape;2105;p53"/>
          <p:cNvSpPr txBox="1"/>
          <p:nvPr>
            <p:ph idx="3" type="body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/>
              <a:t>Swagmaster Jeff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6" name="Google Shape;2106;p53"/>
          <p:cNvSpPr txBox="1"/>
          <p:nvPr>
            <p:ph idx="4" type="body"/>
          </p:nvPr>
        </p:nvSpPr>
        <p:spPr>
          <a:xfrm>
            <a:off x="2666850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7" name="Google Shape;2107;p53"/>
          <p:cNvSpPr txBox="1"/>
          <p:nvPr/>
        </p:nvSpPr>
        <p:spPr>
          <a:xfrm>
            <a:off x="940775" y="2387100"/>
            <a:ext cx="7333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Implementation of all known neural circuits is perhaps the most difficult aspect of this project at this time. I would like to ask you for your help and guidance with this segment.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