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ileron" panose="020B0604020202020204" charset="0"/>
      <p:regular r:id="rId16"/>
    </p:embeddedFont>
    <p:embeddedFont>
      <p:font typeface="Aileron Bold" panose="020B0604020202020204" charset="0"/>
      <p:regular r:id="rId17"/>
    </p:embeddedFont>
    <p:embeddedFont>
      <p:font typeface="Canva Student Font" panose="020B0604020202020204" charset="0"/>
      <p:regular r:id="rId18"/>
    </p:embeddedFont>
    <p:embeddedFont>
      <p:font typeface="Montserrat" pitchFamily="2" charset="0"/>
      <p:regular r:id="rId19"/>
      <p:bold r:id="rId20"/>
    </p:embeddedFont>
    <p:embeddedFont>
      <p:font typeface="Montserrat Bold" pitchFamily="2" charset="0"/>
      <p:regular r:id="rId21"/>
      <p:bold r:id="rId22"/>
    </p:embeddedFont>
    <p:embeddedFont>
      <p:font typeface="Montserrat Light" panose="00000400000000000000" pitchFamily="2" charset="0"/>
      <p:regular r:id="rId23"/>
    </p:embeddedFont>
    <p:embeddedFont>
      <p:font typeface="Open Sauce Bold" panose="020B0604020202020204" charset="0"/>
      <p:regular r:id="rId24"/>
    </p:embeddedFont>
    <p:embeddedFont>
      <p:font typeface="Open Sauce Light" panose="020B0604020202020204" charset="0"/>
      <p:regular r:id="rId25"/>
    </p:embeddedFont>
    <p:embeddedFont>
      <p:font typeface="Open Sauce Medium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E364B3-E596-26AC-4841-3A1822492F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EC5D1-EEED-5841-5523-FE5B802C6E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00F31-6D3C-4525-B247-D02DA87C1FE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F1CA8-89D5-6529-33CC-E4CAAD26D1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2876B-0FC8-160B-7E0C-BD597C0B8B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986BC-AC71-4D3E-B9D2-CCB4BE84C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01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19T09:32:41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36962 13626 0,'-26'0'297,"-1"0"-281,-26 0-1,27 26 1,-53 1 15,79-1-15,-27-26 0,1 27-1,-1-27 1,1 0 15,-1 26-15,1-26-1,-1 0 1,27 27-16,-26-1 31,-27 1 16,53-1 0,0 1 0,26-27-32,-26 26 1,27-26 31,-1 0-16,27 0-15,-26 0-1,-1 0 1,1 0 0,-1 0-1,1 0 1,-1 0 0,1 0 15,-1 0-16,0 0 1,1 0 0,-1 0 31,1 0-32,-1 27 48,1-1-16,26 0 15,-53 1-46,0-1 31,0 1-32,0-1 1,-27-26-1,27 27 1,-26-1 15,-1 1 32,1-1-16,-1 1-32,1-27 32,-1 0-16,1 0 16,0 0-31,-1 0 15,1 0 32,-1 0-32,1 0-15,26-27 15</inkml:trace>
  <inkml:trace contextRef="#ctx0" brushRef="#br0" timeOffset="2830.43">36618 14975 0,'0'27'297,"27"52"-281,-27-26-1,26-26 17,1 26-17,-27-27 1,0 0 0,0 1-1,0 26 1,0-27 15,0 1-15,0-1-1,0 1 17,0-1-17,0 1 32,0-1-31</inkml:trace>
  <inkml:trace contextRef="#ctx0" brushRef="#br0" timeOffset="5507.68">36512 15028 0,'27'0'360,"-1"0"-345,1 0 1,26 0 0,-53-26-1,53 26 1,-27 0-16,27 0 47,-26 0-32,-27-27-15,26 27 32,27 0-1,-27 0 31,1 0-15,-27 27 141,0-1-141,0 1-32,0-1 16,0 1-15,-27-27-16,27 26 31,-26 1-15,-1-27 15,27 26 0,-26 1-15,0-1 31,-1 0 0,1 1 0,-1-27 0,1 0-16,-1 0 31,1 0-46,-1 0 31</inkml:trace>
  <inkml:trace contextRef="#ctx0" brushRef="#br0" timeOffset="8306.75">36645 16219 0,'0'26'297,"0"1"-282,0-1 1,0 1 0,0-1-1,0 1 1,0-1-1,0 1 1,0-1-16,0 1 31,0-1-15,0 0 15,0 1-15,0-1 15,0 1-15,0 26 15,0-27 0,0 1 16,0-1-16,0 1 16,0-1 109</inkml:trace>
  <inkml:trace contextRef="#ctx0" brushRef="#br0" timeOffset="10877.61">36671 16272 0,'27'26'297,"-1"1"-282,1-1 17,-27 1-17,26-27-15,1 26 16,-1-26 15,-26 27-15,26-1 15,-26 1-15,27-27-1,-1 26 1,-26 0 31,0 1 15,0-1-46,0 1 31,0-1 15,27 1-15,-1-1-16,-26 1 1,0-1 30,27-26-15,-1 27-16,-26-1 1,27-26-17,-1 0 1,1 27 15,-1-27 0,-26 26-15,27-26 15,-27 26-15</inkml:trace>
  <inkml:trace contextRef="#ctx0" brushRef="#br0" timeOffset="13800.48">36671 16669 0,'27'0'296,"-1"0"-264,1 0-17,-1 0 17,1 0-17,-1-27 1,0 27 31,1 0-32,-27-26-15,26 26 32,-26-27-1,27 1-16,-1 26 17,1 0 30</inkml:trace>
  <inkml:trace contextRef="#ctx0" brushRef="#br0" timeOffset="16129.56">36433 17357 0,'0'53'344,"0"-27"-328,0 0-16,0 1 15,0-1-15,0 1 31,0-1-15,0 1 0,0 26-1,0-27 17,0 1-17,0-1 1,0 1-1,0-1 17,0 0-17,0 1 17,0-1-17,0 1 16,0-1 16,0 1 0,0-1-31,0 1 15,0-1 32</inkml:trace>
  <inkml:trace contextRef="#ctx0" brushRef="#br0" timeOffset="18929.45">36407 17515 0,'26'27'328,"27"26"-312,0-27-16,0 27 15,26 0 1,27 26 0,-53-52-1,-27-1-15,27 27 16,-26-53 0,26 53 15,-27-53-16,1 27 1,-1-1 15,1-26 1,-1 0 14,1 0-30,-27-26 140,0-1-140,0 1 0,0-27-1,0 26 1,-27 1-1,27-1 1,-26 1 0,26 0-16,0-1 31,-27 27 0,27-26-15,0-1-1,-26 1 17,-1 26-17,27-27 17,0 1 14,0-1-30,0 1 31,0-1-16,0 1 16,0-1 0,0 1 31</inkml:trace>
  <inkml:trace contextRef="#ctx0" brushRef="#br0" timeOffset="21893.38">36883 18468 0,'-132'26'234,"52"-26"-218,54 27 0,-80-27-1,53 26 17,27-26-17,26 27-15,-27-27 16,27 26-1,-53-26 1,53 27 0,-26 26 15,26-27-15,0 27 15,0-27 0,0 1-15,0-1 15,0 1-15,0-1-16,0 1 46,26-27-30,1 26-16,-1 1 31,1-27 1,-1 0-17,0 26 1,1-26 15,-1 0-15,1 0 31,-1 0-32,1 0 16,-1 0 1,1 0-1,-1 0-15,1 0 15,-1 0 47,1 0-31,-27-26 0</inkml:trace>
  <inkml:trace contextRef="#ctx0" brushRef="#br0" timeOffset="25218.02">38074 12621 0,'-53'0'203,"-53"26"-187,79 1-16,-52-27 31,26 0-15,0 0-16,0 0 31,27 26-31,26 0 16,-27-26-1,1 27 1,26-1 0,-27-26-16,1 27 15,26-1 1,0 1-1,0-1 1,26 27 0,-26-26-1,0-1 1,0 0 0,27-26-16,-27 27 31,26-27-16,1 0 1,-1 26 0,1-26-1,-1 0 17,1 0-17,-1 0 1,0 0 15,1 0 0,-1 0-15,1-26 15,-1 26 0,1 0-15,-27-27 0,26 1 15,1 0-15,-27-1 15,26 1-16,-26-1 1,0 1 15,0-1-15,27 27-16,-27-26 31,0-1-15,26 1-1,1 26 1,-27-27 0,0 1-1,0 0 1,0-1 31,0 1-16,0-1 16,0 1-31,-27 26 218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29CC-9B75-4BEA-94E2-E16703F22FD9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12000-3EA7-4792-A4F0-69B971726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B375-F579-4254-83AF-12B41FDDD288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261D-0158-4FF8-8C0C-B49834B7659B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0BD5-8540-4A0E-A37C-D1F4347BFE7D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ABF1-97F6-4EA0-BF8D-61650C5E202B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44E2-2C6D-43CE-8B32-7EC98BACB845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6833-FD7A-410A-8A5D-532CEF0867F1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862-9A66-47BB-9892-9F73C76E1444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ADDC-7FA7-482D-A64A-73475722D325}" type="datetime1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5AB4-A363-4B09-84DD-D3EE1E7429AF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CA1-B038-4E0B-A078-C7E03C79A7C1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C3F-E0AA-498E-9948-CA70F011C316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Saurabh 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8981-D2E5-48B9-9723-76F8A61979CA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Saurabh 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39248" y="7224997"/>
            <a:ext cx="11826080" cy="904197"/>
            <a:chOff x="0" y="0"/>
            <a:chExt cx="3199068" cy="2445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9068" cy="244594"/>
            </a:xfrm>
            <a:custGeom>
              <a:avLst/>
              <a:gdLst/>
              <a:ahLst/>
              <a:cxnLst/>
              <a:rect l="l" t="t" r="r" b="b"/>
              <a:pathLst>
                <a:path w="3199068" h="244594">
                  <a:moveTo>
                    <a:pt x="1599534" y="0"/>
                  </a:moveTo>
                  <a:cubicBezTo>
                    <a:pt x="716136" y="0"/>
                    <a:pt x="0" y="54754"/>
                    <a:pt x="0" y="122297"/>
                  </a:cubicBezTo>
                  <a:cubicBezTo>
                    <a:pt x="0" y="189840"/>
                    <a:pt x="716136" y="244594"/>
                    <a:pt x="1599534" y="244594"/>
                  </a:cubicBezTo>
                  <a:cubicBezTo>
                    <a:pt x="2482932" y="244594"/>
                    <a:pt x="3199068" y="189840"/>
                    <a:pt x="3199068" y="122297"/>
                  </a:cubicBezTo>
                  <a:cubicBezTo>
                    <a:pt x="3199068" y="54754"/>
                    <a:pt x="2482932" y="0"/>
                    <a:pt x="1599534" y="0"/>
                  </a:cubicBezTo>
                  <a:close/>
                </a:path>
              </a:pathLst>
            </a:custGeom>
            <a:solidFill>
              <a:srgbClr val="F2684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99913" y="-24694"/>
              <a:ext cx="2599243" cy="246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866507" y="3337509"/>
            <a:ext cx="12118284" cy="4574652"/>
          </a:xfrm>
          <a:custGeom>
            <a:avLst/>
            <a:gdLst/>
            <a:ahLst/>
            <a:cxnLst/>
            <a:rect l="l" t="t" r="r" b="b"/>
            <a:pathLst>
              <a:path w="12118284" h="4574652">
                <a:moveTo>
                  <a:pt x="0" y="0"/>
                </a:moveTo>
                <a:lnTo>
                  <a:pt x="12118284" y="0"/>
                </a:lnTo>
                <a:lnTo>
                  <a:pt x="12118284" y="4574652"/>
                </a:lnTo>
                <a:lnTo>
                  <a:pt x="0" y="4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05333" y="5445755"/>
            <a:ext cx="2034511" cy="98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85"/>
              </a:lnSpc>
            </a:pPr>
            <a:r>
              <a:rPr lang="en-US" sz="2350" b="1" u="sng" spc="-23">
                <a:solidFill>
                  <a:srgbClr val="1F191A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Presented by </a:t>
            </a:r>
          </a:p>
          <a:p>
            <a:pPr marL="0" lvl="0" indent="0" algn="l">
              <a:lnSpc>
                <a:spcPts val="2585"/>
              </a:lnSpc>
            </a:pPr>
            <a:r>
              <a:rPr lang="en-US" sz="2350" b="1" u="sng" spc="-23">
                <a:solidFill>
                  <a:srgbClr val="1F191A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SAURABH SINGH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1285" y="686020"/>
            <a:ext cx="17225429" cy="174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16"/>
              </a:lnSpc>
            </a:pPr>
            <a:r>
              <a:rPr lang="en-US" sz="14018" b="1" spc="-1121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                     G - A - G                                                                                                                               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92946" y="8524252"/>
            <a:ext cx="4677349" cy="400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07"/>
              </a:lnSpc>
            </a:pPr>
            <a:r>
              <a:rPr lang="en-US" sz="2589" spc="-25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SQL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5333" y="8686177"/>
            <a:ext cx="4019809" cy="1019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4570" b="1" spc="-228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Understanding </a:t>
            </a:r>
          </a:p>
          <a:p>
            <a:pPr algn="l">
              <a:lnSpc>
                <a:spcPts val="3839"/>
              </a:lnSpc>
            </a:pPr>
            <a:r>
              <a:rPr lang="en-US" sz="4570" b="1" spc="-228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SPANCO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B1C969-1D6B-56E4-6E9E-F7129F9F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007073"/>
            <a:ext cx="13033654" cy="2517276"/>
          </a:xfrm>
          <a:custGeom>
            <a:avLst/>
            <a:gdLst/>
            <a:ahLst/>
            <a:cxnLst/>
            <a:rect l="l" t="t" r="r" b="b"/>
            <a:pathLst>
              <a:path w="13033654" h="2517276">
                <a:moveTo>
                  <a:pt x="0" y="0"/>
                </a:moveTo>
                <a:lnTo>
                  <a:pt x="13033654" y="0"/>
                </a:lnTo>
                <a:lnTo>
                  <a:pt x="13033654" y="2517276"/>
                </a:lnTo>
                <a:lnTo>
                  <a:pt x="0" y="2517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86" b="-5093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574745" y="6396280"/>
            <a:ext cx="4400437" cy="3890720"/>
          </a:xfrm>
          <a:custGeom>
            <a:avLst/>
            <a:gdLst/>
            <a:ahLst/>
            <a:cxnLst/>
            <a:rect l="l" t="t" r="r" b="b"/>
            <a:pathLst>
              <a:path w="4400437" h="3890720">
                <a:moveTo>
                  <a:pt x="4400437" y="0"/>
                </a:moveTo>
                <a:lnTo>
                  <a:pt x="0" y="0"/>
                </a:lnTo>
                <a:lnTo>
                  <a:pt x="0" y="3890720"/>
                </a:lnTo>
                <a:lnTo>
                  <a:pt x="4400437" y="3890720"/>
                </a:lnTo>
                <a:lnTo>
                  <a:pt x="440043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3604967" y="3324587"/>
            <a:ext cx="4497903" cy="3071693"/>
          </a:xfrm>
          <a:custGeom>
            <a:avLst/>
            <a:gdLst/>
            <a:ahLst/>
            <a:cxnLst/>
            <a:rect l="l" t="t" r="r" b="b"/>
            <a:pathLst>
              <a:path w="4497903" h="3071693">
                <a:moveTo>
                  <a:pt x="4497903" y="0"/>
                </a:moveTo>
                <a:lnTo>
                  <a:pt x="0" y="0"/>
                </a:lnTo>
                <a:lnTo>
                  <a:pt x="0" y="3071693"/>
                </a:lnTo>
                <a:lnTo>
                  <a:pt x="4497903" y="3071693"/>
                </a:lnTo>
                <a:lnTo>
                  <a:pt x="449790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047750"/>
            <a:ext cx="16230600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-50">
                <a:solidFill>
                  <a:srgbClr val="F268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POOJA </a:t>
            </a:r>
            <a:r>
              <a:rPr lang="en-US" sz="5000" b="1" spc="-5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– EVERYTHING WAS ON TRACK… UNTIL THE PAST CAME KNOCKING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695799"/>
            <a:ext cx="12130908" cy="1234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8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Just when things were getting serious, Prospect ➡️ Approach ➡️ Negotiation,</a:t>
            </a:r>
          </a:p>
          <a:p>
            <a:pPr algn="just">
              <a:lnSpc>
                <a:spcPts val="3358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Pooja chose a plot twist: "My ex texted me." All progress deleted. SQL updated her back to Suspect.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47203" y="4561723"/>
            <a:ext cx="3413430" cy="83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System ne 'INSERT' socha tha, par Pooja ne 'REPLACE' chala diya. </a:t>
            </a:r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A2F380A1-7C44-AA1E-D2B7-7E63685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519237"/>
            <a:ext cx="2650133" cy="2767763"/>
          </a:xfrm>
          <a:custGeom>
            <a:avLst/>
            <a:gdLst/>
            <a:ahLst/>
            <a:cxnLst/>
            <a:rect l="l" t="t" r="r" b="b"/>
            <a:pathLst>
              <a:path w="2650133" h="2767763">
                <a:moveTo>
                  <a:pt x="0" y="0"/>
                </a:moveTo>
                <a:lnTo>
                  <a:pt x="2650133" y="0"/>
                </a:lnTo>
                <a:lnTo>
                  <a:pt x="2650133" y="2767763"/>
                </a:lnTo>
                <a:lnTo>
                  <a:pt x="0" y="2767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919005"/>
            <a:ext cx="13116779" cy="2609454"/>
          </a:xfrm>
          <a:custGeom>
            <a:avLst/>
            <a:gdLst/>
            <a:ahLst/>
            <a:cxnLst/>
            <a:rect l="l" t="t" r="r" b="b"/>
            <a:pathLst>
              <a:path w="13116779" h="2609454">
                <a:moveTo>
                  <a:pt x="0" y="0"/>
                </a:moveTo>
                <a:lnTo>
                  <a:pt x="13116779" y="0"/>
                </a:lnTo>
                <a:lnTo>
                  <a:pt x="13116779" y="2609454"/>
                </a:lnTo>
                <a:lnTo>
                  <a:pt x="0" y="2609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4" r="-364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510017" y="-4738949"/>
            <a:ext cx="8499504" cy="849950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1756401" y="6487139"/>
            <a:ext cx="6346323" cy="3799861"/>
          </a:xfrm>
          <a:custGeom>
            <a:avLst/>
            <a:gdLst/>
            <a:ahLst/>
            <a:cxnLst/>
            <a:rect l="l" t="t" r="r" b="b"/>
            <a:pathLst>
              <a:path w="6346323" h="3799861">
                <a:moveTo>
                  <a:pt x="0" y="0"/>
                </a:moveTo>
                <a:lnTo>
                  <a:pt x="6346324" y="0"/>
                </a:lnTo>
                <a:lnTo>
                  <a:pt x="6346324" y="3799861"/>
                </a:lnTo>
                <a:lnTo>
                  <a:pt x="0" y="3799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3247995" y="4582389"/>
            <a:ext cx="3070590" cy="2096957"/>
          </a:xfrm>
          <a:custGeom>
            <a:avLst/>
            <a:gdLst/>
            <a:ahLst/>
            <a:cxnLst/>
            <a:rect l="l" t="t" r="r" b="b"/>
            <a:pathLst>
              <a:path w="3070590" h="2096957">
                <a:moveTo>
                  <a:pt x="3070590" y="0"/>
                </a:moveTo>
                <a:lnTo>
                  <a:pt x="0" y="0"/>
                </a:lnTo>
                <a:lnTo>
                  <a:pt x="0" y="2096958"/>
                </a:lnTo>
                <a:lnTo>
                  <a:pt x="3070590" y="2096958"/>
                </a:lnTo>
                <a:lnTo>
                  <a:pt x="307059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726491" y="9060031"/>
            <a:ext cx="1300353" cy="1346881"/>
          </a:xfrm>
          <a:custGeom>
            <a:avLst/>
            <a:gdLst/>
            <a:ahLst/>
            <a:cxnLst/>
            <a:rect l="l" t="t" r="r" b="b"/>
            <a:pathLst>
              <a:path w="1300353" h="1346881">
                <a:moveTo>
                  <a:pt x="0" y="0"/>
                </a:moveTo>
                <a:lnTo>
                  <a:pt x="1300353" y="0"/>
                </a:lnTo>
                <a:lnTo>
                  <a:pt x="1300353" y="1346881"/>
                </a:lnTo>
                <a:lnTo>
                  <a:pt x="0" y="13468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1620430"/>
            <a:ext cx="1098096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  <a:spcBef>
                <a:spcPct val="0"/>
              </a:spcBef>
            </a:pPr>
            <a:r>
              <a:rPr lang="en-US" sz="5000" b="1" spc="-15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HRISHITA – </a:t>
            </a:r>
            <a:r>
              <a:rPr lang="en-US" sz="5000" b="1" spc="-150">
                <a:solidFill>
                  <a:srgbClr val="FFDB6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 ONE WHO DIDN’T GHOST</a:t>
            </a:r>
            <a:r>
              <a:rPr lang="en-US" sz="5000" b="1" spc="-15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!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5714808"/>
            <a:ext cx="13116779" cy="1640248"/>
            <a:chOff x="0" y="0"/>
            <a:chExt cx="17489039" cy="218699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112549"/>
              <a:ext cx="17489039" cy="1074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8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She didn’t just UPDATE the stage…</a:t>
              </a:r>
            </a:p>
            <a:p>
              <a:pPr algn="just">
                <a:lnSpc>
                  <a:spcPts val="3358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She upgraded the whole damn system.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489039" cy="1074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8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She walked straight through every stage like a boss:</a:t>
              </a:r>
            </a:p>
            <a:p>
              <a:pPr algn="just">
                <a:lnSpc>
                  <a:spcPts val="3358"/>
                </a:lnSpc>
                <a:spcBef>
                  <a:spcPct val="0"/>
                </a:spcBef>
              </a:pPr>
              <a:r>
                <a:rPr lang="en-US" sz="2399" spc="-23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Prospect ➡️ Approach ➡️ Negotiation ➡️ Closure ➡️ Order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609708" y="5491166"/>
            <a:ext cx="2406355" cy="64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9"/>
              </a:lnSpc>
              <a:spcBef>
                <a:spcPct val="0"/>
              </a:spcBef>
            </a:pPr>
            <a:r>
              <a:rPr lang="en-US" sz="2439" spc="-73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Hope this medal turns into varmala soon</a:t>
            </a:r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7CABF302-F402-D665-BB22-9B831711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5157788"/>
            <a:ext cx="3570283" cy="357028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1214891" y="5157788"/>
            <a:ext cx="7011414" cy="5097882"/>
          </a:xfrm>
          <a:custGeom>
            <a:avLst/>
            <a:gdLst/>
            <a:ahLst/>
            <a:cxnLst/>
            <a:rect l="l" t="t" r="r" b="b"/>
            <a:pathLst>
              <a:path w="7011414" h="5097882">
                <a:moveTo>
                  <a:pt x="7011414" y="0"/>
                </a:moveTo>
                <a:lnTo>
                  <a:pt x="0" y="0"/>
                </a:lnTo>
                <a:lnTo>
                  <a:pt x="0" y="5097881"/>
                </a:lnTo>
                <a:lnTo>
                  <a:pt x="7011414" y="5097881"/>
                </a:lnTo>
                <a:lnTo>
                  <a:pt x="701141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3210449"/>
            <a:ext cx="11301259" cy="1299645"/>
          </a:xfrm>
          <a:custGeom>
            <a:avLst/>
            <a:gdLst/>
            <a:ahLst/>
            <a:cxnLst/>
            <a:rect l="l" t="t" r="r" b="b"/>
            <a:pathLst>
              <a:path w="11301259" h="1299645">
                <a:moveTo>
                  <a:pt x="0" y="0"/>
                </a:moveTo>
                <a:lnTo>
                  <a:pt x="11301259" y="0"/>
                </a:lnTo>
                <a:lnTo>
                  <a:pt x="11301259" y="1299645"/>
                </a:lnTo>
                <a:lnTo>
                  <a:pt x="0" y="12996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645529"/>
            <a:ext cx="3945800" cy="2061199"/>
          </a:xfrm>
          <a:custGeom>
            <a:avLst/>
            <a:gdLst/>
            <a:ahLst/>
            <a:cxnLst/>
            <a:rect l="l" t="t" r="r" b="b"/>
            <a:pathLst>
              <a:path w="3945800" h="2061199">
                <a:moveTo>
                  <a:pt x="0" y="0"/>
                </a:moveTo>
                <a:lnTo>
                  <a:pt x="3945800" y="0"/>
                </a:lnTo>
                <a:lnTo>
                  <a:pt x="3945800" y="2061199"/>
                </a:lnTo>
                <a:lnTo>
                  <a:pt x="0" y="2061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633" b="-768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720598" y="4963042"/>
            <a:ext cx="2682113" cy="1979887"/>
          </a:xfrm>
          <a:custGeom>
            <a:avLst/>
            <a:gdLst/>
            <a:ahLst/>
            <a:cxnLst/>
            <a:rect l="l" t="t" r="r" b="b"/>
            <a:pathLst>
              <a:path w="2682113" h="1979887">
                <a:moveTo>
                  <a:pt x="0" y="0"/>
                </a:moveTo>
                <a:lnTo>
                  <a:pt x="2682113" y="0"/>
                </a:lnTo>
                <a:lnTo>
                  <a:pt x="2682113" y="1979887"/>
                </a:lnTo>
                <a:lnTo>
                  <a:pt x="0" y="19798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1897275"/>
            <a:ext cx="7455036" cy="130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86"/>
              </a:lnSpc>
              <a:spcBef>
                <a:spcPct val="0"/>
              </a:spcBef>
            </a:pPr>
            <a:r>
              <a:rPr lang="en-US" sz="5086" b="1" u="none" strike="noStrike" spc="-152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Crush Tracker – Final Report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616079"/>
            <a:ext cx="11301259" cy="87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8"/>
              </a:lnSpc>
              <a:spcBef>
                <a:spcPct val="0"/>
              </a:spcBef>
            </a:pPr>
            <a:r>
              <a:rPr lang="en-US" sz="1699" spc="-16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💡 Why FIELD()?</a:t>
            </a:r>
          </a:p>
          <a:p>
            <a:pPr algn="l">
              <a:lnSpc>
                <a:spcPts val="2378"/>
              </a:lnSpc>
              <a:spcBef>
                <a:spcPct val="0"/>
              </a:spcBef>
            </a:pPr>
            <a:r>
              <a:rPr lang="en-US" sz="1699" spc="-16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By default, SQL orders alphabetically. </a:t>
            </a:r>
            <a:r>
              <a:rPr lang="en-US" sz="1699" b="1" spc="-1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FIELD() </a:t>
            </a:r>
            <a:r>
              <a:rPr lang="en-US" sz="1699" spc="-16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lets us define a custom order so that the emotional journey is tracked in the right sequence.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083284" y="5489424"/>
            <a:ext cx="1956741" cy="869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  <a:spcBef>
                <a:spcPct val="0"/>
              </a:spcBef>
            </a:pPr>
            <a:r>
              <a:rPr lang="en-US" sz="2499" spc="-24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Too adventurous, right?</a:t>
            </a:r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1ABD0E9-A8B0-131F-68AE-3EB03F13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029626"/>
            <a:ext cx="4892405" cy="5891506"/>
          </a:xfrm>
          <a:custGeom>
            <a:avLst/>
            <a:gdLst/>
            <a:ahLst/>
            <a:cxnLst/>
            <a:rect l="l" t="t" r="r" b="b"/>
            <a:pathLst>
              <a:path w="4892405" h="5891506">
                <a:moveTo>
                  <a:pt x="0" y="0"/>
                </a:moveTo>
                <a:lnTo>
                  <a:pt x="4892405" y="0"/>
                </a:lnTo>
                <a:lnTo>
                  <a:pt x="4892405" y="5891506"/>
                </a:lnTo>
                <a:lnTo>
                  <a:pt x="0" y="5891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4646097" y="683220"/>
            <a:ext cx="4497903" cy="3071693"/>
          </a:xfrm>
          <a:custGeom>
            <a:avLst/>
            <a:gdLst/>
            <a:ahLst/>
            <a:cxnLst/>
            <a:rect l="l" t="t" r="r" b="b"/>
            <a:pathLst>
              <a:path w="4497903" h="3071693">
                <a:moveTo>
                  <a:pt x="4497903" y="0"/>
                </a:moveTo>
                <a:lnTo>
                  <a:pt x="0" y="0"/>
                </a:lnTo>
                <a:lnTo>
                  <a:pt x="0" y="3071693"/>
                </a:lnTo>
                <a:lnTo>
                  <a:pt x="4497903" y="3071693"/>
                </a:lnTo>
                <a:lnTo>
                  <a:pt x="44979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16009" y="5029200"/>
            <a:ext cx="9724579" cy="85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8"/>
              </a:lnSpc>
              <a:spcBef>
                <a:spcPct val="0"/>
              </a:spcBef>
            </a:pPr>
            <a:r>
              <a:rPr lang="en-US" sz="4999" b="1" spc="-49">
                <a:solidFill>
                  <a:srgbClr val="F268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How do I finally get a girlfriend?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01083" y="1649666"/>
            <a:ext cx="3061454" cy="1565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sz="3599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There has to be a method to this madness…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FCFEDDCF-A0EE-2FAF-9B6A-198D7F82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5847" y="8897936"/>
            <a:ext cx="3086100" cy="515961"/>
            <a:chOff x="0" y="0"/>
            <a:chExt cx="812800" cy="1358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5891"/>
            </a:xfrm>
            <a:custGeom>
              <a:avLst/>
              <a:gdLst/>
              <a:ahLst/>
              <a:cxnLst/>
              <a:rect l="l" t="t" r="r" b="b"/>
              <a:pathLst>
                <a:path w="812800" h="135891">
                  <a:moveTo>
                    <a:pt x="406400" y="0"/>
                  </a:moveTo>
                  <a:cubicBezTo>
                    <a:pt x="181951" y="0"/>
                    <a:pt x="0" y="30420"/>
                    <a:pt x="0" y="67945"/>
                  </a:cubicBezTo>
                  <a:cubicBezTo>
                    <a:pt x="0" y="105471"/>
                    <a:pt x="181951" y="135891"/>
                    <a:pt x="406400" y="135891"/>
                  </a:cubicBezTo>
                  <a:cubicBezTo>
                    <a:pt x="630849" y="135891"/>
                    <a:pt x="812800" y="105471"/>
                    <a:pt x="812800" y="67945"/>
                  </a:cubicBezTo>
                  <a:cubicBezTo>
                    <a:pt x="812800" y="3042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34885"/>
              <a:ext cx="660400" cy="158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2637" y="1028700"/>
            <a:ext cx="3769738" cy="8165498"/>
            <a:chOff x="0" y="0"/>
            <a:chExt cx="5026318" cy="10887330"/>
          </a:xfrm>
        </p:grpSpPr>
        <p:grpSp>
          <p:nvGrpSpPr>
            <p:cNvPr id="6" name="Group 6"/>
            <p:cNvGrpSpPr/>
            <p:nvPr/>
          </p:nvGrpSpPr>
          <p:grpSpPr>
            <a:xfrm>
              <a:off x="2557993" y="670805"/>
              <a:ext cx="2127214" cy="21272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4434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5026318" cy="10887330"/>
            </a:xfrm>
            <a:custGeom>
              <a:avLst/>
              <a:gdLst/>
              <a:ahLst/>
              <a:cxnLst/>
              <a:rect l="l" t="t" r="r" b="b"/>
              <a:pathLst>
                <a:path w="5026318" h="10887330">
                  <a:moveTo>
                    <a:pt x="0" y="0"/>
                  </a:moveTo>
                  <a:lnTo>
                    <a:pt x="5026318" y="0"/>
                  </a:lnTo>
                  <a:lnTo>
                    <a:pt x="5026318" y="10887330"/>
                  </a:lnTo>
                  <a:lnTo>
                    <a:pt x="0" y="10887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7838825" y="8022456"/>
            <a:ext cx="7246749" cy="405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399" b="1" spc="-23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If it works in sales, maybe it works in love too!</a:t>
            </a:r>
          </a:p>
        </p:txBody>
      </p:sp>
      <p:sp>
        <p:nvSpPr>
          <p:cNvPr id="11" name="Freeform 11"/>
          <p:cNvSpPr/>
          <p:nvPr/>
        </p:nvSpPr>
        <p:spPr>
          <a:xfrm rot="5400000">
            <a:off x="16135588" y="7880974"/>
            <a:ext cx="736376" cy="736376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665099" y="3150587"/>
            <a:ext cx="11594201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-5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Wait a second... what if I apply the SPANCO method?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215377" y="2555444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424871" h="424871">
                <a:moveTo>
                  <a:pt x="0" y="0"/>
                </a:moveTo>
                <a:lnTo>
                  <a:pt x="424871" y="0"/>
                </a:lnTo>
                <a:lnTo>
                  <a:pt x="424871" y="424871"/>
                </a:lnTo>
                <a:lnTo>
                  <a:pt x="0" y="42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205852" y="5064644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424871" h="424871">
                <a:moveTo>
                  <a:pt x="0" y="0"/>
                </a:moveTo>
                <a:lnTo>
                  <a:pt x="424871" y="0"/>
                </a:lnTo>
                <a:lnTo>
                  <a:pt x="424871" y="424871"/>
                </a:lnTo>
                <a:lnTo>
                  <a:pt x="0" y="42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205852" y="4926531"/>
            <a:ext cx="671676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9158288" y="2555444"/>
            <a:ext cx="0" cy="7493696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 rot="5400000">
            <a:off x="10474511" y="2555444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424871" h="424871">
                <a:moveTo>
                  <a:pt x="0" y="0"/>
                </a:moveTo>
                <a:lnTo>
                  <a:pt x="424871" y="0"/>
                </a:lnTo>
                <a:lnTo>
                  <a:pt x="424871" y="424871"/>
                </a:lnTo>
                <a:lnTo>
                  <a:pt x="0" y="42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0474511" y="5182724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424871" h="424871">
                <a:moveTo>
                  <a:pt x="0" y="0"/>
                </a:moveTo>
                <a:lnTo>
                  <a:pt x="424871" y="0"/>
                </a:lnTo>
                <a:lnTo>
                  <a:pt x="424871" y="424871"/>
                </a:lnTo>
                <a:lnTo>
                  <a:pt x="0" y="42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0474511" y="7599993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424871" h="424871">
                <a:moveTo>
                  <a:pt x="0" y="0"/>
                </a:moveTo>
                <a:lnTo>
                  <a:pt x="424871" y="0"/>
                </a:lnTo>
                <a:lnTo>
                  <a:pt x="424871" y="424871"/>
                </a:lnTo>
                <a:lnTo>
                  <a:pt x="0" y="42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10474511" y="4926531"/>
            <a:ext cx="671676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0474511" y="7347337"/>
            <a:ext cx="671676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5745343" y="247040"/>
            <a:ext cx="6825889" cy="178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98"/>
              </a:lnSpc>
              <a:spcBef>
                <a:spcPct val="0"/>
              </a:spcBef>
            </a:pPr>
            <a:r>
              <a:rPr lang="en-US" sz="6898" b="1" spc="-206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Introduction to SPANCO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93459" y="3076993"/>
            <a:ext cx="5838681" cy="1537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5"/>
              </a:lnSpc>
              <a:spcBef>
                <a:spcPct val="0"/>
              </a:spcBef>
            </a:pPr>
            <a:r>
              <a:rPr lang="en-US" sz="2203" spc="-22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You don’t know her, she doesn’t know you—but you’ve seen her in the canteen thrice this week. Suspicion confirmed: she might be ‘the one’… or just likes samosas.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93459" y="2498294"/>
            <a:ext cx="5214658" cy="48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SUSPECT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52593" y="3076993"/>
            <a:ext cx="5838681" cy="1146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5"/>
              </a:lnSpc>
              <a:spcBef>
                <a:spcPct val="0"/>
              </a:spcBef>
            </a:pPr>
            <a:r>
              <a:rPr lang="en-US" sz="2203" spc="-22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She’s open to coffee, but only if her friend tags along. You agree, but add a WHERE clause: ‘No third wheels after date two.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352593" y="2498294"/>
            <a:ext cx="5214658" cy="48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Negotiate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83934" y="5586193"/>
            <a:ext cx="5214658" cy="1537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5"/>
              </a:lnSpc>
              <a:spcBef>
                <a:spcPct val="0"/>
              </a:spcBef>
            </a:pPr>
            <a:r>
              <a:rPr lang="en-US" sz="2203" spc="-22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You find out she’s single. She laughed at your joke once. There’s potential. It’s time to run a SELECT query on your chances.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83934" y="5007494"/>
            <a:ext cx="5214658" cy="48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Prospect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352593" y="5704273"/>
            <a:ext cx="5838681" cy="1146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5"/>
              </a:lnSpc>
              <a:spcBef>
                <a:spcPct val="0"/>
              </a:spcBef>
            </a:pPr>
            <a:r>
              <a:rPr lang="en-US" sz="2203" spc="-22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You both laugh at the same memes, and she doesn’t ghost you. She says yes to dinner. Deal almost sealed—COMMIT pending.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352593" y="5125574"/>
            <a:ext cx="5214658" cy="48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Close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52593" y="8121542"/>
            <a:ext cx="5214658" cy="1146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5"/>
              </a:lnSpc>
              <a:spcBef>
                <a:spcPct val="0"/>
              </a:spcBef>
            </a:pPr>
            <a:r>
              <a:rPr lang="en-US" sz="2203" spc="-22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You’re officially dating. Status = ‘In Relationship’. You’ve INSERTED INTO love_table successfully.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52593" y="7542843"/>
            <a:ext cx="5214658" cy="48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Order</a:t>
            </a:r>
          </a:p>
        </p:txBody>
      </p:sp>
      <p:sp>
        <p:nvSpPr>
          <p:cNvPr id="22" name="AutoShape 22"/>
          <p:cNvSpPr/>
          <p:nvPr/>
        </p:nvSpPr>
        <p:spPr>
          <a:xfrm>
            <a:off x="1215377" y="7380675"/>
            <a:ext cx="671676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 rot="5400000">
            <a:off x="1205852" y="7633087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424871" h="424871">
                <a:moveTo>
                  <a:pt x="0" y="0"/>
                </a:moveTo>
                <a:lnTo>
                  <a:pt x="424871" y="0"/>
                </a:lnTo>
                <a:lnTo>
                  <a:pt x="424871" y="424871"/>
                </a:lnTo>
                <a:lnTo>
                  <a:pt x="0" y="42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083934" y="8154636"/>
            <a:ext cx="5838681" cy="1537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5"/>
              </a:lnSpc>
              <a:spcBef>
                <a:spcPct val="0"/>
              </a:spcBef>
            </a:pPr>
            <a:r>
              <a:rPr lang="en-US" sz="2203" spc="-22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You finally say ‘Hi’. She says ‘Oh hey, you’re in IT, right?’ Congratulations—you’ve entered the friendzone schema. Time to ALTER TABLE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83934" y="7575937"/>
            <a:ext cx="5214658" cy="48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Approach</a:t>
            </a:r>
          </a:p>
        </p:txBody>
      </p:sp>
      <p:sp>
        <p:nvSpPr>
          <p:cNvPr id="28" name="Footer Placeholder 10">
            <a:extLst>
              <a:ext uri="{FF2B5EF4-FFF2-40B4-BE49-F238E27FC236}">
                <a16:creationId xmlns:a16="http://schemas.microsoft.com/office/drawing/2014/main" id="{B892CAC8-5B19-9B05-CEC3-5946F678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37376" y="7319868"/>
            <a:ext cx="8533765" cy="2557482"/>
            <a:chOff x="0" y="0"/>
            <a:chExt cx="2247576" cy="673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576" cy="673576"/>
            </a:xfrm>
            <a:custGeom>
              <a:avLst/>
              <a:gdLst/>
              <a:ahLst/>
              <a:cxnLst/>
              <a:rect l="l" t="t" r="r" b="b"/>
              <a:pathLst>
                <a:path w="2247576" h="673576">
                  <a:moveTo>
                    <a:pt x="1123788" y="0"/>
                  </a:moveTo>
                  <a:cubicBezTo>
                    <a:pt x="503137" y="0"/>
                    <a:pt x="0" y="150785"/>
                    <a:pt x="0" y="336788"/>
                  </a:cubicBezTo>
                  <a:cubicBezTo>
                    <a:pt x="0" y="522791"/>
                    <a:pt x="503137" y="673576"/>
                    <a:pt x="1123788" y="673576"/>
                  </a:cubicBezTo>
                  <a:cubicBezTo>
                    <a:pt x="1744439" y="673576"/>
                    <a:pt x="2247576" y="522791"/>
                    <a:pt x="2247576" y="336788"/>
                  </a:cubicBezTo>
                  <a:cubicBezTo>
                    <a:pt x="2247576" y="150785"/>
                    <a:pt x="1744439" y="0"/>
                    <a:pt x="1123788" y="0"/>
                  </a:cubicBezTo>
                  <a:close/>
                </a:path>
              </a:pathLst>
            </a:custGeom>
            <a:solidFill>
              <a:srgbClr val="F2684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10710" y="15523"/>
              <a:ext cx="1826155" cy="594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0210413" y="261875"/>
            <a:ext cx="6082068" cy="4153546"/>
          </a:xfrm>
          <a:custGeom>
            <a:avLst/>
            <a:gdLst/>
            <a:ahLst/>
            <a:cxnLst/>
            <a:rect l="l" t="t" r="r" b="b"/>
            <a:pathLst>
              <a:path w="6082068" h="4153546">
                <a:moveTo>
                  <a:pt x="6082068" y="0"/>
                </a:moveTo>
                <a:lnTo>
                  <a:pt x="0" y="0"/>
                </a:lnTo>
                <a:lnTo>
                  <a:pt x="0" y="4153545"/>
                </a:lnTo>
                <a:lnTo>
                  <a:pt x="6082068" y="4153545"/>
                </a:lnTo>
                <a:lnTo>
                  <a:pt x="60820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99145" y="4244737"/>
            <a:ext cx="6890974" cy="5056252"/>
          </a:xfrm>
          <a:custGeom>
            <a:avLst/>
            <a:gdLst/>
            <a:ahLst/>
            <a:cxnLst/>
            <a:rect l="l" t="t" r="r" b="b"/>
            <a:pathLst>
              <a:path w="6890974" h="5056252">
                <a:moveTo>
                  <a:pt x="0" y="0"/>
                </a:moveTo>
                <a:lnTo>
                  <a:pt x="6890974" y="0"/>
                </a:lnTo>
                <a:lnTo>
                  <a:pt x="6890974" y="5056252"/>
                </a:lnTo>
                <a:lnTo>
                  <a:pt x="0" y="5056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3787376"/>
            <a:ext cx="7315200" cy="3644300"/>
          </a:xfrm>
          <a:custGeom>
            <a:avLst/>
            <a:gdLst/>
            <a:ahLst/>
            <a:cxnLst/>
            <a:rect l="l" t="t" r="r" b="b"/>
            <a:pathLst>
              <a:path w="7315200" h="3644300">
                <a:moveTo>
                  <a:pt x="0" y="0"/>
                </a:moveTo>
                <a:lnTo>
                  <a:pt x="7315200" y="0"/>
                </a:lnTo>
                <a:lnTo>
                  <a:pt x="7315200" y="3644299"/>
                </a:lnTo>
                <a:lnTo>
                  <a:pt x="0" y="36442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55244" y="4560103"/>
            <a:ext cx="6982131" cy="2389575"/>
          </a:xfrm>
          <a:custGeom>
            <a:avLst/>
            <a:gdLst/>
            <a:ahLst/>
            <a:cxnLst/>
            <a:rect l="l" t="t" r="r" b="b"/>
            <a:pathLst>
              <a:path w="6982131" h="2389575">
                <a:moveTo>
                  <a:pt x="0" y="0"/>
                </a:moveTo>
                <a:lnTo>
                  <a:pt x="6982132" y="0"/>
                </a:lnTo>
                <a:lnTo>
                  <a:pt x="6982132" y="2389574"/>
                </a:lnTo>
                <a:lnTo>
                  <a:pt x="0" y="23895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787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229412" y="1638514"/>
            <a:ext cx="4082170" cy="209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399" spc="-23">
                <a:solidFill>
                  <a:srgbClr val="1F191A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To manage my relationship pipeline, I decided to build a SQL database named GAG — because love deserves structure and proper indexing.</a:t>
            </a:r>
          </a:p>
          <a:p>
            <a:pPr algn="ctr">
              <a:lnSpc>
                <a:spcPts val="3358"/>
              </a:lnSpc>
            </a:pPr>
            <a:endParaRPr lang="en-US" sz="2399" spc="-23">
              <a:solidFill>
                <a:srgbClr val="1F191A"/>
              </a:solidFill>
              <a:latin typeface="Canva Student Font"/>
              <a:ea typeface="Canva Student Font"/>
              <a:cs typeface="Canva Student Font"/>
              <a:sym typeface="Canva Student Fon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5244" y="1228725"/>
            <a:ext cx="7250009" cy="2304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74"/>
              </a:lnSpc>
              <a:spcBef>
                <a:spcPct val="0"/>
              </a:spcBef>
            </a:pPr>
            <a:r>
              <a:rPr lang="en-US" sz="5974" b="1" spc="-179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Tim</a:t>
            </a:r>
            <a:r>
              <a:rPr lang="en-US" sz="5974" b="1" u="none" strike="noStrike" spc="-179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e to Code : Creating the GAG Database 💘</a:t>
            </a:r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47F45948-93A3-797D-16BF-650A4066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35190" y="5370948"/>
            <a:ext cx="5620110" cy="562011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094526" y="5077008"/>
            <a:ext cx="7757529" cy="4770880"/>
          </a:xfrm>
          <a:custGeom>
            <a:avLst/>
            <a:gdLst/>
            <a:ahLst/>
            <a:cxnLst/>
            <a:rect l="l" t="t" r="r" b="b"/>
            <a:pathLst>
              <a:path w="7757529" h="4770880">
                <a:moveTo>
                  <a:pt x="0" y="0"/>
                </a:moveTo>
                <a:lnTo>
                  <a:pt x="7757528" y="0"/>
                </a:lnTo>
                <a:lnTo>
                  <a:pt x="7757528" y="4770880"/>
                </a:lnTo>
                <a:lnTo>
                  <a:pt x="0" y="4770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3641010"/>
            <a:ext cx="10244889" cy="1626376"/>
          </a:xfrm>
          <a:custGeom>
            <a:avLst/>
            <a:gdLst/>
            <a:ahLst/>
            <a:cxnLst/>
            <a:rect l="l" t="t" r="r" b="b"/>
            <a:pathLst>
              <a:path w="10244889" h="1626376">
                <a:moveTo>
                  <a:pt x="0" y="0"/>
                </a:moveTo>
                <a:lnTo>
                  <a:pt x="10244889" y="0"/>
                </a:lnTo>
                <a:lnTo>
                  <a:pt x="10244889" y="1626376"/>
                </a:lnTo>
                <a:lnTo>
                  <a:pt x="0" y="162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5740154"/>
            <a:ext cx="8928896" cy="193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199" spc="-2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It all begins here—every crush logged, every stage defined. We’ve built a table to store the emotional rollercoaster: from silent admiration (Suspect) to dating dreams (Order). Each entry tracks who they are, where we stand, and when we made our move.</a:t>
            </a:r>
          </a:p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endParaRPr lang="en-US" sz="2199" spc="-21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186507"/>
            <a:ext cx="8115300" cy="163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46"/>
              </a:lnSpc>
            </a:pPr>
            <a:r>
              <a:rPr lang="en-US" sz="5769" b="1" spc="-57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Love is chaos. SQL brings structure.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2B115E1-4A31-9A28-F534-7411E3DF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08187" y="3476349"/>
            <a:ext cx="10822563" cy="4365265"/>
          </a:xfrm>
          <a:custGeom>
            <a:avLst/>
            <a:gdLst/>
            <a:ahLst/>
            <a:cxnLst/>
            <a:rect l="l" t="t" r="r" b="b"/>
            <a:pathLst>
              <a:path w="10822563" h="4365265">
                <a:moveTo>
                  <a:pt x="0" y="0"/>
                </a:moveTo>
                <a:lnTo>
                  <a:pt x="10822563" y="0"/>
                </a:lnTo>
                <a:lnTo>
                  <a:pt x="10822563" y="4365265"/>
                </a:lnTo>
                <a:lnTo>
                  <a:pt x="0" y="4365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937" y="4481828"/>
            <a:ext cx="6318555" cy="5805172"/>
          </a:xfrm>
          <a:custGeom>
            <a:avLst/>
            <a:gdLst/>
            <a:ahLst/>
            <a:cxnLst/>
            <a:rect l="l" t="t" r="r" b="b"/>
            <a:pathLst>
              <a:path w="6318555" h="5805172">
                <a:moveTo>
                  <a:pt x="0" y="0"/>
                </a:moveTo>
                <a:lnTo>
                  <a:pt x="6318555" y="0"/>
                </a:lnTo>
                <a:lnTo>
                  <a:pt x="6318555" y="5805172"/>
                </a:lnTo>
                <a:lnTo>
                  <a:pt x="0" y="5805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2110284" y="1422289"/>
            <a:ext cx="4497903" cy="3071693"/>
          </a:xfrm>
          <a:custGeom>
            <a:avLst/>
            <a:gdLst/>
            <a:ahLst/>
            <a:cxnLst/>
            <a:rect l="l" t="t" r="r" b="b"/>
            <a:pathLst>
              <a:path w="4497903" h="3071693">
                <a:moveTo>
                  <a:pt x="4497903" y="0"/>
                </a:moveTo>
                <a:lnTo>
                  <a:pt x="0" y="0"/>
                </a:lnTo>
                <a:lnTo>
                  <a:pt x="0" y="3071693"/>
                </a:lnTo>
                <a:lnTo>
                  <a:pt x="4497903" y="3071693"/>
                </a:lnTo>
                <a:lnTo>
                  <a:pt x="449790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61477" y="382242"/>
            <a:ext cx="13165047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</a:pPr>
            <a:r>
              <a:rPr lang="en-US" sz="5999" b="1" spc="-179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LOGGING LOVE AT FIRST SIGHT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90561" y="2500218"/>
            <a:ext cx="2937348" cy="130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3"/>
              </a:lnSpc>
              <a:spcBef>
                <a:spcPct val="0"/>
              </a:spcBef>
            </a:pPr>
            <a:r>
              <a:rPr lang="en-US" sz="2445" spc="-24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Hmmm...never knew I would end up playing with pawns to get my queen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783F8E-F2E5-CB1C-7C34-0F53C5517134}"/>
                  </a:ext>
                </a:extLst>
              </p14:cNvPr>
              <p14:cNvContentPartPr/>
              <p14:nvPr/>
            </p14:nvContentPartPr>
            <p14:xfrm>
              <a:off x="13087440" y="4524480"/>
              <a:ext cx="619560" cy="2314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783F8E-F2E5-CB1C-7C34-0F53C5517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78080" y="4515120"/>
                <a:ext cx="638280" cy="23335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D27F70A4-A8AA-FF48-DBEB-67033780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29550"/>
            <a:ext cx="12418355" cy="1288404"/>
          </a:xfrm>
          <a:custGeom>
            <a:avLst/>
            <a:gdLst/>
            <a:ahLst/>
            <a:cxnLst/>
            <a:rect l="l" t="t" r="r" b="b"/>
            <a:pathLst>
              <a:path w="12418355" h="1288404">
                <a:moveTo>
                  <a:pt x="0" y="0"/>
                </a:moveTo>
                <a:lnTo>
                  <a:pt x="12418355" y="0"/>
                </a:lnTo>
                <a:lnTo>
                  <a:pt x="12418355" y="1288404"/>
                </a:lnTo>
                <a:lnTo>
                  <a:pt x="0" y="1288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6235700"/>
            <a:ext cx="12418355" cy="1610429"/>
          </a:xfrm>
          <a:custGeom>
            <a:avLst/>
            <a:gdLst/>
            <a:ahLst/>
            <a:cxnLst/>
            <a:rect l="l" t="t" r="r" b="b"/>
            <a:pathLst>
              <a:path w="12418355" h="1610429">
                <a:moveTo>
                  <a:pt x="0" y="0"/>
                </a:moveTo>
                <a:lnTo>
                  <a:pt x="12418355" y="0"/>
                </a:lnTo>
                <a:lnTo>
                  <a:pt x="12418355" y="1610429"/>
                </a:lnTo>
                <a:lnTo>
                  <a:pt x="0" y="1610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942" b="-494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841834" y="4260789"/>
            <a:ext cx="3904483" cy="6026211"/>
          </a:xfrm>
          <a:custGeom>
            <a:avLst/>
            <a:gdLst/>
            <a:ahLst/>
            <a:cxnLst/>
            <a:rect l="l" t="t" r="r" b="b"/>
            <a:pathLst>
              <a:path w="3904483" h="6026211">
                <a:moveTo>
                  <a:pt x="0" y="0"/>
                </a:moveTo>
                <a:lnTo>
                  <a:pt x="3904483" y="0"/>
                </a:lnTo>
                <a:lnTo>
                  <a:pt x="3904483" y="6026211"/>
                </a:lnTo>
                <a:lnTo>
                  <a:pt x="0" y="60262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679591" y="1661502"/>
            <a:ext cx="3494109" cy="2386185"/>
          </a:xfrm>
          <a:custGeom>
            <a:avLst/>
            <a:gdLst/>
            <a:ahLst/>
            <a:cxnLst/>
            <a:rect l="l" t="t" r="r" b="b"/>
            <a:pathLst>
              <a:path w="3494109" h="2386185">
                <a:moveTo>
                  <a:pt x="3494109" y="0"/>
                </a:moveTo>
                <a:lnTo>
                  <a:pt x="0" y="0"/>
                </a:lnTo>
                <a:lnTo>
                  <a:pt x="0" y="2386185"/>
                </a:lnTo>
                <a:lnTo>
                  <a:pt x="3494109" y="2386185"/>
                </a:lnTo>
                <a:lnTo>
                  <a:pt x="349410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152525"/>
            <a:ext cx="1365089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  <a:spcBef>
                <a:spcPct val="0"/>
              </a:spcBef>
            </a:pPr>
            <a:r>
              <a:rPr lang="en-US" sz="5000" b="1" spc="-150">
                <a:solidFill>
                  <a:srgbClr val="F268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TANYA’S</a:t>
            </a:r>
            <a:r>
              <a:rPr lang="en-US" sz="5000" b="1" spc="-15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LOVE GRAPH – A FALSE ALARM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624143"/>
            <a:ext cx="12418355" cy="98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9"/>
              </a:lnSpc>
              <a:spcBef>
                <a:spcPct val="0"/>
              </a:spcBef>
            </a:pPr>
            <a:r>
              <a:rPr lang="en-US" sz="2599" spc="-77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Tanya was promoted to Prospect—a promising signal, maybe a vibe, maybe a sign. But alas, the stars didn’t align. The conversation fizzled out, the excitement faded, and she gracefully slid back into the Suspect zone.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067300"/>
            <a:ext cx="1237118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-50">
                <a:solidFill>
                  <a:srgbClr val="F268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MEHER</a:t>
            </a:r>
            <a:r>
              <a:rPr lang="en-US" sz="5000" b="1" spc="-5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– THE GHOST IN THE DATABASE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477196" y="2707077"/>
            <a:ext cx="1898898" cy="547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8"/>
              </a:lnSpc>
              <a:spcBef>
                <a:spcPct val="0"/>
              </a:spcBef>
            </a:pPr>
            <a:r>
              <a:rPr lang="en-US" sz="3199" spc="-31">
                <a:solidFill>
                  <a:srgbClr val="000000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Long way to go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950904"/>
            <a:ext cx="12418355" cy="13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8"/>
              </a:lnSpc>
              <a:spcBef>
                <a:spcPct val="0"/>
              </a:spcBef>
            </a:pPr>
            <a:r>
              <a:rPr lang="en-US" sz="2599" spc="-25">
                <a:solidFill>
                  <a:srgbClr val="1F191A"/>
                </a:solidFill>
                <a:latin typeface="Montserrat"/>
                <a:ea typeface="Montserrat"/>
                <a:cs typeface="Montserrat"/>
                <a:sym typeface="Montserrat"/>
              </a:rPr>
              <a:t>Meher progressed with promise—Prospect ➡️ Approach. The vibes were real, the chats deep, the hope soaring. But then... poof! No replies, no closure. Just silence. And so, she was demoted back to Suspect</a:t>
            </a:r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680DB61C-B4BE-F3DC-9DB9-0AF74ECF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7305" y="863144"/>
            <a:ext cx="12615770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3500" b="1" spc="-105">
                <a:solidFill>
                  <a:srgbClr val="F268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SANYA – </a:t>
            </a:r>
            <a:r>
              <a:rPr lang="en-US" sz="3500" b="1" spc="-105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TALKS GOT REAL... AND THEN FELL APART</a:t>
            </a:r>
          </a:p>
        </p:txBody>
      </p:sp>
      <p:sp>
        <p:nvSpPr>
          <p:cNvPr id="3" name="Freeform 3"/>
          <p:cNvSpPr/>
          <p:nvPr/>
        </p:nvSpPr>
        <p:spPr>
          <a:xfrm>
            <a:off x="1050495" y="1552115"/>
            <a:ext cx="11476694" cy="1723311"/>
          </a:xfrm>
          <a:custGeom>
            <a:avLst/>
            <a:gdLst/>
            <a:ahLst/>
            <a:cxnLst/>
            <a:rect l="l" t="t" r="r" b="b"/>
            <a:pathLst>
              <a:path w="11476694" h="1723311">
                <a:moveTo>
                  <a:pt x="0" y="0"/>
                </a:moveTo>
                <a:lnTo>
                  <a:pt x="11476694" y="0"/>
                </a:lnTo>
                <a:lnTo>
                  <a:pt x="11476694" y="1723310"/>
                </a:lnTo>
                <a:lnTo>
                  <a:pt x="0" y="1723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942" b="-494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0495" y="5969610"/>
            <a:ext cx="12729391" cy="2419135"/>
          </a:xfrm>
          <a:custGeom>
            <a:avLst/>
            <a:gdLst/>
            <a:ahLst/>
            <a:cxnLst/>
            <a:rect l="l" t="t" r="r" b="b"/>
            <a:pathLst>
              <a:path w="12729391" h="2419135">
                <a:moveTo>
                  <a:pt x="0" y="0"/>
                </a:moveTo>
                <a:lnTo>
                  <a:pt x="12729391" y="0"/>
                </a:lnTo>
                <a:lnTo>
                  <a:pt x="12729391" y="2419135"/>
                </a:lnTo>
                <a:lnTo>
                  <a:pt x="0" y="24191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11" b="-89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918122" y="1758950"/>
            <a:ext cx="5369878" cy="6476235"/>
          </a:xfrm>
          <a:custGeom>
            <a:avLst/>
            <a:gdLst/>
            <a:ahLst/>
            <a:cxnLst/>
            <a:rect l="l" t="t" r="r" b="b"/>
            <a:pathLst>
              <a:path w="5369878" h="6476235">
                <a:moveTo>
                  <a:pt x="0" y="0"/>
                </a:moveTo>
                <a:lnTo>
                  <a:pt x="5369878" y="0"/>
                </a:lnTo>
                <a:lnTo>
                  <a:pt x="5369878" y="6476235"/>
                </a:lnTo>
                <a:lnTo>
                  <a:pt x="0" y="6476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467072"/>
            <a:ext cx="11476694" cy="91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2"/>
              </a:lnSpc>
              <a:spcBef>
                <a:spcPct val="0"/>
              </a:spcBef>
            </a:pPr>
            <a:r>
              <a:rPr lang="en-US" sz="2402" spc="-72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Sanya made significant progress—Prospect ➡️ Approach ➡️ Negotiation.</a:t>
            </a:r>
          </a:p>
          <a:p>
            <a:pPr algn="l">
              <a:lnSpc>
                <a:spcPts val="2402"/>
              </a:lnSpc>
              <a:spcBef>
                <a:spcPct val="0"/>
              </a:spcBef>
            </a:pPr>
            <a:r>
              <a:rPr lang="en-US" sz="2402" spc="-72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Things seemed promising until unrealistic demands entered the chat. The vibes couldn’t justify the terms, and so… back to Suspect she went.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0495" y="4793411"/>
            <a:ext cx="13148987" cy="1007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500" b="1" spc="-35">
                <a:solidFill>
                  <a:srgbClr val="F268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RHEA </a:t>
            </a:r>
            <a:r>
              <a:rPr lang="en-US" sz="3500" b="1" spc="-35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– ALMOST THERE… BUT THEN SHE GHOSTED THE GOODBYE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2283" y="8579245"/>
            <a:ext cx="12613982" cy="911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2"/>
              </a:lnSpc>
              <a:spcBef>
                <a:spcPct val="0"/>
              </a:spcBef>
            </a:pPr>
            <a:r>
              <a:rPr lang="en-US" sz="2402" spc="-72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Prospect ➡️ Approach ➡️ Negotiation ➡️ Closure – and then…</a:t>
            </a:r>
          </a:p>
          <a:p>
            <a:pPr algn="l">
              <a:lnSpc>
                <a:spcPts val="2402"/>
              </a:lnSpc>
              <a:spcBef>
                <a:spcPct val="0"/>
              </a:spcBef>
            </a:pPr>
            <a:r>
              <a:rPr lang="en-US" sz="2402" spc="-72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At the final moment, she changed her mind.</a:t>
            </a:r>
          </a:p>
          <a:p>
            <a:pPr algn="l">
              <a:lnSpc>
                <a:spcPts val="2402"/>
              </a:lnSpc>
              <a:spcBef>
                <a:spcPct val="0"/>
              </a:spcBef>
            </a:pPr>
            <a:r>
              <a:rPr lang="en-US" sz="2402" spc="-72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rPr>
              <a:t>No warning, no drama. Just a quiet exit back to Suspect.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A293B6-56FE-B2B3-62E7-173ABA48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177567"/>
            <a:ext cx="2971800" cy="403574"/>
          </a:xfrm>
        </p:spPr>
        <p:txBody>
          <a:bodyPr/>
          <a:lstStyle/>
          <a:p>
            <a:r>
              <a:rPr lang="en-US" sz="1600" dirty="0"/>
              <a:t>Created by Saurabh 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747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Canva Student Font</vt:lpstr>
      <vt:lpstr>Arial</vt:lpstr>
      <vt:lpstr>Montserrat Light</vt:lpstr>
      <vt:lpstr>Open Sauce Medium</vt:lpstr>
      <vt:lpstr>Aileron</vt:lpstr>
      <vt:lpstr>Calibri</vt:lpstr>
      <vt:lpstr>Open Sauce Bold</vt:lpstr>
      <vt:lpstr>Open Sauce Light</vt:lpstr>
      <vt:lpstr>Aileron Bold</vt:lpstr>
      <vt:lpstr>Montserrat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</dc:title>
  <cp:lastModifiedBy>SAURABH SINGH</cp:lastModifiedBy>
  <cp:revision>3</cp:revision>
  <dcterms:created xsi:type="dcterms:W3CDTF">2006-08-16T00:00:00Z</dcterms:created>
  <dcterms:modified xsi:type="dcterms:W3CDTF">2025-06-21T21:04:02Z</dcterms:modified>
  <dc:identifier>DAGmrj_UACM</dc:identifier>
</cp:coreProperties>
</file>