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000" b="1">
                <a:solidFill>
                  <a:srgbClr val="000000"/>
                </a:solidFill>
              </a:defRPr>
            </a:pPr>
            <a:r>
              <a:t>Deep Learning: Unlocking the Power of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000000"/>
                </a:solidFill>
              </a:defRPr>
            </a:pPr>
            <a:r>
              <a:t>Created by Pranab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/>
            </a:pPr>
            <a:r>
              <a:t>What is Deep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- A specialized subfield of Machine Learning inspired by the human brain's structure.</a:t>
            </a:r>
            <a:br/>
            <a:r>
              <a:t>- Uses multi-layered 'deep' Artificial Neural Networks (ANNs) to learn from data.</a:t>
            </a:r>
            <a:br/>
            <a:r>
              <a:t>- Key characteristic: Automatically learns and extracts features from raw data (e.g., pixels, text).</a:t>
            </a:r>
            <a:br/>
            <a:r>
              <a:t>- It's the technology behind many of today's most advanced AI applications.</a:t>
            </a:r>
          </a:p>
        </p:txBody>
      </p:sp>
      <p:pic>
        <p:nvPicPr>
          <p:cNvPr id="4" name="Picture 3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6502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000" b="1">
                <a:solidFill>
                  <a:srgbClr val="000000"/>
                </a:solidFill>
              </a:defRPr>
            </a:pPr>
            <a:r>
              <a:t>How It Works: The Anatomy of a Neural Network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333333"/>
                </a:solidFill>
              </a:defRPr>
            </a:pPr>
            <a:r>
              <a:t>- **Input Layer:** Receives the initial data (e.g., an image of a cat).</a:t>
            </a:r>
          </a:p>
          <a:p>
            <a:pPr>
              <a:defRPr sz="1500">
                <a:solidFill>
                  <a:srgbClr val="333333"/>
                </a:solidFill>
              </a:defRPr>
            </a:pPr>
            <a:r>
              <a:t>- **Hidden Layers:** Multiple layers of interconnected 'neurons' that perform complex calculations. Each layer learns to detect more abstract features (e.g., from edges to whiskers to a full face).</a:t>
            </a:r>
          </a:p>
          <a:p>
            <a:pPr>
              <a:defRPr sz="1500">
                <a:solidFill>
                  <a:srgbClr val="333333"/>
                </a:solidFill>
              </a:defRPr>
            </a:pPr>
            <a:r>
              <a:t>- **Output Layer:** Produces the final prediction (e.g., a probability score for 'cat' or 'dog').</a:t>
            </a:r>
          </a:p>
          <a:p>
            <a:pPr>
              <a:defRPr sz="1500">
                <a:solidFill>
                  <a:srgbClr val="333333"/>
                </a:solidFill>
              </a:defRPr>
            </a:pPr>
            <a:r>
              <a:t>- **Training:** The network learns by adjusting connections (weights) based on how wrong its predictions are, a process called backpropagation.</a:t>
            </a:r>
          </a:p>
        </p:txBody>
      </p:sp>
      <p:pic>
        <p:nvPicPr>
          <p:cNvPr id="7" name="Picture 6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/>
            </a:pPr>
            <a:r>
              <a:t>Key Architectures &amp;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- **Convolutional Neural Networks (CNNs):** The gold standard for image and video analysis. Excellent at recognizing patterns, objects, and faces.</a:t>
            </a:r>
            <a:br/>
            <a:r>
              <a:t>- **Recurrent Neural Networks (RNNs):** Designed for sequential data like text or time-series. They have a 'memory' to understand context.</a:t>
            </a:r>
            <a:br/>
            <a:r>
              <a:t>- **Transformers:** The state-of-the-art architecture for Natural Language Processing (NLP). Powers models like ChatGPT and Google's BERT through a mechanism called 'self-attention'.</a:t>
            </a:r>
          </a:p>
        </p:txBody>
      </p:sp>
      <p:pic>
        <p:nvPicPr>
          <p:cNvPr id="4" name="Picture 3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000" b="1">
                <a:solidFill>
                  <a:srgbClr val="000000"/>
                </a:solidFill>
              </a:defRPr>
            </a:pPr>
            <a:r>
              <a:t>Deep Learning in Action: Real-World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333333"/>
                </a:solidFill>
              </a:defRPr>
            </a:pPr>
            <a:r>
              <a:t>- **Computer Vision:** Self-driving cars (object detection), medical image analysis (cancer detection), photo tagging on social media.</a:t>
            </a:r>
          </a:p>
          <a:p>
            <a:pPr>
              <a:defRPr sz="1500">
                <a:solidFill>
                  <a:srgbClr val="333333"/>
                </a:solidFill>
              </a:defRPr>
            </a:pPr>
            <a:r>
              <a:t>- **Natural Language Processing:** Real-time translation (Google Translate), virtual assistants (Siri, Alexa), sentiment analysis.</a:t>
            </a:r>
          </a:p>
          <a:p>
            <a:pPr>
              <a:defRPr sz="1500">
                <a:solidFill>
                  <a:srgbClr val="333333"/>
                </a:solidFill>
              </a:defRPr>
            </a:pPr>
            <a:r>
              <a:t>- **Recommendation Engines:** Suggesting movies on Netflix or products on Amazon.</a:t>
            </a:r>
          </a:p>
          <a:p>
            <a:pPr>
              <a:defRPr sz="1500">
                <a:solidFill>
                  <a:srgbClr val="333333"/>
                </a:solidFill>
              </a:defRPr>
            </a:pPr>
            <a:r>
              <a:t>- **Generative AI:** Creating realistic art (Midjourney), writing code (GitHub Copilot), composing music.</a:t>
            </a:r>
          </a:p>
        </p:txBody>
      </p:sp>
      <p:pic>
        <p:nvPicPr>
          <p:cNvPr id="7" name="Picture 6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/>
            </a:pPr>
            <a:r>
              <a:t>Challenges and the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- **Current Challenges:**</a:t>
            </a:r>
            <a:br/>
            <a:r>
              <a:t>  - Requires massive amounts of data.</a:t>
            </a:r>
            <a:br/>
            <a:r>
              <a:t>  - Computationally expensive (needs powerful GPUs).</a:t>
            </a:r>
            <a:br/>
            <a:r>
              <a:t>  - The 'Black Box' problem: difficult to interpret decisions.</a:t>
            </a:r>
            <a:br/>
            <a:r>
              <a:t>  - Risk of inheriting and amplifying data bias.</a:t>
            </a:r>
            <a:br/>
            <a:r>
              <a:t>- **What's Next?:**</a:t>
            </a:r>
            <a:br/>
            <a:r>
              <a:t>  - **Explainable AI (XAI):** Making models more transparent.</a:t>
            </a:r>
            <a:br/>
            <a:r>
              <a:t>  - **Federated Learning:** Training models without centralizing sensitive data.</a:t>
            </a:r>
            <a:br/>
            <a:r>
              <a:t>  - **More efficient models:** Running powerful AI on smaller devices (TinyML).</a:t>
            </a:r>
          </a:p>
        </p:txBody>
      </p:sp>
      <p:pic>
        <p:nvPicPr>
          <p:cNvPr id="4" name="Picture 3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/>
            </a:pPr>
            <a:r>
              <a:t>Conclusion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- Deep Learning uses deep neural networks to solve complex problems previously out of reach for machines.</a:t>
            </a:r>
            <a:br/>
            <a:r>
              <a:t>- It's the engine driving major innovations in almost every industry.</a:t>
            </a:r>
            <a:br/>
            <a:r>
              <a:t>- While powerful, we must address its challenges like bias and transparency.</a:t>
            </a:r>
            <a:br/>
            <a:r>
              <a:t>- The field is evolving rapidly, promising even more transformative applications.</a:t>
            </a:r>
            <a:br/>
            <a:r>
              <a:t>- **Thank You &amp; Q&amp;A**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