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586" autoAdjust="0"/>
  </p:normalViewPr>
  <p:slideViewPr>
    <p:cSldViewPr>
      <p:cViewPr varScale="1">
        <p:scale>
          <a:sx n="78" d="100"/>
          <a:sy n="78" d="100"/>
        </p:scale>
        <p:origin x="-92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2EB3EE33-C001-4E1F-A859-D45CEB183989}" type="datetimeFigureOut">
              <a:rPr lang="en-US" smtClean="0"/>
              <a:pPr/>
              <a:t>1/20/2013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F36410B1-E0BE-4FF8-AFA3-4C4CC43B0F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B3EE33-C001-4E1F-A859-D45CEB183989}" type="datetimeFigureOut">
              <a:rPr lang="en-US" smtClean="0"/>
              <a:pPr/>
              <a:t>1/20/2013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6410B1-E0BE-4FF8-AFA3-4C4CC43B0F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B3EE33-C001-4E1F-A859-D45CEB183989}" type="datetimeFigureOut">
              <a:rPr lang="en-US" smtClean="0"/>
              <a:pPr/>
              <a:t>1/20/2013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6410B1-E0BE-4FF8-AFA3-4C4CC43B0F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B3EE33-C001-4E1F-A859-D45CEB183989}" type="datetimeFigureOut">
              <a:rPr lang="en-US" smtClean="0"/>
              <a:pPr/>
              <a:t>1/20/2013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6410B1-E0BE-4FF8-AFA3-4C4CC43B0F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B3EE33-C001-4E1F-A859-D45CEB183989}" type="datetimeFigureOut">
              <a:rPr lang="en-US" smtClean="0"/>
              <a:pPr/>
              <a:t>1/20/2013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6410B1-E0BE-4FF8-AFA3-4C4CC43B0F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B3EE33-C001-4E1F-A859-D45CEB183989}" type="datetimeFigureOut">
              <a:rPr lang="en-US" smtClean="0"/>
              <a:pPr/>
              <a:t>1/20/2013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6410B1-E0BE-4FF8-AFA3-4C4CC43B0F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B3EE33-C001-4E1F-A859-D45CEB183989}" type="datetimeFigureOut">
              <a:rPr lang="en-US" smtClean="0"/>
              <a:pPr/>
              <a:t>1/20/2013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36410B1-E0BE-4FF8-AFA3-4C4CC43B0F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EB3EE33-C001-4E1F-A859-D45CEB183989}" type="datetimeFigureOut">
              <a:rPr lang="en-US" smtClean="0"/>
              <a:pPr/>
              <a:t>1/20/2013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36410B1-E0BE-4FF8-AFA3-4C4CC43B0F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EB3EE33-C001-4E1F-A859-D45CEB183989}" type="datetimeFigureOut">
              <a:rPr lang="en-US" smtClean="0"/>
              <a:pPr/>
              <a:t>1/20/2013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36410B1-E0BE-4FF8-AFA3-4C4CC43B0F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B3EE33-C001-4E1F-A859-D45CEB183989}" type="datetimeFigureOut">
              <a:rPr lang="en-US" smtClean="0"/>
              <a:pPr/>
              <a:t>1/20/2013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6410B1-E0BE-4FF8-AFA3-4C4CC43B0F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B3EE33-C001-4E1F-A859-D45CEB183989}" type="datetimeFigureOut">
              <a:rPr lang="en-US" smtClean="0"/>
              <a:pPr/>
              <a:t>1/20/2013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6410B1-E0BE-4FF8-AFA3-4C4CC43B0FFC}"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EB3EE33-C001-4E1F-A859-D45CEB183989}" type="datetimeFigureOut">
              <a:rPr lang="en-US" smtClean="0"/>
              <a:pPr/>
              <a:t>1/20/2013</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36410B1-E0BE-4FF8-AFA3-4C4CC43B0F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mk-MK" dirty="0" smtClean="0"/>
              <a:t>Компјутерска визија во роботика</a:t>
            </a:r>
            <a:endParaRPr lang="en-US" dirty="0"/>
          </a:p>
        </p:txBody>
      </p:sp>
      <p:sp>
        <p:nvSpPr>
          <p:cNvPr id="3" name="Subtitle 2"/>
          <p:cNvSpPr>
            <a:spLocks noGrp="1"/>
          </p:cNvSpPr>
          <p:nvPr>
            <p:ph type="subTitle" idx="1"/>
          </p:nvPr>
        </p:nvSpPr>
        <p:spPr>
          <a:xfrm>
            <a:off x="722376" y="3685032"/>
            <a:ext cx="7772400" cy="2315736"/>
          </a:xfrm>
        </p:spPr>
        <p:txBody>
          <a:bodyPr>
            <a:normAutofit/>
          </a:bodyPr>
          <a:lstStyle/>
          <a:p>
            <a:pPr algn="ctr"/>
            <a:r>
              <a:rPr lang="mk-MK" dirty="0" smtClean="0"/>
              <a:t>Дипломска работа</a:t>
            </a:r>
          </a:p>
          <a:p>
            <a:pPr algn="ctr"/>
            <a:r>
              <a:rPr lang="mk-MK" dirty="0" smtClean="0"/>
              <a:t>Кристијан Петков</a:t>
            </a:r>
          </a:p>
          <a:p>
            <a:pPr algn="ctr"/>
            <a:endParaRPr lang="mk-MK" dirty="0" smtClean="0"/>
          </a:p>
          <a:p>
            <a:pPr algn="ctr"/>
            <a:r>
              <a:rPr lang="mk-MK" dirty="0" smtClean="0"/>
              <a:t>Ментор: Невена Ацковска</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27540"/>
          </a:xfrm>
        </p:spPr>
        <p:txBody>
          <a:bodyPr>
            <a:normAutofit/>
          </a:bodyPr>
          <a:lstStyle/>
          <a:p>
            <a:r>
              <a:rPr lang="mk-MK" i="1" dirty="0" err="1" smtClean="0"/>
              <a:t>Денавит-Хартенберг</a:t>
            </a:r>
            <a:r>
              <a:rPr lang="mk-MK" i="1" dirty="0" smtClean="0"/>
              <a:t> параметри</a:t>
            </a:r>
            <a:endParaRPr lang="en-US" i="1" dirty="0" smtClean="0"/>
          </a:p>
          <a:p>
            <a:endParaRPr lang="en-US" dirty="0" smtClean="0"/>
          </a:p>
          <a:p>
            <a:pPr lvl="1"/>
            <a:r>
              <a:rPr lang="mk-MK" sz="2000" dirty="0" err="1" smtClean="0"/>
              <a:t>Денавит-Хартенберг</a:t>
            </a:r>
            <a:r>
              <a:rPr lang="mk-MK" sz="2000" dirty="0" smtClean="0"/>
              <a:t> параметри (DH параметри) се четири параметри кои се однесуваат на конвенција за поставување </a:t>
            </a:r>
            <a:r>
              <a:rPr lang="mk-MK" sz="2000" dirty="0" err="1" smtClean="0"/>
              <a:t>референтни</a:t>
            </a:r>
            <a:r>
              <a:rPr lang="mk-MK" sz="2000" dirty="0" smtClean="0"/>
              <a:t> </a:t>
            </a:r>
            <a:r>
              <a:rPr lang="mk-MK" sz="2000" dirty="0" err="1" smtClean="0"/>
              <a:t>фрејмови</a:t>
            </a:r>
            <a:r>
              <a:rPr lang="mk-MK" sz="2000" dirty="0" smtClean="0"/>
              <a:t> на врските во кинематички синџир или роботски манипулатор. </a:t>
            </a:r>
            <a:r>
              <a:rPr lang="mk-MK" sz="2000" dirty="0" err="1" smtClean="0"/>
              <a:t>Референтните</a:t>
            </a:r>
            <a:r>
              <a:rPr lang="mk-MK" sz="2000" dirty="0" smtClean="0"/>
              <a:t> </a:t>
            </a:r>
            <a:r>
              <a:rPr lang="mk-MK" sz="2000" dirty="0" err="1" smtClean="0"/>
              <a:t>фрејмови</a:t>
            </a:r>
            <a:r>
              <a:rPr lang="mk-MK" sz="2000" dirty="0" smtClean="0"/>
              <a:t> се поставени на следниов начин :</a:t>
            </a:r>
            <a:endParaRPr lang="en-US" sz="2000" dirty="0" smtClean="0"/>
          </a:p>
          <a:p>
            <a:pPr lvl="2"/>
            <a:r>
              <a:rPr lang="mk-MK" sz="1600" dirty="0" smtClean="0"/>
              <a:t>Z – оската е во насока на оската на зглобот</a:t>
            </a:r>
            <a:endParaRPr lang="en-US" sz="1600" dirty="0" smtClean="0"/>
          </a:p>
          <a:p>
            <a:pPr lvl="2"/>
            <a:r>
              <a:rPr lang="mk-MK" sz="1600" dirty="0" smtClean="0"/>
              <a:t>X – оската е паралелна со заедничката нормала  . Доколку не постои заедничка нормала d е слободен параметар.</a:t>
            </a:r>
            <a:endParaRPr lang="en-US" sz="1600" dirty="0" smtClean="0"/>
          </a:p>
          <a:p>
            <a:pPr lvl="2"/>
            <a:r>
              <a:rPr lang="mk-MK" sz="1600" dirty="0" smtClean="0"/>
              <a:t>Y – оската се користи да го комплетира </a:t>
            </a:r>
            <a:r>
              <a:rPr lang="mk-MK" sz="1600" dirty="0" err="1" smtClean="0"/>
              <a:t>фрејмот</a:t>
            </a:r>
            <a:r>
              <a:rPr lang="mk-MK" sz="1600" dirty="0" smtClean="0"/>
              <a:t>, користејќи го правилото на десната рака</a:t>
            </a:r>
            <a:endParaRPr lang="en-US" sz="1600"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970482"/>
          </a:xfrm>
        </p:spPr>
        <p:txBody>
          <a:bodyPr>
            <a:normAutofit/>
          </a:bodyPr>
          <a:lstStyle/>
          <a:p>
            <a:r>
              <a:rPr lang="mk-MK" i="1" dirty="0" err="1" smtClean="0"/>
              <a:t>Денавит-Хартенберг</a:t>
            </a:r>
            <a:r>
              <a:rPr lang="mk-MK" i="1" dirty="0" smtClean="0"/>
              <a:t> параметри</a:t>
            </a:r>
            <a:endParaRPr lang="en-US" i="1" dirty="0" smtClean="0"/>
          </a:p>
          <a:p>
            <a:pPr lvl="1"/>
            <a:r>
              <a:rPr lang="mk-MK" dirty="0" smtClean="0"/>
              <a:t>Трансформацијата е опишана преку четирите параметри :</a:t>
            </a:r>
            <a:endParaRPr lang="en-US" dirty="0" smtClean="0"/>
          </a:p>
          <a:p>
            <a:pPr lvl="2"/>
            <a:r>
              <a:rPr lang="en-US" sz="1600" b="1" dirty="0" smtClean="0"/>
              <a:t>d </a:t>
            </a:r>
            <a:r>
              <a:rPr lang="mk-MK" sz="1600" dirty="0" smtClean="0"/>
              <a:t>–</a:t>
            </a:r>
            <a:r>
              <a:rPr lang="mk-MK" sz="1600" i="1" dirty="0" smtClean="0"/>
              <a:t> </a:t>
            </a:r>
            <a:r>
              <a:rPr lang="mk-MK" sz="1600" dirty="0" smtClean="0"/>
              <a:t>поместување по претходната </a:t>
            </a:r>
            <a:r>
              <a:rPr lang="en-US" sz="1600" dirty="0" smtClean="0"/>
              <a:t>Z-</a:t>
            </a:r>
            <a:r>
              <a:rPr lang="mk-MK" sz="1600" dirty="0" smtClean="0"/>
              <a:t>оска до заедничката нормала</a:t>
            </a:r>
            <a:endParaRPr lang="en-US" sz="1600" dirty="0" smtClean="0"/>
          </a:p>
          <a:p>
            <a:pPr lvl="2"/>
            <a:r>
              <a:rPr lang="mk-MK" sz="1600" b="1" dirty="0" smtClean="0"/>
              <a:t>θ </a:t>
            </a:r>
            <a:r>
              <a:rPr lang="mk-MK" sz="1600" dirty="0" smtClean="0"/>
              <a:t>– агол околу претходна </a:t>
            </a:r>
            <a:r>
              <a:rPr lang="en-US" sz="1600" dirty="0" smtClean="0"/>
              <a:t>Z </a:t>
            </a:r>
            <a:r>
              <a:rPr lang="mk-MK" sz="1600" dirty="0" smtClean="0"/>
              <a:t>оска од старата/претходна </a:t>
            </a:r>
            <a:r>
              <a:rPr lang="en-US" sz="1600" dirty="0" smtClean="0"/>
              <a:t>X </a:t>
            </a:r>
            <a:r>
              <a:rPr lang="mk-MK" sz="1600" dirty="0" smtClean="0"/>
              <a:t>оска до новата</a:t>
            </a:r>
            <a:endParaRPr lang="en-US" sz="1600" dirty="0" smtClean="0"/>
          </a:p>
          <a:p>
            <a:pPr lvl="2"/>
            <a:r>
              <a:rPr lang="en-US" sz="1600" b="1" dirty="0" smtClean="0"/>
              <a:t>r</a:t>
            </a:r>
            <a:r>
              <a:rPr lang="en-US" sz="1600" b="1" i="1" dirty="0" smtClean="0"/>
              <a:t> </a:t>
            </a:r>
            <a:r>
              <a:rPr lang="mk-MK" sz="1600" dirty="0" smtClean="0"/>
              <a:t>– должина на заедничка нормала, доколку станува збор за </a:t>
            </a:r>
            <a:r>
              <a:rPr lang="mk-MK" sz="1600" dirty="0" err="1" smtClean="0"/>
              <a:t>ротирачки</a:t>
            </a:r>
            <a:r>
              <a:rPr lang="mk-MK" sz="1600" dirty="0" smtClean="0"/>
              <a:t> зглоб овој параметар претставува радиус на ротација</a:t>
            </a:r>
            <a:endParaRPr lang="en-US" sz="1600" dirty="0" smtClean="0"/>
          </a:p>
          <a:p>
            <a:pPr lvl="2"/>
            <a:r>
              <a:rPr lang="mk-MK" sz="1600" b="1" dirty="0" smtClean="0"/>
              <a:t>α</a:t>
            </a:r>
            <a:r>
              <a:rPr lang="mk-MK" sz="1600" dirty="0" smtClean="0"/>
              <a:t> –агол околу заедничка нормала од претходната </a:t>
            </a:r>
            <a:r>
              <a:rPr lang="en-US" sz="1600" dirty="0" smtClean="0"/>
              <a:t>Z </a:t>
            </a:r>
            <a:r>
              <a:rPr lang="mk-MK" sz="1600" dirty="0" smtClean="0"/>
              <a:t>оска до новата </a:t>
            </a:r>
            <a:r>
              <a:rPr lang="en-US" sz="1600" dirty="0" smtClean="0"/>
              <a:t>Z </a:t>
            </a:r>
            <a:r>
              <a:rPr lang="mk-MK" sz="1600" dirty="0" smtClean="0"/>
              <a:t>оска</a:t>
            </a:r>
            <a:endParaRPr lang="en-US" sz="1600" dirty="0" smtClean="0"/>
          </a:p>
          <a:p>
            <a:pPr lvl="1"/>
            <a:endParaRPr lang="en-US" dirty="0" smtClean="0"/>
          </a:p>
          <a:p>
            <a:endParaRPr lang="en-US" dirty="0"/>
          </a:p>
        </p:txBody>
      </p:sp>
      <p:pic>
        <p:nvPicPr>
          <p:cNvPr id="4" name="Picture 3"/>
          <p:cNvPicPr/>
          <p:nvPr/>
        </p:nvPicPr>
        <p:blipFill>
          <a:blip r:embed="rId2"/>
          <a:stretch>
            <a:fillRect/>
          </a:stretch>
        </p:blipFill>
        <p:spPr>
          <a:xfrm>
            <a:off x="3143240" y="3429000"/>
            <a:ext cx="2886075" cy="323218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27540"/>
          </a:xfrm>
        </p:spPr>
        <p:txBody>
          <a:bodyPr/>
          <a:lstStyle/>
          <a:p>
            <a:r>
              <a:rPr lang="mk-MK" i="1" dirty="0" smtClean="0"/>
              <a:t>Директна кинематика</a:t>
            </a:r>
            <a:endParaRPr lang="en-US" i="1" dirty="0" smtClean="0"/>
          </a:p>
          <a:p>
            <a:pPr lvl="1"/>
            <a:r>
              <a:rPr lang="mk-MK" sz="1600" dirty="0" smtClean="0"/>
              <a:t>Проблемот на кинематика се однесува на употреба на кинематички равенки на роботот за да се пресмета положбата на крајната точка на </a:t>
            </a:r>
            <a:r>
              <a:rPr lang="mk-MK" sz="1600" dirty="0" err="1" smtClean="0"/>
              <a:t>роботскиот</a:t>
            </a:r>
            <a:r>
              <a:rPr lang="mk-MK" sz="1600" dirty="0" smtClean="0"/>
              <a:t> манипулатор за дадени вредности на параметрите на зглобовите</a:t>
            </a:r>
            <a:endParaRPr lang="en-US" sz="1600" dirty="0" smtClean="0"/>
          </a:p>
          <a:p>
            <a:pPr lvl="1"/>
            <a:r>
              <a:rPr lang="mk-MK" sz="1600" dirty="0" smtClean="0"/>
              <a:t> Кинематичките равенки за робот се добиени со користење на крути трансформации</a:t>
            </a:r>
            <a:r>
              <a:rPr lang="en-US" sz="1600" dirty="0" smtClean="0"/>
              <a:t>[Z]</a:t>
            </a:r>
            <a:r>
              <a:rPr lang="mk-MK" sz="1600" dirty="0" smtClean="0"/>
              <a:t>( ротација),  да го опише релативното движење дозволено на секој зглоб и посебна трансформација </a:t>
            </a:r>
            <a:r>
              <a:rPr lang="en-US" sz="1600" dirty="0" smtClean="0"/>
              <a:t>[X]</a:t>
            </a:r>
            <a:r>
              <a:rPr lang="mk-MK" sz="1600" dirty="0" smtClean="0"/>
              <a:t> да ги дефинира димензиите на секој линк на роботот. Резултатот е низа од крути трансформации (ротација и транслација )</a:t>
            </a:r>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r>
              <a:rPr lang="mk-MK" sz="1600" dirty="0" smtClean="0"/>
              <a:t>Каде Т е трансформација која ја дефинира крајната точка на манипулаторот. Овие равенки се наречени кинематички равенки на сериски кинематички синџир.</a:t>
            </a:r>
            <a:endParaRPr lang="en-US" sz="1600" dirty="0" smtClean="0"/>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2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714612" y="3786190"/>
            <a:ext cx="4569569" cy="35719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756168"/>
          </a:xfrm>
        </p:spPr>
        <p:txBody>
          <a:bodyPr/>
          <a:lstStyle/>
          <a:p>
            <a:r>
              <a:rPr lang="mk-MK" dirty="0" smtClean="0"/>
              <a:t>Инверзна кинематика</a:t>
            </a:r>
            <a:endParaRPr lang="en-US" dirty="0" smtClean="0"/>
          </a:p>
          <a:p>
            <a:pPr lvl="1"/>
            <a:r>
              <a:rPr lang="mk-MK" sz="1600" dirty="0" smtClean="0"/>
              <a:t>Треба да го решиме проблемот на инверзна кинематика во анимација и роботика, каде објектот се состои од неколку кинематички синџири и треба да ја достигне целната точка во правоаголен (</a:t>
            </a:r>
            <a:r>
              <a:rPr lang="mk-MK" sz="1600" dirty="0" err="1" smtClean="0"/>
              <a:t>Декартов</a:t>
            </a:r>
            <a:r>
              <a:rPr lang="mk-MK" sz="1600" dirty="0" smtClean="0"/>
              <a:t>) координатен систем, каде што само координатите се познати</a:t>
            </a:r>
            <a:r>
              <a:rPr lang="en-US" sz="1600" dirty="0" smtClean="0"/>
              <a:t>.</a:t>
            </a:r>
          </a:p>
          <a:p>
            <a:pPr lvl="1"/>
            <a:r>
              <a:rPr lang="mk-MK" sz="1600" dirty="0" err="1" smtClean="0"/>
              <a:t>Постоечките</a:t>
            </a:r>
            <a:r>
              <a:rPr lang="mk-MK" sz="1600" dirty="0" smtClean="0"/>
              <a:t> алгоритми кои го решаваат проблемот на инверзна кинематика користат нумерички итеративни процедури. </a:t>
            </a:r>
            <a:endParaRPr lang="en-US" sz="1600" dirty="0" smtClean="0"/>
          </a:p>
          <a:p>
            <a:pPr lvl="1">
              <a:buNone/>
            </a:pPr>
            <a:endParaRPr lang="en-US" sz="1600" dirty="0" smtClean="0"/>
          </a:p>
          <a:p>
            <a:pPr lvl="1">
              <a:buNone/>
            </a:pPr>
            <a:endParaRPr lang="en-US" sz="1600" dirty="0" smtClean="0"/>
          </a:p>
          <a:p>
            <a:pPr lvl="1"/>
            <a:endParaRPr lang="en-US" sz="1600" dirty="0" smtClean="0"/>
          </a:p>
          <a:p>
            <a:pPr lvl="1">
              <a:buNone/>
            </a:pPr>
            <a:endParaRPr lang="en-US" sz="1600" dirty="0"/>
          </a:p>
        </p:txBody>
      </p:sp>
      <p:pic>
        <p:nvPicPr>
          <p:cNvPr id="4" name="Picture 3" descr="framesPositioning.jpg"/>
          <p:cNvPicPr>
            <a:picLocks noChangeAspect="1"/>
          </p:cNvPicPr>
          <p:nvPr/>
        </p:nvPicPr>
        <p:blipFill>
          <a:blip r:embed="rId2"/>
          <a:stretch>
            <a:fillRect/>
          </a:stretch>
        </p:blipFill>
        <p:spPr>
          <a:xfrm>
            <a:off x="5429256" y="3071810"/>
            <a:ext cx="2928958" cy="2468224"/>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1428728" y="3143248"/>
            <a:ext cx="3610918" cy="221457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256102"/>
          </a:xfrm>
        </p:spPr>
        <p:txBody>
          <a:bodyPr>
            <a:normAutofit/>
          </a:bodyPr>
          <a:lstStyle/>
          <a:p>
            <a:r>
              <a:rPr lang="mk-MK" dirty="0" smtClean="0"/>
              <a:t>Инверзна </a:t>
            </a:r>
            <a:r>
              <a:rPr lang="mk-MK" dirty="0" smtClean="0"/>
              <a:t>кинематика</a:t>
            </a:r>
          </a:p>
          <a:p>
            <a:pPr lvl="1"/>
            <a:r>
              <a:rPr lang="mk-MK" dirty="0" smtClean="0"/>
              <a:t>Пример: </a:t>
            </a:r>
            <a:r>
              <a:rPr lang="mk-MK" dirty="0" err="1" smtClean="0"/>
              <a:t>Дирекна</a:t>
            </a:r>
            <a:r>
              <a:rPr lang="mk-MK" dirty="0" smtClean="0"/>
              <a:t> кинематика за решение на крајната точка</a:t>
            </a:r>
            <a:r>
              <a:rPr lang="en-US" dirty="0" smtClean="0"/>
              <a:t> </a:t>
            </a:r>
            <a:r>
              <a:rPr lang="en-US" dirty="0" smtClean="0"/>
              <a:t>X</a:t>
            </a:r>
            <a:r>
              <a:rPr lang="mk-MK" dirty="0" smtClean="0"/>
              <a:t>(</a:t>
            </a:r>
            <a:r>
              <a:rPr lang="mk-MK" dirty="0" smtClean="0"/>
              <a:t>е</a:t>
            </a:r>
            <a:r>
              <a:rPr lang="en-US" dirty="0" err="1" smtClean="0"/>
              <a:t>nd</a:t>
            </a:r>
            <a:r>
              <a:rPr lang="en-US" dirty="0" smtClean="0"/>
              <a:t> </a:t>
            </a:r>
            <a:r>
              <a:rPr lang="en-US" dirty="0" err="1" smtClean="0"/>
              <a:t>effector</a:t>
            </a:r>
            <a:r>
              <a:rPr lang="mk-MK" dirty="0" smtClean="0"/>
              <a:t>) на роботот со два степени на слобода</a:t>
            </a:r>
          </a:p>
          <a:p>
            <a:pPr lvl="1"/>
            <a:endParaRPr lang="en-US" dirty="0" smtClean="0"/>
          </a:p>
          <a:p>
            <a:pPr>
              <a:buNone/>
            </a:pPr>
            <a:endParaRPr lang="en-US" dirty="0" smtClean="0"/>
          </a:p>
          <a:p>
            <a:pPr>
              <a:buNone/>
            </a:pPr>
            <a:endParaRPr lang="en-US" dirty="0" smtClean="0"/>
          </a:p>
          <a:p>
            <a:pPr lvl="1"/>
            <a:r>
              <a:rPr lang="mk-MK" dirty="0" smtClean="0"/>
              <a:t>Со примена на елементарна тригонометрија може да се добие инверзно решение  </a:t>
            </a:r>
            <a:endParaRPr lang="en-US" dirty="0"/>
          </a:p>
        </p:txBody>
      </p:sp>
      <p:pic>
        <p:nvPicPr>
          <p:cNvPr id="2051" name="Picture 3"/>
          <p:cNvPicPr>
            <a:picLocks noChangeAspect="1" noChangeArrowheads="1"/>
          </p:cNvPicPr>
          <p:nvPr/>
        </p:nvPicPr>
        <p:blipFill>
          <a:blip r:embed="rId2"/>
          <a:srcRect/>
          <a:stretch>
            <a:fillRect/>
          </a:stretch>
        </p:blipFill>
        <p:spPr bwMode="auto">
          <a:xfrm>
            <a:off x="928662" y="2428868"/>
            <a:ext cx="7643866" cy="8382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857224" y="4500570"/>
            <a:ext cx="7710486" cy="9239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mk-MK" dirty="0" smtClean="0"/>
              <a:t>Инверзна </a:t>
            </a:r>
            <a:r>
              <a:rPr lang="mk-MK" dirty="0" smtClean="0"/>
              <a:t>кинематика</a:t>
            </a:r>
          </a:p>
          <a:p>
            <a:pPr lvl="1"/>
            <a:r>
              <a:rPr lang="mk-MK" dirty="0" smtClean="0"/>
              <a:t>Итеративни методи за инверзна кинематика</a:t>
            </a:r>
          </a:p>
          <a:p>
            <a:pPr lvl="2"/>
            <a:r>
              <a:rPr lang="mk-MK" dirty="0" smtClean="0"/>
              <a:t>Метода на инверзија на </a:t>
            </a:r>
            <a:r>
              <a:rPr lang="mk-MK" dirty="0" err="1" smtClean="0"/>
              <a:t>Јакобиан</a:t>
            </a:r>
            <a:endParaRPr lang="mk-MK" dirty="0" smtClean="0"/>
          </a:p>
          <a:p>
            <a:pPr lvl="2"/>
            <a:r>
              <a:rPr lang="mk-MK" dirty="0" smtClean="0"/>
              <a:t>Методи засновани на оптимизација</a:t>
            </a:r>
          </a:p>
          <a:p>
            <a:pPr lvl="2"/>
            <a:r>
              <a:rPr lang="en-US" dirty="0" smtClean="0"/>
              <a:t>Cyclic coordinate descent</a:t>
            </a:r>
          </a:p>
          <a:p>
            <a:pPr lvl="2"/>
            <a:r>
              <a:rPr lang="mk-MK" dirty="0" smtClean="0"/>
              <a:t>Метод на транспонирана матрица на </a:t>
            </a:r>
            <a:r>
              <a:rPr lang="mk-MK" dirty="0" err="1" smtClean="0"/>
              <a:t>Јакобиан</a:t>
            </a:r>
            <a:endParaRPr lang="mk-MK" dirty="0" smtClean="0"/>
          </a:p>
          <a:p>
            <a:pPr lvl="2">
              <a:buNone/>
            </a:pPr>
            <a:endParaRPr lang="mk-MK"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Препознавање</a:t>
            </a:r>
            <a:r>
              <a:rPr lang="en-US" dirty="0" smtClean="0"/>
              <a:t> </a:t>
            </a:r>
            <a:r>
              <a:rPr lang="en-US" dirty="0" err="1" smtClean="0"/>
              <a:t>на</a:t>
            </a:r>
            <a:r>
              <a:rPr lang="en-US" dirty="0" smtClean="0"/>
              <a:t> </a:t>
            </a:r>
            <a:r>
              <a:rPr lang="en-US" dirty="0" err="1" smtClean="0"/>
              <a:t>објекти</a:t>
            </a:r>
            <a:endParaRPr lang="mk-MK" dirty="0" smtClean="0"/>
          </a:p>
          <a:p>
            <a:pPr lvl="1"/>
            <a:r>
              <a:rPr lang="mk-MK" dirty="0" smtClean="0"/>
              <a:t>Алгоритам </a:t>
            </a:r>
            <a:r>
              <a:rPr lang="en-US" dirty="0" smtClean="0"/>
              <a:t>Background </a:t>
            </a:r>
            <a:r>
              <a:rPr lang="en-US" dirty="0" smtClean="0"/>
              <a:t>subtraction</a:t>
            </a:r>
            <a:endParaRPr lang="mk-MK" dirty="0" smtClean="0"/>
          </a:p>
          <a:p>
            <a:pPr lvl="2"/>
            <a:r>
              <a:rPr lang="mk-MK" dirty="0" smtClean="0"/>
              <a:t>Објектите </a:t>
            </a:r>
            <a:r>
              <a:rPr lang="mk-MK" dirty="0" smtClean="0"/>
              <a:t>на сцената се </a:t>
            </a:r>
            <a:r>
              <a:rPr lang="mk-MK" dirty="0" err="1" smtClean="0"/>
              <a:t>детектираат</a:t>
            </a:r>
            <a:r>
              <a:rPr lang="mk-MK" dirty="0" smtClean="0"/>
              <a:t> преку разликата помеѓу моменталната слика  и сликата со статичка позадина</a:t>
            </a:r>
            <a:r>
              <a:rPr lang="en-US" dirty="0" smtClean="0"/>
              <a:t>:</a:t>
            </a:r>
            <a:endParaRPr lang="en-US" dirty="0" smtClean="0"/>
          </a:p>
          <a:p>
            <a:pPr lvl="1"/>
            <a:endParaRPr lang="mk-MK" dirty="0" smtClean="0"/>
          </a:p>
          <a:p>
            <a:pPr lvl="1"/>
            <a:endParaRPr lang="en-US" dirty="0"/>
          </a:p>
        </p:txBody>
      </p:sp>
      <p:pic>
        <p:nvPicPr>
          <p:cNvPr id="5" name="Picture 4" descr="bckgrnd.png"/>
          <p:cNvPicPr>
            <a:picLocks noChangeAspect="1"/>
          </p:cNvPicPr>
          <p:nvPr/>
        </p:nvPicPr>
        <p:blipFill>
          <a:blip r:embed="rId2"/>
          <a:stretch>
            <a:fillRect/>
          </a:stretch>
        </p:blipFill>
        <p:spPr>
          <a:xfrm>
            <a:off x="2857488" y="2500306"/>
            <a:ext cx="4000527" cy="309502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27540"/>
          </a:xfrm>
        </p:spPr>
        <p:txBody>
          <a:bodyPr/>
          <a:lstStyle/>
          <a:p>
            <a:r>
              <a:rPr lang="en-US" dirty="0" err="1" smtClean="0"/>
              <a:t>Препознавање</a:t>
            </a:r>
            <a:r>
              <a:rPr lang="en-US" dirty="0" smtClean="0"/>
              <a:t> </a:t>
            </a:r>
            <a:r>
              <a:rPr lang="en-US" dirty="0" err="1" smtClean="0"/>
              <a:t>на</a:t>
            </a:r>
            <a:r>
              <a:rPr lang="en-US" dirty="0" smtClean="0"/>
              <a:t> </a:t>
            </a:r>
            <a:r>
              <a:rPr lang="en-US" dirty="0" err="1" smtClean="0"/>
              <a:t>објекти</a:t>
            </a:r>
            <a:endParaRPr lang="mk-MK" dirty="0" smtClean="0"/>
          </a:p>
          <a:p>
            <a:pPr lvl="1"/>
            <a:r>
              <a:rPr lang="mk-MK" sz="1800" dirty="0" err="1" smtClean="0"/>
              <a:t>Connected</a:t>
            </a:r>
            <a:r>
              <a:rPr lang="mk-MK" sz="1800" dirty="0" smtClean="0"/>
              <a:t> </a:t>
            </a:r>
            <a:r>
              <a:rPr lang="mk-MK" sz="1800" dirty="0" err="1" smtClean="0"/>
              <a:t>component</a:t>
            </a:r>
            <a:r>
              <a:rPr lang="en-US" sz="1800" dirty="0" smtClean="0"/>
              <a:t>s</a:t>
            </a:r>
            <a:r>
              <a:rPr lang="mk-MK" sz="1800" dirty="0" smtClean="0"/>
              <a:t> алгоритамот се користи во компјутерска визија за детектирање на поврзани региони во бинарни дигитални слики, меѓутоа можат да бидат обработени слики во боја и податоци со повисоки димензии</a:t>
            </a:r>
            <a:endParaRPr lang="en-US" sz="1800" dirty="0"/>
          </a:p>
        </p:txBody>
      </p:sp>
      <p:pic>
        <p:nvPicPr>
          <p:cNvPr id="4" name="Picture 3" descr="Screenshot-Pixel_Region_(Figure_1).png"/>
          <p:cNvPicPr>
            <a:picLocks noChangeAspect="1"/>
          </p:cNvPicPr>
          <p:nvPr/>
        </p:nvPicPr>
        <p:blipFill>
          <a:blip r:embed="rId2"/>
          <a:stretch>
            <a:fillRect/>
          </a:stretch>
        </p:blipFill>
        <p:spPr>
          <a:xfrm>
            <a:off x="1428728" y="2214554"/>
            <a:ext cx="6708860" cy="35494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Препознавање</a:t>
            </a:r>
            <a:r>
              <a:rPr lang="en-US" dirty="0" smtClean="0"/>
              <a:t> </a:t>
            </a:r>
            <a:r>
              <a:rPr lang="en-US" dirty="0" err="1" smtClean="0"/>
              <a:t>на</a:t>
            </a:r>
            <a:r>
              <a:rPr lang="en-US" dirty="0" smtClean="0"/>
              <a:t> </a:t>
            </a:r>
            <a:r>
              <a:rPr lang="en-US" dirty="0" err="1" smtClean="0"/>
              <a:t>објекти</a:t>
            </a:r>
            <a:endParaRPr lang="mk-MK" dirty="0" smtClean="0"/>
          </a:p>
          <a:p>
            <a:r>
              <a:rPr lang="mk-MK" dirty="0" smtClean="0"/>
              <a:t>Алгоритам </a:t>
            </a:r>
            <a:r>
              <a:rPr lang="en-US" dirty="0" smtClean="0"/>
              <a:t>Labeling</a:t>
            </a:r>
            <a:endParaRPr lang="mk-MK" dirty="0" smtClean="0"/>
          </a:p>
          <a:p>
            <a:pPr lvl="1"/>
            <a:r>
              <a:rPr lang="mk-MK" sz="1800" dirty="0" smtClean="0"/>
              <a:t>Кога ќе се определи поврзаноста на регионите потребно е секој регион да се означи со цел да се идентификуваат различните региони за понатамошна обработка. </a:t>
            </a:r>
            <a:endParaRPr lang="en-US" sz="1800" dirty="0"/>
          </a:p>
        </p:txBody>
      </p:sp>
      <p:pic>
        <p:nvPicPr>
          <p:cNvPr id="4" name="Picture 3" descr="Screenshot-Pixel_Region_(Figure_2).png"/>
          <p:cNvPicPr>
            <a:picLocks noChangeAspect="1"/>
          </p:cNvPicPr>
          <p:nvPr/>
        </p:nvPicPr>
        <p:blipFill>
          <a:blip r:embed="rId2"/>
          <a:stretch>
            <a:fillRect/>
          </a:stretch>
        </p:blipFill>
        <p:spPr>
          <a:xfrm>
            <a:off x="642910" y="2857496"/>
            <a:ext cx="4714572" cy="2500330"/>
          </a:xfrm>
          <a:prstGeom prst="rect">
            <a:avLst/>
          </a:prstGeom>
        </p:spPr>
      </p:pic>
      <p:pic>
        <p:nvPicPr>
          <p:cNvPr id="5" name="Picture 4" descr="LabeldClusters.bmp"/>
          <p:cNvPicPr>
            <a:picLocks noChangeAspect="1"/>
          </p:cNvPicPr>
          <p:nvPr/>
        </p:nvPicPr>
        <p:blipFill>
          <a:blip r:embed="rId3"/>
          <a:stretch>
            <a:fillRect/>
          </a:stretch>
        </p:blipFill>
        <p:spPr>
          <a:xfrm>
            <a:off x="5786446" y="3143248"/>
            <a:ext cx="2614918" cy="192882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184664"/>
          </a:xfrm>
        </p:spPr>
        <p:txBody>
          <a:bodyPr>
            <a:normAutofit fontScale="92500" lnSpcReduction="10000"/>
          </a:bodyPr>
          <a:lstStyle/>
          <a:p>
            <a:r>
              <a:rPr lang="en-US" dirty="0" err="1" smtClean="0"/>
              <a:t>Дизајн</a:t>
            </a:r>
            <a:r>
              <a:rPr lang="en-US" dirty="0" smtClean="0"/>
              <a:t> </a:t>
            </a:r>
            <a:r>
              <a:rPr lang="en-US" dirty="0" err="1" smtClean="0"/>
              <a:t>на</a:t>
            </a:r>
            <a:r>
              <a:rPr lang="en-US" dirty="0" smtClean="0"/>
              <a:t> </a:t>
            </a:r>
            <a:r>
              <a:rPr lang="en-US" dirty="0" err="1" smtClean="0"/>
              <a:t>системот</a:t>
            </a:r>
            <a:endParaRPr lang="mk-MK" dirty="0" smtClean="0"/>
          </a:p>
          <a:p>
            <a:pPr lvl="1"/>
            <a:r>
              <a:rPr lang="mk-MK" i="1" dirty="0" smtClean="0"/>
              <a:t>Избор на платформа</a:t>
            </a:r>
            <a:endParaRPr lang="en-US" i="1" dirty="0" smtClean="0"/>
          </a:p>
          <a:p>
            <a:pPr lvl="2"/>
            <a:r>
              <a:rPr lang="mk-MK" dirty="0" smtClean="0"/>
              <a:t>Платформата </a:t>
            </a:r>
            <a:r>
              <a:rPr lang="mk-MK" dirty="0" smtClean="0"/>
              <a:t>во која е имплементиран софтверскиот систем е </a:t>
            </a:r>
            <a:r>
              <a:rPr lang="en-US" dirty="0" smtClean="0"/>
              <a:t>MATLAB. </a:t>
            </a:r>
            <a:r>
              <a:rPr lang="mk-MK" dirty="0" smtClean="0"/>
              <a:t>При изборот на платформа за реализација на софтверскиот систем  земени се повеќе критериуми: </a:t>
            </a:r>
            <a:endParaRPr lang="en-US" dirty="0" smtClean="0"/>
          </a:p>
          <a:p>
            <a:pPr lvl="2"/>
            <a:r>
              <a:rPr lang="mk-MK" dirty="0" smtClean="0"/>
              <a:t>Лесен начин на изразување на математички пресметки. </a:t>
            </a:r>
            <a:endParaRPr lang="en-US" dirty="0" smtClean="0"/>
          </a:p>
          <a:p>
            <a:pPr lvl="2"/>
            <a:r>
              <a:rPr lang="mk-MK" dirty="0" smtClean="0"/>
              <a:t>Достапност на различни алатки со цел максимално искористување на постоечки технологии. </a:t>
            </a:r>
            <a:endParaRPr lang="en-US" dirty="0" smtClean="0"/>
          </a:p>
          <a:p>
            <a:pPr lvl="2"/>
            <a:r>
              <a:rPr lang="mk-MK" dirty="0" smtClean="0"/>
              <a:t>Еден од најважните критериуми при изборот е и можноста за дизајнирање на симулатор кој ќе овозможи симулирање на </a:t>
            </a:r>
            <a:r>
              <a:rPr lang="mk-MK" dirty="0" err="1" smtClean="0"/>
              <a:t>роботскиот</a:t>
            </a:r>
            <a:r>
              <a:rPr lang="mk-MK" dirty="0" smtClean="0"/>
              <a:t> систем во реално време со голема точност. </a:t>
            </a:r>
            <a:endParaRPr lang="en-US" dirty="0" smtClean="0"/>
          </a:p>
          <a:p>
            <a:pPr lvl="2"/>
            <a:r>
              <a:rPr lang="mk-MK" dirty="0" smtClean="0"/>
              <a:t>Алатки кои овозможуваат обработка на слики. </a:t>
            </a:r>
            <a:endParaRPr lang="en-US" dirty="0" smtClean="0"/>
          </a:p>
          <a:p>
            <a:pPr lvl="2"/>
            <a:r>
              <a:rPr lang="mk-MK" dirty="0" smtClean="0"/>
              <a:t>Алатки кои овозможуваат калибрирање на дигитални камери</a:t>
            </a:r>
            <a:endParaRPr lang="en-US" dirty="0" smtClean="0"/>
          </a:p>
          <a:p>
            <a:pPr lvl="2"/>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mk-MK" dirty="0" smtClean="0"/>
              <a:t>Содржина</a:t>
            </a:r>
          </a:p>
          <a:p>
            <a:r>
              <a:rPr lang="mk-MK" dirty="0" smtClean="0"/>
              <a:t>Вовед</a:t>
            </a:r>
          </a:p>
          <a:p>
            <a:r>
              <a:rPr lang="mk-MK" dirty="0" smtClean="0"/>
              <a:t>Кинематика</a:t>
            </a:r>
          </a:p>
          <a:p>
            <a:r>
              <a:rPr lang="mk-MK" dirty="0" smtClean="0"/>
              <a:t>Препознавање на објекти</a:t>
            </a:r>
          </a:p>
          <a:p>
            <a:r>
              <a:rPr lang="mk-MK" dirty="0" smtClean="0"/>
              <a:t>Дизајн на системот</a:t>
            </a:r>
          </a:p>
          <a:p>
            <a:r>
              <a:rPr lang="mk-MK" dirty="0" smtClean="0"/>
              <a:t>Модули</a:t>
            </a:r>
          </a:p>
          <a:p>
            <a:r>
              <a:rPr lang="mk-MK" dirty="0" smtClean="0"/>
              <a:t>Резултати</a:t>
            </a:r>
          </a:p>
          <a:p>
            <a:r>
              <a:rPr lang="mk-MK" dirty="0" smtClean="0"/>
              <a:t>Заклучок</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27540"/>
          </a:xfrm>
        </p:spPr>
        <p:txBody>
          <a:bodyPr>
            <a:normAutofit fontScale="92500" lnSpcReduction="10000"/>
          </a:bodyPr>
          <a:lstStyle/>
          <a:p>
            <a:r>
              <a:rPr lang="en-US" dirty="0" err="1" smtClean="0"/>
              <a:t>Дизајн</a:t>
            </a:r>
            <a:r>
              <a:rPr lang="en-US" dirty="0" smtClean="0"/>
              <a:t> </a:t>
            </a:r>
            <a:r>
              <a:rPr lang="en-US" dirty="0" err="1" smtClean="0"/>
              <a:t>на</a:t>
            </a:r>
            <a:r>
              <a:rPr lang="en-US" dirty="0" smtClean="0"/>
              <a:t> </a:t>
            </a:r>
            <a:r>
              <a:rPr lang="en-US" dirty="0" err="1" smtClean="0"/>
              <a:t>системот</a:t>
            </a:r>
            <a:endParaRPr lang="mk-MK" dirty="0" smtClean="0"/>
          </a:p>
          <a:p>
            <a:pPr lvl="1"/>
            <a:r>
              <a:rPr lang="mk-MK" dirty="0" smtClean="0"/>
              <a:t>Системот </a:t>
            </a:r>
            <a:r>
              <a:rPr lang="mk-MK" dirty="0" smtClean="0"/>
              <a:t>се состои од посебни модули кои комуницираат помеѓу себе преку глобални променливи кои се сместени во меморијата на </a:t>
            </a:r>
            <a:r>
              <a:rPr lang="mk-MK" dirty="0" err="1" smtClean="0"/>
              <a:t>Матлаб</a:t>
            </a:r>
            <a:r>
              <a:rPr lang="mk-MK" dirty="0" smtClean="0"/>
              <a:t>. </a:t>
            </a:r>
            <a:endParaRPr lang="mk-MK" dirty="0" smtClean="0"/>
          </a:p>
          <a:p>
            <a:pPr lvl="1"/>
            <a:r>
              <a:rPr lang="mk-MK" dirty="0" smtClean="0"/>
              <a:t>Системот </a:t>
            </a:r>
            <a:r>
              <a:rPr lang="mk-MK" dirty="0" smtClean="0"/>
              <a:t>се состои од следниве модули :</a:t>
            </a:r>
            <a:endParaRPr lang="en-US" dirty="0" smtClean="0"/>
          </a:p>
          <a:p>
            <a:pPr lvl="2"/>
            <a:r>
              <a:rPr lang="mk-MK" dirty="0" smtClean="0"/>
              <a:t>Модул за кинематика. (Кинематички </a:t>
            </a:r>
            <a:r>
              <a:rPr lang="mk-MK" dirty="0" err="1" smtClean="0"/>
              <a:t>солвер</a:t>
            </a:r>
            <a:r>
              <a:rPr lang="mk-MK" dirty="0" smtClean="0"/>
              <a:t> кој овозможува пресметување на инверзна кинематика со неколку алгоритми)</a:t>
            </a:r>
            <a:endParaRPr lang="en-US" dirty="0" smtClean="0"/>
          </a:p>
          <a:p>
            <a:pPr lvl="2"/>
            <a:r>
              <a:rPr lang="mk-MK" dirty="0" smtClean="0"/>
              <a:t>Модул за детектирање на објекти</a:t>
            </a:r>
            <a:endParaRPr lang="en-US" dirty="0" smtClean="0"/>
          </a:p>
          <a:p>
            <a:pPr lvl="2"/>
            <a:r>
              <a:rPr lang="mk-MK" dirty="0" smtClean="0"/>
              <a:t>Модул за трансформација на координати од сликата во координати на роботот</a:t>
            </a:r>
            <a:endParaRPr lang="en-US" dirty="0" smtClean="0"/>
          </a:p>
          <a:p>
            <a:pPr lvl="2"/>
            <a:r>
              <a:rPr lang="mk-MK" dirty="0" smtClean="0"/>
              <a:t>Модул за виртуелна реалност</a:t>
            </a:r>
            <a:endParaRPr lang="en-US" dirty="0" smtClean="0"/>
          </a:p>
          <a:p>
            <a:pPr lvl="2"/>
            <a:r>
              <a:rPr lang="mk-MK" dirty="0" smtClean="0"/>
              <a:t>Модул за комуникација со роботот/</a:t>
            </a:r>
            <a:r>
              <a:rPr lang="mk-MK" dirty="0" err="1" smtClean="0"/>
              <a:t>контролер</a:t>
            </a:r>
            <a:r>
              <a:rPr lang="mk-MK" dirty="0" smtClean="0"/>
              <a:t> на роботот</a:t>
            </a:r>
            <a:endParaRPr lang="en-US" dirty="0" smtClean="0"/>
          </a:p>
          <a:p>
            <a:pPr lvl="2"/>
            <a:r>
              <a:rPr lang="mk-MK" dirty="0" smtClean="0"/>
              <a:t>Модул за графички интерфејс со корисникот</a:t>
            </a:r>
            <a:endParaRPr lang="en-US" dirty="0" smtClean="0"/>
          </a:p>
          <a:p>
            <a:pPr lvl="1"/>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Дизајн</a:t>
            </a:r>
            <a:r>
              <a:rPr lang="en-US" dirty="0" smtClean="0"/>
              <a:t> </a:t>
            </a:r>
            <a:r>
              <a:rPr lang="en-US" dirty="0" err="1" smtClean="0"/>
              <a:t>на</a:t>
            </a:r>
            <a:r>
              <a:rPr lang="en-US" dirty="0" smtClean="0"/>
              <a:t> </a:t>
            </a:r>
            <a:r>
              <a:rPr lang="en-US" dirty="0" err="1" smtClean="0"/>
              <a:t>системот</a:t>
            </a:r>
            <a:endParaRPr lang="mk-MK" dirty="0" smtClean="0"/>
          </a:p>
          <a:p>
            <a:endParaRPr lang="en-US" dirty="0"/>
          </a:p>
        </p:txBody>
      </p:sp>
      <p:pic>
        <p:nvPicPr>
          <p:cNvPr id="4" name="Picture 3" descr="SimulinkModel.png"/>
          <p:cNvPicPr>
            <a:picLocks noChangeAspect="1"/>
          </p:cNvPicPr>
          <p:nvPr/>
        </p:nvPicPr>
        <p:blipFill>
          <a:blip r:embed="rId2"/>
          <a:stretch>
            <a:fillRect/>
          </a:stretch>
        </p:blipFill>
        <p:spPr>
          <a:xfrm>
            <a:off x="1714480" y="1071546"/>
            <a:ext cx="5700341" cy="48960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684730"/>
          </a:xfrm>
        </p:spPr>
        <p:txBody>
          <a:bodyPr>
            <a:normAutofit/>
          </a:bodyPr>
          <a:lstStyle/>
          <a:p>
            <a:r>
              <a:rPr lang="mk-MK" dirty="0" smtClean="0"/>
              <a:t>Модул за </a:t>
            </a:r>
            <a:r>
              <a:rPr lang="mk-MK" dirty="0" smtClean="0"/>
              <a:t>кинематика</a:t>
            </a:r>
          </a:p>
          <a:p>
            <a:pPr lvl="1"/>
            <a:r>
              <a:rPr lang="mk-MK" sz="1600" dirty="0" smtClean="0"/>
              <a:t>Прв чекор во кинематичките пресметки е опис на конфигурацијата на роботот. Најчест метод за опишување на конфигурацијата се параметрите на  </a:t>
            </a:r>
            <a:r>
              <a:rPr lang="mk-MK" sz="1600" dirty="0" err="1" smtClean="0"/>
              <a:t>Денавит</a:t>
            </a:r>
            <a:r>
              <a:rPr lang="mk-MK" sz="1600" dirty="0" smtClean="0"/>
              <a:t> – </a:t>
            </a:r>
            <a:r>
              <a:rPr lang="mk-MK" sz="1600" dirty="0" err="1" smtClean="0"/>
              <a:t>Хартенберг</a:t>
            </a:r>
            <a:r>
              <a:rPr lang="mk-MK" sz="1600" dirty="0" smtClean="0"/>
              <a:t> кои на едноставен начин овозможуваат дефинирање на кинематичките линкови на роботот</a:t>
            </a:r>
            <a:r>
              <a:rPr lang="mk-MK" sz="1600" dirty="0" smtClean="0"/>
              <a:t>.</a:t>
            </a:r>
          </a:p>
          <a:p>
            <a:endParaRPr lang="mk-MK" sz="1800" dirty="0" smtClean="0"/>
          </a:p>
          <a:p>
            <a:endParaRPr lang="mk-MK" sz="1800" dirty="0" smtClean="0"/>
          </a:p>
          <a:p>
            <a:endParaRPr lang="mk-MK" sz="1800" dirty="0" smtClean="0"/>
          </a:p>
          <a:p>
            <a:endParaRPr lang="mk-MK" sz="1800" dirty="0" smtClean="0"/>
          </a:p>
          <a:p>
            <a:endParaRPr lang="mk-MK" sz="1800" dirty="0" smtClean="0"/>
          </a:p>
          <a:p>
            <a:pPr>
              <a:buNone/>
            </a:pPr>
            <a:endParaRPr lang="mk-MK" sz="1800" dirty="0" smtClean="0"/>
          </a:p>
          <a:p>
            <a:pPr lvl="1"/>
            <a:r>
              <a:rPr lang="mk-MK" sz="1400" dirty="0" smtClean="0"/>
              <a:t>Покрај конфигурацијата на роботот потребно е да го дефинираме </a:t>
            </a:r>
            <a:r>
              <a:rPr lang="mk-MK" sz="1400" dirty="0" err="1" smtClean="0"/>
              <a:t>фрејмот</a:t>
            </a:r>
            <a:r>
              <a:rPr lang="mk-MK" sz="1400" dirty="0" smtClean="0"/>
              <a:t> на основата(</a:t>
            </a:r>
            <a:r>
              <a:rPr lang="en-US" sz="1400" dirty="0" smtClean="0"/>
              <a:t>Robot Base Frame</a:t>
            </a:r>
            <a:r>
              <a:rPr lang="mk-MK" sz="1400" dirty="0" smtClean="0"/>
              <a:t>). Овој </a:t>
            </a:r>
            <a:r>
              <a:rPr lang="mk-MK" sz="1400" dirty="0" err="1" smtClean="0"/>
              <a:t>фрејм</a:t>
            </a:r>
            <a:r>
              <a:rPr lang="mk-MK" sz="1400" dirty="0" smtClean="0"/>
              <a:t> ја дефинира локацијата на роботот во  </a:t>
            </a:r>
            <a:r>
              <a:rPr lang="mk-MK" sz="1400" dirty="0" smtClean="0"/>
              <a:t>тридимензионален </a:t>
            </a:r>
            <a:r>
              <a:rPr lang="mk-MK" sz="1400" dirty="0" smtClean="0"/>
              <a:t>простор. </a:t>
            </a:r>
            <a:endParaRPr lang="mk-MK" sz="1400" dirty="0" smtClean="0"/>
          </a:p>
          <a:p>
            <a:pPr lvl="1"/>
            <a:endParaRPr lang="en-US" sz="1400" dirty="0"/>
          </a:p>
        </p:txBody>
      </p:sp>
      <p:pic>
        <p:nvPicPr>
          <p:cNvPr id="4" name="Picture 3" descr="DH-linxRobot.jpg"/>
          <p:cNvPicPr>
            <a:picLocks noChangeAspect="1"/>
          </p:cNvPicPr>
          <p:nvPr/>
        </p:nvPicPr>
        <p:blipFill>
          <a:blip r:embed="rId2"/>
          <a:stretch>
            <a:fillRect/>
          </a:stretch>
        </p:blipFill>
        <p:spPr>
          <a:xfrm>
            <a:off x="1071538" y="2071678"/>
            <a:ext cx="7162800" cy="1800225"/>
          </a:xfrm>
          <a:prstGeom prst="rect">
            <a:avLst/>
          </a:prstGeom>
        </p:spPr>
      </p:pic>
      <p:pic>
        <p:nvPicPr>
          <p:cNvPr id="5" name="Picture 4" descr="BaseFrameMatrix.jpg"/>
          <p:cNvPicPr>
            <a:picLocks noChangeAspect="1"/>
          </p:cNvPicPr>
          <p:nvPr/>
        </p:nvPicPr>
        <p:blipFill>
          <a:blip r:embed="rId3"/>
          <a:stretch>
            <a:fillRect/>
          </a:stretch>
        </p:blipFill>
        <p:spPr>
          <a:xfrm>
            <a:off x="3286116" y="4643446"/>
            <a:ext cx="2659081" cy="114300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899044"/>
          </a:xfrm>
        </p:spPr>
        <p:txBody>
          <a:bodyPr/>
          <a:lstStyle/>
          <a:p>
            <a:r>
              <a:rPr lang="mk-MK" dirty="0" smtClean="0"/>
              <a:t>Модул за </a:t>
            </a:r>
            <a:r>
              <a:rPr lang="mk-MK" dirty="0" smtClean="0"/>
              <a:t>кинематика</a:t>
            </a:r>
          </a:p>
          <a:p>
            <a:pPr lvl="1"/>
            <a:r>
              <a:rPr lang="mk-MK" sz="1600" dirty="0" smtClean="0"/>
              <a:t>Сега </a:t>
            </a:r>
            <a:r>
              <a:rPr lang="mk-MK" sz="1600" dirty="0" smtClean="0"/>
              <a:t>кога ја имаме дефинирано конфигурацијата на роботот следен чекор е дефинирање на </a:t>
            </a:r>
            <a:r>
              <a:rPr lang="en-US" sz="1600" dirty="0" smtClean="0"/>
              <a:t>TCPF(Tool Point Center Frame). </a:t>
            </a:r>
            <a:endParaRPr lang="mk-MK" sz="1600" dirty="0" smtClean="0"/>
          </a:p>
          <a:p>
            <a:pPr lvl="1"/>
            <a:endParaRPr lang="mk-MK" sz="1800" dirty="0" smtClean="0"/>
          </a:p>
          <a:p>
            <a:pPr lvl="1"/>
            <a:endParaRPr lang="mk-MK" sz="1800" dirty="0" smtClean="0"/>
          </a:p>
          <a:p>
            <a:pPr lvl="1"/>
            <a:endParaRPr lang="mk-MK" sz="1800" dirty="0" smtClean="0"/>
          </a:p>
          <a:p>
            <a:pPr lvl="1">
              <a:buNone/>
            </a:pPr>
            <a:endParaRPr lang="mk-MK" sz="1800" dirty="0" smtClean="0"/>
          </a:p>
          <a:p>
            <a:pPr lvl="1"/>
            <a:r>
              <a:rPr lang="mk-MK" sz="1600" dirty="0" smtClean="0"/>
              <a:t>Конфигурација на роботот во тридимензионален простор</a:t>
            </a:r>
          </a:p>
          <a:p>
            <a:pPr lvl="1"/>
            <a:endParaRPr lang="mk-MK" sz="1800" dirty="0" smtClean="0"/>
          </a:p>
          <a:p>
            <a:pPr lvl="1">
              <a:buNone/>
            </a:pPr>
            <a:endParaRPr lang="mk-MK" sz="1800" dirty="0" smtClean="0"/>
          </a:p>
          <a:p>
            <a:pPr lvl="1"/>
            <a:endParaRPr lang="en-US" sz="1800" dirty="0"/>
          </a:p>
        </p:txBody>
      </p:sp>
      <p:pic>
        <p:nvPicPr>
          <p:cNvPr id="4" name="Picture 3" descr="TCPFMatrix.jpg"/>
          <p:cNvPicPr>
            <a:picLocks noChangeAspect="1"/>
          </p:cNvPicPr>
          <p:nvPr/>
        </p:nvPicPr>
        <p:blipFill>
          <a:blip r:embed="rId2"/>
          <a:stretch>
            <a:fillRect/>
          </a:stretch>
        </p:blipFill>
        <p:spPr>
          <a:xfrm>
            <a:off x="3214678" y="1571612"/>
            <a:ext cx="2643206" cy="1221859"/>
          </a:xfrm>
          <a:prstGeom prst="rect">
            <a:avLst/>
          </a:prstGeom>
        </p:spPr>
      </p:pic>
      <p:pic>
        <p:nvPicPr>
          <p:cNvPr id="5" name="Picture 4"/>
          <p:cNvPicPr/>
          <p:nvPr/>
        </p:nvPicPr>
        <p:blipFill>
          <a:blip r:embed="rId3"/>
          <a:srcRect/>
          <a:stretch>
            <a:fillRect/>
          </a:stretch>
        </p:blipFill>
        <p:spPr bwMode="auto">
          <a:xfrm>
            <a:off x="3000364" y="3143248"/>
            <a:ext cx="3157537" cy="285752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827606"/>
          </a:xfrm>
        </p:spPr>
        <p:txBody>
          <a:bodyPr>
            <a:normAutofit/>
          </a:bodyPr>
          <a:lstStyle/>
          <a:p>
            <a:r>
              <a:rPr lang="mk-MK" dirty="0" smtClean="0"/>
              <a:t>Модул за детектирање на </a:t>
            </a:r>
            <a:r>
              <a:rPr lang="mk-MK" dirty="0" smtClean="0"/>
              <a:t>објекти</a:t>
            </a:r>
          </a:p>
          <a:p>
            <a:pPr lvl="1"/>
            <a:r>
              <a:rPr lang="mk-MK" sz="1500" dirty="0" smtClean="0"/>
              <a:t>Модулот за детектирање на објекти овозможува детекција на објекти кои се наоѓаат во работната околина на роботот.  </a:t>
            </a:r>
            <a:endParaRPr lang="mk-MK" sz="1500" dirty="0" smtClean="0"/>
          </a:p>
          <a:p>
            <a:pPr lvl="1"/>
            <a:r>
              <a:rPr lang="mk-MK" sz="1500" dirty="0" smtClean="0"/>
              <a:t>Со </a:t>
            </a:r>
            <a:r>
              <a:rPr lang="mk-MK" sz="1500" dirty="0" smtClean="0"/>
              <a:t>примена на алгоритамот за </a:t>
            </a:r>
            <a:r>
              <a:rPr lang="en-US" sz="1500" dirty="0" smtClean="0"/>
              <a:t>Background Subtraction</a:t>
            </a:r>
            <a:r>
              <a:rPr lang="mk-MK" sz="1500" dirty="0" smtClean="0"/>
              <a:t>, модулот е во можност да конструира бинарна мапа.  </a:t>
            </a:r>
            <a:endParaRPr lang="mk-MK" sz="1500" dirty="0" smtClean="0"/>
          </a:p>
          <a:p>
            <a:pPr lvl="1"/>
            <a:r>
              <a:rPr lang="mk-MK" sz="1500" dirty="0" smtClean="0"/>
              <a:t>По </a:t>
            </a:r>
            <a:r>
              <a:rPr lang="mk-MK" sz="1500" dirty="0" smtClean="0"/>
              <a:t>употребата на овој алгоритам  во модулот за детектирање на објекти се употребени неколку додатни техники кои овозможуваат  попрецизно и посигурно детектирање на објектите. </a:t>
            </a:r>
            <a:endParaRPr lang="mk-MK" sz="1500" dirty="0" smtClean="0"/>
          </a:p>
          <a:p>
            <a:pPr lvl="1"/>
            <a:r>
              <a:rPr lang="mk-MK" sz="1500" dirty="0" smtClean="0"/>
              <a:t>Постапката </a:t>
            </a:r>
            <a:r>
              <a:rPr lang="mk-MK" sz="1500" dirty="0" smtClean="0"/>
              <a:t>се состои од неколку </a:t>
            </a:r>
            <a:r>
              <a:rPr lang="mk-MK" sz="1500" dirty="0" smtClean="0"/>
              <a:t>чекори</a:t>
            </a:r>
          </a:p>
          <a:p>
            <a:pPr lvl="2"/>
            <a:r>
              <a:rPr lang="mk-MK" sz="1300" dirty="0" smtClean="0"/>
              <a:t>Сликите во боја добиени од дигиталната камера се претвораат во </a:t>
            </a:r>
            <a:r>
              <a:rPr lang="en-US" sz="1300" dirty="0" smtClean="0"/>
              <a:t>gray-scale </a:t>
            </a:r>
            <a:r>
              <a:rPr lang="mk-MK" sz="1300" dirty="0" smtClean="0"/>
              <a:t>(црно бели слики). Оваа постапка се применува со цел да се намалат пресметките и да се зголеми брзината на обработка. </a:t>
            </a:r>
            <a:endParaRPr lang="en-US" sz="1300" dirty="0" smtClean="0"/>
          </a:p>
          <a:p>
            <a:pPr lvl="2"/>
            <a:r>
              <a:rPr lang="mk-MK" sz="1300" i="1" dirty="0" smtClean="0"/>
              <a:t>Слика 18</a:t>
            </a:r>
            <a:r>
              <a:rPr lang="en-US" sz="1300" i="1" dirty="0" smtClean="0"/>
              <a:t>: </a:t>
            </a:r>
            <a:r>
              <a:rPr lang="mk-MK" sz="1300" i="1" dirty="0" smtClean="0"/>
              <a:t>Примена на </a:t>
            </a:r>
            <a:r>
              <a:rPr lang="en-US" sz="1300" i="1" dirty="0" smtClean="0"/>
              <a:t>Background Subtraction </a:t>
            </a:r>
            <a:r>
              <a:rPr lang="mk-MK" sz="1300" i="1" dirty="0" err="1" smtClean="0"/>
              <a:t>алгоритмот</a:t>
            </a:r>
            <a:endParaRPr lang="en-US" sz="1300" dirty="0" smtClean="0"/>
          </a:p>
          <a:p>
            <a:pPr lvl="2"/>
            <a:r>
              <a:rPr lang="mk-MK" sz="1300" dirty="0" smtClean="0"/>
              <a:t>Кога </a:t>
            </a:r>
            <a:r>
              <a:rPr lang="mk-MK" sz="1300" dirty="0" err="1" smtClean="0"/>
              <a:t>референтната</a:t>
            </a:r>
            <a:r>
              <a:rPr lang="mk-MK" sz="1300" dirty="0" smtClean="0"/>
              <a:t> слика и сликата со објекти се претворени во </a:t>
            </a:r>
            <a:r>
              <a:rPr lang="en-US" sz="1300" dirty="0" smtClean="0"/>
              <a:t>gray-scale</a:t>
            </a:r>
            <a:r>
              <a:rPr lang="mk-MK" sz="1300" dirty="0" smtClean="0"/>
              <a:t> слики, се применува алгоритамот </a:t>
            </a:r>
            <a:r>
              <a:rPr lang="en-US" sz="1300" dirty="0" smtClean="0"/>
              <a:t>Background Subtraction, </a:t>
            </a:r>
            <a:r>
              <a:rPr lang="mk-MK" sz="1300" dirty="0" smtClean="0"/>
              <a:t>од што се добива слика </a:t>
            </a:r>
            <a:r>
              <a:rPr lang="mk-MK" sz="1300" dirty="0" smtClean="0"/>
              <a:t>в </a:t>
            </a:r>
            <a:r>
              <a:rPr lang="mk-MK" sz="1300" dirty="0" smtClean="0"/>
              <a:t>која се истакнати разликите на секој пиксел од сликата</a:t>
            </a:r>
            <a:r>
              <a:rPr lang="en-US" sz="1300" dirty="0" smtClean="0"/>
              <a:t> </a:t>
            </a:r>
            <a:endParaRPr lang="mk-MK" sz="1300" dirty="0" smtClean="0"/>
          </a:p>
          <a:p>
            <a:pPr lvl="2"/>
            <a:endParaRPr lang="en-US" sz="1300" dirty="0"/>
          </a:p>
        </p:txBody>
      </p:sp>
      <p:pic>
        <p:nvPicPr>
          <p:cNvPr id="4" name="Picture 3"/>
          <p:cNvPicPr/>
          <p:nvPr/>
        </p:nvPicPr>
        <p:blipFill>
          <a:blip r:embed="rId2"/>
          <a:stretch>
            <a:fillRect/>
          </a:stretch>
        </p:blipFill>
        <p:spPr>
          <a:xfrm>
            <a:off x="1857356" y="4643446"/>
            <a:ext cx="5419725" cy="130937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827606"/>
          </a:xfrm>
        </p:spPr>
        <p:txBody>
          <a:bodyPr>
            <a:normAutofit/>
          </a:bodyPr>
          <a:lstStyle/>
          <a:p>
            <a:r>
              <a:rPr lang="mk-MK" dirty="0" smtClean="0"/>
              <a:t>Модул за детектирање на објекти</a:t>
            </a:r>
          </a:p>
          <a:p>
            <a:pPr lvl="1"/>
            <a:r>
              <a:rPr lang="mk-MK" sz="1600" dirty="0" smtClean="0"/>
              <a:t>Следен чекор е отстранување на </a:t>
            </a:r>
            <a:r>
              <a:rPr lang="en-US" sz="1600" dirty="0" smtClean="0"/>
              <a:t>“</a:t>
            </a:r>
            <a:r>
              <a:rPr lang="mk-MK" sz="1600" dirty="0" smtClean="0"/>
              <a:t>шумот</a:t>
            </a:r>
            <a:r>
              <a:rPr lang="en-US" sz="1600" dirty="0" smtClean="0"/>
              <a:t>”</a:t>
            </a:r>
            <a:r>
              <a:rPr lang="mk-MK" sz="1600" dirty="0" smtClean="0"/>
              <a:t> од  добиената слика. Со примена на </a:t>
            </a:r>
            <a:r>
              <a:rPr lang="mk-MK" sz="1600" b="1" dirty="0" smtClean="0"/>
              <a:t>wiener2 </a:t>
            </a:r>
            <a:r>
              <a:rPr lang="mk-MK" sz="1600" dirty="0" smtClean="0"/>
              <a:t>филтерот кој е достапен во алатките на </a:t>
            </a:r>
            <a:r>
              <a:rPr lang="mk-MK" sz="1600" dirty="0" err="1" smtClean="0"/>
              <a:t>Матлаб</a:t>
            </a:r>
            <a:r>
              <a:rPr lang="mk-MK" sz="1600" dirty="0" smtClean="0"/>
              <a:t> за обработка на слики со интензитет се отстранува шумот кој е добиен од камерата.  Овој метод користи статистички податоци од соседните пиксели за да го отстрани шумот. Во нашиот случај е  земена околина од 5х5 пиксели.</a:t>
            </a:r>
            <a:endParaRPr lang="en-US" sz="1600" dirty="0" smtClean="0"/>
          </a:p>
          <a:p>
            <a:pPr lvl="1"/>
            <a:r>
              <a:rPr lang="mk-MK" sz="1600" dirty="0" smtClean="0"/>
              <a:t>Сега може да се изгради бинарна мапа со примена на гранична вредност. Односно сите пиксели од сликата кои имаат вредност поголема од граничната се обележани со 1 додека пикселите чиј интензитет е под граничната вредност се обележани со 0. Резултатот од оваа постапка е прикажан на следната слика:</a:t>
            </a:r>
            <a:endParaRPr lang="en-US" sz="1600" dirty="0" smtClean="0"/>
          </a:p>
          <a:p>
            <a:endParaRPr lang="en-US" dirty="0"/>
          </a:p>
        </p:txBody>
      </p:sp>
      <p:pic>
        <p:nvPicPr>
          <p:cNvPr id="4" name="Picture 3"/>
          <p:cNvPicPr/>
          <p:nvPr/>
        </p:nvPicPr>
        <p:blipFill>
          <a:blip r:embed="rId2"/>
          <a:stretch>
            <a:fillRect/>
          </a:stretch>
        </p:blipFill>
        <p:spPr>
          <a:xfrm>
            <a:off x="2143108" y="4000504"/>
            <a:ext cx="1866900" cy="1400175"/>
          </a:xfrm>
          <a:prstGeom prst="rect">
            <a:avLst/>
          </a:prstGeom>
          <a:ln>
            <a:noFill/>
          </a:ln>
          <a:effectLst>
            <a:outerShdw blurRad="190500" algn="tl" rotWithShape="0">
              <a:srgbClr val="000000">
                <a:alpha val="70000"/>
              </a:srgbClr>
            </a:outerShdw>
          </a:effectLst>
        </p:spPr>
      </p:pic>
      <p:pic>
        <p:nvPicPr>
          <p:cNvPr id="5" name="Picture 4" descr="BitMapFilled.bmp"/>
          <p:cNvPicPr/>
          <p:nvPr/>
        </p:nvPicPr>
        <p:blipFill>
          <a:blip r:embed="rId3"/>
          <a:stretch>
            <a:fillRect/>
          </a:stretch>
        </p:blipFill>
        <p:spPr>
          <a:xfrm>
            <a:off x="4643438" y="3929066"/>
            <a:ext cx="1971675" cy="152400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827606"/>
          </a:xfrm>
        </p:spPr>
        <p:txBody>
          <a:bodyPr>
            <a:normAutofit/>
          </a:bodyPr>
          <a:lstStyle/>
          <a:p>
            <a:r>
              <a:rPr lang="mk-MK" dirty="0" smtClean="0"/>
              <a:t>Модул за детектирање на </a:t>
            </a:r>
            <a:r>
              <a:rPr lang="mk-MK" dirty="0" smtClean="0"/>
              <a:t>објекти</a:t>
            </a:r>
          </a:p>
          <a:p>
            <a:pPr lvl="1"/>
            <a:r>
              <a:rPr lang="mk-MK" sz="1600" dirty="0" smtClean="0"/>
              <a:t>Сега кога имаме мапа со означени региони може да примениме уште еден алгоритам кој ќе ги отстрани сите региони кои се помали од зададена вредност со цел да се добие почиста слика. Во нашиот случај сите региони со површина помала од 200 пиксели се отстранети.</a:t>
            </a:r>
            <a:endParaRPr lang="en-US" sz="1600" dirty="0" smtClean="0"/>
          </a:p>
          <a:p>
            <a:pPr lvl="1"/>
            <a:r>
              <a:rPr lang="mk-MK" sz="1600" dirty="0" smtClean="0"/>
              <a:t>Бидејќи од интерес се објекти кои се наоѓаат во центарот на сликата може да примениме уште една техника која отстранува региони кои се наоѓаат по рабовите на сликата. </a:t>
            </a:r>
            <a:endParaRPr lang="en-US" sz="1600" dirty="0" smtClean="0"/>
          </a:p>
          <a:p>
            <a:pPr lvl="1"/>
            <a:r>
              <a:rPr lang="mk-MK" sz="1600" dirty="0" smtClean="0"/>
              <a:t>Последен чекор е да го идентификуваме центарот на секој регион, неговите димензии како и површината. </a:t>
            </a:r>
            <a:endParaRPr lang="en-US" sz="1600" dirty="0" smtClean="0"/>
          </a:p>
          <a:p>
            <a:pPr lvl="1"/>
            <a:r>
              <a:rPr lang="mk-MK" sz="1600" dirty="0" smtClean="0"/>
              <a:t>Откако </a:t>
            </a:r>
            <a:r>
              <a:rPr lang="mk-MK" sz="1600" dirty="0" smtClean="0"/>
              <a:t>овие информации ни се познати  околу регионите може да исцртаме правоаголници кои ќе ги обележат регионите.</a:t>
            </a:r>
            <a:r>
              <a:rPr lang="en-US" sz="1600" dirty="0" smtClean="0"/>
              <a:t> </a:t>
            </a:r>
            <a:endParaRPr lang="mk-MK" sz="1600" dirty="0" smtClean="0"/>
          </a:p>
          <a:p>
            <a:endParaRPr lang="en-US" dirty="0"/>
          </a:p>
        </p:txBody>
      </p:sp>
      <p:pic>
        <p:nvPicPr>
          <p:cNvPr id="4" name="Picture 3" descr="Boxes.bmp"/>
          <p:cNvPicPr/>
          <p:nvPr/>
        </p:nvPicPr>
        <p:blipFill>
          <a:blip r:embed="rId2"/>
          <a:stretch>
            <a:fillRect/>
          </a:stretch>
        </p:blipFill>
        <p:spPr>
          <a:xfrm>
            <a:off x="3571868" y="4214818"/>
            <a:ext cx="1990476" cy="142876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mk-MK" dirty="0" smtClean="0"/>
              <a:t>Модул </a:t>
            </a:r>
            <a:r>
              <a:rPr lang="mk-MK" dirty="0" smtClean="0"/>
              <a:t>за виртуелна </a:t>
            </a:r>
            <a:r>
              <a:rPr lang="mk-MK" dirty="0" smtClean="0"/>
              <a:t>околина</a:t>
            </a:r>
          </a:p>
          <a:p>
            <a:pPr lvl="1"/>
            <a:r>
              <a:rPr lang="mk-MK" sz="1600" dirty="0" smtClean="0"/>
              <a:t>Модулот за виртуелна околина овозможува симулирање на работата на  </a:t>
            </a:r>
            <a:r>
              <a:rPr lang="mk-MK" sz="1600" dirty="0" smtClean="0"/>
              <a:t>роботот </a:t>
            </a:r>
            <a:r>
              <a:rPr lang="mk-MK" sz="1600" dirty="0" smtClean="0"/>
              <a:t>во реално </a:t>
            </a:r>
            <a:r>
              <a:rPr lang="mk-MK" sz="1600" dirty="0" smtClean="0"/>
              <a:t>време</a:t>
            </a:r>
          </a:p>
          <a:p>
            <a:pPr lvl="1"/>
            <a:r>
              <a:rPr lang="mk-MK" sz="1600" dirty="0" smtClean="0"/>
              <a:t>Модулот се состои од </a:t>
            </a:r>
            <a:r>
              <a:rPr lang="mk-MK" sz="1600" dirty="0" err="1" smtClean="0"/>
              <a:t>подсистем</a:t>
            </a:r>
            <a:r>
              <a:rPr lang="mk-MK" sz="1600" dirty="0" smtClean="0"/>
              <a:t> кој ги извршува пресметките за анимација на роботските </a:t>
            </a:r>
            <a:r>
              <a:rPr lang="mk-MK" sz="1600" dirty="0" smtClean="0"/>
              <a:t>компоненти</a:t>
            </a:r>
          </a:p>
          <a:p>
            <a:pPr lvl="1"/>
            <a:endParaRPr lang="mk-MK" sz="1600" dirty="0" smtClean="0"/>
          </a:p>
        </p:txBody>
      </p:sp>
      <p:pic>
        <p:nvPicPr>
          <p:cNvPr id="4" name="Picture 3" descr="VR_System.jpg"/>
          <p:cNvPicPr>
            <a:picLocks noChangeAspect="1"/>
          </p:cNvPicPr>
          <p:nvPr/>
        </p:nvPicPr>
        <p:blipFill>
          <a:blip r:embed="rId2"/>
          <a:stretch>
            <a:fillRect/>
          </a:stretch>
        </p:blipFill>
        <p:spPr>
          <a:xfrm>
            <a:off x="1214414" y="2285992"/>
            <a:ext cx="6964180" cy="335758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756168"/>
          </a:xfrm>
        </p:spPr>
        <p:txBody>
          <a:bodyPr>
            <a:normAutofit/>
          </a:bodyPr>
          <a:lstStyle/>
          <a:p>
            <a:r>
              <a:rPr lang="mk-MK" dirty="0" smtClean="0"/>
              <a:t>Модул за виртуелна </a:t>
            </a:r>
            <a:r>
              <a:rPr lang="mk-MK" dirty="0" smtClean="0"/>
              <a:t>околина</a:t>
            </a:r>
          </a:p>
          <a:p>
            <a:pPr>
              <a:buNone/>
            </a:pPr>
            <a:endParaRPr lang="mk-MK" dirty="0" smtClean="0"/>
          </a:p>
          <a:p>
            <a:r>
              <a:rPr lang="mk-MK" sz="1600" dirty="0" smtClean="0"/>
              <a:t>Технологијата која се користи за создавање на виртуелна околина е </a:t>
            </a:r>
            <a:r>
              <a:rPr lang="en-US" sz="1600" b="1" dirty="0" smtClean="0"/>
              <a:t>VRML (Virtual Reality Modeling Language)</a:t>
            </a:r>
            <a:r>
              <a:rPr lang="en-US" sz="1600" dirty="0" smtClean="0"/>
              <a:t> </a:t>
            </a:r>
            <a:endParaRPr lang="mk-MK" sz="1600" dirty="0" smtClean="0"/>
          </a:p>
          <a:p>
            <a:r>
              <a:rPr lang="mk-MK" sz="1600" dirty="0" smtClean="0"/>
              <a:t>Оваа технологија </a:t>
            </a:r>
            <a:r>
              <a:rPr lang="mk-MK" sz="1600" dirty="0" err="1" smtClean="0"/>
              <a:t>Матлаб</a:t>
            </a:r>
            <a:r>
              <a:rPr lang="mk-MK" sz="1600" dirty="0" smtClean="0"/>
              <a:t> ја интегрира во </a:t>
            </a:r>
            <a:r>
              <a:rPr lang="en-US" sz="1600" dirty="0" err="1" smtClean="0"/>
              <a:t>Simulink</a:t>
            </a:r>
            <a:r>
              <a:rPr lang="en-US" sz="1600" dirty="0" smtClean="0"/>
              <a:t> </a:t>
            </a:r>
            <a:r>
              <a:rPr lang="mk-MK" sz="1600" dirty="0" smtClean="0"/>
              <a:t> овозможувајќи да се претстават некои системи во виртуелна реалност и извршувањето на симулацијата да биде прикажана во виртуелен </a:t>
            </a:r>
            <a:r>
              <a:rPr lang="mk-MK" sz="1600" dirty="0" smtClean="0"/>
              <a:t>свет</a:t>
            </a:r>
          </a:p>
          <a:p>
            <a:r>
              <a:rPr lang="mk-MK" sz="1600" dirty="0" err="1" smtClean="0"/>
              <a:t>Роботската</a:t>
            </a:r>
            <a:r>
              <a:rPr lang="mk-MK" sz="1600" dirty="0" smtClean="0"/>
              <a:t> рака се состои од следниве компоненти со соодветните операции кои се прикажани на сликата погоре. </a:t>
            </a:r>
            <a:endParaRPr lang="en-US" sz="1600" dirty="0" smtClean="0"/>
          </a:p>
          <a:p>
            <a:pPr lvl="1"/>
            <a:r>
              <a:rPr lang="mk-MK" sz="1600" dirty="0" err="1" smtClean="0"/>
              <a:t>Серво</a:t>
            </a:r>
            <a:r>
              <a:rPr lang="mk-MK" sz="1600" dirty="0" smtClean="0"/>
              <a:t> мотори на основата</a:t>
            </a:r>
            <a:endParaRPr lang="en-US" sz="1600" dirty="0" smtClean="0"/>
          </a:p>
          <a:p>
            <a:pPr lvl="1"/>
            <a:r>
              <a:rPr lang="mk-MK" sz="1600" dirty="0" err="1" smtClean="0"/>
              <a:t>Подлактица</a:t>
            </a:r>
            <a:endParaRPr lang="en-US" sz="1600" dirty="0" smtClean="0"/>
          </a:p>
          <a:p>
            <a:pPr lvl="1"/>
            <a:r>
              <a:rPr lang="mk-MK" sz="1600" dirty="0" err="1" smtClean="0"/>
              <a:t>Надлактица</a:t>
            </a:r>
            <a:endParaRPr lang="en-US" sz="1600" dirty="0" smtClean="0"/>
          </a:p>
          <a:p>
            <a:pPr lvl="1"/>
            <a:r>
              <a:rPr lang="mk-MK" sz="1600" dirty="0" smtClean="0"/>
              <a:t>Клешта</a:t>
            </a:r>
          </a:p>
          <a:p>
            <a:endParaRPr lang="en-US" sz="2000" dirty="0" smtClean="0"/>
          </a:p>
          <a:p>
            <a:pPr lvl="2"/>
            <a:endParaRPr lang="en-US" sz="1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541854"/>
          </a:xfrm>
        </p:spPr>
        <p:txBody>
          <a:bodyPr>
            <a:normAutofit/>
          </a:bodyPr>
          <a:lstStyle/>
          <a:p>
            <a:r>
              <a:rPr lang="mk-MK" dirty="0" smtClean="0"/>
              <a:t>Модул </a:t>
            </a:r>
            <a:r>
              <a:rPr lang="mk-MK" dirty="0" smtClean="0"/>
              <a:t>за виртуелна околина</a:t>
            </a:r>
          </a:p>
          <a:p>
            <a:pPr>
              <a:buNone/>
            </a:pPr>
            <a:endParaRPr lang="mk-MK" dirty="0" smtClean="0"/>
          </a:p>
          <a:p>
            <a:pPr lvl="1"/>
            <a:r>
              <a:rPr lang="mk-MK" sz="1800" dirty="0" smtClean="0"/>
              <a:t>Соодветните </a:t>
            </a:r>
            <a:r>
              <a:rPr lang="mk-MK" sz="1800" dirty="0" smtClean="0"/>
              <a:t>операции (ротација и транслација) се пресметани во </a:t>
            </a:r>
            <a:r>
              <a:rPr lang="mk-MK" sz="1800" dirty="0" err="1" smtClean="0"/>
              <a:t>подсистемот</a:t>
            </a:r>
            <a:r>
              <a:rPr lang="mk-MK" sz="1800" dirty="0" smtClean="0"/>
              <a:t> кој за дадени вредности на зглобовите(влезови) на роботот пресметува каде ќе биде позицијата во виртуелниот свет на компонентите на </a:t>
            </a:r>
            <a:r>
              <a:rPr lang="mk-MK" sz="1800" dirty="0" err="1" smtClean="0"/>
              <a:t>роботската</a:t>
            </a:r>
            <a:r>
              <a:rPr lang="mk-MK" sz="1800" dirty="0" smtClean="0"/>
              <a:t> </a:t>
            </a:r>
            <a:r>
              <a:rPr lang="mk-MK" sz="1800" dirty="0" smtClean="0"/>
              <a:t>рака</a:t>
            </a:r>
          </a:p>
          <a:p>
            <a:pPr lvl="1"/>
            <a:endParaRPr lang="en-US" sz="1800" dirty="0"/>
          </a:p>
        </p:txBody>
      </p:sp>
      <p:pic>
        <p:nvPicPr>
          <p:cNvPr id="4" name="Picture 3" descr="VREnviroment.bmp"/>
          <p:cNvPicPr>
            <a:picLocks noChangeAspect="1"/>
          </p:cNvPicPr>
          <p:nvPr/>
        </p:nvPicPr>
        <p:blipFill>
          <a:blip r:embed="rId2"/>
          <a:stretch>
            <a:fillRect/>
          </a:stretch>
        </p:blipFill>
        <p:spPr>
          <a:xfrm>
            <a:off x="2857488" y="3000372"/>
            <a:ext cx="3652638" cy="276676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98978"/>
          </a:xfrm>
        </p:spPr>
        <p:txBody>
          <a:bodyPr/>
          <a:lstStyle/>
          <a:p>
            <a:r>
              <a:rPr lang="mk-MK" dirty="0" smtClean="0"/>
              <a:t>Вовед</a:t>
            </a:r>
          </a:p>
          <a:p>
            <a:pPr lvl="1"/>
            <a:r>
              <a:rPr lang="mk-MK" sz="2000" dirty="0" smtClean="0"/>
              <a:t>Манипулирање со објекти</a:t>
            </a:r>
          </a:p>
          <a:p>
            <a:pPr lvl="1"/>
            <a:r>
              <a:rPr lang="mk-MK" sz="2000" dirty="0" smtClean="0"/>
              <a:t>Релативно едноставно за човекот</a:t>
            </a:r>
          </a:p>
          <a:p>
            <a:pPr lvl="1"/>
            <a:r>
              <a:rPr lang="mk-MK" sz="2000" dirty="0" smtClean="0"/>
              <a:t>Во секојдневниот живот луѓето манипулираат секојдневно со различни објекти</a:t>
            </a:r>
          </a:p>
          <a:p>
            <a:pPr lvl="1">
              <a:buNone/>
            </a:pPr>
            <a:endParaRPr lang="mk-MK" dirty="0" smtClean="0"/>
          </a:p>
          <a:p>
            <a:pPr lvl="1">
              <a:buNone/>
            </a:pPr>
            <a:endParaRPr lang="en-US" dirty="0"/>
          </a:p>
        </p:txBody>
      </p:sp>
      <p:pic>
        <p:nvPicPr>
          <p:cNvPr id="4" name="Picture 3" descr="screwdriver.jpg"/>
          <p:cNvPicPr>
            <a:picLocks noChangeAspect="1"/>
          </p:cNvPicPr>
          <p:nvPr/>
        </p:nvPicPr>
        <p:blipFill>
          <a:blip r:embed="rId2"/>
          <a:stretch>
            <a:fillRect/>
          </a:stretch>
        </p:blipFill>
        <p:spPr>
          <a:xfrm>
            <a:off x="3143240" y="2928934"/>
            <a:ext cx="3220566" cy="214314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mk-MK" dirty="0" smtClean="0"/>
              <a:t>Модул </a:t>
            </a:r>
            <a:r>
              <a:rPr lang="mk-MK" dirty="0" smtClean="0"/>
              <a:t>за контрола на </a:t>
            </a:r>
            <a:r>
              <a:rPr lang="mk-MK" dirty="0" err="1" smtClean="0"/>
              <a:t>роботска</a:t>
            </a:r>
            <a:r>
              <a:rPr lang="mk-MK" dirty="0" smtClean="0"/>
              <a:t> рака</a:t>
            </a:r>
            <a:r>
              <a:rPr lang="en-US" dirty="0" smtClean="0"/>
              <a:t> </a:t>
            </a:r>
            <a:endParaRPr lang="mk-MK" dirty="0" smtClean="0"/>
          </a:p>
          <a:p>
            <a:pPr lvl="1"/>
            <a:r>
              <a:rPr lang="mk-MK" sz="2000" dirty="0" smtClean="0"/>
              <a:t>Овој модул овозможува испраќање на контролни сигнали до </a:t>
            </a:r>
            <a:r>
              <a:rPr lang="mk-MK" sz="2000" dirty="0" err="1" smtClean="0"/>
              <a:t>роботскиот</a:t>
            </a:r>
            <a:r>
              <a:rPr lang="mk-MK" sz="2000" dirty="0" smtClean="0"/>
              <a:t> </a:t>
            </a:r>
            <a:r>
              <a:rPr lang="mk-MK" sz="2000" dirty="0" err="1" smtClean="0"/>
              <a:t>конролер</a:t>
            </a:r>
            <a:r>
              <a:rPr lang="mk-MK" sz="2000" dirty="0" smtClean="0"/>
              <a:t>.</a:t>
            </a:r>
          </a:p>
          <a:p>
            <a:pPr lvl="1"/>
            <a:r>
              <a:rPr lang="mk-MK" sz="2000" dirty="0" smtClean="0"/>
              <a:t>Притоа </a:t>
            </a:r>
            <a:r>
              <a:rPr lang="mk-MK" sz="2000" dirty="0" smtClean="0"/>
              <a:t>потребно е вредностите кои се испраќаат да бидат соодветно изразени во формат познат на контролерот</a:t>
            </a:r>
            <a:r>
              <a:rPr lang="mk-MK" sz="2000" dirty="0" smtClean="0"/>
              <a:t>.</a:t>
            </a:r>
          </a:p>
          <a:p>
            <a:pPr lvl="1"/>
            <a:r>
              <a:rPr lang="mk-MK" sz="2000" dirty="0" smtClean="0"/>
              <a:t>Комуникацијата помеѓу модулот и </a:t>
            </a:r>
            <a:r>
              <a:rPr lang="mk-MK" sz="2000" dirty="0" err="1" smtClean="0"/>
              <a:t>конролерот</a:t>
            </a:r>
            <a:r>
              <a:rPr lang="mk-MK" sz="2000" dirty="0" smtClean="0"/>
              <a:t> е реализирана преку испраќање на  контролна низа од </a:t>
            </a:r>
            <a:r>
              <a:rPr lang="mk-MK" sz="2000" dirty="0" err="1" smtClean="0"/>
              <a:t>бајти</a:t>
            </a:r>
            <a:r>
              <a:rPr lang="en-US" sz="2000" dirty="0" smtClean="0"/>
              <a:t>:</a:t>
            </a:r>
            <a:endParaRPr lang="mk-MK" sz="2000" dirty="0" smtClean="0"/>
          </a:p>
          <a:p>
            <a:pPr lvl="1"/>
            <a:endParaRPr lang="mk-MK" sz="2000" dirty="0" smtClean="0"/>
          </a:p>
          <a:p>
            <a:pPr lvl="1"/>
            <a:endParaRPr lang="en-US" sz="2000" dirty="0"/>
          </a:p>
        </p:txBody>
      </p:sp>
      <p:pic>
        <p:nvPicPr>
          <p:cNvPr id="4099" name="Picture 3"/>
          <p:cNvPicPr>
            <a:picLocks noChangeAspect="1" noChangeArrowheads="1"/>
          </p:cNvPicPr>
          <p:nvPr/>
        </p:nvPicPr>
        <p:blipFill>
          <a:blip r:embed="rId2"/>
          <a:srcRect/>
          <a:stretch>
            <a:fillRect/>
          </a:stretch>
        </p:blipFill>
        <p:spPr bwMode="auto">
          <a:xfrm>
            <a:off x="1643042" y="3714752"/>
            <a:ext cx="6566084" cy="500066"/>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256102"/>
          </a:xfrm>
        </p:spPr>
        <p:txBody>
          <a:bodyPr>
            <a:normAutofit/>
          </a:bodyPr>
          <a:lstStyle/>
          <a:p>
            <a:r>
              <a:rPr lang="en-US" dirty="0" err="1" smtClean="0"/>
              <a:t>Заклучок</a:t>
            </a:r>
            <a:endParaRPr lang="mk-MK" dirty="0" smtClean="0"/>
          </a:p>
          <a:p>
            <a:endParaRPr lang="mk-MK" dirty="0" smtClean="0"/>
          </a:p>
          <a:p>
            <a:r>
              <a:rPr lang="mk-MK" sz="2000" dirty="0" smtClean="0"/>
              <a:t>Веќе подолго време технологијата за обработка на дигитални слики како и </a:t>
            </a:r>
            <a:r>
              <a:rPr lang="mk-MK" sz="2000" dirty="0" err="1" smtClean="0"/>
              <a:t>алгоритмите</a:t>
            </a:r>
            <a:r>
              <a:rPr lang="mk-MK" sz="2000" dirty="0" smtClean="0"/>
              <a:t> за препознавање на објекти се достапни. </a:t>
            </a:r>
            <a:endParaRPr lang="mk-MK" sz="2000" dirty="0" smtClean="0"/>
          </a:p>
          <a:p>
            <a:r>
              <a:rPr lang="mk-MK" sz="2000" dirty="0" smtClean="0"/>
              <a:t>Исто </a:t>
            </a:r>
            <a:r>
              <a:rPr lang="mk-MK" sz="2000" dirty="0" smtClean="0"/>
              <a:t>така роботските системи се достапни подолго време. Роботските  манипулатори се применуваат во индустријата повеќе од две децении</a:t>
            </a:r>
            <a:r>
              <a:rPr lang="mk-MK" sz="2000" dirty="0" smtClean="0"/>
              <a:t>.</a:t>
            </a:r>
          </a:p>
          <a:p>
            <a:r>
              <a:rPr lang="mk-MK" sz="2000" dirty="0" smtClean="0"/>
              <a:t>Интеграцијата </a:t>
            </a:r>
            <a:r>
              <a:rPr lang="mk-MK" sz="2000" dirty="0" smtClean="0"/>
              <a:t>на овие две технологии започна неодамна. Постојат повеќе причини за ова доцнење, главните причини се ограничувањата од самите хардверски уреди, како на пример недоволно брзи процесори кои ќе овозможат обработка на дигитални фотографии и пресметка на кинематика во реално време. </a:t>
            </a:r>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256102"/>
          </a:xfrm>
        </p:spPr>
        <p:txBody>
          <a:bodyPr>
            <a:normAutofit/>
          </a:bodyPr>
          <a:lstStyle/>
          <a:p>
            <a:r>
              <a:rPr lang="en-US" dirty="0" err="1" smtClean="0"/>
              <a:t>Заклучок</a:t>
            </a:r>
            <a:endParaRPr lang="mk-MK" dirty="0" smtClean="0"/>
          </a:p>
          <a:p>
            <a:r>
              <a:rPr lang="mk-MK" sz="2000" dirty="0" smtClean="0"/>
              <a:t>Во индустријата се прават напори да се интегрираат стерео камери со индустриски роботи.</a:t>
            </a:r>
            <a:endParaRPr lang="en-US" sz="2000" dirty="0" smtClean="0"/>
          </a:p>
          <a:p>
            <a:r>
              <a:rPr lang="mk-MK" sz="2000" dirty="0" smtClean="0"/>
              <a:t>Реализацијата </a:t>
            </a:r>
            <a:r>
              <a:rPr lang="mk-MK" sz="2000" dirty="0" smtClean="0"/>
              <a:t>на овој проект е само концепт за интеграција на неколку постоечки технологии и овозможување на овие технологии да  „</a:t>
            </a:r>
            <a:r>
              <a:rPr lang="mk-MK" sz="2000" dirty="0" err="1" smtClean="0"/>
              <a:t>комуницират</a:t>
            </a:r>
            <a:r>
              <a:rPr lang="mk-MK" sz="2000" dirty="0" smtClean="0"/>
              <a:t>“  меѓусебно со цел да се изгради робустен систем кој е во можност да биде во интеракција со надворешната околина.</a:t>
            </a:r>
            <a:endParaRPr lang="en-US" sz="2000" dirty="0" smtClean="0"/>
          </a:p>
          <a:p>
            <a:r>
              <a:rPr lang="mk-MK" sz="2200" dirty="0" smtClean="0"/>
              <a:t>После десетина успешно извршени експерименти, системот беше во можност со голема точност да ги препознае објектите кои се наоѓаат во работната околина и успешно да ја придвижи </a:t>
            </a:r>
            <a:r>
              <a:rPr lang="mk-MK" sz="2200" dirty="0" err="1" smtClean="0"/>
              <a:t>роботската</a:t>
            </a:r>
            <a:r>
              <a:rPr lang="mk-MK" sz="2200" dirty="0" smtClean="0"/>
              <a:t> рака со цел да се изврши некаква операција врз објектите кои се наоѓаат во околината</a:t>
            </a:r>
            <a:endParaRPr lang="en-US" sz="2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27540"/>
          </a:xfrm>
        </p:spPr>
        <p:txBody>
          <a:bodyPr>
            <a:normAutofit fontScale="92500"/>
          </a:bodyPr>
          <a:lstStyle/>
          <a:p>
            <a:r>
              <a:rPr lang="en-US" dirty="0" err="1" smtClean="0"/>
              <a:t>Подобрувања</a:t>
            </a:r>
            <a:r>
              <a:rPr lang="en-US" dirty="0" smtClean="0"/>
              <a:t> </a:t>
            </a:r>
            <a:r>
              <a:rPr lang="en-US" dirty="0" err="1" smtClean="0"/>
              <a:t>во</a:t>
            </a:r>
            <a:r>
              <a:rPr lang="en-US" dirty="0" smtClean="0"/>
              <a:t> </a:t>
            </a:r>
            <a:r>
              <a:rPr lang="en-US" dirty="0" err="1" smtClean="0"/>
              <a:t>иднина</a:t>
            </a:r>
            <a:endParaRPr lang="mk-MK" dirty="0" smtClean="0"/>
          </a:p>
          <a:p>
            <a:pPr lvl="1"/>
            <a:r>
              <a:rPr lang="mk-MK" sz="2000" dirty="0" smtClean="0"/>
              <a:t>Во пресметките за инверзната кинематика да се вклучат и граници на аглите бидејќи постојат физички ограничувања на самата </a:t>
            </a:r>
            <a:r>
              <a:rPr lang="mk-MK" sz="2000" dirty="0" err="1" smtClean="0"/>
              <a:t>роботска</a:t>
            </a:r>
            <a:r>
              <a:rPr lang="mk-MK" sz="2000" dirty="0" smtClean="0"/>
              <a:t> рака.</a:t>
            </a:r>
            <a:endParaRPr lang="en-US" sz="2000" dirty="0" smtClean="0"/>
          </a:p>
          <a:p>
            <a:pPr lvl="1"/>
            <a:r>
              <a:rPr lang="mk-MK" sz="2000" dirty="0" smtClean="0"/>
              <a:t>Некои локации во зависност од конфигурацијата на роботот може да бидат достапни со неколку пози, односно да постојат неколку решенија. Модулот за инверзна кинематика треба да ги враќа сите можни решенија за дадена локација.</a:t>
            </a:r>
            <a:endParaRPr lang="en-US" sz="2000" dirty="0" smtClean="0"/>
          </a:p>
          <a:p>
            <a:pPr lvl="1"/>
            <a:r>
              <a:rPr lang="mk-MK" sz="2000" dirty="0" smtClean="0"/>
              <a:t>Можност за детектирање на судир со објекти во околината и наоѓање на решенија со кои ќе избегне судир.</a:t>
            </a:r>
            <a:endParaRPr lang="en-US" sz="2000" dirty="0" smtClean="0"/>
          </a:p>
          <a:p>
            <a:pPr lvl="1"/>
            <a:r>
              <a:rPr lang="mk-MK" sz="2000" dirty="0" smtClean="0"/>
              <a:t>Модулот за препознавање на објекти да биде во можност да препознава карактеристики на објекти, како што се рабови со што би се избегнал проблемот при </a:t>
            </a:r>
            <a:r>
              <a:rPr lang="mk-MK" sz="2000" dirty="0" err="1" smtClean="0"/>
              <a:t>сегментирање</a:t>
            </a:r>
            <a:r>
              <a:rPr lang="mk-MK" sz="2000" dirty="0" smtClean="0"/>
              <a:t> кој настанува поради осветлувањето на објектите како и можност за отстранување на сенки. </a:t>
            </a:r>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357430"/>
            <a:ext cx="8183880" cy="1051560"/>
          </a:xfrm>
        </p:spPr>
        <p:txBody>
          <a:bodyPr/>
          <a:lstStyle/>
          <a:p>
            <a:r>
              <a:rPr lang="mk-MK" dirty="0" smtClean="0"/>
              <a:t>Ви </a:t>
            </a:r>
            <a:r>
              <a:rPr lang="mk-MK" dirty="0" err="1" smtClean="0"/>
              <a:t>блгодарам</a:t>
            </a:r>
            <a:r>
              <a:rPr lang="mk-MK" dirty="0" smtClean="0"/>
              <a:t> на вниманието</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428868"/>
            <a:ext cx="8183880" cy="1051560"/>
          </a:xfrm>
        </p:spPr>
        <p:txBody>
          <a:bodyPr/>
          <a:lstStyle/>
          <a:p>
            <a:pPr algn="ctr"/>
            <a:r>
              <a:rPr lang="mk-MK" dirty="0" smtClean="0"/>
              <a:t>Прашања?</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27540"/>
          </a:xfrm>
        </p:spPr>
        <p:txBody>
          <a:bodyPr/>
          <a:lstStyle/>
          <a:p>
            <a:r>
              <a:rPr lang="mk-MK" dirty="0" smtClean="0"/>
              <a:t>Вовед</a:t>
            </a:r>
          </a:p>
          <a:p>
            <a:r>
              <a:rPr lang="mk-MK" sz="2000" dirty="0" smtClean="0"/>
              <a:t>Исто така и животните се во можност да </a:t>
            </a:r>
            <a:r>
              <a:rPr lang="mk-MK" sz="2000" dirty="0" err="1" smtClean="0"/>
              <a:t>манипулраат</a:t>
            </a:r>
            <a:r>
              <a:rPr lang="mk-MK" sz="2000" dirty="0" smtClean="0"/>
              <a:t> со објекти</a:t>
            </a:r>
          </a:p>
          <a:p>
            <a:endParaRPr lang="mk-MK" dirty="0" smtClean="0"/>
          </a:p>
          <a:p>
            <a:pPr>
              <a:buNone/>
            </a:pPr>
            <a:endParaRPr lang="en-US" dirty="0"/>
          </a:p>
        </p:txBody>
      </p:sp>
      <p:pic>
        <p:nvPicPr>
          <p:cNvPr id="4" name="Picture 3" descr="Travel_Thailand+elephant+painting+a+Tshirt.jpg"/>
          <p:cNvPicPr>
            <a:picLocks noChangeAspect="1"/>
          </p:cNvPicPr>
          <p:nvPr/>
        </p:nvPicPr>
        <p:blipFill>
          <a:blip r:embed="rId2"/>
          <a:stretch>
            <a:fillRect/>
          </a:stretch>
        </p:blipFill>
        <p:spPr>
          <a:xfrm>
            <a:off x="2285984" y="1643050"/>
            <a:ext cx="4786320" cy="358654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184664"/>
          </a:xfrm>
        </p:spPr>
        <p:txBody>
          <a:bodyPr/>
          <a:lstStyle/>
          <a:p>
            <a:r>
              <a:rPr lang="mk-MK" dirty="0" smtClean="0"/>
              <a:t>Вовед</a:t>
            </a:r>
          </a:p>
          <a:p>
            <a:pPr lvl="1"/>
            <a:r>
              <a:rPr lang="mk-MK" sz="2000" dirty="0" smtClean="0"/>
              <a:t>Што е со вештачките системи?</a:t>
            </a:r>
          </a:p>
          <a:p>
            <a:pPr lvl="1"/>
            <a:r>
              <a:rPr lang="mk-MK" sz="2000" dirty="0" smtClean="0"/>
              <a:t>Роботите масовно се користат во индустријата</a:t>
            </a:r>
          </a:p>
          <a:p>
            <a:pPr lvl="1">
              <a:buNone/>
            </a:pPr>
            <a:endParaRPr lang="mk-MK" dirty="0" smtClean="0"/>
          </a:p>
          <a:p>
            <a:pPr>
              <a:buNone/>
            </a:pPr>
            <a:endParaRPr lang="en-US" dirty="0"/>
          </a:p>
        </p:txBody>
      </p:sp>
      <p:pic>
        <p:nvPicPr>
          <p:cNvPr id="4" name="Picture 3" descr="PS392-Welding-Products-ABB-IRB-1410-Welding-Motorcycle-Parts.jpg"/>
          <p:cNvPicPr>
            <a:picLocks noChangeAspect="1"/>
          </p:cNvPicPr>
          <p:nvPr/>
        </p:nvPicPr>
        <p:blipFill>
          <a:blip r:embed="rId2"/>
          <a:stretch>
            <a:fillRect/>
          </a:stretch>
        </p:blipFill>
        <p:spPr>
          <a:xfrm>
            <a:off x="1000100" y="2000240"/>
            <a:ext cx="3071834" cy="2803047"/>
          </a:xfrm>
          <a:prstGeom prst="rect">
            <a:avLst/>
          </a:prstGeom>
        </p:spPr>
      </p:pic>
      <p:pic>
        <p:nvPicPr>
          <p:cNvPr id="5" name="Picture 4" descr="Banner_Painting-Robots2.jpg"/>
          <p:cNvPicPr>
            <a:picLocks noChangeAspect="1"/>
          </p:cNvPicPr>
          <p:nvPr/>
        </p:nvPicPr>
        <p:blipFill>
          <a:blip r:embed="rId3"/>
          <a:stretch>
            <a:fillRect/>
          </a:stretch>
        </p:blipFill>
        <p:spPr>
          <a:xfrm>
            <a:off x="4357686" y="2928934"/>
            <a:ext cx="4000528" cy="19237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mk-MK" dirty="0" smtClean="0"/>
              <a:t>Опис на проблемот</a:t>
            </a:r>
            <a:endParaRPr lang="en-US" dirty="0" smtClean="0"/>
          </a:p>
          <a:p>
            <a:pPr lvl="0"/>
            <a:r>
              <a:rPr lang="mk-MK" sz="2000" dirty="0" smtClean="0"/>
              <a:t>Се поставува прашањето како да се препознаат објектите во работната околина на роботот</a:t>
            </a:r>
            <a:endParaRPr lang="en-US" sz="2000" dirty="0" smtClean="0"/>
          </a:p>
          <a:p>
            <a:pPr lvl="0"/>
            <a:r>
              <a:rPr lang="mk-MK" sz="2000" dirty="0" smtClean="0"/>
              <a:t>како да се определи нивната релативна положба во однос на основата на роботот</a:t>
            </a:r>
          </a:p>
          <a:p>
            <a:pPr lvl="0"/>
            <a:r>
              <a:rPr lang="mk-MK" sz="2000" dirty="0" smtClean="0"/>
              <a:t>како да се најде нивната боја форма и ориентација и овие информации да се пренесат на процес на повисоко ниво</a:t>
            </a:r>
            <a:endParaRPr lang="en-US" sz="2000" dirty="0"/>
          </a:p>
        </p:txBody>
      </p:sp>
      <p:pic>
        <p:nvPicPr>
          <p:cNvPr id="1027" name="Picture 3" descr="C:\Documents and Settings\Owner\Desktop\Diplomska\svn\ServoArmModel\Vison\SampleImgs\Objects6.png"/>
          <p:cNvPicPr>
            <a:picLocks noChangeAspect="1" noChangeArrowheads="1"/>
          </p:cNvPicPr>
          <p:nvPr/>
        </p:nvPicPr>
        <p:blipFill>
          <a:blip r:embed="rId2"/>
          <a:srcRect/>
          <a:stretch>
            <a:fillRect/>
          </a:stretch>
        </p:blipFill>
        <p:spPr bwMode="auto">
          <a:xfrm>
            <a:off x="3000364" y="3000372"/>
            <a:ext cx="3690942" cy="276820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184664"/>
          </a:xfrm>
        </p:spPr>
        <p:txBody>
          <a:bodyPr>
            <a:normAutofit/>
          </a:bodyPr>
          <a:lstStyle/>
          <a:p>
            <a:r>
              <a:rPr lang="mk-MK" dirty="0" smtClean="0"/>
              <a:t>Кинематика</a:t>
            </a:r>
          </a:p>
          <a:p>
            <a:pPr lvl="1"/>
            <a:r>
              <a:rPr lang="en-US" i="1" dirty="0" smtClean="0"/>
              <a:t>Frames</a:t>
            </a:r>
          </a:p>
          <a:p>
            <a:pPr lvl="1"/>
            <a:r>
              <a:rPr lang="mk-MK" sz="1600" dirty="0" smtClean="0"/>
              <a:t>Секоја точка во тридимензионален простор е определена со координати (x, y, z).  </a:t>
            </a:r>
          </a:p>
          <a:p>
            <a:pPr lvl="1"/>
            <a:r>
              <a:rPr lang="mk-MK" sz="1600" dirty="0" smtClean="0"/>
              <a:t>Ориентацијата на дадена точка во просторот може да се претстави со три единечни вектори: </a:t>
            </a:r>
          </a:p>
          <a:p>
            <a:pPr lvl="2"/>
            <a:r>
              <a:rPr lang="mk-MK" sz="1400" dirty="0" err="1" smtClean="0"/>
              <a:t>Rx</a:t>
            </a:r>
            <a:r>
              <a:rPr lang="mk-MK" sz="1400" dirty="0" smtClean="0"/>
              <a:t>(1, 0, 0)  </a:t>
            </a:r>
          </a:p>
          <a:p>
            <a:pPr lvl="2"/>
            <a:r>
              <a:rPr lang="mk-MK" sz="1400" dirty="0" err="1" smtClean="0"/>
              <a:t>Ry</a:t>
            </a:r>
            <a:r>
              <a:rPr lang="mk-MK" sz="1400" dirty="0" smtClean="0"/>
              <a:t>(0, 1, 0) и </a:t>
            </a:r>
          </a:p>
          <a:p>
            <a:pPr lvl="2"/>
            <a:r>
              <a:rPr lang="mk-MK" sz="1400" dirty="0" err="1" smtClean="0"/>
              <a:t>Rz</a:t>
            </a:r>
            <a:r>
              <a:rPr lang="mk-MK" sz="1400" dirty="0" smtClean="0"/>
              <a:t>(0, 0, 1)</a:t>
            </a:r>
          </a:p>
          <a:p>
            <a:pPr lvl="1"/>
            <a:r>
              <a:rPr lang="mk-MK" sz="1600" dirty="0" smtClean="0"/>
              <a:t>Ако овие вектори се запишат во матрица со хомогена репрезентација тогаш секоја точка во просторот зададена со локација и ориентација може да се запише на следниов начин:</a:t>
            </a:r>
            <a:endParaRPr lang="en-US" sz="1600" dirty="0" smtClean="0"/>
          </a:p>
          <a:p>
            <a:pPr>
              <a:buNone/>
            </a:pPr>
            <a:r>
              <a:rPr lang="mk-MK" dirty="0" smtClean="0"/>
              <a:t> </a:t>
            </a:r>
            <a:endParaRPr lang="en-US" dirty="0" smtClean="0"/>
          </a:p>
          <a:p>
            <a:pPr>
              <a:buNone/>
            </a:pPr>
            <a:endParaRPr lang="en-US" dirty="0"/>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71538" y="4286256"/>
            <a:ext cx="1471410" cy="1071570"/>
          </a:xfrm>
          <a:prstGeom prst="rect">
            <a:avLst/>
          </a:prstGeom>
          <a:noFill/>
        </p:spPr>
      </p:pic>
      <p:pic>
        <p:nvPicPr>
          <p:cNvPr id="6" name="Picture 5" descr="frames.jpg"/>
          <p:cNvPicPr>
            <a:picLocks noChangeAspect="1"/>
          </p:cNvPicPr>
          <p:nvPr/>
        </p:nvPicPr>
        <p:blipFill>
          <a:blip r:embed="rId3"/>
          <a:stretch>
            <a:fillRect/>
          </a:stretch>
        </p:blipFill>
        <p:spPr>
          <a:xfrm>
            <a:off x="4786314" y="4071942"/>
            <a:ext cx="2435703" cy="149702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256102"/>
          </a:xfrm>
        </p:spPr>
        <p:txBody>
          <a:bodyPr/>
          <a:lstStyle/>
          <a:p>
            <a:pPr marL="265176" lvl="1" indent="-265176">
              <a:buSzPct val="80000"/>
              <a:buFont typeface="Wingdings 2"/>
              <a:buChar char=""/>
            </a:pPr>
            <a:r>
              <a:rPr lang="mk-MK" i="1" dirty="0" smtClean="0"/>
              <a:t>Трансформации</a:t>
            </a:r>
          </a:p>
          <a:p>
            <a:pPr marL="265176" lvl="1" indent="-265176">
              <a:buSzPct val="80000"/>
              <a:buFont typeface="Wingdings 2"/>
              <a:buChar char=""/>
            </a:pPr>
            <a:endParaRPr lang="en-US" i="1" dirty="0" smtClean="0"/>
          </a:p>
          <a:p>
            <a:pPr lvl="1"/>
            <a:r>
              <a:rPr lang="mk-MK" b="1" dirty="0" smtClean="0"/>
              <a:t>Транслација</a:t>
            </a:r>
          </a:p>
          <a:p>
            <a:pPr lvl="2"/>
            <a:r>
              <a:rPr lang="mk-MK" dirty="0" smtClean="0"/>
              <a:t>Транслацијата може да се изврши во било која насока, за произволна вредност. На пример транслација на </a:t>
            </a:r>
            <a:r>
              <a:rPr lang="mk-MK" dirty="0" err="1" smtClean="0"/>
              <a:t>фрејмот</a:t>
            </a:r>
            <a:r>
              <a:rPr lang="mk-MK" dirty="0" smtClean="0"/>
              <a:t> fr1 за дадени вредности (10, 12, 15) соодветно по X, Y и Z оски е пресметана на следниот начин</a:t>
            </a:r>
          </a:p>
          <a:p>
            <a:pPr lvl="2"/>
            <a:endParaRPr lang="mk-MK" dirty="0" smtClean="0"/>
          </a:p>
          <a:p>
            <a:pPr marL="914400" marR="0" algn="ctr">
              <a:lnSpc>
                <a:spcPct val="115000"/>
              </a:lnSpc>
              <a:spcBef>
                <a:spcPts val="0"/>
              </a:spcBef>
              <a:spcAft>
                <a:spcPts val="1000"/>
              </a:spcAft>
              <a:buNone/>
            </a:pPr>
            <a:endParaRPr lang="en-US" dirty="0" smtClean="0">
              <a:latin typeface="Calibri"/>
              <a:ea typeface="Calibri"/>
              <a:cs typeface="Times New Roman"/>
            </a:endParaRPr>
          </a:p>
          <a:p>
            <a:pPr lvl="2">
              <a:buNone/>
            </a:pPr>
            <a:endParaRPr lang="en-US" dirty="0" smtClean="0"/>
          </a:p>
        </p:txBody>
      </p:sp>
      <p:sp>
        <p:nvSpPr>
          <p:cNvPr id="20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8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14546" y="3929066"/>
            <a:ext cx="1260000" cy="849130"/>
          </a:xfrm>
          <a:prstGeom prst="rect">
            <a:avLst/>
          </a:prstGeom>
          <a:noFill/>
        </p:spPr>
      </p:pic>
      <p:sp>
        <p:nvSpPr>
          <p:cNvPr id="204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83"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857620" y="3929066"/>
            <a:ext cx="1440000" cy="849600"/>
          </a:xfrm>
          <a:prstGeom prst="rect">
            <a:avLst/>
          </a:prstGeom>
          <a:noFill/>
        </p:spPr>
      </p:pic>
      <p:sp>
        <p:nvSpPr>
          <p:cNvPr id="204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85"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786446" y="3929066"/>
            <a:ext cx="1785950" cy="928694"/>
          </a:xfrm>
          <a:prstGeom prst="rect">
            <a:avLst/>
          </a:prstGeom>
          <a:noFill/>
        </p:spPr>
      </p:pic>
      <p:sp>
        <p:nvSpPr>
          <p:cNvPr id="10" name="TextBox 9"/>
          <p:cNvSpPr txBox="1"/>
          <p:nvPr/>
        </p:nvSpPr>
        <p:spPr>
          <a:xfrm>
            <a:off x="3500430" y="4143380"/>
            <a:ext cx="343364" cy="369332"/>
          </a:xfrm>
          <a:prstGeom prst="rect">
            <a:avLst/>
          </a:prstGeom>
          <a:noFill/>
        </p:spPr>
        <p:txBody>
          <a:bodyPr wrap="none" rtlCol="0">
            <a:spAutoFit/>
          </a:bodyPr>
          <a:lstStyle/>
          <a:p>
            <a:r>
              <a:rPr lang="en-US" dirty="0" smtClean="0"/>
              <a:t>X</a:t>
            </a:r>
            <a:endParaRPr lang="en-US" dirty="0"/>
          </a:p>
        </p:txBody>
      </p:sp>
      <p:sp>
        <p:nvSpPr>
          <p:cNvPr id="12" name="TextBox 11"/>
          <p:cNvSpPr txBox="1"/>
          <p:nvPr/>
        </p:nvSpPr>
        <p:spPr>
          <a:xfrm>
            <a:off x="5429256" y="4143380"/>
            <a:ext cx="357190" cy="369332"/>
          </a:xfrm>
          <a:prstGeom prst="rect">
            <a:avLst/>
          </a:prstGeom>
          <a:noFill/>
        </p:spPr>
        <p:txBody>
          <a:bodyPr wrap="square" rtlCol="0">
            <a:spAutoFit/>
          </a:bodyPr>
          <a:lstStyle/>
          <a:p>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65176" lvl="1" indent="-265176">
              <a:buSzPct val="80000"/>
              <a:buFont typeface="Wingdings 2"/>
              <a:buChar char=""/>
            </a:pPr>
            <a:r>
              <a:rPr lang="mk-MK" i="1" dirty="0" smtClean="0"/>
              <a:t>Трансформации</a:t>
            </a:r>
            <a:endParaRPr lang="en-US" i="1" dirty="0" smtClean="0"/>
          </a:p>
          <a:p>
            <a:pPr marL="265176" lvl="1" indent="-265176">
              <a:buSzPct val="80000"/>
              <a:buNone/>
            </a:pPr>
            <a:endParaRPr lang="en-US" i="1" dirty="0" smtClean="0"/>
          </a:p>
          <a:p>
            <a:pPr marL="502920" lvl="2" indent="-265176">
              <a:buSzPct val="80000"/>
            </a:pPr>
            <a:r>
              <a:rPr lang="mk-MK" b="1" dirty="0" smtClean="0"/>
              <a:t>Ротација</a:t>
            </a:r>
            <a:endParaRPr lang="en-US" b="1" i="1" dirty="0" smtClean="0"/>
          </a:p>
          <a:p>
            <a:pPr marL="740664" lvl="3" indent="-265176">
              <a:buSzPct val="80000"/>
            </a:pPr>
            <a:r>
              <a:rPr lang="ru-RU" i="1" dirty="0" smtClean="0"/>
              <a:t>Ротацијата може да може да се изврши околу било која  оска. Пример  за ротација околу X оската за 90 степени</a:t>
            </a:r>
            <a:endParaRPr lang="en-US" i="1" dirty="0" smtClean="0"/>
          </a:p>
          <a:p>
            <a:pPr marL="740664" lvl="3" indent="-265176">
              <a:buSzPct val="80000"/>
            </a:pPr>
            <a:endParaRPr lang="en-US" i="1" dirty="0" smtClean="0"/>
          </a:p>
          <a:p>
            <a:pPr marL="740664" lvl="3" indent="-265176">
              <a:buSzPct val="80000"/>
            </a:pPr>
            <a:endParaRPr lang="mk-MK" i="1" dirty="0" smtClean="0"/>
          </a:p>
          <a:p>
            <a:endParaRPr lang="en-US" dirty="0"/>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0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28794" y="3000372"/>
            <a:ext cx="1496566" cy="857256"/>
          </a:xfrm>
          <a:prstGeom prst="rect">
            <a:avLst/>
          </a:prstGeom>
          <a:noFill/>
        </p:spPr>
      </p:pic>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0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29058" y="3000372"/>
            <a:ext cx="1272057" cy="857256"/>
          </a:xfrm>
          <a:prstGeom prst="rect">
            <a:avLst/>
          </a:prstGeom>
          <a:noFill/>
        </p:spPr>
      </p:pic>
      <p:sp>
        <p:nvSpPr>
          <p:cNvPr id="215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09"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786446" y="3000372"/>
            <a:ext cx="1520129" cy="856800"/>
          </a:xfrm>
          <a:prstGeom prst="rect">
            <a:avLst/>
          </a:prstGeom>
          <a:noFill/>
        </p:spPr>
      </p:pic>
      <p:sp>
        <p:nvSpPr>
          <p:cNvPr id="10" name="TextBox 9"/>
          <p:cNvSpPr txBox="1"/>
          <p:nvPr/>
        </p:nvSpPr>
        <p:spPr>
          <a:xfrm>
            <a:off x="3500430" y="3214686"/>
            <a:ext cx="285752" cy="369332"/>
          </a:xfrm>
          <a:prstGeom prst="rect">
            <a:avLst/>
          </a:prstGeom>
          <a:noFill/>
        </p:spPr>
        <p:txBody>
          <a:bodyPr wrap="square" rtlCol="0">
            <a:spAutoFit/>
          </a:bodyPr>
          <a:lstStyle/>
          <a:p>
            <a:r>
              <a:rPr lang="en-US" dirty="0" smtClean="0"/>
              <a:t>X</a:t>
            </a:r>
            <a:endParaRPr lang="en-US" dirty="0"/>
          </a:p>
        </p:txBody>
      </p:sp>
      <p:sp>
        <p:nvSpPr>
          <p:cNvPr id="11" name="TextBox 10"/>
          <p:cNvSpPr txBox="1"/>
          <p:nvPr/>
        </p:nvSpPr>
        <p:spPr>
          <a:xfrm>
            <a:off x="5286380" y="3214686"/>
            <a:ext cx="428628" cy="369332"/>
          </a:xfrm>
          <a:prstGeom prst="rect">
            <a:avLst/>
          </a:prstGeom>
          <a:noFill/>
        </p:spPr>
        <p:txBody>
          <a:bodyPr wrap="square" rtlCol="0">
            <a:spAutoFit/>
          </a:bodyPr>
          <a:lstStyle/>
          <a:p>
            <a:r>
              <a:rPr lang="en-US" dirty="0" smtClean="0"/>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393</TotalTime>
  <Words>1878</Words>
  <Application>Microsoft Office PowerPoint</Application>
  <PresentationFormat>On-screen Show (4:3)</PresentationFormat>
  <Paragraphs>180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Aspect</vt:lpstr>
      <vt:lpstr>Компјутерска визија во роботика</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Ви блгодарам на вниманието</vt:lpstr>
      <vt:lpstr>Прашања?</vt:lpstr>
    </vt:vector>
  </TitlesOfParts>
  <Company>Warner Brothers Movie World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Компјутерска визија во роботика</dc:title>
  <dc:creator>Bugs Bunny</dc:creator>
  <cp:lastModifiedBy>Bugs Bunny</cp:lastModifiedBy>
  <cp:revision>51</cp:revision>
  <dcterms:created xsi:type="dcterms:W3CDTF">2013-01-15T20:05:22Z</dcterms:created>
  <dcterms:modified xsi:type="dcterms:W3CDTF">2013-01-20T23:05:16Z</dcterms:modified>
</cp:coreProperties>
</file>