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37" d="100"/>
          <a:sy n="37" d="100"/>
        </p:scale>
        <p:origin x="1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8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8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6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1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9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0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0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3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8CB3-FA34-4559-A5DA-922F8E1D96FC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032D-ED59-4F10-830B-322876175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9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mfactors.org/developer/specs/REV1_2_Public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elm-chan.org/docs/mmc/mmc_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k.farnell.com/nxp/gtl2003pw-118/ic-level-translator-8-i-p-tssop/dp/2400477" TargetMode="External"/><Relationship Id="rId2" Type="http://schemas.openxmlformats.org/officeDocument/2006/relationships/hyperlink" Target="http://uk.farnell.com/ebm-papst/8412n-2ghp/fan-pwm-control-80mm-12vdc/dp/18752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user.co.uk/ProductDetail/Texas-Instruments/ISOW7842DWE/?qs=sGAEpiMZZMssyD0wnx/ymBptqwsKUoFZB4eOkTZIrnbkaqiP9XAw8A%3d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929459-A21C-457C-ABAC-A46ED16EAE57}"/>
              </a:ext>
            </a:extLst>
          </p:cNvPr>
          <p:cNvSpPr/>
          <p:nvPr/>
        </p:nvSpPr>
        <p:spPr>
          <a:xfrm>
            <a:off x="9019352" y="5163314"/>
            <a:ext cx="11962882" cy="13243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95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1A74F-0E4C-4A53-BBC6-1226728E6479}"/>
              </a:ext>
            </a:extLst>
          </p:cNvPr>
          <p:cNvSpPr/>
          <p:nvPr/>
        </p:nvSpPr>
        <p:spPr>
          <a:xfrm>
            <a:off x="23892667" y="6068981"/>
            <a:ext cx="6235406" cy="9343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74" dirty="0"/>
              <a:t>      CAN (MCP2561)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B3DEE6-A040-4E7B-9A25-04F9C6512C70}"/>
              </a:ext>
            </a:extLst>
          </p:cNvPr>
          <p:cNvSpPr/>
          <p:nvPr/>
        </p:nvSpPr>
        <p:spPr>
          <a:xfrm>
            <a:off x="25375056" y="7195538"/>
            <a:ext cx="4736292" cy="10354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/>
              <a:t>BMS-OK RELAY (+</a:t>
            </a:r>
            <a:r>
              <a:rPr lang="en-GB" sz="3600"/>
              <a:t>LED)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70BD12-EC70-421A-BC24-E80C862EA0E0}"/>
              </a:ext>
            </a:extLst>
          </p:cNvPr>
          <p:cNvSpPr/>
          <p:nvPr/>
        </p:nvSpPr>
        <p:spPr>
          <a:xfrm>
            <a:off x="26388993" y="14780631"/>
            <a:ext cx="3739080" cy="6055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Current Sense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B998C-EB78-43CF-8930-6903BD2D476E}"/>
              </a:ext>
            </a:extLst>
          </p:cNvPr>
          <p:cNvSpPr/>
          <p:nvPr/>
        </p:nvSpPr>
        <p:spPr>
          <a:xfrm>
            <a:off x="279440" y="5133051"/>
            <a:ext cx="3302447" cy="29821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3274" dirty="0"/>
              <a:t>bq76PL455A</a:t>
            </a:r>
          </a:p>
          <a:p>
            <a:r>
              <a:rPr lang="en-GB" sz="3274" dirty="0"/>
              <a:t>(Slave)</a:t>
            </a:r>
            <a:endParaRPr lang="en-GB" sz="4951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BC2D390-D0FF-4941-A5E9-9BD132625EEC}"/>
              </a:ext>
            </a:extLst>
          </p:cNvPr>
          <p:cNvCxnSpPr>
            <a:cxnSpLocks/>
            <a:stCxn id="144" idx="1"/>
            <a:endCxn id="201" idx="3"/>
          </p:cNvCxnSpPr>
          <p:nvPr/>
        </p:nvCxnSpPr>
        <p:spPr>
          <a:xfrm rot="10800000" flipV="1">
            <a:off x="3614367" y="6972670"/>
            <a:ext cx="5404382" cy="23968"/>
          </a:xfrm>
          <a:prstGeom prst="bent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221774A-D368-4948-9C3F-03EAC8EE7B17}"/>
              </a:ext>
            </a:extLst>
          </p:cNvPr>
          <p:cNvCxnSpPr>
            <a:cxnSpLocks/>
            <a:stCxn id="194" idx="3"/>
            <a:endCxn id="143" idx="1"/>
          </p:cNvCxnSpPr>
          <p:nvPr/>
        </p:nvCxnSpPr>
        <p:spPr>
          <a:xfrm>
            <a:off x="3626452" y="6493805"/>
            <a:ext cx="5380738" cy="19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968805-E764-4957-B45A-282B9E5CE558}"/>
              </a:ext>
            </a:extLst>
          </p:cNvPr>
          <p:cNvCxnSpPr>
            <a:cxnSpLocks/>
            <a:stCxn id="142" idx="1"/>
            <a:endCxn id="195" idx="3"/>
          </p:cNvCxnSpPr>
          <p:nvPr/>
        </p:nvCxnSpPr>
        <p:spPr>
          <a:xfrm rot="10800000">
            <a:off x="3614368" y="6048476"/>
            <a:ext cx="5381251" cy="86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B986B6-0CFC-4C8D-BC8D-E03E87C95778}"/>
              </a:ext>
            </a:extLst>
          </p:cNvPr>
          <p:cNvCxnSpPr>
            <a:cxnSpLocks/>
            <a:stCxn id="13" idx="1"/>
            <a:endCxn id="158" idx="3"/>
          </p:cNvCxnSpPr>
          <p:nvPr/>
        </p:nvCxnSpPr>
        <p:spPr>
          <a:xfrm rot="10800000">
            <a:off x="20970907" y="15083101"/>
            <a:ext cx="5418087" cy="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E2D0992-7F03-40A7-B6A2-81A3A5CA33A8}"/>
              </a:ext>
            </a:extLst>
          </p:cNvPr>
          <p:cNvSpPr txBox="1"/>
          <p:nvPr/>
        </p:nvSpPr>
        <p:spPr>
          <a:xfrm>
            <a:off x="7813944" y="6156854"/>
            <a:ext cx="170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FAULT_N</a:t>
            </a:r>
            <a:endParaRPr lang="en-GB" sz="28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29AF15-399F-4D6D-9155-5F32EA535038}"/>
              </a:ext>
            </a:extLst>
          </p:cNvPr>
          <p:cNvSpPr txBox="1"/>
          <p:nvPr/>
        </p:nvSpPr>
        <p:spPr>
          <a:xfrm>
            <a:off x="7847488" y="5751190"/>
            <a:ext cx="162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WAKEUP</a:t>
            </a:r>
            <a:endParaRPr lang="en-GB" sz="28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C40112-983D-40D4-B199-05B8117D6A08}"/>
              </a:ext>
            </a:extLst>
          </p:cNvPr>
          <p:cNvSpPr txBox="1"/>
          <p:nvPr/>
        </p:nvSpPr>
        <p:spPr>
          <a:xfrm>
            <a:off x="7752163" y="6606790"/>
            <a:ext cx="176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UART_TX</a:t>
            </a:r>
            <a:endParaRPr lang="en-GB" sz="28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CB2D15-E545-474B-93A3-56BCEDCF548C}"/>
              </a:ext>
            </a:extLst>
          </p:cNvPr>
          <p:cNvSpPr txBox="1"/>
          <p:nvPr/>
        </p:nvSpPr>
        <p:spPr>
          <a:xfrm>
            <a:off x="8998009" y="16190189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P014 – EPWM1A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C5D53AD-C68B-4B35-BC06-49C0997C3B15}"/>
              </a:ext>
            </a:extLst>
          </p:cNvPr>
          <p:cNvSpPr txBox="1"/>
          <p:nvPr/>
        </p:nvSpPr>
        <p:spPr>
          <a:xfrm>
            <a:off x="8995618" y="5934773"/>
            <a:ext cx="336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P002 – GIOA[0]</a:t>
            </a:r>
            <a:endParaRPr lang="en-GB" sz="28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BE342BF-F6F4-46FE-B684-0A4FB07454E1}"/>
              </a:ext>
            </a:extLst>
          </p:cNvPr>
          <p:cNvSpPr txBox="1"/>
          <p:nvPr/>
        </p:nvSpPr>
        <p:spPr>
          <a:xfrm>
            <a:off x="9007190" y="6313585"/>
            <a:ext cx="5053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P005 – GIOA[1]</a:t>
            </a:r>
            <a:endParaRPr lang="en-GB" sz="28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A3F7DF5-C412-4BE5-8AB3-E906FE50EE6B}"/>
              </a:ext>
            </a:extLst>
          </p:cNvPr>
          <p:cNvSpPr txBox="1"/>
          <p:nvPr/>
        </p:nvSpPr>
        <p:spPr>
          <a:xfrm>
            <a:off x="9018749" y="6772615"/>
            <a:ext cx="403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P039 - SCITX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84A3288-5AAD-44D7-862F-639F100050B6}"/>
              </a:ext>
            </a:extLst>
          </p:cNvPr>
          <p:cNvSpPr txBox="1"/>
          <p:nvPr/>
        </p:nvSpPr>
        <p:spPr>
          <a:xfrm>
            <a:off x="16578675" y="5340196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P009 – GIOA[2]</a:t>
            </a:r>
            <a:endParaRPr lang="en-GB" sz="28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E6520A5-F13A-4A7F-A181-609BB8051A70}"/>
              </a:ext>
            </a:extLst>
          </p:cNvPr>
          <p:cNvSpPr/>
          <p:nvPr/>
        </p:nvSpPr>
        <p:spPr>
          <a:xfrm>
            <a:off x="23886160" y="5170867"/>
            <a:ext cx="6241913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74" dirty="0"/>
              <a:t>AIR SENSE </a:t>
            </a:r>
            <a:r>
              <a:rPr lang="en-GB" sz="3600" dirty="0"/>
              <a:t>(+LED)</a:t>
            </a:r>
            <a:endParaRPr lang="en-GB" sz="48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DDAE8BBB-4123-4B60-8DA6-A6FE406FC27F}"/>
              </a:ext>
            </a:extLst>
          </p:cNvPr>
          <p:cNvCxnSpPr>
            <a:cxnSpLocks/>
            <a:stCxn id="146" idx="1"/>
            <a:endCxn id="145" idx="3"/>
          </p:cNvCxnSpPr>
          <p:nvPr/>
        </p:nvCxnSpPr>
        <p:spPr>
          <a:xfrm rot="10800000" flipV="1">
            <a:off x="20982226" y="5537185"/>
            <a:ext cx="2903935" cy="30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3FA724A-E7ED-488F-9497-D676E65D8D87}"/>
              </a:ext>
            </a:extLst>
          </p:cNvPr>
          <p:cNvSpPr txBox="1"/>
          <p:nvPr/>
        </p:nvSpPr>
        <p:spPr>
          <a:xfrm>
            <a:off x="16070666" y="14883045"/>
            <a:ext cx="490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P083 – AD1IN[8]/ADIN2[8]</a:t>
            </a:r>
            <a:endParaRPr lang="en-GB" sz="28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84AC31A-6194-4D1C-966D-0956651F9A46}"/>
              </a:ext>
            </a:extLst>
          </p:cNvPr>
          <p:cNvSpPr txBox="1"/>
          <p:nvPr/>
        </p:nvSpPr>
        <p:spPr>
          <a:xfrm>
            <a:off x="7799211" y="7065751"/>
            <a:ext cx="176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UART_RX</a:t>
            </a:r>
            <a:endParaRPr lang="en-GB" sz="2800" b="1" dirty="0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2B161A2-4CD7-40F3-A009-82383C29994F}"/>
              </a:ext>
            </a:extLst>
          </p:cNvPr>
          <p:cNvCxnSpPr>
            <a:cxnSpLocks/>
            <a:stCxn id="138" idx="1"/>
            <a:endCxn id="212" idx="3"/>
          </p:cNvCxnSpPr>
          <p:nvPr/>
        </p:nvCxnSpPr>
        <p:spPr>
          <a:xfrm rot="10800000">
            <a:off x="3651893" y="7468803"/>
            <a:ext cx="5379575" cy="884"/>
          </a:xfrm>
          <a:prstGeom prst="bentConnector3">
            <a:avLst>
              <a:gd name="adj1" fmla="val 5000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E51BE38-7DA2-4267-9607-46B44CF7F7EE}"/>
              </a:ext>
            </a:extLst>
          </p:cNvPr>
          <p:cNvSpPr txBox="1"/>
          <p:nvPr/>
        </p:nvSpPr>
        <p:spPr>
          <a:xfrm>
            <a:off x="9031467" y="7269632"/>
            <a:ext cx="457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P038 - SCIRX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FEF19-AD37-4915-B435-8EAF1FE92605}"/>
              </a:ext>
            </a:extLst>
          </p:cNvPr>
          <p:cNvSpPr txBox="1"/>
          <p:nvPr/>
        </p:nvSpPr>
        <p:spPr>
          <a:xfrm>
            <a:off x="13126748" y="7435651"/>
            <a:ext cx="3714548" cy="161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951" dirty="0"/>
              <a:t>TMS5701224</a:t>
            </a:r>
          </a:p>
          <a:p>
            <a:endParaRPr lang="en-GB" sz="495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56A316-060E-4EF1-B123-CFAC7F03BD60}"/>
              </a:ext>
            </a:extLst>
          </p:cNvPr>
          <p:cNvSpPr txBox="1"/>
          <p:nvPr/>
        </p:nvSpPr>
        <p:spPr>
          <a:xfrm>
            <a:off x="16578675" y="6072037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P090 – DCAN1RX (J10_38)</a:t>
            </a:r>
            <a:endParaRPr lang="en-GB" sz="28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3337E0-2B20-4914-81F5-8BF39A07308D}"/>
              </a:ext>
            </a:extLst>
          </p:cNvPr>
          <p:cNvSpPr txBox="1"/>
          <p:nvPr/>
        </p:nvSpPr>
        <p:spPr>
          <a:xfrm>
            <a:off x="16578675" y="6604059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P089 – DCAN1TX (J10_39)</a:t>
            </a:r>
            <a:endParaRPr lang="en-GB" sz="2800" b="1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6418DB2-2559-4078-9B0C-194658DCA415}"/>
              </a:ext>
            </a:extLst>
          </p:cNvPr>
          <p:cNvCxnSpPr>
            <a:cxnSpLocks/>
            <a:stCxn id="34" idx="1"/>
            <a:endCxn id="73" idx="3"/>
          </p:cNvCxnSpPr>
          <p:nvPr/>
        </p:nvCxnSpPr>
        <p:spPr>
          <a:xfrm rot="10800000" flipV="1">
            <a:off x="20982225" y="6271456"/>
            <a:ext cx="2922120" cy="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96D29D0-2A70-4851-AC45-606A6EA85551}"/>
              </a:ext>
            </a:extLst>
          </p:cNvPr>
          <p:cNvCxnSpPr>
            <a:cxnSpLocks/>
            <a:stCxn id="74" idx="3"/>
            <a:endCxn id="83" idx="1"/>
          </p:cNvCxnSpPr>
          <p:nvPr/>
        </p:nvCxnSpPr>
        <p:spPr>
          <a:xfrm flipV="1">
            <a:off x="20982225" y="6799771"/>
            <a:ext cx="2922120" cy="4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CF52D1-18C3-4D7F-BA1E-98C5FB2DA17F}"/>
              </a:ext>
            </a:extLst>
          </p:cNvPr>
          <p:cNvSpPr txBox="1"/>
          <p:nvPr/>
        </p:nvSpPr>
        <p:spPr>
          <a:xfrm>
            <a:off x="23904345" y="6071402"/>
            <a:ext cx="61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TX</a:t>
            </a:r>
            <a:endParaRPr lang="en-GB" sz="495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7F7619-1E64-40A1-9BCA-58087D066BA2}"/>
              </a:ext>
            </a:extLst>
          </p:cNvPr>
          <p:cNvSpPr txBox="1"/>
          <p:nvPr/>
        </p:nvSpPr>
        <p:spPr>
          <a:xfrm>
            <a:off x="23904345" y="6599716"/>
            <a:ext cx="616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RX</a:t>
            </a:r>
            <a:endParaRPr lang="en-GB" sz="495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C49B039-A8B3-4073-BF21-CBBA0B8513DE}"/>
              </a:ext>
            </a:extLst>
          </p:cNvPr>
          <p:cNvSpPr txBox="1"/>
          <p:nvPr/>
        </p:nvSpPr>
        <p:spPr>
          <a:xfrm>
            <a:off x="8995765" y="16509884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P016 – EPWM1B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EB06A2B-7730-4EA1-A023-388D755DAC7E}"/>
              </a:ext>
            </a:extLst>
          </p:cNvPr>
          <p:cNvSpPr txBox="1"/>
          <p:nvPr/>
        </p:nvSpPr>
        <p:spPr>
          <a:xfrm>
            <a:off x="9005111" y="1681873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P022 – EPWM2A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913B86-105C-4B03-8C6E-3B25E3120EEA}"/>
              </a:ext>
            </a:extLst>
          </p:cNvPr>
          <p:cNvSpPr txBox="1"/>
          <p:nvPr/>
        </p:nvSpPr>
        <p:spPr>
          <a:xfrm>
            <a:off x="9014756" y="17112093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P025 – EPWM2B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1E9A30-3EC7-406D-9767-1E02398A7823}"/>
              </a:ext>
            </a:extLst>
          </p:cNvPr>
          <p:cNvSpPr txBox="1"/>
          <p:nvPr/>
        </p:nvSpPr>
        <p:spPr>
          <a:xfrm>
            <a:off x="9004992" y="1768210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P140 – EPWM6A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F929E-6C5B-4BF1-B8FA-9772416D4AE5}"/>
              </a:ext>
            </a:extLst>
          </p:cNvPr>
          <p:cNvSpPr txBox="1"/>
          <p:nvPr/>
        </p:nvSpPr>
        <p:spPr>
          <a:xfrm>
            <a:off x="9000270" y="1799300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P141 – EPWM6B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A644A1-74EC-4F96-8A8D-48E4E4218A91}"/>
              </a:ext>
            </a:extLst>
          </p:cNvPr>
          <p:cNvSpPr txBox="1"/>
          <p:nvPr/>
        </p:nvSpPr>
        <p:spPr>
          <a:xfrm>
            <a:off x="9010311" y="1738140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P032 – EPWM4A</a:t>
            </a: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A4F653B-B4BE-46F4-BFE7-9B6941AC06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4210" y="16369158"/>
            <a:ext cx="5212837" cy="1569554"/>
          </a:xfrm>
          <a:prstGeom prst="bentConnector3">
            <a:avLst>
              <a:gd name="adj1" fmla="val 34651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98F6F50-93EF-4377-AD66-284FFBB4C6F2}"/>
              </a:ext>
            </a:extLst>
          </p:cNvPr>
          <p:cNvCxnSpPr>
            <a:cxnSpLocks/>
            <a:stCxn id="102" idx="1"/>
            <a:endCxn id="457" idx="3"/>
          </p:cNvCxnSpPr>
          <p:nvPr/>
        </p:nvCxnSpPr>
        <p:spPr>
          <a:xfrm rot="10800000" flipV="1">
            <a:off x="3780093" y="16709939"/>
            <a:ext cx="5215672" cy="1565220"/>
          </a:xfrm>
          <a:prstGeom prst="bentConnector3">
            <a:avLst>
              <a:gd name="adj1" fmla="val 29400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61B91AAB-DD5B-4833-AA77-28F20B2B7B18}"/>
              </a:ext>
            </a:extLst>
          </p:cNvPr>
          <p:cNvCxnSpPr>
            <a:cxnSpLocks/>
            <a:stCxn id="103" idx="1"/>
            <a:endCxn id="456" idx="3"/>
          </p:cNvCxnSpPr>
          <p:nvPr/>
        </p:nvCxnSpPr>
        <p:spPr>
          <a:xfrm rot="10800000" flipV="1">
            <a:off x="3780093" y="17018791"/>
            <a:ext cx="5225018" cy="1574816"/>
          </a:xfrm>
          <a:prstGeom prst="bentConnector3">
            <a:avLst>
              <a:gd name="adj1" fmla="val 24041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58A3E3D-EC9D-4766-B1FA-E664220375D0}"/>
              </a:ext>
            </a:extLst>
          </p:cNvPr>
          <p:cNvCxnSpPr>
            <a:cxnSpLocks/>
            <a:stCxn id="104" idx="1"/>
            <a:endCxn id="455" idx="3"/>
          </p:cNvCxnSpPr>
          <p:nvPr/>
        </p:nvCxnSpPr>
        <p:spPr>
          <a:xfrm rot="10800000" flipV="1">
            <a:off x="3785174" y="17312147"/>
            <a:ext cx="5229583" cy="1593279"/>
          </a:xfrm>
          <a:prstGeom prst="bentConnector3">
            <a:avLst>
              <a:gd name="adj1" fmla="val 18527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4C197DF-8E18-4EE8-B378-81F8EB76E997}"/>
              </a:ext>
            </a:extLst>
          </p:cNvPr>
          <p:cNvCxnSpPr>
            <a:cxnSpLocks/>
            <a:stCxn id="105" idx="1"/>
            <a:endCxn id="453" idx="3"/>
          </p:cNvCxnSpPr>
          <p:nvPr/>
        </p:nvCxnSpPr>
        <p:spPr>
          <a:xfrm rot="10800000" flipV="1">
            <a:off x="3780094" y="17882160"/>
            <a:ext cx="5224899" cy="1648439"/>
          </a:xfrm>
          <a:prstGeom prst="bentConnector3">
            <a:avLst>
              <a:gd name="adj1" fmla="val 8581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BCBB6FE-3C52-4FC3-B8ED-8A9AC9023E1A}"/>
              </a:ext>
            </a:extLst>
          </p:cNvPr>
          <p:cNvCxnSpPr>
            <a:cxnSpLocks/>
            <a:stCxn id="107" idx="1"/>
            <a:endCxn id="452" idx="3"/>
          </p:cNvCxnSpPr>
          <p:nvPr/>
        </p:nvCxnSpPr>
        <p:spPr>
          <a:xfrm rot="10800000" flipV="1">
            <a:off x="3780930" y="18193061"/>
            <a:ext cx="5219340" cy="1652294"/>
          </a:xfrm>
          <a:prstGeom prst="bentConnector3">
            <a:avLst>
              <a:gd name="adj1" fmla="val 4157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938C334-44BA-4883-B726-0E5F92836393}"/>
              </a:ext>
            </a:extLst>
          </p:cNvPr>
          <p:cNvCxnSpPr>
            <a:cxnSpLocks/>
            <a:stCxn id="108" idx="1"/>
            <a:endCxn id="454" idx="3"/>
          </p:cNvCxnSpPr>
          <p:nvPr/>
        </p:nvCxnSpPr>
        <p:spPr>
          <a:xfrm rot="10800000" flipV="1">
            <a:off x="3787977" y="17581460"/>
            <a:ext cx="5222334" cy="1632577"/>
          </a:xfrm>
          <a:prstGeom prst="bentConnector3">
            <a:avLst>
              <a:gd name="adj1" fmla="val 13619"/>
            </a:avLst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901DE7B-69B8-40B7-ABC7-246A8CA3D706}"/>
              </a:ext>
            </a:extLst>
          </p:cNvPr>
          <p:cNvSpPr txBox="1"/>
          <p:nvPr/>
        </p:nvSpPr>
        <p:spPr>
          <a:xfrm>
            <a:off x="16578675" y="10715371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P095 – MIBSPI1CLK</a:t>
            </a:r>
            <a:endParaRPr lang="en-GB" sz="28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30711A2-5E94-4F2E-9AB1-ED8C67E653F6}"/>
              </a:ext>
            </a:extLst>
          </p:cNvPr>
          <p:cNvSpPr txBox="1"/>
          <p:nvPr/>
        </p:nvSpPr>
        <p:spPr>
          <a:xfrm>
            <a:off x="16578675" y="11131987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P093 – MIBSPI1SIMO</a:t>
            </a:r>
            <a:endParaRPr lang="en-GB" sz="28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A627EF-5154-4CE2-85F0-069FABCF7E19}"/>
              </a:ext>
            </a:extLst>
          </p:cNvPr>
          <p:cNvSpPr txBox="1"/>
          <p:nvPr/>
        </p:nvSpPr>
        <p:spPr>
          <a:xfrm>
            <a:off x="16578675" y="11513824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P094 – MIBSPI1SOMI</a:t>
            </a:r>
            <a:endParaRPr lang="en-GB" sz="28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24CCF90-BE79-4AC2-BB1D-5869D9031BDA}"/>
              </a:ext>
            </a:extLst>
          </p:cNvPr>
          <p:cNvSpPr txBox="1"/>
          <p:nvPr/>
        </p:nvSpPr>
        <p:spPr>
          <a:xfrm>
            <a:off x="16578675" y="7515737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P126 – GIOB[0]</a:t>
            </a:r>
            <a:endParaRPr lang="en-GB" sz="2800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CE3E556-6851-48EB-A82F-940E182D18A4}"/>
              </a:ext>
            </a:extLst>
          </p:cNvPr>
          <p:cNvSpPr/>
          <p:nvPr/>
        </p:nvSpPr>
        <p:spPr>
          <a:xfrm>
            <a:off x="5707957" y="1474925"/>
            <a:ext cx="4787634" cy="12930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TM4C129ENCPDT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94CD908-7430-4C0D-AC8C-53E8A82CC5DC}"/>
              </a:ext>
            </a:extLst>
          </p:cNvPr>
          <p:cNvSpPr txBox="1"/>
          <p:nvPr/>
        </p:nvSpPr>
        <p:spPr>
          <a:xfrm>
            <a:off x="9031468" y="5155706"/>
            <a:ext cx="2269388" cy="81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/>
              <a:t>JTAG:</a:t>
            </a:r>
          </a:p>
          <a:p>
            <a:pPr algn="ctr"/>
            <a:r>
              <a:rPr lang="en-GB" sz="2338" b="1" dirty="0"/>
              <a:t>P108 – P113</a:t>
            </a:r>
            <a:endParaRPr lang="en-GB" sz="2806" b="1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EF725B37-12BC-4B40-A885-DBBCA097A0F4}"/>
              </a:ext>
            </a:extLst>
          </p:cNvPr>
          <p:cNvCxnSpPr>
            <a:cxnSpLocks/>
            <a:stCxn id="152" idx="3"/>
            <a:endCxn id="9" idx="1"/>
          </p:cNvCxnSpPr>
          <p:nvPr/>
        </p:nvCxnSpPr>
        <p:spPr>
          <a:xfrm flipV="1">
            <a:off x="20982225" y="7713267"/>
            <a:ext cx="4392831" cy="2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5AF72A5-5717-4B7C-93C3-82960E601CCF}"/>
              </a:ext>
            </a:extLst>
          </p:cNvPr>
          <p:cNvSpPr txBox="1"/>
          <p:nvPr/>
        </p:nvSpPr>
        <p:spPr>
          <a:xfrm>
            <a:off x="3721109" y="5143092"/>
            <a:ext cx="678624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74" b="1" dirty="0"/>
              <a:t>5v</a:t>
            </a:r>
            <a:endParaRPr lang="en-GB" sz="4677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5D0E936-92B2-4E52-BB37-5A214A7C4027}"/>
              </a:ext>
            </a:extLst>
          </p:cNvPr>
          <p:cNvSpPr txBox="1"/>
          <p:nvPr/>
        </p:nvSpPr>
        <p:spPr>
          <a:xfrm>
            <a:off x="4912006" y="4615388"/>
            <a:ext cx="1707431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74" b="1" dirty="0"/>
              <a:t>1MHz</a:t>
            </a:r>
            <a:endParaRPr lang="en-GB" sz="4677" b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8719F86-01ED-4F12-BD72-C77664B1CA8B}"/>
              </a:ext>
            </a:extLst>
          </p:cNvPr>
          <p:cNvSpPr txBox="1"/>
          <p:nvPr/>
        </p:nvSpPr>
        <p:spPr>
          <a:xfrm>
            <a:off x="8999590" y="13650994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P118 – N2HET1[10]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314C5AC-4EE1-4D56-A0C7-8FC0996951FC}"/>
              </a:ext>
            </a:extLst>
          </p:cNvPr>
          <p:cNvSpPr txBox="1"/>
          <p:nvPr/>
        </p:nvSpPr>
        <p:spPr>
          <a:xfrm>
            <a:off x="9001376" y="13030987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P106 – N2HET1[8]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4B84F40-63E6-4375-B960-21EF9B9BD517}"/>
              </a:ext>
            </a:extLst>
          </p:cNvPr>
          <p:cNvSpPr txBox="1"/>
          <p:nvPr/>
        </p:nvSpPr>
        <p:spPr>
          <a:xfrm>
            <a:off x="8997233" y="12734001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P033 – N2HET1[7]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9987FB7-A480-499D-994E-89E1ACEB9660}"/>
              </a:ext>
            </a:extLst>
          </p:cNvPr>
          <p:cNvSpPr txBox="1"/>
          <p:nvPr/>
        </p:nvSpPr>
        <p:spPr>
          <a:xfrm>
            <a:off x="9002704" y="12103515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P036 – N2HET1[4]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DF97824-B936-49AC-9340-54FED82BE503}"/>
              </a:ext>
            </a:extLst>
          </p:cNvPr>
          <p:cNvSpPr txBox="1"/>
          <p:nvPr/>
        </p:nvSpPr>
        <p:spPr>
          <a:xfrm>
            <a:off x="9004980" y="13926449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P006 – N2HET1[11]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659472A-E9A8-46A6-94FC-E13A283B810D}"/>
              </a:ext>
            </a:extLst>
          </p:cNvPr>
          <p:cNvSpPr txBox="1"/>
          <p:nvPr/>
        </p:nvSpPr>
        <p:spPr>
          <a:xfrm>
            <a:off x="9000475" y="11820328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P024 – N2HET1[3]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7C9C929-8527-417D-AC52-B5843B283E0E}"/>
              </a:ext>
            </a:extLst>
          </p:cNvPr>
          <p:cNvSpPr txBox="1"/>
          <p:nvPr/>
        </p:nvSpPr>
        <p:spPr>
          <a:xfrm>
            <a:off x="9002423" y="13342452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P035 – N2HET1[9]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44FB10E4-6F3D-4230-8745-AC6F1D6787BE}"/>
              </a:ext>
            </a:extLst>
          </p:cNvPr>
          <p:cNvCxnSpPr>
            <a:cxnSpLocks/>
            <a:stCxn id="206" idx="1"/>
            <a:endCxn id="465" idx="3"/>
          </p:cNvCxnSpPr>
          <p:nvPr/>
        </p:nvCxnSpPr>
        <p:spPr>
          <a:xfrm rot="10800000" flipV="1">
            <a:off x="3784745" y="13542506"/>
            <a:ext cx="5217679" cy="1929985"/>
          </a:xfrm>
          <a:prstGeom prst="bentConnector3">
            <a:avLst>
              <a:gd name="adj1" fmla="val 65973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80E81D63-E134-4BB6-882E-BC5B734B633D}"/>
              </a:ext>
            </a:extLst>
          </p:cNvPr>
          <p:cNvCxnSpPr>
            <a:cxnSpLocks/>
            <a:stCxn id="197" idx="1"/>
            <a:endCxn id="464" idx="3"/>
          </p:cNvCxnSpPr>
          <p:nvPr/>
        </p:nvCxnSpPr>
        <p:spPr>
          <a:xfrm rot="10800000" flipV="1">
            <a:off x="3780480" y="13851048"/>
            <a:ext cx="5219111" cy="1927043"/>
          </a:xfrm>
          <a:prstGeom prst="bentConnector3">
            <a:avLst>
              <a:gd name="adj1" fmla="val 6242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22478772-FC31-4DD0-9FDE-3377C1F0472D}"/>
              </a:ext>
            </a:extLst>
          </p:cNvPr>
          <p:cNvCxnSpPr>
            <a:cxnSpLocks/>
            <a:stCxn id="199" idx="1"/>
            <a:endCxn id="466" idx="3"/>
          </p:cNvCxnSpPr>
          <p:nvPr/>
        </p:nvCxnSpPr>
        <p:spPr>
          <a:xfrm rot="10800000" flipV="1">
            <a:off x="3785266" y="13231041"/>
            <a:ext cx="5216111" cy="1927125"/>
          </a:xfrm>
          <a:prstGeom prst="bentConnector3">
            <a:avLst>
              <a:gd name="adj1" fmla="val 6952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CFC5FC5C-8E9E-433E-A405-B4EA18003DC0}"/>
              </a:ext>
            </a:extLst>
          </p:cNvPr>
          <p:cNvCxnSpPr>
            <a:cxnSpLocks/>
            <a:stCxn id="200" idx="1"/>
            <a:endCxn id="467" idx="3"/>
          </p:cNvCxnSpPr>
          <p:nvPr/>
        </p:nvCxnSpPr>
        <p:spPr>
          <a:xfrm rot="10800000" flipV="1">
            <a:off x="3779375" y="12934055"/>
            <a:ext cx="5217859" cy="1904109"/>
          </a:xfrm>
          <a:prstGeom prst="bentConnector3">
            <a:avLst>
              <a:gd name="adj1" fmla="val 72627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DD28A237-D0B6-40CA-8291-01D08CD06DE6}"/>
              </a:ext>
            </a:extLst>
          </p:cNvPr>
          <p:cNvCxnSpPr>
            <a:cxnSpLocks/>
            <a:stCxn id="202" idx="1"/>
            <a:endCxn id="469" idx="3"/>
          </p:cNvCxnSpPr>
          <p:nvPr/>
        </p:nvCxnSpPr>
        <p:spPr>
          <a:xfrm rot="10800000" flipV="1">
            <a:off x="3774454" y="12303569"/>
            <a:ext cx="5228251" cy="1909807"/>
          </a:xfrm>
          <a:prstGeom prst="bentConnector3">
            <a:avLst>
              <a:gd name="adj1" fmla="val 78559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FB2290DB-4D8E-49AB-B5DE-DD3FA2B08294}"/>
              </a:ext>
            </a:extLst>
          </p:cNvPr>
          <p:cNvCxnSpPr>
            <a:cxnSpLocks/>
            <a:stCxn id="203" idx="1"/>
            <a:endCxn id="463" idx="3"/>
          </p:cNvCxnSpPr>
          <p:nvPr/>
        </p:nvCxnSpPr>
        <p:spPr>
          <a:xfrm rot="10800000" flipV="1">
            <a:off x="3779958" y="14126503"/>
            <a:ext cx="5225022" cy="1965913"/>
          </a:xfrm>
          <a:prstGeom prst="bentConnector3">
            <a:avLst>
              <a:gd name="adj1" fmla="val 58861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9B74789F-E359-4B85-B3A8-39384A675BC2}"/>
              </a:ext>
            </a:extLst>
          </p:cNvPr>
          <p:cNvCxnSpPr>
            <a:cxnSpLocks/>
            <a:stCxn id="205" idx="1"/>
            <a:endCxn id="470" idx="3"/>
          </p:cNvCxnSpPr>
          <p:nvPr/>
        </p:nvCxnSpPr>
        <p:spPr>
          <a:xfrm rot="10800000" flipV="1">
            <a:off x="3774975" y="12020382"/>
            <a:ext cx="5225501" cy="1878669"/>
          </a:xfrm>
          <a:prstGeom prst="bentConnector3">
            <a:avLst>
              <a:gd name="adj1" fmla="val 81232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7D596AEA-A624-45B8-A1D0-9DCBB4BFA2D3}"/>
              </a:ext>
            </a:extLst>
          </p:cNvPr>
          <p:cNvSpPr txBox="1"/>
          <p:nvPr/>
        </p:nvSpPr>
        <p:spPr>
          <a:xfrm>
            <a:off x="9010041" y="14774254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P041 – N2HET1[15]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55EDEAC-7948-485E-873E-AEFB1985E1CC}"/>
              </a:ext>
            </a:extLst>
          </p:cNvPr>
          <p:cNvSpPr txBox="1"/>
          <p:nvPr/>
        </p:nvSpPr>
        <p:spPr>
          <a:xfrm>
            <a:off x="9014804" y="1448994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P125 – N2HET1[14]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576777F-EB0B-494A-BEFB-3EC7034D715F}"/>
              </a:ext>
            </a:extLst>
          </p:cNvPr>
          <p:cNvSpPr txBox="1"/>
          <p:nvPr/>
        </p:nvSpPr>
        <p:spPr>
          <a:xfrm>
            <a:off x="8997982" y="12414438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P031 – N2HET1[5]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DF78920-A9D0-4936-942F-5D48E84DCFE6}"/>
              </a:ext>
            </a:extLst>
          </p:cNvPr>
          <p:cNvSpPr txBox="1"/>
          <p:nvPr/>
        </p:nvSpPr>
        <p:spPr>
          <a:xfrm>
            <a:off x="9010041" y="14214382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P124 – N2HET1[12]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4EC6433C-9E65-460D-BF70-58A32C6DFB39}"/>
              </a:ext>
            </a:extLst>
          </p:cNvPr>
          <p:cNvSpPr txBox="1"/>
          <p:nvPr/>
        </p:nvSpPr>
        <p:spPr>
          <a:xfrm>
            <a:off x="8991216" y="11226234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P023 – N2HET1[1]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055DF52-226E-464D-8839-93A67A6B9755}"/>
              </a:ext>
            </a:extLst>
          </p:cNvPr>
          <p:cNvSpPr txBox="1"/>
          <p:nvPr/>
        </p:nvSpPr>
        <p:spPr>
          <a:xfrm>
            <a:off x="8995290" y="11518336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P030 – N2HET1[2]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87A3360-7CD6-484D-8FBB-CC298F6A9187}"/>
              </a:ext>
            </a:extLst>
          </p:cNvPr>
          <p:cNvSpPr txBox="1"/>
          <p:nvPr/>
        </p:nvSpPr>
        <p:spPr>
          <a:xfrm>
            <a:off x="9005319" y="15083419"/>
            <a:ext cx="413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P139 – N2HET1[16]</a:t>
            </a:r>
          </a:p>
        </p:txBody>
      </p: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77F45414-C2F8-40A6-B684-143D2468C8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0806" y="15305737"/>
            <a:ext cx="5225226" cy="2053656"/>
          </a:xfrm>
          <a:prstGeom prst="bentConnector3">
            <a:avLst>
              <a:gd name="adj1" fmla="val 46013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C3AFE80-6A71-459B-B39C-5BE21135082B}"/>
              </a:ext>
            </a:extLst>
          </p:cNvPr>
          <p:cNvCxnSpPr>
            <a:cxnSpLocks/>
            <a:stCxn id="295" idx="1"/>
            <a:endCxn id="460" idx="3"/>
          </p:cNvCxnSpPr>
          <p:nvPr/>
        </p:nvCxnSpPr>
        <p:spPr>
          <a:xfrm rot="10800000" flipV="1">
            <a:off x="3780615" y="14974309"/>
            <a:ext cx="5229427" cy="2048496"/>
          </a:xfrm>
          <a:prstGeom prst="bentConnector3">
            <a:avLst>
              <a:gd name="adj1" fmla="val 49558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A55E3F96-B4D4-4B86-904D-FB7048790E61}"/>
              </a:ext>
            </a:extLst>
          </p:cNvPr>
          <p:cNvCxnSpPr>
            <a:cxnSpLocks/>
            <a:stCxn id="296" idx="1"/>
            <a:endCxn id="461" idx="3"/>
          </p:cNvCxnSpPr>
          <p:nvPr/>
        </p:nvCxnSpPr>
        <p:spPr>
          <a:xfrm rot="10800000" flipV="1">
            <a:off x="3784880" y="14690001"/>
            <a:ext cx="5229925" cy="2027204"/>
          </a:xfrm>
          <a:prstGeom prst="bentConnector3">
            <a:avLst>
              <a:gd name="adj1" fmla="val 52435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512C8105-4941-4D23-AEEA-1AD66D34E683}"/>
              </a:ext>
            </a:extLst>
          </p:cNvPr>
          <p:cNvCxnSpPr>
            <a:cxnSpLocks/>
            <a:stCxn id="297" idx="1"/>
            <a:endCxn id="468" idx="3"/>
          </p:cNvCxnSpPr>
          <p:nvPr/>
        </p:nvCxnSpPr>
        <p:spPr>
          <a:xfrm rot="10800000" flipV="1">
            <a:off x="3779896" y="12614492"/>
            <a:ext cx="5218087" cy="1909347"/>
          </a:xfrm>
          <a:prstGeom prst="bentConnector3">
            <a:avLst>
              <a:gd name="adj1" fmla="val 75510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589C09B9-FADE-4DEB-AE78-8B14DEB2875B}"/>
              </a:ext>
            </a:extLst>
          </p:cNvPr>
          <p:cNvCxnSpPr>
            <a:cxnSpLocks/>
            <a:stCxn id="298" idx="1"/>
            <a:endCxn id="462" idx="3"/>
          </p:cNvCxnSpPr>
          <p:nvPr/>
        </p:nvCxnSpPr>
        <p:spPr>
          <a:xfrm rot="10800000" flipV="1">
            <a:off x="3785401" y="14414436"/>
            <a:ext cx="5224641" cy="1988443"/>
          </a:xfrm>
          <a:prstGeom prst="bentConnector3">
            <a:avLst>
              <a:gd name="adj1" fmla="val 55317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EB2EE8CE-2616-4501-87B0-445D7B466E2F}"/>
              </a:ext>
            </a:extLst>
          </p:cNvPr>
          <p:cNvCxnSpPr>
            <a:cxnSpLocks/>
            <a:stCxn id="299" idx="1"/>
            <a:endCxn id="472" idx="3"/>
          </p:cNvCxnSpPr>
          <p:nvPr/>
        </p:nvCxnSpPr>
        <p:spPr>
          <a:xfrm rot="10800000" flipV="1">
            <a:off x="3779760" y="11426289"/>
            <a:ext cx="5211456" cy="1852838"/>
          </a:xfrm>
          <a:prstGeom prst="bentConnector3">
            <a:avLst>
              <a:gd name="adj1" fmla="val 87313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DF6F9124-A879-4FEC-83A1-CA4F93414103}"/>
              </a:ext>
            </a:extLst>
          </p:cNvPr>
          <p:cNvCxnSpPr>
            <a:cxnSpLocks/>
            <a:stCxn id="300" idx="1"/>
            <a:endCxn id="471" idx="3"/>
          </p:cNvCxnSpPr>
          <p:nvPr/>
        </p:nvCxnSpPr>
        <p:spPr>
          <a:xfrm rot="10800000" flipV="1">
            <a:off x="3779240" y="11718390"/>
            <a:ext cx="5216051" cy="1875061"/>
          </a:xfrm>
          <a:prstGeom prst="bentConnector3">
            <a:avLst>
              <a:gd name="adj1" fmla="val 84617"/>
            </a:avLst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A05E121-E83A-40F2-91AF-5E8A7B6FDA46}"/>
              </a:ext>
            </a:extLst>
          </p:cNvPr>
          <p:cNvSpPr/>
          <p:nvPr/>
        </p:nvSpPr>
        <p:spPr>
          <a:xfrm>
            <a:off x="696776" y="2435964"/>
            <a:ext cx="3750128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JTAG Header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F7CFE50-514B-49F4-AE03-57B709D4D082}"/>
              </a:ext>
            </a:extLst>
          </p:cNvPr>
          <p:cNvSpPr/>
          <p:nvPr/>
        </p:nvSpPr>
        <p:spPr>
          <a:xfrm>
            <a:off x="696776" y="3517221"/>
            <a:ext cx="3750128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JTAG Header</a:t>
            </a:r>
          </a:p>
        </p:txBody>
      </p: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EE847B9-0D1A-4F03-8079-147DBA03C94B}"/>
              </a:ext>
            </a:extLst>
          </p:cNvPr>
          <p:cNvCxnSpPr>
            <a:cxnSpLocks/>
            <a:stCxn id="198" idx="3"/>
            <a:endCxn id="23" idx="1"/>
          </p:cNvCxnSpPr>
          <p:nvPr/>
        </p:nvCxnSpPr>
        <p:spPr>
          <a:xfrm flipV="1">
            <a:off x="4446904" y="2565675"/>
            <a:ext cx="1263974" cy="236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2C772B6E-8D1E-4E45-8A48-98F681E82E48}"/>
              </a:ext>
            </a:extLst>
          </p:cNvPr>
          <p:cNvCxnSpPr>
            <a:cxnSpLocks/>
            <a:stCxn id="204" idx="3"/>
            <a:endCxn id="164" idx="0"/>
          </p:cNvCxnSpPr>
          <p:nvPr/>
        </p:nvCxnSpPr>
        <p:spPr>
          <a:xfrm>
            <a:off x="4446904" y="3883540"/>
            <a:ext cx="5719258" cy="1272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F58283F0-DCBD-4E71-A9AC-5F25F2535874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 rot="16200000" flipH="1">
            <a:off x="7940116" y="2929659"/>
            <a:ext cx="2387705" cy="2064388"/>
          </a:xfrm>
          <a:prstGeom prst="bentConnector3">
            <a:avLst>
              <a:gd name="adj1" fmla="val 465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9DABC9-2DEB-4FDF-9269-9465C1437798}"/>
              </a:ext>
            </a:extLst>
          </p:cNvPr>
          <p:cNvSpPr txBox="1"/>
          <p:nvPr/>
        </p:nvSpPr>
        <p:spPr>
          <a:xfrm>
            <a:off x="5710878" y="2365620"/>
            <a:ext cx="94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JTAG</a:t>
            </a:r>
            <a:endParaRPr lang="en-GB" sz="187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78EDCFB-0EE5-4524-BAC6-A7BF73361A97}"/>
              </a:ext>
            </a:extLst>
          </p:cNvPr>
          <p:cNvSpPr txBox="1"/>
          <p:nvPr/>
        </p:nvSpPr>
        <p:spPr>
          <a:xfrm>
            <a:off x="5696328" y="1488936"/>
            <a:ext cx="94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USB</a:t>
            </a:r>
            <a:endParaRPr lang="en-GB" sz="1871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B66263D-C289-419E-A4F9-6D3AE1FD35FC}"/>
              </a:ext>
            </a:extLst>
          </p:cNvPr>
          <p:cNvSpPr/>
          <p:nvPr/>
        </p:nvSpPr>
        <p:spPr>
          <a:xfrm>
            <a:off x="696776" y="1331214"/>
            <a:ext cx="3750128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USB Header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31191EC-212E-481A-B5D0-484EB2582559}"/>
              </a:ext>
            </a:extLst>
          </p:cNvPr>
          <p:cNvCxnSpPr>
            <a:cxnSpLocks/>
            <a:stCxn id="177" idx="3"/>
            <a:endCxn id="176" idx="1"/>
          </p:cNvCxnSpPr>
          <p:nvPr/>
        </p:nvCxnSpPr>
        <p:spPr>
          <a:xfrm flipV="1">
            <a:off x="4446904" y="1688991"/>
            <a:ext cx="1249424" cy="8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DC189EE-A3C4-4FE1-883D-7485D2C4EA64}"/>
              </a:ext>
            </a:extLst>
          </p:cNvPr>
          <p:cNvSpPr/>
          <p:nvPr/>
        </p:nvSpPr>
        <p:spPr>
          <a:xfrm>
            <a:off x="304799" y="216368"/>
            <a:ext cx="15909471" cy="4403242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AF77A-D299-4ACB-ADC1-7B1D3610B458}"/>
              </a:ext>
            </a:extLst>
          </p:cNvPr>
          <p:cNvSpPr txBox="1"/>
          <p:nvPr/>
        </p:nvSpPr>
        <p:spPr>
          <a:xfrm>
            <a:off x="431360" y="369566"/>
            <a:ext cx="1116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Follow Design from Dev Board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CCA7DA7-7A19-4145-A46B-289E9DA2CF88}"/>
              </a:ext>
            </a:extLst>
          </p:cNvPr>
          <p:cNvSpPr txBox="1"/>
          <p:nvPr/>
        </p:nvSpPr>
        <p:spPr>
          <a:xfrm>
            <a:off x="1919021" y="6293750"/>
            <a:ext cx="1707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FAULT_N</a:t>
            </a:r>
            <a:endParaRPr lang="en-GB" sz="28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0B70ABD-FEE0-4C8C-9774-B1A541F6A9F5}"/>
              </a:ext>
            </a:extLst>
          </p:cNvPr>
          <p:cNvSpPr txBox="1"/>
          <p:nvPr/>
        </p:nvSpPr>
        <p:spPr>
          <a:xfrm>
            <a:off x="1987652" y="5848420"/>
            <a:ext cx="162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WAKEUP</a:t>
            </a:r>
            <a:endParaRPr lang="en-GB" sz="28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C89D261-3830-41C2-B412-C6BDCD142945}"/>
              </a:ext>
            </a:extLst>
          </p:cNvPr>
          <p:cNvSpPr txBox="1"/>
          <p:nvPr/>
        </p:nvSpPr>
        <p:spPr>
          <a:xfrm>
            <a:off x="1850098" y="6796583"/>
            <a:ext cx="176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UART_RX</a:t>
            </a:r>
            <a:endParaRPr lang="en-GB" sz="28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CC95E78-C6E1-435A-843E-2A0B75DD204C}"/>
              </a:ext>
            </a:extLst>
          </p:cNvPr>
          <p:cNvSpPr txBox="1"/>
          <p:nvPr/>
        </p:nvSpPr>
        <p:spPr>
          <a:xfrm>
            <a:off x="1887623" y="7268748"/>
            <a:ext cx="176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UART_TX</a:t>
            </a:r>
            <a:endParaRPr lang="en-GB" sz="2800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C74F49F-4017-4E47-8E1B-E80922BA90E1}"/>
              </a:ext>
            </a:extLst>
          </p:cNvPr>
          <p:cNvSpPr/>
          <p:nvPr/>
        </p:nvSpPr>
        <p:spPr>
          <a:xfrm>
            <a:off x="4574833" y="5133052"/>
            <a:ext cx="2044604" cy="338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338" dirty="0"/>
              <a:t>Galvanically isolated level shifter 5V (slave) to 3.3V (Master) (see datasheet for recommended use)</a:t>
            </a:r>
          </a:p>
          <a:p>
            <a:pPr algn="ctr"/>
            <a:r>
              <a:rPr lang="en-GB" sz="2338" dirty="0"/>
              <a:t>ISOW7842DWE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91B42F-439F-4F2E-BBFA-56F2334D2C2B}"/>
              </a:ext>
            </a:extLst>
          </p:cNvPr>
          <p:cNvGrpSpPr/>
          <p:nvPr/>
        </p:nvGrpSpPr>
        <p:grpSpPr>
          <a:xfrm>
            <a:off x="5868699" y="9361351"/>
            <a:ext cx="2649465" cy="1928794"/>
            <a:chOff x="3850627" y="10212341"/>
            <a:chExt cx="2649465" cy="1928794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34382A93-F6DF-4DDA-9EB7-DF78E3B8F748}"/>
                </a:ext>
              </a:extLst>
            </p:cNvPr>
            <p:cNvSpPr/>
            <p:nvPr/>
          </p:nvSpPr>
          <p:spPr>
            <a:xfrm>
              <a:off x="3850627" y="10212341"/>
              <a:ext cx="2649465" cy="19287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2400" b="1" dirty="0"/>
                <a:t>Tacho Feedback</a:t>
              </a:r>
              <a:endParaRPr lang="en-GB" sz="3600" b="1" dirty="0"/>
            </a:p>
          </p:txBody>
        </p:sp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7DF4D943-9F38-45A3-880A-B26E4A032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5571" y="10662085"/>
              <a:ext cx="2346446" cy="1397072"/>
            </a:xfrm>
            <a:prstGeom prst="rect">
              <a:avLst/>
            </a:prstGeom>
          </p:spPr>
        </p:pic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D54416A-48AA-490F-A5CF-240D1CEE780D}"/>
              </a:ext>
            </a:extLst>
          </p:cNvPr>
          <p:cNvGrpSpPr/>
          <p:nvPr/>
        </p:nvGrpSpPr>
        <p:grpSpPr>
          <a:xfrm>
            <a:off x="308635" y="12307723"/>
            <a:ext cx="3479342" cy="7692748"/>
            <a:chOff x="308635" y="12307723"/>
            <a:chExt cx="3479342" cy="76927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CDA5C5-AE0B-43DC-8682-49F77D599E6D}"/>
                </a:ext>
              </a:extLst>
            </p:cNvPr>
            <p:cNvSpPr/>
            <p:nvPr/>
          </p:nvSpPr>
          <p:spPr>
            <a:xfrm>
              <a:off x="308635" y="12307723"/>
              <a:ext cx="3477353" cy="76927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sz="3274" dirty="0"/>
                <a:t>14 PWM controlled 12V Fans</a:t>
              </a:r>
            </a:p>
            <a:p>
              <a:r>
                <a:rPr lang="en-GB" sz="1400" dirty="0">
                  <a:hlinkClick r:id="rId3"/>
                </a:rPr>
                <a:t>http://www.formfactors</a:t>
              </a:r>
            </a:p>
            <a:p>
              <a:r>
                <a:rPr lang="en-GB" sz="1400" dirty="0">
                  <a:hlinkClick r:id="rId3"/>
                </a:rPr>
                <a:t>.org/developer/specs/</a:t>
              </a:r>
            </a:p>
            <a:p>
              <a:r>
                <a:rPr lang="en-GB" sz="1400" dirty="0">
                  <a:hlinkClick r:id="rId3"/>
                </a:rPr>
                <a:t>REV1_2_Public.pdf</a:t>
              </a:r>
              <a:endParaRPr lang="en-GB" sz="3274" dirty="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FEC8B4F8-7B93-4293-AAAC-19289D0B8C7B}"/>
                </a:ext>
              </a:extLst>
            </p:cNvPr>
            <p:cNvSpPr/>
            <p:nvPr/>
          </p:nvSpPr>
          <p:spPr>
            <a:xfrm>
              <a:off x="1988489" y="19690314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50EA551E-7D23-4B1E-B18E-7AE456D667A2}"/>
                </a:ext>
              </a:extLst>
            </p:cNvPr>
            <p:cNvSpPr/>
            <p:nvPr/>
          </p:nvSpPr>
          <p:spPr>
            <a:xfrm>
              <a:off x="1987652" y="19375559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CF0D826B-8DB3-43AF-8C10-15023A37A5C7}"/>
                </a:ext>
              </a:extLst>
            </p:cNvPr>
            <p:cNvSpPr/>
            <p:nvPr/>
          </p:nvSpPr>
          <p:spPr>
            <a:xfrm>
              <a:off x="1995536" y="19058997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A55294D5-ABAF-4BF5-B15A-14437B461818}"/>
                </a:ext>
              </a:extLst>
            </p:cNvPr>
            <p:cNvSpPr/>
            <p:nvPr/>
          </p:nvSpPr>
          <p:spPr>
            <a:xfrm>
              <a:off x="1992732" y="18750386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D9C71AAE-FCFE-47B7-8538-1458C9D29F7E}"/>
                </a:ext>
              </a:extLst>
            </p:cNvPr>
            <p:cNvSpPr/>
            <p:nvPr/>
          </p:nvSpPr>
          <p:spPr>
            <a:xfrm>
              <a:off x="1987652" y="18438566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FEC8E299-259B-4D01-991C-70D6DC8B9C23}"/>
                </a:ext>
              </a:extLst>
            </p:cNvPr>
            <p:cNvSpPr/>
            <p:nvPr/>
          </p:nvSpPr>
          <p:spPr>
            <a:xfrm>
              <a:off x="1987652" y="18120118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448DA04B-2CBB-45E1-99A8-9AC11B43FC37}"/>
                </a:ext>
              </a:extLst>
            </p:cNvPr>
            <p:cNvSpPr/>
            <p:nvPr/>
          </p:nvSpPr>
          <p:spPr>
            <a:xfrm>
              <a:off x="1992731" y="17804757"/>
              <a:ext cx="1792441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2x Fan PWM in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8E1218E1-68AA-4643-A812-96BE07D67A6F}"/>
                </a:ext>
              </a:extLst>
            </p:cNvPr>
            <p:cNvSpPr/>
            <p:nvPr/>
          </p:nvSpPr>
          <p:spPr>
            <a:xfrm>
              <a:off x="2255520" y="17182089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08EDD340-2C7A-48F3-8210-9E4AA5E4A467}"/>
                </a:ext>
              </a:extLst>
            </p:cNvPr>
            <p:cNvSpPr/>
            <p:nvPr/>
          </p:nvSpPr>
          <p:spPr>
            <a:xfrm>
              <a:off x="2256041" y="16867764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4936F426-415A-421C-91CC-9BE1854459C2}"/>
                </a:ext>
              </a:extLst>
            </p:cNvPr>
            <p:cNvSpPr/>
            <p:nvPr/>
          </p:nvSpPr>
          <p:spPr>
            <a:xfrm>
              <a:off x="2260306" y="16562164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3FD10851-D7F0-444D-9A05-DD129778F5C3}"/>
                </a:ext>
              </a:extLst>
            </p:cNvPr>
            <p:cNvSpPr/>
            <p:nvPr/>
          </p:nvSpPr>
          <p:spPr>
            <a:xfrm>
              <a:off x="2260827" y="16247839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21164AFA-0A87-410D-9F9A-91DB7A3AC5F5}"/>
                </a:ext>
              </a:extLst>
            </p:cNvPr>
            <p:cNvSpPr/>
            <p:nvPr/>
          </p:nvSpPr>
          <p:spPr>
            <a:xfrm>
              <a:off x="2255385" y="15937376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3230450-EC76-4CB2-97BD-D8FAFF30D8BA}"/>
                </a:ext>
              </a:extLst>
            </p:cNvPr>
            <p:cNvSpPr/>
            <p:nvPr/>
          </p:nvSpPr>
          <p:spPr>
            <a:xfrm>
              <a:off x="2255906" y="15623051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C3FBD32D-6E1B-437A-87DE-1AAAACB5D2AC}"/>
                </a:ext>
              </a:extLst>
            </p:cNvPr>
            <p:cNvSpPr/>
            <p:nvPr/>
          </p:nvSpPr>
          <p:spPr>
            <a:xfrm>
              <a:off x="2260171" y="15317451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EC12EE21-4D74-4C30-B375-B3C956722E61}"/>
                </a:ext>
              </a:extLst>
            </p:cNvPr>
            <p:cNvSpPr/>
            <p:nvPr/>
          </p:nvSpPr>
          <p:spPr>
            <a:xfrm>
              <a:off x="2260692" y="15003126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2B4C8E15-275B-4474-8D0C-09970364489F}"/>
                </a:ext>
              </a:extLst>
            </p:cNvPr>
            <p:cNvSpPr/>
            <p:nvPr/>
          </p:nvSpPr>
          <p:spPr>
            <a:xfrm>
              <a:off x="2254801" y="14683124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DB4950E5-03BA-4332-8FB9-7626BEC926EF}"/>
                </a:ext>
              </a:extLst>
            </p:cNvPr>
            <p:cNvSpPr/>
            <p:nvPr/>
          </p:nvSpPr>
          <p:spPr>
            <a:xfrm>
              <a:off x="2255322" y="14368799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C2C061FC-3A4A-4D85-9E52-6269FD913308}"/>
                </a:ext>
              </a:extLst>
            </p:cNvPr>
            <p:cNvSpPr/>
            <p:nvPr/>
          </p:nvSpPr>
          <p:spPr>
            <a:xfrm>
              <a:off x="2249880" y="14058336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05B2EB1D-4A67-4E1C-BC36-216E5EDBF299}"/>
                </a:ext>
              </a:extLst>
            </p:cNvPr>
            <p:cNvSpPr/>
            <p:nvPr/>
          </p:nvSpPr>
          <p:spPr>
            <a:xfrm>
              <a:off x="2250401" y="13744011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DADF8BD-6975-46CF-9B4F-82A9C051F3A3}"/>
                </a:ext>
              </a:extLst>
            </p:cNvPr>
            <p:cNvSpPr/>
            <p:nvPr/>
          </p:nvSpPr>
          <p:spPr>
            <a:xfrm>
              <a:off x="2254666" y="13438411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1D91FDB1-BCDA-4876-947A-2EB7F3166F07}"/>
                </a:ext>
              </a:extLst>
            </p:cNvPr>
            <p:cNvSpPr/>
            <p:nvPr/>
          </p:nvSpPr>
          <p:spPr>
            <a:xfrm>
              <a:off x="2255187" y="13124086"/>
              <a:ext cx="1524573" cy="3100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Fan Tacho out</a:t>
              </a:r>
            </a:p>
          </p:txBody>
        </p:sp>
      </p:grpSp>
      <p:sp>
        <p:nvSpPr>
          <p:cNvPr id="543" name="TextBox 542">
            <a:extLst>
              <a:ext uri="{FF2B5EF4-FFF2-40B4-BE49-F238E27FC236}">
                <a16:creationId xmlns:a16="http://schemas.microsoft.com/office/drawing/2014/main" id="{02997ECC-AEAF-4CBA-9E9B-0E40F011302A}"/>
              </a:ext>
            </a:extLst>
          </p:cNvPr>
          <p:cNvSpPr txBox="1"/>
          <p:nvPr/>
        </p:nvSpPr>
        <p:spPr>
          <a:xfrm>
            <a:off x="11300855" y="13902210"/>
            <a:ext cx="183497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Group traces by fan connector</a:t>
            </a:r>
          </a:p>
        </p:txBody>
      </p: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ACE1719C-692E-4B6B-BB25-07324B45E815}"/>
              </a:ext>
            </a:extLst>
          </p:cNvPr>
          <p:cNvCxnSpPr>
            <a:cxnSpLocks/>
            <a:stCxn id="224" idx="2"/>
            <a:endCxn id="15" idx="0"/>
          </p:cNvCxnSpPr>
          <p:nvPr/>
        </p:nvCxnSpPr>
        <p:spPr>
          <a:xfrm>
            <a:off x="2041606" y="11133114"/>
            <a:ext cx="5706" cy="1174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0" name="TextBox 559">
            <a:extLst>
              <a:ext uri="{FF2B5EF4-FFF2-40B4-BE49-F238E27FC236}">
                <a16:creationId xmlns:a16="http://schemas.microsoft.com/office/drawing/2014/main" id="{38DE9537-B689-4719-8E6F-6D118FB119BE}"/>
              </a:ext>
            </a:extLst>
          </p:cNvPr>
          <p:cNvSpPr txBox="1"/>
          <p:nvPr/>
        </p:nvSpPr>
        <p:spPr>
          <a:xfrm rot="16200000">
            <a:off x="10668277" y="6131246"/>
            <a:ext cx="231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P131 – LINRX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4619B59-943E-4100-B637-2EC90028BE8C}"/>
              </a:ext>
            </a:extLst>
          </p:cNvPr>
          <p:cNvSpPr txBox="1"/>
          <p:nvPr/>
        </p:nvSpPr>
        <p:spPr>
          <a:xfrm rot="16200000">
            <a:off x="10390753" y="6049950"/>
            <a:ext cx="219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P132 – LINTX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A4F8F9D6-6882-4A7D-82C7-71DD28BAAFD5}"/>
              </a:ext>
            </a:extLst>
          </p:cNvPr>
          <p:cNvSpPr txBox="1"/>
          <p:nvPr/>
        </p:nvSpPr>
        <p:spPr>
          <a:xfrm>
            <a:off x="9334180" y="2083233"/>
            <a:ext cx="116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UART_TX</a:t>
            </a:r>
            <a:endParaRPr lang="en-GB" sz="4951" dirty="0"/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1B047BE8-529D-440B-9ADB-1E634117743B}"/>
              </a:ext>
            </a:extLst>
          </p:cNvPr>
          <p:cNvSpPr txBox="1"/>
          <p:nvPr/>
        </p:nvSpPr>
        <p:spPr>
          <a:xfrm>
            <a:off x="9254750" y="2429461"/>
            <a:ext cx="125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UART_RX</a:t>
            </a:r>
            <a:endParaRPr lang="en-GB" sz="11500" dirty="0"/>
          </a:p>
        </p:txBody>
      </p:sp>
      <p:cxnSp>
        <p:nvCxnSpPr>
          <p:cNvPr id="569" name="Connector: Elbow 568">
            <a:extLst>
              <a:ext uri="{FF2B5EF4-FFF2-40B4-BE49-F238E27FC236}">
                <a16:creationId xmlns:a16="http://schemas.microsoft.com/office/drawing/2014/main" id="{67A77BBB-9BD0-4BF3-9A25-F3F94C9563BF}"/>
              </a:ext>
            </a:extLst>
          </p:cNvPr>
          <p:cNvCxnSpPr>
            <a:cxnSpLocks/>
            <a:stCxn id="561" idx="3"/>
            <a:endCxn id="563" idx="3"/>
          </p:cNvCxnSpPr>
          <p:nvPr/>
        </p:nvCxnSpPr>
        <p:spPr>
          <a:xfrm rot="16200000" flipV="1">
            <a:off x="9739150" y="3404856"/>
            <a:ext cx="2523716" cy="9730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62A29704-896E-493C-A722-79FB4B91A3E8}"/>
              </a:ext>
            </a:extLst>
          </p:cNvPr>
          <p:cNvCxnSpPr>
            <a:cxnSpLocks/>
            <a:stCxn id="562" idx="3"/>
            <a:endCxn id="560" idx="3"/>
          </p:cNvCxnSpPr>
          <p:nvPr/>
        </p:nvCxnSpPr>
        <p:spPr>
          <a:xfrm>
            <a:off x="10496363" y="2283288"/>
            <a:ext cx="1327809" cy="2892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5EDD105D-1DD5-48DB-AE90-320BFB6B4A24}"/>
              </a:ext>
            </a:extLst>
          </p:cNvPr>
          <p:cNvSpPr txBox="1"/>
          <p:nvPr/>
        </p:nvSpPr>
        <p:spPr>
          <a:xfrm>
            <a:off x="7016133" y="5158311"/>
            <a:ext cx="1115416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74" b="1" dirty="0"/>
              <a:t>3.3v</a:t>
            </a:r>
            <a:endParaRPr lang="en-GB" sz="4677" b="1" dirty="0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C0928CC4-677E-44F1-AD4C-7D69FA13466B}"/>
              </a:ext>
            </a:extLst>
          </p:cNvPr>
          <p:cNvSpPr txBox="1"/>
          <p:nvPr/>
        </p:nvSpPr>
        <p:spPr>
          <a:xfrm>
            <a:off x="16612451" y="11871833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P105 – MIBSPI1NCS[0]</a:t>
            </a:r>
            <a:endParaRPr lang="en-GB" sz="2800" b="1" dirty="0"/>
          </a:p>
        </p:txBody>
      </p: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075BA7F0-93E9-480C-AC71-92E2A30FCBBF}"/>
              </a:ext>
            </a:extLst>
          </p:cNvPr>
          <p:cNvGrpSpPr/>
          <p:nvPr/>
        </p:nvGrpSpPr>
        <p:grpSpPr>
          <a:xfrm>
            <a:off x="26398149" y="10704120"/>
            <a:ext cx="3750128" cy="1572235"/>
            <a:chOff x="26377945" y="9687567"/>
            <a:chExt cx="3750128" cy="15722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386836-2F9D-4FDB-BD29-682119A53D29}"/>
                </a:ext>
              </a:extLst>
            </p:cNvPr>
            <p:cNvSpPr/>
            <p:nvPr/>
          </p:nvSpPr>
          <p:spPr>
            <a:xfrm>
              <a:off x="26377945" y="9687567"/>
              <a:ext cx="3750128" cy="15722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74" dirty="0"/>
                <a:t>SD Card</a:t>
              </a:r>
            </a:p>
            <a:p>
              <a:pPr algn="ctr"/>
              <a:r>
                <a:rPr lang="en-GB" sz="1200" dirty="0">
                  <a:hlinkClick r:id="rId4"/>
                </a:rPr>
                <a:t>http://elm-chan.org/docs/mmc/mmc_e.html</a:t>
              </a:r>
              <a:r>
                <a:rPr lang="en-GB" sz="3274" dirty="0"/>
                <a:t> 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C8AB86A-D39A-4CFE-951E-7DF2EF57E9E9}"/>
                </a:ext>
              </a:extLst>
            </p:cNvPr>
            <p:cNvSpPr txBox="1"/>
            <p:nvPr/>
          </p:nvSpPr>
          <p:spPr>
            <a:xfrm>
              <a:off x="26388993" y="10530312"/>
              <a:ext cx="6161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DO</a:t>
              </a:r>
              <a:endParaRPr lang="en-GB" sz="8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B47B39C-368F-40D3-8E3C-374F3D9E5272}"/>
                </a:ext>
              </a:extLst>
            </p:cNvPr>
            <p:cNvSpPr txBox="1"/>
            <p:nvPr/>
          </p:nvSpPr>
          <p:spPr>
            <a:xfrm>
              <a:off x="26388993" y="10146525"/>
              <a:ext cx="6161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DI</a:t>
              </a:r>
              <a:endParaRPr lang="en-GB" sz="88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7F4F2F1-E4D3-4459-BD3E-2692C83198BF}"/>
                </a:ext>
              </a:extLst>
            </p:cNvPr>
            <p:cNvSpPr txBox="1"/>
            <p:nvPr/>
          </p:nvSpPr>
          <p:spPr>
            <a:xfrm>
              <a:off x="26397256" y="9712192"/>
              <a:ext cx="857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SCLK</a:t>
              </a:r>
              <a:endParaRPr lang="en-GB" sz="9600" dirty="0"/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C99D9C02-6BF2-46A6-944E-D5DDA3AA92CF}"/>
                </a:ext>
              </a:extLst>
            </p:cNvPr>
            <p:cNvSpPr txBox="1"/>
            <p:nvPr/>
          </p:nvSpPr>
          <p:spPr>
            <a:xfrm>
              <a:off x="26388993" y="10888448"/>
              <a:ext cx="6161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CS</a:t>
              </a:r>
              <a:endParaRPr lang="en-GB" sz="8800" dirty="0"/>
            </a:p>
          </p:txBody>
        </p:sp>
      </p:grpSp>
      <p:cxnSp>
        <p:nvCxnSpPr>
          <p:cNvPr id="617" name="Connector: Elbow 616">
            <a:extLst>
              <a:ext uri="{FF2B5EF4-FFF2-40B4-BE49-F238E27FC236}">
                <a16:creationId xmlns:a16="http://schemas.microsoft.com/office/drawing/2014/main" id="{B3969E50-C59A-4266-BA7D-34FC72243422}"/>
              </a:ext>
            </a:extLst>
          </p:cNvPr>
          <p:cNvCxnSpPr>
            <a:cxnSpLocks/>
            <a:stCxn id="594" idx="3"/>
            <a:endCxn id="616" idx="1"/>
          </p:cNvCxnSpPr>
          <p:nvPr/>
        </p:nvCxnSpPr>
        <p:spPr>
          <a:xfrm>
            <a:off x="21016001" y="12071888"/>
            <a:ext cx="5393196" cy="2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1" name="Connector: Elbow 620">
            <a:extLst>
              <a:ext uri="{FF2B5EF4-FFF2-40B4-BE49-F238E27FC236}">
                <a16:creationId xmlns:a16="http://schemas.microsoft.com/office/drawing/2014/main" id="{33B5D64F-F046-4199-A881-A6B6290F261B}"/>
              </a:ext>
            </a:extLst>
          </p:cNvPr>
          <p:cNvCxnSpPr>
            <a:cxnSpLocks/>
            <a:stCxn id="156" idx="1"/>
            <a:endCxn id="141" idx="3"/>
          </p:cNvCxnSpPr>
          <p:nvPr/>
        </p:nvCxnSpPr>
        <p:spPr>
          <a:xfrm rot="10800000">
            <a:off x="20982225" y="11713879"/>
            <a:ext cx="5426972" cy="22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6" name="Connector: Elbow 625">
            <a:extLst>
              <a:ext uri="{FF2B5EF4-FFF2-40B4-BE49-F238E27FC236}">
                <a16:creationId xmlns:a16="http://schemas.microsoft.com/office/drawing/2014/main" id="{82518826-F71D-4FE7-BF35-DEFABCE9D98C}"/>
              </a:ext>
            </a:extLst>
          </p:cNvPr>
          <p:cNvCxnSpPr>
            <a:cxnSpLocks/>
            <a:stCxn id="140" idx="3"/>
            <a:endCxn id="157" idx="1"/>
          </p:cNvCxnSpPr>
          <p:nvPr/>
        </p:nvCxnSpPr>
        <p:spPr>
          <a:xfrm>
            <a:off x="20982225" y="11332042"/>
            <a:ext cx="5426972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9" name="Connector: Elbow 628">
            <a:extLst>
              <a:ext uri="{FF2B5EF4-FFF2-40B4-BE49-F238E27FC236}">
                <a16:creationId xmlns:a16="http://schemas.microsoft.com/office/drawing/2014/main" id="{92F8100A-DBCA-43ED-B84E-8E9F0D83438D}"/>
              </a:ext>
            </a:extLst>
          </p:cNvPr>
          <p:cNvCxnSpPr>
            <a:cxnSpLocks/>
            <a:stCxn id="130" idx="3"/>
            <a:endCxn id="160" idx="1"/>
          </p:cNvCxnSpPr>
          <p:nvPr/>
        </p:nvCxnSpPr>
        <p:spPr>
          <a:xfrm flipV="1">
            <a:off x="20982225" y="10913411"/>
            <a:ext cx="5435235" cy="20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4" name="TextBox 663">
            <a:extLst>
              <a:ext uri="{FF2B5EF4-FFF2-40B4-BE49-F238E27FC236}">
                <a16:creationId xmlns:a16="http://schemas.microsoft.com/office/drawing/2014/main" id="{66E89F33-FB8D-47C9-A02B-CE6B75627018}"/>
              </a:ext>
            </a:extLst>
          </p:cNvPr>
          <p:cNvSpPr txBox="1"/>
          <p:nvPr/>
        </p:nvSpPr>
        <p:spPr>
          <a:xfrm>
            <a:off x="16061181" y="15187747"/>
            <a:ext cx="490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P070 – AD1IN[9]/ADIN2[9]</a:t>
            </a:r>
            <a:endParaRPr lang="en-GB" sz="2800" b="1" dirty="0"/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486866C6-63B1-4694-893A-0AB94747491B}"/>
              </a:ext>
            </a:extLst>
          </p:cNvPr>
          <p:cNvSpPr txBox="1"/>
          <p:nvPr/>
        </p:nvSpPr>
        <p:spPr>
          <a:xfrm>
            <a:off x="16070666" y="15498404"/>
            <a:ext cx="490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P072 – AD1IN[10]/ADIN2[10]</a:t>
            </a:r>
            <a:endParaRPr lang="en-GB" sz="2800" b="1" dirty="0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DDBD41CD-565F-4C90-9683-E8454C709181}"/>
              </a:ext>
            </a:extLst>
          </p:cNvPr>
          <p:cNvSpPr/>
          <p:nvPr/>
        </p:nvSpPr>
        <p:spPr>
          <a:xfrm>
            <a:off x="26109170" y="16372280"/>
            <a:ext cx="4028059" cy="11493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Ambient Temperature Thermistor 1</a:t>
            </a:r>
          </a:p>
        </p:txBody>
      </p:sp>
      <p:cxnSp>
        <p:nvCxnSpPr>
          <p:cNvPr id="671" name="Connector: Elbow 670">
            <a:extLst>
              <a:ext uri="{FF2B5EF4-FFF2-40B4-BE49-F238E27FC236}">
                <a16:creationId xmlns:a16="http://schemas.microsoft.com/office/drawing/2014/main" id="{72C28957-68F6-44EC-A64C-A11A53BFE2CD}"/>
              </a:ext>
            </a:extLst>
          </p:cNvPr>
          <p:cNvCxnSpPr>
            <a:cxnSpLocks/>
            <a:stCxn id="702" idx="1"/>
            <a:endCxn id="664" idx="3"/>
          </p:cNvCxnSpPr>
          <p:nvPr/>
        </p:nvCxnSpPr>
        <p:spPr>
          <a:xfrm rot="10800000">
            <a:off x="20961421" y="15387802"/>
            <a:ext cx="5436728" cy="486490"/>
          </a:xfrm>
          <a:prstGeom prst="bentConnector3">
            <a:avLst>
              <a:gd name="adj1" fmla="val 367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4" name="Connector: Elbow 673">
            <a:extLst>
              <a:ext uri="{FF2B5EF4-FFF2-40B4-BE49-F238E27FC236}">
                <a16:creationId xmlns:a16="http://schemas.microsoft.com/office/drawing/2014/main" id="{F1850DF9-403E-4595-84EC-DE397A24FF19}"/>
              </a:ext>
            </a:extLst>
          </p:cNvPr>
          <p:cNvCxnSpPr>
            <a:cxnSpLocks/>
            <a:stCxn id="670" idx="1"/>
            <a:endCxn id="665" idx="3"/>
          </p:cNvCxnSpPr>
          <p:nvPr/>
        </p:nvCxnSpPr>
        <p:spPr>
          <a:xfrm rot="10800000">
            <a:off x="20970906" y="15698459"/>
            <a:ext cx="5138264" cy="1248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9" name="TextBox 698">
            <a:extLst>
              <a:ext uri="{FF2B5EF4-FFF2-40B4-BE49-F238E27FC236}">
                <a16:creationId xmlns:a16="http://schemas.microsoft.com/office/drawing/2014/main" id="{E0E1B0F4-598D-409A-BA2B-974275AFEAF6}"/>
              </a:ext>
            </a:extLst>
          </p:cNvPr>
          <p:cNvSpPr txBox="1"/>
          <p:nvPr/>
        </p:nvSpPr>
        <p:spPr>
          <a:xfrm>
            <a:off x="16080826" y="15823524"/>
            <a:ext cx="490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/>
              <a:t>P075 – AD1IN[11]/ADIN2[11]</a:t>
            </a:r>
            <a:endParaRPr lang="en-GB" sz="2800" b="1" dirty="0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71C9289B-6854-43BE-94F5-B5D39C66742A}"/>
              </a:ext>
            </a:extLst>
          </p:cNvPr>
          <p:cNvSpPr/>
          <p:nvPr/>
        </p:nvSpPr>
        <p:spPr>
          <a:xfrm>
            <a:off x="26398149" y="15571504"/>
            <a:ext cx="3739080" cy="6055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Current Sense 2</a:t>
            </a: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C9F32EED-EF96-4A35-BCCE-36A84589D643}"/>
              </a:ext>
            </a:extLst>
          </p:cNvPr>
          <p:cNvSpPr/>
          <p:nvPr/>
        </p:nvSpPr>
        <p:spPr>
          <a:xfrm>
            <a:off x="26109170" y="17682106"/>
            <a:ext cx="4028059" cy="11493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Ambient Temperature Thermistor 2</a:t>
            </a:r>
          </a:p>
        </p:txBody>
      </p:sp>
      <p:cxnSp>
        <p:nvCxnSpPr>
          <p:cNvPr id="710" name="Connector: Elbow 709">
            <a:extLst>
              <a:ext uri="{FF2B5EF4-FFF2-40B4-BE49-F238E27FC236}">
                <a16:creationId xmlns:a16="http://schemas.microsoft.com/office/drawing/2014/main" id="{1EE747B2-121A-442B-B8D8-FFCBBA3F525C}"/>
              </a:ext>
            </a:extLst>
          </p:cNvPr>
          <p:cNvCxnSpPr>
            <a:cxnSpLocks/>
            <a:stCxn id="708" idx="1"/>
            <a:endCxn id="699" idx="3"/>
          </p:cNvCxnSpPr>
          <p:nvPr/>
        </p:nvCxnSpPr>
        <p:spPr>
          <a:xfrm rot="10800000">
            <a:off x="20981066" y="16023579"/>
            <a:ext cx="5128104" cy="2233216"/>
          </a:xfrm>
          <a:prstGeom prst="bentConnector3">
            <a:avLst>
              <a:gd name="adj1" fmla="val 656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4E31A1F-8566-4561-8130-3E5C57B6A9B9}"/>
              </a:ext>
            </a:extLst>
          </p:cNvPr>
          <p:cNvSpPr txBox="1"/>
          <p:nvPr/>
        </p:nvSpPr>
        <p:spPr>
          <a:xfrm>
            <a:off x="485195" y="14227399"/>
            <a:ext cx="1562117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For connector position on board talk to Aaron C. or Jake C.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1BC216D-6502-4BFB-8D75-319ADF4D5C5C}"/>
              </a:ext>
            </a:extLst>
          </p:cNvPr>
          <p:cNvSpPr/>
          <p:nvPr/>
        </p:nvSpPr>
        <p:spPr>
          <a:xfrm>
            <a:off x="12324757" y="1307801"/>
            <a:ext cx="2363900" cy="732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Reset Circuit</a:t>
            </a:r>
            <a:endParaRPr lang="en-GB" sz="48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9C1E5A7-B6DF-4F6C-B512-7B94C2E7C969}"/>
              </a:ext>
            </a:extLst>
          </p:cNvPr>
          <p:cNvSpPr txBox="1"/>
          <p:nvPr/>
        </p:nvSpPr>
        <p:spPr>
          <a:xfrm>
            <a:off x="9319775" y="1473633"/>
            <a:ext cx="116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RST_OUT</a:t>
            </a:r>
            <a:endParaRPr lang="en-GB" sz="4951" dirty="0"/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29093F6E-35DA-47BA-B1AA-7D4B12BC990B}"/>
              </a:ext>
            </a:extLst>
          </p:cNvPr>
          <p:cNvCxnSpPr>
            <a:cxnSpLocks/>
            <a:stCxn id="214" idx="3"/>
            <a:endCxn id="190" idx="1"/>
          </p:cNvCxnSpPr>
          <p:nvPr/>
        </p:nvCxnSpPr>
        <p:spPr>
          <a:xfrm>
            <a:off x="10481958" y="1673688"/>
            <a:ext cx="1842799" cy="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E7BEA9BB-618C-4D3C-B487-552C07A3404F}"/>
              </a:ext>
            </a:extLst>
          </p:cNvPr>
          <p:cNvCxnSpPr>
            <a:cxnSpLocks/>
            <a:stCxn id="190" idx="2"/>
            <a:endCxn id="254" idx="0"/>
          </p:cNvCxnSpPr>
          <p:nvPr/>
        </p:nvCxnSpPr>
        <p:spPr>
          <a:xfrm rot="5400000">
            <a:off x="11806986" y="3467662"/>
            <a:ext cx="3126945" cy="272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F71F3CFE-C106-4619-A7A3-09CD5F43C7A4}"/>
              </a:ext>
            </a:extLst>
          </p:cNvPr>
          <p:cNvCxnSpPr>
            <a:cxnSpLocks/>
            <a:stCxn id="213" idx="1"/>
            <a:endCxn id="273" idx="0"/>
          </p:cNvCxnSpPr>
          <p:nvPr/>
        </p:nvCxnSpPr>
        <p:spPr>
          <a:xfrm rot="10800000" flipV="1">
            <a:off x="8003475" y="863799"/>
            <a:ext cx="8618489" cy="5921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3FAE8E17-474F-4059-B28D-B52948115F66}"/>
              </a:ext>
            </a:extLst>
          </p:cNvPr>
          <p:cNvSpPr txBox="1"/>
          <p:nvPr/>
        </p:nvSpPr>
        <p:spPr>
          <a:xfrm>
            <a:off x="12099514" y="5167384"/>
            <a:ext cx="2269388" cy="81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/>
              <a:t>RST:</a:t>
            </a:r>
          </a:p>
          <a:p>
            <a:pPr algn="ctr"/>
            <a:r>
              <a:rPr lang="en-GB" sz="2338" b="1" dirty="0"/>
              <a:t>Warm + Cold</a:t>
            </a:r>
            <a:endParaRPr lang="en-GB" sz="2806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120BFD-F28D-4376-B784-EB370DAADF3A}"/>
              </a:ext>
            </a:extLst>
          </p:cNvPr>
          <p:cNvSpPr txBox="1"/>
          <p:nvPr/>
        </p:nvSpPr>
        <p:spPr>
          <a:xfrm>
            <a:off x="15942209" y="5158885"/>
            <a:ext cx="1653216" cy="4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>
                <a:solidFill>
                  <a:srgbClr val="FF0000"/>
                </a:solidFill>
              </a:rPr>
              <a:t>PWR</a:t>
            </a:r>
            <a:endParaRPr lang="en-GB" sz="2806" b="1" dirty="0">
              <a:solidFill>
                <a:srgbClr val="FF0000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F5A70324-1B8E-490A-83BF-A4F0B20391D0}"/>
              </a:ext>
            </a:extLst>
          </p:cNvPr>
          <p:cNvSpPr txBox="1"/>
          <p:nvPr/>
        </p:nvSpPr>
        <p:spPr>
          <a:xfrm>
            <a:off x="17302445" y="5151363"/>
            <a:ext cx="1653216" cy="4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>
                <a:solidFill>
                  <a:schemeClr val="accent1"/>
                </a:solidFill>
              </a:rPr>
              <a:t>GND</a:t>
            </a:r>
            <a:endParaRPr lang="en-GB" sz="2806" b="1" dirty="0">
              <a:solidFill>
                <a:schemeClr val="accent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B32B8B5-6A50-415D-8691-5324B30C4104}"/>
              </a:ext>
            </a:extLst>
          </p:cNvPr>
          <p:cNvCxnSpPr>
            <a:cxnSpLocks/>
            <a:stCxn id="220" idx="2"/>
            <a:endCxn id="260" idx="0"/>
          </p:cNvCxnSpPr>
          <p:nvPr/>
        </p:nvCxnSpPr>
        <p:spPr>
          <a:xfrm rot="5400000">
            <a:off x="21682558" y="128580"/>
            <a:ext cx="1469278" cy="8576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3EE0A2DC-5B87-475A-8BD4-05B3AD2194A5}"/>
              </a:ext>
            </a:extLst>
          </p:cNvPr>
          <p:cNvSpPr txBox="1"/>
          <p:nvPr/>
        </p:nvSpPr>
        <p:spPr>
          <a:xfrm>
            <a:off x="7176866" y="1455915"/>
            <a:ext cx="1653216" cy="4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338" b="1" dirty="0">
                <a:solidFill>
                  <a:srgbClr val="FF0000"/>
                </a:solidFill>
              </a:rPr>
              <a:t>PWR</a:t>
            </a:r>
            <a:endParaRPr lang="en-GB" sz="2806" b="1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5EAB24-0D7E-4837-8A72-EF1CCACBDF83}"/>
              </a:ext>
            </a:extLst>
          </p:cNvPr>
          <p:cNvSpPr txBox="1"/>
          <p:nvPr/>
        </p:nvSpPr>
        <p:spPr>
          <a:xfrm>
            <a:off x="27075846" y="5195726"/>
            <a:ext cx="305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2 pin connector from auxiliary contactor, use pullup.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13E1312-1A62-4775-8762-AC58995B3BF9}"/>
              </a:ext>
            </a:extLst>
          </p:cNvPr>
          <p:cNvSpPr txBox="1"/>
          <p:nvPr/>
        </p:nvSpPr>
        <p:spPr>
          <a:xfrm>
            <a:off x="28356192" y="6079544"/>
            <a:ext cx="178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Check with Tom D. with CAN circuit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80DEA-51DC-45F6-8385-3809D082BB93}"/>
              </a:ext>
            </a:extLst>
          </p:cNvPr>
          <p:cNvSpPr txBox="1"/>
          <p:nvPr/>
        </p:nvSpPr>
        <p:spPr>
          <a:xfrm>
            <a:off x="22340455" y="216368"/>
            <a:ext cx="72379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6600" dirty="0"/>
              <a:t>MASTER PCB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D2852CE-BE49-4ED9-B4E7-4243D6C6F66D}"/>
              </a:ext>
            </a:extLst>
          </p:cNvPr>
          <p:cNvSpPr/>
          <p:nvPr/>
        </p:nvSpPr>
        <p:spPr>
          <a:xfrm>
            <a:off x="16621963" y="308002"/>
            <a:ext cx="4540058" cy="1111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5V to 3.3v &amp; 1.2v PSU</a:t>
            </a:r>
          </a:p>
          <a:p>
            <a:pPr algn="ctr"/>
            <a:r>
              <a:rPr lang="en-GB" sz="3274" dirty="0"/>
              <a:t>(see dev PCB for design) 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EAF7A2B-5677-4C90-94D0-B67E95706039}"/>
              </a:ext>
            </a:extLst>
          </p:cNvPr>
          <p:cNvSpPr/>
          <p:nvPr/>
        </p:nvSpPr>
        <p:spPr>
          <a:xfrm>
            <a:off x="24435312" y="2570489"/>
            <a:ext cx="4540058" cy="1111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5V and GLV from Power PCB</a:t>
            </a: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9AF57211-B28D-469A-8E2D-8CCE759A3E0F}"/>
              </a:ext>
            </a:extLst>
          </p:cNvPr>
          <p:cNvCxnSpPr>
            <a:cxnSpLocks/>
            <a:stCxn id="213" idx="2"/>
            <a:endCxn id="256" idx="0"/>
          </p:cNvCxnSpPr>
          <p:nvPr/>
        </p:nvCxnSpPr>
        <p:spPr>
          <a:xfrm rot="5400000">
            <a:off x="15960762" y="2227654"/>
            <a:ext cx="3739287" cy="2123175"/>
          </a:xfrm>
          <a:prstGeom prst="bentConnector3">
            <a:avLst>
              <a:gd name="adj1" fmla="val 2103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9082B597-7729-48BB-8D44-910869D9E732}"/>
              </a:ext>
            </a:extLst>
          </p:cNvPr>
          <p:cNvCxnSpPr>
            <a:cxnSpLocks/>
            <a:stCxn id="220" idx="1"/>
          </p:cNvCxnSpPr>
          <p:nvPr/>
        </p:nvCxnSpPr>
        <p:spPr>
          <a:xfrm rot="10800000">
            <a:off x="21162028" y="863803"/>
            <a:ext cx="3273285" cy="22624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FDAC013-E295-41F1-ADFF-4233D4B41B0C}"/>
              </a:ext>
            </a:extLst>
          </p:cNvPr>
          <p:cNvSpPr/>
          <p:nvPr/>
        </p:nvSpPr>
        <p:spPr>
          <a:xfrm>
            <a:off x="330542" y="10021518"/>
            <a:ext cx="3422128" cy="11115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74" dirty="0"/>
              <a:t>12V from Power PCB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A72DA0-43F7-4FF9-AFD8-952F193E802D}"/>
              </a:ext>
            </a:extLst>
          </p:cNvPr>
          <p:cNvSpPr/>
          <p:nvPr/>
        </p:nvSpPr>
        <p:spPr>
          <a:xfrm>
            <a:off x="18949321" y="7115247"/>
            <a:ext cx="3544919" cy="11949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65BF13F-68ED-40FB-9BBA-1B19E98CA4B6}"/>
              </a:ext>
            </a:extLst>
          </p:cNvPr>
          <p:cNvSpPr/>
          <p:nvPr/>
        </p:nvSpPr>
        <p:spPr>
          <a:xfrm>
            <a:off x="22559389" y="8850878"/>
            <a:ext cx="7715824" cy="39333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8244CD-47BB-4E1E-A980-A49F6DF855B5}"/>
              </a:ext>
            </a:extLst>
          </p:cNvPr>
          <p:cNvSpPr txBox="1"/>
          <p:nvPr/>
        </p:nvSpPr>
        <p:spPr>
          <a:xfrm>
            <a:off x="22713696" y="12020382"/>
            <a:ext cx="657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Pull-up: CS, MOSI, MISO</a:t>
            </a:r>
          </a:p>
          <a:p>
            <a:r>
              <a:rPr lang="en-GB" dirty="0"/>
              <a:t>Pull-down: CLK --------------------------------</a:t>
            </a:r>
            <a:r>
              <a:rPr lang="en-GB" dirty="0">
                <a:sym typeface="Wingdings" panose="05000000000000000000" pitchFamily="2" charset="2"/>
              </a:rPr>
              <a:t>&gt;&gt;&gt; Check site^ for details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2F6823-D712-4646-9275-0B0EFAE9311D}"/>
              </a:ext>
            </a:extLst>
          </p:cNvPr>
          <p:cNvGrpSpPr/>
          <p:nvPr/>
        </p:nvGrpSpPr>
        <p:grpSpPr>
          <a:xfrm>
            <a:off x="3985509" y="17781515"/>
            <a:ext cx="2944882" cy="2270895"/>
            <a:chOff x="3985509" y="17781515"/>
            <a:chExt cx="2944882" cy="227089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4487BBC-E1BB-4EA8-8C2B-0DC143FE20F5}"/>
                </a:ext>
              </a:extLst>
            </p:cNvPr>
            <p:cNvSpPr/>
            <p:nvPr/>
          </p:nvSpPr>
          <p:spPr>
            <a:xfrm>
              <a:off x="3985509" y="17781515"/>
              <a:ext cx="2944882" cy="22708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2338" dirty="0"/>
                <a:t>MOSFETs with Pull-ups</a:t>
              </a:r>
            </a:p>
            <a:p>
              <a:r>
                <a:rPr lang="en-GB" sz="1200"/>
                <a:t>Put MOSFETs </a:t>
              </a:r>
              <a:r>
                <a:rPr lang="en-GB" sz="1200" dirty="0"/>
                <a:t>near connectors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7C6BD23-8271-4494-9D14-581BAB175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1073" y="18766079"/>
              <a:ext cx="2773752" cy="1141232"/>
            </a:xfrm>
            <a:prstGeom prst="rect">
              <a:avLst/>
            </a:prstGeom>
          </p:spPr>
        </p:pic>
      </p:grp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493ED16-28E5-4512-9C1D-5954B7F91355}"/>
              </a:ext>
            </a:extLst>
          </p:cNvPr>
          <p:cNvSpPr/>
          <p:nvPr/>
        </p:nvSpPr>
        <p:spPr>
          <a:xfrm>
            <a:off x="28480244" y="9231739"/>
            <a:ext cx="1642882" cy="11337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/>
              <a:t>7 </a:t>
            </a:r>
            <a:r>
              <a:rPr lang="en-GB" sz="2800" dirty="0" err="1"/>
              <a:t>Seg</a:t>
            </a:r>
            <a:r>
              <a:rPr lang="en-GB" sz="2800" dirty="0"/>
              <a:t> Hex Display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5E89FD31-A4D0-4440-A53E-81F8CCBE9B81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 flipV="1">
            <a:off x="28019215" y="9798628"/>
            <a:ext cx="46102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259AF73-4AD1-4392-BE49-05BF547C6223}"/>
              </a:ext>
            </a:extLst>
          </p:cNvPr>
          <p:cNvGrpSpPr/>
          <p:nvPr/>
        </p:nvGrpSpPr>
        <p:grpSpPr>
          <a:xfrm>
            <a:off x="24969627" y="9228568"/>
            <a:ext cx="3057952" cy="1136954"/>
            <a:chOff x="10413597" y="11681600"/>
            <a:chExt cx="3057952" cy="1136954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0F57367-E8B9-4ACB-9B03-CA2862C5C5BF}"/>
                </a:ext>
              </a:extLst>
            </p:cNvPr>
            <p:cNvSpPr/>
            <p:nvPr/>
          </p:nvSpPr>
          <p:spPr>
            <a:xfrm>
              <a:off x="10413597" y="11684768"/>
              <a:ext cx="3049588" cy="1133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GB" sz="2573" dirty="0"/>
                <a:t>LED Driver (STP08CP05MTR)</a:t>
              </a:r>
            </a:p>
          </p:txBody>
        </p:sp>
        <p:sp>
          <p:nvSpPr>
            <p:cNvPr id="246" name="TextBox 631">
              <a:extLst>
                <a:ext uri="{FF2B5EF4-FFF2-40B4-BE49-F238E27FC236}">
                  <a16:creationId xmlns:a16="http://schemas.microsoft.com/office/drawing/2014/main" id="{FA95E3FE-BE46-473C-A918-71CE57CACB6C}"/>
                </a:ext>
              </a:extLst>
            </p:cNvPr>
            <p:cNvSpPr txBox="1"/>
            <p:nvPr/>
          </p:nvSpPr>
          <p:spPr>
            <a:xfrm>
              <a:off x="10421217" y="12479999"/>
              <a:ext cx="6161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/>
                <a:t>SDI</a:t>
              </a:r>
              <a:endParaRPr lang="en-GB" sz="8800" dirty="0"/>
            </a:p>
          </p:txBody>
        </p:sp>
        <p:sp>
          <p:nvSpPr>
            <p:cNvPr id="248" name="TextBox 632">
              <a:extLst>
                <a:ext uri="{FF2B5EF4-FFF2-40B4-BE49-F238E27FC236}">
                  <a16:creationId xmlns:a16="http://schemas.microsoft.com/office/drawing/2014/main" id="{E945DE53-12A3-482B-992C-A1BA3E3A31E6}"/>
                </a:ext>
              </a:extLst>
            </p:cNvPr>
            <p:cNvSpPr txBox="1"/>
            <p:nvPr/>
          </p:nvSpPr>
          <p:spPr>
            <a:xfrm>
              <a:off x="10413597" y="12063914"/>
              <a:ext cx="616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CLK</a:t>
              </a:r>
              <a:endParaRPr lang="en-GB" sz="9600" dirty="0"/>
            </a:p>
          </p:txBody>
        </p:sp>
        <p:sp>
          <p:nvSpPr>
            <p:cNvPr id="249" name="TextBox 633">
              <a:extLst>
                <a:ext uri="{FF2B5EF4-FFF2-40B4-BE49-F238E27FC236}">
                  <a16:creationId xmlns:a16="http://schemas.microsoft.com/office/drawing/2014/main" id="{F8D5E1B1-1EB1-41F6-9700-A9B7D19E1C97}"/>
                </a:ext>
              </a:extLst>
            </p:cNvPr>
            <p:cNvSpPr txBox="1"/>
            <p:nvPr/>
          </p:nvSpPr>
          <p:spPr>
            <a:xfrm>
              <a:off x="10421961" y="11681600"/>
              <a:ext cx="3049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/>
                <a:t>LE</a:t>
              </a:r>
              <a:endParaRPr lang="en-GB" sz="8800" dirty="0"/>
            </a:p>
          </p:txBody>
        </p:sp>
      </p:grp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E548753-164D-4DE7-AD3D-6CAF9FD9FA06}"/>
              </a:ext>
            </a:extLst>
          </p:cNvPr>
          <p:cNvCxnSpPr>
            <a:cxnSpLocks/>
            <a:stCxn id="140" idx="3"/>
            <a:endCxn id="246" idx="1"/>
          </p:cNvCxnSpPr>
          <p:nvPr/>
        </p:nvCxnSpPr>
        <p:spPr>
          <a:xfrm flipV="1">
            <a:off x="20982225" y="10196244"/>
            <a:ext cx="3995022" cy="1135798"/>
          </a:xfrm>
          <a:prstGeom prst="bentConnector3">
            <a:avLst>
              <a:gd name="adj1" fmla="val 860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B93933F5-C2FE-4C5E-9E48-0AD4DAA34046}"/>
              </a:ext>
            </a:extLst>
          </p:cNvPr>
          <p:cNvCxnSpPr>
            <a:cxnSpLocks/>
            <a:stCxn id="130" idx="3"/>
            <a:endCxn id="248" idx="1"/>
          </p:cNvCxnSpPr>
          <p:nvPr/>
        </p:nvCxnSpPr>
        <p:spPr>
          <a:xfrm flipV="1">
            <a:off x="20982225" y="9795548"/>
            <a:ext cx="3987402" cy="1119878"/>
          </a:xfrm>
          <a:prstGeom prst="bentConnector3">
            <a:avLst>
              <a:gd name="adj1" fmla="val 759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TextBox 594">
            <a:extLst>
              <a:ext uri="{FF2B5EF4-FFF2-40B4-BE49-F238E27FC236}">
                <a16:creationId xmlns:a16="http://schemas.microsoft.com/office/drawing/2014/main" id="{950F92D0-3FA6-4400-BA4D-D95623439575}"/>
              </a:ext>
            </a:extLst>
          </p:cNvPr>
          <p:cNvSpPr txBox="1"/>
          <p:nvPr/>
        </p:nvSpPr>
        <p:spPr>
          <a:xfrm>
            <a:off x="16577515" y="10347436"/>
            <a:ext cx="440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b="1" dirty="0"/>
              <a:t>P130 – MIBSPI1NCS[1]</a:t>
            </a:r>
            <a:endParaRPr lang="en-GB" sz="2800" b="1" dirty="0"/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67A4F78A-8F42-425C-81B0-37B57920A55D}"/>
              </a:ext>
            </a:extLst>
          </p:cNvPr>
          <p:cNvCxnSpPr>
            <a:cxnSpLocks/>
            <a:stCxn id="252" idx="3"/>
            <a:endCxn id="249" idx="1"/>
          </p:cNvCxnSpPr>
          <p:nvPr/>
        </p:nvCxnSpPr>
        <p:spPr>
          <a:xfrm flipV="1">
            <a:off x="20981065" y="9397845"/>
            <a:ext cx="3996926" cy="1149646"/>
          </a:xfrm>
          <a:prstGeom prst="bentConnector3">
            <a:avLst>
              <a:gd name="adj1" fmla="val 650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A5133E6-C6A4-45D4-AAE7-D58BEB3517AD}"/>
                  </a:ext>
                </a:extLst>
              </p:cNvPr>
              <p:cNvSpPr/>
              <p:nvPr/>
            </p:nvSpPr>
            <p:spPr>
              <a:xfrm>
                <a:off x="21162021" y="11059335"/>
                <a:ext cx="997222" cy="9089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 resistor links</a:t>
                </a:r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A5133E6-C6A4-45D4-AAE7-D58BEB351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2021" y="11059335"/>
                <a:ext cx="997222" cy="908977"/>
              </a:xfrm>
              <a:prstGeom prst="rect">
                <a:avLst/>
              </a:prstGeom>
              <a:blipFill>
                <a:blip r:embed="rId6"/>
                <a:stretch>
                  <a:fillRect t="-4000" r="-2424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Rectangle 190">
            <a:extLst>
              <a:ext uri="{FF2B5EF4-FFF2-40B4-BE49-F238E27FC236}">
                <a16:creationId xmlns:a16="http://schemas.microsoft.com/office/drawing/2014/main" id="{CCDF14A2-34E7-4A21-A08D-D111D5E555D6}"/>
              </a:ext>
            </a:extLst>
          </p:cNvPr>
          <p:cNvSpPr/>
          <p:nvPr/>
        </p:nvSpPr>
        <p:spPr>
          <a:xfrm>
            <a:off x="3305327" y="17239912"/>
            <a:ext cx="5212837" cy="35769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67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04D-7B9A-443E-839B-27CED99D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23" y="3526815"/>
            <a:ext cx="24591169" cy="957808"/>
          </a:xfrm>
        </p:spPr>
        <p:txBody>
          <a:bodyPr>
            <a:normAutofit fontScale="90000"/>
          </a:bodyPr>
          <a:lstStyle/>
          <a:p>
            <a:r>
              <a:rPr lang="en-GB" dirty="0"/>
              <a:t>Master PCB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AB3A43-EB6E-474F-BC9E-FA0DCEFA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09792"/>
              </p:ext>
            </p:extLst>
          </p:nvPr>
        </p:nvGraphicFramePr>
        <p:xfrm>
          <a:off x="1403344" y="4676549"/>
          <a:ext cx="27468525" cy="11157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9182">
                  <a:extLst>
                    <a:ext uri="{9D8B030D-6E8A-4147-A177-3AD203B41FA5}">
                      <a16:colId xmlns:a16="http://schemas.microsoft.com/office/drawing/2014/main" val="2282138124"/>
                    </a:ext>
                  </a:extLst>
                </a:gridCol>
                <a:gridCol w="7497694">
                  <a:extLst>
                    <a:ext uri="{9D8B030D-6E8A-4147-A177-3AD203B41FA5}">
                      <a16:colId xmlns:a16="http://schemas.microsoft.com/office/drawing/2014/main" val="3057433630"/>
                    </a:ext>
                  </a:extLst>
                </a:gridCol>
                <a:gridCol w="2391288">
                  <a:extLst>
                    <a:ext uri="{9D8B030D-6E8A-4147-A177-3AD203B41FA5}">
                      <a16:colId xmlns:a16="http://schemas.microsoft.com/office/drawing/2014/main" val="743086729"/>
                    </a:ext>
                  </a:extLst>
                </a:gridCol>
                <a:gridCol w="3514650">
                  <a:extLst>
                    <a:ext uri="{9D8B030D-6E8A-4147-A177-3AD203B41FA5}">
                      <a16:colId xmlns:a16="http://schemas.microsoft.com/office/drawing/2014/main" val="17632515"/>
                    </a:ext>
                  </a:extLst>
                </a:gridCol>
                <a:gridCol w="6153480">
                  <a:extLst>
                    <a:ext uri="{9D8B030D-6E8A-4147-A177-3AD203B41FA5}">
                      <a16:colId xmlns:a16="http://schemas.microsoft.com/office/drawing/2014/main" val="3479832202"/>
                    </a:ext>
                  </a:extLst>
                </a:gridCol>
                <a:gridCol w="3972231">
                  <a:extLst>
                    <a:ext uri="{9D8B030D-6E8A-4147-A177-3AD203B41FA5}">
                      <a16:colId xmlns:a16="http://schemas.microsoft.com/office/drawing/2014/main" val="4247973431"/>
                    </a:ext>
                  </a:extLst>
                </a:gridCol>
              </a:tblGrid>
              <a:tr h="867225">
                <a:tc>
                  <a:txBody>
                    <a:bodyPr/>
                    <a:lstStyle/>
                    <a:p>
                      <a:r>
                        <a:rPr lang="en-GB" sz="2800" dirty="0"/>
                        <a:t>Name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Description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Quantity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Manufacturer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Link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Part number</a:t>
                      </a:r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965969437"/>
                  </a:ext>
                </a:extLst>
              </a:tr>
              <a:tr h="1106035">
                <a:tc>
                  <a:txBody>
                    <a:bodyPr/>
                    <a:lstStyle/>
                    <a:p>
                      <a:r>
                        <a:rPr lang="en-GB" sz="2800" dirty="0"/>
                        <a:t>Connectors (communications)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IDC type (2.54 or 1.27mm pitch if needed for space)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?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1080504647"/>
                  </a:ext>
                </a:extLst>
              </a:tr>
              <a:tr h="1106035">
                <a:tc>
                  <a:txBody>
                    <a:bodyPr/>
                    <a:lstStyle/>
                    <a:p>
                      <a:r>
                        <a:rPr lang="en-GB" sz="2800" dirty="0"/>
                        <a:t>Connectors</a:t>
                      </a:r>
                    </a:p>
                    <a:p>
                      <a:r>
                        <a:rPr lang="en-GB" sz="2800" dirty="0"/>
                        <a:t>(Fans)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Fan 4 pin header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14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Molex or Generic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3018867562"/>
                  </a:ext>
                </a:extLst>
              </a:tr>
              <a:tr h="2444328">
                <a:tc>
                  <a:txBody>
                    <a:bodyPr/>
                    <a:lstStyle/>
                    <a:p>
                      <a:r>
                        <a:rPr lang="en-GB" sz="2800" dirty="0"/>
                        <a:t>Fan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Static pressure</a:t>
                      </a:r>
                    </a:p>
                    <a:p>
                      <a:r>
                        <a:rPr lang="en-GB" sz="2800" dirty="0"/>
                        <a:t>80x80x25mm max</a:t>
                      </a:r>
                    </a:p>
                    <a:p>
                      <a:r>
                        <a:rPr lang="en-GB" sz="2800" dirty="0"/>
                        <a:t>4 wire with 25kHz PWM control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14 per pack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MEGAFAN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hlinkClick r:id="rId2"/>
                        </a:rPr>
                        <a:t>http://uk.farnell.com/ebm-papst/8412n-2ghp/fan-pwm-control-80mm-12vdc/dp/1875270</a:t>
                      </a:r>
                      <a:endParaRPr lang="en-GB" sz="2800" dirty="0"/>
                    </a:p>
                    <a:p>
                      <a:endParaRPr lang="en-GB" sz="2800" dirty="0"/>
                    </a:p>
                    <a:p>
                      <a:r>
                        <a:rPr lang="en-GB" sz="2800" dirty="0"/>
                        <a:t>Range: </a:t>
                      </a:r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https://goo.gl/3ni9tn</a:t>
                      </a:r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8412N/2GHP</a:t>
                      </a:r>
                      <a:endParaRPr lang="en-GB" sz="2800" b="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244502246"/>
                  </a:ext>
                </a:extLst>
              </a:tr>
              <a:tr h="1552132">
                <a:tc>
                  <a:txBody>
                    <a:bodyPr/>
                    <a:lstStyle/>
                    <a:p>
                      <a:r>
                        <a:rPr lang="en-GB" sz="2800" dirty="0"/>
                        <a:t>Bidirectional Level shifter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12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NXP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hlinkClick r:id="rId3"/>
                        </a:rPr>
                        <a:t>http://uk.farnell.com/nxp/gtl2003pw-118/ic-level-translator-8-i-p-tssop/dp/2400477</a:t>
                      </a:r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697740579"/>
                  </a:ext>
                </a:extLst>
              </a:tr>
              <a:tr h="867225">
                <a:tc>
                  <a:txBody>
                    <a:bodyPr/>
                    <a:lstStyle/>
                    <a:p>
                      <a:r>
                        <a:rPr lang="en-GB" sz="2800" dirty="0"/>
                        <a:t>Galvanically isolated level shifter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Isolators High-Efficiency, Low-Emissions, Reinforced Digital Isolator With Integrated Power 16-SOIC -40 to 125</a:t>
                      </a:r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1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</a:t>
                      </a:r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hlinkClick r:id="rId4"/>
                        </a:rPr>
                        <a:t>https://www.mouser.co.uk/ProductDetail/Texas-Instruments/ISOW7842DWE/?qs=sGAEpiMZZMssyD0wnx%2fymBptqwsKUoFZB4eOkTZIrnbkaqiP9XAw8A%3d%3d</a:t>
                      </a:r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pPr marL="0" marR="0" lvl="0" indent="0" algn="l" defTabSz="28511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ISOW7842DWE</a:t>
                      </a:r>
                    </a:p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559901438"/>
                  </a:ext>
                </a:extLst>
              </a:tr>
              <a:tr h="867225"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1435933443"/>
                  </a:ext>
                </a:extLst>
              </a:tr>
              <a:tr h="867225"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/>
                    </a:p>
                  </a:txBody>
                  <a:tcPr marL="213837" marR="213837" marT="106918" marB="106918"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 marL="213837" marR="213837" marT="106918" marB="106918"/>
                </a:tc>
                <a:extLst>
                  <a:ext uri="{0D108BD9-81ED-4DB2-BD59-A6C34878D82A}">
                    <a16:rowId xmlns:a16="http://schemas.microsoft.com/office/drawing/2014/main" val="217618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3040</TotalTime>
  <Words>666</Words>
  <Application>Microsoft Office PowerPoint</Application>
  <PresentationFormat>Custom</PresentationFormat>
  <Paragraphs>169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Master PCB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 F</dc:creator>
  <cp:lastModifiedBy>E F</cp:lastModifiedBy>
  <cp:revision>219</cp:revision>
  <dcterms:created xsi:type="dcterms:W3CDTF">2017-10-31T17:44:40Z</dcterms:created>
  <dcterms:modified xsi:type="dcterms:W3CDTF">2017-12-08T11:36:31Z</dcterms:modified>
</cp:coreProperties>
</file>