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256" r:id="rId2"/>
    <p:sldId id="296" r:id="rId3"/>
    <p:sldId id="297" r:id="rId4"/>
    <p:sldId id="298" r:id="rId5"/>
    <p:sldId id="299" r:id="rId6"/>
    <p:sldId id="258" r:id="rId7"/>
    <p:sldId id="260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300" r:id="rId20"/>
    <p:sldId id="277" r:id="rId21"/>
    <p:sldId id="301" r:id="rId22"/>
    <p:sldId id="302" r:id="rId23"/>
    <p:sldId id="303" r:id="rId24"/>
    <p:sldId id="275" r:id="rId25"/>
    <p:sldId id="276" r:id="rId26"/>
    <p:sldId id="278" r:id="rId27"/>
    <p:sldId id="279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086C8-552D-4862-94BD-F254F002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2869C-B32C-4D3F-8646-5A1FF1BE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84748-2F13-4B6C-BAB9-099B9FEE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A5FBD-0D3E-42FB-8620-9A076C70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39551-34D1-4779-8ACD-658179CB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5798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8884B-F34B-48A8-B6F8-EF2592CA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8397C-1AE3-43B8-A640-E2B3EA1F7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C2E6-E060-4040-B694-FDC660DE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C0CA3-F83E-415B-84FF-AD8D76F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B90D9-032A-46F3-B9D4-A4BDFD2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30961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341D6-325B-4FAB-A07F-CD2EA1EBD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2CDF1-B4B4-4655-8A5C-07C65D2E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DD2B3-B23A-4C3E-811F-A55C79E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3330C-6568-4E81-9D84-4B82EBB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2FBB6-07E2-406C-868B-3E097A4E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62306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2144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04DD-F288-40EE-9A50-51AAD92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B38A7-47B7-4690-A0F9-CC01F74E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412BB-940D-4095-B550-AF650FBF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0C1D7-BADE-4672-9419-164BDE17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2B7A5-FD32-48E1-9D5C-33B3DF3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41621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E3B2-71D9-4F0A-850E-E35ECDDC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350AC-94CD-4FA6-8FE3-E66FB4A2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827E6-B2A2-45CF-8E35-C75362B5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A6B2-B7E6-4FD6-86D5-989B799D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36C57-7F51-486D-A029-CF69237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25599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24F9F-5A9F-4751-A8AD-1744AD19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5856-4030-4D4F-B507-DE7D8F1D7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1817E0-87AB-42F2-A34A-C0EBC979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C4E93-9154-4A1E-B27C-0ED0FF8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D371D-5748-4C36-BC5C-F343EC1D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05ED4-42A9-40FE-A62B-C718D659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73500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12111-FD79-45DD-B408-3C3F25EF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00094-3899-479D-9A91-9F7A98CD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2AB7-1A1D-4D19-B4C6-FDB0706B7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A4EA0F-72FA-4918-9EDD-73F24690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770A6-35D5-4274-A7B1-F0B1AD9C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87F038-500E-4683-A1DC-43650CA7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FB3C5-AC42-414A-B53E-7D98FAF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66208-5463-4BE8-8C8A-654CB003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2476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5E84C-036D-4306-B5D6-D3BDF1C3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94068-4BC2-423A-AC1A-42AD0C3A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4183D-BCD6-4A79-86B6-F6492188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CB6F1-D4C2-482A-B64E-BCB7151C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23528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A7275-6F5F-496F-8424-9957F88C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31D293-36C3-4764-9312-E6A1E55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61BAC-CCB8-41A5-BB5B-B0FF9CB9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261342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8DAF-2018-4936-87D4-02A8FAD2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0B9D3-5A87-47E9-AA22-B52BFF31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FE9ED-1189-4019-9532-F5D048C2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C6D5A-B7A7-46AD-A1F8-4A49B23F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F4BB1-FAD0-49DF-9206-301F7387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923F1-D8ED-44C3-B960-AAB95D6F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5378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946E-08E0-4071-BB1D-0C6DD379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F0C8E-03A6-4398-B4AF-A8A939053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D8970-92D5-445A-B586-31CEFCDA3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6CD8C-3667-4FEC-8AFC-D4360418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54673-5924-4CE7-AE31-7F6C663A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A1B07-5CAC-4B95-8321-32BEBEDE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184054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085441-249C-4D09-B858-E107EF24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A7389-0573-4DA2-8EF6-069AF6A77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F5110-03B0-459E-8FA5-D6417EA0A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2565E-1E04-4366-B917-7416A8CB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2402-E633-47BF-AC12-0091DB1E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‹#›</a:t>
            </a:fld>
            <a:endParaRPr lang="en-US" altLang="ko-KR" spc="-5" dirty="0"/>
          </a:p>
        </p:txBody>
      </p:sp>
    </p:spTree>
    <p:extLst>
      <p:ext uri="{BB962C8B-B14F-4D97-AF65-F5344CB8AC3E}">
        <p14:creationId xmlns:p14="http://schemas.microsoft.com/office/powerpoint/2010/main" val="7317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faribooksonline.com/library/view/el" TargetMode="External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914400"/>
            <a:ext cx="7620000" cy="51212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600" spc="-5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강하게</a:t>
            </a:r>
            <a:r>
              <a:rPr lang="en-US" altLang="ko-KR" sz="16600" spc="-5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</a:t>
            </a:r>
            <a:r>
              <a:rPr lang="ko-KR" altLang="en-US" sz="16600" spc="-5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강화학습</a:t>
            </a:r>
            <a:endParaRPr sz="16600" spc="-5" dirty="0">
              <a:solidFill>
                <a:schemeClr val="tx1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5623" y="228599"/>
            <a:ext cx="3105785" cy="39305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1905" algn="ctr">
              <a:lnSpc>
                <a:spcPts val="3020"/>
              </a:lnSpc>
              <a:spcBef>
                <a:spcPts val="65"/>
              </a:spcBef>
            </a:pPr>
            <a:r>
              <a:rPr lang="ko-KR" altLang="en-US" sz="2400" b="1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겨울방학 </a:t>
            </a:r>
            <a:r>
              <a:rPr lang="en-US" altLang="ko-KR" sz="2400" b="1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AI </a:t>
            </a:r>
            <a:r>
              <a:rPr lang="ko-KR" altLang="en-US" sz="2400" b="1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집중캠프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5558CB-E38A-4B53-AD0D-311D11AD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" y="152400"/>
            <a:ext cx="1720592" cy="1224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16DB55-77F8-44C1-BF39-FD0A7D6B2427}"/>
              </a:ext>
            </a:extLst>
          </p:cNvPr>
          <p:cNvGrpSpPr/>
          <p:nvPr/>
        </p:nvGrpSpPr>
        <p:grpSpPr>
          <a:xfrm>
            <a:off x="1430088" y="1143000"/>
            <a:ext cx="9306294" cy="4832350"/>
            <a:chOff x="2435668" y="1522120"/>
            <a:chExt cx="6688455" cy="2909697"/>
          </a:xfrm>
        </p:grpSpPr>
        <p:grpSp>
          <p:nvGrpSpPr>
            <p:cNvPr id="5" name="object 5"/>
            <p:cNvGrpSpPr/>
            <p:nvPr/>
          </p:nvGrpSpPr>
          <p:grpSpPr>
            <a:xfrm>
              <a:off x="8146097" y="2443366"/>
              <a:ext cx="929005" cy="385445"/>
              <a:chOff x="6446520" y="2741663"/>
              <a:chExt cx="929005" cy="385445"/>
            </a:xfrm>
          </p:grpSpPr>
          <p:pic>
            <p:nvPicPr>
              <p:cNvPr id="6" name="object 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60236" y="2741663"/>
                <a:ext cx="902969" cy="343674"/>
              </a:xfrm>
              <a:prstGeom prst="rect">
                <a:avLst/>
              </a:prstGeom>
            </p:spPr>
          </p:pic>
          <p:pic>
            <p:nvPicPr>
              <p:cNvPr id="7" name="object 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46520" y="2752356"/>
                <a:ext cx="928877" cy="374129"/>
              </a:xfrm>
              <a:prstGeom prst="rect">
                <a:avLst/>
              </a:prstGeom>
            </p:spPr>
          </p:pic>
        </p:grpSp>
        <p:grpSp>
          <p:nvGrpSpPr>
            <p:cNvPr id="8" name="object 8"/>
            <p:cNvGrpSpPr/>
            <p:nvPr/>
          </p:nvGrpSpPr>
          <p:grpSpPr>
            <a:xfrm>
              <a:off x="2435668" y="1553363"/>
              <a:ext cx="5609590" cy="2827020"/>
              <a:chOff x="736091" y="1851660"/>
              <a:chExt cx="5609590" cy="2827020"/>
            </a:xfrm>
          </p:grpSpPr>
          <p:pic>
            <p:nvPicPr>
              <p:cNvPr id="9" name="object 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6091" y="1902716"/>
                <a:ext cx="5562600" cy="2775963"/>
              </a:xfrm>
              <a:prstGeom prst="rect">
                <a:avLst/>
              </a:prstGeom>
            </p:spPr>
          </p:pic>
          <p:pic>
            <p:nvPicPr>
              <p:cNvPr id="10" name="object 1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4731" y="1877555"/>
                <a:ext cx="796290" cy="247662"/>
              </a:xfrm>
              <a:prstGeom prst="rect">
                <a:avLst/>
              </a:prstGeom>
            </p:spPr>
          </p:pic>
          <p:sp>
            <p:nvSpPr>
              <p:cNvPr id="11" name="object 11"/>
              <p:cNvSpPr/>
              <p:nvPr/>
            </p:nvSpPr>
            <p:spPr>
              <a:xfrm>
                <a:off x="1277873" y="1870710"/>
                <a:ext cx="757555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757555" h="208914">
                    <a:moveTo>
                      <a:pt x="0" y="208787"/>
                    </a:moveTo>
                    <a:lnTo>
                      <a:pt x="757427" y="208787"/>
                    </a:lnTo>
                    <a:lnTo>
                      <a:pt x="757427" y="0"/>
                    </a:lnTo>
                    <a:lnTo>
                      <a:pt x="0" y="0"/>
                    </a:lnTo>
                    <a:lnTo>
                      <a:pt x="0" y="208787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9159" y="2668524"/>
                <a:ext cx="5446014" cy="764286"/>
              </a:xfrm>
              <a:prstGeom prst="rect">
                <a:avLst/>
              </a:prstGeom>
            </p:spPr>
          </p:pic>
          <p:sp>
            <p:nvSpPr>
              <p:cNvPr id="13" name="object 13"/>
              <p:cNvSpPr/>
              <p:nvPr/>
            </p:nvSpPr>
            <p:spPr>
              <a:xfrm>
                <a:off x="892301" y="2661666"/>
                <a:ext cx="5407660" cy="725805"/>
              </a:xfrm>
              <a:custGeom>
                <a:avLst/>
                <a:gdLst/>
                <a:ahLst/>
                <a:cxnLst/>
                <a:rect l="l" t="t" r="r" b="b"/>
                <a:pathLst>
                  <a:path w="5407660" h="725804">
                    <a:moveTo>
                      <a:pt x="0" y="725424"/>
                    </a:moveTo>
                    <a:lnTo>
                      <a:pt x="5407152" y="725424"/>
                    </a:lnTo>
                    <a:lnTo>
                      <a:pt x="5407152" y="0"/>
                    </a:lnTo>
                    <a:lnTo>
                      <a:pt x="0" y="0"/>
                    </a:lnTo>
                    <a:lnTo>
                      <a:pt x="0" y="725424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9159" y="3447288"/>
                <a:ext cx="5446014" cy="787145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892301" y="3440430"/>
                <a:ext cx="5407660" cy="748665"/>
              </a:xfrm>
              <a:custGeom>
                <a:avLst/>
                <a:gdLst/>
                <a:ahLst/>
                <a:cxnLst/>
                <a:rect l="l" t="t" r="r" b="b"/>
                <a:pathLst>
                  <a:path w="5407660" h="748664">
                    <a:moveTo>
                      <a:pt x="0" y="748284"/>
                    </a:moveTo>
                    <a:lnTo>
                      <a:pt x="5407152" y="748284"/>
                    </a:lnTo>
                    <a:lnTo>
                      <a:pt x="5407152" y="0"/>
                    </a:lnTo>
                    <a:lnTo>
                      <a:pt x="0" y="0"/>
                    </a:lnTo>
                    <a:lnTo>
                      <a:pt x="0" y="748284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61744" y="2226551"/>
                <a:ext cx="902969" cy="343674"/>
              </a:xfrm>
              <a:prstGeom prst="rect">
                <a:avLst/>
              </a:prstGeom>
            </p:spPr>
          </p:pic>
          <p:pic>
            <p:nvPicPr>
              <p:cNvPr id="17" name="object 17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15083" y="2235720"/>
                <a:ext cx="793242" cy="374129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1754886" y="2219706"/>
                <a:ext cx="864235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864235" h="304800">
                    <a:moveTo>
                      <a:pt x="864108" y="0"/>
                    </a:moveTo>
                    <a:lnTo>
                      <a:pt x="0" y="0"/>
                    </a:lnTo>
                    <a:lnTo>
                      <a:pt x="0" y="304800"/>
                    </a:lnTo>
                    <a:lnTo>
                      <a:pt x="864108" y="304800"/>
                    </a:lnTo>
                    <a:lnTo>
                      <a:pt x="864108" y="0"/>
                    </a:lnTo>
                    <a:close/>
                  </a:path>
                </a:pathLst>
              </a:custGeom>
              <a:solidFill>
                <a:srgbClr val="FFFF1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754886" y="2219706"/>
                <a:ext cx="864235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864235" h="304800">
                    <a:moveTo>
                      <a:pt x="0" y="304800"/>
                    </a:moveTo>
                    <a:lnTo>
                      <a:pt x="864108" y="304800"/>
                    </a:lnTo>
                    <a:lnTo>
                      <a:pt x="864108" y="0"/>
                    </a:lnTo>
                    <a:lnTo>
                      <a:pt x="0" y="0"/>
                    </a:lnTo>
                    <a:lnTo>
                      <a:pt x="0" y="304800"/>
                    </a:lnTo>
                    <a:close/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8152955" y="2436520"/>
              <a:ext cx="864235" cy="304800"/>
            </a:xfrm>
            <a:prstGeom prst="rect">
              <a:avLst/>
            </a:prstGeom>
            <a:solidFill>
              <a:srgbClr val="FFFF1A"/>
            </a:solidFill>
            <a:ln w="38100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74930">
                <a:lnSpc>
                  <a:spcPct val="100000"/>
                </a:lnSpc>
                <a:spcBef>
                  <a:spcPts val="330"/>
                </a:spcBef>
              </a:pPr>
              <a:r>
                <a:rPr sz="1400" spc="-30" dirty="0">
                  <a:solidFill>
                    <a:srgbClr val="404040"/>
                  </a:solidFill>
                  <a:latin typeface="Arial Rounded MT Bold"/>
                  <a:cs typeface="Arial Rounded MT Bold"/>
                </a:rPr>
                <a:t>Text</a:t>
              </a:r>
              <a:r>
                <a:rPr sz="1400" spc="-40" dirty="0">
                  <a:solidFill>
                    <a:srgbClr val="404040"/>
                  </a:solidFill>
                  <a:latin typeface="Arial Rounded MT Bold"/>
                  <a:cs typeface="Arial Rounded MT Bold"/>
                </a:rPr>
                <a:t> </a:t>
              </a:r>
              <a:r>
                <a:rPr sz="1400" dirty="0">
                  <a:solidFill>
                    <a:srgbClr val="404040"/>
                  </a:solidFill>
                  <a:latin typeface="Arial Rounded MT Bold"/>
                  <a:cs typeface="Arial Rounded MT Bold"/>
                </a:rPr>
                <a:t>cell</a:t>
              </a:r>
              <a:endParaRPr sz="1400">
                <a:latin typeface="Arial Rounded MT Bold"/>
                <a:cs typeface="Arial Rounded MT Bold"/>
              </a:endParaRPr>
            </a:p>
          </p:txBody>
        </p:sp>
        <p:grpSp>
          <p:nvGrpSpPr>
            <p:cNvPr id="21" name="object 21"/>
            <p:cNvGrpSpPr/>
            <p:nvPr/>
          </p:nvGrpSpPr>
          <p:grpSpPr>
            <a:xfrm>
              <a:off x="8097329" y="3283090"/>
              <a:ext cx="1026794" cy="383540"/>
              <a:chOff x="6397752" y="3581387"/>
              <a:chExt cx="1026794" cy="383540"/>
            </a:xfrm>
          </p:grpSpPr>
          <p:pic>
            <p:nvPicPr>
              <p:cNvPr id="22" name="object 22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60236" y="3581387"/>
                <a:ext cx="902969" cy="343674"/>
              </a:xfrm>
              <a:prstGeom prst="rect">
                <a:avLst/>
              </a:prstGeom>
            </p:spPr>
          </p:pic>
          <p:pic>
            <p:nvPicPr>
              <p:cNvPr id="23" name="object 23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97752" y="3590556"/>
                <a:ext cx="1026413" cy="374129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8152955" y="3276244"/>
              <a:ext cx="864235" cy="304800"/>
            </a:xfrm>
            <a:prstGeom prst="rect">
              <a:avLst/>
            </a:prstGeom>
            <a:solidFill>
              <a:srgbClr val="FFFF1A"/>
            </a:solidFill>
            <a:ln w="38100">
              <a:solidFill>
                <a:srgbClr val="00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26670">
                <a:lnSpc>
                  <a:spcPct val="100000"/>
                </a:lnSpc>
                <a:spcBef>
                  <a:spcPts val="325"/>
                </a:spcBef>
              </a:pPr>
              <a:r>
                <a:rPr sz="1400" dirty="0">
                  <a:solidFill>
                    <a:srgbClr val="404040"/>
                  </a:solidFill>
                  <a:latin typeface="Arial Rounded MT Bold"/>
                  <a:cs typeface="Arial Rounded MT Bold"/>
                </a:rPr>
                <a:t>Code</a:t>
              </a:r>
              <a:r>
                <a:rPr sz="1400" spc="-60" dirty="0">
                  <a:solidFill>
                    <a:srgbClr val="404040"/>
                  </a:solidFill>
                  <a:latin typeface="Arial Rounded MT Bold"/>
                  <a:cs typeface="Arial Rounded MT Bold"/>
                </a:rPr>
                <a:t> </a:t>
              </a:r>
              <a:r>
                <a:rPr sz="1400" dirty="0">
                  <a:solidFill>
                    <a:srgbClr val="404040"/>
                  </a:solidFill>
                  <a:latin typeface="Arial Rounded MT Bold"/>
                  <a:cs typeface="Arial Rounded MT Bold"/>
                </a:rPr>
                <a:t>cell</a:t>
              </a:r>
              <a:endParaRPr sz="1400">
                <a:latin typeface="Arial Rounded MT Bold"/>
                <a:cs typeface="Arial Rounded MT Bold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454462" y="1921408"/>
              <a:ext cx="864235" cy="304800"/>
            </a:xfrm>
            <a:prstGeom prst="rect">
              <a:avLst/>
            </a:prstGeom>
          </p:spPr>
          <p:txBody>
            <a:bodyPr vert="horz" wrap="square" lIns="0" tIns="4191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330"/>
                </a:spcBef>
              </a:pPr>
              <a:r>
                <a:rPr sz="1400" dirty="0">
                  <a:solidFill>
                    <a:srgbClr val="404040"/>
                  </a:solidFill>
                  <a:latin typeface="맑은 고딕"/>
                  <a:cs typeface="맑은 고딕"/>
                </a:rPr>
                <a:t>셀</a:t>
              </a:r>
              <a:r>
                <a:rPr sz="1400" spc="-145" dirty="0">
                  <a:solidFill>
                    <a:srgbClr val="404040"/>
                  </a:solidFill>
                  <a:latin typeface="맑은 고딕"/>
                  <a:cs typeface="맑은 고딕"/>
                </a:rPr>
                <a:t> </a:t>
              </a:r>
              <a:r>
                <a:rPr sz="1400" dirty="0">
                  <a:solidFill>
                    <a:srgbClr val="404040"/>
                  </a:solidFill>
                  <a:latin typeface="맑은 고딕"/>
                  <a:cs typeface="맑은 고딕"/>
                </a:rPr>
                <a:t>추가</a:t>
              </a:r>
              <a:endParaRPr sz="1400">
                <a:latin typeface="맑은 고딕"/>
                <a:cs typeface="맑은 고딕"/>
              </a:endParaRPr>
            </a:p>
          </p:txBody>
        </p:sp>
        <p:grpSp>
          <p:nvGrpSpPr>
            <p:cNvPr id="26" name="object 26"/>
            <p:cNvGrpSpPr/>
            <p:nvPr/>
          </p:nvGrpSpPr>
          <p:grpSpPr>
            <a:xfrm>
              <a:off x="2498153" y="1528966"/>
              <a:ext cx="2384425" cy="638175"/>
              <a:chOff x="798576" y="1827263"/>
              <a:chExt cx="2384425" cy="638175"/>
            </a:xfrm>
          </p:grpSpPr>
          <p:pic>
            <p:nvPicPr>
              <p:cNvPr id="27" name="object 27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484" y="2217407"/>
                <a:ext cx="902969" cy="247662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817626" y="2210561"/>
                <a:ext cx="864235" cy="208915"/>
              </a:xfrm>
              <a:custGeom>
                <a:avLst/>
                <a:gdLst/>
                <a:ahLst/>
                <a:cxnLst/>
                <a:rect l="l" t="t" r="r" b="b"/>
                <a:pathLst>
                  <a:path w="864235" h="208914">
                    <a:moveTo>
                      <a:pt x="0" y="208787"/>
                    </a:moveTo>
                    <a:lnTo>
                      <a:pt x="864108" y="208787"/>
                    </a:lnTo>
                    <a:lnTo>
                      <a:pt x="864108" y="0"/>
                    </a:lnTo>
                    <a:lnTo>
                      <a:pt x="0" y="0"/>
                    </a:lnTo>
                    <a:lnTo>
                      <a:pt x="0" y="208787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9" name="object 29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7900" y="1827263"/>
                <a:ext cx="902969" cy="343674"/>
              </a:xfrm>
              <a:prstGeom prst="rect">
                <a:avLst/>
              </a:prstGeom>
            </p:spPr>
          </p:pic>
          <p:pic>
            <p:nvPicPr>
              <p:cNvPr id="30" name="object 30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212848" y="1834908"/>
                <a:ext cx="970026" cy="374129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3940619" y="1522120"/>
              <a:ext cx="864235" cy="304800"/>
            </a:xfrm>
            <a:prstGeom prst="rect">
              <a:avLst/>
            </a:prstGeom>
            <a:solidFill>
              <a:srgbClr val="FFFF1A"/>
            </a:solidFill>
            <a:ln w="38100">
              <a:solidFill>
                <a:srgbClr val="000000"/>
              </a:solidFill>
            </a:ln>
          </p:spPr>
          <p:txBody>
            <a:bodyPr vert="horz" wrap="square" lIns="0" tIns="40640" rIns="0" bIns="0" rtlCol="0">
              <a:spAutoFit/>
            </a:bodyPr>
            <a:lstStyle/>
            <a:p>
              <a:pPr marL="52705">
                <a:lnSpc>
                  <a:spcPct val="100000"/>
                </a:lnSpc>
                <a:spcBef>
                  <a:spcPts val="320"/>
                </a:spcBef>
              </a:pPr>
              <a:r>
                <a:rPr sz="1400" dirty="0">
                  <a:solidFill>
                    <a:srgbClr val="404040"/>
                  </a:solidFill>
                  <a:latin typeface="맑은 고딕"/>
                  <a:cs typeface="맑은 고딕"/>
                </a:rPr>
                <a:t>이름</a:t>
              </a:r>
              <a:r>
                <a:rPr sz="1400" spc="-160" dirty="0">
                  <a:solidFill>
                    <a:srgbClr val="404040"/>
                  </a:solidFill>
                  <a:latin typeface="맑은 고딕"/>
                  <a:cs typeface="맑은 고딕"/>
                </a:rPr>
                <a:t> </a:t>
              </a:r>
              <a:r>
                <a:rPr sz="1400" dirty="0">
                  <a:solidFill>
                    <a:srgbClr val="404040"/>
                  </a:solidFill>
                  <a:latin typeface="맑은 고딕"/>
                  <a:cs typeface="맑은 고딕"/>
                </a:rPr>
                <a:t>변경</a:t>
              </a:r>
              <a:endParaRPr sz="1400">
                <a:latin typeface="맑은 고딕"/>
                <a:cs typeface="맑은 고딕"/>
              </a:endParaRPr>
            </a:p>
          </p:txBody>
        </p:sp>
        <p:grpSp>
          <p:nvGrpSpPr>
            <p:cNvPr id="32" name="object 32"/>
            <p:cNvGrpSpPr/>
            <p:nvPr/>
          </p:nvGrpSpPr>
          <p:grpSpPr>
            <a:xfrm>
              <a:off x="6527609" y="3953662"/>
              <a:ext cx="2104390" cy="478155"/>
              <a:chOff x="4828032" y="4251959"/>
              <a:chExt cx="2104390" cy="478155"/>
            </a:xfrm>
          </p:grpSpPr>
          <p:pic>
            <p:nvPicPr>
              <p:cNvPr id="33" name="object 33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53940" y="4277880"/>
                <a:ext cx="1081277" cy="310121"/>
              </a:xfrm>
              <a:prstGeom prst="rect">
                <a:avLst/>
              </a:prstGeom>
            </p:spPr>
          </p:pic>
          <p:sp>
            <p:nvSpPr>
              <p:cNvPr id="34" name="object 34"/>
              <p:cNvSpPr/>
              <p:nvPr/>
            </p:nvSpPr>
            <p:spPr>
              <a:xfrm>
                <a:off x="4847082" y="4271009"/>
                <a:ext cx="1042669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1042670" h="271779">
                    <a:moveTo>
                      <a:pt x="0" y="271271"/>
                    </a:moveTo>
                    <a:lnTo>
                      <a:pt x="1042415" y="271271"/>
                    </a:lnTo>
                    <a:lnTo>
                      <a:pt x="1042415" y="0"/>
                    </a:lnTo>
                    <a:lnTo>
                      <a:pt x="0" y="0"/>
                    </a:lnTo>
                    <a:lnTo>
                      <a:pt x="0" y="271271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28944" y="4346435"/>
                <a:ext cx="902970" cy="343674"/>
              </a:xfrm>
              <a:prstGeom prst="rect">
                <a:avLst/>
              </a:prstGeom>
            </p:spPr>
          </p:pic>
          <p:pic>
            <p:nvPicPr>
              <p:cNvPr id="36" name="object 36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082284" y="4355604"/>
                <a:ext cx="793241" cy="374129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7721662" y="4041293"/>
              <a:ext cx="864235" cy="304800"/>
            </a:xfrm>
            <a:prstGeom prst="rect">
              <a:avLst/>
            </a:prstGeom>
            <a:solidFill>
              <a:srgbClr val="FFFF1A"/>
            </a:solidFill>
            <a:ln w="38100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141605">
                <a:lnSpc>
                  <a:spcPct val="100000"/>
                </a:lnSpc>
                <a:spcBef>
                  <a:spcPts val="330"/>
                </a:spcBef>
              </a:pPr>
              <a:r>
                <a:rPr sz="1400" dirty="0">
                  <a:solidFill>
                    <a:srgbClr val="404040"/>
                  </a:solidFill>
                  <a:latin typeface="맑은 고딕"/>
                  <a:cs typeface="맑은 고딕"/>
                </a:rPr>
                <a:t>셀</a:t>
              </a:r>
              <a:r>
                <a:rPr sz="1400" spc="-145" dirty="0">
                  <a:solidFill>
                    <a:srgbClr val="404040"/>
                  </a:solidFill>
                  <a:latin typeface="맑은 고딕"/>
                  <a:cs typeface="맑은 고딕"/>
                </a:rPr>
                <a:t> </a:t>
              </a:r>
              <a:r>
                <a:rPr sz="1400" dirty="0">
                  <a:solidFill>
                    <a:srgbClr val="404040"/>
                  </a:solidFill>
                  <a:latin typeface="맑은 고딕"/>
                  <a:cs typeface="맑은 고딕"/>
                </a:rPr>
                <a:t>추가</a:t>
              </a:r>
              <a:endParaRPr sz="1400">
                <a:latin typeface="맑은 고딕"/>
                <a:cs typeface="맑은 고딕"/>
              </a:endParaRPr>
            </a:p>
          </p:txBody>
        </p:sp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25162172-F763-4740-A309-4D3390FF995E}"/>
              </a:ext>
            </a:extLst>
          </p:cNvPr>
          <p:cNvSpPr txBox="1">
            <a:spLocks/>
          </p:cNvSpPr>
          <p:nvPr/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lang="en-US" spc="-10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  <a:endParaRPr lang="ko-KR" altLang="en-US"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016185"/>
            <a:ext cx="5069840" cy="136319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여러</a:t>
            </a:r>
            <a:r>
              <a:rPr sz="2400" spc="-2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줄</a:t>
            </a:r>
            <a:r>
              <a:rPr sz="2400" spc="-2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주석의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효과적인</a:t>
            </a:r>
            <a:r>
              <a:rPr sz="2400" spc="-2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시각화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마크다운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(Markdown)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문법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자동</a:t>
            </a:r>
            <a:r>
              <a:rPr sz="2400" spc="-18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목차</a:t>
            </a:r>
            <a:r>
              <a:rPr sz="2400" spc="-18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생성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59" y="2550605"/>
            <a:ext cx="11671300" cy="1923414"/>
            <a:chOff x="280411" y="3014415"/>
            <a:chExt cx="11671300" cy="19234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1" y="3014415"/>
              <a:ext cx="11670801" cy="19233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79" y="3060192"/>
              <a:ext cx="11510772" cy="17724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6229" y="3041142"/>
              <a:ext cx="11549380" cy="1811020"/>
            </a:xfrm>
            <a:custGeom>
              <a:avLst/>
              <a:gdLst/>
              <a:ahLst/>
              <a:cxnLst/>
              <a:rect l="l" t="t" r="r" b="b"/>
              <a:pathLst>
                <a:path w="11549380" h="1811020">
                  <a:moveTo>
                    <a:pt x="0" y="1810511"/>
                  </a:moveTo>
                  <a:lnTo>
                    <a:pt x="11548872" y="1810511"/>
                  </a:lnTo>
                  <a:lnTo>
                    <a:pt x="11548872" y="0"/>
                  </a:lnTo>
                  <a:lnTo>
                    <a:pt x="0" y="0"/>
                  </a:lnTo>
                  <a:lnTo>
                    <a:pt x="0" y="181051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20627" y="4645204"/>
            <a:ext cx="5582920" cy="1758950"/>
            <a:chOff x="310888" y="5052000"/>
            <a:chExt cx="5582920" cy="1758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88" y="5052000"/>
              <a:ext cx="5582426" cy="17587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759" y="5097779"/>
              <a:ext cx="5422392" cy="16078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6709" y="5078729"/>
              <a:ext cx="5461000" cy="1645920"/>
            </a:xfrm>
            <a:custGeom>
              <a:avLst/>
              <a:gdLst/>
              <a:ahLst/>
              <a:cxnLst/>
              <a:rect l="l" t="t" r="r" b="b"/>
              <a:pathLst>
                <a:path w="5461000" h="1645920">
                  <a:moveTo>
                    <a:pt x="0" y="1645920"/>
                  </a:moveTo>
                  <a:lnTo>
                    <a:pt x="5460492" y="1645920"/>
                  </a:lnTo>
                  <a:lnTo>
                    <a:pt x="5460492" y="0"/>
                  </a:lnTo>
                  <a:lnTo>
                    <a:pt x="0" y="0"/>
                  </a:lnTo>
                  <a:lnTo>
                    <a:pt x="0" y="16459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79" y="5439155"/>
              <a:ext cx="666750" cy="3055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521" y="5432297"/>
              <a:ext cx="628015" cy="266700"/>
            </a:xfrm>
            <a:custGeom>
              <a:avLst/>
              <a:gdLst/>
              <a:ahLst/>
              <a:cxnLst/>
              <a:rect l="l" t="t" r="r" b="b"/>
              <a:pathLst>
                <a:path w="628015" h="266700">
                  <a:moveTo>
                    <a:pt x="0" y="266699"/>
                  </a:moveTo>
                  <a:lnTo>
                    <a:pt x="627888" y="266699"/>
                  </a:lnTo>
                  <a:lnTo>
                    <a:pt x="627888" y="0"/>
                  </a:lnTo>
                  <a:lnTo>
                    <a:pt x="0" y="0"/>
                  </a:lnTo>
                  <a:lnTo>
                    <a:pt x="0" y="26669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3104" y="5413247"/>
              <a:ext cx="922782" cy="4244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8720" y="5462015"/>
              <a:ext cx="970026" cy="3741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06245" y="5406389"/>
              <a:ext cx="883919" cy="386080"/>
            </a:xfrm>
            <a:custGeom>
              <a:avLst/>
              <a:gdLst/>
              <a:ahLst/>
              <a:cxnLst/>
              <a:rect l="l" t="t" r="r" b="b"/>
              <a:pathLst>
                <a:path w="883919" h="386079">
                  <a:moveTo>
                    <a:pt x="883919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883919" y="385572"/>
                  </a:lnTo>
                  <a:lnTo>
                    <a:pt x="883919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6245" y="5406389"/>
              <a:ext cx="883919" cy="386080"/>
            </a:xfrm>
            <a:custGeom>
              <a:avLst/>
              <a:gdLst/>
              <a:ahLst/>
              <a:cxnLst/>
              <a:rect l="l" t="t" r="r" b="b"/>
              <a:pathLst>
                <a:path w="883919" h="386079">
                  <a:moveTo>
                    <a:pt x="0" y="385572"/>
                  </a:moveTo>
                  <a:lnTo>
                    <a:pt x="883919" y="385572"/>
                  </a:lnTo>
                  <a:lnTo>
                    <a:pt x="883919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06246" y="5406390"/>
            <a:ext cx="883919" cy="3860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목차</a:t>
            </a:r>
            <a:r>
              <a:rPr sz="1400" spc="-1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생성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8B9C4FAC-A686-4B0C-A4F7-7A37B1120D72}"/>
              </a:ext>
            </a:extLst>
          </p:cNvPr>
          <p:cNvSpPr txBox="1">
            <a:spLocks/>
          </p:cNvSpPr>
          <p:nvPr/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Text</a:t>
            </a:r>
            <a:r>
              <a:rPr lang="en-US" altLang="ko-KR" sz="4400" spc="-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lang="en-US" altLang="ko-KR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cell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81583" y="1721735"/>
            <a:ext cx="5000625" cy="10246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일반적인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파이썬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코딩</a:t>
            </a:r>
            <a:r>
              <a:rPr sz="28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방식과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동일</a:t>
            </a: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각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셀은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한번에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실행할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단위를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뜻함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583" y="2672588"/>
            <a:ext cx="483298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이후에도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메모리는</a:t>
            </a:r>
            <a:r>
              <a:rPr sz="28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유지되어  다른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셀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</a:t>
            </a:r>
            <a:r>
              <a:rPr sz="28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영향을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줌</a:t>
            </a: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699135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다시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시작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초기화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583" y="4282185"/>
            <a:ext cx="3098165" cy="15331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상단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메뉴의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</a:t>
            </a:r>
            <a:endParaRPr sz="280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699135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중인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셀</a:t>
            </a:r>
            <a:r>
              <a:rPr sz="28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중단</a:t>
            </a:r>
            <a:endParaRPr sz="280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699135" algn="l"/>
              </a:tabLst>
            </a:pP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임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다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시작</a:t>
            </a:r>
            <a:endParaRPr sz="280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28715" y="1540734"/>
            <a:ext cx="6033770" cy="2821305"/>
            <a:chOff x="5728715" y="1540734"/>
            <a:chExt cx="6033770" cy="28213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2470" y="1540734"/>
              <a:ext cx="4809778" cy="28209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7351" y="1586484"/>
              <a:ext cx="4649724" cy="26700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88301" y="1567434"/>
              <a:ext cx="4688205" cy="2708275"/>
            </a:xfrm>
            <a:custGeom>
              <a:avLst/>
              <a:gdLst/>
              <a:ahLst/>
              <a:cxnLst/>
              <a:rect l="l" t="t" r="r" b="b"/>
              <a:pathLst>
                <a:path w="4688205" h="2708275">
                  <a:moveTo>
                    <a:pt x="0" y="2708148"/>
                  </a:moveTo>
                  <a:lnTo>
                    <a:pt x="4687824" y="2708148"/>
                  </a:lnTo>
                  <a:lnTo>
                    <a:pt x="4687824" y="0"/>
                  </a:lnTo>
                  <a:lnTo>
                    <a:pt x="0" y="0"/>
                  </a:lnTo>
                  <a:lnTo>
                    <a:pt x="0" y="270814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7" y="3096780"/>
              <a:ext cx="340614" cy="3055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67549" y="3089910"/>
              <a:ext cx="302260" cy="266700"/>
            </a:xfrm>
            <a:custGeom>
              <a:avLst/>
              <a:gdLst/>
              <a:ahLst/>
              <a:cxnLst/>
              <a:rect l="l" t="t" r="r" b="b"/>
              <a:pathLst>
                <a:path w="302259" h="266700">
                  <a:moveTo>
                    <a:pt x="0" y="266700"/>
                  </a:moveTo>
                  <a:lnTo>
                    <a:pt x="301751" y="266700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4623" y="3080004"/>
              <a:ext cx="1299209" cy="6057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0907" y="3113532"/>
              <a:ext cx="1325117" cy="5890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47765" y="3073146"/>
              <a:ext cx="1260475" cy="567055"/>
            </a:xfrm>
            <a:custGeom>
              <a:avLst/>
              <a:gdLst/>
              <a:ahLst/>
              <a:cxnLst/>
              <a:rect l="l" t="t" r="r" b="b"/>
              <a:pathLst>
                <a:path w="1260475" h="567054">
                  <a:moveTo>
                    <a:pt x="1260347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1260347" y="566927"/>
                  </a:lnTo>
                  <a:lnTo>
                    <a:pt x="1260347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47765" y="3073146"/>
              <a:ext cx="1260475" cy="567055"/>
            </a:xfrm>
            <a:custGeom>
              <a:avLst/>
              <a:gdLst/>
              <a:ahLst/>
              <a:cxnLst/>
              <a:rect l="l" t="t" r="r" b="b"/>
              <a:pathLst>
                <a:path w="1260475" h="567054">
                  <a:moveTo>
                    <a:pt x="0" y="566927"/>
                  </a:moveTo>
                  <a:lnTo>
                    <a:pt x="1260347" y="566927"/>
                  </a:lnTo>
                  <a:lnTo>
                    <a:pt x="1260347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66815" y="3125851"/>
            <a:ext cx="11925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맑은 고딕"/>
                <a:cs typeface="맑은 고딕"/>
              </a:rPr>
              <a:t>실행</a:t>
            </a:r>
            <a:endParaRPr sz="1400" b="1" dirty="0">
              <a:latin typeface="맑은 고딕"/>
              <a:cs typeface="맑은 고딕"/>
            </a:endParaRPr>
          </a:p>
          <a:p>
            <a:pPr marL="31115" algn="ctr">
              <a:lnSpc>
                <a:spcPct val="100000"/>
              </a:lnSpc>
            </a:pPr>
            <a:r>
              <a:rPr sz="1400" b="1" spc="-10" dirty="0">
                <a:solidFill>
                  <a:srgbClr val="404040"/>
                </a:solidFill>
                <a:latin typeface="Arial Rounded MT Bold"/>
                <a:cs typeface="Arial Rounded MT Bold"/>
              </a:rPr>
              <a:t>(Ctrl</a:t>
            </a:r>
            <a:r>
              <a:rPr sz="1400" b="1" spc="-15" dirty="0">
                <a:solidFill>
                  <a:srgbClr val="404040"/>
                </a:solidFill>
                <a:latin typeface="Arial Rounded MT Bold"/>
                <a:cs typeface="Arial Rounded MT Bold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 Rounded MT Bold"/>
                <a:cs typeface="Arial Rounded MT Bold"/>
              </a:rPr>
              <a:t>+</a:t>
            </a:r>
            <a:r>
              <a:rPr sz="1400" b="1" spc="-30" dirty="0">
                <a:solidFill>
                  <a:srgbClr val="404040"/>
                </a:solidFill>
                <a:latin typeface="Arial Rounded MT Bold"/>
                <a:cs typeface="Arial Rounded MT Bold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 Rounded MT Bold"/>
                <a:cs typeface="Arial Rounded MT Bold"/>
              </a:rPr>
              <a:t>Enter)</a:t>
            </a:r>
            <a:endParaRPr sz="1400" b="1" dirty="0">
              <a:latin typeface="Arial Rounded MT Bold"/>
              <a:cs typeface="Arial Rounded MT Bold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500" y="3838955"/>
            <a:ext cx="2256790" cy="450850"/>
            <a:chOff x="7048500" y="3838955"/>
            <a:chExt cx="2256790" cy="45085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4407" y="3931932"/>
              <a:ext cx="1183386" cy="3055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67550" y="3925061"/>
              <a:ext cx="1144905" cy="266700"/>
            </a:xfrm>
            <a:custGeom>
              <a:avLst/>
              <a:gdLst/>
              <a:ahLst/>
              <a:cxnLst/>
              <a:rect l="l" t="t" r="r" b="b"/>
              <a:pathLst>
                <a:path w="1144904" h="266700">
                  <a:moveTo>
                    <a:pt x="0" y="266700"/>
                  </a:moveTo>
                  <a:lnTo>
                    <a:pt x="1144524" y="26670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9139" y="3864876"/>
              <a:ext cx="922781" cy="42442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34755" y="3913644"/>
              <a:ext cx="970026" cy="3741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52282" y="3858005"/>
              <a:ext cx="883919" cy="386080"/>
            </a:xfrm>
            <a:custGeom>
              <a:avLst/>
              <a:gdLst/>
              <a:ahLst/>
              <a:cxnLst/>
              <a:rect l="l" t="t" r="r" b="b"/>
              <a:pathLst>
                <a:path w="883920" h="386079">
                  <a:moveTo>
                    <a:pt x="88392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883920" y="385572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52282" y="3858005"/>
              <a:ext cx="883919" cy="386080"/>
            </a:xfrm>
            <a:custGeom>
              <a:avLst/>
              <a:gdLst/>
              <a:ahLst/>
              <a:cxnLst/>
              <a:rect l="l" t="t" r="r" b="b"/>
              <a:pathLst>
                <a:path w="883920" h="386079">
                  <a:moveTo>
                    <a:pt x="0" y="385572"/>
                  </a:moveTo>
                  <a:lnTo>
                    <a:pt x="883920" y="385572"/>
                  </a:lnTo>
                  <a:lnTo>
                    <a:pt x="88392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52281" y="3858005"/>
            <a:ext cx="883919" cy="3860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실행</a:t>
            </a:r>
            <a:r>
              <a:rPr sz="1400" spc="-1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결과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68440" y="1286255"/>
            <a:ext cx="1327150" cy="720090"/>
            <a:chOff x="6568440" y="1286255"/>
            <a:chExt cx="1327150" cy="72009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8" y="1700796"/>
              <a:ext cx="340614" cy="3055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67550" y="1693925"/>
              <a:ext cx="302260" cy="266700"/>
            </a:xfrm>
            <a:custGeom>
              <a:avLst/>
              <a:gdLst/>
              <a:ahLst/>
              <a:cxnLst/>
              <a:rect l="l" t="t" r="r" b="b"/>
              <a:pathLst>
                <a:path w="302259" h="266700">
                  <a:moveTo>
                    <a:pt x="0" y="266700"/>
                  </a:moveTo>
                  <a:lnTo>
                    <a:pt x="301751" y="266700"/>
                  </a:lnTo>
                  <a:lnTo>
                    <a:pt x="301751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4348" y="1312163"/>
              <a:ext cx="1300733" cy="37261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7416" y="1335036"/>
              <a:ext cx="970026" cy="37412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87490" y="1305305"/>
              <a:ext cx="1262380" cy="334010"/>
            </a:xfrm>
            <a:custGeom>
              <a:avLst/>
              <a:gdLst/>
              <a:ahLst/>
              <a:cxnLst/>
              <a:rect l="l" t="t" r="r" b="b"/>
              <a:pathLst>
                <a:path w="1262379" h="334010">
                  <a:moveTo>
                    <a:pt x="1261872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1261872" y="333756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7490" y="1305305"/>
              <a:ext cx="1262380" cy="334010"/>
            </a:xfrm>
            <a:custGeom>
              <a:avLst/>
              <a:gdLst/>
              <a:ahLst/>
              <a:cxnLst/>
              <a:rect l="l" t="t" r="r" b="b"/>
              <a:pathLst>
                <a:path w="1262379" h="334010">
                  <a:moveTo>
                    <a:pt x="0" y="333756"/>
                  </a:moveTo>
                  <a:lnTo>
                    <a:pt x="1261872" y="333756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87490" y="1305305"/>
            <a:ext cx="1262380" cy="2622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252095">
              <a:lnSpc>
                <a:spcPts val="1625"/>
              </a:lnSpc>
              <a:spcBef>
                <a:spcPts val="439"/>
              </a:spcBef>
            </a:pP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실행</a:t>
            </a:r>
            <a:r>
              <a:rPr sz="1400" spc="-1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번호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52475" y="4439392"/>
            <a:ext cx="4761865" cy="2303145"/>
            <a:chOff x="6952475" y="4439392"/>
            <a:chExt cx="4761865" cy="2303145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2475" y="4439392"/>
              <a:ext cx="3397020" cy="23027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7351" y="4485132"/>
              <a:ext cx="3236976" cy="21518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88301" y="4466082"/>
              <a:ext cx="3275329" cy="2190115"/>
            </a:xfrm>
            <a:custGeom>
              <a:avLst/>
              <a:gdLst/>
              <a:ahLst/>
              <a:cxnLst/>
              <a:rect l="l" t="t" r="r" b="b"/>
              <a:pathLst>
                <a:path w="3275329" h="2190115">
                  <a:moveTo>
                    <a:pt x="0" y="2189988"/>
                  </a:moveTo>
                  <a:lnTo>
                    <a:pt x="3275076" y="2189988"/>
                  </a:lnTo>
                  <a:lnTo>
                    <a:pt x="3275076" y="0"/>
                  </a:lnTo>
                  <a:lnTo>
                    <a:pt x="0" y="0"/>
                  </a:lnTo>
                  <a:lnTo>
                    <a:pt x="0" y="21899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68283" y="4634496"/>
              <a:ext cx="493001" cy="27354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61425" y="4627626"/>
              <a:ext cx="454659" cy="234950"/>
            </a:xfrm>
            <a:custGeom>
              <a:avLst/>
              <a:gdLst/>
              <a:ahLst/>
              <a:cxnLst/>
              <a:rect l="l" t="t" r="r" b="b"/>
              <a:pathLst>
                <a:path w="454659" h="234950">
                  <a:moveTo>
                    <a:pt x="0" y="234696"/>
                  </a:moveTo>
                  <a:lnTo>
                    <a:pt x="454151" y="234696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3469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38971" y="5894832"/>
              <a:ext cx="1751837" cy="38327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532113" y="5887974"/>
              <a:ext cx="1713230" cy="344805"/>
            </a:xfrm>
            <a:custGeom>
              <a:avLst/>
              <a:gdLst/>
              <a:ahLst/>
              <a:cxnLst/>
              <a:rect l="l" t="t" r="r" b="b"/>
              <a:pathLst>
                <a:path w="1713229" h="344804">
                  <a:moveTo>
                    <a:pt x="0" y="344423"/>
                  </a:moveTo>
                  <a:lnTo>
                    <a:pt x="1712976" y="344423"/>
                  </a:lnTo>
                  <a:lnTo>
                    <a:pt x="1712976" y="0"/>
                  </a:lnTo>
                  <a:lnTo>
                    <a:pt x="0" y="0"/>
                  </a:lnTo>
                  <a:lnTo>
                    <a:pt x="0" y="34442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02823" y="5679935"/>
              <a:ext cx="1300733" cy="6073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87583" y="5713476"/>
              <a:ext cx="1326642" cy="58750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395966" y="5673090"/>
            <a:ext cx="1262380" cy="568960"/>
          </a:xfrm>
          <a:prstGeom prst="rect">
            <a:avLst/>
          </a:prstGeom>
          <a:solidFill>
            <a:srgbClr val="FFFF1A"/>
          </a:solidFill>
          <a:ln w="381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74295" marR="66675" indent="177800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실행</a:t>
            </a:r>
            <a:r>
              <a:rPr sz="1400" spc="-1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중단  런타임</a:t>
            </a:r>
            <a:r>
              <a:rPr sz="1400" spc="-1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재시작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003F6FE-945C-4F8A-AD47-A82C1131C178}"/>
              </a:ext>
            </a:extLst>
          </p:cNvPr>
          <p:cNvSpPr txBox="1">
            <a:spLocks/>
          </p:cNvSpPr>
          <p:nvPr/>
        </p:nvSpPr>
        <p:spPr>
          <a:xfrm>
            <a:off x="3446462" y="280575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en-US" altLang="ko-KR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Code</a:t>
            </a:r>
            <a:r>
              <a:rPr lang="en-US" altLang="ko-KR" sz="4400" spc="-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lang="en-US" altLang="ko-KR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cell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356" y="1412747"/>
            <a:ext cx="5279136" cy="392887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F241F64-54ED-40B5-8F11-32B1B532B730}"/>
              </a:ext>
            </a:extLst>
          </p:cNvPr>
          <p:cNvSpPr txBox="1">
            <a:spLocks/>
          </p:cNvSpPr>
          <p:nvPr/>
        </p:nvSpPr>
        <p:spPr>
          <a:xfrm>
            <a:off x="3446462" y="280575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ko-KR" altLang="en-US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단축키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039CD-FE10-4677-9522-A4D090AF93F3}"/>
              </a:ext>
            </a:extLst>
          </p:cNvPr>
          <p:cNvSpPr txBox="1"/>
          <p:nvPr/>
        </p:nvSpPr>
        <p:spPr>
          <a:xfrm>
            <a:off x="-838200" y="1905000"/>
            <a:ext cx="10744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6465" lvl="2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tabLst>
                <a:tab pos="1156335" algn="l"/>
              </a:tabLst>
            </a:pPr>
            <a:r>
              <a:rPr lang="ko-KR" altLang="en-US" sz="8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코드</a:t>
            </a:r>
            <a:r>
              <a:rPr lang="ko-KR" altLang="en-US" sz="8800" spc="-204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lang="ko-KR" altLang="en-US" sz="8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셀</a:t>
            </a:r>
            <a:r>
              <a:rPr lang="ko-KR" altLang="en-US" sz="8800" spc="-204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lang="ko-KR" altLang="en-US" sz="8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</a:t>
            </a:r>
            <a:r>
              <a:rPr lang="ko-KR" altLang="en-US" sz="8800" spc="-195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lang="en-US" altLang="ko-KR" sz="88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–</a:t>
            </a:r>
            <a:r>
              <a:rPr lang="ko-KR" altLang="en-US" sz="8800" spc="-3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lang="en-US" altLang="ko-KR" sz="8800" dirty="0" err="1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Ctrl+Enter</a:t>
            </a:r>
            <a:endParaRPr lang="en-US" altLang="ko-KR" sz="8800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en-US" altLang="ko-KR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GPU</a:t>
            </a:r>
            <a:r>
              <a:rPr lang="en-US" altLang="ko-KR" sz="4400" spc="-4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lang="ko-KR" altLang="en-US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설정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205406"/>
            <a:ext cx="9260840" cy="1362552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-&gt;</a:t>
            </a:r>
            <a:r>
              <a:rPr sz="2400" spc="-1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유형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변경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-&gt;</a:t>
            </a:r>
            <a:r>
              <a:rPr sz="2400" spc="-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하드웨어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가속기를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GPU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로</a:t>
            </a:r>
            <a:r>
              <a:rPr sz="2400" spc="-18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변경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유의사항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–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GPU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는</a:t>
            </a:r>
            <a:r>
              <a:rPr sz="24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최대</a:t>
            </a:r>
            <a:r>
              <a:rPr sz="2400" spc="-18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12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시간</a:t>
            </a:r>
            <a:r>
              <a:rPr sz="2400" spc="-18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실행을</a:t>
            </a:r>
            <a:r>
              <a:rPr sz="24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지원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12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시간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</a:t>
            </a:r>
            <a:r>
              <a:rPr sz="24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이후에는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</a:t>
            </a:r>
            <a:r>
              <a:rPr sz="24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재시작으로</a:t>
            </a:r>
            <a:r>
              <a:rPr sz="24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VM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을</a:t>
            </a:r>
            <a:r>
              <a:rPr sz="24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교체해야</a:t>
            </a:r>
            <a:r>
              <a:rPr sz="24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함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92470" y="3267440"/>
            <a:ext cx="4531360" cy="3435350"/>
            <a:chOff x="792470" y="3267440"/>
            <a:chExt cx="4531360" cy="3435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0" y="3267440"/>
              <a:ext cx="4530870" cy="3435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343" y="3313176"/>
              <a:ext cx="4370832" cy="32842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293" y="3294126"/>
              <a:ext cx="4409440" cy="3322320"/>
            </a:xfrm>
            <a:custGeom>
              <a:avLst/>
              <a:gdLst/>
              <a:ahLst/>
              <a:cxnLst/>
              <a:rect l="l" t="t" r="r" b="b"/>
              <a:pathLst>
                <a:path w="4409440" h="3322320">
                  <a:moveTo>
                    <a:pt x="0" y="3322320"/>
                  </a:moveTo>
                  <a:lnTo>
                    <a:pt x="4408932" y="3322320"/>
                  </a:lnTo>
                  <a:lnTo>
                    <a:pt x="4408932" y="0"/>
                  </a:lnTo>
                  <a:lnTo>
                    <a:pt x="0" y="0"/>
                  </a:lnTo>
                  <a:lnTo>
                    <a:pt x="0" y="33223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51079" y="3267440"/>
            <a:ext cx="4319270" cy="3435350"/>
            <a:chOff x="6451079" y="3267440"/>
            <a:chExt cx="4319270" cy="3435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1079" y="3267440"/>
              <a:ext cx="4319041" cy="3435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5955" y="3313176"/>
              <a:ext cx="4158996" cy="32842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86905" y="3294126"/>
              <a:ext cx="4197350" cy="3322320"/>
            </a:xfrm>
            <a:custGeom>
              <a:avLst/>
              <a:gdLst/>
              <a:ahLst/>
              <a:cxnLst/>
              <a:rect l="l" t="t" r="r" b="b"/>
              <a:pathLst>
                <a:path w="4197350" h="3322320">
                  <a:moveTo>
                    <a:pt x="0" y="3322320"/>
                  </a:moveTo>
                  <a:lnTo>
                    <a:pt x="4197096" y="3322320"/>
                  </a:lnTo>
                  <a:lnTo>
                    <a:pt x="4197096" y="0"/>
                  </a:lnTo>
                  <a:lnTo>
                    <a:pt x="0" y="0"/>
                  </a:lnTo>
                  <a:lnTo>
                    <a:pt x="0" y="332232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40323" y="4686300"/>
            <a:ext cx="636270" cy="580390"/>
            <a:chOff x="5640323" y="4686300"/>
            <a:chExt cx="636270" cy="58039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6231" y="4686300"/>
              <a:ext cx="610362" cy="5798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9373" y="4706874"/>
              <a:ext cx="563880" cy="487680"/>
            </a:xfrm>
            <a:custGeom>
              <a:avLst/>
              <a:gdLst/>
              <a:ahLst/>
              <a:cxnLst/>
              <a:rect l="l" t="t" r="r" b="b"/>
              <a:pathLst>
                <a:path w="563879" h="487679">
                  <a:moveTo>
                    <a:pt x="320039" y="0"/>
                  </a:moveTo>
                  <a:lnTo>
                    <a:pt x="320039" y="121919"/>
                  </a:lnTo>
                  <a:lnTo>
                    <a:pt x="0" y="121919"/>
                  </a:lnTo>
                  <a:lnTo>
                    <a:pt x="0" y="365759"/>
                  </a:lnTo>
                  <a:lnTo>
                    <a:pt x="320039" y="365759"/>
                  </a:lnTo>
                  <a:lnTo>
                    <a:pt x="320039" y="487680"/>
                  </a:lnTo>
                  <a:lnTo>
                    <a:pt x="563879" y="24383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9373" y="4706874"/>
              <a:ext cx="563880" cy="487680"/>
            </a:xfrm>
            <a:custGeom>
              <a:avLst/>
              <a:gdLst/>
              <a:ahLst/>
              <a:cxnLst/>
              <a:rect l="l" t="t" r="r" b="b"/>
              <a:pathLst>
                <a:path w="563879" h="487679">
                  <a:moveTo>
                    <a:pt x="0" y="121919"/>
                  </a:moveTo>
                  <a:lnTo>
                    <a:pt x="320039" y="121919"/>
                  </a:lnTo>
                  <a:lnTo>
                    <a:pt x="320039" y="0"/>
                  </a:lnTo>
                  <a:lnTo>
                    <a:pt x="563879" y="243839"/>
                  </a:lnTo>
                  <a:lnTo>
                    <a:pt x="320039" y="487680"/>
                  </a:lnTo>
                  <a:lnTo>
                    <a:pt x="320039" y="365759"/>
                  </a:lnTo>
                  <a:lnTo>
                    <a:pt x="0" y="365759"/>
                  </a:lnTo>
                  <a:lnTo>
                    <a:pt x="0" y="121919"/>
                  </a:lnTo>
                  <a:close/>
                </a:path>
              </a:pathLst>
            </a:custGeom>
            <a:ln w="38100">
              <a:solidFill>
                <a:srgbClr val="7CA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205406"/>
            <a:ext cx="11060430" cy="91627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ko-KR"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! : </a:t>
            </a:r>
            <a:r>
              <a:rPr sz="24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터미널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명령어를</a:t>
            </a:r>
            <a:r>
              <a:rPr sz="2400" spc="-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입력하여</a:t>
            </a:r>
            <a:r>
              <a:rPr sz="2400" spc="-18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실행하면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터미널에서</a:t>
            </a:r>
            <a:r>
              <a:rPr sz="2400" spc="-195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</a:t>
            </a:r>
            <a:r>
              <a:rPr sz="24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하</a:t>
            </a:r>
            <a:r>
              <a:rPr sz="2400" spc="-83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는</a:t>
            </a:r>
            <a:r>
              <a:rPr sz="24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것과</a:t>
            </a:r>
            <a:r>
              <a:rPr sz="2400" spc="-18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같은</a:t>
            </a:r>
            <a:r>
              <a:rPr sz="2400" spc="-17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결과가</a:t>
            </a:r>
            <a:r>
              <a:rPr sz="2400" spc="-18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출력됨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469265" lvl="1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* </a:t>
            </a:r>
            <a:r>
              <a:rPr sz="24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예외로</a:t>
            </a:r>
            <a:r>
              <a:rPr sz="2400" spc="-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cd</a:t>
            </a:r>
            <a:r>
              <a:rPr sz="2400" spc="-1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명령어는</a:t>
            </a:r>
            <a:r>
              <a:rPr sz="2400" spc="-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%cd</a:t>
            </a:r>
            <a:r>
              <a:rPr sz="2400" spc="-1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/your/desired/path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1711" y="2355825"/>
            <a:ext cx="6065773" cy="4113425"/>
            <a:chOff x="3480808" y="3150084"/>
            <a:chExt cx="5253355" cy="3552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808" y="3150084"/>
              <a:ext cx="5253243" cy="35524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5680" y="3195827"/>
              <a:ext cx="5093208" cy="34015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16630" y="3176777"/>
              <a:ext cx="5131435" cy="3439795"/>
            </a:xfrm>
            <a:custGeom>
              <a:avLst/>
              <a:gdLst/>
              <a:ahLst/>
              <a:cxnLst/>
              <a:rect l="l" t="t" r="r" b="b"/>
              <a:pathLst>
                <a:path w="5131434" h="3439795">
                  <a:moveTo>
                    <a:pt x="0" y="3439667"/>
                  </a:moveTo>
                  <a:lnTo>
                    <a:pt x="5131308" y="3439667"/>
                  </a:lnTo>
                  <a:lnTo>
                    <a:pt x="5131308" y="0"/>
                  </a:lnTo>
                  <a:lnTo>
                    <a:pt x="0" y="0"/>
                  </a:lnTo>
                  <a:lnTo>
                    <a:pt x="0" y="343966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CB9BC9EC-458B-46F6-99FD-64171035243D}"/>
              </a:ext>
            </a:extLst>
          </p:cNvPr>
          <p:cNvSpPr txBox="1">
            <a:spLocks/>
          </p:cNvSpPr>
          <p:nvPr/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en-US" altLang="ko-KR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Code Cell</a:t>
            </a:r>
            <a:r>
              <a:rPr lang="ko-KR" altLang="en-US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명령어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ko-KR" altLang="en-US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구글</a:t>
            </a:r>
            <a:r>
              <a:rPr lang="ko-KR" altLang="en-US" sz="4400" spc="-2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lang="ko-KR" altLang="en-US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드라이브</a:t>
            </a:r>
            <a:r>
              <a:rPr lang="ko-KR" altLang="en-US" sz="4400" spc="-2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lang="ko-KR" altLang="en-US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연동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310882" y="2403315"/>
            <a:ext cx="4227830" cy="1670685"/>
            <a:chOff x="310882" y="2403315"/>
            <a:chExt cx="4227830" cy="1670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82" y="2403315"/>
              <a:ext cx="4227602" cy="16703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" y="2449068"/>
              <a:ext cx="4067555" cy="15194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6709" y="2430018"/>
              <a:ext cx="4105910" cy="1557655"/>
            </a:xfrm>
            <a:custGeom>
              <a:avLst/>
              <a:gdLst/>
              <a:ahLst/>
              <a:cxnLst/>
              <a:rect l="l" t="t" r="r" b="b"/>
              <a:pathLst>
                <a:path w="4105910" h="1557654">
                  <a:moveTo>
                    <a:pt x="0" y="1557528"/>
                  </a:moveTo>
                  <a:lnTo>
                    <a:pt x="4105655" y="1557528"/>
                  </a:lnTo>
                  <a:lnTo>
                    <a:pt x="4105655" y="0"/>
                  </a:lnTo>
                  <a:lnTo>
                    <a:pt x="0" y="0"/>
                  </a:lnTo>
                  <a:lnTo>
                    <a:pt x="0" y="15575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25415" y="2519134"/>
            <a:ext cx="10985500" cy="3965575"/>
            <a:chOff x="725415" y="2519134"/>
            <a:chExt cx="10985500" cy="39655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15" y="4715209"/>
              <a:ext cx="3398536" cy="17694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287" y="4760976"/>
              <a:ext cx="3238500" cy="16184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1237" y="4741926"/>
              <a:ext cx="3276600" cy="1656714"/>
            </a:xfrm>
            <a:custGeom>
              <a:avLst/>
              <a:gdLst/>
              <a:ahLst/>
              <a:cxnLst/>
              <a:rect l="l" t="t" r="r" b="b"/>
              <a:pathLst>
                <a:path w="3276600" h="1656714">
                  <a:moveTo>
                    <a:pt x="0" y="1656588"/>
                  </a:moveTo>
                  <a:lnTo>
                    <a:pt x="3276600" y="1656588"/>
                  </a:lnTo>
                  <a:lnTo>
                    <a:pt x="3276600" y="0"/>
                  </a:lnTo>
                  <a:lnTo>
                    <a:pt x="0" y="0"/>
                  </a:lnTo>
                  <a:lnTo>
                    <a:pt x="0" y="16565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2676" y="2519134"/>
              <a:ext cx="6967751" cy="37323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7552" y="2564891"/>
              <a:ext cx="6807708" cy="3581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78502" y="2545841"/>
              <a:ext cx="6845934" cy="3619500"/>
            </a:xfrm>
            <a:custGeom>
              <a:avLst/>
              <a:gdLst/>
              <a:ahLst/>
              <a:cxnLst/>
              <a:rect l="l" t="t" r="r" b="b"/>
              <a:pathLst>
                <a:path w="6845934" h="3619500">
                  <a:moveTo>
                    <a:pt x="0" y="3619500"/>
                  </a:moveTo>
                  <a:lnTo>
                    <a:pt x="6845808" y="3619500"/>
                  </a:lnTo>
                  <a:lnTo>
                    <a:pt x="6845808" y="0"/>
                  </a:lnTo>
                  <a:lnTo>
                    <a:pt x="0" y="0"/>
                  </a:lnTo>
                  <a:lnTo>
                    <a:pt x="0" y="36195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77283" y="5076444"/>
              <a:ext cx="570738" cy="54483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70426" y="5097017"/>
              <a:ext cx="524510" cy="452755"/>
            </a:xfrm>
            <a:custGeom>
              <a:avLst/>
              <a:gdLst/>
              <a:ahLst/>
              <a:cxnLst/>
              <a:rect l="l" t="t" r="r" b="b"/>
              <a:pathLst>
                <a:path w="524510" h="452754">
                  <a:moveTo>
                    <a:pt x="297941" y="0"/>
                  </a:moveTo>
                  <a:lnTo>
                    <a:pt x="297941" y="113156"/>
                  </a:lnTo>
                  <a:lnTo>
                    <a:pt x="0" y="113156"/>
                  </a:lnTo>
                  <a:lnTo>
                    <a:pt x="0" y="339470"/>
                  </a:lnTo>
                  <a:lnTo>
                    <a:pt x="297941" y="339470"/>
                  </a:lnTo>
                  <a:lnTo>
                    <a:pt x="297941" y="452627"/>
                  </a:lnTo>
                  <a:lnTo>
                    <a:pt x="524256" y="226313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0426" y="5097017"/>
              <a:ext cx="524510" cy="452755"/>
            </a:xfrm>
            <a:custGeom>
              <a:avLst/>
              <a:gdLst/>
              <a:ahLst/>
              <a:cxnLst/>
              <a:rect l="l" t="t" r="r" b="b"/>
              <a:pathLst>
                <a:path w="524510" h="452754">
                  <a:moveTo>
                    <a:pt x="0" y="113156"/>
                  </a:moveTo>
                  <a:lnTo>
                    <a:pt x="297941" y="113156"/>
                  </a:lnTo>
                  <a:lnTo>
                    <a:pt x="297941" y="0"/>
                  </a:lnTo>
                  <a:lnTo>
                    <a:pt x="524256" y="226313"/>
                  </a:lnTo>
                  <a:lnTo>
                    <a:pt x="297941" y="452627"/>
                  </a:lnTo>
                  <a:lnTo>
                    <a:pt x="297941" y="339470"/>
                  </a:lnTo>
                  <a:lnTo>
                    <a:pt x="0" y="339470"/>
                  </a:lnTo>
                  <a:lnTo>
                    <a:pt x="0" y="113156"/>
                  </a:lnTo>
                  <a:close/>
                </a:path>
              </a:pathLst>
            </a:custGeom>
            <a:ln w="38100">
              <a:solidFill>
                <a:srgbClr val="7CA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0903" y="2609087"/>
              <a:ext cx="855726" cy="3406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464046" y="2602229"/>
              <a:ext cx="817244" cy="302260"/>
            </a:xfrm>
            <a:custGeom>
              <a:avLst/>
              <a:gdLst/>
              <a:ahLst/>
              <a:cxnLst/>
              <a:rect l="l" t="t" r="r" b="b"/>
              <a:pathLst>
                <a:path w="817245" h="302260">
                  <a:moveTo>
                    <a:pt x="0" y="301751"/>
                  </a:moveTo>
                  <a:lnTo>
                    <a:pt x="816863" y="301751"/>
                  </a:lnTo>
                  <a:lnTo>
                    <a:pt x="816863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60620" y="3496055"/>
              <a:ext cx="989838" cy="6073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53762" y="3489197"/>
              <a:ext cx="951230" cy="568960"/>
            </a:xfrm>
            <a:custGeom>
              <a:avLst/>
              <a:gdLst/>
              <a:ahLst/>
              <a:cxnLst/>
              <a:rect l="l" t="t" r="r" b="b"/>
              <a:pathLst>
                <a:path w="951229" h="568960">
                  <a:moveTo>
                    <a:pt x="0" y="568451"/>
                  </a:moveTo>
                  <a:lnTo>
                    <a:pt x="950976" y="568451"/>
                  </a:lnTo>
                  <a:lnTo>
                    <a:pt x="950976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8560" y="4925567"/>
              <a:ext cx="3330702" cy="121996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21701" y="4918710"/>
              <a:ext cx="3291840" cy="1181100"/>
            </a:xfrm>
            <a:custGeom>
              <a:avLst/>
              <a:gdLst/>
              <a:ahLst/>
              <a:cxnLst/>
              <a:rect l="l" t="t" r="r" b="b"/>
              <a:pathLst>
                <a:path w="3291840" h="1181100">
                  <a:moveTo>
                    <a:pt x="0" y="1181099"/>
                  </a:moveTo>
                  <a:lnTo>
                    <a:pt x="3291840" y="1181099"/>
                  </a:lnTo>
                  <a:lnTo>
                    <a:pt x="3291840" y="0"/>
                  </a:lnTo>
                  <a:lnTo>
                    <a:pt x="0" y="0"/>
                  </a:lnTo>
                  <a:lnTo>
                    <a:pt x="0" y="118109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162555" y="4143755"/>
            <a:ext cx="527050" cy="505459"/>
            <a:chOff x="2162555" y="4143755"/>
            <a:chExt cx="527050" cy="505459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2555" y="4169676"/>
              <a:ext cx="526542" cy="4792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83129" y="4162805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39" h="433070">
                  <a:moveTo>
                    <a:pt x="325755" y="0"/>
                  </a:moveTo>
                  <a:lnTo>
                    <a:pt x="108584" y="0"/>
                  </a:lnTo>
                  <a:lnTo>
                    <a:pt x="108584" y="216408"/>
                  </a:lnTo>
                  <a:lnTo>
                    <a:pt x="0" y="216408"/>
                  </a:lnTo>
                  <a:lnTo>
                    <a:pt x="217169" y="432816"/>
                  </a:lnTo>
                  <a:lnTo>
                    <a:pt x="434339" y="216408"/>
                  </a:lnTo>
                  <a:lnTo>
                    <a:pt x="325755" y="216408"/>
                  </a:lnTo>
                  <a:lnTo>
                    <a:pt x="325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83129" y="4162805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39" h="433070">
                  <a:moveTo>
                    <a:pt x="0" y="216408"/>
                  </a:moveTo>
                  <a:lnTo>
                    <a:pt x="108584" y="216408"/>
                  </a:lnTo>
                  <a:lnTo>
                    <a:pt x="108584" y="0"/>
                  </a:lnTo>
                  <a:lnTo>
                    <a:pt x="325755" y="0"/>
                  </a:lnTo>
                  <a:lnTo>
                    <a:pt x="325755" y="216408"/>
                  </a:lnTo>
                  <a:lnTo>
                    <a:pt x="434339" y="216408"/>
                  </a:lnTo>
                  <a:lnTo>
                    <a:pt x="217169" y="432816"/>
                  </a:lnTo>
                  <a:lnTo>
                    <a:pt x="0" y="216408"/>
                  </a:lnTo>
                  <a:close/>
                </a:path>
              </a:pathLst>
            </a:custGeom>
            <a:ln w="38100">
              <a:solidFill>
                <a:srgbClr val="7CA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">
            <a:extLst>
              <a:ext uri="{FF2B5EF4-FFF2-40B4-BE49-F238E27FC236}">
                <a16:creationId xmlns:a16="http://schemas.microsoft.com/office/drawing/2014/main" id="{90507322-A377-4146-AC46-A198F4430FA8}"/>
              </a:ext>
            </a:extLst>
          </p:cNvPr>
          <p:cNvSpPr txBox="1"/>
          <p:nvPr/>
        </p:nvSpPr>
        <p:spPr>
          <a:xfrm>
            <a:off x="3015368" y="1149329"/>
            <a:ext cx="5218557" cy="9162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469265" marR="5080" lvl="1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400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from </a:t>
            </a:r>
            <a:r>
              <a:rPr lang="en-US" sz="2400" dirty="0" err="1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google.colab</a:t>
            </a:r>
            <a:r>
              <a:rPr lang="en-US" sz="2400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 import drive</a:t>
            </a:r>
          </a:p>
          <a:p>
            <a:pPr marL="469265" marR="5080" lvl="1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400" dirty="0" err="1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drive.mount</a:t>
            </a:r>
            <a:r>
              <a:rPr lang="en-US" sz="2400" dirty="0">
                <a:latin typeface="Arial" panose="020B0604020202020204" pitchFamily="34" charset="0"/>
                <a:ea typeface="배달의민족 주아" panose="02020603020101020101" pitchFamily="18" charset="-127"/>
                <a:cs typeface="Arial" panose="020B0604020202020204" pitchFamily="34" charset="0"/>
              </a:rPr>
              <a:t>(‘/content/drive’)</a:t>
            </a:r>
            <a:endParaRPr sz="2400" dirty="0">
              <a:latin typeface="Arial" panose="020B0604020202020204" pitchFamily="34" charset="0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tabLst>
                <a:tab pos="354965" algn="l"/>
                <a:tab pos="355600" algn="l"/>
              </a:tabLst>
            </a:pPr>
            <a:r>
              <a:rPr lang="en-US" altLang="ko-KR" sz="44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Github</a:t>
            </a:r>
            <a:r>
              <a:rPr lang="en-US" altLang="ko-KR" sz="4400" spc="-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lang="ko-KR" altLang="en-US" sz="4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연동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205406"/>
            <a:ext cx="8362950" cy="468653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단일</a:t>
            </a:r>
            <a:r>
              <a:rPr sz="2400" spc="-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.ipynb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파일을</a:t>
            </a:r>
            <a:r>
              <a:rPr sz="24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clone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하는</a:t>
            </a:r>
            <a:r>
              <a:rPr sz="2400" spc="-18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방법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https://github.com/~~~</a:t>
            </a:r>
            <a:r>
              <a:rPr sz="2400" spc="-7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부분을</a:t>
            </a:r>
          </a:p>
          <a:p>
            <a:pPr marL="1155700">
              <a:lnSpc>
                <a:spcPct val="100000"/>
              </a:lnSpc>
            </a:pP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https://colab.research.google.com/github/~~~</a:t>
            </a:r>
            <a:r>
              <a:rPr sz="2400" spc="7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로</a:t>
            </a:r>
            <a:r>
              <a:rPr sz="2400" spc="-1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교체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파일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-&gt;</a:t>
            </a:r>
            <a:r>
              <a:rPr sz="2400" spc="-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드라이브에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사본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저장</a:t>
            </a: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099CC"/>
              </a:buClr>
              <a:buFont typeface="Wingdings"/>
              <a:buChar char=""/>
            </a:pPr>
            <a:endParaRPr sz="2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286385" marR="4516120" lvl="1" indent="-286385" algn="r">
              <a:lnSpc>
                <a:spcPct val="100000"/>
              </a:lnSpc>
              <a:buClr>
                <a:srgbClr val="000000"/>
              </a:buClr>
              <a:buSzPct val="64583"/>
              <a:buFont typeface="Wingdings"/>
              <a:buChar char=""/>
              <a:tabLst>
                <a:tab pos="286385" algn="l"/>
                <a:tab pos="756920" algn="l"/>
              </a:tabLst>
            </a:pP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전체</a:t>
            </a:r>
            <a:r>
              <a:rPr sz="24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repository</a:t>
            </a:r>
            <a:r>
              <a:rPr sz="2400" spc="1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cloning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228600" marR="4572635" lvl="2" indent="-228600" algn="r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22860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!git</a:t>
            </a:r>
            <a:r>
              <a:rPr sz="24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clone</a:t>
            </a:r>
            <a:r>
              <a:rPr sz="2400" spc="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project.git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0099CC"/>
              </a:buClr>
              <a:buFont typeface="Wingdings"/>
              <a:buChar char=""/>
            </a:pPr>
            <a:endParaRPr sz="3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github</a:t>
            </a:r>
            <a:r>
              <a:rPr sz="2400" spc="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repository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에</a:t>
            </a:r>
            <a:r>
              <a:rPr sz="2400" spc="-17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파일을</a:t>
            </a:r>
            <a:r>
              <a:rPr sz="2400" spc="-17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올리는</a:t>
            </a:r>
            <a:r>
              <a:rPr sz="24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방법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파일</a:t>
            </a:r>
            <a:r>
              <a:rPr sz="24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-</a:t>
            </a:r>
            <a:r>
              <a:rPr sz="2400" spc="-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Github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에</a:t>
            </a:r>
            <a:r>
              <a:rPr sz="24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사본</a:t>
            </a:r>
            <a:r>
              <a:rPr sz="24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저장</a:t>
            </a:r>
            <a:r>
              <a:rPr sz="24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선택</a:t>
            </a: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저장소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400" spc="-4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브랜치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400" spc="-3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경로</a:t>
            </a:r>
            <a:r>
              <a:rPr sz="24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지정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97140" y="3948684"/>
            <a:ext cx="4259580" cy="2504440"/>
            <a:chOff x="7597140" y="3948684"/>
            <a:chExt cx="4259580" cy="2504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7140" y="4600956"/>
              <a:ext cx="4259580" cy="1851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3620" y="3974592"/>
              <a:ext cx="621029" cy="6804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34194" y="3967734"/>
              <a:ext cx="528955" cy="634365"/>
            </a:xfrm>
            <a:custGeom>
              <a:avLst/>
              <a:gdLst/>
              <a:ahLst/>
              <a:cxnLst/>
              <a:rect l="l" t="t" r="r" b="b"/>
              <a:pathLst>
                <a:path w="528954" h="634364">
                  <a:moveTo>
                    <a:pt x="396621" y="0"/>
                  </a:moveTo>
                  <a:lnTo>
                    <a:pt x="132206" y="0"/>
                  </a:lnTo>
                  <a:lnTo>
                    <a:pt x="132206" y="369570"/>
                  </a:lnTo>
                  <a:lnTo>
                    <a:pt x="0" y="369570"/>
                  </a:lnTo>
                  <a:lnTo>
                    <a:pt x="264413" y="633984"/>
                  </a:lnTo>
                  <a:lnTo>
                    <a:pt x="528827" y="369570"/>
                  </a:lnTo>
                  <a:lnTo>
                    <a:pt x="396621" y="369570"/>
                  </a:lnTo>
                  <a:lnTo>
                    <a:pt x="3966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4194" y="3967734"/>
              <a:ext cx="528955" cy="634365"/>
            </a:xfrm>
            <a:custGeom>
              <a:avLst/>
              <a:gdLst/>
              <a:ahLst/>
              <a:cxnLst/>
              <a:rect l="l" t="t" r="r" b="b"/>
              <a:pathLst>
                <a:path w="528954" h="634364">
                  <a:moveTo>
                    <a:pt x="396621" y="0"/>
                  </a:moveTo>
                  <a:lnTo>
                    <a:pt x="396621" y="369570"/>
                  </a:lnTo>
                  <a:lnTo>
                    <a:pt x="528827" y="369570"/>
                  </a:lnTo>
                  <a:lnTo>
                    <a:pt x="264413" y="633984"/>
                  </a:lnTo>
                  <a:lnTo>
                    <a:pt x="0" y="369570"/>
                  </a:lnTo>
                  <a:lnTo>
                    <a:pt x="132206" y="369570"/>
                  </a:lnTo>
                  <a:lnTo>
                    <a:pt x="132206" y="0"/>
                  </a:lnTo>
                  <a:lnTo>
                    <a:pt x="396621" y="0"/>
                  </a:lnTo>
                  <a:close/>
                </a:path>
              </a:pathLst>
            </a:custGeom>
            <a:ln w="38100">
              <a:solidFill>
                <a:srgbClr val="7CA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930634" y="1021070"/>
            <a:ext cx="2586355" cy="2860675"/>
            <a:chOff x="8930634" y="1021070"/>
            <a:chExt cx="2586355" cy="28606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34" y="1021070"/>
              <a:ext cx="2586238" cy="28605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5504" y="1066799"/>
              <a:ext cx="2426207" cy="27096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66454" y="1047749"/>
              <a:ext cx="2464435" cy="2748280"/>
            </a:xfrm>
            <a:custGeom>
              <a:avLst/>
              <a:gdLst/>
              <a:ahLst/>
              <a:cxnLst/>
              <a:rect l="l" t="t" r="r" b="b"/>
              <a:pathLst>
                <a:path w="2464434" h="2748279">
                  <a:moveTo>
                    <a:pt x="0" y="2747772"/>
                  </a:moveTo>
                  <a:lnTo>
                    <a:pt x="2464307" y="2747772"/>
                  </a:lnTo>
                  <a:lnTo>
                    <a:pt x="2464307" y="0"/>
                  </a:lnTo>
                  <a:lnTo>
                    <a:pt x="0" y="0"/>
                  </a:lnTo>
                  <a:lnTo>
                    <a:pt x="0" y="27477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071" y="280448"/>
            <a:ext cx="467931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주의사항</a:t>
            </a:r>
            <a:endParaRPr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1828800"/>
            <a:ext cx="9980295" cy="2287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32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최대</a:t>
            </a:r>
            <a:r>
              <a:rPr sz="3200" spc="-18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12</a:t>
            </a:r>
            <a:r>
              <a:rPr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시간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아무것도</a:t>
            </a:r>
            <a:r>
              <a:rPr sz="32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안</a:t>
            </a:r>
            <a:r>
              <a:rPr sz="32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하는</a:t>
            </a:r>
            <a:r>
              <a:rPr sz="3200" spc="-18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idle</a:t>
            </a:r>
            <a:r>
              <a:rPr sz="3200" spc="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2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상태</a:t>
            </a:r>
            <a:r>
              <a:rPr sz="3200" spc="-17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90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분</a:t>
            </a:r>
            <a:r>
              <a:rPr lang="en-US"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lang="ko-KR" altLang="en-US"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후</a:t>
            </a:r>
            <a:r>
              <a:rPr sz="3200" spc="-17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</a:t>
            </a:r>
            <a:r>
              <a:rPr sz="32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자동으로</a:t>
            </a:r>
            <a:r>
              <a:rPr sz="3200" spc="-17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shutdown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699135" algn="l"/>
              </a:tabLst>
            </a:pPr>
            <a:r>
              <a:rPr sz="32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Shutdown</a:t>
            </a:r>
            <a:r>
              <a:rPr sz="3200" spc="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전에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창을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끄고</a:t>
            </a:r>
            <a:r>
              <a:rPr sz="32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다시</a:t>
            </a:r>
            <a:r>
              <a:rPr sz="32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켜도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런타임은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유지됨</a:t>
            </a: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동시에</a:t>
            </a:r>
            <a:r>
              <a:rPr sz="32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최대</a:t>
            </a:r>
            <a:r>
              <a:rPr sz="3200" spc="-19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2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개의</a:t>
            </a:r>
            <a:r>
              <a:rPr sz="3200" spc="-18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notebook</a:t>
            </a:r>
            <a:r>
              <a:rPr sz="3200" spc="1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가동</a:t>
            </a:r>
            <a:r>
              <a:rPr sz="3200" spc="-19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가능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071" y="280448"/>
            <a:ext cx="467931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  <a:endParaRPr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1752600"/>
            <a:ext cx="9980295" cy="17434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공짜</a:t>
            </a:r>
            <a:endParaRPr lang="en-US" altLang="ko-KR" sz="3200" dirty="0">
              <a:solidFill>
                <a:srgbClr val="4D4D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환경설정 용이</a:t>
            </a:r>
            <a:endParaRPr lang="en-US" altLang="ko-KR" sz="3200" dirty="0">
              <a:solidFill>
                <a:srgbClr val="4D4D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예제 실행 및 실습 편의성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98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0F4A7FFD-7DDC-4712-BD89-EA964B3D3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600" y="2191673"/>
            <a:ext cx="7620000" cy="2566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16600" spc="-5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 1</a:t>
            </a:r>
            <a:endParaRPr sz="16600" spc="-5" dirty="0">
              <a:solidFill>
                <a:schemeClr val="tx1"/>
              </a:solidFill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3rd Movement Haydn Trumpet Concerto">
            <a:hlinkClick r:id="" action="ppaction://media"/>
            <a:extLst>
              <a:ext uri="{FF2B5EF4-FFF2-40B4-BE49-F238E27FC236}">
                <a16:creationId xmlns:a16="http://schemas.microsoft.com/office/drawing/2014/main" id="{D9BEC24A-7BC3-4792-86C6-7E1184D2323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05204.122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34400" y="25908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1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00" y="886967"/>
            <a:ext cx="4038600" cy="4040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7DE57E9-AC2F-4DA2-A134-EF4F2AFEB38A}"/>
              </a:ext>
            </a:extLst>
          </p:cNvPr>
          <p:cNvSpPr txBox="1"/>
          <p:nvPr/>
        </p:nvSpPr>
        <p:spPr>
          <a:xfrm>
            <a:off x="457200" y="381000"/>
            <a:ext cx="4988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PyTorch</a:t>
            </a:r>
            <a:endParaRPr sz="4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US" altLang="ko-KR" spc="-5" smtClean="0"/>
              <a:t>21</a:t>
            </a:fld>
            <a:endParaRPr lang="en-US" altLang="ko-KR"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7DE57E9-AC2F-4DA2-A134-EF4F2AFEB38A}"/>
              </a:ext>
            </a:extLst>
          </p:cNvPr>
          <p:cNvSpPr txBox="1"/>
          <p:nvPr/>
        </p:nvSpPr>
        <p:spPr>
          <a:xfrm>
            <a:off x="457200" y="381000"/>
            <a:ext cx="4988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PyTorch</a:t>
            </a:r>
            <a:endParaRPr 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5F9ED2F-93E9-4BF1-8037-E6F8B6AA961B}"/>
              </a:ext>
            </a:extLst>
          </p:cNvPr>
          <p:cNvSpPr txBox="1"/>
          <p:nvPr/>
        </p:nvSpPr>
        <p:spPr>
          <a:xfrm>
            <a:off x="990600" y="1752600"/>
            <a:ext cx="9980295" cy="17434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Facebook</a:t>
            </a: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에서 개발 </a:t>
            </a:r>
            <a:r>
              <a:rPr lang="en-US" altLang="ko-KR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+ Microsoft </a:t>
            </a: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협업</a:t>
            </a: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Torch </a:t>
            </a:r>
            <a:r>
              <a:rPr 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PyTorch</a:t>
            </a:r>
            <a:r>
              <a:rPr 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 + </a:t>
            </a:r>
            <a:r>
              <a:rPr 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Caffe2 </a:t>
            </a:r>
            <a:r>
              <a:rPr 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PyTorch</a:t>
            </a:r>
            <a:endParaRPr lang="en-US" sz="3200" dirty="0">
              <a:solidFill>
                <a:srgbClr val="4D4D4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  <a:sym typeface="Wingdings" panose="05000000000000000000" pitchFamily="2" charset="2"/>
            </a:endParaRPr>
          </a:p>
          <a:p>
            <a:pPr marL="1206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64583"/>
              <a:tabLst>
                <a:tab pos="299085" algn="l"/>
                <a:tab pos="299720" algn="l"/>
              </a:tabLst>
            </a:pPr>
            <a:r>
              <a:rPr lang="en-US" altLang="ko-KR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* </a:t>
            </a: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참고 </a:t>
            </a:r>
            <a:r>
              <a:rPr lang="en-US" altLang="ko-KR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: </a:t>
            </a:r>
            <a:r>
              <a:rPr lang="en-US" altLang="ko-KR" sz="32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Tensorflow</a:t>
            </a:r>
            <a:r>
              <a:rPr lang="en-US" altLang="ko-KR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, </a:t>
            </a:r>
            <a:r>
              <a:rPr lang="en-US" altLang="ko-KR" sz="3200" dirty="0" err="1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Keras</a:t>
            </a:r>
            <a:r>
              <a:rPr lang="en-US" altLang="ko-KR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 </a:t>
            </a:r>
            <a:r>
              <a:rPr lang="ko-KR" altLang="en-US" sz="32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  <a:sym typeface="Wingdings" panose="05000000000000000000" pitchFamily="2" charset="2"/>
              </a:rPr>
              <a:t>등</a:t>
            </a:r>
            <a:endParaRPr 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pic>
        <p:nvPicPr>
          <p:cNvPr id="1026" name="Picture 2" descr="openai-pytorch">
            <a:extLst>
              <a:ext uri="{FF2B5EF4-FFF2-40B4-BE49-F238E27FC236}">
                <a16:creationId xmlns:a16="http://schemas.microsoft.com/office/drawing/2014/main" id="{370F0A8E-85B5-4312-8380-814EBF82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7010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0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92CB58-A4AD-4DAF-BC12-72DC9BE9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11391319" cy="3292072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E5142F7-D60E-44A9-906B-2B9608FA0274}"/>
              </a:ext>
            </a:extLst>
          </p:cNvPr>
          <p:cNvSpPr txBox="1">
            <a:spLocks/>
          </p:cNvSpPr>
          <p:nvPr/>
        </p:nvSpPr>
        <p:spPr>
          <a:xfrm>
            <a:off x="3803866" y="242317"/>
            <a:ext cx="4085464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</a:t>
            </a:r>
            <a:endParaRPr lang="en-US"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8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8D59E40-E3FE-401C-B4BB-7F74B7B54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219200"/>
            <a:ext cx="6781800" cy="46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70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0936" y="280448"/>
            <a:ext cx="28662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spc="-2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293113"/>
            <a:ext cx="11108055" cy="326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6740" indent="-342900">
              <a:lnSpc>
                <a:spcPct val="100000"/>
              </a:lnSpc>
              <a:spcBef>
                <a:spcPts val="95"/>
              </a:spcBef>
              <a:buClr>
                <a:srgbClr val="808000"/>
              </a:buClr>
              <a:buSzPct val="6964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ML</a:t>
            </a:r>
            <a:r>
              <a:rPr sz="2800" spc="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프로그래밍의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데이터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자료형은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기본적으로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multi-dimensional </a:t>
            </a:r>
            <a:r>
              <a:rPr sz="2800" spc="-76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array (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혹은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tensor)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8000"/>
              </a:buClr>
              <a:buFont typeface="Wingdings"/>
              <a:buChar char=""/>
            </a:pPr>
            <a:endParaRPr sz="405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808000"/>
              </a:buClr>
              <a:buSzPct val="6964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Numpy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는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multi-dimensional</a:t>
            </a:r>
            <a:r>
              <a:rPr sz="2800" spc="3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array</a:t>
            </a:r>
            <a:r>
              <a:rPr sz="28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연산을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편리하게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하기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위한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라이브 </a:t>
            </a:r>
            <a:r>
              <a:rPr sz="2800" spc="-96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러리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Numpy</a:t>
            </a:r>
            <a:r>
              <a:rPr sz="2400" spc="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모듈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설치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- </a:t>
            </a:r>
            <a:r>
              <a:rPr sz="2400" i="1" spc="-5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pip3</a:t>
            </a:r>
            <a:r>
              <a:rPr sz="2400" i="1" spc="10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5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install</a:t>
            </a:r>
            <a:r>
              <a:rPr sz="2400" i="1" spc="20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10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numpy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Colab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에는</a:t>
            </a:r>
            <a:r>
              <a:rPr sz="24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기본적으로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설치되어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있다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Import</a:t>
            </a:r>
            <a:r>
              <a:rPr sz="2400" spc="-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-</a:t>
            </a:r>
            <a:r>
              <a:rPr sz="24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5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import</a:t>
            </a:r>
            <a:r>
              <a:rPr sz="2400" i="1" spc="15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10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numpy</a:t>
            </a:r>
            <a:r>
              <a:rPr sz="2400" i="1" spc="20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5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(as</a:t>
            </a:r>
            <a:r>
              <a:rPr sz="2400" i="1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5" dirty="0">
                <a:solidFill>
                  <a:srgbClr val="18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np)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4624068"/>
            <a:ext cx="9784715" cy="187578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808000"/>
              </a:buClr>
              <a:buSzPct val="6964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numpy</a:t>
            </a:r>
            <a:r>
              <a:rPr sz="2800" spc="3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array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는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모양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(shape)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과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데이터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타입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(dtype)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을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가진다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.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길이가</a:t>
            </a:r>
            <a:r>
              <a:rPr sz="2400" spc="-32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𝑛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인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정수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벡터</a:t>
            </a:r>
            <a:r>
              <a:rPr sz="24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–</a:t>
            </a:r>
            <a:r>
              <a:rPr sz="24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shap</a:t>
            </a:r>
            <a:r>
              <a:rPr sz="2400" spc="-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e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:</a:t>
            </a:r>
            <a:r>
              <a:rPr sz="2400" spc="2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𝑛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400" spc="-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dtyp</a:t>
            </a:r>
            <a:r>
              <a:rPr sz="24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e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: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np.i</a:t>
            </a:r>
            <a:r>
              <a:rPr sz="2400" i="1" spc="-1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</a:t>
            </a:r>
            <a:r>
              <a:rPr sz="2400" i="1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t32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𝑛</a:t>
            </a:r>
            <a:r>
              <a:rPr sz="24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× 𝑚</a:t>
            </a:r>
            <a:r>
              <a:rPr sz="2400" spc="18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실수</a:t>
            </a:r>
            <a:r>
              <a:rPr sz="2400" spc="-18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행렬</a:t>
            </a:r>
            <a:r>
              <a:rPr sz="24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–</a:t>
            </a:r>
            <a:r>
              <a:rPr sz="24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shape:</a:t>
            </a:r>
            <a:r>
              <a:rPr sz="2400" spc="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(𝑛,</a:t>
            </a:r>
            <a:r>
              <a:rPr sz="2400" spc="-1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spc="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𝑚)</a:t>
            </a:r>
            <a:r>
              <a:rPr sz="2400" spc="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400" spc="-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dtype: </a:t>
            </a:r>
            <a:r>
              <a:rPr sz="2400" i="1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np.float32(64)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𝑛</a:t>
            </a:r>
            <a:r>
              <a:rPr sz="24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× 𝑚</a:t>
            </a:r>
            <a:r>
              <a:rPr sz="2400" spc="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× 𝑘</a:t>
            </a:r>
            <a:r>
              <a:rPr sz="2400" spc="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복소수</a:t>
            </a:r>
            <a:r>
              <a:rPr sz="24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텐서</a:t>
            </a:r>
            <a:r>
              <a:rPr sz="24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–</a:t>
            </a:r>
            <a:r>
              <a:rPr sz="24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shap</a:t>
            </a:r>
            <a:r>
              <a:rPr sz="2400" spc="-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e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:</a:t>
            </a:r>
            <a:r>
              <a:rPr sz="2400" spc="2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(</a:t>
            </a:r>
            <a:r>
              <a:rPr sz="24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𝑛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,</a:t>
            </a:r>
            <a:r>
              <a:rPr sz="2400" spc="-1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𝑚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,</a:t>
            </a:r>
            <a:r>
              <a:rPr sz="2400" spc="-1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 </a:t>
            </a:r>
            <a:r>
              <a:rPr sz="2400" spc="6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𝑘</a:t>
            </a:r>
            <a:r>
              <a:rPr sz="2400" spc="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mbria Math"/>
              </a:rPr>
              <a:t>)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400" spc="-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dtype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: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np.co</a:t>
            </a:r>
            <a:r>
              <a:rPr sz="2400" i="1" spc="-2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</a:t>
            </a:r>
            <a:r>
              <a:rPr sz="2400" i="1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p</a:t>
            </a:r>
            <a:r>
              <a:rPr sz="2400" i="1" spc="-1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l</a:t>
            </a:r>
            <a:r>
              <a:rPr sz="2400" i="1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ex64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532" y="1124711"/>
            <a:ext cx="5646420" cy="31562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84414" y="3663822"/>
            <a:ext cx="3322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맑은 고딕"/>
                <a:cs typeface="맑은 고딕"/>
              </a:rPr>
              <a:t>출처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https:/</a:t>
            </a:r>
            <a:r>
              <a:rPr sz="1200" i="1" spc="-5" dirty="0">
                <a:latin typeface="Arial"/>
                <a:cs typeface="Arial"/>
                <a:hlinkClick r:id="rId3"/>
              </a:rPr>
              <a:t>/www.safari</a:t>
            </a:r>
            <a:r>
              <a:rPr sz="1200" i="1" spc="-5" dirty="0">
                <a:latin typeface="Arial"/>
                <a:cs typeface="Arial"/>
              </a:rPr>
              <a:t>b</a:t>
            </a:r>
            <a:r>
              <a:rPr sz="1200" i="1" spc="-5" dirty="0">
                <a:latin typeface="Arial"/>
                <a:cs typeface="Arial"/>
                <a:hlinkClick r:id="rId3"/>
              </a:rPr>
              <a:t>ooksonline.com/library/view/el </a:t>
            </a:r>
            <a:r>
              <a:rPr sz="1200" i="1" spc="-32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egant-scipy/9781491922927/ch01.html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27FA418-15B1-4F86-8F9E-1D6624F7DCB7}"/>
              </a:ext>
            </a:extLst>
          </p:cNvPr>
          <p:cNvSpPr txBox="1">
            <a:spLocks/>
          </p:cNvSpPr>
          <p:nvPr/>
        </p:nvSpPr>
        <p:spPr>
          <a:xfrm>
            <a:off x="3803866" y="242317"/>
            <a:ext cx="4085464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en-US" spc="-2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r>
              <a:rPr 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Array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219" y="272446"/>
            <a:ext cx="39165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</a:t>
            </a:r>
            <a:r>
              <a:rPr lang="en-US"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orch</a:t>
            </a:r>
            <a:r>
              <a:rPr spc="-5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90E3A78-769A-4EFE-95BE-A34843F8A232}"/>
              </a:ext>
            </a:extLst>
          </p:cNvPr>
          <p:cNvGrpSpPr/>
          <p:nvPr/>
        </p:nvGrpSpPr>
        <p:grpSpPr>
          <a:xfrm>
            <a:off x="304800" y="1143000"/>
            <a:ext cx="11658600" cy="4836871"/>
            <a:chOff x="416051" y="1713636"/>
            <a:chExt cx="11658600" cy="4836871"/>
          </a:xfrm>
        </p:grpSpPr>
        <p:grpSp>
          <p:nvGrpSpPr>
            <p:cNvPr id="3" name="object 3"/>
            <p:cNvGrpSpPr/>
            <p:nvPr/>
          </p:nvGrpSpPr>
          <p:grpSpPr>
            <a:xfrm>
              <a:off x="3636264" y="2037588"/>
              <a:ext cx="4544568" cy="3848861"/>
              <a:chOff x="3636264" y="2037588"/>
              <a:chExt cx="4544568" cy="3848861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636264" y="2037588"/>
                <a:ext cx="4544568" cy="3137916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11038" y="2456104"/>
                <a:ext cx="3030474" cy="2763774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4057650" y="2451354"/>
                <a:ext cx="2992120" cy="2725420"/>
              </a:xfrm>
              <a:custGeom>
                <a:avLst/>
                <a:gdLst/>
                <a:ahLst/>
                <a:cxnLst/>
                <a:rect l="l" t="t" r="r" b="b"/>
                <a:pathLst>
                  <a:path w="2992120" h="2725420">
                    <a:moveTo>
                      <a:pt x="0" y="2724912"/>
                    </a:moveTo>
                    <a:lnTo>
                      <a:pt x="2991611" y="2724912"/>
                    </a:lnTo>
                    <a:lnTo>
                      <a:pt x="2991611" y="0"/>
                    </a:lnTo>
                    <a:lnTo>
                      <a:pt x="0" y="0"/>
                    </a:lnTo>
                    <a:lnTo>
                      <a:pt x="0" y="2724912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78780" y="5100827"/>
                <a:ext cx="755141" cy="785622"/>
              </a:xfrm>
              <a:prstGeom prst="rect">
                <a:avLst/>
              </a:prstGeom>
            </p:spPr>
          </p:pic>
          <p:sp>
            <p:nvSpPr>
              <p:cNvPr id="8" name="object 8"/>
              <p:cNvSpPr/>
              <p:nvPr/>
            </p:nvSpPr>
            <p:spPr>
              <a:xfrm>
                <a:off x="5543677" y="5166360"/>
                <a:ext cx="540385" cy="570230"/>
              </a:xfrm>
              <a:custGeom>
                <a:avLst/>
                <a:gdLst/>
                <a:ahLst/>
                <a:cxnLst/>
                <a:rect l="l" t="t" r="r" b="b"/>
                <a:pathLst>
                  <a:path w="540385" h="570229">
                    <a:moveTo>
                      <a:pt x="469730" y="516504"/>
                    </a:moveTo>
                    <a:lnTo>
                      <a:pt x="448690" y="536397"/>
                    </a:lnTo>
                    <a:lnTo>
                      <a:pt x="539876" y="569671"/>
                    </a:lnTo>
                    <a:lnTo>
                      <a:pt x="526999" y="527024"/>
                    </a:lnTo>
                    <a:lnTo>
                      <a:pt x="479678" y="527024"/>
                    </a:lnTo>
                    <a:lnTo>
                      <a:pt x="469730" y="516504"/>
                    </a:lnTo>
                    <a:close/>
                  </a:path>
                  <a:path w="540385" h="570229">
                    <a:moveTo>
                      <a:pt x="490730" y="496650"/>
                    </a:moveTo>
                    <a:lnTo>
                      <a:pt x="469730" y="516504"/>
                    </a:lnTo>
                    <a:lnTo>
                      <a:pt x="479678" y="527024"/>
                    </a:lnTo>
                    <a:lnTo>
                      <a:pt x="500634" y="507123"/>
                    </a:lnTo>
                    <a:lnTo>
                      <a:pt x="490730" y="496650"/>
                    </a:lnTo>
                    <a:close/>
                  </a:path>
                  <a:path w="540385" h="570229">
                    <a:moveTo>
                      <a:pt x="511810" y="476719"/>
                    </a:moveTo>
                    <a:lnTo>
                      <a:pt x="490730" y="496650"/>
                    </a:lnTo>
                    <a:lnTo>
                      <a:pt x="500634" y="507123"/>
                    </a:lnTo>
                    <a:lnTo>
                      <a:pt x="479678" y="527024"/>
                    </a:lnTo>
                    <a:lnTo>
                      <a:pt x="526999" y="527024"/>
                    </a:lnTo>
                    <a:lnTo>
                      <a:pt x="511810" y="476719"/>
                    </a:lnTo>
                    <a:close/>
                  </a:path>
                  <a:path w="540385" h="570229">
                    <a:moveTo>
                      <a:pt x="21082" y="0"/>
                    </a:moveTo>
                    <a:lnTo>
                      <a:pt x="0" y="19812"/>
                    </a:lnTo>
                    <a:lnTo>
                      <a:pt x="469730" y="516504"/>
                    </a:lnTo>
                    <a:lnTo>
                      <a:pt x="490730" y="496650"/>
                    </a:lnTo>
                    <a:lnTo>
                      <a:pt x="21082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" name="object 9"/>
            <p:cNvGrpSpPr/>
            <p:nvPr/>
          </p:nvGrpSpPr>
          <p:grpSpPr>
            <a:xfrm>
              <a:off x="1059634" y="2438944"/>
              <a:ext cx="2326005" cy="1256030"/>
              <a:chOff x="1059634" y="2438944"/>
              <a:chExt cx="2326005" cy="1256030"/>
            </a:xfrm>
          </p:grpSpPr>
          <p:pic>
            <p:nvPicPr>
              <p:cNvPr id="10" name="object 1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9634" y="2438944"/>
                <a:ext cx="1277614" cy="1255503"/>
              </a:xfrm>
              <a:prstGeom prst="rect">
                <a:avLst/>
              </a:prstGeom>
            </p:spPr>
          </p:pic>
          <p:pic>
            <p:nvPicPr>
              <p:cNvPr id="11" name="object 1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03575" y="2749296"/>
                <a:ext cx="681989" cy="681989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2696718" y="2769870"/>
                <a:ext cx="635635" cy="589915"/>
              </a:xfrm>
              <a:custGeom>
                <a:avLst/>
                <a:gdLst/>
                <a:ahLst/>
                <a:cxnLst/>
                <a:rect l="l" t="t" r="r" b="b"/>
                <a:pathLst>
                  <a:path w="635635" h="589914">
                    <a:moveTo>
                      <a:pt x="340613" y="0"/>
                    </a:moveTo>
                    <a:lnTo>
                      <a:pt x="340613" y="147446"/>
                    </a:lnTo>
                    <a:lnTo>
                      <a:pt x="0" y="147446"/>
                    </a:lnTo>
                    <a:lnTo>
                      <a:pt x="0" y="442340"/>
                    </a:lnTo>
                    <a:lnTo>
                      <a:pt x="340613" y="442340"/>
                    </a:lnTo>
                    <a:lnTo>
                      <a:pt x="340613" y="589788"/>
                    </a:lnTo>
                    <a:lnTo>
                      <a:pt x="635507" y="294893"/>
                    </a:lnTo>
                    <a:lnTo>
                      <a:pt x="34061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696718" y="2769870"/>
                <a:ext cx="635635" cy="589915"/>
              </a:xfrm>
              <a:custGeom>
                <a:avLst/>
                <a:gdLst/>
                <a:ahLst/>
                <a:cxnLst/>
                <a:rect l="l" t="t" r="r" b="b"/>
                <a:pathLst>
                  <a:path w="635635" h="589914">
                    <a:moveTo>
                      <a:pt x="0" y="147446"/>
                    </a:moveTo>
                    <a:lnTo>
                      <a:pt x="340613" y="147446"/>
                    </a:lnTo>
                    <a:lnTo>
                      <a:pt x="340613" y="0"/>
                    </a:lnTo>
                    <a:lnTo>
                      <a:pt x="635507" y="294893"/>
                    </a:lnTo>
                    <a:lnTo>
                      <a:pt x="340613" y="589788"/>
                    </a:lnTo>
                    <a:lnTo>
                      <a:pt x="340613" y="442340"/>
                    </a:lnTo>
                    <a:lnTo>
                      <a:pt x="0" y="442340"/>
                    </a:lnTo>
                    <a:lnTo>
                      <a:pt x="0" y="147446"/>
                    </a:lnTo>
                    <a:close/>
                  </a:path>
                </a:pathLst>
              </a:custGeom>
              <a:ln w="38100">
                <a:solidFill>
                  <a:srgbClr val="7CA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5027803" y="5759297"/>
              <a:ext cx="2109470" cy="7912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3000" b="1" dirty="0">
                  <a:latin typeface="Arial"/>
                  <a:cs typeface="Arial"/>
                </a:rPr>
                <a:t>1.</a:t>
              </a:r>
              <a:r>
                <a:rPr sz="3000" b="1" dirty="0">
                  <a:latin typeface="Arial"/>
                  <a:cs typeface="Arial"/>
                </a:rPr>
                <a:t>Model</a:t>
              </a:r>
              <a:endParaRPr sz="30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25"/>
                </a:spcBef>
              </a:pPr>
              <a:r>
                <a:rPr sz="2000" dirty="0">
                  <a:latin typeface="Arial"/>
                  <a:cs typeface="Arial"/>
                </a:rPr>
                <a:t>Structure,</a:t>
              </a:r>
              <a:r>
                <a:rPr sz="2000" spc="-100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Weights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1012" y="4063746"/>
              <a:ext cx="1832610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spc="-5" dirty="0">
                  <a:latin typeface="Arial"/>
                  <a:cs typeface="Arial"/>
                </a:rPr>
                <a:t>Label:</a:t>
              </a:r>
              <a:r>
                <a:rPr sz="4000" spc="-65" dirty="0">
                  <a:latin typeface="Arial"/>
                  <a:cs typeface="Arial"/>
                </a:rPr>
                <a:t> </a:t>
              </a:r>
              <a:r>
                <a:rPr sz="4000" spc="-5" dirty="0">
                  <a:latin typeface="Arial"/>
                  <a:cs typeface="Arial"/>
                </a:rPr>
                <a:t>2</a:t>
              </a:r>
              <a:endParaRPr sz="4000">
                <a:latin typeface="Arial"/>
                <a:cs typeface="Arial"/>
              </a:endParaRPr>
            </a:p>
          </p:txBody>
        </p:sp>
        <p:grpSp>
          <p:nvGrpSpPr>
            <p:cNvPr id="16" name="object 16"/>
            <p:cNvGrpSpPr/>
            <p:nvPr/>
          </p:nvGrpSpPr>
          <p:grpSpPr>
            <a:xfrm>
              <a:off x="416051" y="2225039"/>
              <a:ext cx="3146425" cy="2791460"/>
              <a:chOff x="416051" y="2225039"/>
              <a:chExt cx="3146425" cy="2791460"/>
            </a:xfrm>
          </p:grpSpPr>
          <p:pic>
            <p:nvPicPr>
              <p:cNvPr id="17" name="object 17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03575" y="4082795"/>
                <a:ext cx="681989" cy="681989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2696718" y="4103369"/>
                <a:ext cx="635635" cy="589915"/>
              </a:xfrm>
              <a:custGeom>
                <a:avLst/>
                <a:gdLst/>
                <a:ahLst/>
                <a:cxnLst/>
                <a:rect l="l" t="t" r="r" b="b"/>
                <a:pathLst>
                  <a:path w="635635" h="589914">
                    <a:moveTo>
                      <a:pt x="340613" y="0"/>
                    </a:moveTo>
                    <a:lnTo>
                      <a:pt x="340613" y="147446"/>
                    </a:lnTo>
                    <a:lnTo>
                      <a:pt x="0" y="147446"/>
                    </a:lnTo>
                    <a:lnTo>
                      <a:pt x="0" y="442340"/>
                    </a:lnTo>
                    <a:lnTo>
                      <a:pt x="340613" y="442340"/>
                    </a:lnTo>
                    <a:lnTo>
                      <a:pt x="340613" y="589787"/>
                    </a:lnTo>
                    <a:lnTo>
                      <a:pt x="635507" y="294893"/>
                    </a:lnTo>
                    <a:lnTo>
                      <a:pt x="34061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2696718" y="4103369"/>
                <a:ext cx="635635" cy="589915"/>
              </a:xfrm>
              <a:custGeom>
                <a:avLst/>
                <a:gdLst/>
                <a:ahLst/>
                <a:cxnLst/>
                <a:rect l="l" t="t" r="r" b="b"/>
                <a:pathLst>
                  <a:path w="635635" h="589914">
                    <a:moveTo>
                      <a:pt x="0" y="147446"/>
                    </a:moveTo>
                    <a:lnTo>
                      <a:pt x="340613" y="147446"/>
                    </a:lnTo>
                    <a:lnTo>
                      <a:pt x="340613" y="0"/>
                    </a:lnTo>
                    <a:lnTo>
                      <a:pt x="635507" y="294893"/>
                    </a:lnTo>
                    <a:lnTo>
                      <a:pt x="340613" y="589787"/>
                    </a:lnTo>
                    <a:lnTo>
                      <a:pt x="340613" y="442340"/>
                    </a:lnTo>
                    <a:lnTo>
                      <a:pt x="0" y="442340"/>
                    </a:lnTo>
                    <a:lnTo>
                      <a:pt x="0" y="147446"/>
                    </a:lnTo>
                    <a:close/>
                  </a:path>
                </a:pathLst>
              </a:custGeom>
              <a:ln w="38100">
                <a:solidFill>
                  <a:srgbClr val="7CA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1959" y="2250947"/>
                <a:ext cx="3120390" cy="2765297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435101" y="2244089"/>
                <a:ext cx="3081655" cy="2726690"/>
              </a:xfrm>
              <a:custGeom>
                <a:avLst/>
                <a:gdLst/>
                <a:ahLst/>
                <a:cxnLst/>
                <a:rect l="l" t="t" r="r" b="b"/>
                <a:pathLst>
                  <a:path w="3081654" h="2726690">
                    <a:moveTo>
                      <a:pt x="0" y="2726436"/>
                    </a:moveTo>
                    <a:lnTo>
                      <a:pt x="3081528" y="2726436"/>
                    </a:lnTo>
                    <a:lnTo>
                      <a:pt x="3081528" y="0"/>
                    </a:lnTo>
                    <a:lnTo>
                      <a:pt x="0" y="0"/>
                    </a:lnTo>
                    <a:lnTo>
                      <a:pt x="0" y="2726436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964183" y="5734913"/>
              <a:ext cx="1966468" cy="7822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00"/>
                </a:spcBef>
              </a:pPr>
              <a:r>
                <a:rPr lang="en-US" sz="3000" b="1" dirty="0">
                  <a:latin typeface="Arial"/>
                  <a:cs typeface="Arial"/>
                </a:rPr>
                <a:t>2.</a:t>
              </a:r>
              <a:r>
                <a:rPr sz="3000" b="1" dirty="0">
                  <a:latin typeface="Arial"/>
                  <a:cs typeface="Arial"/>
                </a:rPr>
                <a:t>Dataset</a:t>
              </a:r>
              <a:endParaRPr sz="30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2000" dirty="0">
                  <a:latin typeface="Arial"/>
                  <a:cs typeface="Arial"/>
                </a:rPr>
                <a:t>Input,</a:t>
              </a:r>
              <a:r>
                <a:rPr sz="2000" spc="-114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Labels</a:t>
              </a: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1551432" y="4899659"/>
              <a:ext cx="502284" cy="963930"/>
              <a:chOff x="1551432" y="4899659"/>
              <a:chExt cx="502284" cy="963930"/>
            </a:xfrm>
          </p:grpSpPr>
          <p:pic>
            <p:nvPicPr>
              <p:cNvPr id="24" name="object 24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51432" y="4899659"/>
                <a:ext cx="502145" cy="963929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1693672" y="4965572"/>
                <a:ext cx="296545" cy="747395"/>
              </a:xfrm>
              <a:custGeom>
                <a:avLst/>
                <a:gdLst/>
                <a:ahLst/>
                <a:cxnLst/>
                <a:rect l="l" t="t" r="r" b="b"/>
                <a:pathLst>
                  <a:path w="296544" h="747395">
                    <a:moveTo>
                      <a:pt x="0" y="650849"/>
                    </a:moveTo>
                    <a:lnTo>
                      <a:pt x="10921" y="747344"/>
                    </a:lnTo>
                    <a:lnTo>
                      <a:pt x="77659" y="684339"/>
                    </a:lnTo>
                    <a:lnTo>
                      <a:pt x="49402" y="684339"/>
                    </a:lnTo>
                    <a:lnTo>
                      <a:pt x="22225" y="674382"/>
                    </a:lnTo>
                    <a:lnTo>
                      <a:pt x="27192" y="660799"/>
                    </a:lnTo>
                    <a:lnTo>
                      <a:pt x="0" y="650849"/>
                    </a:lnTo>
                    <a:close/>
                  </a:path>
                  <a:path w="296544" h="747395">
                    <a:moveTo>
                      <a:pt x="27192" y="660799"/>
                    </a:moveTo>
                    <a:lnTo>
                      <a:pt x="22225" y="674382"/>
                    </a:lnTo>
                    <a:lnTo>
                      <a:pt x="49402" y="684339"/>
                    </a:lnTo>
                    <a:lnTo>
                      <a:pt x="54374" y="670744"/>
                    </a:lnTo>
                    <a:lnTo>
                      <a:pt x="27192" y="660799"/>
                    </a:lnTo>
                    <a:close/>
                  </a:path>
                  <a:path w="296544" h="747395">
                    <a:moveTo>
                      <a:pt x="54374" y="670744"/>
                    </a:moveTo>
                    <a:lnTo>
                      <a:pt x="49402" y="684339"/>
                    </a:lnTo>
                    <a:lnTo>
                      <a:pt x="77659" y="684339"/>
                    </a:lnTo>
                    <a:lnTo>
                      <a:pt x="81533" y="680681"/>
                    </a:lnTo>
                    <a:lnTo>
                      <a:pt x="54374" y="670744"/>
                    </a:lnTo>
                    <a:close/>
                  </a:path>
                  <a:path w="296544" h="747395">
                    <a:moveTo>
                      <a:pt x="268858" y="0"/>
                    </a:moveTo>
                    <a:lnTo>
                      <a:pt x="27192" y="660799"/>
                    </a:lnTo>
                    <a:lnTo>
                      <a:pt x="54374" y="670744"/>
                    </a:lnTo>
                    <a:lnTo>
                      <a:pt x="296036" y="9906"/>
                    </a:lnTo>
                    <a:lnTo>
                      <a:pt x="26885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435101" y="1713636"/>
              <a:ext cx="11639550" cy="14972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70"/>
                </a:spcBef>
              </a:pPr>
              <a:endParaRPr sz="2650" dirty="0">
                <a:latin typeface="맑은 고딕"/>
                <a:cs typeface="맑은 고딕"/>
              </a:endParaRPr>
            </a:p>
            <a:p>
              <a:pPr marL="8502650" marR="5080" indent="-635" algn="ctr">
                <a:lnSpc>
                  <a:spcPct val="100000"/>
                </a:lnSpc>
              </a:pPr>
              <a:r>
                <a:rPr sz="2000" dirty="0">
                  <a:latin typeface="Arial"/>
                  <a:cs typeface="Arial"/>
                </a:rPr>
                <a:t>Output -&gt; Label </a:t>
              </a:r>
              <a:r>
                <a:rPr sz="2000" spc="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Optimizing</a:t>
              </a:r>
              <a:r>
                <a:rPr sz="2000" spc="-60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model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weight</a:t>
              </a:r>
            </a:p>
            <a:p>
              <a:pPr marL="8490585" algn="ctr">
                <a:lnSpc>
                  <a:spcPts val="3570"/>
                </a:lnSpc>
              </a:pPr>
              <a:r>
                <a:rPr lang="en-US" sz="3000" b="1" spc="-25" dirty="0">
                  <a:latin typeface="Arial"/>
                  <a:cs typeface="Arial"/>
                </a:rPr>
                <a:t>3.</a:t>
              </a:r>
              <a:r>
                <a:rPr sz="3000" b="1" spc="-25" dirty="0">
                  <a:latin typeface="Arial"/>
                  <a:cs typeface="Arial"/>
                </a:rPr>
                <a:t>Training</a:t>
              </a:r>
              <a:r>
                <a:rPr sz="3000" b="1" spc="-15" dirty="0">
                  <a:latin typeface="Arial"/>
                  <a:cs typeface="Arial"/>
                </a:rPr>
                <a:t> </a:t>
              </a:r>
              <a:r>
                <a:rPr sz="3000" b="1" dirty="0">
                  <a:latin typeface="Arial"/>
                  <a:cs typeface="Arial"/>
                </a:rPr>
                <a:t>Phase</a:t>
              </a:r>
              <a:endParaRPr sz="3000" dirty="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9306306" y="4396232"/>
              <a:ext cx="2377184" cy="7822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3000" b="1" spc="-60" dirty="0">
                  <a:latin typeface="Arial"/>
                  <a:cs typeface="Arial"/>
                </a:rPr>
                <a:t>4.</a:t>
              </a:r>
              <a:r>
                <a:rPr sz="3000" b="1" spc="-60" dirty="0">
                  <a:latin typeface="Arial"/>
                  <a:cs typeface="Arial"/>
                </a:rPr>
                <a:t>Test</a:t>
              </a:r>
              <a:r>
                <a:rPr sz="3000" b="1" spc="-85" dirty="0">
                  <a:latin typeface="Arial"/>
                  <a:cs typeface="Arial"/>
                </a:rPr>
                <a:t> </a:t>
              </a:r>
              <a:r>
                <a:rPr sz="3000" b="1" dirty="0">
                  <a:latin typeface="Arial"/>
                  <a:cs typeface="Arial"/>
                </a:rPr>
                <a:t>Phase</a:t>
              </a:r>
              <a:endParaRPr sz="3000" dirty="0">
                <a:latin typeface="Arial"/>
                <a:cs typeface="Arial"/>
              </a:endParaRPr>
            </a:p>
            <a:p>
              <a:pPr marL="22860">
                <a:lnSpc>
                  <a:spcPct val="100000"/>
                </a:lnSpc>
                <a:spcBef>
                  <a:spcPts val="25"/>
                </a:spcBef>
              </a:pPr>
              <a:r>
                <a:rPr sz="2000" dirty="0">
                  <a:latin typeface="Arial"/>
                  <a:cs typeface="Arial"/>
                </a:rPr>
                <a:t>Evaluating</a:t>
              </a:r>
              <a:r>
                <a:rPr sz="2000" spc="-85" dirty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output</a:t>
              </a: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10008107" y="3657600"/>
              <a:ext cx="563245" cy="627380"/>
              <a:chOff x="10008107" y="3657600"/>
              <a:chExt cx="563245" cy="627380"/>
            </a:xfrm>
          </p:grpSpPr>
          <p:pic>
            <p:nvPicPr>
              <p:cNvPr id="29" name="object 29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008107" y="3683507"/>
                <a:ext cx="563118" cy="601218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10028681" y="3676650"/>
                <a:ext cx="47117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471170" h="554989">
                    <a:moveTo>
                      <a:pt x="353187" y="0"/>
                    </a:moveTo>
                    <a:lnTo>
                      <a:pt x="117728" y="0"/>
                    </a:lnTo>
                    <a:lnTo>
                      <a:pt x="117728" y="319277"/>
                    </a:lnTo>
                    <a:lnTo>
                      <a:pt x="0" y="319277"/>
                    </a:lnTo>
                    <a:lnTo>
                      <a:pt x="235458" y="554736"/>
                    </a:lnTo>
                    <a:lnTo>
                      <a:pt x="470916" y="319277"/>
                    </a:lnTo>
                    <a:lnTo>
                      <a:pt x="353187" y="319277"/>
                    </a:lnTo>
                    <a:lnTo>
                      <a:pt x="353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10028681" y="3676650"/>
                <a:ext cx="47117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471170" h="554989">
                    <a:moveTo>
                      <a:pt x="0" y="319277"/>
                    </a:moveTo>
                    <a:lnTo>
                      <a:pt x="117728" y="319277"/>
                    </a:lnTo>
                    <a:lnTo>
                      <a:pt x="117728" y="0"/>
                    </a:lnTo>
                    <a:lnTo>
                      <a:pt x="353187" y="0"/>
                    </a:lnTo>
                    <a:lnTo>
                      <a:pt x="353187" y="319277"/>
                    </a:lnTo>
                    <a:lnTo>
                      <a:pt x="470916" y="319277"/>
                    </a:lnTo>
                    <a:lnTo>
                      <a:pt x="235458" y="554736"/>
                    </a:lnTo>
                    <a:lnTo>
                      <a:pt x="0" y="319277"/>
                    </a:lnTo>
                    <a:close/>
                  </a:path>
                </a:pathLst>
              </a:custGeom>
              <a:ln w="38100">
                <a:solidFill>
                  <a:srgbClr val="7CA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205406"/>
            <a:ext cx="8442325" cy="510203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1. </a:t>
            </a:r>
            <a:r>
              <a:rPr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Model(nn.Module)</a:t>
            </a:r>
            <a:r>
              <a:rPr sz="2800" spc="3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:</a:t>
            </a:r>
            <a:r>
              <a:rPr sz="2800" spc="-2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Class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전체적인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인공신경망의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구조를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선언하는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부분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"/>
              <a:tabLst>
                <a:tab pos="1156335" algn="l"/>
                <a:tab pos="1493520" algn="l"/>
                <a:tab pos="2221230" algn="l"/>
              </a:tabLst>
            </a:pPr>
            <a:r>
              <a:rPr sz="1600" u="heavy" dirty="0">
                <a:solidFill>
                  <a:srgbClr val="0099CC"/>
                </a:solidFill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/>
              </a:rPr>
              <a:t> 	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init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	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forward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등의</a:t>
            </a:r>
            <a:r>
              <a:rPr sz="2800" spc="-18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method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는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꼭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필요함</a:t>
            </a:r>
          </a:p>
          <a:p>
            <a:pPr marL="469265" lvl="1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2. </a:t>
            </a:r>
            <a:r>
              <a:rPr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Dataset</a:t>
            </a:r>
            <a:r>
              <a:rPr sz="2800" spc="-1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:</a:t>
            </a:r>
            <a:r>
              <a:rPr sz="2800" spc="-3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800" spc="-5" dirty="0">
                <a:solidFill>
                  <a:srgbClr val="4D4D4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Class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학습에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필요한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데이터셋을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선언하는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부분</a:t>
            </a: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"/>
              <a:tabLst>
                <a:tab pos="1156335" algn="l"/>
                <a:tab pos="1493520" algn="l"/>
                <a:tab pos="2220595" algn="l"/>
                <a:tab pos="2731135" algn="l"/>
                <a:tab pos="3475990" algn="l"/>
                <a:tab pos="3987165" algn="l"/>
                <a:tab pos="5325745" algn="l"/>
              </a:tabLst>
            </a:pPr>
            <a:r>
              <a:rPr sz="1600" u="heavy" dirty="0">
                <a:solidFill>
                  <a:srgbClr val="0099CC"/>
                </a:solidFill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/>
              </a:rPr>
              <a:t> 	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init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	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	</a:t>
            </a:r>
            <a:r>
              <a:rPr sz="28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len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	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,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	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getitem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/>
              </a:rPr>
              <a:t>	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의</a:t>
            </a:r>
            <a:r>
              <a:rPr sz="2800" spc="-17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method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는</a:t>
            </a:r>
            <a:r>
              <a:rPr sz="28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꼭</a:t>
            </a:r>
            <a:r>
              <a:rPr sz="28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필요함</a:t>
            </a:r>
          </a:p>
          <a:p>
            <a:pPr marL="469265" lvl="1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3. </a:t>
            </a:r>
            <a:r>
              <a:rPr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Training</a:t>
            </a:r>
            <a:endParaRPr sz="2800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학습을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진행하는</a:t>
            </a:r>
            <a:r>
              <a:rPr sz="28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부분</a:t>
            </a:r>
          </a:p>
          <a:p>
            <a:pPr marL="469265" lvl="1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tabLst>
                <a:tab pos="756285" algn="l"/>
                <a:tab pos="756920" algn="l"/>
              </a:tabLst>
            </a:pPr>
            <a:r>
              <a:rPr lang="en-US"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4. </a:t>
            </a:r>
            <a:r>
              <a:rPr sz="2800" spc="-5" dirty="0">
                <a:solidFill>
                  <a:srgbClr val="4D4D4D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Test</a:t>
            </a:r>
            <a:endParaRPr sz="2800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학습된</a:t>
            </a:r>
            <a:r>
              <a:rPr sz="28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결과를</a:t>
            </a:r>
            <a:r>
              <a:rPr sz="28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확인하는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부분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BE91F70-75AA-48E4-84B0-D37BB00F8904}"/>
              </a:ext>
            </a:extLst>
          </p:cNvPr>
          <p:cNvSpPr txBox="1">
            <a:spLocks/>
          </p:cNvSpPr>
          <p:nvPr/>
        </p:nvSpPr>
        <p:spPr>
          <a:xfrm>
            <a:off x="3668219" y="272446"/>
            <a:ext cx="3916554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PyTorch</a:t>
            </a:r>
            <a:r>
              <a:rPr lang="en-US" spc="-55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pc="-5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ko-KR" altLang="en-US"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91C3082-3A24-4E2B-A9A7-5657B3BBF7A8}"/>
              </a:ext>
            </a:extLst>
          </p:cNvPr>
          <p:cNvSpPr txBox="1">
            <a:spLocks/>
          </p:cNvSpPr>
          <p:nvPr/>
        </p:nvSpPr>
        <p:spPr>
          <a:xfrm>
            <a:off x="2286000" y="2164330"/>
            <a:ext cx="7620000" cy="145873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strike="sngStrike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정신교육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400" spc="-5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강화학습 맛보기</a:t>
            </a:r>
            <a:endParaRPr lang="en-US" altLang="ko-KR" sz="5400" spc="-5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7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91C3082-3A24-4E2B-A9A7-5657B3BBF7A8}"/>
              </a:ext>
            </a:extLst>
          </p:cNvPr>
          <p:cNvSpPr txBox="1">
            <a:spLocks/>
          </p:cNvSpPr>
          <p:nvPr/>
        </p:nvSpPr>
        <p:spPr>
          <a:xfrm>
            <a:off x="2286000" y="911423"/>
            <a:ext cx="7620000" cy="396454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strike="sngStrike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정신교육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400" spc="-5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강화학습 맛보기</a:t>
            </a:r>
            <a:endParaRPr lang="en-US" altLang="ko-KR" sz="5400" spc="-5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54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ko-KR" altLang="en-US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54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Pytorch</a:t>
            </a:r>
            <a: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 구동하기</a:t>
            </a:r>
          </a:p>
        </p:txBody>
      </p:sp>
    </p:spTree>
    <p:extLst>
      <p:ext uri="{BB962C8B-B14F-4D97-AF65-F5344CB8AC3E}">
        <p14:creationId xmlns:p14="http://schemas.microsoft.com/office/powerpoint/2010/main" val="23443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91C3082-3A24-4E2B-A9A7-5657B3BBF7A8}"/>
              </a:ext>
            </a:extLst>
          </p:cNvPr>
          <p:cNvSpPr txBox="1">
            <a:spLocks/>
          </p:cNvSpPr>
          <p:nvPr/>
        </p:nvSpPr>
        <p:spPr>
          <a:xfrm>
            <a:off x="1905000" y="457200"/>
            <a:ext cx="8610600" cy="562654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4000" strike="sngStrike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정신교육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400" spc="-5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강화학습 맛보기</a:t>
            </a:r>
            <a:endParaRPr lang="en-US" altLang="ko-KR" sz="5400" spc="-5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54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ko-KR" altLang="en-US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54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Pytorch</a:t>
            </a:r>
            <a: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 구동하기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br>
              <a:rPr lang="en-US" altLang="ko-KR" sz="5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5400" spc="-5" dirty="0" err="1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SuperMario</a:t>
            </a:r>
            <a:r>
              <a:rPr lang="ko-KR" altLang="en-US" sz="5400" spc="-5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강화학습 구동하기</a:t>
            </a:r>
          </a:p>
        </p:txBody>
      </p:sp>
    </p:spTree>
    <p:extLst>
      <p:ext uri="{BB962C8B-B14F-4D97-AF65-F5344CB8AC3E}">
        <p14:creationId xmlns:p14="http://schemas.microsoft.com/office/powerpoint/2010/main" val="7781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81000"/>
            <a:ext cx="4988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Google</a:t>
            </a:r>
            <a:r>
              <a:rPr sz="40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000" b="1"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Colab</a:t>
            </a:r>
            <a:endParaRPr sz="4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170" y="2129055"/>
            <a:ext cx="4553660" cy="25998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6582" y="6608581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310" y="280448"/>
            <a:ext cx="546189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  <a:r>
              <a:rPr spc="-30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pc="-10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Notebook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383" y="1205406"/>
            <a:ext cx="11210290" cy="53155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 algn="ctr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웹</a:t>
            </a:r>
            <a:r>
              <a:rPr sz="2800" spc="-2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브라우저에서</a:t>
            </a:r>
            <a:r>
              <a:rPr sz="28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파이썬</a:t>
            </a:r>
            <a:r>
              <a:rPr sz="28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코드를</a:t>
            </a:r>
            <a:r>
              <a:rPr sz="28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작성하고</a:t>
            </a:r>
            <a:r>
              <a:rPr sz="28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실행해</a:t>
            </a:r>
            <a:r>
              <a:rPr sz="2800" spc="-2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볼</a:t>
            </a:r>
            <a:r>
              <a:rPr sz="2800" spc="-2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수</a:t>
            </a:r>
            <a:r>
              <a:rPr sz="28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있는</a:t>
            </a:r>
            <a:r>
              <a:rPr sz="2800" spc="-21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개발도구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6400" y="1938655"/>
            <a:ext cx="8298815" cy="2980690"/>
            <a:chOff x="447877" y="3144011"/>
            <a:chExt cx="8298815" cy="29806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7" y="4568237"/>
              <a:ext cx="2048613" cy="1555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396" y="3144011"/>
              <a:ext cx="1905000" cy="1905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836" y="4733544"/>
              <a:ext cx="544068" cy="6309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1817" y="4099914"/>
              <a:ext cx="1740050" cy="17385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24684" y="500633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782953" y="0"/>
                  </a:lnTo>
                </a:path>
              </a:pathLst>
            </a:custGeom>
            <a:ln w="579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0147" y="4340351"/>
              <a:ext cx="1466088" cy="14660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66232" y="5006339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782952" y="0"/>
                  </a:lnTo>
                </a:path>
              </a:pathLst>
            </a:custGeom>
            <a:ln w="579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76582" y="6608581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803" y="280448"/>
            <a:ext cx="363410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spc="-70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endParaRPr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13106400" cy="17934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Google</a:t>
            </a:r>
            <a:r>
              <a:rPr sz="3600" spc="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Colaboratory</a:t>
            </a:r>
            <a:r>
              <a:rPr sz="3600" spc="4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=</a:t>
            </a:r>
            <a:r>
              <a:rPr sz="3600" spc="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Google</a:t>
            </a:r>
            <a:r>
              <a:rPr sz="3600" spc="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Drive</a:t>
            </a:r>
            <a:r>
              <a:rPr sz="3600" spc="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+</a:t>
            </a:r>
            <a:r>
              <a:rPr sz="3600" spc="3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Jupyter</a:t>
            </a:r>
            <a:r>
              <a:rPr sz="3600" spc="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6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Notebook</a:t>
            </a:r>
            <a:endParaRPr sz="36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구글</a:t>
            </a:r>
            <a:r>
              <a:rPr sz="32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계정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전용의</a:t>
            </a:r>
            <a:r>
              <a:rPr sz="3200" spc="-18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가상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머신</a:t>
            </a:r>
            <a:r>
              <a:rPr sz="3200" spc="-19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지원</a:t>
            </a:r>
            <a:r>
              <a:rPr sz="32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–</a:t>
            </a:r>
            <a:r>
              <a:rPr sz="3200" spc="-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GPU</a:t>
            </a:r>
            <a:r>
              <a:rPr sz="3200" b="1" spc="-2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포함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32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Google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drive</a:t>
            </a:r>
            <a:r>
              <a:rPr sz="3200" spc="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32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문서와</a:t>
            </a:r>
            <a:r>
              <a:rPr sz="32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같이</a:t>
            </a:r>
            <a:r>
              <a:rPr sz="32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링크만으로</a:t>
            </a:r>
            <a:r>
              <a:rPr sz="32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접근</a:t>
            </a:r>
            <a:r>
              <a:rPr sz="32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/ </a:t>
            </a:r>
            <a:r>
              <a:rPr sz="32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협업</a:t>
            </a:r>
            <a:r>
              <a:rPr sz="3200" spc="-19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3200" spc="-5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가능</a:t>
            </a:r>
            <a:endParaRPr sz="3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698" y="281972"/>
            <a:ext cx="52990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spc="-10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spc="-5" dirty="0" err="1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pc="-5" dirty="0"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  <a:endParaRPr spc="-5" dirty="0">
              <a:solidFill>
                <a:srgbClr val="4040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4383" y="1205406"/>
            <a:ext cx="6040120" cy="23166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08000"/>
              </a:buClr>
              <a:buSzPct val="6964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파일</a:t>
            </a:r>
            <a:r>
              <a:rPr sz="2800" spc="-23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생성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/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접근</a:t>
            </a:r>
            <a:r>
              <a:rPr sz="2800" spc="-22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8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방법</a:t>
            </a:r>
            <a:endParaRPr sz="2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개인</a:t>
            </a:r>
            <a:r>
              <a:rPr sz="24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구글</a:t>
            </a:r>
            <a:r>
              <a:rPr sz="24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계정으로</a:t>
            </a:r>
            <a:r>
              <a:rPr sz="2400" spc="-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접속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u="heavy" spc="-5" dirty="0">
                <a:uFill>
                  <a:solidFill>
                    <a:srgbClr val="78514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</a:t>
            </a:r>
            <a:r>
              <a:rPr sz="2400" spc="5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접속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GOOGLE</a:t>
            </a:r>
            <a:r>
              <a:rPr sz="2400" spc="-6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드라이브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탭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이동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새</a:t>
            </a:r>
            <a:r>
              <a:rPr sz="2400" spc="-21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spc="-5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PYTHON </a:t>
            </a:r>
            <a:r>
              <a:rPr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노트</a:t>
            </a:r>
            <a:r>
              <a:rPr sz="2400" spc="-204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 </a:t>
            </a:r>
            <a:r>
              <a:rPr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"/>
              </a:rPr>
              <a:t>선택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2531" y="2862072"/>
            <a:ext cx="5026660" cy="3782060"/>
            <a:chOff x="6542531" y="2862072"/>
            <a:chExt cx="5026660" cy="37820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2531" y="2880360"/>
              <a:ext cx="5026152" cy="37170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4755" y="2887967"/>
              <a:ext cx="1379981" cy="4259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27897" y="2881122"/>
              <a:ext cx="1341120" cy="387350"/>
            </a:xfrm>
            <a:custGeom>
              <a:avLst/>
              <a:gdLst/>
              <a:ahLst/>
              <a:cxnLst/>
              <a:rect l="l" t="t" r="r" b="b"/>
              <a:pathLst>
                <a:path w="1341120" h="387350">
                  <a:moveTo>
                    <a:pt x="0" y="387096"/>
                  </a:moveTo>
                  <a:lnTo>
                    <a:pt x="1341120" y="387096"/>
                  </a:lnTo>
                  <a:lnTo>
                    <a:pt x="1341120" y="0"/>
                  </a:lnTo>
                  <a:lnTo>
                    <a:pt x="0" y="0"/>
                  </a:lnTo>
                  <a:lnTo>
                    <a:pt x="0" y="38709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1719" y="6074664"/>
              <a:ext cx="907542" cy="5692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44861" y="6067805"/>
              <a:ext cx="868680" cy="530860"/>
            </a:xfrm>
            <a:custGeom>
              <a:avLst/>
              <a:gdLst/>
              <a:ahLst/>
              <a:cxnLst/>
              <a:rect l="l" t="t" r="r" b="b"/>
              <a:pathLst>
                <a:path w="868679" h="530859">
                  <a:moveTo>
                    <a:pt x="0" y="530352"/>
                  </a:moveTo>
                  <a:lnTo>
                    <a:pt x="868679" y="53035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53035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0159" y="5739383"/>
              <a:ext cx="989838" cy="374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7779" y="5763767"/>
              <a:ext cx="970026" cy="37412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893302" y="5732526"/>
            <a:ext cx="951230" cy="335280"/>
          </a:xfrm>
          <a:prstGeom prst="rect">
            <a:avLst/>
          </a:prstGeom>
          <a:solidFill>
            <a:srgbClr val="FFFF1A"/>
          </a:solidFill>
          <a:ln w="3810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50"/>
              </a:spcBef>
            </a:pP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버전</a:t>
            </a:r>
            <a:r>
              <a:rPr sz="1400" spc="-1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맑은 고딕"/>
                <a:cs typeface="맑은 고딕"/>
              </a:rPr>
              <a:t>선택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668</Words>
  <Application>Microsoft Office PowerPoint</Application>
  <PresentationFormat>와이드스크린</PresentationFormat>
  <Paragraphs>139</Paragraphs>
  <Slides>27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배달의민족 주아</vt:lpstr>
      <vt:lpstr>Arial</vt:lpstr>
      <vt:lpstr>Arial Rounded MT Bold</vt:lpstr>
      <vt:lpstr>Wingdings</vt:lpstr>
      <vt:lpstr>Office 테마</vt:lpstr>
      <vt:lpstr>강하게! 강화학습</vt:lpstr>
      <vt:lpstr>DAY 1</vt:lpstr>
      <vt:lpstr>PowerPoint 프레젠테이션</vt:lpstr>
      <vt:lpstr>PowerPoint 프레젠테이션</vt:lpstr>
      <vt:lpstr>PowerPoint 프레젠테이션</vt:lpstr>
      <vt:lpstr>PowerPoint 프레젠테이션</vt:lpstr>
      <vt:lpstr>Jupyter Notebook</vt:lpstr>
      <vt:lpstr>Google Colab</vt:lpstr>
      <vt:lpstr>Google Colab 접속</vt:lpstr>
      <vt:lpstr>PowerPoint 프레젠테이션</vt:lpstr>
      <vt:lpstr>PowerPoint 프레젠테이션</vt:lpstr>
      <vt:lpstr>PowerPoint 프레젠테이션</vt:lpstr>
      <vt:lpstr>PowerPoint 프레젠테이션</vt:lpstr>
      <vt:lpstr>GPU 설정</vt:lpstr>
      <vt:lpstr>PowerPoint 프레젠테이션</vt:lpstr>
      <vt:lpstr>구글 드라이브 연동</vt:lpstr>
      <vt:lpstr>Github 연동</vt:lpstr>
      <vt:lpstr>주의사항</vt:lpstr>
      <vt:lpstr>장점</vt:lpstr>
      <vt:lpstr>PowerPoint 프레젠테이션</vt:lpstr>
      <vt:lpstr>PowerPoint 프레젠테이션</vt:lpstr>
      <vt:lpstr>PowerPoint 프레젠테이션</vt:lpstr>
      <vt:lpstr>PowerPoint 프레젠테이션</vt:lpstr>
      <vt:lpstr>Numpy</vt:lpstr>
      <vt:lpstr>PowerPoint 프레젠테이션</vt:lpstr>
      <vt:lpstr>PyTorch 구성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</dc:creator>
  <cp:lastModifiedBy>구태훈</cp:lastModifiedBy>
  <cp:revision>32</cp:revision>
  <dcterms:created xsi:type="dcterms:W3CDTF">2022-01-15T07:07:08Z</dcterms:created>
  <dcterms:modified xsi:type="dcterms:W3CDTF">2022-01-17T01:32:04Z</dcterms:modified>
  <cp:version/>
</cp:coreProperties>
</file>