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5" r:id="rId5"/>
    <p:sldId id="264" r:id="rId6"/>
    <p:sldId id="263" r:id="rId7"/>
    <p:sldId id="262" r:id="rId8"/>
    <p:sldId id="258" r:id="rId9"/>
    <p:sldId id="261" r:id="rId10"/>
    <p:sldId id="267" r:id="rId11"/>
    <p:sldId id="260"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93" autoAdjust="0"/>
  </p:normalViewPr>
  <p:slideViewPr>
    <p:cSldViewPr>
      <p:cViewPr>
        <p:scale>
          <a:sx n="100" d="100"/>
          <a:sy n="100" d="100"/>
        </p:scale>
        <p:origin x="-1104"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65CE4C-55D0-41B3-902A-0260E79D094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377B7-E52D-4DB7-8686-4B85349EEF63}"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865CE4C-55D0-41B3-902A-0260E79D094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1B377B7-E52D-4DB7-8686-4B85349EEF63}" type="datetimeFigureOut">
              <a:rPr lang="en-US" smtClean="0"/>
              <a:pPr/>
              <a:t>2/11/2021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65CE4C-55D0-41B3-902A-0260E79D094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transindiatravels.com/assam/kaziranga-national-park/"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05000"/>
            <a:ext cx="8472191" cy="2585323"/>
          </a:xfrm>
          <a:prstGeom prst="rect">
            <a:avLst/>
          </a:prstGeom>
          <a:noFill/>
        </p:spPr>
        <p:txBody>
          <a:bodyPr wrap="none" lIns="91440" tIns="45720" rIns="91440" bIns="45720">
            <a:spAutoFit/>
          </a:bodyPr>
          <a:lstStyle/>
          <a:p>
            <a:pPr algn="ctr"/>
            <a:r>
              <a:rPr lang="en-US" sz="5400" b="1" dirty="0" smtClean="0">
                <a:ln w="18000">
                  <a:solidFill>
                    <a:schemeClr val="bg1"/>
                  </a:solidFill>
                  <a:prstDash val="solid"/>
                  <a:miter lim="800000"/>
                </a:ln>
                <a:solidFill>
                  <a:schemeClr val="bg1"/>
                </a:solidFill>
                <a:effectLst>
                  <a:glow rad="63500">
                    <a:schemeClr val="accent6">
                      <a:satMod val="175000"/>
                      <a:alpha val="40000"/>
                    </a:schemeClr>
                  </a:glow>
                  <a:outerShdw blurRad="25500" dist="23000" dir="7020000" algn="tl">
                    <a:srgbClr val="000000">
                      <a:alpha val="50000"/>
                    </a:srgbClr>
                  </a:outerShdw>
                </a:effectLst>
              </a:rPr>
              <a:t>NAME-VANSH AGARWAL</a:t>
            </a:r>
          </a:p>
          <a:p>
            <a:pPr algn="ctr"/>
            <a:r>
              <a:rPr lang="en-US" sz="5400" b="1" dirty="0" smtClean="0">
                <a:ln w="18000">
                  <a:solidFill>
                    <a:schemeClr val="bg1"/>
                  </a:solidFill>
                  <a:prstDash val="solid"/>
                  <a:miter lim="800000"/>
                </a:ln>
                <a:solidFill>
                  <a:schemeClr val="bg1"/>
                </a:solidFill>
                <a:effectLst>
                  <a:glow rad="63500">
                    <a:schemeClr val="accent6">
                      <a:satMod val="175000"/>
                      <a:alpha val="40000"/>
                    </a:schemeClr>
                  </a:glow>
                  <a:outerShdw blurRad="25500" dist="23000" dir="7020000" algn="tl">
                    <a:srgbClr val="000000">
                      <a:alpha val="50000"/>
                    </a:srgbClr>
                  </a:outerShdw>
                </a:effectLst>
              </a:rPr>
              <a:t>CLASS- XI-PCM</a:t>
            </a:r>
          </a:p>
          <a:p>
            <a:pPr algn="ctr"/>
            <a:r>
              <a:rPr lang="en-US" sz="5400" b="1" dirty="0" smtClean="0">
                <a:ln w="18000">
                  <a:solidFill>
                    <a:schemeClr val="bg1"/>
                  </a:solidFill>
                  <a:prstDash val="solid"/>
                  <a:miter lim="800000"/>
                </a:ln>
                <a:solidFill>
                  <a:schemeClr val="bg1"/>
                </a:solidFill>
                <a:effectLst>
                  <a:glow rad="63500">
                    <a:schemeClr val="accent6">
                      <a:satMod val="175000"/>
                      <a:alpha val="40000"/>
                    </a:schemeClr>
                  </a:glow>
                  <a:outerShdw blurRad="25500" dist="23000" dir="7020000" algn="tl">
                    <a:srgbClr val="000000">
                      <a:alpha val="50000"/>
                    </a:srgbClr>
                  </a:outerShdw>
                </a:effectLst>
              </a:rPr>
              <a:t>SESSION-2020-21</a:t>
            </a:r>
          </a:p>
        </p:txBody>
      </p:sp>
      <p:sp>
        <p:nvSpPr>
          <p:cNvPr id="6" name="Rectangle 5"/>
          <p:cNvSpPr/>
          <p:nvPr/>
        </p:nvSpPr>
        <p:spPr>
          <a:xfrm>
            <a:off x="0" y="5029200"/>
            <a:ext cx="9220200" cy="523220"/>
          </a:xfrm>
          <a:prstGeom prst="rect">
            <a:avLst/>
          </a:prstGeom>
        </p:spPr>
        <p:txBody>
          <a:bodyPr wrap="square">
            <a:spAutoFit/>
          </a:bodyPr>
          <a:lstStyle/>
          <a:p>
            <a:pPr algn="ctr"/>
            <a:r>
              <a:rPr lang="en-US" sz="2800" b="1" dirty="0" smtClean="0">
                <a:ln w="18000">
                  <a:noFill/>
                  <a:prstDash val="solid"/>
                  <a:miter lim="800000"/>
                </a:ln>
                <a:effectLst>
                  <a:outerShdw blurRad="25500" dist="23000" dir="7020000" algn="tl">
                    <a:srgbClr val="000000">
                      <a:alpha val="50000"/>
                    </a:srgbClr>
                  </a:outerShdw>
                </a:effectLst>
              </a:rPr>
              <a:t>TOPIC-FAMOUS PLACE IN ARUNACHAL PRADESH</a:t>
            </a:r>
            <a:endParaRPr lang="en-US" sz="2800" b="1" dirty="0">
              <a:ln w="18000">
                <a:noFill/>
                <a:prstDash val="solid"/>
                <a:miter lim="800000"/>
              </a:ln>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2895600" cy="1138773"/>
          </a:xfrm>
          <a:prstGeom prst="rect">
            <a:avLst/>
          </a:prstGeom>
        </p:spPr>
        <p:txBody>
          <a:bodyPr wrap="square">
            <a:spAutoFit/>
          </a:bodyPr>
          <a:lstStyle/>
          <a:p>
            <a:r>
              <a:rPr lang="en-US" sz="2800" b="1" dirty="0">
                <a:solidFill>
                  <a:schemeClr val="bg1"/>
                </a:solidFill>
                <a:latin typeface="Source Sans Pro"/>
              </a:rPr>
              <a:t>8</a:t>
            </a:r>
            <a:r>
              <a:rPr lang="en-US" sz="2800" b="1" i="0" dirty="0" smtClean="0">
                <a:solidFill>
                  <a:schemeClr val="bg1"/>
                </a:solidFill>
                <a:latin typeface="Source Sans Pro"/>
              </a:rPr>
              <a:t>.Anini</a:t>
            </a:r>
            <a:endParaRPr lang="en-US" sz="2000" b="1" i="0" dirty="0" smtClean="0">
              <a:solidFill>
                <a:schemeClr val="bg1"/>
              </a:solidFill>
              <a:latin typeface="Source Sans Pro"/>
            </a:endParaRPr>
          </a:p>
          <a:p>
            <a:r>
              <a:rPr lang="en-US" sz="2000" b="1" dirty="0" smtClean="0">
                <a:solidFill>
                  <a:schemeClr val="bg1"/>
                </a:solidFill>
              </a:rPr>
              <a:t/>
            </a:r>
            <a:br>
              <a:rPr lang="en-US" sz="2000" b="1" dirty="0" smtClean="0">
                <a:solidFill>
                  <a:schemeClr val="bg1"/>
                </a:solidFill>
              </a:rPr>
            </a:br>
            <a:endParaRPr lang="en-US" sz="2000" b="1" dirty="0">
              <a:solidFill>
                <a:schemeClr val="bg1"/>
              </a:solidFill>
            </a:endParaRPr>
          </a:p>
        </p:txBody>
      </p:sp>
      <p:pic>
        <p:nvPicPr>
          <p:cNvPr id="3" name="Picture 2" descr="anini.jpg"/>
          <p:cNvPicPr>
            <a:picLocks noChangeAspect="1"/>
          </p:cNvPicPr>
          <p:nvPr/>
        </p:nvPicPr>
        <p:blipFill>
          <a:blip r:embed="rId2"/>
          <a:stretch>
            <a:fillRect/>
          </a:stretch>
        </p:blipFill>
        <p:spPr>
          <a:xfrm>
            <a:off x="4191000" y="2286000"/>
            <a:ext cx="4725002" cy="3200400"/>
          </a:xfrm>
          <a:prstGeom prst="rect">
            <a:avLst/>
          </a:prstGeom>
        </p:spPr>
      </p:pic>
      <p:sp>
        <p:nvSpPr>
          <p:cNvPr id="4" name="Rectangle 3"/>
          <p:cNvSpPr/>
          <p:nvPr/>
        </p:nvSpPr>
        <p:spPr>
          <a:xfrm>
            <a:off x="0" y="1143000"/>
            <a:ext cx="4191000" cy="5262979"/>
          </a:xfrm>
          <a:prstGeom prst="rect">
            <a:avLst/>
          </a:prstGeom>
        </p:spPr>
        <p:txBody>
          <a:bodyPr wrap="square">
            <a:spAutoFit/>
          </a:bodyPr>
          <a:lstStyle/>
          <a:p>
            <a:r>
              <a:rPr lang="en-US" sz="1200" i="1" dirty="0" err="1" smtClean="0">
                <a:solidFill>
                  <a:schemeClr val="bg1"/>
                </a:solidFill>
                <a:latin typeface="Source Sans Pro"/>
              </a:rPr>
              <a:t>Anini</a:t>
            </a:r>
            <a:r>
              <a:rPr lang="en-US" sz="1200" i="1" dirty="0" smtClean="0">
                <a:solidFill>
                  <a:schemeClr val="bg1"/>
                </a:solidFill>
                <a:latin typeface="Source Sans Pro"/>
              </a:rPr>
              <a:t> is one of the most enticing places in Arunachal Pradesh. Although the history of the place is a bit clouded, it is said to have housed the </a:t>
            </a:r>
            <a:r>
              <a:rPr lang="en-US" sz="1200" i="1" dirty="0" err="1" smtClean="0">
                <a:solidFill>
                  <a:schemeClr val="bg1"/>
                </a:solidFill>
                <a:latin typeface="Source Sans Pro"/>
              </a:rPr>
              <a:t>Idu</a:t>
            </a:r>
            <a:r>
              <a:rPr lang="en-US" sz="1200" i="1" dirty="0" smtClean="0">
                <a:solidFill>
                  <a:schemeClr val="bg1"/>
                </a:solidFill>
                <a:latin typeface="Source Sans Pro"/>
              </a:rPr>
              <a:t> </a:t>
            </a:r>
            <a:r>
              <a:rPr lang="en-US" sz="1200" i="1" dirty="0" err="1" smtClean="0">
                <a:solidFill>
                  <a:schemeClr val="bg1"/>
                </a:solidFill>
                <a:latin typeface="Source Sans Pro"/>
              </a:rPr>
              <a:t>Mishimi</a:t>
            </a:r>
            <a:r>
              <a:rPr lang="en-US" sz="1200" i="1" dirty="0" smtClean="0">
                <a:solidFill>
                  <a:schemeClr val="bg1"/>
                </a:solidFill>
                <a:latin typeface="Source Sans Pro"/>
              </a:rPr>
              <a:t> who migrated from Tibet around the 1st millennium BC. The Town is located atop a Plateau between two tributaries of the mighty Brahmaputra river. Due to its high elevation above sea level, the town enjoys a pleasant climate throughout the year and is a great place to visit with several natural and man made tourist attractions making </a:t>
            </a:r>
            <a:r>
              <a:rPr lang="en-US" sz="1200" i="1" dirty="0" err="1" smtClean="0">
                <a:solidFill>
                  <a:schemeClr val="bg1"/>
                </a:solidFill>
                <a:latin typeface="Source Sans Pro"/>
              </a:rPr>
              <a:t>Anini</a:t>
            </a:r>
            <a:r>
              <a:rPr lang="en-US" sz="1200" i="1" dirty="0" smtClean="0">
                <a:solidFill>
                  <a:schemeClr val="bg1"/>
                </a:solidFill>
                <a:latin typeface="Source Sans Pro"/>
              </a:rPr>
              <a:t> a perfect location for mental relaxation.</a:t>
            </a:r>
          </a:p>
          <a:p>
            <a:r>
              <a:rPr lang="en-US" sz="1200" i="1" dirty="0" smtClean="0">
                <a:solidFill>
                  <a:schemeClr val="bg1"/>
                </a:solidFill>
                <a:latin typeface="Source Sans Pro"/>
              </a:rPr>
              <a:t>How to Reach</a:t>
            </a:r>
          </a:p>
          <a:p>
            <a:pPr>
              <a:buFont typeface="Arial"/>
              <a:buChar char="•"/>
            </a:pPr>
            <a:r>
              <a:rPr lang="en-US" sz="1200" i="1" dirty="0" smtClean="0">
                <a:solidFill>
                  <a:schemeClr val="bg1"/>
                </a:solidFill>
                <a:latin typeface="Source Sans Pro"/>
              </a:rPr>
              <a:t>Air</a:t>
            </a:r>
          </a:p>
          <a:p>
            <a:r>
              <a:rPr lang="en-US" sz="1200" i="1" dirty="0" err="1" smtClean="0">
                <a:solidFill>
                  <a:schemeClr val="bg1"/>
                </a:solidFill>
                <a:latin typeface="Source Sans Pro"/>
              </a:rPr>
              <a:t>Roing</a:t>
            </a:r>
            <a:r>
              <a:rPr lang="en-US" sz="1200" i="1" dirty="0" smtClean="0">
                <a:solidFill>
                  <a:schemeClr val="bg1"/>
                </a:solidFill>
                <a:latin typeface="Source Sans Pro"/>
              </a:rPr>
              <a:t>, about 5 hours away is the nearest town with better connectivity. Therefore, reach </a:t>
            </a:r>
            <a:r>
              <a:rPr lang="en-US" sz="1200" i="1" dirty="0" err="1" smtClean="0">
                <a:solidFill>
                  <a:schemeClr val="bg1"/>
                </a:solidFill>
                <a:latin typeface="Source Sans Pro"/>
              </a:rPr>
              <a:t>Roing</a:t>
            </a:r>
            <a:r>
              <a:rPr lang="en-US" sz="1200" i="1" dirty="0" smtClean="0">
                <a:solidFill>
                  <a:schemeClr val="bg1"/>
                </a:solidFill>
                <a:latin typeface="Source Sans Pro"/>
              </a:rPr>
              <a:t> first from the nearest airport in Dibrugarh Airport about 145.6 km (3 h 49 min) away. Take a cab from </a:t>
            </a:r>
            <a:r>
              <a:rPr lang="en-US" sz="1200" i="1" dirty="0" err="1" smtClean="0">
                <a:solidFill>
                  <a:schemeClr val="bg1"/>
                </a:solidFill>
                <a:latin typeface="Source Sans Pro"/>
              </a:rPr>
              <a:t>Roing</a:t>
            </a:r>
            <a:r>
              <a:rPr lang="en-US" sz="1200" i="1" dirty="0" smtClean="0">
                <a:solidFill>
                  <a:schemeClr val="bg1"/>
                </a:solidFill>
                <a:latin typeface="Source Sans Pro"/>
              </a:rPr>
              <a:t> to </a:t>
            </a:r>
            <a:r>
              <a:rPr lang="en-US" sz="1200" i="1" dirty="0" err="1" smtClean="0">
                <a:solidFill>
                  <a:schemeClr val="bg1"/>
                </a:solidFill>
                <a:latin typeface="Source Sans Pro"/>
              </a:rPr>
              <a:t>Anini</a:t>
            </a:r>
            <a:r>
              <a:rPr lang="en-US" sz="1200" i="1" dirty="0" smtClean="0">
                <a:solidFill>
                  <a:schemeClr val="bg1"/>
                </a:solidFill>
                <a:latin typeface="Source Sans Pro"/>
              </a:rPr>
              <a:t>.</a:t>
            </a:r>
          </a:p>
          <a:p>
            <a:pPr>
              <a:buFont typeface="Arial"/>
              <a:buChar char="•"/>
            </a:pPr>
            <a:r>
              <a:rPr lang="en-US" sz="1200" i="1" dirty="0" smtClean="0">
                <a:solidFill>
                  <a:schemeClr val="bg1"/>
                </a:solidFill>
                <a:latin typeface="Source Sans Pro"/>
              </a:rPr>
              <a:t>Rail</a:t>
            </a:r>
          </a:p>
          <a:p>
            <a:r>
              <a:rPr lang="en-US" sz="1200" i="1" dirty="0" smtClean="0">
                <a:solidFill>
                  <a:schemeClr val="bg1"/>
                </a:solidFill>
                <a:latin typeface="Source Sans Pro"/>
              </a:rPr>
              <a:t>The nearest railway Station is Dibrugarh Town Railway Station (DBY), about 151 km (4 hr) away from </a:t>
            </a:r>
            <a:r>
              <a:rPr lang="en-US" sz="1200" i="1" dirty="0" err="1" smtClean="0">
                <a:solidFill>
                  <a:schemeClr val="bg1"/>
                </a:solidFill>
                <a:latin typeface="Source Sans Pro"/>
              </a:rPr>
              <a:t>Roing</a:t>
            </a:r>
            <a:r>
              <a:rPr lang="en-US" sz="1200" i="1" dirty="0" smtClean="0">
                <a:solidFill>
                  <a:schemeClr val="bg1"/>
                </a:solidFill>
                <a:latin typeface="Source Sans Pro"/>
              </a:rPr>
              <a:t> and is connected to the majority of cities in north east. There isn’t any rail connectivity within </a:t>
            </a:r>
            <a:r>
              <a:rPr lang="en-US" sz="1200" i="1" dirty="0" err="1" smtClean="0">
                <a:solidFill>
                  <a:schemeClr val="bg1"/>
                </a:solidFill>
                <a:latin typeface="Source Sans Pro"/>
              </a:rPr>
              <a:t>Anini</a:t>
            </a:r>
            <a:r>
              <a:rPr lang="en-US" sz="1200" i="1" dirty="0" smtClean="0">
                <a:solidFill>
                  <a:schemeClr val="bg1"/>
                </a:solidFill>
                <a:latin typeface="Source Sans Pro"/>
              </a:rPr>
              <a:t> and visitors will need to take a cab from </a:t>
            </a:r>
            <a:r>
              <a:rPr lang="en-US" sz="1200" i="1" dirty="0" err="1" smtClean="0">
                <a:solidFill>
                  <a:schemeClr val="bg1"/>
                </a:solidFill>
                <a:latin typeface="Source Sans Pro"/>
              </a:rPr>
              <a:t>Roing</a:t>
            </a:r>
            <a:r>
              <a:rPr lang="en-US" sz="1200" i="1" dirty="0" smtClean="0">
                <a:solidFill>
                  <a:schemeClr val="bg1"/>
                </a:solidFill>
                <a:latin typeface="Source Sans Pro"/>
              </a:rPr>
              <a:t>.</a:t>
            </a:r>
          </a:p>
          <a:p>
            <a:pPr>
              <a:buFont typeface="Arial"/>
              <a:buChar char="•"/>
            </a:pPr>
            <a:r>
              <a:rPr lang="en-US" sz="1200" i="1" dirty="0" smtClean="0">
                <a:solidFill>
                  <a:schemeClr val="bg1"/>
                </a:solidFill>
                <a:latin typeface="Source Sans Pro"/>
              </a:rPr>
              <a:t>Road</a:t>
            </a:r>
          </a:p>
          <a:p>
            <a:r>
              <a:rPr lang="en-US" sz="1200" i="1" dirty="0" err="1" smtClean="0">
                <a:solidFill>
                  <a:schemeClr val="bg1"/>
                </a:solidFill>
                <a:latin typeface="Source Sans Pro"/>
              </a:rPr>
              <a:t>Tinsukia</a:t>
            </a:r>
            <a:r>
              <a:rPr lang="en-US" sz="1200" i="1" dirty="0" smtClean="0">
                <a:solidFill>
                  <a:schemeClr val="bg1"/>
                </a:solidFill>
                <a:latin typeface="Source Sans Pro"/>
              </a:rPr>
              <a:t>, near Dibrugarh in Assam is the nearest town having bus connectivity from all cities in north east. Visitors need to travel to </a:t>
            </a:r>
            <a:r>
              <a:rPr lang="en-US" sz="1200" i="1" dirty="0" err="1" smtClean="0">
                <a:solidFill>
                  <a:schemeClr val="bg1"/>
                </a:solidFill>
                <a:latin typeface="Source Sans Pro"/>
              </a:rPr>
              <a:t>Tinsukia</a:t>
            </a:r>
            <a:r>
              <a:rPr lang="en-US" sz="1200" i="1" dirty="0" smtClean="0">
                <a:solidFill>
                  <a:schemeClr val="bg1"/>
                </a:solidFill>
                <a:latin typeface="Source Sans Pro"/>
              </a:rPr>
              <a:t> first and take a bus from here to </a:t>
            </a:r>
            <a:r>
              <a:rPr lang="en-US" sz="1200" i="1" dirty="0" err="1" smtClean="0">
                <a:solidFill>
                  <a:schemeClr val="bg1"/>
                </a:solidFill>
                <a:latin typeface="Source Sans Pro"/>
              </a:rPr>
              <a:t>Roing</a:t>
            </a:r>
            <a:r>
              <a:rPr lang="en-US" sz="1200" i="1" dirty="0" smtClean="0">
                <a:solidFill>
                  <a:schemeClr val="bg1"/>
                </a:solidFill>
                <a:latin typeface="Source Sans Pro"/>
              </a:rPr>
              <a:t>, about 160 kms (4-5 hours) away and then take a cab from </a:t>
            </a:r>
            <a:r>
              <a:rPr lang="en-US" sz="1200" i="1" dirty="0" err="1" smtClean="0">
                <a:solidFill>
                  <a:schemeClr val="bg1"/>
                </a:solidFill>
                <a:latin typeface="Source Sans Pro"/>
              </a:rPr>
              <a:t>Roing</a:t>
            </a:r>
            <a:r>
              <a:rPr lang="en-US" sz="1200" i="1" dirty="0" smtClean="0">
                <a:solidFill>
                  <a:schemeClr val="bg1"/>
                </a:solidFill>
                <a:latin typeface="Source Sans Pro"/>
              </a:rPr>
              <a:t> to reach </a:t>
            </a:r>
            <a:r>
              <a:rPr lang="en-US" sz="1200" i="1" dirty="0" err="1" smtClean="0">
                <a:solidFill>
                  <a:schemeClr val="bg1"/>
                </a:solidFill>
                <a:latin typeface="Source Sans Pro"/>
              </a:rPr>
              <a:t>Anini</a:t>
            </a:r>
            <a:r>
              <a:rPr lang="en-US" sz="1200" i="1" dirty="0" smtClean="0">
                <a:solidFill>
                  <a:schemeClr val="bg1"/>
                </a:solidFill>
                <a:latin typeface="Source Sans Pro"/>
              </a:rPr>
              <a:t>.</a:t>
            </a:r>
            <a:endParaRPr lang="en-US" sz="1200" i="1" dirty="0">
              <a:solidFill>
                <a:schemeClr val="bg1"/>
              </a:solidFill>
              <a:latin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1311578" cy="461665"/>
          </a:xfrm>
          <a:prstGeom prst="rect">
            <a:avLst/>
          </a:prstGeom>
        </p:spPr>
        <p:txBody>
          <a:bodyPr wrap="none">
            <a:spAutoFit/>
          </a:bodyPr>
          <a:lstStyle/>
          <a:p>
            <a:r>
              <a:rPr lang="en-US" sz="2400" b="1" i="0" dirty="0" smtClean="0">
                <a:solidFill>
                  <a:schemeClr val="bg1"/>
                </a:solidFill>
                <a:latin typeface="Source Sans Pro"/>
              </a:rPr>
              <a:t>9.Along</a:t>
            </a:r>
            <a:endParaRPr lang="en-US" sz="2400" b="1" i="0" dirty="0">
              <a:solidFill>
                <a:schemeClr val="bg1"/>
              </a:solidFill>
              <a:latin typeface="Source Sans Pro"/>
            </a:endParaRPr>
          </a:p>
        </p:txBody>
      </p:sp>
      <p:pic>
        <p:nvPicPr>
          <p:cNvPr id="3" name="Picture 2" descr="along.jpg"/>
          <p:cNvPicPr>
            <a:picLocks noChangeAspect="1"/>
          </p:cNvPicPr>
          <p:nvPr/>
        </p:nvPicPr>
        <p:blipFill>
          <a:blip r:embed="rId2"/>
          <a:stretch>
            <a:fillRect/>
          </a:stretch>
        </p:blipFill>
        <p:spPr>
          <a:xfrm>
            <a:off x="4038600" y="2209800"/>
            <a:ext cx="4800601" cy="3200400"/>
          </a:xfrm>
          <a:prstGeom prst="rect">
            <a:avLst/>
          </a:prstGeom>
        </p:spPr>
      </p:pic>
      <p:sp>
        <p:nvSpPr>
          <p:cNvPr id="5" name="Rectangle 4"/>
          <p:cNvSpPr/>
          <p:nvPr/>
        </p:nvSpPr>
        <p:spPr>
          <a:xfrm>
            <a:off x="0" y="1143000"/>
            <a:ext cx="3962400" cy="5078313"/>
          </a:xfrm>
          <a:prstGeom prst="rect">
            <a:avLst/>
          </a:prstGeom>
        </p:spPr>
        <p:txBody>
          <a:bodyPr wrap="square">
            <a:spAutoFit/>
          </a:bodyPr>
          <a:lstStyle/>
          <a:p>
            <a:r>
              <a:rPr lang="en-US" sz="1200" b="1" i="1" dirty="0" smtClean="0">
                <a:solidFill>
                  <a:schemeClr val="bg1"/>
                </a:solidFill>
                <a:latin typeface="Source Sans Pro"/>
              </a:rPr>
              <a:t>Along</a:t>
            </a:r>
            <a:r>
              <a:rPr lang="en-US" sz="1200" i="1" dirty="0" smtClean="0">
                <a:solidFill>
                  <a:schemeClr val="bg1"/>
                </a:solidFill>
                <a:latin typeface="Source Sans Pro"/>
              </a:rPr>
              <a:t> is a place to be if you come along to Arunachal Pradesh. It is situated near Assam’s border. The valley is picturesque surrounded by mountains with rivers flowing through them. The place has various attractions. Kane Wildlife Sanctuary, which is situated here, houses wild species such as elephants and deer. The Hanging Bridge on River Siang is made of cane and bamboo. You could go river rafting and trekking if you are keen to have some activity to challenge your physical ability.How to Reach</a:t>
            </a:r>
          </a:p>
          <a:p>
            <a:pPr>
              <a:buFont typeface="Arial"/>
              <a:buChar char="•"/>
            </a:pPr>
            <a:r>
              <a:rPr lang="en-US" sz="1200" b="1" i="1" dirty="0" smtClean="0">
                <a:solidFill>
                  <a:schemeClr val="bg1"/>
                </a:solidFill>
                <a:latin typeface="Source Sans Pro"/>
              </a:rPr>
              <a:t>Air</a:t>
            </a:r>
            <a:endParaRPr lang="en-US" sz="1200" i="1" dirty="0" smtClean="0">
              <a:solidFill>
                <a:schemeClr val="bg1"/>
              </a:solidFill>
              <a:latin typeface="Source Sans Pro"/>
            </a:endParaRPr>
          </a:p>
          <a:p>
            <a:r>
              <a:rPr lang="en-US" sz="1200" i="1" dirty="0" smtClean="0">
                <a:solidFill>
                  <a:schemeClr val="bg1"/>
                </a:solidFill>
                <a:latin typeface="Source Sans Pro"/>
              </a:rPr>
              <a:t>The nearest airport with the best connectivity is Dibrugarh Airport, about 6 hr (259.6 km) away and is connected to Kolkata, Delhi and Guwahati. Hire a prepaid taxi from the airport or Dibrugarh to Along.</a:t>
            </a:r>
          </a:p>
          <a:p>
            <a:pPr>
              <a:buFont typeface="Arial"/>
              <a:buChar char="•"/>
            </a:pPr>
            <a:r>
              <a:rPr lang="en-US" sz="1200" b="1" i="1" dirty="0" smtClean="0">
                <a:solidFill>
                  <a:schemeClr val="bg1"/>
                </a:solidFill>
                <a:latin typeface="Source Sans Pro"/>
              </a:rPr>
              <a:t>Rail</a:t>
            </a:r>
            <a:endParaRPr lang="en-US" sz="1200" i="1" dirty="0" smtClean="0">
              <a:solidFill>
                <a:schemeClr val="bg1"/>
              </a:solidFill>
              <a:latin typeface="Source Sans Pro"/>
            </a:endParaRPr>
          </a:p>
          <a:p>
            <a:r>
              <a:rPr lang="en-US" sz="1200" i="1" dirty="0" smtClean="0">
                <a:solidFill>
                  <a:schemeClr val="bg1"/>
                </a:solidFill>
                <a:latin typeface="Source Sans Pro"/>
              </a:rPr>
              <a:t>The nearest railway station with the best connectivity is Dibrugarh railway station (DBRG), about 6 hours away which is connected to the majority of cities in India. Silapathar (SPTR), about 3 hours away is the nearest railway station but has limited connectivity outside north eastern states.</a:t>
            </a:r>
          </a:p>
          <a:p>
            <a:pPr>
              <a:buFont typeface="Arial"/>
              <a:buChar char="•"/>
            </a:pPr>
            <a:r>
              <a:rPr lang="en-US" sz="1200" b="1" i="1" dirty="0" smtClean="0">
                <a:solidFill>
                  <a:schemeClr val="bg1"/>
                </a:solidFill>
                <a:latin typeface="Source Sans Pro"/>
              </a:rPr>
              <a:t>Road</a:t>
            </a:r>
            <a:endParaRPr lang="en-US" sz="1200" i="1" dirty="0" smtClean="0">
              <a:solidFill>
                <a:schemeClr val="bg1"/>
              </a:solidFill>
              <a:latin typeface="Source Sans Pro"/>
            </a:endParaRPr>
          </a:p>
          <a:p>
            <a:r>
              <a:rPr lang="en-US" sz="1200" i="1" dirty="0" smtClean="0">
                <a:solidFill>
                  <a:schemeClr val="bg1"/>
                </a:solidFill>
                <a:latin typeface="Source Sans Pro"/>
              </a:rPr>
              <a:t>State buses run regularly to Along from all cities of Assam and Arunachal Pradesh. The best option would be to take a cab from Dibrugarh (154.6 kms) about 6 hours away to Along</a:t>
            </a:r>
            <a:endParaRPr lang="en-US" sz="1200" b="0" i="1" dirty="0">
              <a:solidFill>
                <a:schemeClr val="bg1"/>
              </a:solidFill>
              <a:latin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352800"/>
            <a:ext cx="6137927" cy="1200329"/>
          </a:xfrm>
          <a:prstGeom prst="rect">
            <a:avLst/>
          </a:prstGeom>
          <a:solidFill>
            <a:schemeClr val="bg1"/>
          </a:solidFill>
          <a:ln>
            <a:solidFill>
              <a:srgbClr val="FFC000"/>
            </a:solidFill>
          </a:ln>
        </p:spPr>
        <p:txBody>
          <a:bodyPr wrap="square" lIns="91440" tIns="45720" rIns="91440" bIns="45720">
            <a:spAutoFit/>
          </a:bodyPr>
          <a:lstStyle/>
          <a:p>
            <a:pPr algn="ctr"/>
            <a:r>
              <a:rPr lang="en-US" sz="7200" b="1" i="1" u="sng"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Thankyou</a:t>
            </a:r>
            <a:endParaRPr lang="en-US" sz="7200" b="1" i="1" u="sng"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24000"/>
            <a:ext cx="9144000" cy="5047536"/>
          </a:xfrm>
          <a:prstGeom prst="rect">
            <a:avLst/>
          </a:prstGeom>
        </p:spPr>
        <p:txBody>
          <a:bodyPr wrap="square">
            <a:spAutoFit/>
          </a:bodyPr>
          <a:lstStyle/>
          <a:p>
            <a:pPr algn="ctr"/>
            <a:r>
              <a:rPr lang="en-US" sz="2300" b="1" i="0" dirty="0" smtClean="0">
                <a:solidFill>
                  <a:schemeClr val="bg1"/>
                </a:solidFill>
                <a:latin typeface="Source Sans Pro"/>
              </a:rPr>
              <a:t>There are times you are left to wonder if nature has been more kind to some parts of the earth. The world has many places that offer you great experiences, breathtaking moments and amazing views. Some tourist spots have beautiful mountains and stunning valleys; some are deserts but still have a great deal to offer. Each is beautiful in its own way and every place is unique for what it has to offer. While nature plays its game at its will on various locations, mankind had been playing its own game. Very few places have the best of everything and Arunachal Pradesh is one such place. The state is rich with picturesque beauty that offers relaxation and rejuvenation. The place offers you peace and action. Places of worship or wildlife sanctuaries, you name it; the state has it. Here are the top 9 places to visit in Arunachal Pradesh which you cannot afford to miss.</a:t>
            </a:r>
            <a:endParaRPr lang="en-US" sz="2300" b="1" dirty="0">
              <a:solidFill>
                <a:schemeClr val="bg1"/>
              </a:solidFill>
            </a:endParaRPr>
          </a:p>
        </p:txBody>
      </p:sp>
      <p:sp>
        <p:nvSpPr>
          <p:cNvPr id="4" name="Rectangle 3"/>
          <p:cNvSpPr/>
          <p:nvPr/>
        </p:nvSpPr>
        <p:spPr>
          <a:xfrm>
            <a:off x="1676400" y="609600"/>
            <a:ext cx="578485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INTRODUCTION</a:t>
            </a:r>
            <a:endParaRPr lang="en-US" sz="5400" b="1" cap="none" spc="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09600"/>
            <a:ext cx="2276743" cy="584775"/>
          </a:xfrm>
          <a:prstGeom prst="rect">
            <a:avLst/>
          </a:prstGeom>
        </p:spPr>
        <p:txBody>
          <a:bodyPr wrap="square">
            <a:spAutoFit/>
          </a:bodyPr>
          <a:lstStyle/>
          <a:p>
            <a:r>
              <a:rPr lang="en-US" sz="3200" b="1" i="0" dirty="0" smtClean="0">
                <a:solidFill>
                  <a:schemeClr val="bg1"/>
                </a:solidFill>
                <a:latin typeface="Source Sans Pro"/>
              </a:rPr>
              <a:t>1. Tawang</a:t>
            </a:r>
            <a:endParaRPr lang="en-US" sz="3200" b="1" i="0" dirty="0">
              <a:solidFill>
                <a:schemeClr val="bg1"/>
              </a:solidFill>
              <a:latin typeface="Source Sans Pro"/>
            </a:endParaRPr>
          </a:p>
        </p:txBody>
      </p:sp>
      <p:pic>
        <p:nvPicPr>
          <p:cNvPr id="4" name="Picture 3" descr="sela-lake-at-tawang.jpg"/>
          <p:cNvPicPr>
            <a:picLocks noChangeAspect="1"/>
          </p:cNvPicPr>
          <p:nvPr/>
        </p:nvPicPr>
        <p:blipFill>
          <a:blip r:embed="rId2"/>
          <a:stretch>
            <a:fillRect/>
          </a:stretch>
        </p:blipFill>
        <p:spPr>
          <a:xfrm>
            <a:off x="4572000" y="2286000"/>
            <a:ext cx="4263410" cy="3200400"/>
          </a:xfrm>
          <a:prstGeom prst="rect">
            <a:avLst/>
          </a:prstGeom>
        </p:spPr>
      </p:pic>
      <p:sp>
        <p:nvSpPr>
          <p:cNvPr id="6" name="Rectangle 5"/>
          <p:cNvSpPr/>
          <p:nvPr/>
        </p:nvSpPr>
        <p:spPr>
          <a:xfrm>
            <a:off x="0" y="1447800"/>
            <a:ext cx="4648200" cy="5016758"/>
          </a:xfrm>
          <a:prstGeom prst="rect">
            <a:avLst/>
          </a:prstGeom>
        </p:spPr>
        <p:txBody>
          <a:bodyPr wrap="square">
            <a:spAutoFit/>
          </a:bodyPr>
          <a:lstStyle/>
          <a:p>
            <a:r>
              <a:rPr lang="en-US" sz="1600" b="0" i="1" dirty="0" smtClean="0">
                <a:solidFill>
                  <a:schemeClr val="bg1"/>
                </a:solidFill>
                <a:latin typeface="Source Sans Pro"/>
              </a:rPr>
              <a:t>With Tibet to its north, Bhutan to its southwest and Sela range of West Kameng to its east, </a:t>
            </a:r>
            <a:r>
              <a:rPr lang="en-US" sz="1600" b="1" i="1" dirty="0" smtClean="0">
                <a:solidFill>
                  <a:schemeClr val="bg1"/>
                </a:solidFill>
                <a:latin typeface="Source Sans Pro"/>
              </a:rPr>
              <a:t>Tawang</a:t>
            </a:r>
            <a:r>
              <a:rPr lang="en-US" sz="1600" b="0" i="1" dirty="0" smtClean="0">
                <a:solidFill>
                  <a:schemeClr val="bg1"/>
                </a:solidFill>
                <a:latin typeface="Source Sans Pro"/>
              </a:rPr>
              <a:t> captivates you with its scenic beauty. It is located 10000 feet above Mean Sea Level. Tawang has beautiful lakes around it and you will love the view offered by the place. The 400-year-old Tawang monastery is not only one among the oldest but it is named one among the largest Indian monasteries.</a:t>
            </a:r>
          </a:p>
          <a:p>
            <a:r>
              <a:rPr lang="en-US" sz="1600" b="1" i="1" dirty="0" smtClean="0">
                <a:solidFill>
                  <a:schemeClr val="bg1"/>
                </a:solidFill>
                <a:latin typeface="Source Sans Pro"/>
              </a:rPr>
              <a:t>Places of Interest</a:t>
            </a:r>
            <a:endParaRPr lang="en-US" sz="1600" b="0" i="1" dirty="0" smtClean="0">
              <a:solidFill>
                <a:schemeClr val="bg1"/>
              </a:solidFill>
              <a:latin typeface="Source Sans Pro"/>
            </a:endParaRPr>
          </a:p>
          <a:p>
            <a:pPr>
              <a:buFont typeface="Arial"/>
              <a:buChar char="•"/>
            </a:pPr>
            <a:r>
              <a:rPr lang="en-US" sz="1600" b="0" i="1" dirty="0" smtClean="0">
                <a:solidFill>
                  <a:schemeClr val="bg1"/>
                </a:solidFill>
                <a:latin typeface="Source Sans Pro"/>
              </a:rPr>
              <a:t>Sela Pass</a:t>
            </a:r>
          </a:p>
          <a:p>
            <a:pPr>
              <a:buFont typeface="Arial"/>
              <a:buChar char="•"/>
            </a:pPr>
            <a:r>
              <a:rPr lang="en-US" sz="1600" b="0" i="1" dirty="0" smtClean="0">
                <a:solidFill>
                  <a:schemeClr val="bg1"/>
                </a:solidFill>
                <a:latin typeface="Source Sans Pro"/>
              </a:rPr>
              <a:t>Tawang Monastery</a:t>
            </a:r>
          </a:p>
          <a:p>
            <a:pPr>
              <a:buFont typeface="Arial"/>
              <a:buChar char="•"/>
            </a:pPr>
            <a:r>
              <a:rPr lang="en-US" sz="1600" b="0" i="1" dirty="0" smtClean="0">
                <a:solidFill>
                  <a:schemeClr val="bg1"/>
                </a:solidFill>
                <a:latin typeface="Source Sans Pro"/>
              </a:rPr>
              <a:t>Taktsang Gompa</a:t>
            </a:r>
          </a:p>
          <a:p>
            <a:pPr>
              <a:buFont typeface="Arial"/>
              <a:buChar char="•"/>
            </a:pPr>
            <a:r>
              <a:rPr lang="en-US" sz="1600" b="0" i="1" dirty="0" smtClean="0">
                <a:solidFill>
                  <a:schemeClr val="bg1"/>
                </a:solidFill>
                <a:latin typeface="Source Sans Pro"/>
              </a:rPr>
              <a:t>Gorichen Peak</a:t>
            </a:r>
          </a:p>
          <a:p>
            <a:pPr>
              <a:buFont typeface="Arial"/>
              <a:buChar char="•"/>
            </a:pPr>
            <a:r>
              <a:rPr lang="en-US" sz="1600" b="0" i="1" dirty="0" smtClean="0">
                <a:solidFill>
                  <a:schemeClr val="bg1"/>
                </a:solidFill>
                <a:latin typeface="Source Sans Pro"/>
              </a:rPr>
              <a:t>Shonga-tser Lake</a:t>
            </a:r>
          </a:p>
          <a:p>
            <a:pPr>
              <a:buFont typeface="Arial"/>
              <a:buChar char="•"/>
            </a:pPr>
            <a:r>
              <a:rPr lang="en-US" sz="1600" b="0" i="1" dirty="0" smtClean="0">
                <a:solidFill>
                  <a:schemeClr val="bg1"/>
                </a:solidFill>
                <a:latin typeface="Source Sans Pro"/>
              </a:rPr>
              <a:t>Nuranang Waterfalls</a:t>
            </a:r>
          </a:p>
          <a:p>
            <a:pPr>
              <a:buFont typeface="Arial"/>
              <a:buChar char="•"/>
            </a:pPr>
            <a:r>
              <a:rPr lang="en-US" sz="1600" b="0" i="1" dirty="0" smtClean="0">
                <a:solidFill>
                  <a:schemeClr val="bg1"/>
                </a:solidFill>
                <a:latin typeface="Source Sans Pro"/>
              </a:rPr>
              <a:t>Pankang Teng Tso Lake</a:t>
            </a:r>
          </a:p>
          <a:p>
            <a:pPr>
              <a:buFont typeface="Arial"/>
              <a:buChar char="•"/>
            </a:pPr>
            <a:r>
              <a:rPr lang="en-US" sz="1600" b="0" i="1" dirty="0" smtClean="0">
                <a:solidFill>
                  <a:schemeClr val="bg1"/>
                </a:solidFill>
                <a:latin typeface="Source Sans Pro"/>
              </a:rPr>
              <a:t>Bumla Pass</a:t>
            </a:r>
          </a:p>
          <a:p>
            <a:pPr>
              <a:buFont typeface="Arial"/>
              <a:buChar char="•"/>
            </a:pPr>
            <a:r>
              <a:rPr lang="en-US" sz="1600" b="0" i="1" dirty="0" smtClean="0">
                <a:solidFill>
                  <a:schemeClr val="bg1"/>
                </a:solidFill>
                <a:latin typeface="Source Sans Pro"/>
              </a:rPr>
              <a:t>Bap Teng Kang Waterfalls</a:t>
            </a:r>
          </a:p>
          <a:p>
            <a:pPr>
              <a:buFont typeface="Arial"/>
              <a:buChar char="•"/>
            </a:pPr>
            <a:r>
              <a:rPr lang="en-US" sz="1600" b="0" i="1" dirty="0" smtClean="0">
                <a:solidFill>
                  <a:schemeClr val="bg1"/>
                </a:solidFill>
                <a:latin typeface="Source Sans Pro"/>
              </a:rPr>
              <a:t>Jaswant Garh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2286000" cy="1384995"/>
          </a:xfrm>
          <a:prstGeom prst="rect">
            <a:avLst/>
          </a:prstGeom>
        </p:spPr>
        <p:txBody>
          <a:bodyPr>
            <a:spAutoFit/>
          </a:bodyPr>
          <a:lstStyle/>
          <a:p>
            <a:r>
              <a:rPr lang="en-US" sz="2800" b="1" i="0" dirty="0" smtClean="0">
                <a:solidFill>
                  <a:schemeClr val="bg1"/>
                </a:solidFill>
                <a:latin typeface="Source Sans Pro"/>
              </a:rPr>
              <a:t>2. Roing</a:t>
            </a:r>
          </a:p>
          <a:p>
            <a:r>
              <a:rPr lang="en-US" sz="2800" b="1" dirty="0" smtClean="0">
                <a:solidFill>
                  <a:schemeClr val="bg1"/>
                </a:solidFill>
              </a:rPr>
              <a:t/>
            </a:r>
            <a:br>
              <a:rPr lang="en-US" sz="2800" b="1" dirty="0" smtClean="0">
                <a:solidFill>
                  <a:schemeClr val="bg1"/>
                </a:solidFill>
              </a:rPr>
            </a:br>
            <a:endParaRPr lang="en-US" sz="2800" b="1" dirty="0">
              <a:solidFill>
                <a:schemeClr val="bg1"/>
              </a:solidFill>
            </a:endParaRPr>
          </a:p>
        </p:txBody>
      </p:sp>
      <p:pic>
        <p:nvPicPr>
          <p:cNvPr id="3" name="Picture 2" descr="roing.jpg"/>
          <p:cNvPicPr>
            <a:picLocks noChangeAspect="1"/>
          </p:cNvPicPr>
          <p:nvPr/>
        </p:nvPicPr>
        <p:blipFill>
          <a:blip r:embed="rId2"/>
          <a:stretch>
            <a:fillRect/>
          </a:stretch>
        </p:blipFill>
        <p:spPr>
          <a:xfrm>
            <a:off x="4267200" y="2286000"/>
            <a:ext cx="4686301" cy="3124200"/>
          </a:xfrm>
          <a:prstGeom prst="rect">
            <a:avLst/>
          </a:prstGeom>
        </p:spPr>
      </p:pic>
      <p:sp>
        <p:nvSpPr>
          <p:cNvPr id="5" name="Rectangle 4"/>
          <p:cNvSpPr/>
          <p:nvPr/>
        </p:nvSpPr>
        <p:spPr>
          <a:xfrm>
            <a:off x="0" y="1295400"/>
            <a:ext cx="4191000" cy="5632311"/>
          </a:xfrm>
          <a:prstGeom prst="rect">
            <a:avLst/>
          </a:prstGeom>
        </p:spPr>
        <p:txBody>
          <a:bodyPr wrap="square">
            <a:spAutoFit/>
          </a:bodyPr>
          <a:lstStyle/>
          <a:p>
            <a:r>
              <a:rPr lang="en-US" b="1" i="1" dirty="0" smtClean="0">
                <a:solidFill>
                  <a:schemeClr val="bg1"/>
                </a:solidFill>
                <a:latin typeface="Source Sans Pro"/>
              </a:rPr>
              <a:t>Roing</a:t>
            </a:r>
            <a:r>
              <a:rPr lang="en-US" b="0" i="1" dirty="0" smtClean="0">
                <a:solidFill>
                  <a:schemeClr val="bg1"/>
                </a:solidFill>
                <a:latin typeface="Source Sans Pro"/>
              </a:rPr>
              <a:t> is one of the most important tourist attractions in Arunachal Pradesh. It is located in Lower Dibang Valley. The picturesque beauty of the place attracts tourists from all parts of the world. Nature lovers, archeologists and adventure seekers will find the place engaging, educative and interesting. The place has many lakes and waterfalls and here you will find yourself at peace. A perfect place if you want to be in solitude. </a:t>
            </a:r>
          </a:p>
          <a:p>
            <a:r>
              <a:rPr lang="en-US" b="1" i="1" dirty="0" smtClean="0">
                <a:solidFill>
                  <a:schemeClr val="bg1"/>
                </a:solidFill>
                <a:latin typeface="Source Sans Pro"/>
              </a:rPr>
              <a:t>Places of Interest</a:t>
            </a:r>
          </a:p>
          <a:p>
            <a:pPr>
              <a:buFont typeface="Arial"/>
              <a:buChar char="•"/>
            </a:pPr>
            <a:r>
              <a:rPr lang="en-US" b="0" i="1" dirty="0" smtClean="0">
                <a:solidFill>
                  <a:schemeClr val="bg1"/>
                </a:solidFill>
                <a:latin typeface="Source Sans Pro"/>
              </a:rPr>
              <a:t>Mayudia</a:t>
            </a:r>
          </a:p>
          <a:p>
            <a:pPr>
              <a:buFont typeface="Arial"/>
              <a:buChar char="•"/>
            </a:pPr>
            <a:r>
              <a:rPr lang="en-US" b="0" i="1" dirty="0" smtClean="0">
                <a:solidFill>
                  <a:schemeClr val="bg1"/>
                </a:solidFill>
                <a:latin typeface="Source Sans Pro"/>
              </a:rPr>
              <a:t>Mehao Lake</a:t>
            </a:r>
          </a:p>
          <a:p>
            <a:pPr>
              <a:buFont typeface="Arial"/>
              <a:buChar char="•"/>
            </a:pPr>
            <a:r>
              <a:rPr lang="en-US" b="0" i="1" dirty="0" smtClean="0">
                <a:solidFill>
                  <a:schemeClr val="bg1"/>
                </a:solidFill>
                <a:latin typeface="Source Sans Pro"/>
              </a:rPr>
              <a:t>Mehao Wildlife Sanctuary</a:t>
            </a:r>
          </a:p>
          <a:p>
            <a:pPr>
              <a:buFont typeface="Arial"/>
              <a:buChar char="•"/>
            </a:pPr>
            <a:r>
              <a:rPr lang="en-US" b="0" i="1" dirty="0" smtClean="0">
                <a:solidFill>
                  <a:schemeClr val="bg1"/>
                </a:solidFill>
                <a:latin typeface="Source Sans Pro"/>
              </a:rPr>
              <a:t>Bhismaknagar Fort</a:t>
            </a:r>
          </a:p>
          <a:p>
            <a:pPr>
              <a:buFont typeface="Arial"/>
              <a:buChar char="•"/>
            </a:pPr>
            <a:r>
              <a:rPr lang="en-US" b="0" i="1" dirty="0" smtClean="0">
                <a:solidFill>
                  <a:schemeClr val="bg1"/>
                </a:solidFill>
                <a:latin typeface="Source Sans Pro"/>
              </a:rPr>
              <a:t>Hunli</a:t>
            </a:r>
          </a:p>
          <a:p>
            <a:pPr>
              <a:buFont typeface="Arial"/>
              <a:buChar char="•"/>
            </a:pPr>
            <a:r>
              <a:rPr lang="en-US" b="0" i="1" dirty="0" smtClean="0">
                <a:solidFill>
                  <a:schemeClr val="bg1"/>
                </a:solidFill>
                <a:latin typeface="Source Sans Pro"/>
              </a:rPr>
              <a:t>Nijomagha</a:t>
            </a:r>
          </a:p>
          <a:p>
            <a:endParaRPr lang="en-US" b="1" i="1" dirty="0">
              <a:solidFill>
                <a:schemeClr val="bg1"/>
              </a:solidFill>
              <a:latin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2286000" cy="1200329"/>
          </a:xfrm>
          <a:prstGeom prst="rect">
            <a:avLst/>
          </a:prstGeom>
        </p:spPr>
        <p:txBody>
          <a:bodyPr>
            <a:spAutoFit/>
          </a:bodyPr>
          <a:lstStyle/>
          <a:p>
            <a:r>
              <a:rPr lang="en-US" sz="2400" b="1" i="0" dirty="0" smtClean="0">
                <a:solidFill>
                  <a:schemeClr val="bg1"/>
                </a:solidFill>
                <a:latin typeface="Source Sans Pro"/>
              </a:rPr>
              <a:t>3.Itanagar</a:t>
            </a:r>
          </a:p>
          <a:p>
            <a:r>
              <a:rPr lang="en-US" sz="2400" b="1" dirty="0" smtClean="0">
                <a:solidFill>
                  <a:schemeClr val="bg1"/>
                </a:solidFill>
              </a:rPr>
              <a:t/>
            </a:r>
            <a:br>
              <a:rPr lang="en-US" sz="2400" b="1" dirty="0" smtClean="0">
                <a:solidFill>
                  <a:schemeClr val="bg1"/>
                </a:solidFill>
              </a:rPr>
            </a:br>
            <a:endParaRPr lang="en-US" sz="2400" b="1" dirty="0">
              <a:solidFill>
                <a:schemeClr val="bg1"/>
              </a:solidFill>
            </a:endParaRPr>
          </a:p>
        </p:txBody>
      </p:sp>
      <p:pic>
        <p:nvPicPr>
          <p:cNvPr id="3" name="Picture 2" descr="itanagar (1).jpg"/>
          <p:cNvPicPr>
            <a:picLocks noChangeAspect="1"/>
          </p:cNvPicPr>
          <p:nvPr/>
        </p:nvPicPr>
        <p:blipFill>
          <a:blip r:embed="rId2"/>
          <a:stretch>
            <a:fillRect/>
          </a:stretch>
        </p:blipFill>
        <p:spPr>
          <a:xfrm>
            <a:off x="4343400" y="1981200"/>
            <a:ext cx="4590360" cy="3048000"/>
          </a:xfrm>
          <a:prstGeom prst="rect">
            <a:avLst/>
          </a:prstGeom>
        </p:spPr>
      </p:pic>
      <p:sp>
        <p:nvSpPr>
          <p:cNvPr id="4" name="Rectangle 3"/>
          <p:cNvSpPr/>
          <p:nvPr/>
        </p:nvSpPr>
        <p:spPr>
          <a:xfrm>
            <a:off x="0" y="1066800"/>
            <a:ext cx="4343400" cy="5755422"/>
          </a:xfrm>
          <a:prstGeom prst="rect">
            <a:avLst/>
          </a:prstGeom>
        </p:spPr>
        <p:txBody>
          <a:bodyPr wrap="square">
            <a:spAutoFit/>
          </a:bodyPr>
          <a:lstStyle/>
          <a:p>
            <a:r>
              <a:rPr lang="en-US" sz="1600" i="1" dirty="0" smtClean="0">
                <a:solidFill>
                  <a:schemeClr val="bg1"/>
                </a:solidFill>
                <a:latin typeface="Source Sans Pro"/>
              </a:rPr>
              <a:t>Your tour is incompleted wiithout visiting Itapur in Anurachal Pradesh</a:t>
            </a:r>
            <a:r>
              <a:rPr lang="en-US" sz="1600" b="0" i="1" dirty="0" smtClean="0">
                <a:solidFill>
                  <a:schemeClr val="bg1"/>
                </a:solidFill>
                <a:latin typeface="Source Sans Pro"/>
              </a:rPr>
              <a:t>, Ganga Lake, Polo Park and a lot more. Itanagar Wildlife Sanctuary is a sprawling sanctuary that houses various species including langur, antelopes, Himalayan black bear, porcupinesThe gallery in State Museum has great collections that speak of the rich heritage of the tribes in the state. Ganga Lake offers scenic views with the green forests and orchids. Polo Park is a botanical garden and it soothes your mind.</a:t>
            </a:r>
          </a:p>
          <a:p>
            <a:r>
              <a:rPr lang="en-US" sz="1600" b="1" i="1" dirty="0" smtClean="0">
                <a:solidFill>
                  <a:schemeClr val="bg1"/>
                </a:solidFill>
                <a:latin typeface="Source Sans Pro"/>
              </a:rPr>
              <a:t>Places of Interest</a:t>
            </a:r>
            <a:endParaRPr lang="en-US" sz="1600" b="0" i="1" dirty="0" smtClean="0">
              <a:solidFill>
                <a:schemeClr val="bg1"/>
              </a:solidFill>
              <a:latin typeface="Source Sans Pro"/>
            </a:endParaRPr>
          </a:p>
          <a:p>
            <a:pPr>
              <a:buFont typeface="Arial"/>
              <a:buChar char="•"/>
            </a:pPr>
            <a:r>
              <a:rPr lang="en-US" sz="1600" b="0" i="1" dirty="0" smtClean="0">
                <a:solidFill>
                  <a:schemeClr val="bg1"/>
                </a:solidFill>
                <a:latin typeface="Source Sans Pro"/>
              </a:rPr>
              <a:t>Ganga Lake</a:t>
            </a:r>
          </a:p>
          <a:p>
            <a:pPr>
              <a:buFont typeface="Arial"/>
              <a:buChar char="•"/>
            </a:pPr>
            <a:r>
              <a:rPr lang="en-US" sz="1600" b="0" i="1" dirty="0" smtClean="0">
                <a:solidFill>
                  <a:schemeClr val="bg1"/>
                </a:solidFill>
                <a:latin typeface="Source Sans Pro"/>
              </a:rPr>
              <a:t>Ita Fort</a:t>
            </a:r>
          </a:p>
          <a:p>
            <a:pPr>
              <a:buFont typeface="Arial"/>
              <a:buChar char="•"/>
            </a:pPr>
            <a:r>
              <a:rPr lang="en-US" sz="1600" b="0" i="1" dirty="0" smtClean="0">
                <a:solidFill>
                  <a:schemeClr val="bg1"/>
                </a:solidFill>
                <a:latin typeface="Source Sans Pro"/>
              </a:rPr>
              <a:t>Itanagar Wildlife Sanctuary</a:t>
            </a:r>
          </a:p>
          <a:p>
            <a:pPr>
              <a:buFont typeface="Arial"/>
              <a:buChar char="•"/>
            </a:pPr>
            <a:r>
              <a:rPr lang="en-US" sz="1600" b="0" i="1" dirty="0" smtClean="0">
                <a:solidFill>
                  <a:schemeClr val="bg1"/>
                </a:solidFill>
                <a:latin typeface="Source Sans Pro"/>
              </a:rPr>
              <a:t>Namdapha National Park</a:t>
            </a:r>
          </a:p>
          <a:p>
            <a:pPr>
              <a:buFont typeface="Arial"/>
              <a:buChar char="•"/>
            </a:pPr>
            <a:r>
              <a:rPr lang="en-US" sz="1600" b="0" i="1" dirty="0" smtClean="0">
                <a:solidFill>
                  <a:schemeClr val="bg1"/>
                </a:solidFill>
                <a:latin typeface="Source Sans Pro"/>
              </a:rPr>
              <a:t>Polo Park</a:t>
            </a:r>
          </a:p>
          <a:p>
            <a:pPr>
              <a:buFont typeface="Arial"/>
              <a:buChar char="•"/>
            </a:pPr>
            <a:r>
              <a:rPr lang="en-US" sz="1600" b="0" i="1" dirty="0" smtClean="0">
                <a:solidFill>
                  <a:schemeClr val="bg1"/>
                </a:solidFill>
                <a:latin typeface="Source Sans Pro"/>
              </a:rPr>
              <a:t>Jawaharlal Nehru State Museum</a:t>
            </a:r>
          </a:p>
          <a:p>
            <a:pPr>
              <a:buFont typeface="Arial"/>
              <a:buChar char="•"/>
            </a:pPr>
            <a:r>
              <a:rPr lang="en-US" sz="1600" b="0" i="1" dirty="0" smtClean="0">
                <a:solidFill>
                  <a:schemeClr val="bg1"/>
                </a:solidFill>
                <a:latin typeface="Source Sans Pro"/>
              </a:rPr>
              <a:t>Gompa</a:t>
            </a:r>
          </a:p>
          <a:p>
            <a:pPr>
              <a:buFont typeface="Arial"/>
              <a:buChar char="•"/>
            </a:pPr>
            <a:r>
              <a:rPr lang="en-US" sz="1600" b="0" i="1" dirty="0" smtClean="0">
                <a:solidFill>
                  <a:schemeClr val="bg1"/>
                </a:solidFill>
                <a:latin typeface="Source Sans Pro"/>
              </a:rPr>
              <a:t>Craft Centre And Emporium</a:t>
            </a:r>
          </a:p>
          <a:p>
            <a:pPr>
              <a:buFont typeface="Arial"/>
              <a:buChar char="•"/>
            </a:pPr>
            <a:r>
              <a:rPr lang="en-US" sz="1600" b="0" i="1" dirty="0" smtClean="0">
                <a:solidFill>
                  <a:schemeClr val="bg1"/>
                </a:solidFill>
                <a:latin typeface="Source Sans Pro"/>
              </a:rPr>
              <a:t>Rapa</a:t>
            </a:r>
            <a:endParaRPr lang="en-US" sz="1600" b="0" i="1" dirty="0" smtClean="0">
              <a:solidFill>
                <a:schemeClr val="bg1"/>
              </a:solidFill>
              <a:latin typeface="Source Sans Pro"/>
            </a:endParaRPr>
          </a:p>
          <a:p>
            <a:pPr>
              <a:buFont typeface="Arial"/>
              <a:buChar char="•"/>
            </a:pPr>
            <a:r>
              <a:rPr lang="en-US" sz="1600" b="0" i="1" dirty="0" smtClean="0">
                <a:solidFill>
                  <a:schemeClr val="bg1"/>
                </a:solidFill>
                <a:latin typeface="Source Sans Pro"/>
              </a:rPr>
              <a:t>Indira Gandhi Park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14400"/>
            <a:ext cx="8153400" cy="707886"/>
          </a:xfrm>
          <a:prstGeom prst="rect">
            <a:avLst/>
          </a:prstGeom>
        </p:spPr>
        <p:txBody>
          <a:bodyPr wrap="square">
            <a:spAutoFit/>
          </a:bodyPr>
          <a:lstStyle/>
          <a:p>
            <a:r>
              <a:rPr lang="en-US" sz="2000" b="1" i="0" dirty="0" smtClean="0">
                <a:solidFill>
                  <a:schemeClr val="bg1"/>
                </a:solidFill>
                <a:latin typeface="Source Sans Pro"/>
              </a:rPr>
              <a:t>4. Bomdila</a:t>
            </a:r>
          </a:p>
          <a:p>
            <a:endParaRPr lang="en-US" sz="2000" b="0" i="0" dirty="0" smtClean="0">
              <a:solidFill>
                <a:schemeClr val="bg1"/>
              </a:solidFill>
              <a:latin typeface="Source Sans Pro"/>
            </a:endParaRPr>
          </a:p>
        </p:txBody>
      </p:sp>
      <p:pic>
        <p:nvPicPr>
          <p:cNvPr id="3" name="Picture 2" descr="bomdila.jpg"/>
          <p:cNvPicPr>
            <a:picLocks noChangeAspect="1"/>
          </p:cNvPicPr>
          <p:nvPr/>
        </p:nvPicPr>
        <p:blipFill>
          <a:blip r:embed="rId2"/>
          <a:stretch>
            <a:fillRect/>
          </a:stretch>
        </p:blipFill>
        <p:spPr>
          <a:xfrm>
            <a:off x="4572000" y="2057400"/>
            <a:ext cx="4419600" cy="3317646"/>
          </a:xfrm>
          <a:prstGeom prst="rect">
            <a:avLst/>
          </a:prstGeom>
        </p:spPr>
      </p:pic>
      <p:sp>
        <p:nvSpPr>
          <p:cNvPr id="4" name="Rectangle 3"/>
          <p:cNvSpPr/>
          <p:nvPr/>
        </p:nvSpPr>
        <p:spPr>
          <a:xfrm>
            <a:off x="0" y="1371600"/>
            <a:ext cx="4572000" cy="5447645"/>
          </a:xfrm>
          <a:prstGeom prst="rect">
            <a:avLst/>
          </a:prstGeom>
        </p:spPr>
        <p:txBody>
          <a:bodyPr wrap="square">
            <a:spAutoFit/>
          </a:bodyPr>
          <a:lstStyle/>
          <a:p>
            <a:r>
              <a:rPr lang="en-US" sz="1200" i="1" dirty="0" smtClean="0">
                <a:solidFill>
                  <a:schemeClr val="bg1"/>
                </a:solidFill>
                <a:latin typeface="Source Sans Pro"/>
              </a:rPr>
              <a:t>Bomdila is a perfect place if you are aiming to have a stunning view of snow clad Himalayan mountain ranges. It is situated 8000 feet above the sea level. The cool climate is enjoyable and so are the apple orchards and the beautiful surroundings. You could find a centre for crafts where local crafts are on display and a shopping centre. </a:t>
            </a:r>
          </a:p>
          <a:p>
            <a:r>
              <a:rPr lang="en-US" sz="1200" i="1" dirty="0" smtClean="0">
                <a:solidFill>
                  <a:schemeClr val="bg1"/>
                </a:solidFill>
                <a:latin typeface="Source Sans Pro"/>
              </a:rPr>
              <a:t>Places of Interest</a:t>
            </a:r>
          </a:p>
          <a:p>
            <a:pPr>
              <a:buFont typeface="Arial"/>
              <a:buChar char="•"/>
            </a:pPr>
            <a:r>
              <a:rPr lang="en-US" sz="1200" i="1" dirty="0" err="1" smtClean="0">
                <a:solidFill>
                  <a:schemeClr val="bg1"/>
                </a:solidFill>
                <a:latin typeface="Source Sans Pro"/>
              </a:rPr>
              <a:t>Sessa</a:t>
            </a:r>
            <a:r>
              <a:rPr lang="en-US" sz="1200" i="1" dirty="0" smtClean="0">
                <a:solidFill>
                  <a:schemeClr val="bg1"/>
                </a:solidFill>
                <a:latin typeface="Source Sans Pro"/>
              </a:rPr>
              <a:t> Orchid Sanctuary</a:t>
            </a:r>
          </a:p>
          <a:p>
            <a:pPr>
              <a:buFont typeface="Arial"/>
              <a:buChar char="•"/>
            </a:pPr>
            <a:r>
              <a:rPr lang="en-US" sz="1200" i="1" dirty="0" err="1" smtClean="0">
                <a:solidFill>
                  <a:schemeClr val="bg1"/>
                </a:solidFill>
                <a:latin typeface="Source Sans Pro"/>
              </a:rPr>
              <a:t>Eaglenest</a:t>
            </a:r>
            <a:r>
              <a:rPr lang="en-US" sz="1200" i="1" dirty="0" smtClean="0">
                <a:solidFill>
                  <a:schemeClr val="bg1"/>
                </a:solidFill>
                <a:latin typeface="Source Sans Pro"/>
              </a:rPr>
              <a:t> Wildlife Sanctuary</a:t>
            </a:r>
          </a:p>
          <a:p>
            <a:pPr>
              <a:buFont typeface="Arial"/>
              <a:buChar char="•"/>
            </a:pPr>
            <a:r>
              <a:rPr lang="en-US" sz="1200" i="1" dirty="0" err="1" smtClean="0">
                <a:solidFill>
                  <a:schemeClr val="bg1"/>
                </a:solidFill>
                <a:latin typeface="Source Sans Pro"/>
              </a:rPr>
              <a:t>Dirang</a:t>
            </a:r>
            <a:r>
              <a:rPr lang="en-US" sz="1200" i="1" dirty="0" smtClean="0">
                <a:solidFill>
                  <a:schemeClr val="bg1"/>
                </a:solidFill>
                <a:latin typeface="Source Sans Pro"/>
              </a:rPr>
              <a:t> Valley</a:t>
            </a:r>
          </a:p>
          <a:p>
            <a:pPr>
              <a:buFont typeface="Arial"/>
              <a:buChar char="•"/>
            </a:pPr>
            <a:r>
              <a:rPr lang="en-US" sz="1200" i="1" dirty="0" smtClean="0">
                <a:solidFill>
                  <a:schemeClr val="bg1"/>
                </a:solidFill>
                <a:latin typeface="Source Sans Pro"/>
              </a:rPr>
              <a:t>Bomdila Monastery</a:t>
            </a:r>
          </a:p>
          <a:p>
            <a:pPr>
              <a:buFont typeface="Arial"/>
              <a:buChar char="•"/>
            </a:pPr>
            <a:r>
              <a:rPr lang="en-US" sz="1200" i="1" dirty="0" smtClean="0">
                <a:solidFill>
                  <a:schemeClr val="bg1"/>
                </a:solidFill>
                <a:latin typeface="Source Sans Pro"/>
              </a:rPr>
              <a:t>Apple Orchards</a:t>
            </a:r>
          </a:p>
          <a:p>
            <a:pPr>
              <a:buFont typeface="Arial"/>
              <a:buChar char="•"/>
            </a:pPr>
            <a:r>
              <a:rPr lang="en-US" sz="1200" i="1" dirty="0" smtClean="0">
                <a:solidFill>
                  <a:schemeClr val="bg1"/>
                </a:solidFill>
                <a:latin typeface="Source Sans Pro"/>
              </a:rPr>
              <a:t>Bomdila View Point</a:t>
            </a:r>
          </a:p>
          <a:p>
            <a:pPr>
              <a:buFont typeface="Arial"/>
              <a:buChar char="•"/>
            </a:pPr>
            <a:r>
              <a:rPr lang="en-US" sz="1200" i="1" dirty="0" smtClean="0">
                <a:solidFill>
                  <a:schemeClr val="bg1"/>
                </a:solidFill>
                <a:latin typeface="Source Sans Pro"/>
              </a:rPr>
              <a:t>R.R. Hill</a:t>
            </a:r>
          </a:p>
          <a:p>
            <a:pPr>
              <a:buFont typeface="Arial"/>
              <a:buChar char="•"/>
            </a:pPr>
            <a:r>
              <a:rPr lang="en-US" sz="1200" i="1" dirty="0" smtClean="0">
                <a:solidFill>
                  <a:schemeClr val="bg1"/>
                </a:solidFill>
                <a:latin typeface="Source Sans Pro"/>
              </a:rPr>
              <a:t>Craft Centre And Ethnographic </a:t>
            </a:r>
            <a:r>
              <a:rPr lang="en-US" sz="1200" i="1" dirty="0" smtClean="0">
                <a:solidFill>
                  <a:schemeClr val="bg1"/>
                </a:solidFill>
                <a:latin typeface="Source Sans Pro"/>
              </a:rPr>
              <a:t>Museum</a:t>
            </a:r>
            <a:endParaRPr lang="en-US" sz="1200" i="1" dirty="0" smtClean="0">
              <a:solidFill>
                <a:schemeClr val="bg1"/>
              </a:solidFill>
              <a:latin typeface="Source Sans Pro"/>
            </a:endParaRPr>
          </a:p>
          <a:p>
            <a:r>
              <a:rPr lang="en-US" sz="1200" i="1" dirty="0" smtClean="0">
                <a:solidFill>
                  <a:schemeClr val="bg1"/>
                </a:solidFill>
                <a:latin typeface="Source Sans Pro"/>
              </a:rPr>
              <a:t>How to Reach</a:t>
            </a:r>
          </a:p>
          <a:p>
            <a:pPr>
              <a:buFont typeface="Arial"/>
              <a:buChar char="•"/>
            </a:pPr>
            <a:r>
              <a:rPr lang="en-US" sz="1200" i="1" dirty="0" smtClean="0">
                <a:solidFill>
                  <a:schemeClr val="bg1"/>
                </a:solidFill>
                <a:latin typeface="Source Sans Pro"/>
              </a:rPr>
              <a:t>Air</a:t>
            </a:r>
          </a:p>
          <a:p>
            <a:r>
              <a:rPr lang="en-US" sz="1200" i="1" dirty="0" smtClean="0">
                <a:solidFill>
                  <a:schemeClr val="bg1"/>
                </a:solidFill>
                <a:latin typeface="Source Sans Pro"/>
              </a:rPr>
              <a:t>The nearest airport is </a:t>
            </a:r>
            <a:r>
              <a:rPr lang="en-US" sz="1200" i="1" dirty="0" err="1" smtClean="0">
                <a:solidFill>
                  <a:schemeClr val="bg1"/>
                </a:solidFill>
                <a:latin typeface="Source Sans Pro"/>
              </a:rPr>
              <a:t>Tezpur</a:t>
            </a:r>
            <a:r>
              <a:rPr lang="en-US" sz="1200" i="1" dirty="0" smtClean="0">
                <a:solidFill>
                  <a:schemeClr val="bg1"/>
                </a:solidFill>
                <a:latin typeface="Source Sans Pro"/>
              </a:rPr>
              <a:t> Airport, about 3 h 55 min (145.2 km) away and is connected to Kolkata and Guwahati. Hire a prepaid taxi from the airport or </a:t>
            </a:r>
            <a:r>
              <a:rPr lang="en-US" sz="1200" i="1" dirty="0" err="1" smtClean="0">
                <a:solidFill>
                  <a:schemeClr val="bg1"/>
                </a:solidFill>
                <a:latin typeface="Source Sans Pro"/>
              </a:rPr>
              <a:t>Tezpur</a:t>
            </a:r>
            <a:r>
              <a:rPr lang="en-US" sz="1200" i="1" dirty="0" smtClean="0">
                <a:solidFill>
                  <a:schemeClr val="bg1"/>
                </a:solidFill>
                <a:latin typeface="Source Sans Pro"/>
              </a:rPr>
              <a:t> to reach Bomdila.</a:t>
            </a:r>
          </a:p>
          <a:p>
            <a:pPr>
              <a:buFont typeface="Arial"/>
              <a:buChar char="•"/>
            </a:pPr>
            <a:r>
              <a:rPr lang="en-US" sz="1200" i="1" dirty="0" smtClean="0">
                <a:solidFill>
                  <a:schemeClr val="bg1"/>
                </a:solidFill>
                <a:latin typeface="Source Sans Pro"/>
              </a:rPr>
              <a:t>Rail</a:t>
            </a:r>
          </a:p>
          <a:p>
            <a:r>
              <a:rPr lang="en-US" sz="1200" i="1" dirty="0" smtClean="0">
                <a:solidFill>
                  <a:schemeClr val="bg1"/>
                </a:solidFill>
                <a:latin typeface="Source Sans Pro"/>
              </a:rPr>
              <a:t>The nearest Railway Station is </a:t>
            </a:r>
            <a:r>
              <a:rPr lang="en-US" sz="1200" i="1" dirty="0" err="1" smtClean="0">
                <a:solidFill>
                  <a:schemeClr val="bg1"/>
                </a:solidFill>
                <a:latin typeface="Source Sans Pro"/>
              </a:rPr>
              <a:t>Tezpur</a:t>
            </a:r>
            <a:r>
              <a:rPr lang="en-US" sz="1200" i="1" dirty="0" smtClean="0">
                <a:solidFill>
                  <a:schemeClr val="bg1"/>
                </a:solidFill>
                <a:latin typeface="Source Sans Pro"/>
              </a:rPr>
              <a:t> Railway Station (TZTB) which is connected to the majority of cities in India. There isn’t any rail connectivity within Arunachal Pradesh itself and visitors will need to take a cab from here to Bomdila.</a:t>
            </a:r>
          </a:p>
          <a:p>
            <a:pPr>
              <a:buFont typeface="Arial"/>
              <a:buChar char="•"/>
            </a:pPr>
            <a:r>
              <a:rPr lang="en-US" sz="1200" i="1" dirty="0" smtClean="0">
                <a:solidFill>
                  <a:schemeClr val="bg1"/>
                </a:solidFill>
                <a:latin typeface="Source Sans Pro"/>
              </a:rPr>
              <a:t>Road</a:t>
            </a:r>
          </a:p>
          <a:p>
            <a:r>
              <a:rPr lang="en-US" sz="1200" i="1" dirty="0" smtClean="0">
                <a:solidFill>
                  <a:schemeClr val="bg1"/>
                </a:solidFill>
                <a:latin typeface="Source Sans Pro"/>
              </a:rPr>
              <a:t>Bomdila has good road connectivity from all cities in Assam. Visitors can reach here through state run buses or take a cab from Assam. NH13 is the national highway connecting this cit</a:t>
            </a:r>
            <a:endParaRPr lang="en-US" sz="1200" i="1" dirty="0">
              <a:solidFill>
                <a:schemeClr val="bg1"/>
              </a:solidFill>
              <a:latin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2286000" cy="461665"/>
          </a:xfrm>
          <a:prstGeom prst="rect">
            <a:avLst/>
          </a:prstGeom>
        </p:spPr>
        <p:txBody>
          <a:bodyPr>
            <a:spAutoFit/>
          </a:bodyPr>
          <a:lstStyle/>
          <a:p>
            <a:r>
              <a:rPr lang="en-US" sz="2400" b="1" i="0" dirty="0" smtClean="0">
                <a:solidFill>
                  <a:schemeClr val="bg1"/>
                </a:solidFill>
                <a:latin typeface="Source Sans Pro"/>
              </a:rPr>
              <a:t>5.Ziro</a:t>
            </a:r>
            <a:endParaRPr lang="en-US" sz="2400" dirty="0">
              <a:solidFill>
                <a:schemeClr val="bg1"/>
              </a:solidFill>
            </a:endParaRPr>
          </a:p>
        </p:txBody>
      </p:sp>
      <p:pic>
        <p:nvPicPr>
          <p:cNvPr id="3" name="Picture 2" descr="ziro-valley.jpg"/>
          <p:cNvPicPr>
            <a:picLocks noChangeAspect="1"/>
          </p:cNvPicPr>
          <p:nvPr/>
        </p:nvPicPr>
        <p:blipFill>
          <a:blip r:embed="rId2"/>
          <a:stretch>
            <a:fillRect/>
          </a:stretch>
        </p:blipFill>
        <p:spPr>
          <a:xfrm>
            <a:off x="4419600" y="1905000"/>
            <a:ext cx="4364919" cy="3276600"/>
          </a:xfrm>
          <a:prstGeom prst="rect">
            <a:avLst/>
          </a:prstGeom>
        </p:spPr>
      </p:pic>
      <p:sp>
        <p:nvSpPr>
          <p:cNvPr id="4" name="Rectangle 3"/>
          <p:cNvSpPr/>
          <p:nvPr/>
        </p:nvSpPr>
        <p:spPr>
          <a:xfrm>
            <a:off x="152400" y="1219200"/>
            <a:ext cx="4267200" cy="5847755"/>
          </a:xfrm>
          <a:prstGeom prst="rect">
            <a:avLst/>
          </a:prstGeom>
        </p:spPr>
        <p:txBody>
          <a:bodyPr wrap="square">
            <a:spAutoFit/>
          </a:bodyPr>
          <a:lstStyle/>
          <a:p>
            <a:r>
              <a:rPr lang="en-US" sz="1100" b="1" i="1" dirty="0" err="1" smtClean="0">
                <a:solidFill>
                  <a:schemeClr val="bg1"/>
                </a:solidFill>
                <a:latin typeface="Source Sans Pro"/>
              </a:rPr>
              <a:t>Ziro</a:t>
            </a:r>
            <a:r>
              <a:rPr lang="en-US" sz="1100" i="1" dirty="0" smtClean="0">
                <a:solidFill>
                  <a:schemeClr val="bg1"/>
                </a:solidFill>
                <a:latin typeface="Source Sans Pro"/>
              </a:rPr>
              <a:t> is famously known as </a:t>
            </a:r>
            <a:r>
              <a:rPr lang="en-US" sz="1100" i="1" dirty="0" err="1" smtClean="0">
                <a:solidFill>
                  <a:schemeClr val="bg1"/>
                </a:solidFill>
                <a:latin typeface="Source Sans Pro"/>
              </a:rPr>
              <a:t>Apatani</a:t>
            </a:r>
            <a:r>
              <a:rPr lang="en-US" sz="1100" i="1" dirty="0" smtClean="0">
                <a:solidFill>
                  <a:schemeClr val="bg1"/>
                </a:solidFill>
                <a:latin typeface="Source Sans Pro"/>
              </a:rPr>
              <a:t> Plateau. Declared as a World Heritage Site, </a:t>
            </a:r>
            <a:r>
              <a:rPr lang="en-US" sz="1100" i="1" dirty="0" err="1" smtClean="0">
                <a:solidFill>
                  <a:schemeClr val="bg1"/>
                </a:solidFill>
                <a:latin typeface="Source Sans Pro"/>
              </a:rPr>
              <a:t>Ziro</a:t>
            </a:r>
            <a:r>
              <a:rPr lang="en-US" sz="1100" i="1" dirty="0" smtClean="0">
                <a:solidFill>
                  <a:schemeClr val="bg1"/>
                </a:solidFill>
                <a:latin typeface="Source Sans Pro"/>
              </a:rPr>
              <a:t> offers some of the best attractions in Arunachal Pradesh. While you are here, ensure that you visit Talley Valley, fish farm and Wild Life Sanctuary. Pine Bamboo groves found here look enchanting</a:t>
            </a:r>
            <a:r>
              <a:rPr lang="en-US" sz="1100" i="1" dirty="0" smtClean="0">
                <a:solidFill>
                  <a:schemeClr val="bg1"/>
                </a:solidFill>
                <a:latin typeface="Source Sans Pro"/>
              </a:rPr>
              <a:t>.</a:t>
            </a:r>
            <a:endParaRPr lang="en-US" sz="1100" i="1" dirty="0" smtClean="0">
              <a:solidFill>
                <a:schemeClr val="bg1"/>
              </a:solidFill>
              <a:latin typeface="Source Sans Pro"/>
            </a:endParaRPr>
          </a:p>
          <a:p>
            <a:r>
              <a:rPr lang="en-US" sz="1100" b="1" i="1" dirty="0" smtClean="0">
                <a:solidFill>
                  <a:schemeClr val="bg1"/>
                </a:solidFill>
                <a:latin typeface="Source Sans Pro"/>
              </a:rPr>
              <a:t>Places of Interest</a:t>
            </a:r>
            <a:endParaRPr lang="en-US" sz="1100" i="1" dirty="0" smtClean="0">
              <a:solidFill>
                <a:schemeClr val="bg1"/>
              </a:solidFill>
              <a:latin typeface="Source Sans Pro"/>
            </a:endParaRPr>
          </a:p>
          <a:p>
            <a:pPr>
              <a:buFont typeface="Arial"/>
              <a:buChar char="•"/>
            </a:pPr>
            <a:r>
              <a:rPr lang="en-US" sz="1100" i="1" dirty="0" smtClean="0">
                <a:solidFill>
                  <a:schemeClr val="bg1"/>
                </a:solidFill>
                <a:latin typeface="Source Sans Pro"/>
              </a:rPr>
              <a:t>Talley Valley Wildlife Sanctuary</a:t>
            </a:r>
          </a:p>
          <a:p>
            <a:pPr>
              <a:buFont typeface="Arial"/>
              <a:buChar char="•"/>
            </a:pPr>
            <a:r>
              <a:rPr lang="en-US" sz="1100" i="1" dirty="0" err="1" smtClean="0">
                <a:solidFill>
                  <a:schemeClr val="bg1"/>
                </a:solidFill>
                <a:latin typeface="Source Sans Pro"/>
              </a:rPr>
              <a:t>Meghna</a:t>
            </a:r>
            <a:r>
              <a:rPr lang="en-US" sz="1100" i="1" dirty="0" smtClean="0">
                <a:solidFill>
                  <a:schemeClr val="bg1"/>
                </a:solidFill>
                <a:latin typeface="Source Sans Pro"/>
              </a:rPr>
              <a:t> Cave Temple</a:t>
            </a:r>
          </a:p>
          <a:p>
            <a:pPr>
              <a:buFont typeface="Arial"/>
              <a:buChar char="•"/>
            </a:pPr>
            <a:r>
              <a:rPr lang="en-US" sz="1100" i="1" dirty="0" err="1" smtClean="0">
                <a:solidFill>
                  <a:schemeClr val="bg1"/>
                </a:solidFill>
                <a:latin typeface="Source Sans Pro"/>
              </a:rPr>
              <a:t>Kile</a:t>
            </a:r>
            <a:r>
              <a:rPr lang="en-US" sz="1100" i="1" dirty="0" smtClean="0">
                <a:solidFill>
                  <a:schemeClr val="bg1"/>
                </a:solidFill>
                <a:latin typeface="Source Sans Pro"/>
              </a:rPr>
              <a:t> </a:t>
            </a:r>
            <a:r>
              <a:rPr lang="en-US" sz="1100" i="1" dirty="0" err="1" smtClean="0">
                <a:solidFill>
                  <a:schemeClr val="bg1"/>
                </a:solidFill>
                <a:latin typeface="Source Sans Pro"/>
              </a:rPr>
              <a:t>Pakho</a:t>
            </a:r>
            <a:endParaRPr lang="en-US" sz="1100" i="1" dirty="0" smtClean="0">
              <a:solidFill>
                <a:schemeClr val="bg1"/>
              </a:solidFill>
              <a:latin typeface="Source Sans Pro"/>
            </a:endParaRPr>
          </a:p>
          <a:p>
            <a:pPr>
              <a:buFont typeface="Arial"/>
              <a:buChar char="•"/>
            </a:pPr>
            <a:r>
              <a:rPr lang="en-US" sz="1100" i="1" dirty="0" err="1" smtClean="0">
                <a:solidFill>
                  <a:schemeClr val="bg1"/>
                </a:solidFill>
                <a:latin typeface="Source Sans Pro"/>
              </a:rPr>
              <a:t>Midey</a:t>
            </a:r>
            <a:endParaRPr lang="en-US" sz="1100" i="1" dirty="0" smtClean="0">
              <a:solidFill>
                <a:schemeClr val="bg1"/>
              </a:solidFill>
              <a:latin typeface="Source Sans Pro"/>
            </a:endParaRPr>
          </a:p>
          <a:p>
            <a:pPr>
              <a:buFont typeface="Arial"/>
              <a:buChar char="•"/>
            </a:pPr>
            <a:r>
              <a:rPr lang="en-US" sz="1100" i="1" dirty="0" err="1" smtClean="0">
                <a:solidFill>
                  <a:schemeClr val="bg1"/>
                </a:solidFill>
                <a:latin typeface="Source Sans Pro"/>
              </a:rPr>
              <a:t>Ziro</a:t>
            </a:r>
            <a:r>
              <a:rPr lang="en-US" sz="1100" i="1" dirty="0" smtClean="0">
                <a:solidFill>
                  <a:schemeClr val="bg1"/>
                </a:solidFill>
                <a:latin typeface="Source Sans Pro"/>
              </a:rPr>
              <a:t> </a:t>
            </a:r>
            <a:r>
              <a:rPr lang="en-US" sz="1100" i="1" dirty="0" err="1" smtClean="0">
                <a:solidFill>
                  <a:schemeClr val="bg1"/>
                </a:solidFill>
                <a:latin typeface="Source Sans Pro"/>
              </a:rPr>
              <a:t>Puto</a:t>
            </a:r>
            <a:endParaRPr lang="en-US" sz="1100" i="1" dirty="0" smtClean="0">
              <a:solidFill>
                <a:schemeClr val="bg1"/>
              </a:solidFill>
              <a:latin typeface="Source Sans Pro"/>
            </a:endParaRPr>
          </a:p>
          <a:p>
            <a:pPr>
              <a:buFont typeface="Arial"/>
              <a:buChar char="•"/>
            </a:pPr>
            <a:r>
              <a:rPr lang="en-US" sz="1100" i="1" dirty="0" err="1" smtClean="0">
                <a:solidFill>
                  <a:schemeClr val="bg1"/>
                </a:solidFill>
                <a:latin typeface="Source Sans Pro"/>
              </a:rPr>
              <a:t>Dolo</a:t>
            </a:r>
            <a:r>
              <a:rPr lang="en-US" sz="1100" i="1" dirty="0" smtClean="0">
                <a:solidFill>
                  <a:schemeClr val="bg1"/>
                </a:solidFill>
                <a:latin typeface="Source Sans Pro"/>
              </a:rPr>
              <a:t> </a:t>
            </a:r>
            <a:r>
              <a:rPr lang="en-US" sz="1100" i="1" dirty="0" err="1" smtClean="0">
                <a:solidFill>
                  <a:schemeClr val="bg1"/>
                </a:solidFill>
                <a:latin typeface="Source Sans Pro"/>
              </a:rPr>
              <a:t>Mando</a:t>
            </a:r>
            <a:endParaRPr lang="en-US" sz="1100" i="1" dirty="0" smtClean="0">
              <a:solidFill>
                <a:schemeClr val="bg1"/>
              </a:solidFill>
              <a:latin typeface="Source Sans Pro"/>
            </a:endParaRPr>
          </a:p>
          <a:p>
            <a:pPr>
              <a:buFont typeface="Arial"/>
              <a:buChar char="•"/>
            </a:pPr>
            <a:r>
              <a:rPr lang="en-US" sz="1100" i="1" dirty="0" err="1" smtClean="0">
                <a:solidFill>
                  <a:schemeClr val="bg1"/>
                </a:solidFill>
                <a:latin typeface="Source Sans Pro"/>
              </a:rPr>
              <a:t>Hapoli</a:t>
            </a:r>
            <a:endParaRPr lang="en-US" sz="1100" i="1" dirty="0" smtClean="0">
              <a:solidFill>
                <a:schemeClr val="bg1"/>
              </a:solidFill>
              <a:latin typeface="Source Sans Pro"/>
            </a:endParaRPr>
          </a:p>
          <a:p>
            <a:pPr>
              <a:buFont typeface="Arial"/>
              <a:buChar char="•"/>
            </a:pPr>
            <a:r>
              <a:rPr lang="en-US" sz="1100" i="1" dirty="0" err="1" smtClean="0">
                <a:solidFill>
                  <a:schemeClr val="bg1"/>
                </a:solidFill>
                <a:latin typeface="Source Sans Pro"/>
              </a:rPr>
              <a:t>Dilopolyang</a:t>
            </a:r>
            <a:r>
              <a:rPr lang="en-US" sz="1100" i="1" dirty="0" smtClean="0">
                <a:solidFill>
                  <a:schemeClr val="bg1"/>
                </a:solidFill>
                <a:latin typeface="Source Sans Pro"/>
              </a:rPr>
              <a:t> </a:t>
            </a:r>
            <a:r>
              <a:rPr lang="en-US" sz="1100" i="1" dirty="0" err="1" smtClean="0">
                <a:solidFill>
                  <a:schemeClr val="bg1"/>
                </a:solidFill>
                <a:latin typeface="Source Sans Pro"/>
              </a:rPr>
              <a:t>Maniipolyang</a:t>
            </a:r>
            <a:endParaRPr lang="en-US" sz="1100" i="1" dirty="0" smtClean="0">
              <a:solidFill>
                <a:schemeClr val="bg1"/>
              </a:solidFill>
              <a:latin typeface="Source Sans Pro"/>
            </a:endParaRPr>
          </a:p>
          <a:p>
            <a:pPr>
              <a:buFont typeface="Arial"/>
              <a:buChar char="•"/>
            </a:pPr>
            <a:r>
              <a:rPr lang="en-US" sz="1100" i="1" dirty="0" smtClean="0">
                <a:solidFill>
                  <a:schemeClr val="bg1"/>
                </a:solidFill>
                <a:latin typeface="Source Sans Pro"/>
              </a:rPr>
              <a:t>Pine Grove</a:t>
            </a:r>
          </a:p>
          <a:p>
            <a:pPr>
              <a:buFont typeface="Arial"/>
              <a:buChar char="•"/>
            </a:pPr>
            <a:r>
              <a:rPr lang="en-US" sz="1100" i="1" dirty="0" err="1" smtClean="0">
                <a:solidFill>
                  <a:schemeClr val="bg1"/>
                </a:solidFill>
                <a:latin typeface="Source Sans Pro"/>
              </a:rPr>
              <a:t>Tarin</a:t>
            </a:r>
            <a:r>
              <a:rPr lang="en-US" sz="1100" i="1" dirty="0" smtClean="0">
                <a:solidFill>
                  <a:schemeClr val="bg1"/>
                </a:solidFill>
                <a:latin typeface="Source Sans Pro"/>
              </a:rPr>
              <a:t> Fish Farm</a:t>
            </a:r>
          </a:p>
          <a:p>
            <a:pPr>
              <a:buFont typeface="Arial"/>
              <a:buChar char="•"/>
            </a:pPr>
            <a:r>
              <a:rPr lang="en-US" sz="1100" i="1" dirty="0" smtClean="0">
                <a:solidFill>
                  <a:schemeClr val="bg1"/>
                </a:solidFill>
                <a:latin typeface="Source Sans Pro"/>
              </a:rPr>
              <a:t>Bamboo Grove</a:t>
            </a:r>
          </a:p>
          <a:p>
            <a:pPr>
              <a:buFont typeface="Arial"/>
              <a:buChar char="•"/>
            </a:pPr>
            <a:r>
              <a:rPr lang="en-US" sz="1100" i="1" dirty="0" smtClean="0">
                <a:solidFill>
                  <a:schemeClr val="bg1"/>
                </a:solidFill>
                <a:latin typeface="Source Sans Pro"/>
              </a:rPr>
              <a:t>Tipi Orchid Research Centre</a:t>
            </a:r>
          </a:p>
          <a:p>
            <a:r>
              <a:rPr lang="en-US" sz="1100" b="1" i="1" dirty="0" smtClean="0">
                <a:solidFill>
                  <a:schemeClr val="bg1"/>
                </a:solidFill>
                <a:latin typeface="Source Sans Pro"/>
              </a:rPr>
              <a:t>How to Reach</a:t>
            </a:r>
            <a:endParaRPr lang="en-US" sz="1100" i="1" dirty="0" smtClean="0">
              <a:solidFill>
                <a:schemeClr val="bg1"/>
              </a:solidFill>
              <a:latin typeface="Source Sans Pro"/>
            </a:endParaRPr>
          </a:p>
          <a:p>
            <a:pPr>
              <a:buFont typeface="Arial"/>
              <a:buChar char="•"/>
            </a:pPr>
            <a:r>
              <a:rPr lang="en-US" sz="1100" b="1" i="1" dirty="0" smtClean="0">
                <a:solidFill>
                  <a:schemeClr val="bg1"/>
                </a:solidFill>
                <a:latin typeface="Source Sans Pro"/>
              </a:rPr>
              <a:t>Air</a:t>
            </a:r>
            <a:endParaRPr lang="en-US" sz="1100" i="1" dirty="0" smtClean="0">
              <a:solidFill>
                <a:schemeClr val="bg1"/>
              </a:solidFill>
              <a:latin typeface="Source Sans Pro"/>
            </a:endParaRPr>
          </a:p>
          <a:p>
            <a:r>
              <a:rPr lang="en-US" sz="1100" i="1" dirty="0" smtClean="0">
                <a:solidFill>
                  <a:schemeClr val="bg1"/>
                </a:solidFill>
                <a:latin typeface="Source Sans Pro"/>
              </a:rPr>
              <a:t>The nearest airport is </a:t>
            </a:r>
            <a:r>
              <a:rPr lang="en-US" sz="1100" i="1" dirty="0" err="1" smtClean="0">
                <a:solidFill>
                  <a:schemeClr val="bg1"/>
                </a:solidFill>
                <a:latin typeface="Source Sans Pro"/>
              </a:rPr>
              <a:t>Tezpur</a:t>
            </a:r>
            <a:r>
              <a:rPr lang="en-US" sz="1100" i="1" dirty="0" smtClean="0">
                <a:solidFill>
                  <a:schemeClr val="bg1"/>
                </a:solidFill>
                <a:latin typeface="Source Sans Pro"/>
              </a:rPr>
              <a:t> Airport, about 7 h 5 min (271.2 km) away and is connected to Kolkata and Guwahati. Hire a prepaid taxi from the airport or </a:t>
            </a:r>
            <a:r>
              <a:rPr lang="en-US" sz="1100" i="1" dirty="0" err="1" smtClean="0">
                <a:solidFill>
                  <a:schemeClr val="bg1"/>
                </a:solidFill>
                <a:latin typeface="Source Sans Pro"/>
              </a:rPr>
              <a:t>Tezpur</a:t>
            </a:r>
            <a:r>
              <a:rPr lang="en-US" sz="1100" i="1" dirty="0" smtClean="0">
                <a:solidFill>
                  <a:schemeClr val="bg1"/>
                </a:solidFill>
                <a:latin typeface="Source Sans Pro"/>
              </a:rPr>
              <a:t> to reach </a:t>
            </a:r>
            <a:r>
              <a:rPr lang="en-US" sz="1100" i="1" dirty="0" err="1" smtClean="0">
                <a:solidFill>
                  <a:schemeClr val="bg1"/>
                </a:solidFill>
                <a:latin typeface="Source Sans Pro"/>
              </a:rPr>
              <a:t>Ziro</a:t>
            </a:r>
            <a:r>
              <a:rPr lang="en-US" sz="1100" i="1" dirty="0" smtClean="0">
                <a:solidFill>
                  <a:schemeClr val="bg1"/>
                </a:solidFill>
                <a:latin typeface="Source Sans Pro"/>
              </a:rPr>
              <a:t>.</a:t>
            </a:r>
          </a:p>
          <a:p>
            <a:pPr>
              <a:buFont typeface="Arial"/>
              <a:buChar char="•"/>
            </a:pPr>
            <a:r>
              <a:rPr lang="en-US" sz="1100" b="1" i="1" dirty="0" smtClean="0">
                <a:solidFill>
                  <a:schemeClr val="bg1"/>
                </a:solidFill>
                <a:latin typeface="Source Sans Pro"/>
              </a:rPr>
              <a:t>Rail</a:t>
            </a:r>
            <a:endParaRPr lang="en-US" sz="1100" i="1" dirty="0" smtClean="0">
              <a:solidFill>
                <a:schemeClr val="bg1"/>
              </a:solidFill>
              <a:latin typeface="Source Sans Pro"/>
            </a:endParaRPr>
          </a:p>
          <a:p>
            <a:r>
              <a:rPr lang="en-US" sz="1100" i="1" dirty="0" smtClean="0">
                <a:solidFill>
                  <a:schemeClr val="bg1"/>
                </a:solidFill>
                <a:latin typeface="Source Sans Pro"/>
              </a:rPr>
              <a:t>The nearest Railway Station is </a:t>
            </a:r>
            <a:r>
              <a:rPr lang="en-US" sz="1100" i="1" dirty="0" err="1" smtClean="0">
                <a:solidFill>
                  <a:schemeClr val="bg1"/>
                </a:solidFill>
                <a:latin typeface="Source Sans Pro"/>
              </a:rPr>
              <a:t>Tezpur</a:t>
            </a:r>
            <a:r>
              <a:rPr lang="en-US" sz="1100" i="1" dirty="0" smtClean="0">
                <a:solidFill>
                  <a:schemeClr val="bg1"/>
                </a:solidFill>
                <a:latin typeface="Source Sans Pro"/>
              </a:rPr>
              <a:t> Railway Station which is connected to the majority of cities in India. There isn’t any rail connectivity within Arunachal Pradesh itself and visitors will need to take a cab from </a:t>
            </a:r>
            <a:r>
              <a:rPr lang="en-US" sz="1100" i="1" dirty="0" err="1" smtClean="0">
                <a:solidFill>
                  <a:schemeClr val="bg1"/>
                </a:solidFill>
                <a:latin typeface="Source Sans Pro"/>
              </a:rPr>
              <a:t>Tezpur</a:t>
            </a:r>
            <a:r>
              <a:rPr lang="en-US" sz="1100" i="1" dirty="0" smtClean="0">
                <a:solidFill>
                  <a:schemeClr val="bg1"/>
                </a:solidFill>
                <a:latin typeface="Source Sans Pro"/>
              </a:rPr>
              <a:t> railway station (TZTB) to </a:t>
            </a:r>
            <a:r>
              <a:rPr lang="en-US" sz="1100" i="1" dirty="0" err="1" smtClean="0">
                <a:solidFill>
                  <a:schemeClr val="bg1"/>
                </a:solidFill>
                <a:latin typeface="Source Sans Pro"/>
              </a:rPr>
              <a:t>Ziro</a:t>
            </a:r>
            <a:r>
              <a:rPr lang="en-US" sz="1100" i="1" dirty="0" smtClean="0">
                <a:solidFill>
                  <a:schemeClr val="bg1"/>
                </a:solidFill>
                <a:latin typeface="Source Sans Pro"/>
              </a:rPr>
              <a:t>.</a:t>
            </a:r>
          </a:p>
          <a:p>
            <a:pPr>
              <a:buFont typeface="Arial"/>
              <a:buChar char="•"/>
            </a:pPr>
            <a:r>
              <a:rPr lang="en-US" sz="1100" b="1" i="1" dirty="0" smtClean="0">
                <a:solidFill>
                  <a:schemeClr val="bg1"/>
                </a:solidFill>
                <a:latin typeface="Source Sans Pro"/>
              </a:rPr>
              <a:t>Road</a:t>
            </a:r>
            <a:endParaRPr lang="en-US" sz="1100" i="1" dirty="0" smtClean="0">
              <a:solidFill>
                <a:schemeClr val="bg1"/>
              </a:solidFill>
              <a:latin typeface="Source Sans Pro"/>
            </a:endParaRPr>
          </a:p>
          <a:p>
            <a:r>
              <a:rPr lang="en-US" sz="1100" i="1" dirty="0" smtClean="0">
                <a:solidFill>
                  <a:schemeClr val="bg1"/>
                </a:solidFill>
                <a:latin typeface="Source Sans Pro"/>
              </a:rPr>
              <a:t>The best route to travel would be by road. State run buses to </a:t>
            </a:r>
            <a:r>
              <a:rPr lang="en-US" sz="1100" i="1" dirty="0" err="1" smtClean="0">
                <a:solidFill>
                  <a:schemeClr val="bg1"/>
                </a:solidFill>
                <a:latin typeface="Source Sans Pro"/>
              </a:rPr>
              <a:t>Ziro</a:t>
            </a:r>
            <a:r>
              <a:rPr lang="en-US" sz="1100" i="1" dirty="0" smtClean="0">
                <a:solidFill>
                  <a:schemeClr val="bg1"/>
                </a:solidFill>
                <a:latin typeface="Source Sans Pro"/>
              </a:rPr>
              <a:t> run mainly from Itanagar and sometimes from Assam. Cabs are also a good option and can be taken from Assam or Arunachal Pradesh.</a:t>
            </a:r>
            <a:endParaRPr lang="en-US" sz="1100" b="0" i="1" dirty="0">
              <a:solidFill>
                <a:schemeClr val="bg1"/>
              </a:solidFill>
              <a:latin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2217274" cy="461665"/>
          </a:xfrm>
          <a:prstGeom prst="rect">
            <a:avLst/>
          </a:prstGeom>
        </p:spPr>
        <p:txBody>
          <a:bodyPr wrap="none">
            <a:spAutoFit/>
          </a:bodyPr>
          <a:lstStyle/>
          <a:p>
            <a:r>
              <a:rPr lang="en-US" sz="2400" b="1" dirty="0" smtClean="0">
                <a:solidFill>
                  <a:schemeClr val="bg1"/>
                </a:solidFill>
                <a:latin typeface="Source Sans Pro"/>
              </a:rPr>
              <a:t>6.B</a:t>
            </a:r>
            <a:r>
              <a:rPr lang="en-US" sz="2400" b="1" i="0" dirty="0" smtClean="0">
                <a:solidFill>
                  <a:schemeClr val="bg1"/>
                </a:solidFill>
                <a:latin typeface="Source Sans Pro"/>
              </a:rPr>
              <a:t>halukpong</a:t>
            </a:r>
            <a:endParaRPr lang="en-US" sz="2400" b="1" i="0" dirty="0">
              <a:solidFill>
                <a:schemeClr val="bg1"/>
              </a:solidFill>
              <a:latin typeface="Source Sans Pro"/>
            </a:endParaRPr>
          </a:p>
        </p:txBody>
      </p:sp>
      <p:pic>
        <p:nvPicPr>
          <p:cNvPr id="3" name="Picture 2" descr="bhalukpong.jpg"/>
          <p:cNvPicPr>
            <a:picLocks noChangeAspect="1"/>
          </p:cNvPicPr>
          <p:nvPr/>
        </p:nvPicPr>
        <p:blipFill>
          <a:blip r:embed="rId2"/>
          <a:stretch>
            <a:fillRect/>
          </a:stretch>
        </p:blipFill>
        <p:spPr>
          <a:xfrm>
            <a:off x="3962400" y="2209800"/>
            <a:ext cx="4975411" cy="2819400"/>
          </a:xfrm>
          <a:prstGeom prst="rect">
            <a:avLst/>
          </a:prstGeom>
        </p:spPr>
      </p:pic>
      <p:sp>
        <p:nvSpPr>
          <p:cNvPr id="4" name="Rectangle 3"/>
          <p:cNvSpPr/>
          <p:nvPr/>
        </p:nvSpPr>
        <p:spPr>
          <a:xfrm>
            <a:off x="0" y="1295400"/>
            <a:ext cx="3962400" cy="5578450"/>
          </a:xfrm>
          <a:prstGeom prst="rect">
            <a:avLst/>
          </a:prstGeom>
        </p:spPr>
        <p:txBody>
          <a:bodyPr wrap="square">
            <a:spAutoFit/>
          </a:bodyPr>
          <a:lstStyle/>
          <a:p>
            <a:r>
              <a:rPr lang="en-US" sz="1150" i="1" dirty="0" smtClean="0">
                <a:solidFill>
                  <a:schemeClr val="bg1"/>
                </a:solidFill>
                <a:latin typeface="Source Sans Pro"/>
              </a:rPr>
              <a:t>Looking around the beauty of Arunachal Pradesh and lost in its tranquility, if you seek a change, this is where you need to be. </a:t>
            </a:r>
            <a:r>
              <a:rPr lang="en-US" sz="1150" b="1" i="1" dirty="0" err="1" smtClean="0">
                <a:solidFill>
                  <a:schemeClr val="bg1"/>
                </a:solidFill>
                <a:latin typeface="Source Sans Pro"/>
              </a:rPr>
              <a:t>Bhalukpong</a:t>
            </a:r>
            <a:r>
              <a:rPr lang="en-US" sz="1150" i="1" dirty="0" smtClean="0">
                <a:solidFill>
                  <a:schemeClr val="bg1"/>
                </a:solidFill>
                <a:latin typeface="Source Sans Pro"/>
              </a:rPr>
              <a:t> keeps your body and mind engaged. The options are many if you seek adventure. You could go hiking, trekking and river rafting. The hills that surround </a:t>
            </a:r>
            <a:r>
              <a:rPr lang="en-US" sz="1150" i="1" dirty="0" err="1" smtClean="0">
                <a:solidFill>
                  <a:schemeClr val="bg1"/>
                </a:solidFill>
                <a:latin typeface="Source Sans Pro"/>
              </a:rPr>
              <a:t>Bhalukpong</a:t>
            </a:r>
            <a:r>
              <a:rPr lang="en-US" sz="1150" i="1" dirty="0" smtClean="0">
                <a:solidFill>
                  <a:schemeClr val="bg1"/>
                </a:solidFill>
                <a:latin typeface="Source Sans Pro"/>
              </a:rPr>
              <a:t> offer you great opportunity to go trekking. Once you are here, do visit The </a:t>
            </a:r>
            <a:r>
              <a:rPr lang="en-US" sz="1150" i="1" dirty="0" err="1" smtClean="0">
                <a:solidFill>
                  <a:schemeClr val="bg1"/>
                </a:solidFill>
                <a:latin typeface="Source Sans Pro"/>
                <a:hlinkClick r:id="rId3"/>
              </a:rPr>
              <a:t>Kaziranga</a:t>
            </a:r>
            <a:r>
              <a:rPr lang="en-US" sz="1150" i="1" dirty="0" smtClean="0">
                <a:solidFill>
                  <a:schemeClr val="bg1"/>
                </a:solidFill>
                <a:latin typeface="Source Sans Pro"/>
                <a:hlinkClick r:id="rId3"/>
              </a:rPr>
              <a:t> National Park</a:t>
            </a:r>
            <a:r>
              <a:rPr lang="en-US" sz="1150" i="1" dirty="0" smtClean="0">
                <a:solidFill>
                  <a:schemeClr val="bg1"/>
                </a:solidFill>
                <a:latin typeface="Source Sans Pro"/>
              </a:rPr>
              <a:t> and </a:t>
            </a:r>
            <a:r>
              <a:rPr lang="en-US" sz="1150" i="1" dirty="0" err="1" smtClean="0">
                <a:solidFill>
                  <a:schemeClr val="bg1"/>
                </a:solidFill>
                <a:latin typeface="Source Sans Pro"/>
              </a:rPr>
              <a:t>Pakhui</a:t>
            </a:r>
            <a:r>
              <a:rPr lang="en-US" sz="1150" i="1" dirty="0" smtClean="0">
                <a:solidFill>
                  <a:schemeClr val="bg1"/>
                </a:solidFill>
                <a:latin typeface="Source Sans Pro"/>
              </a:rPr>
              <a:t> Wildlife Sanctuary</a:t>
            </a:r>
            <a:r>
              <a:rPr lang="en-US" sz="1150" i="1" dirty="0" smtClean="0">
                <a:solidFill>
                  <a:schemeClr val="bg1"/>
                </a:solidFill>
                <a:latin typeface="Source Sans Pro"/>
              </a:rPr>
              <a:t>.</a:t>
            </a:r>
            <a:endParaRPr lang="en-US" sz="1150" i="1" dirty="0" smtClean="0">
              <a:solidFill>
                <a:schemeClr val="bg1"/>
              </a:solidFill>
              <a:latin typeface="Source Sans Pro"/>
            </a:endParaRPr>
          </a:p>
          <a:p>
            <a:r>
              <a:rPr lang="en-US" sz="1150" b="1" i="1" dirty="0" smtClean="0">
                <a:solidFill>
                  <a:schemeClr val="bg1"/>
                </a:solidFill>
                <a:latin typeface="Source Sans Pro"/>
              </a:rPr>
              <a:t>How to Reach</a:t>
            </a:r>
            <a:endParaRPr lang="en-US" sz="1150" i="1" dirty="0" smtClean="0">
              <a:solidFill>
                <a:schemeClr val="bg1"/>
              </a:solidFill>
              <a:latin typeface="Source Sans Pro"/>
            </a:endParaRPr>
          </a:p>
          <a:p>
            <a:pPr>
              <a:buFont typeface="Arial"/>
              <a:buChar char="•"/>
            </a:pPr>
            <a:r>
              <a:rPr lang="en-US" sz="1150" b="1" i="1" dirty="0" smtClean="0">
                <a:solidFill>
                  <a:schemeClr val="bg1"/>
                </a:solidFill>
                <a:latin typeface="Source Sans Pro"/>
              </a:rPr>
              <a:t>Air</a:t>
            </a:r>
            <a:endParaRPr lang="en-US" sz="1150" i="1" dirty="0" smtClean="0">
              <a:solidFill>
                <a:schemeClr val="bg1"/>
              </a:solidFill>
              <a:latin typeface="Source Sans Pro"/>
            </a:endParaRPr>
          </a:p>
          <a:p>
            <a:r>
              <a:rPr lang="en-US" sz="1150" i="1" dirty="0" smtClean="0">
                <a:solidFill>
                  <a:schemeClr val="bg1"/>
                </a:solidFill>
                <a:latin typeface="Source Sans Pro"/>
              </a:rPr>
              <a:t>The nearest airport is </a:t>
            </a:r>
            <a:r>
              <a:rPr lang="en-US" sz="1150" i="1" dirty="0" err="1" smtClean="0">
                <a:solidFill>
                  <a:schemeClr val="bg1"/>
                </a:solidFill>
                <a:latin typeface="Source Sans Pro"/>
              </a:rPr>
              <a:t>Tezpur</a:t>
            </a:r>
            <a:r>
              <a:rPr lang="en-US" sz="1150" i="1" dirty="0" smtClean="0">
                <a:solidFill>
                  <a:schemeClr val="bg1"/>
                </a:solidFill>
                <a:latin typeface="Source Sans Pro"/>
              </a:rPr>
              <a:t> Airport, about 1 h 2 min (48.6 km) away and is connected to Kolkata and Guwahati. Hire a prepaid taxi from the airport or </a:t>
            </a:r>
            <a:r>
              <a:rPr lang="en-US" sz="1150" i="1" dirty="0" err="1" smtClean="0">
                <a:solidFill>
                  <a:schemeClr val="bg1"/>
                </a:solidFill>
                <a:latin typeface="Source Sans Pro"/>
              </a:rPr>
              <a:t>Tezpur</a:t>
            </a:r>
            <a:r>
              <a:rPr lang="en-US" sz="1150" i="1" dirty="0" smtClean="0">
                <a:solidFill>
                  <a:schemeClr val="bg1"/>
                </a:solidFill>
                <a:latin typeface="Source Sans Pro"/>
              </a:rPr>
              <a:t> to reach </a:t>
            </a:r>
            <a:r>
              <a:rPr lang="en-US" sz="1150" i="1" dirty="0" err="1" smtClean="0">
                <a:solidFill>
                  <a:schemeClr val="bg1"/>
                </a:solidFill>
                <a:latin typeface="Source Sans Pro"/>
              </a:rPr>
              <a:t>Bhalukpong</a:t>
            </a:r>
            <a:r>
              <a:rPr lang="en-US" sz="1150" i="1" dirty="0" smtClean="0">
                <a:solidFill>
                  <a:schemeClr val="bg1"/>
                </a:solidFill>
                <a:latin typeface="Source Sans Pro"/>
              </a:rPr>
              <a:t>.</a:t>
            </a:r>
          </a:p>
          <a:p>
            <a:pPr>
              <a:buFont typeface="Arial"/>
              <a:buChar char="•"/>
            </a:pPr>
            <a:r>
              <a:rPr lang="en-US" sz="1150" b="1" i="1" dirty="0" smtClean="0">
                <a:solidFill>
                  <a:schemeClr val="bg1"/>
                </a:solidFill>
                <a:latin typeface="Source Sans Pro"/>
              </a:rPr>
              <a:t>Rail</a:t>
            </a:r>
            <a:endParaRPr lang="en-US" sz="1150" i="1" dirty="0" smtClean="0">
              <a:solidFill>
                <a:schemeClr val="bg1"/>
              </a:solidFill>
              <a:latin typeface="Source Sans Pro"/>
            </a:endParaRPr>
          </a:p>
          <a:p>
            <a:r>
              <a:rPr lang="en-US" sz="1150" i="1" dirty="0" smtClean="0">
                <a:solidFill>
                  <a:schemeClr val="bg1"/>
                </a:solidFill>
                <a:latin typeface="Source Sans Pro"/>
              </a:rPr>
              <a:t>The nearest Railway Station is </a:t>
            </a:r>
            <a:r>
              <a:rPr lang="en-US" sz="1150" i="1" dirty="0" err="1" smtClean="0">
                <a:solidFill>
                  <a:schemeClr val="bg1"/>
                </a:solidFill>
                <a:latin typeface="Source Sans Pro"/>
              </a:rPr>
              <a:t>Tezpur</a:t>
            </a:r>
            <a:r>
              <a:rPr lang="en-US" sz="1150" i="1" dirty="0" smtClean="0">
                <a:solidFill>
                  <a:schemeClr val="bg1"/>
                </a:solidFill>
                <a:latin typeface="Source Sans Pro"/>
              </a:rPr>
              <a:t> Railway Station which is connected to the majority of cities in India. There isn’t any rail connectivity within Arunachal Pradesh itself and visitors will need to take a cab from here to </a:t>
            </a:r>
            <a:r>
              <a:rPr lang="en-US" sz="1150" i="1" dirty="0" err="1" smtClean="0">
                <a:solidFill>
                  <a:schemeClr val="bg1"/>
                </a:solidFill>
                <a:latin typeface="Source Sans Pro"/>
              </a:rPr>
              <a:t>Bhalukpong</a:t>
            </a:r>
            <a:r>
              <a:rPr lang="en-US" sz="1150" i="1" dirty="0" smtClean="0">
                <a:solidFill>
                  <a:schemeClr val="bg1"/>
                </a:solidFill>
                <a:latin typeface="Source Sans Pro"/>
              </a:rPr>
              <a:t>.</a:t>
            </a:r>
          </a:p>
          <a:p>
            <a:pPr>
              <a:buFont typeface="Arial"/>
              <a:buChar char="•"/>
            </a:pPr>
            <a:r>
              <a:rPr lang="en-US" sz="1150" b="1" i="1" dirty="0" smtClean="0">
                <a:solidFill>
                  <a:schemeClr val="bg1"/>
                </a:solidFill>
                <a:latin typeface="Source Sans Pro"/>
              </a:rPr>
              <a:t>Road</a:t>
            </a:r>
            <a:endParaRPr lang="en-US" sz="1150" i="1" dirty="0" smtClean="0">
              <a:solidFill>
                <a:schemeClr val="bg1"/>
              </a:solidFill>
              <a:latin typeface="Source Sans Pro"/>
            </a:endParaRPr>
          </a:p>
          <a:p>
            <a:r>
              <a:rPr lang="en-US" sz="1150" i="1" dirty="0" smtClean="0">
                <a:solidFill>
                  <a:schemeClr val="bg1"/>
                </a:solidFill>
                <a:latin typeface="Source Sans Pro"/>
              </a:rPr>
              <a:t>State buses to </a:t>
            </a:r>
            <a:r>
              <a:rPr lang="en-US" sz="1150" i="1" dirty="0" err="1" smtClean="0">
                <a:solidFill>
                  <a:schemeClr val="bg1"/>
                </a:solidFill>
                <a:latin typeface="Source Sans Pro"/>
              </a:rPr>
              <a:t>Bhalukpong</a:t>
            </a:r>
            <a:r>
              <a:rPr lang="en-US" sz="1150" i="1" dirty="0" smtClean="0">
                <a:solidFill>
                  <a:schemeClr val="bg1"/>
                </a:solidFill>
                <a:latin typeface="Source Sans Pro"/>
              </a:rPr>
              <a:t> run primarily from </a:t>
            </a:r>
            <a:r>
              <a:rPr lang="en-US" sz="1150" i="1" dirty="0" err="1" smtClean="0">
                <a:solidFill>
                  <a:schemeClr val="bg1"/>
                </a:solidFill>
                <a:latin typeface="Source Sans Pro"/>
              </a:rPr>
              <a:t>Tezpur</a:t>
            </a:r>
            <a:r>
              <a:rPr lang="en-US" sz="1150" i="1" dirty="0" smtClean="0">
                <a:solidFill>
                  <a:schemeClr val="bg1"/>
                </a:solidFill>
                <a:latin typeface="Source Sans Pro"/>
              </a:rPr>
              <a:t> (48.6 km), Guwahati (241.3 km) and other parts of Arunachal Pradesh. Cabs can also be availed from any part of north east to </a:t>
            </a:r>
            <a:r>
              <a:rPr lang="en-US" sz="1150" i="1" dirty="0" err="1" smtClean="0">
                <a:solidFill>
                  <a:schemeClr val="bg1"/>
                </a:solidFill>
                <a:latin typeface="Source Sans Pro"/>
              </a:rPr>
              <a:t>Bhalukpong</a:t>
            </a:r>
            <a:r>
              <a:rPr lang="en-US" sz="1150" i="1" dirty="0" smtClean="0">
                <a:solidFill>
                  <a:schemeClr val="bg1"/>
                </a:solidFill>
                <a:latin typeface="Source Sans Pro"/>
              </a:rPr>
              <a:t>.</a:t>
            </a:r>
            <a:br>
              <a:rPr lang="en-US" sz="1150" i="1" dirty="0" smtClean="0">
                <a:solidFill>
                  <a:schemeClr val="bg1"/>
                </a:solidFill>
                <a:latin typeface="Source Sans Pro"/>
              </a:rPr>
            </a:br>
            <a:r>
              <a:rPr lang="en-US" sz="1150" b="1" i="1" dirty="0" smtClean="0">
                <a:solidFill>
                  <a:schemeClr val="bg1"/>
                </a:solidFill>
                <a:latin typeface="Source Sans Pro"/>
              </a:rPr>
              <a:t>Places of Interest:</a:t>
            </a:r>
            <a:endParaRPr lang="en-US" sz="1150" i="1" dirty="0" smtClean="0">
              <a:solidFill>
                <a:schemeClr val="bg1"/>
              </a:solidFill>
              <a:latin typeface="Source Sans Pro"/>
            </a:endParaRPr>
          </a:p>
          <a:p>
            <a:pPr>
              <a:buFont typeface="Arial"/>
              <a:buChar char="•"/>
            </a:pPr>
            <a:r>
              <a:rPr lang="en-US" sz="1150" i="1" dirty="0" err="1" smtClean="0">
                <a:solidFill>
                  <a:schemeClr val="bg1"/>
                </a:solidFill>
                <a:latin typeface="Source Sans Pro"/>
              </a:rPr>
              <a:t>Pakhui</a:t>
            </a:r>
            <a:r>
              <a:rPr lang="en-US" sz="1150" i="1" dirty="0" smtClean="0">
                <a:solidFill>
                  <a:schemeClr val="bg1"/>
                </a:solidFill>
                <a:latin typeface="Source Sans Pro"/>
              </a:rPr>
              <a:t> Wildlife Sanctuary</a:t>
            </a:r>
          </a:p>
          <a:p>
            <a:pPr>
              <a:buFont typeface="Arial"/>
              <a:buChar char="•"/>
            </a:pPr>
            <a:r>
              <a:rPr lang="en-US" sz="1150" i="1" dirty="0" err="1" smtClean="0">
                <a:solidFill>
                  <a:schemeClr val="bg1"/>
                </a:solidFill>
                <a:latin typeface="Source Sans Pro"/>
              </a:rPr>
              <a:t>Kaziranga</a:t>
            </a:r>
            <a:r>
              <a:rPr lang="en-US" sz="1150" i="1" dirty="0" smtClean="0">
                <a:solidFill>
                  <a:schemeClr val="bg1"/>
                </a:solidFill>
                <a:latin typeface="Source Sans Pro"/>
              </a:rPr>
              <a:t> National Park</a:t>
            </a:r>
          </a:p>
          <a:p>
            <a:pPr>
              <a:buFont typeface="Arial"/>
              <a:buChar char="•"/>
            </a:pPr>
            <a:r>
              <a:rPr lang="en-US" sz="1150" i="1" dirty="0" err="1" smtClean="0">
                <a:solidFill>
                  <a:schemeClr val="bg1"/>
                </a:solidFill>
                <a:latin typeface="Source Sans Pro"/>
              </a:rPr>
              <a:t>Bhalukpong</a:t>
            </a:r>
            <a:r>
              <a:rPr lang="en-US" sz="1150" i="1" dirty="0" smtClean="0">
                <a:solidFill>
                  <a:schemeClr val="bg1"/>
                </a:solidFill>
                <a:latin typeface="Source Sans Pro"/>
              </a:rPr>
              <a:t> Fort</a:t>
            </a:r>
          </a:p>
          <a:p>
            <a:pPr>
              <a:buFont typeface="Arial"/>
              <a:buChar char="•"/>
            </a:pPr>
            <a:r>
              <a:rPr lang="en-US" sz="1150" i="1" dirty="0" smtClean="0">
                <a:solidFill>
                  <a:schemeClr val="bg1"/>
                </a:solidFill>
                <a:latin typeface="Source Sans Pro"/>
              </a:rPr>
              <a:t>Tipi</a:t>
            </a:r>
          </a:p>
          <a:p>
            <a:pPr>
              <a:buFont typeface="Arial"/>
              <a:buChar char="•"/>
            </a:pPr>
            <a:r>
              <a:rPr lang="en-US" sz="1150" i="1" dirty="0" err="1" smtClean="0">
                <a:solidFill>
                  <a:schemeClr val="bg1"/>
                </a:solidFill>
                <a:latin typeface="Source Sans Pro"/>
              </a:rPr>
              <a:t>Bomdil</a:t>
            </a:r>
            <a:endParaRPr lang="en-US" sz="1150" b="0" i="1" dirty="0">
              <a:solidFill>
                <a:schemeClr val="bg1"/>
              </a:solidFill>
              <a:latin typeface="Source Sans Pr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2286000" cy="1200329"/>
          </a:xfrm>
          <a:prstGeom prst="rect">
            <a:avLst/>
          </a:prstGeom>
        </p:spPr>
        <p:txBody>
          <a:bodyPr>
            <a:spAutoFit/>
          </a:bodyPr>
          <a:lstStyle/>
          <a:p>
            <a:r>
              <a:rPr lang="en-US" sz="2400" b="1" dirty="0" smtClean="0">
                <a:solidFill>
                  <a:schemeClr val="bg1"/>
                </a:solidFill>
                <a:latin typeface="Source Sans Pro"/>
              </a:rPr>
              <a:t>7.Pasig</a:t>
            </a:r>
            <a:r>
              <a:rPr lang="en-US" sz="2400" b="1" i="0" dirty="0" smtClean="0">
                <a:solidFill>
                  <a:schemeClr val="bg1"/>
                </a:solidFill>
                <a:latin typeface="Source Sans Pro"/>
              </a:rPr>
              <a:t>hat</a:t>
            </a:r>
          </a:p>
          <a:p>
            <a:r>
              <a:rPr lang="en-US" sz="2400" b="1" dirty="0" smtClean="0">
                <a:solidFill>
                  <a:schemeClr val="bg1"/>
                </a:solidFill>
              </a:rPr>
              <a:t/>
            </a:r>
            <a:br>
              <a:rPr lang="en-US" sz="2400" b="1" dirty="0" smtClean="0">
                <a:solidFill>
                  <a:schemeClr val="bg1"/>
                </a:solidFill>
              </a:rPr>
            </a:br>
            <a:endParaRPr lang="en-US" sz="2400" b="1" dirty="0">
              <a:solidFill>
                <a:schemeClr val="bg1"/>
              </a:solidFill>
            </a:endParaRPr>
          </a:p>
        </p:txBody>
      </p:sp>
      <p:pic>
        <p:nvPicPr>
          <p:cNvPr id="3" name="Picture 2" descr="pasighat.jpg"/>
          <p:cNvPicPr>
            <a:picLocks noChangeAspect="1"/>
          </p:cNvPicPr>
          <p:nvPr/>
        </p:nvPicPr>
        <p:blipFill>
          <a:blip r:embed="rId2"/>
          <a:stretch>
            <a:fillRect/>
          </a:stretch>
        </p:blipFill>
        <p:spPr>
          <a:xfrm>
            <a:off x="4267200" y="2286000"/>
            <a:ext cx="4705121" cy="3124200"/>
          </a:xfrm>
          <a:prstGeom prst="rect">
            <a:avLst/>
          </a:prstGeom>
        </p:spPr>
      </p:pic>
      <p:sp>
        <p:nvSpPr>
          <p:cNvPr id="4" name="Rectangle 3"/>
          <p:cNvSpPr/>
          <p:nvPr/>
        </p:nvSpPr>
        <p:spPr>
          <a:xfrm>
            <a:off x="0" y="1143000"/>
            <a:ext cx="4191000" cy="5693866"/>
          </a:xfrm>
          <a:prstGeom prst="rect">
            <a:avLst/>
          </a:prstGeom>
        </p:spPr>
        <p:txBody>
          <a:bodyPr wrap="square">
            <a:spAutoFit/>
          </a:bodyPr>
          <a:lstStyle/>
          <a:p>
            <a:r>
              <a:rPr lang="en-US" sz="1400" i="1" dirty="0" smtClean="0">
                <a:solidFill>
                  <a:schemeClr val="bg1"/>
                </a:solidFill>
                <a:latin typeface="Source Sans Pro"/>
              </a:rPr>
              <a:t>Named the gateway to Arunachal Pradesh, this is the oldest town of the state. It is located on the banks of Siang River and it is 155 meters above the sea level. The place is blessed with the kindness of nature and you will find mind-blowing views. The majestic river Brahmaputra flows to this place from Tibet. </a:t>
            </a:r>
            <a:r>
              <a:rPr lang="en-US" sz="1400" b="1" i="1" dirty="0" err="1" smtClean="0">
                <a:solidFill>
                  <a:schemeClr val="bg1"/>
                </a:solidFill>
                <a:latin typeface="Source Sans Pro"/>
              </a:rPr>
              <a:t>Pangin</a:t>
            </a:r>
            <a:r>
              <a:rPr lang="en-US" sz="1400" i="1" dirty="0" smtClean="0">
                <a:solidFill>
                  <a:schemeClr val="bg1"/>
                </a:solidFill>
                <a:latin typeface="Source Sans Pro"/>
              </a:rPr>
              <a:t> and </a:t>
            </a:r>
            <a:r>
              <a:rPr lang="en-US" sz="1400" b="1" i="1" dirty="0" err="1" smtClean="0">
                <a:solidFill>
                  <a:schemeClr val="bg1"/>
                </a:solidFill>
                <a:latin typeface="Source Sans Pro"/>
              </a:rPr>
              <a:t>Daying</a:t>
            </a:r>
            <a:r>
              <a:rPr lang="en-US" sz="1400" b="1" i="1" dirty="0" smtClean="0">
                <a:solidFill>
                  <a:schemeClr val="bg1"/>
                </a:solidFill>
                <a:latin typeface="Source Sans Pro"/>
              </a:rPr>
              <a:t> </a:t>
            </a:r>
            <a:r>
              <a:rPr lang="en-US" sz="1400" b="1" i="1" dirty="0" err="1" smtClean="0">
                <a:solidFill>
                  <a:schemeClr val="bg1"/>
                </a:solidFill>
                <a:latin typeface="Source Sans Pro"/>
              </a:rPr>
              <a:t>Ering</a:t>
            </a:r>
            <a:r>
              <a:rPr lang="en-US" sz="1400" b="1" i="1" dirty="0" smtClean="0">
                <a:solidFill>
                  <a:schemeClr val="bg1"/>
                </a:solidFill>
                <a:latin typeface="Source Sans Pro"/>
              </a:rPr>
              <a:t> Wildlife Sanctuary</a:t>
            </a:r>
            <a:r>
              <a:rPr lang="en-US" sz="1400" i="1" dirty="0" smtClean="0">
                <a:solidFill>
                  <a:schemeClr val="bg1"/>
                </a:solidFill>
                <a:latin typeface="Source Sans Pro"/>
              </a:rPr>
              <a:t> are two top attractions here.</a:t>
            </a:r>
          </a:p>
          <a:p>
            <a:r>
              <a:rPr lang="en-US" sz="1400" b="1" i="1" dirty="0" smtClean="0">
                <a:solidFill>
                  <a:schemeClr val="bg1"/>
                </a:solidFill>
                <a:latin typeface="Source Sans Pro"/>
              </a:rPr>
              <a:t>How to Reach</a:t>
            </a:r>
            <a:endParaRPr lang="en-US" sz="1400" i="1" dirty="0" smtClean="0">
              <a:solidFill>
                <a:schemeClr val="bg1"/>
              </a:solidFill>
              <a:latin typeface="Source Sans Pro"/>
            </a:endParaRPr>
          </a:p>
          <a:p>
            <a:pPr>
              <a:buFont typeface="Arial"/>
              <a:buChar char="•"/>
            </a:pPr>
            <a:r>
              <a:rPr lang="en-US" sz="1400" b="1" i="1" dirty="0" smtClean="0">
                <a:solidFill>
                  <a:schemeClr val="bg1"/>
                </a:solidFill>
                <a:latin typeface="Source Sans Pro"/>
              </a:rPr>
              <a:t>Air</a:t>
            </a:r>
            <a:endParaRPr lang="en-US" sz="1400" i="1" dirty="0" smtClean="0">
              <a:solidFill>
                <a:schemeClr val="bg1"/>
              </a:solidFill>
              <a:latin typeface="Source Sans Pro"/>
            </a:endParaRPr>
          </a:p>
          <a:p>
            <a:r>
              <a:rPr lang="en-US" sz="1400" i="1" dirty="0" smtClean="0">
                <a:solidFill>
                  <a:schemeClr val="bg1"/>
                </a:solidFill>
                <a:latin typeface="Source Sans Pro"/>
              </a:rPr>
              <a:t>The nearest airport is Dibrugarh Airport, about 4 hr 22 min (164.4 km) away and is connected to Kolkata, Delhi and Guwahati. Hire a prepaid taxi from the airport or Dibrugarh to </a:t>
            </a:r>
            <a:r>
              <a:rPr lang="en-US" sz="1400" i="1" dirty="0" err="1" smtClean="0">
                <a:solidFill>
                  <a:schemeClr val="bg1"/>
                </a:solidFill>
                <a:latin typeface="Source Sans Pro"/>
              </a:rPr>
              <a:t>Pasighat</a:t>
            </a:r>
            <a:r>
              <a:rPr lang="en-US" sz="1400" i="1" dirty="0" smtClean="0">
                <a:solidFill>
                  <a:schemeClr val="bg1"/>
                </a:solidFill>
                <a:latin typeface="Source Sans Pro"/>
              </a:rPr>
              <a:t>.</a:t>
            </a:r>
          </a:p>
          <a:p>
            <a:pPr>
              <a:buFont typeface="Arial"/>
              <a:buChar char="•"/>
            </a:pPr>
            <a:r>
              <a:rPr lang="en-US" sz="1400" b="1" i="1" dirty="0" smtClean="0">
                <a:solidFill>
                  <a:schemeClr val="bg1"/>
                </a:solidFill>
                <a:latin typeface="Source Sans Pro"/>
              </a:rPr>
              <a:t>Rail</a:t>
            </a:r>
            <a:endParaRPr lang="en-US" sz="1400" i="1" dirty="0" smtClean="0">
              <a:solidFill>
                <a:schemeClr val="bg1"/>
              </a:solidFill>
              <a:latin typeface="Source Sans Pro"/>
            </a:endParaRPr>
          </a:p>
          <a:p>
            <a:r>
              <a:rPr lang="en-US" sz="1400" i="1" dirty="0" smtClean="0">
                <a:solidFill>
                  <a:schemeClr val="bg1"/>
                </a:solidFill>
                <a:latin typeface="Source Sans Pro"/>
              </a:rPr>
              <a:t>The nearest railway station is Dibrugarh railway station (DBRG) which is connected to the majority of cities in India. There isn’t any rail connectivity within Arunachal Pradesh itself and visitors will need to take a cab from Dibrugarh railway station (DBRG) to </a:t>
            </a:r>
            <a:r>
              <a:rPr lang="en-US" sz="1400" i="1" dirty="0" err="1" smtClean="0">
                <a:solidFill>
                  <a:schemeClr val="bg1"/>
                </a:solidFill>
                <a:latin typeface="Source Sans Pro"/>
              </a:rPr>
              <a:t>Pasighat</a:t>
            </a:r>
            <a:r>
              <a:rPr lang="en-US" sz="1400" i="1" dirty="0" smtClean="0">
                <a:solidFill>
                  <a:schemeClr val="bg1"/>
                </a:solidFill>
                <a:latin typeface="Source Sans Pro"/>
              </a:rPr>
              <a:t>.</a:t>
            </a:r>
          </a:p>
          <a:p>
            <a:pPr>
              <a:buFont typeface="Arial"/>
              <a:buChar char="•"/>
            </a:pPr>
            <a:r>
              <a:rPr lang="en-US" sz="1400" b="1" i="1" dirty="0" smtClean="0">
                <a:solidFill>
                  <a:schemeClr val="bg1"/>
                </a:solidFill>
                <a:latin typeface="Source Sans Pro"/>
              </a:rPr>
              <a:t>Road</a:t>
            </a:r>
            <a:endParaRPr lang="en-US" sz="1400" i="1" dirty="0" smtClean="0">
              <a:solidFill>
                <a:schemeClr val="bg1"/>
              </a:solidFill>
              <a:latin typeface="Source Sans Pro"/>
            </a:endParaRPr>
          </a:p>
          <a:p>
            <a:r>
              <a:rPr lang="en-US" sz="1400" i="1" dirty="0" smtClean="0">
                <a:solidFill>
                  <a:schemeClr val="bg1"/>
                </a:solidFill>
                <a:latin typeface="Source Sans Pro"/>
              </a:rPr>
              <a:t>State buses run regularly to </a:t>
            </a:r>
            <a:r>
              <a:rPr lang="en-US" sz="1400" i="1" dirty="0" err="1" smtClean="0">
                <a:solidFill>
                  <a:schemeClr val="bg1"/>
                </a:solidFill>
                <a:latin typeface="Source Sans Pro"/>
              </a:rPr>
              <a:t>Pasighat</a:t>
            </a:r>
            <a:r>
              <a:rPr lang="en-US" sz="1400" i="1" dirty="0" smtClean="0">
                <a:solidFill>
                  <a:schemeClr val="bg1"/>
                </a:solidFill>
                <a:latin typeface="Source Sans Pro"/>
              </a:rPr>
              <a:t> from all cities of Assam and Arunachal Pradesh. The best option would be to take a cab from Dibrugarh (154.6 kms) about 4 hours away to </a:t>
            </a:r>
            <a:r>
              <a:rPr lang="en-US" sz="1400" i="1" dirty="0" err="1" smtClean="0">
                <a:solidFill>
                  <a:schemeClr val="bg1"/>
                </a:solidFill>
                <a:latin typeface="Source Sans Pro"/>
              </a:rPr>
              <a:t>Pasighat</a:t>
            </a:r>
            <a:r>
              <a:rPr lang="en-US" sz="1400" i="1" dirty="0" smtClean="0">
                <a:solidFill>
                  <a:schemeClr val="bg1"/>
                </a:solidFill>
                <a:latin typeface="Source Sans Pro"/>
              </a:rPr>
              <a:t>.</a:t>
            </a:r>
            <a:endParaRPr lang="en-US" sz="1400" b="0" i="1" dirty="0">
              <a:solidFill>
                <a:schemeClr val="bg1"/>
              </a:solidFill>
              <a:latin typeface="Source Sans Pro"/>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TotalTime>
  <Words>575</Words>
  <Application>Microsoft Office PowerPoint</Application>
  <PresentationFormat>On-screen Show (4:3)</PresentationFormat>
  <Paragraphs>126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Vansh Agarwal</dc:creator>
  <cp:lastModifiedBy>Vansh Agarwal</cp:lastModifiedBy>
  <cp:revision>21</cp:revision>
  <dcterms:created xsi:type="dcterms:W3CDTF">2021-02-09T18:25:21Z</dcterms:created>
  <dcterms:modified xsi:type="dcterms:W3CDTF">2021-02-11T14:43:07Z</dcterms:modified>
</cp:coreProperties>
</file>