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58" r:id="rId3"/>
    <p:sldId id="260" r:id="rId4"/>
    <p:sldId id="261" r:id="rId5"/>
    <p:sldId id="262" r:id="rId6"/>
    <p:sldId id="263" r:id="rId7"/>
    <p:sldId id="265" r:id="rId8"/>
    <p:sldId id="275" r:id="rId9"/>
    <p:sldId id="266" r:id="rId10"/>
    <p:sldId id="269" r:id="rId11"/>
    <p:sldId id="267" r:id="rId12"/>
    <p:sldId id="268" r:id="rId13"/>
    <p:sldId id="270" r:id="rId14"/>
    <p:sldId id="271" r:id="rId15"/>
    <p:sldId id="272" r:id="rId16"/>
    <p:sldId id="273" r:id="rId17"/>
    <p:sldId id="274" r:id="rId18"/>
    <p:sldId id="276" r:id="rId19"/>
    <p:sldId id="277"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O que é o Data Mesh? </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Data Mesh no </a:t>
          </a:r>
          <a:r>
            <a:rPr lang="en-US" dirty="0" err="1"/>
            <a:t>mundo</a:t>
          </a:r>
          <a:r>
            <a:rPr lang="en-US" dirty="0"/>
            <a:t> real</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EF41CC5-EF3B-4A6D-8229-3F1333EADFB3}">
      <dgm:prSet/>
      <dgm:spPr/>
      <dgm:t>
        <a:bodyPr/>
        <a:lstStyle/>
        <a:p>
          <a:pPr>
            <a:defRPr cap="all"/>
          </a:pPr>
          <a:r>
            <a:rPr lang="en-US" dirty="0" err="1"/>
            <a:t>Arquitetura</a:t>
          </a:r>
          <a:r>
            <a:rPr lang="en-US" dirty="0"/>
            <a:t> e </a:t>
          </a:r>
          <a:r>
            <a:rPr lang="en-US" dirty="0" err="1"/>
            <a:t>Refinamento</a:t>
          </a:r>
          <a:endParaRPr lang="en-US" dirty="0"/>
        </a:p>
      </dgm:t>
    </dgm:pt>
    <dgm:pt modelId="{DAEF1C7D-B0C5-46FA-BED3-8A54E918D3E0}" type="parTrans" cxnId="{E476EEBC-7C9F-4E07-BD58-1044B9769B64}">
      <dgm:prSet/>
      <dgm:spPr/>
      <dgm:t>
        <a:bodyPr/>
        <a:lstStyle/>
        <a:p>
          <a:endParaRPr lang="en-US"/>
        </a:p>
      </dgm:t>
    </dgm:pt>
    <dgm:pt modelId="{98E6DD7C-B953-4119-9F64-9914E467ECBF}" type="sibTrans" cxnId="{E476EEBC-7C9F-4E07-BD58-1044B9769B64}">
      <dgm:prSet phldrT="03" phldr="0"/>
      <dgm:spPr/>
      <dgm:t>
        <a:bodyPr/>
        <a:lstStyle/>
        <a:p>
          <a:r>
            <a:rPr lang="en-US"/>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9974A3A-09A4-40DE-BB0F-D9AED1ACB06E}" type="pres">
      <dgm:prSet presAssocID="{9EF41CC5-EF3B-4A6D-8229-3F1333EADFB3}" presName="compositeNode" presStyleCnt="0">
        <dgm:presLayoutVars>
          <dgm:bulletEnabled val="1"/>
        </dgm:presLayoutVars>
      </dgm:prSet>
      <dgm:spPr/>
    </dgm:pt>
    <dgm:pt modelId="{CAD62F17-E99D-4FEF-B376-961CA4CB20EB}" type="pres">
      <dgm:prSet presAssocID="{9EF41CC5-EF3B-4A6D-8229-3F1333EADFB3}" presName="bgRect" presStyleLbl="alignNode1" presStyleIdx="2" presStyleCnt="3"/>
      <dgm:spPr/>
    </dgm:pt>
    <dgm:pt modelId="{E20811D6-E5D4-4C9E-AABF-9E0E1902CA2C}" type="pres">
      <dgm:prSet presAssocID="{98E6DD7C-B953-4119-9F64-9914E467ECBF}" presName="sibTransNodeRect" presStyleLbl="alignNode1" presStyleIdx="2" presStyleCnt="3">
        <dgm:presLayoutVars>
          <dgm:chMax val="0"/>
          <dgm:bulletEnabled val="1"/>
        </dgm:presLayoutVars>
      </dgm:prSet>
      <dgm:spPr/>
    </dgm:pt>
    <dgm:pt modelId="{67D48337-9200-42EF-A956-8FC92E9B78D2}" type="pres">
      <dgm:prSet presAssocID="{9EF41CC5-EF3B-4A6D-8229-3F1333EADFB3}" presName="nodeRect" presStyleLbl="alignNode1" presStyleIdx="2" presStyleCnt="3">
        <dgm:presLayoutVars>
          <dgm:bulletEnabled val="1"/>
        </dgm:presLayoutVars>
      </dgm:prSet>
      <dgm:spPr/>
    </dgm:pt>
  </dgm:ptLst>
  <dgm:cxnLst>
    <dgm:cxn modelId="{43B61840-F115-4174-96B9-DA0C0E83489E}" type="presOf" srcId="{9EF41CC5-EF3B-4A6D-8229-3F1333EADFB3}" destId="{CAD62F17-E99D-4FEF-B376-961CA4CB20EB}" srcOrd="0"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29280853-1A86-48A7-BA30-A3847B3BBF6D}" type="presOf" srcId="{98E6DD7C-B953-4119-9F64-9914E467ECBF}" destId="{E20811D6-E5D4-4C9E-AABF-9E0E1902CA2C}"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E476EEBC-7C9F-4E07-BD58-1044B9769B64}" srcId="{8AA20905-3954-474B-A606-562BCA026DC1}" destId="{9EF41CC5-EF3B-4A6D-8229-3F1333EADFB3}" srcOrd="2" destOrd="0" parTransId="{DAEF1C7D-B0C5-46FA-BED3-8A54E918D3E0}" sibTransId="{98E6DD7C-B953-4119-9F64-9914E467ECBF}"/>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7D7B6CF4-1A1D-4E61-B5FE-C95185EF2648}" type="presOf" srcId="{9EF41CC5-EF3B-4A6D-8229-3F1333EADFB3}" destId="{67D48337-9200-42EF-A956-8FC92E9B78D2}" srcOrd="1"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D7BB022A-2504-497B-9672-D97F4CB95B15}" type="presParOf" srcId="{579698BD-D232-4926-8D7B-29A69B90858B}" destId="{19974A3A-09A4-40DE-BB0F-D9AED1ACB06E}" srcOrd="4" destOrd="0" presId="urn:microsoft.com/office/officeart/2016/7/layout/LinearBlockProcessNumbered"/>
    <dgm:cxn modelId="{A085F843-0169-43CB-B042-74EAB6E1674B}" type="presParOf" srcId="{19974A3A-09A4-40DE-BB0F-D9AED1ACB06E}" destId="{CAD62F17-E99D-4FEF-B376-961CA4CB20EB}" srcOrd="0" destOrd="0" presId="urn:microsoft.com/office/officeart/2016/7/layout/LinearBlockProcessNumbered"/>
    <dgm:cxn modelId="{A179DBCD-25F3-44B6-BAA7-26EBC7B29448}" type="presParOf" srcId="{19974A3A-09A4-40DE-BB0F-D9AED1ACB06E}" destId="{E20811D6-E5D4-4C9E-AABF-9E0E1902CA2C}" srcOrd="1" destOrd="0" presId="urn:microsoft.com/office/officeart/2016/7/layout/LinearBlockProcessNumbered"/>
    <dgm:cxn modelId="{7429BDE6-E17F-4E08-960D-D62B256C81F6}" type="presParOf" srcId="{19974A3A-09A4-40DE-BB0F-D9AED1ACB06E}" destId="{67D48337-9200-42EF-A956-8FC92E9B78D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808"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O que é o Data Mesh? </a:t>
          </a:r>
        </a:p>
      </dsp:txBody>
      <dsp:txXfrm>
        <a:off x="808"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a:t>Data Mesh no </a:t>
          </a:r>
          <a:r>
            <a:rPr lang="en-US" sz="2600" kern="1200" dirty="0" err="1"/>
            <a:t>mundo</a:t>
          </a:r>
          <a:r>
            <a:rPr lang="en-US" sz="2600" kern="1200" dirty="0"/>
            <a:t> real</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CAD62F17-E99D-4FEF-B376-961CA4CB20EB}">
      <dsp:nvSpPr>
        <dsp:cNvPr id="0" name=""/>
        <dsp:cNvSpPr/>
      </dsp:nvSpPr>
      <dsp:spPr>
        <a:xfrm>
          <a:off x="7076898"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dirty="0" err="1"/>
            <a:t>Arquitetura</a:t>
          </a:r>
          <a:r>
            <a:rPr lang="en-US" sz="2600" kern="1200" dirty="0"/>
            <a:t> e </a:t>
          </a:r>
          <a:r>
            <a:rPr lang="en-US" sz="2600" kern="1200" dirty="0" err="1"/>
            <a:t>Refinamento</a:t>
          </a:r>
          <a:endParaRPr lang="en-US" sz="2600" kern="1200" dirty="0"/>
        </a:p>
      </dsp:txBody>
      <dsp:txXfrm>
        <a:off x="7076898" y="1485900"/>
        <a:ext cx="3275967" cy="2228850"/>
      </dsp:txXfrm>
    </dsp:sp>
    <dsp:sp modelId="{E20811D6-E5D4-4C9E-AABF-9E0E1902CA2C}">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6/8/2024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BC5572-FC33-4C1C-8DEE-C2CF75A7564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2000" y="0"/>
            <a:ext cx="13716000"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260247" y="-1557911"/>
            <a:ext cx="14712494" cy="2648381"/>
          </a:xfrm>
        </p:spPr>
        <p:txBody>
          <a:bodyPr>
            <a:normAutofit/>
          </a:bodyPr>
          <a:lstStyle/>
          <a:p>
            <a:r>
              <a:rPr lang="en-US" sz="6600" dirty="0"/>
              <a:t>Workshop Data Mesh com Databricks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4037729" y="879800"/>
            <a:ext cx="9440034" cy="1397951"/>
          </a:xfrm>
        </p:spPr>
        <p:txBody>
          <a:bodyPr>
            <a:normAutofit/>
          </a:bodyPr>
          <a:lstStyle/>
          <a:p>
            <a:r>
              <a:rPr lang="en-US" sz="2800" dirty="0"/>
              <a:t>André </a:t>
            </a:r>
            <a:r>
              <a:rPr lang="en-US" sz="2800" dirty="0" err="1"/>
              <a:t>Vaz</a:t>
            </a:r>
            <a:endParaRPr lang="en-US" sz="2800" dirty="0"/>
          </a:p>
        </p:txBody>
      </p:sp>
      <p:pic>
        <p:nvPicPr>
          <p:cNvPr id="6" name="Picture 5">
            <a:extLst>
              <a:ext uri="{FF2B5EF4-FFF2-40B4-BE49-F238E27FC236}">
                <a16:creationId xmlns:a16="http://schemas.microsoft.com/office/drawing/2014/main" id="{03916222-2365-C807-2709-10298F1CB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1642" y="6013148"/>
            <a:ext cx="1906958" cy="695478"/>
          </a:xfrm>
          <a:prstGeom prst="rect">
            <a:avLst/>
          </a:prstGeom>
        </p:spPr>
      </p:pic>
      <p:pic>
        <p:nvPicPr>
          <p:cNvPr id="8" name="Picture 7">
            <a:extLst>
              <a:ext uri="{FF2B5EF4-FFF2-40B4-BE49-F238E27FC236}">
                <a16:creationId xmlns:a16="http://schemas.microsoft.com/office/drawing/2014/main" id="{EDFB224D-4DA1-7073-A945-AA3940FE5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097" y="5736049"/>
            <a:ext cx="1729023" cy="972577"/>
          </a:xfrm>
          <a:prstGeom prst="rect">
            <a:avLst/>
          </a:prstGeom>
        </p:spPr>
      </p:pic>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EA3D-7ECA-8798-9D38-F3CD4B78ACC4}"/>
              </a:ext>
            </a:extLst>
          </p:cNvPr>
          <p:cNvSpPr>
            <a:spLocks noGrp="1"/>
          </p:cNvSpPr>
          <p:nvPr>
            <p:ph type="title"/>
          </p:nvPr>
        </p:nvSpPr>
        <p:spPr>
          <a:xfrm>
            <a:off x="599211" y="438151"/>
            <a:ext cx="10982930" cy="1257300"/>
          </a:xfrm>
        </p:spPr>
        <p:txBody>
          <a:bodyPr>
            <a:normAutofit fontScale="90000"/>
          </a:bodyPr>
          <a:lstStyle/>
          <a:p>
            <a:br>
              <a:rPr lang="pt-BR" dirty="0"/>
            </a:br>
            <a:r>
              <a:rPr lang="pt-BR" dirty="0"/>
              <a:t>Abordagem para uma malha de dados harmonizada</a:t>
            </a:r>
          </a:p>
        </p:txBody>
      </p:sp>
      <p:sp>
        <p:nvSpPr>
          <p:cNvPr id="3" name="Content Placeholder 2">
            <a:extLst>
              <a:ext uri="{FF2B5EF4-FFF2-40B4-BE49-F238E27FC236}">
                <a16:creationId xmlns:a16="http://schemas.microsoft.com/office/drawing/2014/main" id="{D0561D14-4DA9-7904-0942-809FEF990D03}"/>
              </a:ext>
            </a:extLst>
          </p:cNvPr>
          <p:cNvSpPr>
            <a:spLocks noGrp="1"/>
          </p:cNvSpPr>
          <p:nvPr>
            <p:ph idx="1"/>
          </p:nvPr>
        </p:nvSpPr>
        <p:spPr/>
        <p:txBody>
          <a:bodyPr>
            <a:normAutofit lnSpcReduction="10000"/>
          </a:bodyPr>
          <a:lstStyle/>
          <a:p>
            <a:pPr marL="36900" indent="0">
              <a:buNone/>
            </a:pPr>
            <a:r>
              <a:rPr lang="pt-BR" dirty="0"/>
              <a:t>Uma malha de dados harmonizada enfatiza a autonomia dentro dos domínios:</a:t>
            </a:r>
          </a:p>
          <a:p>
            <a:pPr>
              <a:buFont typeface="Wingdings" panose="05000000000000000000" pitchFamily="2" charset="2"/>
              <a:buChar char="§"/>
            </a:pPr>
            <a:r>
              <a:rPr lang="pt-BR" dirty="0"/>
              <a:t>Os domínios de dados criam e publicam produtos de dados específicos do domínio</a:t>
            </a:r>
          </a:p>
          <a:p>
            <a:pPr>
              <a:buFont typeface="Wingdings" panose="05000000000000000000" pitchFamily="2" charset="2"/>
              <a:buChar char="§"/>
            </a:pPr>
            <a:r>
              <a:rPr lang="pt-BR" dirty="0"/>
              <a:t>A descoberta de dados é habilitada automaticamente pelo Unity Catalog</a:t>
            </a:r>
          </a:p>
          <a:p>
            <a:pPr>
              <a:buFont typeface="Wingdings" panose="05000000000000000000" pitchFamily="2" charset="2"/>
              <a:buChar char="§"/>
            </a:pPr>
            <a:r>
              <a:rPr lang="pt-BR" dirty="0"/>
              <a:t>Os produtos de dados são consumidos ponto a ponto</a:t>
            </a:r>
          </a:p>
          <a:p>
            <a:pPr>
              <a:buFont typeface="Wingdings" panose="05000000000000000000" pitchFamily="2" charset="2"/>
              <a:buChar char="§"/>
            </a:pPr>
            <a:r>
              <a:rPr lang="pt-BR" dirty="0"/>
              <a:t>A infra-estrutura de domínio é harmonizada através deprojetos de plataforma, garantindo segurança e conformidade, serviços de plataforma de autoatendimento (automação de provisionamento de domínio, catalogação de dados, publicação de metadados, políticas sobre dados e recursos de computação)</a:t>
            </a:r>
          </a:p>
        </p:txBody>
      </p:sp>
      <p:pic>
        <p:nvPicPr>
          <p:cNvPr id="4" name="Picture 3">
            <a:extLst>
              <a:ext uri="{FF2B5EF4-FFF2-40B4-BE49-F238E27FC236}">
                <a16:creationId xmlns:a16="http://schemas.microsoft.com/office/drawing/2014/main" id="{1152CD5A-A27B-7E99-5C3F-8FCBC91C5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773069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8C94F8D-A34E-705F-B770-8A1FF3B424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680" t="3348" r="12401"/>
          <a:stretch/>
        </p:blipFill>
        <p:spPr>
          <a:xfrm>
            <a:off x="2122539" y="2730654"/>
            <a:ext cx="7946922" cy="3933825"/>
          </a:xfrm>
        </p:spPr>
      </p:pic>
      <p:sp>
        <p:nvSpPr>
          <p:cNvPr id="12" name="Content Placeholder 2">
            <a:extLst>
              <a:ext uri="{FF2B5EF4-FFF2-40B4-BE49-F238E27FC236}">
                <a16:creationId xmlns:a16="http://schemas.microsoft.com/office/drawing/2014/main" id="{97B92959-7E55-5842-1115-C62C7B5471C4}"/>
              </a:ext>
            </a:extLst>
          </p:cNvPr>
          <p:cNvSpPr txBox="1">
            <a:spLocks/>
          </p:cNvSpPr>
          <p:nvPr/>
        </p:nvSpPr>
        <p:spPr>
          <a:xfrm>
            <a:off x="919119" y="161925"/>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Cada domínio de dados precisa aderir aos padrões e práticas recomendadas para interoperabilidade e gerenciamento de infraestrutura.</a:t>
            </a:r>
          </a:p>
          <a:p>
            <a:r>
              <a:rPr lang="pt-BR" dirty="0"/>
              <a:t>Cada domínio de dados gasta independentemente mais tempo e esforço em tópicos como controles de acesso, contas de armazenamento subjacentes ou até mesmo infraestrutura (por exemplo, corretores de eventos para produtos de dados de streaming).</a:t>
            </a:r>
          </a:p>
        </p:txBody>
      </p:sp>
      <p:pic>
        <p:nvPicPr>
          <p:cNvPr id="15" name="Picture 14">
            <a:extLst>
              <a:ext uri="{FF2B5EF4-FFF2-40B4-BE49-F238E27FC236}">
                <a16:creationId xmlns:a16="http://schemas.microsoft.com/office/drawing/2014/main" id="{DE79764D-ED37-A5C4-DE38-24B396523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188009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24E1-2770-18A9-A231-01B01B6F7A8E}"/>
              </a:ext>
            </a:extLst>
          </p:cNvPr>
          <p:cNvSpPr>
            <a:spLocks noGrp="1"/>
          </p:cNvSpPr>
          <p:nvPr>
            <p:ph type="title"/>
          </p:nvPr>
        </p:nvSpPr>
        <p:spPr/>
        <p:txBody>
          <a:bodyPr>
            <a:normAutofit fontScale="90000"/>
          </a:bodyPr>
          <a:lstStyle/>
          <a:p>
            <a:r>
              <a:rPr lang="pt-BR" dirty="0"/>
              <a:t>Abordagem para uma malha de dados Hub &amp; Spoke</a:t>
            </a:r>
          </a:p>
        </p:txBody>
      </p:sp>
      <p:sp>
        <p:nvSpPr>
          <p:cNvPr id="3" name="Content Placeholder 2">
            <a:extLst>
              <a:ext uri="{FF2B5EF4-FFF2-40B4-BE49-F238E27FC236}">
                <a16:creationId xmlns:a16="http://schemas.microsoft.com/office/drawing/2014/main" id="{80868E91-9DC7-5340-EB12-412B9B8CA339}"/>
              </a:ext>
            </a:extLst>
          </p:cNvPr>
          <p:cNvSpPr>
            <a:spLocks noGrp="1"/>
          </p:cNvSpPr>
          <p:nvPr>
            <p:ph idx="1"/>
          </p:nvPr>
        </p:nvSpPr>
        <p:spPr/>
        <p:txBody>
          <a:bodyPr>
            <a:normAutofit fontScale="70000" lnSpcReduction="20000"/>
          </a:bodyPr>
          <a:lstStyle/>
          <a:p>
            <a:pPr marL="36900" indent="0">
              <a:buNone/>
            </a:pPr>
            <a:r>
              <a:rPr lang="pt-BR" dirty="0"/>
              <a:t>Um Hub &amp; Spoke Data Mesh incorpora um local centralizado para gerenciar ativos de dados compartilháveis ​​e dados que não ficam logicamente dentro de um único domínio:</a:t>
            </a:r>
          </a:p>
          <a:p>
            <a:endParaRPr lang="pt-BR" dirty="0"/>
          </a:p>
          <a:p>
            <a:r>
              <a:rPr lang="pt-BR" dirty="0"/>
              <a:t>Domínios de dados (spokes) criam produtos de dados específicos de domínio</a:t>
            </a:r>
          </a:p>
          <a:p>
            <a:r>
              <a:rPr lang="pt-BR" dirty="0"/>
              <a:t>Os produtos de dados são publicados no data hub, que possui e gerencia a maioria dos ativos registrados no Unity Catalog</a:t>
            </a:r>
          </a:p>
          <a:p>
            <a:pPr marL="36900" indent="0">
              <a:buNone/>
            </a:pPr>
            <a:endParaRPr lang="pt-BR" dirty="0"/>
          </a:p>
          <a:p>
            <a:pPr marL="36900" indent="0">
              <a:buNone/>
            </a:pPr>
            <a:r>
              <a:rPr lang="pt-BR" dirty="0"/>
              <a:t>O data hub fornece operações genéricas de plataforma de serviços para domínios de dados como publicação de dados de autoatendimento em locais gerenciados, catalogação de dados, linhagem, auditoria e controle de acesso via Unity Catalog e serviços de gerenciamento de dados, como viagens no tempo e processos GDPR entre domínios (por exemplo, solicitações de direito de ser esquecido)</a:t>
            </a:r>
          </a:p>
          <a:p>
            <a:r>
              <a:rPr lang="pt-BR" dirty="0"/>
              <a:t>O hub de dados também pode atuar como um domínio de dados. Por exemplo, pipelines ou ferramentas para conjuntos de dados genéricos ou adquiridos externamente, como clima, pesquisas de mercado ou dados macroeconômicos padrão.</a:t>
            </a:r>
          </a:p>
        </p:txBody>
      </p:sp>
      <p:pic>
        <p:nvPicPr>
          <p:cNvPr id="5" name="Picture 4">
            <a:extLst>
              <a:ext uri="{FF2B5EF4-FFF2-40B4-BE49-F238E27FC236}">
                <a16:creationId xmlns:a16="http://schemas.microsoft.com/office/drawing/2014/main" id="{47334213-A6C0-10C5-584E-23965EA76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46741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812A61-FBB5-F495-588A-3534C96D37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9735" r="11780"/>
          <a:stretch/>
        </p:blipFill>
        <p:spPr>
          <a:xfrm>
            <a:off x="1838044" y="1851600"/>
            <a:ext cx="8515912" cy="4330125"/>
          </a:xfrm>
        </p:spPr>
      </p:pic>
      <p:sp>
        <p:nvSpPr>
          <p:cNvPr id="7" name="Title 1">
            <a:extLst>
              <a:ext uri="{FF2B5EF4-FFF2-40B4-BE49-F238E27FC236}">
                <a16:creationId xmlns:a16="http://schemas.microsoft.com/office/drawing/2014/main" id="{793710E9-EFE2-A2E7-8C67-CCDA41AE86CA}"/>
              </a:ext>
            </a:extLst>
          </p:cNvPr>
          <p:cNvSpPr>
            <a:spLocks noGrp="1"/>
          </p:cNvSpPr>
          <p:nvPr>
            <p:ph type="title"/>
          </p:nvPr>
        </p:nvSpPr>
        <p:spPr>
          <a:xfrm>
            <a:off x="913795" y="609600"/>
            <a:ext cx="10353762" cy="1257300"/>
          </a:xfrm>
        </p:spPr>
        <p:txBody>
          <a:bodyPr>
            <a:normAutofit/>
          </a:bodyPr>
          <a:lstStyle/>
          <a:p>
            <a:r>
              <a:rPr lang="pt-BR" dirty="0"/>
              <a:t>Arquitetura do Data Mesh Hub e Spoke</a:t>
            </a:r>
          </a:p>
        </p:txBody>
      </p:sp>
      <p:pic>
        <p:nvPicPr>
          <p:cNvPr id="8" name="Picture 7">
            <a:extLst>
              <a:ext uri="{FF2B5EF4-FFF2-40B4-BE49-F238E27FC236}">
                <a16:creationId xmlns:a16="http://schemas.microsoft.com/office/drawing/2014/main" id="{E3379130-F5BE-4875-0FF6-B4D7B3F1D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331266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1508-8E9F-F9EA-1C0A-627FCB5D95B4}"/>
              </a:ext>
            </a:extLst>
          </p:cNvPr>
          <p:cNvSpPr>
            <a:spLocks noGrp="1"/>
          </p:cNvSpPr>
          <p:nvPr>
            <p:ph type="title"/>
          </p:nvPr>
        </p:nvSpPr>
        <p:spPr/>
        <p:txBody>
          <a:bodyPr/>
          <a:lstStyle/>
          <a:p>
            <a:r>
              <a:rPr lang="pt-BR" dirty="0"/>
              <a:t>Mas não são só vantagens</a:t>
            </a:r>
          </a:p>
        </p:txBody>
      </p:sp>
      <p:sp>
        <p:nvSpPr>
          <p:cNvPr id="3" name="Content Placeholder 2">
            <a:extLst>
              <a:ext uri="{FF2B5EF4-FFF2-40B4-BE49-F238E27FC236}">
                <a16:creationId xmlns:a16="http://schemas.microsoft.com/office/drawing/2014/main" id="{9FF9921D-16E5-48BE-93AC-9CF9BCB3BDCA}"/>
              </a:ext>
            </a:extLst>
          </p:cNvPr>
          <p:cNvSpPr>
            <a:spLocks noGrp="1"/>
          </p:cNvSpPr>
          <p:nvPr>
            <p:ph idx="1"/>
          </p:nvPr>
        </p:nvSpPr>
        <p:spPr/>
        <p:txBody>
          <a:bodyPr>
            <a:normAutofit fontScale="77500" lnSpcReduction="20000"/>
          </a:bodyPr>
          <a:lstStyle/>
          <a:p>
            <a:pPr marL="36900" indent="0">
              <a:buNone/>
            </a:pPr>
            <a:r>
              <a:rPr lang="pt-BR" dirty="0"/>
              <a:t>As implicações para um Hub and Spoke Data Mesh incluem:</a:t>
            </a:r>
          </a:p>
          <a:p>
            <a:endParaRPr lang="pt-BR" dirty="0"/>
          </a:p>
          <a:p>
            <a:r>
              <a:rPr lang="pt-BR" dirty="0"/>
              <a:t>Os domínios de dados podem se beneficiar de serviços de dados desenvolvidos e implantados centralmente, permitindo que se concentrem mais nos negócios e na lógica de transformação de dados.</a:t>
            </a:r>
          </a:p>
          <a:p>
            <a:r>
              <a:rPr lang="pt-BR" dirty="0"/>
              <a:t>A automação da infraestrutura e a computação de autoatendimento podem ajudar a evitar que a equipe do hub de dados se torne um gargalo para a publicação de produtos de dados.</a:t>
            </a:r>
          </a:p>
          <a:p>
            <a:pPr marL="36900" indent="0">
              <a:buNone/>
            </a:pPr>
            <a:r>
              <a:rPr lang="pt-BR" dirty="0"/>
              <a:t>Em ambas as abordagens, os domínios também podem ter necessidades comuns e repetíveis, tais como:</a:t>
            </a:r>
          </a:p>
          <a:p>
            <a:r>
              <a:rPr lang="pt-BR" dirty="0"/>
              <a:t>Ferramentas e conectores de ingestão de dados.</a:t>
            </a:r>
          </a:p>
          <a:p>
            <a:r>
              <a:rPr lang="pt-BR" dirty="0"/>
              <a:t>Estruturas, modelos ou práticas recomendadas de MLOps.</a:t>
            </a:r>
          </a:p>
          <a:p>
            <a:r>
              <a:rPr lang="pt-BR" dirty="0"/>
              <a:t>Pipelines para CI/CD, qualidade de dados e monitoramento.</a:t>
            </a:r>
          </a:p>
        </p:txBody>
      </p:sp>
      <p:pic>
        <p:nvPicPr>
          <p:cNvPr id="4" name="Picture 3">
            <a:extLst>
              <a:ext uri="{FF2B5EF4-FFF2-40B4-BE49-F238E27FC236}">
                <a16:creationId xmlns:a16="http://schemas.microsoft.com/office/drawing/2014/main" id="{FBC82DB0-0220-8DDD-A105-320602C63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133730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5C8A2-3C59-76DA-2415-CAF4E72D41C2}"/>
              </a:ext>
            </a:extLst>
          </p:cNvPr>
          <p:cNvSpPr>
            <a:spLocks noGrp="1"/>
          </p:cNvSpPr>
          <p:nvPr>
            <p:ph type="title"/>
          </p:nvPr>
        </p:nvSpPr>
        <p:spPr/>
        <p:txBody>
          <a:bodyPr>
            <a:normAutofit fontScale="90000"/>
          </a:bodyPr>
          <a:lstStyle/>
          <a:p>
            <a:r>
              <a:rPr lang="pt-BR" dirty="0"/>
              <a:t>Dimensionando e evoluindo a malha de dados</a:t>
            </a:r>
          </a:p>
        </p:txBody>
      </p:sp>
      <p:sp>
        <p:nvSpPr>
          <p:cNvPr id="3" name="Content Placeholder 2">
            <a:extLst>
              <a:ext uri="{FF2B5EF4-FFF2-40B4-BE49-F238E27FC236}">
                <a16:creationId xmlns:a16="http://schemas.microsoft.com/office/drawing/2014/main" id="{00C5A038-A49A-66C7-69A5-FC86EEF31625}"/>
              </a:ext>
            </a:extLst>
          </p:cNvPr>
          <p:cNvSpPr>
            <a:spLocks noGrp="1"/>
          </p:cNvSpPr>
          <p:nvPr>
            <p:ph idx="1"/>
          </p:nvPr>
        </p:nvSpPr>
        <p:spPr/>
        <p:txBody>
          <a:bodyPr>
            <a:normAutofit fontScale="70000" lnSpcReduction="20000"/>
          </a:bodyPr>
          <a:lstStyle/>
          <a:p>
            <a:pPr marL="36900" indent="0">
              <a:buNone/>
            </a:pPr>
            <a:r>
              <a:rPr lang="pt-BR" dirty="0"/>
              <a:t>Independentemente do tipo de arquitetura lógica Data Mesh implantada, muitas organizações enfrentarão o desafio de criar um modelo operacional que abranja regiões de nuvem, provedores de nuvem e até mesmo entidades legais. Além disso, à medida que as organizações evoluem no sentido da produtização (e potencialmente até da monetização) de ativos de dados, a partilha de dados interoperáveis ​​de nível empresarial continua a ser fundamental para a colaboração não apenas entre domínios internos, mas também entre empresas.</a:t>
            </a:r>
          </a:p>
          <a:p>
            <a:pPr marL="36900" indent="0">
              <a:buNone/>
            </a:pPr>
            <a:r>
              <a:rPr lang="pt-BR" dirty="0"/>
              <a:t>Delta Sharing oferece uma solução para este problema com os seguintes benefícios:</a:t>
            </a:r>
          </a:p>
          <a:p>
            <a:endParaRPr lang="pt-BR" dirty="0"/>
          </a:p>
          <a:p>
            <a:r>
              <a:rPr lang="pt-BR" dirty="0"/>
              <a:t>Delta Sharing é um protocolo aberto para compartilhar produtos de dados com segurança entre domínios através de fronteiras organizacionais, regionais e técnicas.</a:t>
            </a:r>
          </a:p>
          <a:p>
            <a:r>
              <a:rPr lang="pt-BR" dirty="0"/>
              <a:t>O protocolo Delta Sharing é independente de fornecedor (incluindo um amplo ecossistema de clientes), fornecendo uma ponte entre diferentes domínios ou mesmo diferentes empresas sem exigir que usem a mesma pilha de tecnologia ou provedor de nuvem.</a:t>
            </a:r>
          </a:p>
        </p:txBody>
      </p:sp>
      <p:pic>
        <p:nvPicPr>
          <p:cNvPr id="5" name="Picture 4">
            <a:extLst>
              <a:ext uri="{FF2B5EF4-FFF2-40B4-BE49-F238E27FC236}">
                <a16:creationId xmlns:a16="http://schemas.microsoft.com/office/drawing/2014/main" id="{F7D4D51D-95E6-22D4-8F2E-3558D199C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29688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778B-657F-68BC-5FDD-304FE117F51E}"/>
              </a:ext>
            </a:extLst>
          </p:cNvPr>
          <p:cNvSpPr>
            <a:spLocks noGrp="1"/>
          </p:cNvSpPr>
          <p:nvPr>
            <p:ph type="title"/>
          </p:nvPr>
        </p:nvSpPr>
        <p:spPr/>
        <p:txBody>
          <a:bodyPr/>
          <a:lstStyle/>
          <a:p>
            <a:r>
              <a:rPr lang="pt-BR" dirty="0"/>
              <a:t>Arquitetura completa:</a:t>
            </a:r>
          </a:p>
        </p:txBody>
      </p:sp>
      <p:pic>
        <p:nvPicPr>
          <p:cNvPr id="5" name="Content Placeholder 4">
            <a:extLst>
              <a:ext uri="{FF2B5EF4-FFF2-40B4-BE49-F238E27FC236}">
                <a16:creationId xmlns:a16="http://schemas.microsoft.com/office/drawing/2014/main" id="{E24E37F5-3C7D-ECD1-5CB7-3437396F643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085" r="11758"/>
          <a:stretch/>
        </p:blipFill>
        <p:spPr>
          <a:xfrm>
            <a:off x="2728351" y="1867828"/>
            <a:ext cx="6724650" cy="4723472"/>
          </a:xfrm>
        </p:spPr>
      </p:pic>
      <p:pic>
        <p:nvPicPr>
          <p:cNvPr id="6" name="Picture 5">
            <a:extLst>
              <a:ext uri="{FF2B5EF4-FFF2-40B4-BE49-F238E27FC236}">
                <a16:creationId xmlns:a16="http://schemas.microsoft.com/office/drawing/2014/main" id="{8061F0C6-C378-FB13-AD56-325F30FED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166158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FFF2E-0445-99BA-FD87-17C8ED7B845B}"/>
              </a:ext>
            </a:extLst>
          </p:cNvPr>
          <p:cNvSpPr>
            <a:spLocks noGrp="1"/>
          </p:cNvSpPr>
          <p:nvPr>
            <p:ph type="title"/>
          </p:nvPr>
        </p:nvSpPr>
        <p:spPr/>
        <p:txBody>
          <a:bodyPr>
            <a:normAutofit fontScale="90000"/>
          </a:bodyPr>
          <a:lstStyle/>
          <a:p>
            <a:r>
              <a:rPr lang="pt-BR" dirty="0"/>
              <a:t>Governança e Views com Colunas Redacted:</a:t>
            </a:r>
          </a:p>
        </p:txBody>
      </p:sp>
      <p:sp>
        <p:nvSpPr>
          <p:cNvPr id="3" name="Content Placeholder 2">
            <a:extLst>
              <a:ext uri="{FF2B5EF4-FFF2-40B4-BE49-F238E27FC236}">
                <a16:creationId xmlns:a16="http://schemas.microsoft.com/office/drawing/2014/main" id="{341A983A-E58B-D004-64D8-3A546281659B}"/>
              </a:ext>
            </a:extLst>
          </p:cNvPr>
          <p:cNvSpPr>
            <a:spLocks noGrp="1"/>
          </p:cNvSpPr>
          <p:nvPr>
            <p:ph idx="1"/>
          </p:nvPr>
        </p:nvSpPr>
        <p:spPr/>
        <p:txBody>
          <a:bodyPr>
            <a:normAutofit lnSpcReduction="10000"/>
          </a:bodyPr>
          <a:lstStyle/>
          <a:p>
            <a:r>
              <a:rPr lang="pt-BR" dirty="0"/>
              <a:t>Objetivo: Proteger dados sensíveis criando views com colunas redacted.</a:t>
            </a:r>
          </a:p>
          <a:p>
            <a:r>
              <a:rPr lang="pt-BR" dirty="0"/>
              <a:t>Com o Databricks conseguimos criar colunas com dados sensíveis com permissões de visualiação apenas de quem tem a autorização.</a:t>
            </a:r>
          </a:p>
          <a:p>
            <a:r>
              <a:rPr lang="pt-BR" dirty="0"/>
              <a:t>Facilidade de Uso: Permite que os usuários acessem dados relevantes sem expor informações confidenciais.Maior segurança e respeitando a lei LGPD.</a:t>
            </a:r>
          </a:p>
          <a:p>
            <a:r>
              <a:rPr lang="pt-BR" dirty="0"/>
              <a:t>Segurança: Protege informações sensíveis ao mostrar apenas dados não confidenciais.</a:t>
            </a:r>
          </a:p>
          <a:p>
            <a:r>
              <a:rPr lang="pt-BR" dirty="0"/>
              <a:t>Conformidade: Ajuda a cumprir regulamentos de privacidade de dados, como GDPR e LGPD.</a:t>
            </a:r>
          </a:p>
        </p:txBody>
      </p:sp>
      <p:pic>
        <p:nvPicPr>
          <p:cNvPr id="4" name="Picture 3">
            <a:extLst>
              <a:ext uri="{FF2B5EF4-FFF2-40B4-BE49-F238E27FC236}">
                <a16:creationId xmlns:a16="http://schemas.microsoft.com/office/drawing/2014/main" id="{04C214AF-3AEF-EC3F-627B-27585359A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39300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9E36-AF98-96F7-5A01-B8314A1654B5}"/>
              </a:ext>
            </a:extLst>
          </p:cNvPr>
          <p:cNvSpPr>
            <a:spLocks noGrp="1"/>
          </p:cNvSpPr>
          <p:nvPr>
            <p:ph type="title"/>
          </p:nvPr>
        </p:nvSpPr>
        <p:spPr/>
        <p:txBody>
          <a:bodyPr/>
          <a:lstStyle/>
          <a:p>
            <a:r>
              <a:rPr lang="pt-BR" dirty="0"/>
              <a:t>Mas o que isso tem a ver com Data Mesh?</a:t>
            </a:r>
          </a:p>
        </p:txBody>
      </p:sp>
      <p:sp>
        <p:nvSpPr>
          <p:cNvPr id="3" name="Content Placeholder 2">
            <a:extLst>
              <a:ext uri="{FF2B5EF4-FFF2-40B4-BE49-F238E27FC236}">
                <a16:creationId xmlns:a16="http://schemas.microsoft.com/office/drawing/2014/main" id="{E3C2B397-54A2-E9B0-53AC-41AFE2434A5F}"/>
              </a:ext>
            </a:extLst>
          </p:cNvPr>
          <p:cNvSpPr>
            <a:spLocks noGrp="1"/>
          </p:cNvSpPr>
          <p:nvPr>
            <p:ph idx="1"/>
          </p:nvPr>
        </p:nvSpPr>
        <p:spPr/>
        <p:txBody>
          <a:bodyPr/>
          <a:lstStyle/>
          <a:p>
            <a:r>
              <a:rPr lang="pt-BR" dirty="0"/>
              <a:t>O Data Mesh no Databricks oferece uma abordagem moderna e escalável para a gestão de dados distribuída, com foco na agilidade e autonomia dos domínios de negócios. Utilizando práticas de segurança como views com colunas redacted, as organizações podem garantir a proteção de dados sensíveis enquanto aproveitam os benefícios de uma arquitetura descentralizada.</a:t>
            </a:r>
          </a:p>
          <a:p>
            <a:r>
              <a:rPr lang="pt-BR" dirty="0"/>
              <a:t>O domínio que é dono do seu dado não precisa fornecer todas as informações e dados que possui para o outro domínio que irá consumir sua tabela, assim, ele utiliza apenas os dados necessários.</a:t>
            </a:r>
          </a:p>
        </p:txBody>
      </p:sp>
      <p:pic>
        <p:nvPicPr>
          <p:cNvPr id="4" name="Picture 3">
            <a:extLst>
              <a:ext uri="{FF2B5EF4-FFF2-40B4-BE49-F238E27FC236}">
                <a16:creationId xmlns:a16="http://schemas.microsoft.com/office/drawing/2014/main" id="{1947DF00-78A5-E936-35EE-A597FFEC4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58935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E8B6-44D9-530B-6AB0-AEC5449B923E}"/>
              </a:ext>
            </a:extLst>
          </p:cNvPr>
          <p:cNvSpPr>
            <a:spLocks noGrp="1"/>
          </p:cNvSpPr>
          <p:nvPr>
            <p:ph type="title"/>
          </p:nvPr>
        </p:nvSpPr>
        <p:spPr/>
        <p:txBody>
          <a:bodyPr/>
          <a:lstStyle/>
          <a:p>
            <a:r>
              <a:rPr lang="pt-BR" dirty="0"/>
              <a:t>Exemplo prático em ambiente Databricks</a:t>
            </a:r>
          </a:p>
        </p:txBody>
      </p:sp>
      <p:pic>
        <p:nvPicPr>
          <p:cNvPr id="8" name="Content Placeholder 7">
            <a:extLst>
              <a:ext uri="{FF2B5EF4-FFF2-40B4-BE49-F238E27FC236}">
                <a16:creationId xmlns:a16="http://schemas.microsoft.com/office/drawing/2014/main" id="{485274E1-9BB2-B352-3184-D5D83942159D}"/>
              </a:ext>
            </a:extLst>
          </p:cNvPr>
          <p:cNvPicPr>
            <a:picLocks noGrp="1" noChangeAspect="1"/>
          </p:cNvPicPr>
          <p:nvPr>
            <p:ph idx="1"/>
          </p:nvPr>
        </p:nvPicPr>
        <p:blipFill>
          <a:blip r:embed="rId2"/>
          <a:stretch>
            <a:fillRect/>
          </a:stretch>
        </p:blipFill>
        <p:spPr>
          <a:xfrm>
            <a:off x="6674877" y="2059672"/>
            <a:ext cx="4634281" cy="2695951"/>
          </a:xfrm>
        </p:spPr>
      </p:pic>
      <p:pic>
        <p:nvPicPr>
          <p:cNvPr id="4" name="Picture 3">
            <a:extLst>
              <a:ext uri="{FF2B5EF4-FFF2-40B4-BE49-F238E27FC236}">
                <a16:creationId xmlns:a16="http://schemas.microsoft.com/office/drawing/2014/main" id="{10200ED6-2D64-823B-4819-2CFAC2A8EF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pic>
        <p:nvPicPr>
          <p:cNvPr id="6" name="Picture 5">
            <a:extLst>
              <a:ext uri="{FF2B5EF4-FFF2-40B4-BE49-F238E27FC236}">
                <a16:creationId xmlns:a16="http://schemas.microsoft.com/office/drawing/2014/main" id="{8F935E21-1C6D-7D26-94E5-D88FCB7AA9BE}"/>
              </a:ext>
            </a:extLst>
          </p:cNvPr>
          <p:cNvPicPr>
            <a:picLocks noChangeAspect="1"/>
          </p:cNvPicPr>
          <p:nvPr/>
        </p:nvPicPr>
        <p:blipFill>
          <a:blip r:embed="rId4"/>
          <a:stretch>
            <a:fillRect/>
          </a:stretch>
        </p:blipFill>
        <p:spPr>
          <a:xfrm>
            <a:off x="913795" y="2059672"/>
            <a:ext cx="4734586" cy="2695951"/>
          </a:xfrm>
          <a:prstGeom prst="rect">
            <a:avLst/>
          </a:prstGeom>
        </p:spPr>
      </p:pic>
      <p:sp>
        <p:nvSpPr>
          <p:cNvPr id="9" name="Content Placeholder 2">
            <a:extLst>
              <a:ext uri="{FF2B5EF4-FFF2-40B4-BE49-F238E27FC236}">
                <a16:creationId xmlns:a16="http://schemas.microsoft.com/office/drawing/2014/main" id="{8C591875-DD98-B087-AF40-4A91B9846616}"/>
              </a:ext>
            </a:extLst>
          </p:cNvPr>
          <p:cNvSpPr txBox="1">
            <a:spLocks/>
          </p:cNvSpPr>
          <p:nvPr/>
        </p:nvSpPr>
        <p:spPr>
          <a:xfrm>
            <a:off x="913795" y="4755623"/>
            <a:ext cx="4734586" cy="630109"/>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Tabela original do Business Domain</a:t>
            </a:r>
          </a:p>
        </p:txBody>
      </p:sp>
      <p:sp>
        <p:nvSpPr>
          <p:cNvPr id="10" name="Content Placeholder 2">
            <a:extLst>
              <a:ext uri="{FF2B5EF4-FFF2-40B4-BE49-F238E27FC236}">
                <a16:creationId xmlns:a16="http://schemas.microsoft.com/office/drawing/2014/main" id="{CF14EFA6-8E05-6E1E-6CDF-90D376C26BD5}"/>
              </a:ext>
            </a:extLst>
          </p:cNvPr>
          <p:cNvSpPr txBox="1">
            <a:spLocks/>
          </p:cNvSpPr>
          <p:nvPr/>
        </p:nvSpPr>
        <p:spPr>
          <a:xfrm>
            <a:off x="6574572" y="4755623"/>
            <a:ext cx="4734586" cy="12573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t>Tabela do Consumer com dados mascarados</a:t>
            </a:r>
          </a:p>
        </p:txBody>
      </p:sp>
      <p:sp>
        <p:nvSpPr>
          <p:cNvPr id="12" name="Arrow: Down 11">
            <a:extLst>
              <a:ext uri="{FF2B5EF4-FFF2-40B4-BE49-F238E27FC236}">
                <a16:creationId xmlns:a16="http://schemas.microsoft.com/office/drawing/2014/main" id="{3E1814D8-51C5-9551-6F8C-6B4649125AB5}"/>
              </a:ext>
            </a:extLst>
          </p:cNvPr>
          <p:cNvSpPr/>
          <p:nvPr/>
        </p:nvSpPr>
        <p:spPr>
          <a:xfrm>
            <a:off x="9538283" y="1778466"/>
            <a:ext cx="469783" cy="469784"/>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8065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Timeline do Workshop</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506289220"/>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92B1C17-BBCE-0180-E1FC-C1B0E6799F8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2E44-E4ED-4DB4-988C-57DE45E507F5}"/>
              </a:ext>
            </a:extLst>
          </p:cNvPr>
          <p:cNvSpPr>
            <a:spLocks noGrp="1"/>
          </p:cNvSpPr>
          <p:nvPr>
            <p:ph type="title"/>
          </p:nvPr>
        </p:nvSpPr>
        <p:spPr/>
        <p:txBody>
          <a:bodyPr/>
          <a:lstStyle/>
          <a:p>
            <a:r>
              <a:rPr lang="pt-BR" dirty="0"/>
              <a:t>Conclusão</a:t>
            </a:r>
          </a:p>
        </p:txBody>
      </p:sp>
      <p:sp>
        <p:nvSpPr>
          <p:cNvPr id="3" name="Content Placeholder 2">
            <a:extLst>
              <a:ext uri="{FF2B5EF4-FFF2-40B4-BE49-F238E27FC236}">
                <a16:creationId xmlns:a16="http://schemas.microsoft.com/office/drawing/2014/main" id="{F4B5136D-7FB8-822A-F1FD-B84C8A7645DD}"/>
              </a:ext>
            </a:extLst>
          </p:cNvPr>
          <p:cNvSpPr>
            <a:spLocks noGrp="1"/>
          </p:cNvSpPr>
          <p:nvPr>
            <p:ph idx="1"/>
          </p:nvPr>
        </p:nvSpPr>
        <p:spPr/>
        <p:txBody>
          <a:bodyPr>
            <a:normAutofit fontScale="85000" lnSpcReduction="20000"/>
          </a:bodyPr>
          <a:lstStyle/>
          <a:p>
            <a:r>
              <a:rPr lang="pt-BR" dirty="0"/>
              <a:t>Data Mesh representa mais do que apenas uma mudança tecnológica; incorpora uma mudança na forma como as organizações percebem, gerenciam e obtêm valor dos dados. Os princípios fundamentais incluem a harmonização dos esforços de expansão com a aprendizagem contínua, a definição cuidadosa dos domínios de dados e a promoção da adaptabilidade nas operações. Além disso, o foco no pensamento do produto sublinha a importância de alinhar as iniciativas de dados com resultados comerciais tangíveis. Tecnologicamente, o Data Mesh depende de domínios de dados descentralizados, cada um operando como entidades independentes. A filosofia Data Mesh vai além dos paradigmas tradicionais de gerenciamento de dados. Exige que as empresas recalibrem as suas abordagens, colocando os dados no centro das suas estratégias, garantindo ao mesmo tempo flexibilidade, clareza e alinhamento. Adotar o Data Mesh não se trata apenas de adotar uma nova metodologia, mas também de criar uma cultura que valorize os dados como um ativo estratégico e aproveite o seu potencial de impacto transformador.</a:t>
            </a:r>
          </a:p>
        </p:txBody>
      </p:sp>
      <p:pic>
        <p:nvPicPr>
          <p:cNvPr id="4" name="Picture 3">
            <a:extLst>
              <a:ext uri="{FF2B5EF4-FFF2-40B4-BE49-F238E27FC236}">
                <a16:creationId xmlns:a16="http://schemas.microsoft.com/office/drawing/2014/main" id="{0CB67683-69CA-01AD-D59A-CE1DD619E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3547871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1B59-2861-CA6F-FA0D-085401AAE702}"/>
              </a:ext>
            </a:extLst>
          </p:cNvPr>
          <p:cNvSpPr>
            <a:spLocks noGrp="1"/>
          </p:cNvSpPr>
          <p:nvPr>
            <p:ph type="title"/>
          </p:nvPr>
        </p:nvSpPr>
        <p:spPr/>
        <p:txBody>
          <a:bodyPr/>
          <a:lstStyle/>
          <a:p>
            <a:r>
              <a:rPr lang="pt-BR" dirty="0"/>
              <a:t>O que é Data Mesh?</a:t>
            </a:r>
          </a:p>
        </p:txBody>
      </p:sp>
      <p:sp>
        <p:nvSpPr>
          <p:cNvPr id="3" name="Content Placeholder 2">
            <a:extLst>
              <a:ext uri="{FF2B5EF4-FFF2-40B4-BE49-F238E27FC236}">
                <a16:creationId xmlns:a16="http://schemas.microsoft.com/office/drawing/2014/main" id="{DE9455B1-B4A0-6A5B-4EAD-2AC8CF00BB70}"/>
              </a:ext>
            </a:extLst>
          </p:cNvPr>
          <p:cNvSpPr>
            <a:spLocks noGrp="1"/>
          </p:cNvSpPr>
          <p:nvPr>
            <p:ph idx="1"/>
          </p:nvPr>
        </p:nvSpPr>
        <p:spPr/>
        <p:txBody>
          <a:bodyPr>
            <a:normAutofit fontScale="92500"/>
          </a:bodyPr>
          <a:lstStyle/>
          <a:p>
            <a:r>
              <a:rPr lang="pt-BR" dirty="0"/>
              <a:t>Vamos começar esse workshop explicando um conceito geral sobre Data Mesh ou também conhecido como malha de dados, é uma estrutura arquitetônica que resolve desafios avançados de segurança de dados por meio de propriedade distribuída e descentralizada. As organizações têm várias fontes de dados de diferentes linhas de negócios que devem ser integradas para análise. Uma arquitetura de malha de dados une de forma efetiva as fontes de dados diferentes e as vincula por meio de diretrizes de governança e compartilhamento de dados gerenciados centralmente. As funções de negócios podem manter o controle sobre como os dados compartilhados são acessados, quem os acessa e em quais formatos são acessados. Uma malha de dados adiciona complexidades à arquitetura, mas também traz eficiência ao melhorar o acesso aos dados, a segurança e a escalabilidade.</a:t>
            </a:r>
          </a:p>
        </p:txBody>
      </p:sp>
      <p:pic>
        <p:nvPicPr>
          <p:cNvPr id="4" name="Picture 3">
            <a:extLst>
              <a:ext uri="{FF2B5EF4-FFF2-40B4-BE49-F238E27FC236}">
                <a16:creationId xmlns:a16="http://schemas.microsoft.com/office/drawing/2014/main" id="{6CED4B1C-5B03-8471-2835-56CF3F2F0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23216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D676-AAEA-545A-0D4E-743747F9F14D}"/>
              </a:ext>
            </a:extLst>
          </p:cNvPr>
          <p:cNvSpPr>
            <a:spLocks noGrp="1"/>
          </p:cNvSpPr>
          <p:nvPr>
            <p:ph type="title"/>
          </p:nvPr>
        </p:nvSpPr>
        <p:spPr/>
        <p:txBody>
          <a:bodyPr/>
          <a:lstStyle/>
          <a:p>
            <a:r>
              <a:rPr lang="pt-BR" dirty="0"/>
              <a:t>Mas por que utilizar Data Mesh?</a:t>
            </a:r>
          </a:p>
        </p:txBody>
      </p:sp>
      <p:sp>
        <p:nvSpPr>
          <p:cNvPr id="3" name="Content Placeholder 2">
            <a:extLst>
              <a:ext uri="{FF2B5EF4-FFF2-40B4-BE49-F238E27FC236}">
                <a16:creationId xmlns:a16="http://schemas.microsoft.com/office/drawing/2014/main" id="{BBA551B1-3ED7-89A8-BCB8-E9FDDBCC580F}"/>
              </a:ext>
            </a:extLst>
          </p:cNvPr>
          <p:cNvSpPr>
            <a:spLocks noGrp="1"/>
          </p:cNvSpPr>
          <p:nvPr>
            <p:ph idx="1"/>
          </p:nvPr>
        </p:nvSpPr>
        <p:spPr/>
        <p:txBody>
          <a:bodyPr>
            <a:normAutofit fontScale="85000" lnSpcReduction="10000"/>
          </a:bodyPr>
          <a:lstStyle/>
          <a:p>
            <a:pPr algn="l"/>
            <a:r>
              <a:rPr lang="pt-BR" sz="2400" dirty="0"/>
              <a:t>Embora as organizações tenham acesso a um volume cada vez maior de dados, elas têm que classificar, filtrar, processar e analisar esses dados para obter benefícios práticos. Muitas vezes, elas utilizam uma equipe central de engenheiros e cientistas para gerenciar os dados. Essa equipe usa uma plataforma centralizada de dados para as seguintes finalidades:</a:t>
            </a:r>
          </a:p>
          <a:p>
            <a:pPr algn="l">
              <a:buFont typeface="Arial" panose="020B0604020202020204" pitchFamily="34" charset="0"/>
              <a:buChar char="•"/>
            </a:pPr>
            <a:r>
              <a:rPr lang="pt-BR" sz="2400" dirty="0"/>
              <a:t>Ingerir os dados de todas as diferentes unidades de negócios (ou domínios de negócios).</a:t>
            </a:r>
          </a:p>
          <a:p>
            <a:pPr algn="l">
              <a:buFont typeface="Arial" panose="020B0604020202020204" pitchFamily="34" charset="0"/>
              <a:buChar char="•"/>
            </a:pPr>
            <a:r>
              <a:rPr lang="pt-BR" sz="2400" dirty="0"/>
              <a:t>Transformar os dados em um formato consistente, confiável e útil. Por exemplo, a equipe pode assegurar que todos os dados no sistema estejam em um formato comum ou resumir relatórios diários.</a:t>
            </a:r>
          </a:p>
          <a:p>
            <a:pPr algn="l">
              <a:buFont typeface="Arial" panose="020B0604020202020204" pitchFamily="34" charset="0"/>
              <a:buChar char="•"/>
            </a:pPr>
            <a:r>
              <a:rPr lang="pt-BR" sz="2400" dirty="0"/>
              <a:t>Preparar os dados para consumidores de dados, por exemplo, gerando relatórios para humanos ou preparando arquivos XML para aplicações.</a:t>
            </a:r>
          </a:p>
          <a:p>
            <a:endParaRPr lang="pt-BR" dirty="0"/>
          </a:p>
        </p:txBody>
      </p:sp>
      <p:pic>
        <p:nvPicPr>
          <p:cNvPr id="4" name="Picture 3">
            <a:extLst>
              <a:ext uri="{FF2B5EF4-FFF2-40B4-BE49-F238E27FC236}">
                <a16:creationId xmlns:a16="http://schemas.microsoft.com/office/drawing/2014/main" id="{446CE2CA-F91D-201D-E6B7-35E5864BA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66536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7496-127C-F060-8889-2FE5ACF51613}"/>
              </a:ext>
            </a:extLst>
          </p:cNvPr>
          <p:cNvSpPr>
            <a:spLocks noGrp="1"/>
          </p:cNvSpPr>
          <p:nvPr>
            <p:ph type="title"/>
          </p:nvPr>
        </p:nvSpPr>
        <p:spPr/>
        <p:txBody>
          <a:bodyPr/>
          <a:lstStyle/>
          <a:p>
            <a:r>
              <a:rPr lang="pt-BR" dirty="0"/>
              <a:t>Vamos falar de Princípios do Data Mesh</a:t>
            </a:r>
          </a:p>
        </p:txBody>
      </p:sp>
      <p:sp>
        <p:nvSpPr>
          <p:cNvPr id="7" name="Content Placeholder 6">
            <a:extLst>
              <a:ext uri="{FF2B5EF4-FFF2-40B4-BE49-F238E27FC236}">
                <a16:creationId xmlns:a16="http://schemas.microsoft.com/office/drawing/2014/main" id="{32FCD884-86A2-6F9B-1BC4-5D6D0F78BD9B}"/>
              </a:ext>
            </a:extLst>
          </p:cNvPr>
          <p:cNvSpPr>
            <a:spLocks noGrp="1"/>
          </p:cNvSpPr>
          <p:nvPr>
            <p:ph idx="1"/>
          </p:nvPr>
        </p:nvSpPr>
        <p:spPr/>
        <p:txBody>
          <a:bodyPr/>
          <a:lstStyle/>
          <a:p>
            <a:r>
              <a:rPr lang="pt-BR" dirty="0"/>
              <a:t>Domínio Orientado: Cada equipe é responsável por seus próprios dados, desde a coleta até a qualidade e o consumo.</a:t>
            </a:r>
          </a:p>
          <a:p>
            <a:r>
              <a:rPr lang="pt-BR" dirty="0"/>
              <a:t>Propriedade de Dados como Produto: Tratar os dados como um produto, com seus próprios SLAs, contratos de dados e documentação.</a:t>
            </a:r>
          </a:p>
          <a:p>
            <a:r>
              <a:rPr lang="pt-BR" dirty="0"/>
              <a:t>Plataforma de Dados Autoatendente: Fornecer uma plataforma que permita às equipes gerenciarem seus próprios dados sem depender de uma equipe central de TI.</a:t>
            </a:r>
          </a:p>
          <a:p>
            <a:r>
              <a:rPr lang="pt-BR" dirty="0"/>
              <a:t>Governança Federada: Implementar uma governança de dados que seja federada, mas padronizada, garantindo a conformidade sem centralização excessiva.</a:t>
            </a:r>
          </a:p>
        </p:txBody>
      </p:sp>
      <p:pic>
        <p:nvPicPr>
          <p:cNvPr id="10" name="Picture 9">
            <a:extLst>
              <a:ext uri="{FF2B5EF4-FFF2-40B4-BE49-F238E27FC236}">
                <a16:creationId xmlns:a16="http://schemas.microsoft.com/office/drawing/2014/main" id="{6C2A8DE0-8391-FBAD-5348-7091724AC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343555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F1A4-E631-7A99-0EBE-937F32D0807D}"/>
              </a:ext>
            </a:extLst>
          </p:cNvPr>
          <p:cNvSpPr>
            <a:spLocks noGrp="1"/>
          </p:cNvSpPr>
          <p:nvPr>
            <p:ph type="title"/>
          </p:nvPr>
        </p:nvSpPr>
        <p:spPr/>
        <p:txBody>
          <a:bodyPr/>
          <a:lstStyle/>
          <a:p>
            <a:r>
              <a:rPr lang="pt-BR" dirty="0"/>
              <a:t>Qual é seu principal objetivo?</a:t>
            </a:r>
          </a:p>
        </p:txBody>
      </p:sp>
      <p:sp>
        <p:nvSpPr>
          <p:cNvPr id="3" name="Content Placeholder 2">
            <a:extLst>
              <a:ext uri="{FF2B5EF4-FFF2-40B4-BE49-F238E27FC236}">
                <a16:creationId xmlns:a16="http://schemas.microsoft.com/office/drawing/2014/main" id="{34C3378B-ED4A-957E-3051-9ACAF24CB6EE}"/>
              </a:ext>
            </a:extLst>
          </p:cNvPr>
          <p:cNvSpPr>
            <a:spLocks noGrp="1"/>
          </p:cNvSpPr>
          <p:nvPr>
            <p:ph idx="1"/>
          </p:nvPr>
        </p:nvSpPr>
        <p:spPr/>
        <p:txBody>
          <a:bodyPr>
            <a:normAutofit/>
          </a:bodyPr>
          <a:lstStyle/>
          <a:p>
            <a:r>
              <a:rPr lang="pt-BR" dirty="0"/>
              <a:t>O principal objetivo por trás do Data Mesh é capacitar pessoas em diferentes negócios domínios, que trabalham com dados específicos todos os dias, para usar o autoatendimento software de infraestrutura para criar pipelines de dados que produzem produtos de dados para compartilhar e reutilizar em toda a empresa. A intenção é que o negócio profissionais, que trabalham com dados de aplicativos de domínio específicos todos os dias, tomam responsabilidade pela criação de pipelines de dados para capturar dados de domínios específicos fontes de dados e torná-los adequados para uso em vários tipos de análises, tanto dentro e fora do seu domínio de negócios.</a:t>
            </a:r>
          </a:p>
        </p:txBody>
      </p:sp>
      <p:pic>
        <p:nvPicPr>
          <p:cNvPr id="5" name="Picture 4">
            <a:extLst>
              <a:ext uri="{FF2B5EF4-FFF2-40B4-BE49-F238E27FC236}">
                <a16:creationId xmlns:a16="http://schemas.microsoft.com/office/drawing/2014/main" id="{ED49D340-4A34-2CB2-1F13-43F19D162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95491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B261-D3F0-7A67-B441-78BFE71B767C}"/>
              </a:ext>
            </a:extLst>
          </p:cNvPr>
          <p:cNvSpPr>
            <a:spLocks noGrp="1"/>
          </p:cNvSpPr>
          <p:nvPr>
            <p:ph type="title"/>
          </p:nvPr>
        </p:nvSpPr>
        <p:spPr/>
        <p:txBody>
          <a:bodyPr/>
          <a:lstStyle/>
          <a:p>
            <a:endParaRPr lang="pt-BR"/>
          </a:p>
        </p:txBody>
      </p:sp>
      <p:sp>
        <p:nvSpPr>
          <p:cNvPr id="3" name="Content Placeholder 2">
            <a:extLst>
              <a:ext uri="{FF2B5EF4-FFF2-40B4-BE49-F238E27FC236}">
                <a16:creationId xmlns:a16="http://schemas.microsoft.com/office/drawing/2014/main" id="{A5FF82EA-30C9-9D05-DBAF-7221E2480370}"/>
              </a:ext>
            </a:extLst>
          </p:cNvPr>
          <p:cNvSpPr>
            <a:spLocks noGrp="1"/>
          </p:cNvSpPr>
          <p:nvPr>
            <p:ph idx="1"/>
          </p:nvPr>
        </p:nvSpPr>
        <p:spPr/>
        <p:txBody>
          <a:bodyPr/>
          <a:lstStyle/>
          <a:p>
            <a:endParaRPr lang="pt-BR"/>
          </a:p>
        </p:txBody>
      </p:sp>
      <p:pic>
        <p:nvPicPr>
          <p:cNvPr id="5" name="Picture 4">
            <a:extLst>
              <a:ext uri="{FF2B5EF4-FFF2-40B4-BE49-F238E27FC236}">
                <a16:creationId xmlns:a16="http://schemas.microsoft.com/office/drawing/2014/main" id="{E911B080-60CC-218E-3981-3326907E099F}"/>
              </a:ext>
            </a:extLst>
          </p:cNvPr>
          <p:cNvPicPr>
            <a:picLocks noChangeAspect="1"/>
          </p:cNvPicPr>
          <p:nvPr/>
        </p:nvPicPr>
        <p:blipFill>
          <a:blip r:embed="rId2"/>
          <a:stretch>
            <a:fillRect/>
          </a:stretch>
        </p:blipFill>
        <p:spPr>
          <a:xfrm>
            <a:off x="-4082" y="238125"/>
            <a:ext cx="12208328" cy="6415100"/>
          </a:xfrm>
          <a:prstGeom prst="rect">
            <a:avLst/>
          </a:prstGeom>
        </p:spPr>
      </p:pic>
    </p:spTree>
    <p:extLst>
      <p:ext uri="{BB962C8B-B14F-4D97-AF65-F5344CB8AC3E}">
        <p14:creationId xmlns:p14="http://schemas.microsoft.com/office/powerpoint/2010/main" val="389230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7F57-0CD0-3D34-199D-5F4E2D4DBD36}"/>
              </a:ext>
            </a:extLst>
          </p:cNvPr>
          <p:cNvSpPr>
            <a:spLocks noGrp="1"/>
          </p:cNvSpPr>
          <p:nvPr>
            <p:ph type="title"/>
          </p:nvPr>
        </p:nvSpPr>
        <p:spPr/>
        <p:txBody>
          <a:bodyPr/>
          <a:lstStyle/>
          <a:p>
            <a:r>
              <a:rPr lang="pt-BR" dirty="0"/>
              <a:t>Por que usar Databricks para Data Mesh?</a:t>
            </a:r>
          </a:p>
        </p:txBody>
      </p:sp>
      <p:sp>
        <p:nvSpPr>
          <p:cNvPr id="3" name="Content Placeholder 2">
            <a:extLst>
              <a:ext uri="{FF2B5EF4-FFF2-40B4-BE49-F238E27FC236}">
                <a16:creationId xmlns:a16="http://schemas.microsoft.com/office/drawing/2014/main" id="{317DB2A0-6605-10BF-810F-1E144A060F1C}"/>
              </a:ext>
            </a:extLst>
          </p:cNvPr>
          <p:cNvSpPr>
            <a:spLocks noGrp="1"/>
          </p:cNvSpPr>
          <p:nvPr>
            <p:ph idx="1"/>
          </p:nvPr>
        </p:nvSpPr>
        <p:spPr/>
        <p:txBody>
          <a:bodyPr>
            <a:noAutofit/>
          </a:bodyPr>
          <a:lstStyle/>
          <a:p>
            <a:pPr>
              <a:buFont typeface="+mj-lt"/>
              <a:buAutoNum type="arabicPeriod"/>
            </a:pPr>
            <a:r>
              <a:rPr lang="pt-BR" dirty="0"/>
              <a:t>Plataforma Unificada</a:t>
            </a:r>
          </a:p>
          <a:p>
            <a:pPr>
              <a:buFont typeface="+mj-lt"/>
              <a:buAutoNum type="arabicPeriod"/>
            </a:pPr>
            <a:r>
              <a:rPr lang="pt-BR" dirty="0"/>
              <a:t>Escalabilidade e Performance</a:t>
            </a:r>
          </a:p>
          <a:p>
            <a:pPr>
              <a:buFont typeface="+mj-lt"/>
              <a:buAutoNum type="arabicPeriod"/>
            </a:pPr>
            <a:r>
              <a:rPr lang="pt-BR" dirty="0"/>
              <a:t>Autonomia e Governança</a:t>
            </a:r>
          </a:p>
          <a:p>
            <a:pPr>
              <a:buFont typeface="+mj-lt"/>
              <a:buAutoNum type="arabicPeriod"/>
            </a:pPr>
            <a:r>
              <a:rPr lang="pt-BR" dirty="0"/>
              <a:t>Segurança e Conformidade</a:t>
            </a:r>
          </a:p>
          <a:p>
            <a:pPr>
              <a:buFont typeface="+mj-lt"/>
              <a:buAutoNum type="arabicPeriod"/>
            </a:pPr>
            <a:r>
              <a:rPr lang="pt-BR" dirty="0"/>
              <a:t>Colaboração e Inovação</a:t>
            </a:r>
          </a:p>
          <a:p>
            <a:pPr>
              <a:buFont typeface="+mj-lt"/>
              <a:buAutoNum type="arabicPeriod"/>
            </a:pPr>
            <a:r>
              <a:rPr lang="pt-BR" dirty="0"/>
              <a:t>Escalabilidade de Modelos:</a:t>
            </a:r>
          </a:p>
          <a:p>
            <a:pPr>
              <a:buFont typeface="+mj-lt"/>
              <a:buAutoNum type="arabicPeriod"/>
            </a:pPr>
            <a:r>
              <a:rPr lang="pt-BR" dirty="0"/>
              <a:t>Flexibilidade e Integração</a:t>
            </a:r>
          </a:p>
        </p:txBody>
      </p:sp>
      <p:pic>
        <p:nvPicPr>
          <p:cNvPr id="4" name="Picture 3">
            <a:extLst>
              <a:ext uri="{FF2B5EF4-FFF2-40B4-BE49-F238E27FC236}">
                <a16:creationId xmlns:a16="http://schemas.microsoft.com/office/drawing/2014/main" id="{298F0DB6-0908-968F-C2B1-01F7A0CD1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pic>
        <p:nvPicPr>
          <p:cNvPr id="6" name="Picture 5">
            <a:extLst>
              <a:ext uri="{FF2B5EF4-FFF2-40B4-BE49-F238E27FC236}">
                <a16:creationId xmlns:a16="http://schemas.microsoft.com/office/drawing/2014/main" id="{A96AC141-00C3-5FFB-8AF1-EEAA4DBF5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1733" y="2076450"/>
            <a:ext cx="3158690" cy="1776765"/>
          </a:xfrm>
          <a:prstGeom prst="rect">
            <a:avLst/>
          </a:prstGeom>
        </p:spPr>
      </p:pic>
    </p:spTree>
    <p:extLst>
      <p:ext uri="{BB962C8B-B14F-4D97-AF65-F5344CB8AC3E}">
        <p14:creationId xmlns:p14="http://schemas.microsoft.com/office/powerpoint/2010/main" val="20647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5A4C761-F267-0428-BB29-250B6A6BF57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177" r="33349"/>
          <a:stretch/>
        </p:blipFill>
        <p:spPr>
          <a:xfrm>
            <a:off x="8257613" y="3759750"/>
            <a:ext cx="3362325" cy="2355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a:extLst>
              <a:ext uri="{FF2B5EF4-FFF2-40B4-BE49-F238E27FC236}">
                <a16:creationId xmlns:a16="http://schemas.microsoft.com/office/drawing/2014/main" id="{A17BE2F1-42F9-367B-B8A7-6C6E6454A85A}"/>
              </a:ext>
            </a:extLst>
          </p:cNvPr>
          <p:cNvSpPr txBox="1">
            <a:spLocks/>
          </p:cNvSpPr>
          <p:nvPr/>
        </p:nvSpPr>
        <p:spPr>
          <a:xfrm>
            <a:off x="762562" y="9646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pt-BR" dirty="0"/>
              <a:t>O bloco básico de construção de uma malha de dados é o domínio de dados, geralmente composto pelos seguintes componentes:</a:t>
            </a:r>
          </a:p>
          <a:p>
            <a:pPr marL="494100" indent="-457200">
              <a:buFont typeface="+mj-lt"/>
              <a:buAutoNum type="arabicPeriod"/>
            </a:pPr>
            <a:r>
              <a:rPr lang="pt-BR" dirty="0"/>
              <a:t>Dados de origem (de propriedade do domínio)</a:t>
            </a:r>
          </a:p>
          <a:p>
            <a:pPr marL="494100" indent="-457200">
              <a:buFont typeface="+mj-lt"/>
              <a:buAutoNum type="arabicPeriod"/>
            </a:pPr>
            <a:r>
              <a:rPr lang="pt-BR" dirty="0"/>
              <a:t>Recursos de computação e orquestração de autoatendimento (dentro do Databricks Workspaces)</a:t>
            </a:r>
          </a:p>
          <a:p>
            <a:pPr marL="494100" indent="-457200">
              <a:buFont typeface="+mj-lt"/>
              <a:buAutoNum type="arabicPeriod"/>
            </a:pPr>
            <a:r>
              <a:rPr lang="pt-BR" dirty="0"/>
              <a:t>Produtos de dados orientados a domínio servidos para outras equipes e domínios</a:t>
            </a:r>
          </a:p>
          <a:p>
            <a:pPr marL="494100" indent="-457200">
              <a:buFont typeface="+mj-lt"/>
              <a:buAutoNum type="arabicPeriod"/>
            </a:pPr>
            <a:r>
              <a:rPr lang="pt-BR" dirty="0"/>
              <a:t>Insights prontos para consumo por usuários corporativos</a:t>
            </a:r>
          </a:p>
          <a:p>
            <a:pPr marL="494100" indent="-457200">
              <a:buFont typeface="+mj-lt"/>
              <a:buAutoNum type="arabicPeriod"/>
            </a:pPr>
            <a:r>
              <a:rPr lang="pt-BR" dirty="0"/>
              <a:t>Adesão às políticas federadas de governança computacional</a:t>
            </a:r>
          </a:p>
        </p:txBody>
      </p:sp>
      <p:pic>
        <p:nvPicPr>
          <p:cNvPr id="9" name="Picture 8">
            <a:extLst>
              <a:ext uri="{FF2B5EF4-FFF2-40B4-BE49-F238E27FC236}">
                <a16:creationId xmlns:a16="http://schemas.microsoft.com/office/drawing/2014/main" id="{5057A244-A07F-1698-5BB8-473CC7BF8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0423" y="6248400"/>
            <a:ext cx="1454267" cy="530380"/>
          </a:xfrm>
          <a:prstGeom prst="rect">
            <a:avLst/>
          </a:prstGeom>
        </p:spPr>
      </p:pic>
    </p:spTree>
    <p:extLst>
      <p:ext uri="{BB962C8B-B14F-4D97-AF65-F5344CB8AC3E}">
        <p14:creationId xmlns:p14="http://schemas.microsoft.com/office/powerpoint/2010/main" val="249777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{D8DA1FA5-D542-465D-9962-153FDB0349EA}tf12214701_win32</Template>
  <TotalTime>907</TotalTime>
  <Words>1659</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Goudy Old Style</vt:lpstr>
      <vt:lpstr>Wingdings</vt:lpstr>
      <vt:lpstr>Wingdings 2</vt:lpstr>
      <vt:lpstr>SlateVTI</vt:lpstr>
      <vt:lpstr>Workshop Data Mesh com Databricks</vt:lpstr>
      <vt:lpstr>Timeline do Workshop</vt:lpstr>
      <vt:lpstr>O que é Data Mesh?</vt:lpstr>
      <vt:lpstr>Mas por que utilizar Data Mesh?</vt:lpstr>
      <vt:lpstr>Vamos falar de Princípios do Data Mesh</vt:lpstr>
      <vt:lpstr>Qual é seu principal objetivo?</vt:lpstr>
      <vt:lpstr>PowerPoint Presentation</vt:lpstr>
      <vt:lpstr>Por que usar Databricks para Data Mesh?</vt:lpstr>
      <vt:lpstr>PowerPoint Presentation</vt:lpstr>
      <vt:lpstr> Abordagem para uma malha de dados harmonizada</vt:lpstr>
      <vt:lpstr>PowerPoint Presentation</vt:lpstr>
      <vt:lpstr>Abordagem para uma malha de dados Hub &amp; Spoke</vt:lpstr>
      <vt:lpstr>Arquitetura do Data Mesh Hub e Spoke</vt:lpstr>
      <vt:lpstr>Mas não são só vantagens</vt:lpstr>
      <vt:lpstr>Dimensionando e evoluindo a malha de dados</vt:lpstr>
      <vt:lpstr>Arquitetura completa:</vt:lpstr>
      <vt:lpstr>Governança e Views com Colunas Redacted:</vt:lpstr>
      <vt:lpstr>Mas o que isso tem a ver com Data Mesh?</vt:lpstr>
      <vt:lpstr>Exemplo prático em ambiente Databricks</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Data Mesh</dc:title>
  <dc:creator>servidor</dc:creator>
  <cp:lastModifiedBy>servidor</cp:lastModifiedBy>
  <cp:revision>29</cp:revision>
  <dcterms:created xsi:type="dcterms:W3CDTF">2024-06-07T19:01:57Z</dcterms:created>
  <dcterms:modified xsi:type="dcterms:W3CDTF">2024-06-09T05:06:40Z</dcterms:modified>
</cp:coreProperties>
</file>