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1" r:id="rId4"/>
    <p:sldId id="262" r:id="rId5"/>
    <p:sldId id="258" r:id="rId6"/>
    <p:sldId id="259"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5872"/>
  </p:normalViewPr>
  <p:slideViewPr>
    <p:cSldViewPr snapToGrid="0" snapToObjects="1">
      <p:cViewPr varScale="1">
        <p:scale>
          <a:sx n="113" d="100"/>
          <a:sy n="113"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178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588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3672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356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797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3874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610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165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939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47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594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200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19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615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357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20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63073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26C3-4302-E54A-84D9-BE2E42CB88CB}"/>
              </a:ext>
            </a:extLst>
          </p:cNvPr>
          <p:cNvSpPr>
            <a:spLocks noGrp="1"/>
          </p:cNvSpPr>
          <p:nvPr>
            <p:ph type="ctrTitle"/>
          </p:nvPr>
        </p:nvSpPr>
        <p:spPr/>
        <p:txBody>
          <a:bodyPr/>
          <a:lstStyle/>
          <a:p>
            <a:r>
              <a:rPr lang="en-US" dirty="0"/>
              <a:t>Rockbuster</a:t>
            </a:r>
            <a:br>
              <a:rPr lang="en-US" dirty="0"/>
            </a:br>
            <a:r>
              <a:rPr lang="en-US" dirty="0"/>
              <a:t>Online Video Movie Rental Recommendation</a:t>
            </a:r>
          </a:p>
        </p:txBody>
      </p:sp>
      <p:sp>
        <p:nvSpPr>
          <p:cNvPr id="3" name="Subtitle 2">
            <a:extLst>
              <a:ext uri="{FF2B5EF4-FFF2-40B4-BE49-F238E27FC236}">
                <a16:creationId xmlns:a16="http://schemas.microsoft.com/office/drawing/2014/main" id="{310D0C4C-744A-A746-9A9A-D0017E29FEDA}"/>
              </a:ext>
            </a:extLst>
          </p:cNvPr>
          <p:cNvSpPr>
            <a:spLocks noGrp="1"/>
          </p:cNvSpPr>
          <p:nvPr>
            <p:ph type="subTitle" idx="1"/>
          </p:nvPr>
        </p:nvSpPr>
        <p:spPr/>
        <p:txBody>
          <a:bodyPr/>
          <a:lstStyle/>
          <a:p>
            <a:r>
              <a:rPr lang="en-US" dirty="0"/>
              <a:t>January 18, 2021</a:t>
            </a:r>
          </a:p>
        </p:txBody>
      </p:sp>
    </p:spTree>
    <p:extLst>
      <p:ext uri="{BB962C8B-B14F-4D97-AF65-F5344CB8AC3E}">
        <p14:creationId xmlns:p14="http://schemas.microsoft.com/office/powerpoint/2010/main" val="192871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0A1-E095-8E4B-9C5D-23F35ADE06F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10BD0DF-9138-ED48-B252-D036DF611966}"/>
              </a:ext>
            </a:extLst>
          </p:cNvPr>
          <p:cNvSpPr>
            <a:spLocks noGrp="1"/>
          </p:cNvSpPr>
          <p:nvPr>
            <p:ph idx="1"/>
          </p:nvPr>
        </p:nvSpPr>
        <p:spPr>
          <a:xfrm>
            <a:off x="677334" y="1505832"/>
            <a:ext cx="8596668" cy="3880773"/>
          </a:xfrm>
        </p:spPr>
        <p:txBody>
          <a:bodyPr>
            <a:normAutofit/>
          </a:bodyPr>
          <a:lstStyle/>
          <a:p>
            <a:r>
              <a:rPr lang="en-US" dirty="0"/>
              <a:t>Understanding that the competitive landscape is ever-changing and evolving, Rockbuster would like to use their existing movie licenses to launch an online video movie rental service to become and remain competitive with other online services like Apple TV, Hulu, Netflix, and Amazon.</a:t>
            </a:r>
          </a:p>
          <a:p>
            <a:r>
              <a:rPr lang="en-US" dirty="0"/>
              <a:t>To better understand how to market and where to launch this new service, we looked at the following:</a:t>
            </a:r>
          </a:p>
          <a:p>
            <a:pPr lvl="1"/>
            <a:r>
              <a:rPr lang="en-US" dirty="0"/>
              <a:t>The average rate of rental</a:t>
            </a:r>
          </a:p>
          <a:p>
            <a:pPr lvl="1"/>
            <a:r>
              <a:rPr lang="en-US" dirty="0"/>
              <a:t>The average rental duration</a:t>
            </a:r>
          </a:p>
          <a:p>
            <a:pPr lvl="1"/>
            <a:r>
              <a:rPr lang="en-US" dirty="0"/>
              <a:t>Top 10 counties</a:t>
            </a:r>
          </a:p>
          <a:p>
            <a:pPr lvl="1"/>
            <a:r>
              <a:rPr lang="en-US" dirty="0"/>
              <a:t>Top 10 cities</a:t>
            </a:r>
          </a:p>
          <a:p>
            <a:pPr lvl="1"/>
            <a:r>
              <a:rPr lang="en-US" dirty="0"/>
              <a:t>Top spending customers </a:t>
            </a:r>
          </a:p>
        </p:txBody>
      </p:sp>
    </p:spTree>
    <p:extLst>
      <p:ext uri="{BB962C8B-B14F-4D97-AF65-F5344CB8AC3E}">
        <p14:creationId xmlns:p14="http://schemas.microsoft.com/office/powerpoint/2010/main" val="141666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63E-4A05-524C-9898-561F482E652F}"/>
              </a:ext>
            </a:extLst>
          </p:cNvPr>
          <p:cNvSpPr>
            <a:spLocks noGrp="1"/>
          </p:cNvSpPr>
          <p:nvPr>
            <p:ph type="title"/>
          </p:nvPr>
        </p:nvSpPr>
        <p:spPr/>
        <p:txBody>
          <a:bodyPr/>
          <a:lstStyle/>
          <a:p>
            <a:r>
              <a:rPr lang="en-US" dirty="0"/>
              <a:t>Average rental Rate</a:t>
            </a:r>
          </a:p>
        </p:txBody>
      </p:sp>
      <p:pic>
        <p:nvPicPr>
          <p:cNvPr id="19" name="Content Placeholder 18">
            <a:extLst>
              <a:ext uri="{FF2B5EF4-FFF2-40B4-BE49-F238E27FC236}">
                <a16:creationId xmlns:a16="http://schemas.microsoft.com/office/drawing/2014/main" id="{8EF231BB-5EAE-FD49-9ACB-10704CE0E799}"/>
              </a:ext>
            </a:extLst>
          </p:cNvPr>
          <p:cNvPicPr>
            <a:picLocks noGrp="1" noChangeAspect="1"/>
          </p:cNvPicPr>
          <p:nvPr>
            <p:ph idx="1"/>
          </p:nvPr>
        </p:nvPicPr>
        <p:blipFill>
          <a:blip r:embed="rId2"/>
          <a:stretch>
            <a:fillRect/>
          </a:stretch>
        </p:blipFill>
        <p:spPr>
          <a:xfrm>
            <a:off x="677334" y="3192092"/>
            <a:ext cx="8596312" cy="1603196"/>
          </a:xfrm>
        </p:spPr>
      </p:pic>
      <p:sp>
        <p:nvSpPr>
          <p:cNvPr id="3" name="TextBox 2">
            <a:extLst>
              <a:ext uri="{FF2B5EF4-FFF2-40B4-BE49-F238E27FC236}">
                <a16:creationId xmlns:a16="http://schemas.microsoft.com/office/drawing/2014/main" id="{04323FE5-93F4-1148-9DB3-12AD76D5721A}"/>
              </a:ext>
            </a:extLst>
          </p:cNvPr>
          <p:cNvSpPr txBox="1"/>
          <p:nvPr/>
        </p:nvSpPr>
        <p:spPr>
          <a:xfrm>
            <a:off x="903110" y="1625600"/>
            <a:ext cx="7823200" cy="923330"/>
          </a:xfrm>
          <a:prstGeom prst="rect">
            <a:avLst/>
          </a:prstGeom>
          <a:noFill/>
        </p:spPr>
        <p:txBody>
          <a:bodyPr wrap="square" rtlCol="0">
            <a:spAutoFit/>
          </a:bodyPr>
          <a:lstStyle/>
          <a:p>
            <a:r>
              <a:rPr lang="en-US" dirty="0"/>
              <a:t>The average duration for a rental is 5 days, and least is 3 days and the most is 7 days. </a:t>
            </a:r>
          </a:p>
          <a:p>
            <a:endParaRPr lang="en-US" dirty="0"/>
          </a:p>
        </p:txBody>
      </p:sp>
    </p:spTree>
    <p:extLst>
      <p:ext uri="{BB962C8B-B14F-4D97-AF65-F5344CB8AC3E}">
        <p14:creationId xmlns:p14="http://schemas.microsoft.com/office/powerpoint/2010/main" val="370598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63E-4A05-524C-9898-561F482E652F}"/>
              </a:ext>
            </a:extLst>
          </p:cNvPr>
          <p:cNvSpPr>
            <a:spLocks noGrp="1"/>
          </p:cNvSpPr>
          <p:nvPr>
            <p:ph type="title"/>
          </p:nvPr>
        </p:nvSpPr>
        <p:spPr/>
        <p:txBody>
          <a:bodyPr/>
          <a:lstStyle/>
          <a:p>
            <a:r>
              <a:rPr lang="en-US" dirty="0"/>
              <a:t>Average Rental Duration</a:t>
            </a:r>
          </a:p>
        </p:txBody>
      </p:sp>
      <p:pic>
        <p:nvPicPr>
          <p:cNvPr id="6" name="Content Placeholder 5" descr="Chart&#10;&#10;Description automatically generated">
            <a:extLst>
              <a:ext uri="{FF2B5EF4-FFF2-40B4-BE49-F238E27FC236}">
                <a16:creationId xmlns:a16="http://schemas.microsoft.com/office/drawing/2014/main" id="{767F409B-8D2B-E743-8D91-C23205B597C6}"/>
              </a:ext>
            </a:extLst>
          </p:cNvPr>
          <p:cNvPicPr>
            <a:picLocks noGrp="1" noChangeAspect="1"/>
          </p:cNvPicPr>
          <p:nvPr>
            <p:ph idx="1"/>
          </p:nvPr>
        </p:nvPicPr>
        <p:blipFill>
          <a:blip r:embed="rId2"/>
          <a:stretch>
            <a:fillRect/>
          </a:stretch>
        </p:blipFill>
        <p:spPr>
          <a:xfrm>
            <a:off x="677863" y="3025924"/>
            <a:ext cx="8596312" cy="2023932"/>
          </a:xfrm>
        </p:spPr>
      </p:pic>
      <p:sp>
        <p:nvSpPr>
          <p:cNvPr id="4" name="TextBox 3">
            <a:extLst>
              <a:ext uri="{FF2B5EF4-FFF2-40B4-BE49-F238E27FC236}">
                <a16:creationId xmlns:a16="http://schemas.microsoft.com/office/drawing/2014/main" id="{CD603F1C-6342-6A45-9ADC-5717C2B2635D}"/>
              </a:ext>
            </a:extLst>
          </p:cNvPr>
          <p:cNvSpPr txBox="1"/>
          <p:nvPr/>
        </p:nvSpPr>
        <p:spPr>
          <a:xfrm>
            <a:off x="903110" y="1625600"/>
            <a:ext cx="7823200" cy="646331"/>
          </a:xfrm>
          <a:prstGeom prst="rect">
            <a:avLst/>
          </a:prstGeom>
          <a:noFill/>
        </p:spPr>
        <p:txBody>
          <a:bodyPr wrap="square" rtlCol="0">
            <a:spAutoFit/>
          </a:bodyPr>
          <a:lstStyle/>
          <a:p>
            <a:r>
              <a:rPr lang="en-US" dirty="0"/>
              <a:t>The rental rate average is $2.98 and the highest is $4.99 and the lowest is $0.99.</a:t>
            </a:r>
          </a:p>
        </p:txBody>
      </p:sp>
    </p:spTree>
    <p:extLst>
      <p:ext uri="{BB962C8B-B14F-4D97-AF65-F5344CB8AC3E}">
        <p14:creationId xmlns:p14="http://schemas.microsoft.com/office/powerpoint/2010/main" val="41872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63E-4A05-524C-9898-561F482E652F}"/>
              </a:ext>
            </a:extLst>
          </p:cNvPr>
          <p:cNvSpPr>
            <a:spLocks noGrp="1"/>
          </p:cNvSpPr>
          <p:nvPr>
            <p:ph type="title"/>
          </p:nvPr>
        </p:nvSpPr>
        <p:spPr/>
        <p:txBody>
          <a:bodyPr/>
          <a:lstStyle/>
          <a:p>
            <a:r>
              <a:rPr lang="en-US" dirty="0"/>
              <a:t>Top 10 countries</a:t>
            </a:r>
          </a:p>
        </p:txBody>
      </p:sp>
      <p:pic>
        <p:nvPicPr>
          <p:cNvPr id="9" name="Content Placeholder 8" descr="Map&#10;&#10;Description automatically generated">
            <a:extLst>
              <a:ext uri="{FF2B5EF4-FFF2-40B4-BE49-F238E27FC236}">
                <a16:creationId xmlns:a16="http://schemas.microsoft.com/office/drawing/2014/main" id="{E0B36A84-2838-D74E-B40D-753D9A0F38CE}"/>
              </a:ext>
            </a:extLst>
          </p:cNvPr>
          <p:cNvPicPr>
            <a:picLocks noGrp="1" noChangeAspect="1"/>
          </p:cNvPicPr>
          <p:nvPr>
            <p:ph idx="1"/>
          </p:nvPr>
        </p:nvPicPr>
        <p:blipFill>
          <a:blip r:embed="rId2"/>
          <a:stretch>
            <a:fillRect/>
          </a:stretch>
        </p:blipFill>
        <p:spPr>
          <a:xfrm>
            <a:off x="377424" y="2325509"/>
            <a:ext cx="8145688" cy="3737786"/>
          </a:xfrm>
        </p:spPr>
      </p:pic>
      <p:sp>
        <p:nvSpPr>
          <p:cNvPr id="3" name="TextBox 2">
            <a:extLst>
              <a:ext uri="{FF2B5EF4-FFF2-40B4-BE49-F238E27FC236}">
                <a16:creationId xmlns:a16="http://schemas.microsoft.com/office/drawing/2014/main" id="{28FE200F-2928-B944-9DC2-D46C97DBA3C0}"/>
              </a:ext>
            </a:extLst>
          </p:cNvPr>
          <p:cNvSpPr txBox="1"/>
          <p:nvPr/>
        </p:nvSpPr>
        <p:spPr>
          <a:xfrm>
            <a:off x="835378" y="1388535"/>
            <a:ext cx="7134578" cy="1200329"/>
          </a:xfrm>
          <a:prstGeom prst="rect">
            <a:avLst/>
          </a:prstGeom>
          <a:noFill/>
        </p:spPr>
        <p:txBody>
          <a:bodyPr wrap="square" rtlCol="0">
            <a:spAutoFit/>
          </a:bodyPr>
          <a:lstStyle/>
          <a:p>
            <a:r>
              <a:rPr lang="en-US" dirty="0"/>
              <a:t>Majority of the countries are in Asia, of which two-span over Asia and Europe, followed by North America. The top 3 countries are India, China, and the United States.</a:t>
            </a:r>
          </a:p>
          <a:p>
            <a:endParaRPr lang="en-US" dirty="0"/>
          </a:p>
        </p:txBody>
      </p:sp>
    </p:spTree>
    <p:extLst>
      <p:ext uri="{BB962C8B-B14F-4D97-AF65-F5344CB8AC3E}">
        <p14:creationId xmlns:p14="http://schemas.microsoft.com/office/powerpoint/2010/main" val="214600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63E-4A05-524C-9898-561F482E652F}"/>
              </a:ext>
            </a:extLst>
          </p:cNvPr>
          <p:cNvSpPr>
            <a:spLocks noGrp="1"/>
          </p:cNvSpPr>
          <p:nvPr>
            <p:ph type="title"/>
          </p:nvPr>
        </p:nvSpPr>
        <p:spPr/>
        <p:txBody>
          <a:bodyPr/>
          <a:lstStyle/>
          <a:p>
            <a:r>
              <a:rPr lang="en-US" dirty="0"/>
              <a:t>Top 10 cities</a:t>
            </a:r>
          </a:p>
        </p:txBody>
      </p:sp>
      <p:pic>
        <p:nvPicPr>
          <p:cNvPr id="11" name="Content Placeholder 10" descr="Chart, bar chart&#10;&#10;Description automatically generated">
            <a:extLst>
              <a:ext uri="{FF2B5EF4-FFF2-40B4-BE49-F238E27FC236}">
                <a16:creationId xmlns:a16="http://schemas.microsoft.com/office/drawing/2014/main" id="{F74DBAA0-0F6C-984F-BA2D-1E978AF83229}"/>
              </a:ext>
            </a:extLst>
          </p:cNvPr>
          <p:cNvPicPr>
            <a:picLocks noGrp="1" noChangeAspect="1"/>
          </p:cNvPicPr>
          <p:nvPr>
            <p:ph idx="1"/>
          </p:nvPr>
        </p:nvPicPr>
        <p:blipFill>
          <a:blip r:embed="rId2"/>
          <a:stretch>
            <a:fillRect/>
          </a:stretch>
        </p:blipFill>
        <p:spPr>
          <a:xfrm>
            <a:off x="270930" y="2019303"/>
            <a:ext cx="8883525" cy="3758453"/>
          </a:xfrm>
        </p:spPr>
      </p:pic>
      <p:sp>
        <p:nvSpPr>
          <p:cNvPr id="4" name="TextBox 3">
            <a:extLst>
              <a:ext uri="{FF2B5EF4-FFF2-40B4-BE49-F238E27FC236}">
                <a16:creationId xmlns:a16="http://schemas.microsoft.com/office/drawing/2014/main" id="{1F5A779B-5FCD-AF49-AB4D-083C0AAE3C30}"/>
              </a:ext>
            </a:extLst>
          </p:cNvPr>
          <p:cNvSpPr txBox="1"/>
          <p:nvPr/>
        </p:nvSpPr>
        <p:spPr>
          <a:xfrm>
            <a:off x="835378" y="1298223"/>
            <a:ext cx="7134578" cy="923330"/>
          </a:xfrm>
          <a:prstGeom prst="rect">
            <a:avLst/>
          </a:prstGeom>
          <a:noFill/>
        </p:spPr>
        <p:txBody>
          <a:bodyPr wrap="square" rtlCol="0">
            <a:spAutoFit/>
          </a:bodyPr>
          <a:lstStyle/>
          <a:p>
            <a:r>
              <a:rPr lang="en-US" dirty="0"/>
              <a:t>China is home to three of the top cities followed by India and the United States</a:t>
            </a:r>
          </a:p>
          <a:p>
            <a:endParaRPr lang="en-US" dirty="0"/>
          </a:p>
        </p:txBody>
      </p:sp>
    </p:spTree>
    <p:extLst>
      <p:ext uri="{BB962C8B-B14F-4D97-AF65-F5344CB8AC3E}">
        <p14:creationId xmlns:p14="http://schemas.microsoft.com/office/powerpoint/2010/main" val="290392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A63E-4A05-524C-9898-561F482E652F}"/>
              </a:ext>
            </a:extLst>
          </p:cNvPr>
          <p:cNvSpPr>
            <a:spLocks noGrp="1"/>
          </p:cNvSpPr>
          <p:nvPr>
            <p:ph type="title"/>
          </p:nvPr>
        </p:nvSpPr>
        <p:spPr/>
        <p:txBody>
          <a:bodyPr/>
          <a:lstStyle/>
          <a:p>
            <a:r>
              <a:rPr lang="en-US" dirty="0"/>
              <a:t>Top 5 Customers</a:t>
            </a:r>
          </a:p>
        </p:txBody>
      </p:sp>
      <p:sp>
        <p:nvSpPr>
          <p:cNvPr id="12" name="TextBox 11">
            <a:extLst>
              <a:ext uri="{FF2B5EF4-FFF2-40B4-BE49-F238E27FC236}">
                <a16:creationId xmlns:a16="http://schemas.microsoft.com/office/drawing/2014/main" id="{5DADC6B3-B045-C64C-9D28-CEB0E1410E48}"/>
              </a:ext>
            </a:extLst>
          </p:cNvPr>
          <p:cNvSpPr txBox="1"/>
          <p:nvPr/>
        </p:nvSpPr>
        <p:spPr>
          <a:xfrm>
            <a:off x="824089" y="1535292"/>
            <a:ext cx="8187598" cy="369332"/>
          </a:xfrm>
          <a:prstGeom prst="rect">
            <a:avLst/>
          </a:prstGeom>
          <a:noFill/>
        </p:spPr>
        <p:txBody>
          <a:bodyPr wrap="square" rtlCol="0">
            <a:spAutoFit/>
          </a:bodyPr>
          <a:lstStyle/>
          <a:p>
            <a:r>
              <a:rPr lang="en-US" b="1" dirty="0"/>
              <a:t>All customers in the top 5 spent over $29.94.</a:t>
            </a:r>
            <a:endParaRPr lang="en-US" dirty="0"/>
          </a:p>
        </p:txBody>
      </p:sp>
      <p:pic>
        <p:nvPicPr>
          <p:cNvPr id="20" name="Content Placeholder 19" descr="A picture containing chart&#10;&#10;Description automatically generated">
            <a:extLst>
              <a:ext uri="{FF2B5EF4-FFF2-40B4-BE49-F238E27FC236}">
                <a16:creationId xmlns:a16="http://schemas.microsoft.com/office/drawing/2014/main" id="{16CC909F-4383-FA43-B519-A351CFC63420}"/>
              </a:ext>
            </a:extLst>
          </p:cNvPr>
          <p:cNvPicPr>
            <a:picLocks noGrp="1" noChangeAspect="1"/>
          </p:cNvPicPr>
          <p:nvPr>
            <p:ph idx="1"/>
          </p:nvPr>
        </p:nvPicPr>
        <p:blipFill>
          <a:blip r:embed="rId2"/>
          <a:stretch>
            <a:fillRect/>
          </a:stretch>
        </p:blipFill>
        <p:spPr>
          <a:xfrm>
            <a:off x="677863" y="2579145"/>
            <a:ext cx="8596312" cy="2840019"/>
          </a:xfrm>
        </p:spPr>
      </p:pic>
    </p:spTree>
    <p:extLst>
      <p:ext uri="{BB962C8B-B14F-4D97-AF65-F5344CB8AC3E}">
        <p14:creationId xmlns:p14="http://schemas.microsoft.com/office/powerpoint/2010/main" val="417505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40A1-E095-8E4B-9C5D-23F35ADE06F3}"/>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A10BD0DF-9138-ED48-B252-D036DF611966}"/>
              </a:ext>
            </a:extLst>
          </p:cNvPr>
          <p:cNvSpPr>
            <a:spLocks noGrp="1"/>
          </p:cNvSpPr>
          <p:nvPr>
            <p:ph idx="1"/>
          </p:nvPr>
        </p:nvSpPr>
        <p:spPr>
          <a:xfrm>
            <a:off x="677334" y="1641298"/>
            <a:ext cx="8596668" cy="3880773"/>
          </a:xfrm>
        </p:spPr>
        <p:txBody>
          <a:bodyPr>
            <a:normAutofit/>
          </a:bodyPr>
          <a:lstStyle/>
          <a:p>
            <a:pPr lvl="0"/>
            <a:r>
              <a:rPr lang="en-US" dirty="0"/>
              <a:t>Look at capping length of access, based on the data 5 days seems to be sufficient. </a:t>
            </a:r>
          </a:p>
          <a:p>
            <a:pPr lvl="0"/>
            <a:r>
              <a:rPr lang="en-US" dirty="0"/>
              <a:t>Keep rental rates below $4.99, while the average is $2.98 there is some room to bump up the average.</a:t>
            </a:r>
          </a:p>
          <a:p>
            <a:pPr lvl="0"/>
            <a:r>
              <a:rPr lang="en-US" dirty="0"/>
              <a:t>Focus marketing India, China, and the United States based on data from top 10 countries and top 10 cities. </a:t>
            </a:r>
          </a:p>
          <a:p>
            <a:pPr lvl="0"/>
            <a:r>
              <a:rPr lang="en-US" dirty="0"/>
              <a:t>Focus on increasing sales in U.S. as they have 2 in the top 5 of customer spend and, also, look at China. While China doesn’t have more than one customer in the top 5, they </a:t>
            </a:r>
            <a:r>
              <a:rPr lang="en-US"/>
              <a:t>are 2nd </a:t>
            </a:r>
            <a:r>
              <a:rPr lang="en-US" dirty="0"/>
              <a:t>in the top 10 countries. </a:t>
            </a:r>
          </a:p>
          <a:p>
            <a:pPr lvl="1"/>
            <a:endParaRPr lang="en-US" dirty="0"/>
          </a:p>
        </p:txBody>
      </p:sp>
    </p:spTree>
    <p:extLst>
      <p:ext uri="{BB962C8B-B14F-4D97-AF65-F5344CB8AC3E}">
        <p14:creationId xmlns:p14="http://schemas.microsoft.com/office/powerpoint/2010/main" val="4248768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{72382B0F-1C40-1744-99CC-64183D944AD5}tf10001060</Template>
  <TotalTime>62</TotalTime>
  <Words>330</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Rockbuster Online Video Movie Rental Recommendation</vt:lpstr>
      <vt:lpstr>Background</vt:lpstr>
      <vt:lpstr>Average rental Rate</vt:lpstr>
      <vt:lpstr>Average Rental Duration</vt:lpstr>
      <vt:lpstr>Top 10 countries</vt:lpstr>
      <vt:lpstr>Top 10 cities</vt:lpstr>
      <vt:lpstr>Top 5 Customers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Movie rental data</dc:title>
  <dc:creator>Dianne Cooper</dc:creator>
  <cp:lastModifiedBy>Dianne Cooper</cp:lastModifiedBy>
  <cp:revision>7</cp:revision>
  <dcterms:created xsi:type="dcterms:W3CDTF">2021-01-18T21:06:17Z</dcterms:created>
  <dcterms:modified xsi:type="dcterms:W3CDTF">2021-01-21T16:44:14Z</dcterms:modified>
</cp:coreProperties>
</file>