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lear Sans Bold" charset="1" panose="020B0803030202020304"/>
      <p:regular r:id="rId10"/>
    </p:embeddedFont>
    <p:embeddedFont>
      <p:font typeface="Clear Sans Bold Italics" charset="1" panose="020B0803030202090304"/>
      <p:regular r:id="rId11"/>
    </p:embeddedFont>
    <p:embeddedFont>
      <p:font typeface="Rubik Medium" charset="1" panose="00000600000000000000"/>
      <p:regular r:id="rId12"/>
    </p:embeddedFont>
    <p:embeddedFont>
      <p:font typeface="Rubik Medium Bold" charset="1" panose="00000800000000000000"/>
      <p:regular r:id="rId13"/>
    </p:embeddedFont>
    <p:embeddedFont>
      <p:font typeface="Rubik Medium Italics" charset="1" panose="00000600000000000000"/>
      <p:regular r:id="rId14"/>
    </p:embeddedFont>
    <p:embeddedFont>
      <p:font typeface="Rubik Medium Bold Italics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59165" y="3105974"/>
            <a:ext cx="6406976" cy="4075051"/>
            <a:chOff x="0" y="0"/>
            <a:chExt cx="8542634" cy="543340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21708"/>
              <a:ext cx="8542634" cy="2716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0"/>
                </a:lnSpc>
              </a:pPr>
              <a:r>
                <a:rPr lang="en-US" spc="-140" sz="14000">
                  <a:solidFill>
                    <a:srgbClr val="3884FD"/>
                  </a:solidFill>
                  <a:latin typeface="Rubik Medium Bold"/>
                </a:rPr>
                <a:t>AI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251330"/>
              <a:ext cx="8542634" cy="2170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75"/>
                </a:lnSpc>
              </a:pPr>
              <a:r>
                <a:rPr lang="en-US" sz="3125">
                  <a:solidFill>
                    <a:srgbClr val="243762"/>
                  </a:solidFill>
                  <a:latin typeface="Rubik Medium"/>
                </a:rPr>
                <a:t>Автоматизированное формирование доходного портфеля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9144000" y="9239250"/>
            <a:ext cx="7589385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9510269" y="1655716"/>
            <a:ext cx="7749031" cy="76644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07888" y="1177819"/>
            <a:ext cx="5449656" cy="2943923"/>
            <a:chOff x="0" y="0"/>
            <a:chExt cx="7266207" cy="392523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349286"/>
              <a:ext cx="7266207" cy="545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78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7266207" cy="323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243762"/>
                  </a:solidFill>
                  <a:latin typeface="Clear Sans Bold"/>
                </a:rPr>
                <a:t>Отображение плана покупок на ближайшие несколько лет для получения максимальной доходности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507888" y="7946691"/>
            <a:ext cx="5449656" cy="1683433"/>
            <a:chOff x="0" y="0"/>
            <a:chExt cx="7266207" cy="224457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557785"/>
              <a:ext cx="7266207" cy="4945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61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0"/>
              <a:ext cx="7266207" cy="1295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8"/>
                </a:lnSpc>
              </a:pPr>
              <a:r>
                <a:rPr lang="en-US" sz="3207">
                  <a:solidFill>
                    <a:srgbClr val="243762"/>
                  </a:solidFill>
                  <a:latin typeface="Clear Sans Bold"/>
                </a:rPr>
                <a:t>Прогнозирование доходности портфеля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5601822"/>
            <a:ext cx="7589385" cy="3656478"/>
            <a:chOff x="0" y="0"/>
            <a:chExt cx="10119180" cy="4875304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013570" y="0"/>
              <a:ext cx="4175033" cy="4875304"/>
            </a:xfrm>
            <a:prstGeom prst="rect">
              <a:avLst/>
            </a:prstGeom>
          </p:spPr>
        </p:pic>
        <p:sp>
          <p:nvSpPr>
            <p:cNvPr name="AutoShape 10" id="10"/>
            <p:cNvSpPr/>
            <p:nvPr/>
          </p:nvSpPr>
          <p:spPr>
            <a:xfrm rot="0">
              <a:off x="0" y="4843554"/>
              <a:ext cx="10119180" cy="0"/>
            </a:xfrm>
            <a:prstGeom prst="line">
              <a:avLst/>
            </a:prstGeom>
            <a:ln cap="rnd" w="25400">
              <a:solidFill>
                <a:srgbClr val="243762"/>
              </a:solidFill>
              <a:prstDash val="solid"/>
              <a:headEnd type="none" len="sm" w="sm"/>
              <a:tailEnd type="none" len="sm" w="sm"/>
            </a:ln>
          </p:spPr>
        </p:sp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514001" y="2601194"/>
              <a:ext cx="4632446" cy="2274110"/>
            </a:xfrm>
            <a:prstGeom prst="rect">
              <a:avLst/>
            </a:prstGeom>
          </p:spPr>
        </p:pic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7670568" y="3094808"/>
              <a:ext cx="951756" cy="1780496"/>
            </a:xfrm>
            <a:prstGeom prst="rect">
              <a:avLst/>
            </a:prstGeom>
          </p:spPr>
        </p:pic>
      </p:grpSp>
      <p:grpSp>
        <p:nvGrpSpPr>
          <p:cNvPr name="Group 13" id="13"/>
          <p:cNvGrpSpPr/>
          <p:nvPr/>
        </p:nvGrpSpPr>
        <p:grpSpPr>
          <a:xfrm rot="0">
            <a:off x="11507888" y="4235411"/>
            <a:ext cx="5449656" cy="3519195"/>
            <a:chOff x="0" y="0"/>
            <a:chExt cx="7266207" cy="469226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4074488"/>
              <a:ext cx="7266207" cy="4945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61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0"/>
              <a:ext cx="7266207" cy="3863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243762"/>
                  </a:solidFill>
                  <a:latin typeface="Clear Sans Bold"/>
                </a:rPr>
                <a:t>Рекомендации к покупке ценных бумаг, основанные на их дохожности, волатильности и стабильности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1177819"/>
            <a:ext cx="6795645" cy="3168840"/>
            <a:chOff x="0" y="0"/>
            <a:chExt cx="9060860" cy="422512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76200"/>
              <a:ext cx="9060860" cy="32173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349"/>
                </a:lnSpc>
              </a:pPr>
              <a:r>
                <a:rPr lang="en-US" spc="-84" sz="8499">
                  <a:solidFill>
                    <a:srgbClr val="3884FD"/>
                  </a:solidFill>
                  <a:latin typeface="Rubik Medium Bold"/>
                </a:rPr>
                <a:t>Задачи проекта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3545458"/>
              <a:ext cx="8146446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19783" y="1252298"/>
            <a:ext cx="538296" cy="538296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19783" y="4293508"/>
            <a:ext cx="538296" cy="538296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19783" y="7946691"/>
            <a:ext cx="538296" cy="5382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90422" y="6401802"/>
            <a:ext cx="227361" cy="22736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890422" y="7966064"/>
            <a:ext cx="227361" cy="22736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890422" y="9125569"/>
            <a:ext cx="227361" cy="227361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890422" y="2599299"/>
            <a:ext cx="227361" cy="22736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890422" y="3467308"/>
            <a:ext cx="227361" cy="227361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890422" y="4661652"/>
            <a:ext cx="9524943" cy="85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243762"/>
                </a:solidFill>
                <a:latin typeface="Clear Sans Bold"/>
              </a:rPr>
              <a:t>Дополнительный функционал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92975" y="5921919"/>
            <a:ext cx="5851091" cy="112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43762"/>
                </a:solidFill>
                <a:latin typeface="Rubik Medium"/>
              </a:rPr>
              <a:t>Выгрузка портфеля в удобном CSV файле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92975" y="7486181"/>
            <a:ext cx="5851091" cy="112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43762"/>
                </a:solidFill>
                <a:latin typeface="Rubik Medium"/>
              </a:rPr>
              <a:t>Отображение актуального курса валют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92975" y="8953891"/>
            <a:ext cx="5851091" cy="112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43762"/>
                </a:solidFill>
                <a:latin typeface="Rubik Medium"/>
              </a:rPr>
              <a:t>Вывод Лидеров Роста/Падения ОАО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92975" y="2433085"/>
            <a:ext cx="10378416" cy="55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43762"/>
                </a:solidFill>
                <a:latin typeface="Rubik Medium"/>
              </a:rPr>
              <a:t>Отображение состояния актуальных синих фишек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92975" y="3301093"/>
            <a:ext cx="8519880" cy="55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43762"/>
                </a:solidFill>
                <a:latin typeface="Rubik Medium"/>
              </a:rPr>
              <a:t>Прогнозирование доходности портфеля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90422" y="1230522"/>
            <a:ext cx="7605683" cy="85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243762"/>
                </a:solidFill>
                <a:latin typeface="Clear Sans Bold"/>
              </a:rPr>
              <a:t>Основной функционал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416775" y="4660578"/>
            <a:ext cx="4461525" cy="4603826"/>
          </a:xfrm>
          <a:prstGeom prst="rect">
            <a:avLst/>
          </a:prstGeom>
        </p:spPr>
      </p:pic>
      <p:sp>
        <p:nvSpPr>
          <p:cNvPr name="AutoShape 20" id="20"/>
          <p:cNvSpPr/>
          <p:nvPr/>
        </p:nvSpPr>
        <p:spPr>
          <a:xfrm rot="0">
            <a:off x="8912535" y="9239250"/>
            <a:ext cx="8346765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9496105" y="6833226"/>
            <a:ext cx="5078409" cy="24930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865661" y="1533520"/>
            <a:ext cx="6948461" cy="1166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01"/>
              </a:lnSpc>
            </a:pPr>
            <a:r>
              <a:rPr lang="en-US" spc="-80" sz="8091">
                <a:solidFill>
                  <a:srgbClr val="3884FD"/>
                </a:solidFill>
                <a:latin typeface="Rubik Medium Bold"/>
              </a:rPr>
              <a:t>Стек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46661" y="3652416"/>
            <a:ext cx="482818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500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3884FD"/>
                </a:solidFill>
                <a:latin typeface="Clear Sans Bold"/>
              </a:rPr>
              <a:t>Python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8855075"/>
            <a:ext cx="7589385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3872" y="2090893"/>
            <a:ext cx="6599041" cy="695301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46661" y="4703800"/>
            <a:ext cx="604243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500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3884FD"/>
                </a:solidFill>
                <a:latin typeface="Clear Sans Bold"/>
              </a:rPr>
              <a:t>PyPortfolioOpt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46661" y="5900968"/>
            <a:ext cx="78514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500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3884FD"/>
                </a:solidFill>
                <a:latin typeface="Clear Sans Bold"/>
              </a:rPr>
              <a:t>Yahoo! Finance API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46661" y="6999331"/>
            <a:ext cx="482818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500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3884FD"/>
                </a:solidFill>
                <a:latin typeface="Clear Sans Bold"/>
              </a:rPr>
              <a:t>Flask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46661" y="8180306"/>
            <a:ext cx="482818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500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3884FD"/>
                </a:solidFill>
                <a:latin typeface="Clear Sans Bold"/>
              </a:rPr>
              <a:t>Requests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84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22874" y="2188547"/>
            <a:ext cx="6636426" cy="1925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2"/>
              </a:lnSpc>
            </a:pPr>
            <a:r>
              <a:rPr lang="en-US" spc="-68" sz="6875">
                <a:solidFill>
                  <a:srgbClr val="FFFFFF"/>
                </a:solidFill>
                <a:latin typeface="Rubik Medium Bold"/>
              </a:rPr>
              <a:t>Алгоритм работы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8635737"/>
            <a:ext cx="16230600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3118029"/>
            <a:ext cx="9594174" cy="61402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6703" y="1261064"/>
            <a:ext cx="915398" cy="915398"/>
            <a:chOff x="0" y="0"/>
            <a:chExt cx="1220531" cy="122053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20531" cy="1220531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884FD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39679" y="238791"/>
              <a:ext cx="941174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ubik Medium Bold"/>
                </a:rPr>
                <a:t>01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480295" y="925317"/>
            <a:ext cx="915398" cy="915398"/>
            <a:chOff x="0" y="0"/>
            <a:chExt cx="1220531" cy="122053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220531" cy="1220531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884FD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39679" y="238791"/>
              <a:ext cx="941174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ubik Medium Bold"/>
                </a:rPr>
                <a:t>02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71001" y="6050736"/>
            <a:ext cx="915398" cy="915398"/>
            <a:chOff x="0" y="0"/>
            <a:chExt cx="1220531" cy="122053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220531" cy="1220531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884FD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39679" y="238791"/>
              <a:ext cx="941174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ubik Medium Bold"/>
                </a:rPr>
                <a:t>03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485058" y="6050736"/>
            <a:ext cx="915398" cy="915398"/>
            <a:chOff x="0" y="0"/>
            <a:chExt cx="1220531" cy="1220531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220531" cy="1220531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884FD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39679" y="238791"/>
              <a:ext cx="941174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ubik Medium Bold"/>
                </a:rPr>
                <a:t>04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82101" y="2176462"/>
            <a:ext cx="6398005" cy="1488491"/>
            <a:chOff x="0" y="0"/>
            <a:chExt cx="8530673" cy="1984654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801649"/>
              <a:ext cx="8530673" cy="1183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</a:pPr>
              <a:r>
                <a:rPr lang="en-US" sz="2400">
                  <a:solidFill>
                    <a:srgbClr val="243762"/>
                  </a:solidFill>
                  <a:latin typeface="Rubik Medium"/>
                </a:rPr>
                <a:t>Данные полученные от пользователя формируются в JSON файл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0"/>
              <a:ext cx="8530673" cy="643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3884FD"/>
                  </a:solidFill>
                  <a:latin typeface="Clear Sans Bold"/>
                </a:rPr>
                <a:t>Обработка вводных данных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480295" y="2176462"/>
            <a:ext cx="6398005" cy="1031291"/>
            <a:chOff x="0" y="0"/>
            <a:chExt cx="8530673" cy="1375054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801649"/>
              <a:ext cx="8530673" cy="1183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</a:pPr>
              <a:r>
                <a:rPr lang="en-US" sz="2400">
                  <a:solidFill>
                    <a:srgbClr val="243762"/>
                  </a:solidFill>
                  <a:latin typeface="Rubik Medium"/>
                </a:rPr>
                <a:t>При помощи API данные отправляются на сервер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0"/>
              <a:ext cx="8530673" cy="643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3884FD"/>
                  </a:solidFill>
                  <a:latin typeface="Clear Sans Bold"/>
                </a:rPr>
                <a:t>Отправка данных на сервер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09700" y="7442384"/>
            <a:ext cx="6398005" cy="1588503"/>
            <a:chOff x="0" y="0"/>
            <a:chExt cx="8530673" cy="2118004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934999"/>
              <a:ext cx="8530673" cy="1792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</a:pPr>
              <a:r>
                <a:rPr lang="en-US" sz="2400">
                  <a:solidFill>
                    <a:srgbClr val="243762"/>
                  </a:solidFill>
                  <a:latin typeface="Rubik Medium"/>
                </a:rPr>
                <a:t>Сервер обрабатывает данные и собирает наиболее выгодный инвестиционный портфель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0"/>
              <a:ext cx="8530673" cy="643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3884FD"/>
                  </a:solidFill>
                  <a:latin typeface="Clear Sans Bold"/>
                </a:rPr>
                <a:t>Серверная обработка данных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485058" y="7442384"/>
            <a:ext cx="6774242" cy="1588503"/>
            <a:chOff x="0" y="0"/>
            <a:chExt cx="9032323" cy="2118004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934999"/>
              <a:ext cx="9032323" cy="1792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</a:pPr>
              <a:r>
                <a:rPr lang="en-US" sz="2400">
                  <a:solidFill>
                    <a:srgbClr val="243762"/>
                  </a:solidFill>
                  <a:latin typeface="Rubik Medium"/>
                </a:rPr>
                <a:t>Пользователь види сформированный портфель в виде удобной таблицы, а также может его скачать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0"/>
              <a:ext cx="9032323" cy="643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3884FD"/>
                  </a:solidFill>
                  <a:latin typeface="Clear Sans Bold"/>
                </a:rPr>
                <a:t>Вывод результата пользователю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84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685351"/>
            <a:ext cx="8779192" cy="4088443"/>
            <a:chOff x="0" y="0"/>
            <a:chExt cx="11705589" cy="545125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642902"/>
              <a:ext cx="10854527" cy="621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50"/>
                </a:lnSpc>
                <a:spcBef>
                  <a:spcPct val="0"/>
                </a:spcBef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1492"/>
              <a:ext cx="11705589" cy="38715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219"/>
                </a:lnSpc>
              </a:pPr>
              <a:r>
                <a:rPr lang="en-US" spc="-101" sz="10199">
                  <a:solidFill>
                    <a:srgbClr val="FFFFFF"/>
                  </a:solidFill>
                  <a:latin typeface="Rubik Medium Bold"/>
                </a:rPr>
                <a:t>Спасибо за внимание!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8058" y="2516647"/>
            <a:ext cx="7870764" cy="59960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DAE_Lt74jkg</dc:identifier>
  <dcterms:modified xsi:type="dcterms:W3CDTF">2011-08-01T06:04:30Z</dcterms:modified>
  <cp:revision>1</cp:revision>
  <dc:title>AI</dc:title>
</cp:coreProperties>
</file>