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91" r:id="rId4"/>
    <p:sldId id="260" r:id="rId5"/>
    <p:sldId id="292" r:id="rId6"/>
    <p:sldId id="293" r:id="rId7"/>
    <p:sldId id="294" r:id="rId8"/>
    <p:sldId id="295" r:id="rId9"/>
    <p:sldId id="296" r:id="rId10"/>
    <p:sldId id="297" r:id="rId11"/>
    <p:sldId id="264" r:id="rId12"/>
    <p:sldId id="265" r:id="rId13"/>
    <p:sldId id="266" r:id="rId14"/>
    <p:sldId id="290" r:id="rId15"/>
    <p:sldId id="268" r:id="rId16"/>
    <p:sldId id="285" r:id="rId17"/>
    <p:sldId id="286" r:id="rId18"/>
    <p:sldId id="269" r:id="rId19"/>
    <p:sldId id="287" r:id="rId20"/>
    <p:sldId id="288" r:id="rId21"/>
    <p:sldId id="289" r:id="rId22"/>
    <p:sldId id="271" r:id="rId23"/>
    <p:sldId id="273" r:id="rId24"/>
    <p:sldId id="298" r:id="rId25"/>
    <p:sldId id="299" r:id="rId26"/>
    <p:sldId id="300" r:id="rId27"/>
    <p:sldId id="272" r:id="rId28"/>
    <p:sldId id="275" r:id="rId29"/>
    <p:sldId id="274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138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wnloads\ctx_experiments\total_respon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response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Size (%)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13009</c:v>
                </c:pt>
                <c:pt idx="1">
                  <c:v>13275</c:v>
                </c:pt>
                <c:pt idx="2">
                  <c:v>13551</c:v>
                </c:pt>
                <c:pt idx="3">
                  <c:v>13840</c:v>
                </c:pt>
                <c:pt idx="4">
                  <c:v>14141</c:v>
                </c:pt>
                <c:pt idx="5">
                  <c:v>14455</c:v>
                </c:pt>
                <c:pt idx="6">
                  <c:v>14783</c:v>
                </c:pt>
                <c:pt idx="7">
                  <c:v>15127</c:v>
                </c:pt>
                <c:pt idx="8">
                  <c:v>15487</c:v>
                </c:pt>
                <c:pt idx="9">
                  <c:v>15865</c:v>
                </c:pt>
                <c:pt idx="10">
                  <c:v>16262</c:v>
                </c:pt>
                <c:pt idx="11">
                  <c:v>16679</c:v>
                </c:pt>
                <c:pt idx="12">
                  <c:v>17118</c:v>
                </c:pt>
                <c:pt idx="13">
                  <c:v>17580</c:v>
                </c:pt>
                <c:pt idx="14">
                  <c:v>18069</c:v>
                </c:pt>
                <c:pt idx="15">
                  <c:v>18585</c:v>
                </c:pt>
                <c:pt idx="16">
                  <c:v>19132</c:v>
                </c:pt>
                <c:pt idx="17">
                  <c:v>19711</c:v>
                </c:pt>
                <c:pt idx="18">
                  <c:v>20327</c:v>
                </c:pt>
                <c:pt idx="19">
                  <c:v>20983</c:v>
                </c:pt>
                <c:pt idx="20">
                  <c:v>21683</c:v>
                </c:pt>
                <c:pt idx="21">
                  <c:v>22430</c:v>
                </c:pt>
                <c:pt idx="22">
                  <c:v>23231</c:v>
                </c:pt>
                <c:pt idx="23">
                  <c:v>24092</c:v>
                </c:pt>
                <c:pt idx="24">
                  <c:v>25018</c:v>
                </c:pt>
                <c:pt idx="25">
                  <c:v>26019</c:v>
                </c:pt>
                <c:pt idx="26">
                  <c:v>27103</c:v>
                </c:pt>
                <c:pt idx="27">
                  <c:v>28282</c:v>
                </c:pt>
                <c:pt idx="28">
                  <c:v>29567</c:v>
                </c:pt>
                <c:pt idx="29">
                  <c:v>30975</c:v>
                </c:pt>
                <c:pt idx="30">
                  <c:v>32524</c:v>
                </c:pt>
                <c:pt idx="31">
                  <c:v>34236</c:v>
                </c:pt>
                <c:pt idx="32">
                  <c:v>36138</c:v>
                </c:pt>
                <c:pt idx="33">
                  <c:v>38264</c:v>
                </c:pt>
                <c:pt idx="34">
                  <c:v>40655</c:v>
                </c:pt>
                <c:pt idx="35">
                  <c:v>43366</c:v>
                </c:pt>
                <c:pt idx="36">
                  <c:v>46463</c:v>
                </c:pt>
                <c:pt idx="37">
                  <c:v>50037</c:v>
                </c:pt>
                <c:pt idx="38">
                  <c:v>54207</c:v>
                </c:pt>
                <c:pt idx="39">
                  <c:v>59135</c:v>
                </c:pt>
                <c:pt idx="40">
                  <c:v>65049</c:v>
                </c:pt>
                <c:pt idx="41">
                  <c:v>72276</c:v>
                </c:pt>
                <c:pt idx="42">
                  <c:v>81311</c:v>
                </c:pt>
                <c:pt idx="43">
                  <c:v>92927</c:v>
                </c:pt>
                <c:pt idx="44">
                  <c:v>108415</c:v>
                </c:pt>
                <c:pt idx="45">
                  <c:v>130098</c:v>
                </c:pt>
                <c:pt idx="46">
                  <c:v>162622</c:v>
                </c:pt>
                <c:pt idx="47">
                  <c:v>216830</c:v>
                </c:pt>
                <c:pt idx="48">
                  <c:v>325245</c:v>
                </c:pt>
                <c:pt idx="49">
                  <c:v>650491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2.2860499999999999</c:v>
                </c:pt>
                <c:pt idx="1">
                  <c:v>2.2865099999999998</c:v>
                </c:pt>
                <c:pt idx="2">
                  <c:v>2.2829799999999998</c:v>
                </c:pt>
                <c:pt idx="3">
                  <c:v>2.2766199999999999</c:v>
                </c:pt>
                <c:pt idx="4">
                  <c:v>2.2742900000000001</c:v>
                </c:pt>
                <c:pt idx="5">
                  <c:v>2.2712500000000002</c:v>
                </c:pt>
                <c:pt idx="6">
                  <c:v>2.2728100000000002</c:v>
                </c:pt>
                <c:pt idx="7">
                  <c:v>2.2304499999999998</c:v>
                </c:pt>
                <c:pt idx="8">
                  <c:v>2.2344400000000002</c:v>
                </c:pt>
                <c:pt idx="9">
                  <c:v>2.2237300000000002</c:v>
                </c:pt>
                <c:pt idx="10">
                  <c:v>2.21454</c:v>
                </c:pt>
                <c:pt idx="11">
                  <c:v>2.21461</c:v>
                </c:pt>
                <c:pt idx="12">
                  <c:v>2.2055799999999999</c:v>
                </c:pt>
                <c:pt idx="13">
                  <c:v>2.2135799999999999</c:v>
                </c:pt>
                <c:pt idx="14">
                  <c:v>2.2021500000000001</c:v>
                </c:pt>
                <c:pt idx="15">
                  <c:v>2.2010700000000001</c:v>
                </c:pt>
                <c:pt idx="16">
                  <c:v>2.1917900000000001</c:v>
                </c:pt>
                <c:pt idx="17">
                  <c:v>2.1881699999999999</c:v>
                </c:pt>
                <c:pt idx="18">
                  <c:v>1.9416599999999999</c:v>
                </c:pt>
                <c:pt idx="19">
                  <c:v>1.7546200000000001</c:v>
                </c:pt>
                <c:pt idx="20">
                  <c:v>1.66655</c:v>
                </c:pt>
                <c:pt idx="21">
                  <c:v>1.6695899999999999</c:v>
                </c:pt>
                <c:pt idx="22">
                  <c:v>1.6522600000000001</c:v>
                </c:pt>
                <c:pt idx="23">
                  <c:v>1.64812</c:v>
                </c:pt>
                <c:pt idx="24">
                  <c:v>1.6251199999999999</c:v>
                </c:pt>
                <c:pt idx="25">
                  <c:v>1.62083</c:v>
                </c:pt>
                <c:pt idx="26">
                  <c:v>1.61998</c:v>
                </c:pt>
                <c:pt idx="27">
                  <c:v>1.6136600000000001</c:v>
                </c:pt>
                <c:pt idx="28">
                  <c:v>1.60771</c:v>
                </c:pt>
                <c:pt idx="29">
                  <c:v>1.58047</c:v>
                </c:pt>
                <c:pt idx="30">
                  <c:v>1.57636</c:v>
                </c:pt>
                <c:pt idx="31">
                  <c:v>1.56419</c:v>
                </c:pt>
                <c:pt idx="32">
                  <c:v>1.45963</c:v>
                </c:pt>
                <c:pt idx="33">
                  <c:v>1.45661</c:v>
                </c:pt>
                <c:pt idx="34">
                  <c:v>1.43451</c:v>
                </c:pt>
                <c:pt idx="35">
                  <c:v>1.42947</c:v>
                </c:pt>
                <c:pt idx="36">
                  <c:v>1.4117599999999999</c:v>
                </c:pt>
                <c:pt idx="37">
                  <c:v>1.38897</c:v>
                </c:pt>
                <c:pt idx="38">
                  <c:v>1.3656600000000001</c:v>
                </c:pt>
                <c:pt idx="39">
                  <c:v>1.35083</c:v>
                </c:pt>
                <c:pt idx="40">
                  <c:v>1.3238399999999999</c:v>
                </c:pt>
                <c:pt idx="41">
                  <c:v>1.2878700000000001</c:v>
                </c:pt>
                <c:pt idx="42">
                  <c:v>1.25841</c:v>
                </c:pt>
                <c:pt idx="43">
                  <c:v>1.2150399999999999</c:v>
                </c:pt>
                <c:pt idx="44">
                  <c:v>1.16974</c:v>
                </c:pt>
                <c:pt idx="45">
                  <c:v>1.10164</c:v>
                </c:pt>
                <c:pt idx="46">
                  <c:v>0.58884999999999998</c:v>
                </c:pt>
                <c:pt idx="47">
                  <c:v>0.33932000000000001</c:v>
                </c:pt>
                <c:pt idx="48">
                  <c:v>0.22305</c:v>
                </c:pt>
                <c:pt idx="49">
                  <c:v>0.12733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5080992"/>
        <c:axId val="53588934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13009</c:v>
                      </c:pt>
                      <c:pt idx="1">
                        <c:v>13275</c:v>
                      </c:pt>
                      <c:pt idx="2">
                        <c:v>13551</c:v>
                      </c:pt>
                      <c:pt idx="3">
                        <c:v>13840</c:v>
                      </c:pt>
                      <c:pt idx="4">
                        <c:v>14141</c:v>
                      </c:pt>
                      <c:pt idx="5">
                        <c:v>14455</c:v>
                      </c:pt>
                      <c:pt idx="6">
                        <c:v>14783</c:v>
                      </c:pt>
                      <c:pt idx="7">
                        <c:v>15127</c:v>
                      </c:pt>
                      <c:pt idx="8">
                        <c:v>15487</c:v>
                      </c:pt>
                      <c:pt idx="9">
                        <c:v>15865</c:v>
                      </c:pt>
                      <c:pt idx="10">
                        <c:v>16262</c:v>
                      </c:pt>
                      <c:pt idx="11">
                        <c:v>16679</c:v>
                      </c:pt>
                      <c:pt idx="12">
                        <c:v>17118</c:v>
                      </c:pt>
                      <c:pt idx="13">
                        <c:v>17580</c:v>
                      </c:pt>
                      <c:pt idx="14">
                        <c:v>18069</c:v>
                      </c:pt>
                      <c:pt idx="15">
                        <c:v>18585</c:v>
                      </c:pt>
                      <c:pt idx="16">
                        <c:v>19132</c:v>
                      </c:pt>
                      <c:pt idx="17">
                        <c:v>19711</c:v>
                      </c:pt>
                      <c:pt idx="18">
                        <c:v>20327</c:v>
                      </c:pt>
                      <c:pt idx="19">
                        <c:v>20983</c:v>
                      </c:pt>
                      <c:pt idx="20">
                        <c:v>21683</c:v>
                      </c:pt>
                      <c:pt idx="21">
                        <c:v>22430</c:v>
                      </c:pt>
                      <c:pt idx="22">
                        <c:v>23231</c:v>
                      </c:pt>
                      <c:pt idx="23">
                        <c:v>24092</c:v>
                      </c:pt>
                      <c:pt idx="24">
                        <c:v>25018</c:v>
                      </c:pt>
                      <c:pt idx="25">
                        <c:v>26019</c:v>
                      </c:pt>
                      <c:pt idx="26">
                        <c:v>27103</c:v>
                      </c:pt>
                      <c:pt idx="27">
                        <c:v>28282</c:v>
                      </c:pt>
                      <c:pt idx="28">
                        <c:v>29567</c:v>
                      </c:pt>
                      <c:pt idx="29">
                        <c:v>30975</c:v>
                      </c:pt>
                      <c:pt idx="30">
                        <c:v>32524</c:v>
                      </c:pt>
                      <c:pt idx="31">
                        <c:v>34236</c:v>
                      </c:pt>
                      <c:pt idx="32">
                        <c:v>36138</c:v>
                      </c:pt>
                      <c:pt idx="33">
                        <c:v>38264</c:v>
                      </c:pt>
                      <c:pt idx="34">
                        <c:v>40655</c:v>
                      </c:pt>
                      <c:pt idx="35">
                        <c:v>43366</c:v>
                      </c:pt>
                      <c:pt idx="36">
                        <c:v>46463</c:v>
                      </c:pt>
                      <c:pt idx="37">
                        <c:v>50037</c:v>
                      </c:pt>
                      <c:pt idx="38">
                        <c:v>54207</c:v>
                      </c:pt>
                      <c:pt idx="39">
                        <c:v>59135</c:v>
                      </c:pt>
                      <c:pt idx="40">
                        <c:v>65049</c:v>
                      </c:pt>
                      <c:pt idx="41">
                        <c:v>72276</c:v>
                      </c:pt>
                      <c:pt idx="42">
                        <c:v>81311</c:v>
                      </c:pt>
                      <c:pt idx="43">
                        <c:v>92927</c:v>
                      </c:pt>
                      <c:pt idx="44">
                        <c:v>108415</c:v>
                      </c:pt>
                      <c:pt idx="45">
                        <c:v>130098</c:v>
                      </c:pt>
                      <c:pt idx="46">
                        <c:v>162622</c:v>
                      </c:pt>
                      <c:pt idx="47">
                        <c:v>216830</c:v>
                      </c:pt>
                      <c:pt idx="48">
                        <c:v>325245</c:v>
                      </c:pt>
                      <c:pt idx="49">
                        <c:v>650491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Sheet1!$A$2:$A$50</c15:sqref>
                        </c15:formulaRef>
                      </c:ext>
                    </c:extLst>
                    <c:numCache>
                      <c:formatCode>General</c:formatCode>
                      <c:ptCount val="49"/>
                      <c:pt idx="0">
                        <c:v>13009</c:v>
                      </c:pt>
                      <c:pt idx="1">
                        <c:v>13275</c:v>
                      </c:pt>
                      <c:pt idx="2">
                        <c:v>13551</c:v>
                      </c:pt>
                      <c:pt idx="3">
                        <c:v>13840</c:v>
                      </c:pt>
                      <c:pt idx="4">
                        <c:v>14141</c:v>
                      </c:pt>
                      <c:pt idx="5">
                        <c:v>14455</c:v>
                      </c:pt>
                      <c:pt idx="6">
                        <c:v>14783</c:v>
                      </c:pt>
                      <c:pt idx="7">
                        <c:v>15127</c:v>
                      </c:pt>
                      <c:pt idx="8">
                        <c:v>15487</c:v>
                      </c:pt>
                      <c:pt idx="9">
                        <c:v>15865</c:v>
                      </c:pt>
                      <c:pt idx="10">
                        <c:v>16262</c:v>
                      </c:pt>
                      <c:pt idx="11">
                        <c:v>16679</c:v>
                      </c:pt>
                      <c:pt idx="12">
                        <c:v>17118</c:v>
                      </c:pt>
                      <c:pt idx="13">
                        <c:v>17580</c:v>
                      </c:pt>
                      <c:pt idx="14">
                        <c:v>18069</c:v>
                      </c:pt>
                      <c:pt idx="15">
                        <c:v>18585</c:v>
                      </c:pt>
                      <c:pt idx="16">
                        <c:v>19132</c:v>
                      </c:pt>
                      <c:pt idx="17">
                        <c:v>19711</c:v>
                      </c:pt>
                      <c:pt idx="18">
                        <c:v>20327</c:v>
                      </c:pt>
                      <c:pt idx="19">
                        <c:v>20983</c:v>
                      </c:pt>
                      <c:pt idx="20">
                        <c:v>21683</c:v>
                      </c:pt>
                      <c:pt idx="21">
                        <c:v>22430</c:v>
                      </c:pt>
                      <c:pt idx="22">
                        <c:v>23231</c:v>
                      </c:pt>
                      <c:pt idx="23">
                        <c:v>24092</c:v>
                      </c:pt>
                      <c:pt idx="24">
                        <c:v>25018</c:v>
                      </c:pt>
                      <c:pt idx="25">
                        <c:v>26019</c:v>
                      </c:pt>
                      <c:pt idx="26">
                        <c:v>27103</c:v>
                      </c:pt>
                      <c:pt idx="27">
                        <c:v>28282</c:v>
                      </c:pt>
                      <c:pt idx="28">
                        <c:v>29567</c:v>
                      </c:pt>
                      <c:pt idx="29">
                        <c:v>30975</c:v>
                      </c:pt>
                      <c:pt idx="30">
                        <c:v>32524</c:v>
                      </c:pt>
                      <c:pt idx="31">
                        <c:v>34236</c:v>
                      </c:pt>
                      <c:pt idx="32">
                        <c:v>36138</c:v>
                      </c:pt>
                      <c:pt idx="33">
                        <c:v>38264</c:v>
                      </c:pt>
                      <c:pt idx="34">
                        <c:v>40655</c:v>
                      </c:pt>
                      <c:pt idx="35">
                        <c:v>43366</c:v>
                      </c:pt>
                      <c:pt idx="36">
                        <c:v>46463</c:v>
                      </c:pt>
                      <c:pt idx="37">
                        <c:v>50037</c:v>
                      </c:pt>
                      <c:pt idx="38">
                        <c:v>54207</c:v>
                      </c:pt>
                      <c:pt idx="39">
                        <c:v>59135</c:v>
                      </c:pt>
                      <c:pt idx="40">
                        <c:v>65049</c:v>
                      </c:pt>
                      <c:pt idx="41">
                        <c:v>72276</c:v>
                      </c:pt>
                      <c:pt idx="42">
                        <c:v>81311</c:v>
                      </c:pt>
                      <c:pt idx="43">
                        <c:v>92927</c:v>
                      </c:pt>
                      <c:pt idx="44">
                        <c:v>108415</c:v>
                      </c:pt>
                      <c:pt idx="45">
                        <c:v>130098</c:v>
                      </c:pt>
                      <c:pt idx="46">
                        <c:v>162622</c:v>
                      </c:pt>
                      <c:pt idx="47">
                        <c:v>216830</c:v>
                      </c:pt>
                      <c:pt idx="48">
                        <c:v>325245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lineChart>
        <c:grouping val="standard"/>
        <c:varyColors val="0"/>
        <c:ser>
          <c:idx val="2"/>
          <c:order val="2"/>
          <c:tx>
            <c:strRef>
              <c:f>Sheet1!$C$1</c:f>
              <c:strCache>
                <c:ptCount val="1"/>
                <c:pt idx="0">
                  <c:v>Size (Bytes)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Sheet1!$C$2:$C$51</c:f>
              <c:numCache>
                <c:formatCode>General</c:formatCode>
                <c:ptCount val="50"/>
                <c:pt idx="0">
                  <c:v>4899</c:v>
                </c:pt>
                <c:pt idx="1">
                  <c:v>4900</c:v>
                </c:pt>
                <c:pt idx="2">
                  <c:v>4897</c:v>
                </c:pt>
                <c:pt idx="3">
                  <c:v>4897</c:v>
                </c:pt>
                <c:pt idx="4">
                  <c:v>4892</c:v>
                </c:pt>
                <c:pt idx="5">
                  <c:v>4890</c:v>
                </c:pt>
                <c:pt idx="6">
                  <c:v>4907</c:v>
                </c:pt>
                <c:pt idx="7">
                  <c:v>4907</c:v>
                </c:pt>
                <c:pt idx="8">
                  <c:v>4918</c:v>
                </c:pt>
                <c:pt idx="9">
                  <c:v>4910</c:v>
                </c:pt>
                <c:pt idx="10">
                  <c:v>4903</c:v>
                </c:pt>
                <c:pt idx="11">
                  <c:v>4912</c:v>
                </c:pt>
                <c:pt idx="12">
                  <c:v>4903</c:v>
                </c:pt>
                <c:pt idx="13">
                  <c:v>4923</c:v>
                </c:pt>
                <c:pt idx="14">
                  <c:v>4913</c:v>
                </c:pt>
                <c:pt idx="15">
                  <c:v>4915</c:v>
                </c:pt>
                <c:pt idx="16">
                  <c:v>4914</c:v>
                </c:pt>
                <c:pt idx="17">
                  <c:v>4919</c:v>
                </c:pt>
                <c:pt idx="18">
                  <c:v>4926</c:v>
                </c:pt>
                <c:pt idx="19">
                  <c:v>4934</c:v>
                </c:pt>
                <c:pt idx="20">
                  <c:v>4943</c:v>
                </c:pt>
                <c:pt idx="21">
                  <c:v>4952</c:v>
                </c:pt>
                <c:pt idx="22">
                  <c:v>4932</c:v>
                </c:pt>
                <c:pt idx="23">
                  <c:v>4946</c:v>
                </c:pt>
                <c:pt idx="24">
                  <c:v>4942</c:v>
                </c:pt>
                <c:pt idx="25">
                  <c:v>4950</c:v>
                </c:pt>
                <c:pt idx="26">
                  <c:v>4962</c:v>
                </c:pt>
                <c:pt idx="27">
                  <c:v>4962</c:v>
                </c:pt>
                <c:pt idx="28">
                  <c:v>4963</c:v>
                </c:pt>
                <c:pt idx="29">
                  <c:v>4969</c:v>
                </c:pt>
                <c:pt idx="30">
                  <c:v>4975</c:v>
                </c:pt>
                <c:pt idx="31">
                  <c:v>4971</c:v>
                </c:pt>
                <c:pt idx="32">
                  <c:v>4989</c:v>
                </c:pt>
                <c:pt idx="33">
                  <c:v>5002</c:v>
                </c:pt>
                <c:pt idx="34">
                  <c:v>5005</c:v>
                </c:pt>
                <c:pt idx="35">
                  <c:v>5016</c:v>
                </c:pt>
                <c:pt idx="36">
                  <c:v>5040</c:v>
                </c:pt>
                <c:pt idx="37">
                  <c:v>5060</c:v>
                </c:pt>
                <c:pt idx="38">
                  <c:v>5042</c:v>
                </c:pt>
                <c:pt idx="39">
                  <c:v>5071</c:v>
                </c:pt>
                <c:pt idx="40">
                  <c:v>5114</c:v>
                </c:pt>
                <c:pt idx="41">
                  <c:v>5118</c:v>
                </c:pt>
                <c:pt idx="42">
                  <c:v>5162</c:v>
                </c:pt>
                <c:pt idx="43">
                  <c:v>5187</c:v>
                </c:pt>
                <c:pt idx="44">
                  <c:v>5258</c:v>
                </c:pt>
                <c:pt idx="45">
                  <c:v>5322</c:v>
                </c:pt>
                <c:pt idx="46">
                  <c:v>5620</c:v>
                </c:pt>
                <c:pt idx="47">
                  <c:v>5856</c:v>
                </c:pt>
                <c:pt idx="48">
                  <c:v>5790</c:v>
                </c:pt>
                <c:pt idx="49">
                  <c:v>6832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3122160"/>
        <c:axId val="783120528"/>
        <c:extLst/>
      </c:lineChart>
      <c:catAx>
        <c:axId val="7350809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535889344"/>
        <c:crosses val="autoZero"/>
        <c:auto val="1"/>
        <c:lblAlgn val="ctr"/>
        <c:lblOffset val="100"/>
        <c:tickLblSkip val="4"/>
        <c:tickMarkSkip val="1"/>
        <c:noMultiLvlLbl val="0"/>
      </c:catAx>
      <c:valAx>
        <c:axId val="53588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735080992"/>
        <c:crosses val="autoZero"/>
        <c:crossBetween val="between"/>
      </c:valAx>
      <c:valAx>
        <c:axId val="78312052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783122160"/>
        <c:crosses val="max"/>
        <c:crossBetween val="between"/>
      </c:valAx>
      <c:catAx>
        <c:axId val="783122160"/>
        <c:scaling>
          <c:orientation val="minMax"/>
        </c:scaling>
        <c:delete val="1"/>
        <c:axPos val="b"/>
        <c:majorTickMark val="out"/>
        <c:minorTickMark val="none"/>
        <c:tickLblPos val="nextTo"/>
        <c:crossAx val="7831205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6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7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9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4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FA75F998-5F87-6E42-8922-48408A16CBB5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96FD091E-1BE9-D048-802F-264F52FB2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tx-defense.com/" TargetMode="External"/><Relationship Id="rId2" Type="http://schemas.openxmlformats.org/officeDocument/2006/relationships/hyperlink" Target="https://github.com/dimkarakostas/ctx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/>
          <p:cNvSpPr/>
          <p:nvPr/>
        </p:nvSpPr>
        <p:spPr>
          <a:xfrm>
            <a:off x="6452381" y="772775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CTX: Eliminating BREACH with Context Hiding</a:t>
            </a:r>
          </a:p>
        </p:txBody>
      </p:sp>
      <p:sp>
        <p:nvSpPr>
          <p:cNvPr id="3" name="Ορθογώνιο 2"/>
          <p:cNvSpPr/>
          <p:nvPr/>
        </p:nvSpPr>
        <p:spPr>
          <a:xfrm>
            <a:off x="8862649" y="3301665"/>
            <a:ext cx="326370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Dimitris </a:t>
            </a:r>
            <a:r>
              <a:rPr lang="en-US" sz="2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Karakostas</a:t>
            </a:r>
            <a:endParaRPr lang="en-US" sz="2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Aggelos</a:t>
            </a: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Kiayias</a:t>
            </a:r>
            <a:endParaRPr lang="en-US" sz="2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 </a:t>
            </a:r>
            <a:r>
              <a:rPr lang="en-US" sz="2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Sarafianou</a:t>
            </a:r>
            <a:endParaRPr lang="en-US" sz="2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Dionysis</a:t>
            </a: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Zindros</a:t>
            </a: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l-GR" sz="2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lh6.googleusercontent.com/dLa_RV9Y8S5sIhhjIWutclmB6yTYTmHEfr6KhXolSYN88KlWJS6yR8yFIZ_N-bTNX_oBidqsIX0xSwYb2Bw1VJi7bB2Bb7JkVAlEU3BQId5idMJuFQZbYrplwaWc13YpGLQywZqaxn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18" y="5736961"/>
            <a:ext cx="8763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48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825305" y="1376795"/>
            <a:ext cx="101918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Attack methodology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825305" y="2340821"/>
            <a:ext cx="105558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Compression is better across same content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“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test_test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” compresses better than “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test_random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Target an HTTPS website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Find a web page that: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Allows parameter reflection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a secret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Issue requests with different reflections using the victim’s cookies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 the responses’ lengths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Decrypt the secret</a:t>
            </a:r>
          </a:p>
        </p:txBody>
      </p:sp>
    </p:spTree>
    <p:extLst>
      <p:ext uri="{BB962C8B-B14F-4D97-AF65-F5344CB8AC3E}">
        <p14:creationId xmlns:p14="http://schemas.microsoft.com/office/powerpoint/2010/main" val="46680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/>
          <p:cNvSpPr/>
          <p:nvPr/>
        </p:nvSpPr>
        <p:spPr>
          <a:xfrm>
            <a:off x="1181846" y="1202272"/>
            <a:ext cx="857191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Attacker guesses part of secret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Uses it in reflection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Compressed/encrypted response is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shorter if right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2054" name="Picture 6" descr="https://lh5.googleusercontent.com/Z07CV3tNCp6p1sY1n4S37j4Ozwr9j8Ci-Oj4L3lxeoLeQ7bW9lwhtui_24AgbwMxTZ3dqAR2PHJKfgkz3zHLvjG4eqZlYINCSeYjOsnSu0S49bgZT7NHLTX_97-ZRYxw3g28NK6i2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74" y="3038865"/>
            <a:ext cx="9837565" cy="314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8333267" y="4627487"/>
            <a:ext cx="244967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l-GR" altLang="el-GR" sz="3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endParaRPr kumimoji="0" lang="el-GR" altLang="el-G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6" name="Picture 8" descr="https://lh5.googleusercontent.com/Sj0AWuM7ibK3T2RIomwWPInmT9x-KT0VGt4HPwmWHcx1QVEZ4zW2FrbGnELroobC-xMPCfEiYGFzm2ED8sJWMnSI0y5kB1Hg_dYI52RhUXWb7fVHP5XZfs5YeCq3v6h8EYrkgc7l67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96" y="4327785"/>
            <a:ext cx="2555631" cy="53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s://lh5.googleusercontent.com/MNxktknbKLVPocKU3HrXv0IYBzgpRRSw5fH6K5gW84Vr8YtoyCiTaKaH9tnpIu0Iw0i5K_-4etgNmNzR5CbgScDS09kkiwZiIEUh2Pq535Tf_BJQDufJI_jEx_RuZSO3eMkH7Y1egZ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11" y="4803147"/>
            <a:ext cx="5641144" cy="7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826775" y="5947507"/>
            <a:ext cx="154589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l-GR" sz="3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Secret</a:t>
            </a:r>
            <a:endParaRPr kumimoji="0" lang="el-GR" altLang="el-GR" sz="3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3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2377123" y="3135255"/>
            <a:ext cx="66165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Rupture demo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3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3588172" y="3149323"/>
            <a:ext cx="4267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CTX defense</a:t>
            </a:r>
          </a:p>
        </p:txBody>
      </p:sp>
    </p:spTree>
    <p:extLst>
      <p:ext uri="{BB962C8B-B14F-4D97-AF65-F5344CB8AC3E}">
        <p14:creationId xmlns:p14="http://schemas.microsoft.com/office/powerpoint/2010/main" val="20873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825305" y="1376795"/>
            <a:ext cx="105825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CTX, Context Transformation Extension</a:t>
            </a:r>
          </a:p>
        </p:txBody>
      </p:sp>
      <p:sp>
        <p:nvSpPr>
          <p:cNvPr id="5" name="Ορθογώνιο 4"/>
          <p:cNvSpPr/>
          <p:nvPr/>
        </p:nvSpPr>
        <p:spPr>
          <a:xfrm>
            <a:off x="825305" y="3077668"/>
            <a:ext cx="107156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hiding in a </a:t>
            </a:r>
            <a:r>
              <a:rPr lang="en-US" sz="2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per-origin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manner to separate </a:t>
            </a:r>
            <a:r>
              <a:rPr lang="en-US" sz="2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avoid </a:t>
            </a:r>
            <a:r>
              <a:rPr lang="en-US" sz="2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cross-compression</a:t>
            </a:r>
            <a:endParaRPr lang="en-US" sz="2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9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825306" y="1376794"/>
            <a:ext cx="1594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</a:p>
        </p:txBody>
      </p:sp>
      <p:sp>
        <p:nvSpPr>
          <p:cNvPr id="2" name="Ορθογώνιο 1"/>
          <p:cNvSpPr/>
          <p:nvPr/>
        </p:nvSpPr>
        <p:spPr>
          <a:xfrm>
            <a:off x="825306" y="2322790"/>
            <a:ext cx="1035824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Party that generated the secret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Web application </a:t>
            </a:r>
            <a:endParaRPr lang="el-GR" sz="26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User</a:t>
            </a:r>
            <a:endParaRPr lang="el-GR" sz="26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Secrets of the same origin </a:t>
            </a:r>
            <a:r>
              <a:rPr lang="pt-B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→ Cross-compression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Secrets of 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different origin </a:t>
            </a: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→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Separate compression</a:t>
            </a:r>
            <a:endParaRPr lang="pt-BR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7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825306" y="1376794"/>
            <a:ext cx="104670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2" name="Ορθογώνιο 1"/>
          <p:cNvSpPr/>
          <p:nvPr/>
        </p:nvSpPr>
        <p:spPr>
          <a:xfrm>
            <a:off x="825306" y="2322790"/>
            <a:ext cx="1046709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Parts of the response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CSRF tokens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Private messages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E-mails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Financial data</a:t>
            </a:r>
            <a:endParaRPr lang="pt-BR" sz="26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Any piece of information which is only accessible when logged 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8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825305" y="1376795"/>
            <a:ext cx="49846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Cross-compression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825305" y="2340821"/>
            <a:ext cx="105558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Cross-compression between “a”, “b” </a:t>
            </a:r>
            <a:r>
              <a:rPr lang="pt-BR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→ Presense of “a” affects compression of “b”</a:t>
            </a:r>
            <a:endParaRPr lang="en-US" sz="26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Example: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LZ77 compression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Plaintext: a + b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a = “secret1”, b = “secret2”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Cross-compression:</a:t>
            </a:r>
          </a:p>
          <a:p>
            <a:pPr marL="1371600" lvl="2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C(a) = “secret1”, C(b) = (7, 6) + “2”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Separate compression:</a:t>
            </a:r>
          </a:p>
          <a:p>
            <a:pPr marL="1371600" lvl="2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C(a) = “secret1”, C(b) = 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“secret2”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89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825305" y="1376795"/>
            <a:ext cx="105825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we protect secrets?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825305" y="2340822"/>
            <a:ext cx="1071566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Disable compression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Change the compression function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Change the response plaintext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8" name="Picture 4" descr="http://www.charbase.com/images/glyph/97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267" y="3052213"/>
            <a:ext cx="581271" cy="58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i2symbol.com/images/symbols/check/ballot_box_with_x_u2612_icon_256x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650" y="2736020"/>
            <a:ext cx="498855" cy="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i2symbol.com/images/symbols/check/ballot_box_with_x_u2612_icon_256x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19" y="2338491"/>
            <a:ext cx="498855" cy="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874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825305" y="1376795"/>
            <a:ext cx="105825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CTX, Context Transformation Extension</a:t>
            </a:r>
          </a:p>
        </p:txBody>
      </p:sp>
      <p:sp>
        <p:nvSpPr>
          <p:cNvPr id="5" name="Ορθογώνιο 4"/>
          <p:cNvSpPr/>
          <p:nvPr/>
        </p:nvSpPr>
        <p:spPr>
          <a:xfrm>
            <a:off x="825305" y="2340822"/>
            <a:ext cx="1071566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Protects HTTPS responses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Runs at the application layer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Is opt-in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Balances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performance and security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Compression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overhead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security</a:t>
            </a:r>
          </a:p>
        </p:txBody>
      </p:sp>
    </p:spTree>
    <p:extLst>
      <p:ext uri="{BB962C8B-B14F-4D97-AF65-F5344CB8AC3E}">
        <p14:creationId xmlns:p14="http://schemas.microsoft.com/office/powerpoint/2010/main" val="288732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/>
          <p:cNvSpPr/>
          <p:nvPr/>
        </p:nvSpPr>
        <p:spPr>
          <a:xfrm>
            <a:off x="867509" y="1152605"/>
            <a:ext cx="4239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Who are we?</a:t>
            </a:r>
          </a:p>
        </p:txBody>
      </p:sp>
      <p:sp>
        <p:nvSpPr>
          <p:cNvPr id="5" name="Ορθογώνιο 4"/>
          <p:cNvSpPr/>
          <p:nvPr/>
        </p:nvSpPr>
        <p:spPr>
          <a:xfrm>
            <a:off x="867509" y="2057438"/>
            <a:ext cx="1016156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</a:rPr>
              <a:t>Dimitris </a:t>
            </a:r>
            <a:r>
              <a:rPr lang="en-US" sz="2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Karakostas</a:t>
            </a:r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</a:rPr>
              <a:t>, Eva </a:t>
            </a:r>
            <a:r>
              <a:rPr lang="en-US" sz="26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Sarafianou</a:t>
            </a:r>
            <a:r>
              <a:rPr lang="en-US" sz="2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Dionysis</a:t>
            </a:r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Zindros</a:t>
            </a:r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2600" dirty="0"/>
          </a:p>
          <a:p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Researchers at Security &amp; 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Cryptography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lab</a:t>
            </a:r>
            <a:endParaRPr lang="en-US" sz="2600" dirty="0"/>
          </a:p>
          <a:p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University of Athens, Greece</a:t>
            </a:r>
            <a:endParaRPr lang="en-US" sz="2600" dirty="0"/>
          </a:p>
          <a:p>
            <a:r>
              <a:rPr lang="en-US" sz="2600" dirty="0"/>
              <a:t/>
            </a:r>
            <a:br>
              <a:rPr lang="en-US" sz="2600" dirty="0"/>
            </a:br>
            <a:r>
              <a:rPr lang="en-US" sz="2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Aggelos</a:t>
            </a:r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Kiayias</a:t>
            </a:r>
            <a:endParaRPr lang="en-US" sz="2600" dirty="0"/>
          </a:p>
          <a:p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Chair in Cyber Security and Privacy</a:t>
            </a:r>
            <a:endParaRPr lang="en-US" sz="2600" dirty="0"/>
          </a:p>
          <a:p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University of Edinburgh, Scotland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8774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825305" y="1376795"/>
            <a:ext cx="105825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CTX, Context Transformation Extension</a:t>
            </a:r>
          </a:p>
        </p:txBody>
      </p:sp>
      <p:sp>
        <p:nvSpPr>
          <p:cNvPr id="5" name="Ορθογώνιο 4"/>
          <p:cNvSpPr/>
          <p:nvPr/>
        </p:nvSpPr>
        <p:spPr>
          <a:xfrm>
            <a:off x="825305" y="2340822"/>
            <a:ext cx="1071566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origins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Who generates the origin’s secrets?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Secret alphabet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Define secrets in the response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Separate secrets based on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Apply CTX </a:t>
            </a:r>
            <a:r>
              <a:rPr lang="pt-BR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→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Disable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cross-compression by permuting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each secret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4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825305" y="1376795"/>
            <a:ext cx="105825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Permutations</a:t>
            </a:r>
          </a:p>
        </p:txBody>
      </p:sp>
      <p:sp>
        <p:nvSpPr>
          <p:cNvPr id="5" name="Ορθογώνιο 4"/>
          <p:cNvSpPr/>
          <p:nvPr/>
        </p:nvSpPr>
        <p:spPr>
          <a:xfrm>
            <a:off x="825305" y="2340822"/>
            <a:ext cx="1071566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Pseudo-random permutation of the secret alphabet for each 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origin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Fisher-Yates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shuffle algorithm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Permute secrets using the origin’s permutation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TLS encryption and network transmission of the permuted 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secret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Apply inverse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permutation </a:t>
            </a:r>
            <a:r>
              <a:rPr lang="pt-BR" sz="2600" dirty="0">
                <a:solidFill>
                  <a:srgbClr val="000000"/>
                </a:solidFill>
                <a:latin typeface="Arial" panose="020B0604020202020204" pitchFamily="34" charset="0"/>
              </a:rPr>
              <a:t>→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Decode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secret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32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33958"/>
              </p:ext>
            </p:extLst>
          </p:nvPr>
        </p:nvGraphicFramePr>
        <p:xfrm>
          <a:off x="3025649" y="1493490"/>
          <a:ext cx="6129087" cy="1384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029"/>
                <a:gridCol w="2043029"/>
                <a:gridCol w="2043029"/>
              </a:tblGrid>
              <a:tr h="346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Secret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Origin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Permuted secret</a:t>
                      </a:r>
                      <a:endParaRPr lang="el-GR" sz="1400" dirty="0"/>
                    </a:p>
                  </a:txBody>
                  <a:tcPr/>
                </a:tc>
              </a:tr>
              <a:tr h="346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secret1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origin1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o5eoc8</a:t>
                      </a:r>
                      <a:endParaRPr lang="el-GR" sz="1400" dirty="0"/>
                    </a:p>
                  </a:txBody>
                  <a:tcPr/>
                </a:tc>
              </a:tr>
              <a:tr h="346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secret2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origin1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14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o5eock</a:t>
                      </a:r>
                      <a:endParaRPr lang="el-GR" sz="1400" dirty="0"/>
                    </a:p>
                  </a:txBody>
                  <a:tcPr/>
                </a:tc>
              </a:tr>
              <a:tr h="346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secret3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origin2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heb^eV</a:t>
                      </a:r>
                      <a:r>
                        <a:rPr lang="en-US" sz="1400" dirty="0" smtClean="0"/>
                        <a:t>#</a:t>
                      </a:r>
                      <a:endParaRPr lang="el-G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76988"/>
              </p:ext>
            </p:extLst>
          </p:nvPr>
        </p:nvGraphicFramePr>
        <p:xfrm>
          <a:off x="3393915" y="3405417"/>
          <a:ext cx="5392554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277"/>
                <a:gridCol w="2696277"/>
              </a:tblGrid>
              <a:tr h="279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Origin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Permutation</a:t>
                      </a:r>
                      <a:endParaRPr lang="el-GR" sz="1400" dirty="0"/>
                    </a:p>
                  </a:txBody>
                  <a:tcPr/>
                </a:tc>
              </a:tr>
              <a:tr h="865262"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origin1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 → )</a:t>
                      </a:r>
                      <a:r>
                        <a:rPr lang="pt-BR" sz="14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    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e → o</a:t>
                      </a:r>
                    </a:p>
                    <a:p>
                      <a:pPr algn="ctr"/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 → 5</a:t>
                      </a:r>
                      <a:r>
                        <a:rPr lang="pt-BR" sz="14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    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r → e</a:t>
                      </a:r>
                    </a:p>
                    <a:p>
                      <a:pPr algn="ctr"/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 → c</a:t>
                      </a:r>
                      <a:r>
                        <a:rPr lang="pt-BR" sz="14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    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 → 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 → k     3 → #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(...)</a:t>
                      </a:r>
                    </a:p>
                  </a:txBody>
                  <a:tcPr/>
                </a:tc>
              </a:tr>
              <a:tr h="994512"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origin2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 → h</a:t>
                      </a:r>
                      <a:r>
                        <a:rPr lang="pt-BR" sz="14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    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e → e</a:t>
                      </a:r>
                    </a:p>
                    <a:p>
                      <a:pPr algn="ctr"/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 → b</a:t>
                      </a:r>
                      <a:r>
                        <a:rPr lang="pt-BR" sz="14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r → ^</a:t>
                      </a:r>
                    </a:p>
                    <a:p>
                      <a:pPr algn="ctr"/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 → V</a:t>
                      </a:r>
                      <a:r>
                        <a:rPr lang="pt-BR" sz="14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    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 → 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 → !      3 → #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(...)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945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586152" y="1376797"/>
            <a:ext cx="9387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Attack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fails</a:t>
            </a:r>
          </a:p>
        </p:txBody>
      </p:sp>
      <p:sp>
        <p:nvSpPr>
          <p:cNvPr id="2" name="Ορθογώνιο 1"/>
          <p:cNvSpPr/>
          <p:nvPr/>
        </p:nvSpPr>
        <p:spPr>
          <a:xfrm>
            <a:off x="586152" y="2355082"/>
            <a:ext cx="1079461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New per-origin permutations per HTTP response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Multiple responses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 different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permuted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secrets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analysis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3194491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586152" y="1376797"/>
            <a:ext cx="9387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experiments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Ορθογώνιο 1"/>
          <p:cNvSpPr/>
          <p:nvPr/>
        </p:nvSpPr>
        <p:spPr>
          <a:xfrm>
            <a:off x="586152" y="2355082"/>
            <a:ext cx="1079461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We test size/time performance under CTX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Test web page: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650KB (e.g. Facebook/YouTube timeline)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50 origins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1% secrets in the response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 secret per origin</a:t>
            </a:r>
          </a:p>
        </p:txBody>
      </p:sp>
    </p:spTree>
    <p:extLst>
      <p:ext uri="{BB962C8B-B14F-4D97-AF65-F5344CB8AC3E}">
        <p14:creationId xmlns:p14="http://schemas.microsoft.com/office/powerpoint/2010/main" val="184615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586152" y="1376797"/>
            <a:ext cx="9387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experiments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Ορθογώνιο 1"/>
          <p:cNvSpPr/>
          <p:nvPr/>
        </p:nvSpPr>
        <p:spPr>
          <a:xfrm>
            <a:off x="586152" y="2355082"/>
            <a:ext cx="1079461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Disable total compression: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11,000% size overhead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Seconds time delay during transmission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CTX: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5% size overhead ~ 7KB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4ms time delay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5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586152" y="1376797"/>
            <a:ext cx="9387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experiments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Ορθογώνιο 1"/>
          <p:cNvSpPr/>
          <p:nvPr/>
        </p:nvSpPr>
        <p:spPr>
          <a:xfrm>
            <a:off x="586152" y="2355082"/>
            <a:ext cx="1079461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Total response ↑ </a:t>
            </a:r>
            <a:r>
              <a:rPr lang="pt-BR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→ Performance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Origins ↑ </a:t>
            </a:r>
            <a:r>
              <a:rPr lang="pt-BR" sz="2600" dirty="0">
                <a:solidFill>
                  <a:srgbClr val="000000"/>
                </a:solidFill>
                <a:latin typeface="Arial" panose="020B0604020202020204" pitchFamily="34" charset="0"/>
              </a:rPr>
              <a:t>→ Performance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↓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Total secrets ↑ </a:t>
            </a:r>
            <a:r>
              <a:rPr lang="pt-BR" sz="2600" dirty="0">
                <a:solidFill>
                  <a:srgbClr val="000000"/>
                </a:solidFill>
                <a:latin typeface="Arial" panose="020B0604020202020204" pitchFamily="34" charset="0"/>
              </a:rPr>
              <a:t>→ Performance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↓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Secrets per origin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↑ </a:t>
            </a:r>
            <a:r>
              <a:rPr lang="pt-BR" sz="2600" dirty="0">
                <a:solidFill>
                  <a:srgbClr val="000000"/>
                </a:solidFill>
                <a:latin typeface="Arial" panose="020B0604020202020204" pitchFamily="34" charset="0"/>
              </a:rPr>
              <a:t>→ Performance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↑ </a:t>
            </a:r>
          </a:p>
        </p:txBody>
      </p:sp>
    </p:spTree>
    <p:extLst>
      <p:ext uri="{BB962C8B-B14F-4D97-AF65-F5344CB8AC3E}">
        <p14:creationId xmlns:p14="http://schemas.microsoft.com/office/powerpoint/2010/main" val="3412573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586152" y="1376796"/>
            <a:ext cx="104843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Total response performance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Ορθογώνιο 2"/>
          <p:cNvSpPr/>
          <p:nvPr/>
        </p:nvSpPr>
        <p:spPr>
          <a:xfrm>
            <a:off x="586152" y="2213283"/>
            <a:ext cx="885326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Bigger response: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600" smtClean="0">
                <a:solidFill>
                  <a:srgbClr val="000000"/>
                </a:solidFill>
                <a:latin typeface="Arial" panose="020B0604020202020204" pitchFamily="34" charset="0"/>
              </a:rPr>
              <a:t>Similar byte 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size overhead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Better percentage size overhead</a:t>
            </a:r>
            <a:endParaRPr lang="en-US" sz="2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891054"/>
              </p:ext>
            </p:extLst>
          </p:nvPr>
        </p:nvGraphicFramePr>
        <p:xfrm>
          <a:off x="1821264" y="3403112"/>
          <a:ext cx="6383044" cy="3371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1755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4103077" y="3149323"/>
            <a:ext cx="4267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CTX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5769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586152" y="1376797"/>
            <a:ext cx="9387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CTX Architecture</a:t>
            </a:r>
          </a:p>
        </p:txBody>
      </p:sp>
      <p:sp>
        <p:nvSpPr>
          <p:cNvPr id="2" name="Ορθογώνιο 1"/>
          <p:cNvSpPr/>
          <p:nvPr/>
        </p:nvSpPr>
        <p:spPr>
          <a:xfrm>
            <a:off x="586152" y="2355082"/>
            <a:ext cx="1079461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Parses HTML for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-protect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Creates permutation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for every new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Permutes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secrets in a per-origin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manner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JSON file with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all permutations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Sends response containing permuted secrets and permutations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7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/>
          <p:cNvSpPr/>
          <p:nvPr/>
        </p:nvSpPr>
        <p:spPr>
          <a:xfrm>
            <a:off x="867509" y="1152605"/>
            <a:ext cx="4239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HTTPS is broken</a:t>
            </a:r>
          </a:p>
        </p:txBody>
      </p:sp>
      <p:sp>
        <p:nvSpPr>
          <p:cNvPr id="5" name="Ορθογώνιο 4"/>
          <p:cNvSpPr/>
          <p:nvPr/>
        </p:nvSpPr>
        <p:spPr>
          <a:xfrm>
            <a:off x="867509" y="2057438"/>
            <a:ext cx="1016156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BREACH broke HTTPS + RC4 in 2013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upgraded to AES – thought they were safe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Rupture attacked HTTPS in block ciphers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Today.. </a:t>
            </a:r>
            <a:endParaRPr lang="el-GR" sz="26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a generic defense for compression side-channel attacks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 between compression and security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an open source implementation of the defense for popular web frameworks</a:t>
            </a:r>
          </a:p>
        </p:txBody>
      </p:sp>
    </p:spTree>
    <p:extLst>
      <p:ext uri="{BB962C8B-B14F-4D97-AF65-F5344CB8AC3E}">
        <p14:creationId xmlns:p14="http://schemas.microsoft.com/office/powerpoint/2010/main" val="2246214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586152" y="1376797"/>
            <a:ext cx="9387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Code Example</a:t>
            </a:r>
          </a:p>
        </p:txBody>
      </p:sp>
      <p:sp>
        <p:nvSpPr>
          <p:cNvPr id="2" name="Ορθογώνιο 1"/>
          <p:cNvSpPr/>
          <p:nvPr/>
        </p:nvSpPr>
        <p:spPr>
          <a:xfrm>
            <a:off x="586151" y="2235518"/>
            <a:ext cx="97208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- Django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 descr="https://lh3.googleusercontent.com/WMxqT-9jBjdMx-h1NxVdQMw3b7d5Dr18zp_j-fogY9V5Us9sVhKIXaLVhb4GIaQxeEVgZghhQrEvv2GbPq-K4eUTvd97W9KEtctohP22Av_-A6lWHlweNkTW2I2Y0yJ6jdrAwTejG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17" y="3238262"/>
            <a:ext cx="10455079" cy="22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lh4.googleusercontent.com/bTMFdAbDvAhH5ePHELZIZgJStslMQWQ8jCU4XWku2LouOCZsqFHvkRMpgwWbaUFcXaMzFxjx9Al7MAh94WPmw1NmkpxXBBbC_qsRQZt82VnfiJoghqy47XhfkwvtN4wHOax3PgTI9K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18" y="5980056"/>
            <a:ext cx="7289849" cy="64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1"/>
          <p:cNvSpPr/>
          <p:nvPr/>
        </p:nvSpPr>
        <p:spPr>
          <a:xfrm>
            <a:off x="586149" y="2808140"/>
            <a:ext cx="97208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Context processor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Ορθογώνιο 1"/>
          <p:cNvSpPr/>
          <p:nvPr/>
        </p:nvSpPr>
        <p:spPr>
          <a:xfrm>
            <a:off x="586148" y="5592724"/>
            <a:ext cx="97208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 template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10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586152" y="1376797"/>
            <a:ext cx="9387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Server – Code Example</a:t>
            </a:r>
          </a:p>
        </p:txBody>
      </p:sp>
      <p:pic>
        <p:nvPicPr>
          <p:cNvPr id="22530" name="Picture 2" descr="https://lh4.googleusercontent.com/QJjHl39yBZugF1LcP47hYu6pRAafwqfWecfsJZuMLEH47K6IefEgZvhBHpfSRe0ORFtOEBQQd2YDu05aifrqix4Uqj1fXO-PToZFlGYpdhozqRSZTkIWr969SDul0lwAXaH3DnkSU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83" y="3090918"/>
            <a:ext cx="9466726" cy="224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1"/>
          <p:cNvSpPr/>
          <p:nvPr/>
        </p:nvSpPr>
        <p:spPr>
          <a:xfrm>
            <a:off x="586151" y="2235518"/>
            <a:ext cx="97208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808049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586152" y="1376797"/>
            <a:ext cx="1678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2" name="Ορθογώνιο 1"/>
          <p:cNvSpPr/>
          <p:nvPr/>
        </p:nvSpPr>
        <p:spPr>
          <a:xfrm>
            <a:off x="586152" y="2335237"/>
            <a:ext cx="1028011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Parses the HTML for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-protect div tags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Parses the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and collects each origin’s permutation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Applies reverse permutation on each secret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71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586152" y="1376797"/>
            <a:ext cx="9387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Today, we defend BREACH attacks</a:t>
            </a:r>
          </a:p>
        </p:txBody>
      </p:sp>
      <p:sp>
        <p:nvSpPr>
          <p:cNvPr id="2" name="Ορθογώνιο 1"/>
          <p:cNvSpPr/>
          <p:nvPr/>
        </p:nvSpPr>
        <p:spPr>
          <a:xfrm>
            <a:off x="586152" y="2341579"/>
            <a:ext cx="1038664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Today in Black Hat Europe 2016, we launch CTX for popular web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frameworks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Django, Flask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Node.js: Express [express-Handlebars, pug (jade), EJS], Koa [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koa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-pug]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Open source -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MIT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licensed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base"/>
            <a:r>
              <a:rPr lang="en-US" sz="2600" u="sng" dirty="0" smtClean="0">
                <a:solidFill>
                  <a:srgbClr val="0097A7"/>
                </a:solidFill>
                <a:latin typeface="Arial" panose="020B0604020202020204" pitchFamily="34" charset="0"/>
                <a:hlinkClick r:id="rId2"/>
              </a:rPr>
              <a:t>https</a:t>
            </a:r>
            <a:r>
              <a:rPr lang="en-US" sz="2600" u="sng" dirty="0">
                <a:solidFill>
                  <a:srgbClr val="0097A7"/>
                </a:solidFill>
                <a:latin typeface="Arial" panose="020B0604020202020204" pitchFamily="34" charset="0"/>
                <a:hlinkClick r:id="rId2"/>
              </a:rPr>
              <a:t>://</a:t>
            </a:r>
            <a:r>
              <a:rPr lang="en-US" sz="2600" u="sng" dirty="0" smtClean="0">
                <a:solidFill>
                  <a:srgbClr val="0097A7"/>
                </a:solidFill>
                <a:latin typeface="Arial" panose="020B0604020202020204" pitchFamily="34" charset="0"/>
                <a:hlinkClick r:id="rId2"/>
              </a:rPr>
              <a:t>github.com/dimkarakostas/ctx</a:t>
            </a:r>
            <a:endParaRPr lang="en-US" sz="2600" u="sng" dirty="0" smtClean="0">
              <a:solidFill>
                <a:srgbClr val="0097A7"/>
              </a:solidFill>
              <a:latin typeface="Arial" panose="020B0604020202020204" pitchFamily="34" charset="0"/>
            </a:endParaRPr>
          </a:p>
          <a:p>
            <a:pPr algn="ctr" fontAlgn="base"/>
            <a:endParaRPr lang="en-US" sz="2600" u="sng" dirty="0" smtClean="0">
              <a:solidFill>
                <a:srgbClr val="0097A7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en-US" sz="2600" u="sng" dirty="0">
                <a:solidFill>
                  <a:srgbClr val="0097A7"/>
                </a:solidFill>
                <a:latin typeface="Arial" panose="020B0604020202020204" pitchFamily="34" charset="0"/>
                <a:hlinkClick r:id="rId3"/>
              </a:rPr>
              <a:t>https://</a:t>
            </a:r>
            <a:r>
              <a:rPr lang="en-US" sz="2600" u="sng" dirty="0" smtClean="0">
                <a:solidFill>
                  <a:srgbClr val="0097A7"/>
                </a:solidFill>
                <a:latin typeface="Arial" panose="020B0604020202020204" pitchFamily="34" charset="0"/>
                <a:hlinkClick r:id="rId3"/>
              </a:rPr>
              <a:t>ctx-defense.com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07625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3273085" y="3163391"/>
            <a:ext cx="6025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CTX Defense demo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10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586152" y="1376797"/>
            <a:ext cx="9387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2" name="Ορθογώνιο 1"/>
          <p:cNvSpPr/>
          <p:nvPr/>
        </p:nvSpPr>
        <p:spPr>
          <a:xfrm>
            <a:off x="586152" y="2341579"/>
            <a:ext cx="1038664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Implement CTX for other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languages/web frameworks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Extend CTX for other encoding standards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Implement CTX for API web frameworks</a:t>
            </a:r>
          </a:p>
        </p:txBody>
      </p:sp>
    </p:spTree>
    <p:extLst>
      <p:ext uri="{BB962C8B-B14F-4D97-AF65-F5344CB8AC3E}">
        <p14:creationId xmlns:p14="http://schemas.microsoft.com/office/powerpoint/2010/main" val="2597390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586152" y="1376797"/>
            <a:ext cx="9387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</a:p>
        </p:txBody>
      </p:sp>
      <p:sp>
        <p:nvSpPr>
          <p:cNvPr id="2" name="Ορθογώνιο 1"/>
          <p:cNvSpPr/>
          <p:nvPr/>
        </p:nvSpPr>
        <p:spPr>
          <a:xfrm>
            <a:off x="586152" y="2341579"/>
            <a:ext cx="1038664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HTTPS +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= broken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CTX provides full security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Add CTX protection to your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3595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2914354" y="1393529"/>
            <a:ext cx="69893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Thank you! Questions?</a:t>
            </a:r>
          </a:p>
        </p:txBody>
      </p:sp>
      <p:sp>
        <p:nvSpPr>
          <p:cNvPr id="3" name="Ορθογώνιο 2"/>
          <p:cNvSpPr/>
          <p:nvPr/>
        </p:nvSpPr>
        <p:spPr>
          <a:xfrm>
            <a:off x="3048000" y="2601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https://dimkarakostas.com</a:t>
            </a:r>
            <a:endParaRPr lang="el-G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Ορθογώνιο 3"/>
          <p:cNvSpPr/>
          <p:nvPr/>
        </p:nvSpPr>
        <p:spPr>
          <a:xfrm>
            <a:off x="2397368" y="3206630"/>
            <a:ext cx="80115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DF46 7AFF 3398 BB31 CEA7 1E77 F896 1969 A339 D2E9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3200400" y="37246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https://esarafianou.github.io</a:t>
            </a:r>
          </a:p>
        </p:txBody>
      </p:sp>
      <p:sp>
        <p:nvSpPr>
          <p:cNvPr id="8" name="Ορθογώνιο 7"/>
          <p:cNvSpPr/>
          <p:nvPr/>
        </p:nvSpPr>
        <p:spPr>
          <a:xfrm>
            <a:off x="2579076" y="4295214"/>
            <a:ext cx="76481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2FA9 7528 9554 F1EB F5F8  675B E371 5849 8CD0 92EE</a:t>
            </a:r>
          </a:p>
        </p:txBody>
      </p:sp>
      <p:sp>
        <p:nvSpPr>
          <p:cNvPr id="5" name="Ορθογώνιο 4"/>
          <p:cNvSpPr/>
          <p:nvPr/>
        </p:nvSpPr>
        <p:spPr>
          <a:xfrm>
            <a:off x="3940126" y="4737467"/>
            <a:ext cx="4311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https://dionyziz.com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Ορθογώνιο 8"/>
          <p:cNvSpPr/>
          <p:nvPr/>
        </p:nvSpPr>
        <p:spPr>
          <a:xfrm>
            <a:off x="2467706" y="5383798"/>
            <a:ext cx="80115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Ubuntu"/>
              </a:rPr>
              <a:t>45DC 00AE FDDF 5D5C B988  EC86 2DA4 50F3 AFB0 46C7</a:t>
            </a:r>
            <a:endParaRPr lang="en-US" sz="2200" dirty="0"/>
          </a:p>
        </p:txBody>
      </p:sp>
      <p:pic>
        <p:nvPicPr>
          <p:cNvPr id="10" name="Picture 4" descr="https://lh3.googleusercontent.com/5tONAg3dGylIdIGx1PTxNMpq0LCsQAgaOR7fUKkMmWrM9oawlJKoUy6sZLLtmHjvHVmXfsiFfwKFlYof_iHtP_VLitMJ6nbU9SaLDcRkH2Jk_Xo34WkHcT0ot97_cCcIOoyH_ah062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257" y="6221328"/>
            <a:ext cx="717550" cy="25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19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/>
          <p:cNvSpPr/>
          <p:nvPr/>
        </p:nvSpPr>
        <p:spPr>
          <a:xfrm>
            <a:off x="867510" y="1152604"/>
            <a:ext cx="23680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Ορθογώνιο 2"/>
          <p:cNvSpPr/>
          <p:nvPr/>
        </p:nvSpPr>
        <p:spPr>
          <a:xfrm>
            <a:off x="867509" y="1974059"/>
            <a:ext cx="66587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Introduction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History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Attack vectors</a:t>
            </a:r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Attack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demo</a:t>
            </a:r>
            <a:endParaRPr lang="en-U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CTX defense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Origins, Secrets, Cross compression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Permutations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CTX architecture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Code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examples (Python, JS)</a:t>
            </a:r>
            <a:endParaRPr lang="en-U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Release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Defense demo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Future work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825305" y="1376795"/>
            <a:ext cx="49846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CRIME, 2012</a:t>
            </a:r>
          </a:p>
        </p:txBody>
      </p:sp>
      <p:sp>
        <p:nvSpPr>
          <p:cNvPr id="5" name="Ορθογώνιο 4"/>
          <p:cNvSpPr/>
          <p:nvPr/>
        </p:nvSpPr>
        <p:spPr>
          <a:xfrm>
            <a:off x="825305" y="2340821"/>
            <a:ext cx="105558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Targets HTTPS requests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Side-channel compression attacks against TLS first-time successful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Mitigated by disabling compression at the TLS level</a:t>
            </a:r>
          </a:p>
        </p:txBody>
      </p:sp>
    </p:spTree>
    <p:extLst>
      <p:ext uri="{BB962C8B-B14F-4D97-AF65-F5344CB8AC3E}">
        <p14:creationId xmlns:p14="http://schemas.microsoft.com/office/powerpoint/2010/main" val="197095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825305" y="1376795"/>
            <a:ext cx="101918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TIME &amp; BREACH, 2013</a:t>
            </a:r>
          </a:p>
        </p:txBody>
      </p:sp>
      <p:sp>
        <p:nvSpPr>
          <p:cNvPr id="5" name="Ορθογώνιο 4"/>
          <p:cNvSpPr/>
          <p:nvPr/>
        </p:nvSpPr>
        <p:spPr>
          <a:xfrm>
            <a:off x="825305" y="2340821"/>
            <a:ext cx="105558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Exploited compression on HTTP responses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Τook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advantage of the characteristics of the DEFLATE algorithm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Attacked stream ciphers</a:t>
            </a:r>
          </a:p>
        </p:txBody>
      </p:sp>
    </p:spTree>
    <p:extLst>
      <p:ext uri="{BB962C8B-B14F-4D97-AF65-F5344CB8AC3E}">
        <p14:creationId xmlns:p14="http://schemas.microsoft.com/office/powerpoint/2010/main" val="197176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825305" y="1376795"/>
            <a:ext cx="101918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RC4 insecurity, 2015</a:t>
            </a:r>
          </a:p>
        </p:txBody>
      </p:sp>
      <p:sp>
        <p:nvSpPr>
          <p:cNvPr id="5" name="Ορθογώνιο 4"/>
          <p:cNvSpPr/>
          <p:nvPr/>
        </p:nvSpPr>
        <p:spPr>
          <a:xfrm>
            <a:off x="825305" y="2340821"/>
            <a:ext cx="105558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RC4 is considered insecure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Most websites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use block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 is the industry standard</a:t>
            </a:r>
          </a:p>
        </p:txBody>
      </p:sp>
    </p:spTree>
    <p:extLst>
      <p:ext uri="{BB962C8B-B14F-4D97-AF65-F5344CB8AC3E}">
        <p14:creationId xmlns:p14="http://schemas.microsoft.com/office/powerpoint/2010/main" val="282108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825305" y="1376795"/>
            <a:ext cx="101918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Rupture, 2016</a:t>
            </a:r>
          </a:p>
        </p:txBody>
      </p:sp>
      <p:sp>
        <p:nvSpPr>
          <p:cNvPr id="5" name="Ορθογώνιο 4"/>
          <p:cNvSpPr/>
          <p:nvPr/>
        </p:nvSpPr>
        <p:spPr>
          <a:xfrm>
            <a:off x="825305" y="2340821"/>
            <a:ext cx="1055586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Exploits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compression on HTTP 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responses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Performs statistical analysis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Attacks block ciphers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Automates the attack process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Production code</a:t>
            </a:r>
          </a:p>
        </p:txBody>
      </p:sp>
    </p:spTree>
    <p:extLst>
      <p:ext uri="{BB962C8B-B14F-4D97-AF65-F5344CB8AC3E}">
        <p14:creationId xmlns:p14="http://schemas.microsoft.com/office/powerpoint/2010/main" val="332863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825305" y="1376795"/>
            <a:ext cx="101918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HEIST, 2016</a:t>
            </a:r>
          </a:p>
        </p:txBody>
      </p:sp>
      <p:sp>
        <p:nvSpPr>
          <p:cNvPr id="5" name="Ορθογώνιο 4"/>
          <p:cNvSpPr/>
          <p:nvPr/>
        </p:nvSpPr>
        <p:spPr>
          <a:xfrm>
            <a:off x="825305" y="2340821"/>
            <a:ext cx="105558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 need for Man-in-the-Middle agents to perform BREACH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Abused the way responses are sent at the TCP level</a:t>
            </a:r>
          </a:p>
        </p:txBody>
      </p:sp>
    </p:spTree>
    <p:extLst>
      <p:ext uri="{BB962C8B-B14F-4D97-AF65-F5344CB8AC3E}">
        <p14:creationId xmlns:p14="http://schemas.microsoft.com/office/powerpoint/2010/main" val="118485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916</Words>
  <Application>Microsoft Office PowerPoint</Application>
  <PresentationFormat>Widescreen</PresentationFormat>
  <Paragraphs>224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Jim .</cp:lastModifiedBy>
  <cp:revision>85</cp:revision>
  <dcterms:created xsi:type="dcterms:W3CDTF">2016-01-11T21:35:58Z</dcterms:created>
  <dcterms:modified xsi:type="dcterms:W3CDTF">2016-10-24T19:27:46Z</dcterms:modified>
</cp:coreProperties>
</file>