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6"/>
  </p:notesMasterIdLst>
  <p:handoutMasterIdLst>
    <p:handoutMasterId r:id="rId27"/>
  </p:handoutMasterIdLst>
  <p:sldIdLst>
    <p:sldId id="450" r:id="rId2"/>
    <p:sldId id="535" r:id="rId3"/>
    <p:sldId id="455" r:id="rId4"/>
    <p:sldId id="457" r:id="rId5"/>
    <p:sldId id="484" r:id="rId6"/>
    <p:sldId id="485" r:id="rId7"/>
    <p:sldId id="486" r:id="rId8"/>
    <p:sldId id="488" r:id="rId9"/>
    <p:sldId id="487" r:id="rId10"/>
    <p:sldId id="489" r:id="rId11"/>
    <p:sldId id="490" r:id="rId12"/>
    <p:sldId id="491" r:id="rId13"/>
    <p:sldId id="492" r:id="rId14"/>
    <p:sldId id="494" r:id="rId15"/>
    <p:sldId id="495" r:id="rId16"/>
    <p:sldId id="458" r:id="rId17"/>
    <p:sldId id="496" r:id="rId18"/>
    <p:sldId id="497" r:id="rId19"/>
    <p:sldId id="498" r:id="rId20"/>
    <p:sldId id="499" r:id="rId21"/>
    <p:sldId id="500" r:id="rId22"/>
    <p:sldId id="501" r:id="rId23"/>
    <p:sldId id="502" r:id="rId24"/>
    <p:sldId id="504" r:id="rId25"/>
  </p:sldIdLst>
  <p:sldSz cx="9144000" cy="6858000" type="screen4x3"/>
  <p:notesSz cx="7315200" cy="9601200"/>
  <p:defaultTextStyle>
    <a:defPPr>
      <a:defRPr lang="en-US"/>
    </a:defPPr>
    <a:lvl1pPr algn="l" rtl="0" eaLnBrk="0" fontAlgn="base" hangingPunct="0">
      <a:spcBef>
        <a:spcPct val="0"/>
      </a:spcBef>
      <a:spcAft>
        <a:spcPct val="0"/>
      </a:spcAft>
      <a:defRPr sz="1600" kern="1200">
        <a:solidFill>
          <a:srgbClr val="FF9900"/>
        </a:solidFill>
        <a:latin typeface="Times New Roman" pitchFamily="18" charset="0"/>
        <a:ea typeface="+mn-ea"/>
        <a:cs typeface="+mn-cs"/>
      </a:defRPr>
    </a:lvl1pPr>
    <a:lvl2pPr marL="457200" algn="l" rtl="0" eaLnBrk="0" fontAlgn="base" hangingPunct="0">
      <a:spcBef>
        <a:spcPct val="0"/>
      </a:spcBef>
      <a:spcAft>
        <a:spcPct val="0"/>
      </a:spcAft>
      <a:defRPr sz="1600" kern="1200">
        <a:solidFill>
          <a:srgbClr val="FF9900"/>
        </a:solidFill>
        <a:latin typeface="Times New Roman" pitchFamily="18" charset="0"/>
        <a:ea typeface="+mn-ea"/>
        <a:cs typeface="+mn-cs"/>
      </a:defRPr>
    </a:lvl2pPr>
    <a:lvl3pPr marL="914400" algn="l" rtl="0" eaLnBrk="0" fontAlgn="base" hangingPunct="0">
      <a:spcBef>
        <a:spcPct val="0"/>
      </a:spcBef>
      <a:spcAft>
        <a:spcPct val="0"/>
      </a:spcAft>
      <a:defRPr sz="1600" kern="1200">
        <a:solidFill>
          <a:srgbClr val="FF9900"/>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rgbClr val="FF9900"/>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rgbClr val="FF9900"/>
        </a:solidFill>
        <a:latin typeface="Times New Roman" pitchFamily="18" charset="0"/>
        <a:ea typeface="+mn-ea"/>
        <a:cs typeface="+mn-cs"/>
      </a:defRPr>
    </a:lvl5pPr>
    <a:lvl6pPr marL="2286000" algn="l" defTabSz="914400" rtl="0" eaLnBrk="1" latinLnBrk="0" hangingPunct="1">
      <a:defRPr sz="1600" kern="1200">
        <a:solidFill>
          <a:srgbClr val="FF9900"/>
        </a:solidFill>
        <a:latin typeface="Times New Roman" pitchFamily="18" charset="0"/>
        <a:ea typeface="+mn-ea"/>
        <a:cs typeface="+mn-cs"/>
      </a:defRPr>
    </a:lvl6pPr>
    <a:lvl7pPr marL="2743200" algn="l" defTabSz="914400" rtl="0" eaLnBrk="1" latinLnBrk="0" hangingPunct="1">
      <a:defRPr sz="1600" kern="1200">
        <a:solidFill>
          <a:srgbClr val="FF9900"/>
        </a:solidFill>
        <a:latin typeface="Times New Roman" pitchFamily="18" charset="0"/>
        <a:ea typeface="+mn-ea"/>
        <a:cs typeface="+mn-cs"/>
      </a:defRPr>
    </a:lvl7pPr>
    <a:lvl8pPr marL="3200400" algn="l" defTabSz="914400" rtl="0" eaLnBrk="1" latinLnBrk="0" hangingPunct="1">
      <a:defRPr sz="1600" kern="1200">
        <a:solidFill>
          <a:srgbClr val="FF9900"/>
        </a:solidFill>
        <a:latin typeface="Times New Roman" pitchFamily="18" charset="0"/>
        <a:ea typeface="+mn-ea"/>
        <a:cs typeface="+mn-cs"/>
      </a:defRPr>
    </a:lvl8pPr>
    <a:lvl9pPr marL="3657600" algn="l" defTabSz="914400" rtl="0" eaLnBrk="1" latinLnBrk="0" hangingPunct="1">
      <a:defRPr sz="1600" kern="1200">
        <a:solidFill>
          <a:srgbClr val="FF99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81" autoAdjust="0"/>
  </p:normalViewPr>
  <p:slideViewPr>
    <p:cSldViewPr snapToGrid="0">
      <p:cViewPr>
        <p:scale>
          <a:sx n="60" d="100"/>
          <a:sy n="60" d="100"/>
        </p:scale>
        <p:origin x="1460" y="8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1" d="100"/>
          <a:sy n="81" d="100"/>
        </p:scale>
        <p:origin x="-1962" y="-96"/>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70138" cy="479539"/>
          </a:xfrm>
          <a:prstGeom prst="rect">
            <a:avLst/>
          </a:prstGeom>
        </p:spPr>
        <p:txBody>
          <a:bodyPr vert="horz" lIns="88349" tIns="44175" rIns="88349" bIns="44175" rtlCol="0"/>
          <a:lstStyle>
            <a:lvl1pPr algn="l">
              <a:defRPr sz="1200"/>
            </a:lvl1pPr>
          </a:lstStyle>
          <a:p>
            <a:endParaRPr lang="en-GB"/>
          </a:p>
        </p:txBody>
      </p:sp>
      <p:sp>
        <p:nvSpPr>
          <p:cNvPr id="3" name="Date Placeholder 2"/>
          <p:cNvSpPr>
            <a:spLocks noGrp="1"/>
          </p:cNvSpPr>
          <p:nvPr>
            <p:ph type="dt" sz="quarter" idx="1"/>
          </p:nvPr>
        </p:nvSpPr>
        <p:spPr>
          <a:xfrm>
            <a:off x="4143428" y="2"/>
            <a:ext cx="3170138" cy="479539"/>
          </a:xfrm>
          <a:prstGeom prst="rect">
            <a:avLst/>
          </a:prstGeom>
        </p:spPr>
        <p:txBody>
          <a:bodyPr vert="horz" lIns="88349" tIns="44175" rIns="88349" bIns="44175" rtlCol="0"/>
          <a:lstStyle>
            <a:lvl1pPr algn="r">
              <a:defRPr sz="1200"/>
            </a:lvl1pPr>
          </a:lstStyle>
          <a:p>
            <a:fld id="{D19BC492-76E1-42A0-B7FE-C37BE6E798D3}" type="datetimeFigureOut">
              <a:rPr lang="en-GB" smtClean="0"/>
              <a:t>10/12/2020</a:t>
            </a:fld>
            <a:endParaRPr lang="en-GB"/>
          </a:p>
        </p:txBody>
      </p:sp>
      <p:sp>
        <p:nvSpPr>
          <p:cNvPr id="4" name="Footer Placeholder 3"/>
          <p:cNvSpPr>
            <a:spLocks noGrp="1"/>
          </p:cNvSpPr>
          <p:nvPr>
            <p:ph type="ftr" sz="quarter" idx="2"/>
          </p:nvPr>
        </p:nvSpPr>
        <p:spPr>
          <a:xfrm>
            <a:off x="0" y="9120173"/>
            <a:ext cx="3170138" cy="479539"/>
          </a:xfrm>
          <a:prstGeom prst="rect">
            <a:avLst/>
          </a:prstGeom>
        </p:spPr>
        <p:txBody>
          <a:bodyPr vert="horz" lIns="88349" tIns="44175" rIns="88349" bIns="44175" rtlCol="0" anchor="b"/>
          <a:lstStyle>
            <a:lvl1pPr algn="l">
              <a:defRPr sz="1200"/>
            </a:lvl1pPr>
          </a:lstStyle>
          <a:p>
            <a:endParaRPr lang="en-GB"/>
          </a:p>
        </p:txBody>
      </p:sp>
      <p:sp>
        <p:nvSpPr>
          <p:cNvPr id="5" name="Slide Number Placeholder 4"/>
          <p:cNvSpPr>
            <a:spLocks noGrp="1"/>
          </p:cNvSpPr>
          <p:nvPr>
            <p:ph type="sldNum" sz="quarter" idx="3"/>
          </p:nvPr>
        </p:nvSpPr>
        <p:spPr>
          <a:xfrm>
            <a:off x="4143428" y="9120173"/>
            <a:ext cx="3170138" cy="479539"/>
          </a:xfrm>
          <a:prstGeom prst="rect">
            <a:avLst/>
          </a:prstGeom>
        </p:spPr>
        <p:txBody>
          <a:bodyPr vert="horz" lIns="88349" tIns="44175" rIns="88349" bIns="44175" rtlCol="0" anchor="b"/>
          <a:lstStyle>
            <a:lvl1pPr algn="r">
              <a:defRPr sz="1200"/>
            </a:lvl1pPr>
          </a:lstStyle>
          <a:p>
            <a:fld id="{28E005AB-84E8-49BA-B444-25F00B01D8B5}" type="slidenum">
              <a:rPr lang="en-GB" smtClean="0"/>
              <a:t>‹#›</a:t>
            </a:fld>
            <a:endParaRPr lang="en-GB"/>
          </a:p>
        </p:txBody>
      </p:sp>
    </p:spTree>
    <p:extLst>
      <p:ext uri="{BB962C8B-B14F-4D97-AF65-F5344CB8AC3E}">
        <p14:creationId xmlns:p14="http://schemas.microsoft.com/office/powerpoint/2010/main" val="1467585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1" y="1"/>
            <a:ext cx="3170377" cy="479442"/>
          </a:xfrm>
          <a:prstGeom prst="rect">
            <a:avLst/>
          </a:prstGeom>
          <a:noFill/>
          <a:ln w="9525">
            <a:noFill/>
            <a:miter lim="800000"/>
            <a:headEnd/>
            <a:tailEnd/>
          </a:ln>
          <a:effectLst/>
        </p:spPr>
        <p:txBody>
          <a:bodyPr vert="horz" wrap="square" lIns="95672" tIns="47837" rIns="95672" bIns="47837" numCol="1" anchor="t" anchorCtr="0" compatLnSpc="1">
            <a:prstTxWarp prst="textNoShape">
              <a:avLst/>
            </a:prstTxWarp>
          </a:bodyPr>
          <a:lstStyle>
            <a:lvl1pPr defTabSz="954714" eaLnBrk="1" hangingPunct="1">
              <a:defRPr sz="1300">
                <a:solidFill>
                  <a:schemeClr val="tx1"/>
                </a:solidFill>
                <a:latin typeface="Arial" pitchFamily="34" charset="0"/>
              </a:defRPr>
            </a:lvl1pPr>
          </a:lstStyle>
          <a:p>
            <a:endParaRPr lang="en-US"/>
          </a:p>
        </p:txBody>
      </p:sp>
      <p:sp>
        <p:nvSpPr>
          <p:cNvPr id="72707" name="Rectangle 3"/>
          <p:cNvSpPr>
            <a:spLocks noGrp="1" noChangeArrowheads="1"/>
          </p:cNvSpPr>
          <p:nvPr>
            <p:ph type="dt" idx="1"/>
          </p:nvPr>
        </p:nvSpPr>
        <p:spPr bwMode="auto">
          <a:xfrm>
            <a:off x="4143107" y="1"/>
            <a:ext cx="3170377" cy="479442"/>
          </a:xfrm>
          <a:prstGeom prst="rect">
            <a:avLst/>
          </a:prstGeom>
          <a:noFill/>
          <a:ln w="9525">
            <a:noFill/>
            <a:miter lim="800000"/>
            <a:headEnd/>
            <a:tailEnd/>
          </a:ln>
          <a:effectLst/>
        </p:spPr>
        <p:txBody>
          <a:bodyPr vert="horz" wrap="square" lIns="95672" tIns="47837" rIns="95672" bIns="47837" numCol="1" anchor="t" anchorCtr="0" compatLnSpc="1">
            <a:prstTxWarp prst="textNoShape">
              <a:avLst/>
            </a:prstTxWarp>
          </a:bodyPr>
          <a:lstStyle>
            <a:lvl1pPr algn="r" defTabSz="954714" eaLnBrk="1" hangingPunct="1">
              <a:defRPr sz="1300">
                <a:solidFill>
                  <a:schemeClr val="tx1"/>
                </a:solidFill>
                <a:latin typeface="Arial" pitchFamily="34" charset="0"/>
              </a:defRPr>
            </a:lvl1pPr>
          </a:lstStyle>
          <a:p>
            <a:endParaRPr lang="en-US"/>
          </a:p>
        </p:txBody>
      </p:sp>
      <p:sp>
        <p:nvSpPr>
          <p:cNvPr id="7270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2709" name="Rectangle 5"/>
          <p:cNvSpPr>
            <a:spLocks noGrp="1" noChangeArrowheads="1"/>
          </p:cNvSpPr>
          <p:nvPr>
            <p:ph type="body" sz="quarter" idx="3"/>
          </p:nvPr>
        </p:nvSpPr>
        <p:spPr bwMode="auto">
          <a:xfrm>
            <a:off x="730835" y="4559334"/>
            <a:ext cx="5853533" cy="4321158"/>
          </a:xfrm>
          <a:prstGeom prst="rect">
            <a:avLst/>
          </a:prstGeom>
          <a:noFill/>
          <a:ln w="9525">
            <a:noFill/>
            <a:miter lim="800000"/>
            <a:headEnd/>
            <a:tailEnd/>
          </a:ln>
          <a:effectLst/>
        </p:spPr>
        <p:txBody>
          <a:bodyPr vert="horz" wrap="square" lIns="95672" tIns="47837" rIns="95672" bIns="4783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10" name="Rectangle 6"/>
          <p:cNvSpPr>
            <a:spLocks noGrp="1" noChangeArrowheads="1"/>
          </p:cNvSpPr>
          <p:nvPr>
            <p:ph type="ftr" sz="quarter" idx="4"/>
          </p:nvPr>
        </p:nvSpPr>
        <p:spPr bwMode="auto">
          <a:xfrm>
            <a:off x="1" y="9120213"/>
            <a:ext cx="3170377" cy="479442"/>
          </a:xfrm>
          <a:prstGeom prst="rect">
            <a:avLst/>
          </a:prstGeom>
          <a:noFill/>
          <a:ln w="9525">
            <a:noFill/>
            <a:miter lim="800000"/>
            <a:headEnd/>
            <a:tailEnd/>
          </a:ln>
          <a:effectLst/>
        </p:spPr>
        <p:txBody>
          <a:bodyPr vert="horz" wrap="square" lIns="95672" tIns="47837" rIns="95672" bIns="47837" numCol="1" anchor="b" anchorCtr="0" compatLnSpc="1">
            <a:prstTxWarp prst="textNoShape">
              <a:avLst/>
            </a:prstTxWarp>
          </a:bodyPr>
          <a:lstStyle>
            <a:lvl1pPr defTabSz="954714" eaLnBrk="1" hangingPunct="1">
              <a:defRPr sz="1300">
                <a:solidFill>
                  <a:schemeClr val="tx1"/>
                </a:solidFill>
                <a:latin typeface="Arial" pitchFamily="34" charset="0"/>
              </a:defRPr>
            </a:lvl1pPr>
          </a:lstStyle>
          <a:p>
            <a:endParaRPr lang="en-US"/>
          </a:p>
        </p:txBody>
      </p:sp>
      <p:sp>
        <p:nvSpPr>
          <p:cNvPr id="72711" name="Rectangle 7"/>
          <p:cNvSpPr>
            <a:spLocks noGrp="1" noChangeArrowheads="1"/>
          </p:cNvSpPr>
          <p:nvPr>
            <p:ph type="sldNum" sz="quarter" idx="5"/>
          </p:nvPr>
        </p:nvSpPr>
        <p:spPr bwMode="auto">
          <a:xfrm>
            <a:off x="4143107" y="9120213"/>
            <a:ext cx="3170377" cy="479442"/>
          </a:xfrm>
          <a:prstGeom prst="rect">
            <a:avLst/>
          </a:prstGeom>
          <a:noFill/>
          <a:ln w="9525">
            <a:noFill/>
            <a:miter lim="800000"/>
            <a:headEnd/>
            <a:tailEnd/>
          </a:ln>
          <a:effectLst/>
        </p:spPr>
        <p:txBody>
          <a:bodyPr vert="horz" wrap="square" lIns="95672" tIns="47837" rIns="95672" bIns="47837" numCol="1" anchor="b" anchorCtr="0" compatLnSpc="1">
            <a:prstTxWarp prst="textNoShape">
              <a:avLst/>
            </a:prstTxWarp>
          </a:bodyPr>
          <a:lstStyle>
            <a:lvl1pPr algn="r" defTabSz="954714" eaLnBrk="1" hangingPunct="1">
              <a:defRPr sz="1300">
                <a:solidFill>
                  <a:schemeClr val="tx1"/>
                </a:solidFill>
                <a:latin typeface="Arial" pitchFamily="34" charset="0"/>
              </a:defRPr>
            </a:lvl1pPr>
          </a:lstStyle>
          <a:p>
            <a:fld id="{D17953E4-7DDF-44E0-ABBE-78AE9FBEFAA5}" type="slidenum">
              <a:rPr lang="en-US"/>
              <a:pPr/>
              <a:t>‹#›</a:t>
            </a:fld>
            <a:endParaRPr lang="en-US"/>
          </a:p>
        </p:txBody>
      </p:sp>
    </p:spTree>
    <p:extLst>
      <p:ext uri="{BB962C8B-B14F-4D97-AF65-F5344CB8AC3E}">
        <p14:creationId xmlns:p14="http://schemas.microsoft.com/office/powerpoint/2010/main" val="6808788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F6585-FF31-4C90-A71F-FC143E311F4C}" type="slidenum">
              <a:rPr lang="en-US"/>
              <a:pPr/>
              <a:t>1</a:t>
            </a:fld>
            <a:endParaRPr lang="en-US"/>
          </a:p>
        </p:txBody>
      </p:sp>
      <p:sp>
        <p:nvSpPr>
          <p:cNvPr id="153602" name="Rectangle 2"/>
          <p:cNvSpPr>
            <a:spLocks noGrp="1" noRot="1" noChangeAspect="1" noChangeArrowheads="1" noTextEdit="1"/>
          </p:cNvSpPr>
          <p:nvPr>
            <p:ph type="sldImg"/>
          </p:nvPr>
        </p:nvSpPr>
        <p:spPr>
          <a:xfrm>
            <a:off x="1257300" y="720725"/>
            <a:ext cx="4800600" cy="3600450"/>
          </a:xfrm>
          <a:ln/>
        </p:spPr>
      </p:sp>
      <p:sp>
        <p:nvSpPr>
          <p:cNvPr id="153603"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822583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Clock</a:t>
            </a:r>
            <a:r>
              <a:rPr lang="en-GB" baseline="0" dirty="0"/>
              <a:t> 08 controls the ALU.  The instructions given by I line are 111220  LD R1 with D2 ,  209164   R0 = R0 + R1,  ALU in the last instruction is adding contents of A and B ( 18,20 d respectively to give 38 d.  The next instruction is to increment R1 , R1 = R1 + 1</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11</a:t>
            </a:fld>
            <a:endParaRPr lang="en-US"/>
          </a:p>
        </p:txBody>
      </p:sp>
    </p:spTree>
    <p:extLst>
      <p:ext uri="{BB962C8B-B14F-4D97-AF65-F5344CB8AC3E}">
        <p14:creationId xmlns:p14="http://schemas.microsoft.com/office/powerpoint/2010/main" val="2990028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4 bit data</a:t>
            </a:r>
            <a:r>
              <a:rPr lang="en-GB" baseline="0" dirty="0"/>
              <a:t> address line, the 15</a:t>
            </a:r>
            <a:r>
              <a:rPr lang="en-GB" baseline="30000" dirty="0"/>
              <a:t>th</a:t>
            </a:r>
            <a:r>
              <a:rPr lang="en-GB" baseline="0" dirty="0"/>
              <a:t> location is an Input / output port to the CPU.  Data is store in the file from B channel in the register file and loaded via the output line, data input on the register file.</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12</a:t>
            </a:fld>
            <a:endParaRPr lang="en-US"/>
          </a:p>
        </p:txBody>
      </p:sp>
    </p:spTree>
    <p:extLst>
      <p:ext uri="{BB962C8B-B14F-4D97-AF65-F5344CB8AC3E}">
        <p14:creationId xmlns:p14="http://schemas.microsoft.com/office/powerpoint/2010/main" val="2879855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Points</a:t>
            </a:r>
            <a:r>
              <a:rPr lang="en-GB" baseline="0" dirty="0"/>
              <a:t> to note are Tristate output on to the data bus   - why ?  </a:t>
            </a:r>
            <a:r>
              <a:rPr lang="en-GB" baseline="0" dirty="0" err="1"/>
              <a:t>IOrequest</a:t>
            </a:r>
            <a:r>
              <a:rPr lang="en-GB" baseline="0" dirty="0"/>
              <a:t> sets the state of this bus for data transfer to and from the </a:t>
            </a:r>
            <a:r>
              <a:rPr lang="en-GB" baseline="0" dirty="0" err="1"/>
              <a:t>the</a:t>
            </a:r>
            <a:r>
              <a:rPr lang="en-GB" baseline="0" dirty="0"/>
              <a:t> IO port</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13</a:t>
            </a:fld>
            <a:endParaRPr lang="en-US"/>
          </a:p>
        </p:txBody>
      </p:sp>
    </p:spTree>
    <p:extLst>
      <p:ext uri="{BB962C8B-B14F-4D97-AF65-F5344CB8AC3E}">
        <p14:creationId xmlns:p14="http://schemas.microsoft.com/office/powerpoint/2010/main" val="3279313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is preloaded in the ram</a:t>
            </a:r>
            <a:r>
              <a:rPr lang="en-GB" baseline="0" dirty="0"/>
              <a:t> block that is 9 bits wide and 15 deep.  But there is something special about location 15. And note how the output port </a:t>
            </a:r>
            <a:r>
              <a:rPr lang="en-GB" baseline="0" dirty="0" err="1"/>
              <a:t>dataOut</a:t>
            </a:r>
            <a:r>
              <a:rPr lang="en-GB" baseline="0" dirty="0"/>
              <a:t> is controlled – </a:t>
            </a:r>
            <a:r>
              <a:rPr lang="en-GB" baseline="0" dirty="0" err="1"/>
              <a:t>tristated</a:t>
            </a:r>
            <a:r>
              <a:rPr lang="en-GB" baseline="0" dirty="0"/>
              <a:t>.  Reads and writes are controlled by Rd not Write ( </a:t>
            </a:r>
            <a:r>
              <a:rPr lang="en-GB" baseline="0" dirty="0" err="1"/>
              <a:t>RdNwrt</a:t>
            </a:r>
            <a:r>
              <a:rPr lang="en-GB" baseline="0" dirty="0"/>
              <a:t>) line.</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14</a:t>
            </a:fld>
            <a:endParaRPr lang="en-US"/>
          </a:p>
        </p:txBody>
      </p:sp>
    </p:spTree>
    <p:extLst>
      <p:ext uri="{BB962C8B-B14F-4D97-AF65-F5344CB8AC3E}">
        <p14:creationId xmlns:p14="http://schemas.microsoft.com/office/powerpoint/2010/main" val="3471215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Value 18</a:t>
            </a:r>
            <a:r>
              <a:rPr lang="en-GB" baseline="0" dirty="0"/>
              <a:t> is retrieved from D1 and loaded into R0  and value 20 is retrieved from D2 and loaded into R1</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15</a:t>
            </a:fld>
            <a:endParaRPr lang="en-US"/>
          </a:p>
        </p:txBody>
      </p:sp>
    </p:spTree>
    <p:extLst>
      <p:ext uri="{BB962C8B-B14F-4D97-AF65-F5344CB8AC3E}">
        <p14:creationId xmlns:p14="http://schemas.microsoft.com/office/powerpoint/2010/main" val="2534294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Tristate meaning</a:t>
            </a:r>
            <a:r>
              <a:rPr lang="en-GB" baseline="0" dirty="0"/>
              <a:t> three states, high, low and high impedance i.e. data is isolated from the bus.</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16</a:t>
            </a:fld>
            <a:endParaRPr lang="en-US"/>
          </a:p>
        </p:txBody>
      </p:sp>
    </p:spTree>
    <p:extLst>
      <p:ext uri="{BB962C8B-B14F-4D97-AF65-F5344CB8AC3E}">
        <p14:creationId xmlns:p14="http://schemas.microsoft.com/office/powerpoint/2010/main" val="2535481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Special property to prevent bus contention when data</a:t>
            </a:r>
            <a:r>
              <a:rPr lang="en-GB" baseline="0" dirty="0"/>
              <a:t> address (DA[15] )  is used during writes and reads  - what connection is required ?</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17</a:t>
            </a:fld>
            <a:endParaRPr lang="en-US"/>
          </a:p>
        </p:txBody>
      </p:sp>
    </p:spTree>
    <p:extLst>
      <p:ext uri="{BB962C8B-B14F-4D97-AF65-F5344CB8AC3E}">
        <p14:creationId xmlns:p14="http://schemas.microsoft.com/office/powerpoint/2010/main" val="3855519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Both Data</a:t>
            </a:r>
            <a:r>
              <a:rPr lang="en-GB" baseline="0" dirty="0"/>
              <a:t> Buss and IO port are bi-</a:t>
            </a:r>
            <a:r>
              <a:rPr lang="en-GB" baseline="0" dirty="0" err="1"/>
              <a:t>directortional</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18</a:t>
            </a:fld>
            <a:endParaRPr lang="en-US"/>
          </a:p>
        </p:txBody>
      </p:sp>
    </p:spTree>
    <p:extLst>
      <p:ext uri="{BB962C8B-B14F-4D97-AF65-F5344CB8AC3E}">
        <p14:creationId xmlns:p14="http://schemas.microsoft.com/office/powerpoint/2010/main" val="3127432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a:t>
            </a:r>
            <a:r>
              <a:rPr lang="en-GB" baseline="0" dirty="0"/>
              <a:t> ports to module are </a:t>
            </a:r>
            <a:r>
              <a:rPr lang="en-GB" baseline="0" dirty="0" err="1"/>
              <a:t>inout</a:t>
            </a:r>
            <a:r>
              <a:rPr lang="en-GB" baseline="0" dirty="0"/>
              <a:t> types and the </a:t>
            </a:r>
            <a:r>
              <a:rPr lang="en-GB" baseline="0" dirty="0" err="1"/>
              <a:t>hZZZ</a:t>
            </a:r>
            <a:r>
              <a:rPr lang="en-GB" baseline="0" dirty="0"/>
              <a:t> is a high impedance or isolated state</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19</a:t>
            </a:fld>
            <a:endParaRPr lang="en-US"/>
          </a:p>
        </p:txBody>
      </p:sp>
    </p:spTree>
    <p:extLst>
      <p:ext uri="{BB962C8B-B14F-4D97-AF65-F5344CB8AC3E}">
        <p14:creationId xmlns:p14="http://schemas.microsoft.com/office/powerpoint/2010/main" val="3670248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IO address when</a:t>
            </a:r>
            <a:r>
              <a:rPr lang="en-GB" baseline="0" dirty="0"/>
              <a:t> set to F is gated with </a:t>
            </a:r>
            <a:r>
              <a:rPr lang="en-GB" baseline="0" dirty="0" err="1"/>
              <a:t>Ioen</a:t>
            </a:r>
            <a:r>
              <a:rPr lang="en-GB" baseline="0" dirty="0"/>
              <a:t> and Read  not write</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20</a:t>
            </a:fld>
            <a:endParaRPr lang="en-US"/>
          </a:p>
        </p:txBody>
      </p:sp>
    </p:spTree>
    <p:extLst>
      <p:ext uri="{BB962C8B-B14F-4D97-AF65-F5344CB8AC3E}">
        <p14:creationId xmlns:p14="http://schemas.microsoft.com/office/powerpoint/2010/main" val="1136159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17953E4-7DDF-44E0-ABBE-78AE9FBEFAA5}" type="slidenum">
              <a:rPr lang="en-US" smtClean="0"/>
              <a:pPr/>
              <a:t>3</a:t>
            </a:fld>
            <a:endParaRPr lang="en-US"/>
          </a:p>
        </p:txBody>
      </p:sp>
    </p:spTree>
    <p:extLst>
      <p:ext uri="{BB962C8B-B14F-4D97-AF65-F5344CB8AC3E}">
        <p14:creationId xmlns:p14="http://schemas.microsoft.com/office/powerpoint/2010/main" val="3382180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have  a</a:t>
            </a:r>
            <a:r>
              <a:rPr lang="en-GB" baseline="0" dirty="0"/>
              <a:t> reset</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21</a:t>
            </a:fld>
            <a:endParaRPr lang="en-US"/>
          </a:p>
        </p:txBody>
      </p:sp>
    </p:spTree>
    <p:extLst>
      <p:ext uri="{BB962C8B-B14F-4D97-AF65-F5344CB8AC3E}">
        <p14:creationId xmlns:p14="http://schemas.microsoft.com/office/powerpoint/2010/main" val="1137636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instruction clock &lt;&lt; 1 is a shift</a:t>
            </a:r>
            <a:r>
              <a:rPr lang="en-GB" baseline="0" dirty="0"/>
              <a:t> and the clock[0] &lt;= clock[5] wraps bit 5 round to bit 0.  Why is there  a reset ?</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22</a:t>
            </a:fld>
            <a:endParaRPr lang="en-US"/>
          </a:p>
        </p:txBody>
      </p:sp>
    </p:spTree>
    <p:extLst>
      <p:ext uri="{BB962C8B-B14F-4D97-AF65-F5344CB8AC3E}">
        <p14:creationId xmlns:p14="http://schemas.microsoft.com/office/powerpoint/2010/main" val="1347111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the clock</a:t>
            </a:r>
            <a:r>
              <a:rPr lang="en-GB" baseline="0" dirty="0"/>
              <a:t> phases and how the registers are connected</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23</a:t>
            </a:fld>
            <a:endParaRPr lang="en-US"/>
          </a:p>
        </p:txBody>
      </p:sp>
    </p:spTree>
    <p:extLst>
      <p:ext uri="{BB962C8B-B14F-4D97-AF65-F5344CB8AC3E}">
        <p14:creationId xmlns:p14="http://schemas.microsoft.com/office/powerpoint/2010/main" val="1172381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register file takes two inputs </a:t>
            </a:r>
            <a:r>
              <a:rPr lang="en-GB" dirty="0" err="1"/>
              <a:t>aluIn</a:t>
            </a:r>
            <a:r>
              <a:rPr lang="en-GB" dirty="0"/>
              <a:t> ( output from</a:t>
            </a:r>
            <a:r>
              <a:rPr lang="en-GB" baseline="0" dirty="0"/>
              <a:t> ALU) and </a:t>
            </a:r>
            <a:r>
              <a:rPr lang="en-GB" baseline="0" dirty="0" err="1"/>
              <a:t>dataIn</a:t>
            </a:r>
            <a:r>
              <a:rPr lang="en-GB" baseline="0" dirty="0"/>
              <a:t> (output from the </a:t>
            </a:r>
            <a:r>
              <a:rPr lang="en-GB" baseline="0" dirty="0" err="1"/>
              <a:t>dataFile</a:t>
            </a:r>
            <a:r>
              <a:rPr lang="en-GB" baseline="0" dirty="0"/>
              <a:t>).   </a:t>
            </a:r>
            <a:r>
              <a:rPr lang="en-GB" baseline="0"/>
              <a:t>Reads </a:t>
            </a:r>
            <a:r>
              <a:rPr lang="en-GB" baseline="0" dirty="0"/>
              <a:t>to A and B occur on the clk1 +</a:t>
            </a:r>
            <a:r>
              <a:rPr lang="en-GB" baseline="0" dirty="0" err="1"/>
              <a:t>ve</a:t>
            </a:r>
            <a:r>
              <a:rPr lang="en-GB" baseline="0" dirty="0"/>
              <a:t> edge i.e. at 370ns marker clk1 reads contents of reg1  to A  and contents of reg0 to  B.  For writes where WA = 0 ( near marker 530ns) the data from </a:t>
            </a:r>
            <a:r>
              <a:rPr lang="en-GB" baseline="0" dirty="0" err="1"/>
              <a:t>dataIn</a:t>
            </a:r>
            <a:r>
              <a:rPr lang="en-GB" baseline="0" dirty="0"/>
              <a:t> ( the </a:t>
            </a:r>
            <a:r>
              <a:rPr lang="en-GB" baseline="0" dirty="0" err="1"/>
              <a:t>dataFile</a:t>
            </a:r>
            <a:r>
              <a:rPr lang="en-GB" baseline="0" dirty="0"/>
              <a:t>) is written to reg0.  The source is selected by the </a:t>
            </a:r>
            <a:r>
              <a:rPr lang="en-GB" baseline="0" dirty="0" err="1"/>
              <a:t>regDat</a:t>
            </a:r>
            <a:r>
              <a:rPr lang="en-GB" baseline="0" dirty="0"/>
              <a:t> line</a:t>
            </a:r>
          </a:p>
          <a:p>
            <a:r>
              <a:rPr lang="en-GB" baseline="0" dirty="0"/>
              <a:t>Where </a:t>
            </a:r>
            <a:r>
              <a:rPr lang="en-GB" baseline="0" dirty="0" err="1"/>
              <a:t>AluO</a:t>
            </a:r>
            <a:r>
              <a:rPr lang="en-GB" baseline="0" dirty="0"/>
              <a:t> is low both A and B are zero so no data is presented to the ALU </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24</a:t>
            </a:fld>
            <a:endParaRPr lang="en-US"/>
          </a:p>
        </p:txBody>
      </p:sp>
    </p:spTree>
    <p:extLst>
      <p:ext uri="{BB962C8B-B14F-4D97-AF65-F5344CB8AC3E}">
        <p14:creationId xmlns:p14="http://schemas.microsoft.com/office/powerpoint/2010/main" val="3145948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GB" dirty="0"/>
              <a:t>Note there are</a:t>
            </a:r>
            <a:r>
              <a:rPr lang="en-GB" baseline="0" dirty="0"/>
              <a:t> two clock inputs phi1 controls output to A and B and phi 2 controls writes to register who's address is given by write[2:0],</a:t>
            </a:r>
          </a:p>
          <a:p>
            <a:r>
              <a:rPr lang="en-GB" baseline="0" dirty="0"/>
              <a:t>The </a:t>
            </a:r>
            <a:r>
              <a:rPr lang="en-GB" baseline="0" dirty="0" err="1"/>
              <a:t>alu</a:t>
            </a:r>
            <a:r>
              <a:rPr lang="en-GB" baseline="0" dirty="0"/>
              <a:t> operation </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4</a:t>
            </a:fld>
            <a:endParaRPr lang="en-US"/>
          </a:p>
        </p:txBody>
      </p:sp>
    </p:spTree>
    <p:extLst>
      <p:ext uri="{BB962C8B-B14F-4D97-AF65-F5344CB8AC3E}">
        <p14:creationId xmlns:p14="http://schemas.microsoft.com/office/powerpoint/2010/main" val="53398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GB" dirty="0"/>
              <a:t>9</a:t>
            </a:r>
            <a:r>
              <a:rPr lang="en-GB" baseline="0" dirty="0"/>
              <a:t> bit data so signed bytes.  </a:t>
            </a:r>
            <a:r>
              <a:rPr lang="en-GB" baseline="0" dirty="0" err="1"/>
              <a:t>OutA</a:t>
            </a:r>
            <a:r>
              <a:rPr lang="en-GB" baseline="0" dirty="0"/>
              <a:t> and </a:t>
            </a:r>
            <a:r>
              <a:rPr lang="en-GB" baseline="0" dirty="0" err="1"/>
              <a:t>OutB</a:t>
            </a:r>
            <a:r>
              <a:rPr lang="en-GB" baseline="0" dirty="0"/>
              <a:t> can be connected to any register via readAD1 and ReadADD2. Write controlled by </a:t>
            </a:r>
            <a:r>
              <a:rPr lang="en-GB" baseline="0" dirty="0" err="1"/>
              <a:t>regDat</a:t>
            </a:r>
            <a:r>
              <a:rPr lang="en-GB" baseline="0" dirty="0"/>
              <a:t> line and clk2.  No write line and controlled solely clock</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5</a:t>
            </a:fld>
            <a:endParaRPr lang="en-US"/>
          </a:p>
        </p:txBody>
      </p:sp>
    </p:spTree>
    <p:extLst>
      <p:ext uri="{BB962C8B-B14F-4D97-AF65-F5344CB8AC3E}">
        <p14:creationId xmlns:p14="http://schemas.microsoft.com/office/powerpoint/2010/main" val="2350429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GB" dirty="0"/>
              <a:t>Note</a:t>
            </a:r>
            <a:r>
              <a:rPr lang="en-GB" baseline="0" dirty="0"/>
              <a:t> the register has two blocks  of RAM   ( </a:t>
            </a:r>
            <a:r>
              <a:rPr lang="en-GB" baseline="0" dirty="0" err="1"/>
              <a:t>Sync_Ram</a:t>
            </a:r>
            <a:r>
              <a:rPr lang="en-GB" baseline="0" dirty="0"/>
              <a:t>) whose write inputs is to both and read output is separated to drive the ALU, control is mediated by register / data line</a:t>
            </a:r>
          </a:p>
          <a:p>
            <a:r>
              <a:rPr lang="en-GB" baseline="0" dirty="0"/>
              <a:t>The two clocks clk1 an clk2 and the ALU operation  line</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6</a:t>
            </a:fld>
            <a:endParaRPr lang="en-US"/>
          </a:p>
        </p:txBody>
      </p:sp>
    </p:spTree>
    <p:extLst>
      <p:ext uri="{BB962C8B-B14F-4D97-AF65-F5344CB8AC3E}">
        <p14:creationId xmlns:p14="http://schemas.microsoft.com/office/powerpoint/2010/main" val="405483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GB" dirty="0"/>
              <a:t>CO expands to a 6 phase</a:t>
            </a:r>
            <a:r>
              <a:rPr lang="en-GB" baseline="0" dirty="0"/>
              <a:t> clock – explained later,  </a:t>
            </a:r>
            <a:r>
              <a:rPr lang="en-GB" baseline="0" dirty="0" err="1"/>
              <a:t>rA</a:t>
            </a:r>
            <a:r>
              <a:rPr lang="en-GB" baseline="0" dirty="0"/>
              <a:t>  = read address and </a:t>
            </a:r>
            <a:r>
              <a:rPr lang="en-GB" baseline="0" dirty="0" err="1"/>
              <a:t>wA</a:t>
            </a:r>
            <a:r>
              <a:rPr lang="en-GB" baseline="0" dirty="0"/>
              <a:t> = write address.    Operation occurs on clock 04 for reading and clock 20 for write </a:t>
            </a:r>
          </a:p>
          <a:p>
            <a:r>
              <a:rPr lang="en-GB" baseline="0" dirty="0"/>
              <a:t>It this case the instruction was R0 = R0 + R1 so output to ALU in A is R0 and  to B is R1 and clock 20 the </a:t>
            </a:r>
            <a:r>
              <a:rPr lang="en-GB" baseline="0" dirty="0" err="1"/>
              <a:t>alu</a:t>
            </a:r>
            <a:r>
              <a:rPr lang="en-GB" baseline="0" dirty="0"/>
              <a:t> result is write back to R0</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7</a:t>
            </a:fld>
            <a:endParaRPr lang="en-US"/>
          </a:p>
        </p:txBody>
      </p:sp>
    </p:spTree>
    <p:extLst>
      <p:ext uri="{BB962C8B-B14F-4D97-AF65-F5344CB8AC3E}">
        <p14:creationId xmlns:p14="http://schemas.microsoft.com/office/powerpoint/2010/main" val="1426203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GB" dirty="0"/>
              <a:t>A and B are</a:t>
            </a:r>
            <a:r>
              <a:rPr lang="en-GB" baseline="0" dirty="0"/>
              <a:t> from the register file and the output is returned back to the register file.  The block function is controlled by AL op and, the codes give and there result is compared to provide status. The Jump line is to prevent ALU operation during a jump operation</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8</a:t>
            </a:fld>
            <a:endParaRPr lang="en-US"/>
          </a:p>
        </p:txBody>
      </p:sp>
    </p:spTree>
    <p:extLst>
      <p:ext uri="{BB962C8B-B14F-4D97-AF65-F5344CB8AC3E}">
        <p14:creationId xmlns:p14="http://schemas.microsoft.com/office/powerpoint/2010/main" val="225527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Mux is the decoder for individual ALU  operations</a:t>
            </a:r>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9</a:t>
            </a:fld>
            <a:endParaRPr lang="en-US"/>
          </a:p>
        </p:txBody>
      </p:sp>
    </p:spTree>
    <p:extLst>
      <p:ext uri="{BB962C8B-B14F-4D97-AF65-F5344CB8AC3E}">
        <p14:creationId xmlns:p14="http://schemas.microsoft.com/office/powerpoint/2010/main" val="384698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17953E4-7DDF-44E0-ABBE-78AE9FBEFAA5}" type="slidenum">
              <a:rPr lang="en-US" smtClean="0"/>
              <a:pPr/>
              <a:t>10</a:t>
            </a:fld>
            <a:endParaRPr lang="en-US"/>
          </a:p>
        </p:txBody>
      </p:sp>
    </p:spTree>
    <p:extLst>
      <p:ext uri="{BB962C8B-B14F-4D97-AF65-F5344CB8AC3E}">
        <p14:creationId xmlns:p14="http://schemas.microsoft.com/office/powerpoint/2010/main" val="3170677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Slide Number Placeholder 3"/>
          <p:cNvSpPr>
            <a:spLocks noGrp="1"/>
          </p:cNvSpPr>
          <p:nvPr>
            <p:ph type="sldNum" sz="quarter" idx="10"/>
          </p:nvPr>
        </p:nvSpPr>
        <p:spPr/>
        <p:txBody>
          <a:bodyPr/>
          <a:lstStyle>
            <a:lvl1pPr>
              <a:defRPr/>
            </a:lvl1pPr>
          </a:lstStyle>
          <a:p>
            <a:fld id="{E9480E15-8529-4F0B-973C-967DAD0B9D9C}" type="slidenum">
              <a:rPr lang="en-GB"/>
              <a:pPr/>
              <a:t>‹#›</a:t>
            </a:fld>
            <a:endParaRPr lang="en-GB" dirty="0">
              <a:solidFill>
                <a:schemeClr val="tx1"/>
              </a:solidFill>
            </a:endParaRPr>
          </a:p>
        </p:txBody>
      </p:sp>
      <p:sp>
        <p:nvSpPr>
          <p:cNvPr id="5" name="Date Placeholder 4"/>
          <p:cNvSpPr>
            <a:spLocks noGrp="1"/>
          </p:cNvSpPr>
          <p:nvPr>
            <p:ph type="dt" sz="half" idx="11"/>
          </p:nvPr>
        </p:nvSpPr>
        <p:spPr>
          <a:xfrm>
            <a:off x="507569" y="6271647"/>
            <a:ext cx="1905000" cy="457200"/>
          </a:xfrm>
        </p:spPr>
        <p:txBody>
          <a:bodyPr/>
          <a:lstStyle>
            <a:lvl1pPr>
              <a:defRPr/>
            </a:lvl1pPr>
          </a:lstStyle>
          <a:p>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647EA8F4-AE57-4994-B3D6-F7ADA20F8E6D}" type="slidenum">
              <a:rPr lang="en-GB"/>
              <a:pPr/>
              <a:t>‹#›</a:t>
            </a:fld>
            <a:endParaRPr lang="en-GB">
              <a:solidFill>
                <a:schemeClr val="tx1"/>
              </a:solidFill>
            </a:endParaRPr>
          </a:p>
        </p:txBody>
      </p:sp>
      <p:sp>
        <p:nvSpPr>
          <p:cNvPr id="5" name="Date Placeholder 4"/>
          <p:cNvSpPr>
            <a:spLocks noGrp="1"/>
          </p:cNvSpPr>
          <p:nvPr>
            <p:ph type="dt" sz="half" idx="11"/>
          </p:nvPr>
        </p:nvSpPr>
        <p:spPr/>
        <p:txBody>
          <a:bodyPr/>
          <a:lstStyle>
            <a:lvl1pPr>
              <a:defRPr/>
            </a:lvl1pPr>
          </a:lstStyle>
          <a:p>
            <a:r>
              <a:rPr lang="en-GB" dirty="0"/>
              <a:t>2/2/18</a:t>
            </a:r>
          </a:p>
          <a:p>
            <a:endParaRPr lang="en-GB" dirty="0"/>
          </a:p>
        </p:txBody>
      </p:sp>
      <p:sp>
        <p:nvSpPr>
          <p:cNvPr id="6" name="Footer Placeholder 5"/>
          <p:cNvSpPr>
            <a:spLocks noGrp="1"/>
          </p:cNvSpPr>
          <p:nvPr>
            <p:ph type="ftr" sz="quarter" idx="12"/>
          </p:nvPr>
        </p:nvSpPr>
        <p:spPr/>
        <p:txBody>
          <a:bodyPr/>
          <a:lstStyle>
            <a:lvl1pPr>
              <a:defRPr/>
            </a:lvl1pPr>
          </a:lstStyle>
          <a:p>
            <a:r>
              <a:rPr lang="en-GB" dirty="0">
                <a:solidFill>
                  <a:schemeClr val="tx1"/>
                </a:solidFill>
              </a:rPr>
              <a:t>B38DF</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1A29CB28-A6EE-4108-9517-C99BD474CBA7}" type="slidenum">
              <a:rPr lang="en-GB"/>
              <a:pPr/>
              <a:t>‹#›</a:t>
            </a:fld>
            <a:endParaRPr lang="en-GB">
              <a:solidFill>
                <a:schemeClr val="tx1"/>
              </a:solidFill>
            </a:endParaRPr>
          </a:p>
        </p:txBody>
      </p:sp>
      <p:sp>
        <p:nvSpPr>
          <p:cNvPr id="4" name="Date Placeholder 3"/>
          <p:cNvSpPr>
            <a:spLocks noGrp="1"/>
          </p:cNvSpPr>
          <p:nvPr>
            <p:ph type="dt" sz="half" idx="11"/>
          </p:nvPr>
        </p:nvSpPr>
        <p:spPr/>
        <p:txBody>
          <a:bodyPr/>
          <a:lstStyle>
            <a:lvl1pPr>
              <a:defRPr/>
            </a:lvl1pPr>
          </a:lstStyle>
          <a:p>
            <a:r>
              <a:rPr lang="en-GB" dirty="0"/>
              <a:t>2/2/18</a:t>
            </a:r>
          </a:p>
        </p:txBody>
      </p:sp>
      <p:sp>
        <p:nvSpPr>
          <p:cNvPr id="5" name="Footer Placeholder 4"/>
          <p:cNvSpPr>
            <a:spLocks noGrp="1"/>
          </p:cNvSpPr>
          <p:nvPr>
            <p:ph type="ftr" sz="quarter" idx="12"/>
          </p:nvPr>
        </p:nvSpPr>
        <p:spPr/>
        <p:txBody>
          <a:bodyPr/>
          <a:lstStyle>
            <a:lvl1pPr>
              <a:defRPr/>
            </a:lvl1pPr>
          </a:lstStyle>
          <a:p>
            <a:r>
              <a:rPr lang="en-GB" dirty="0">
                <a:solidFill>
                  <a:schemeClr val="tx1"/>
                </a:solidFill>
              </a:rPr>
              <a:t>B38DF</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 Target="../slides/slide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sldNum" sz="quarter" idx="4"/>
          </p:nvPr>
        </p:nvSpPr>
        <p:spPr bwMode="auto">
          <a:xfrm>
            <a:off x="6400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00FF"/>
                </a:solidFill>
              </a:defRPr>
            </a:lvl1pPr>
          </a:lstStyle>
          <a:p>
            <a:fld id="{DE9C8E15-557D-45AA-B870-EE4F6F2A01DE}" type="slidenum">
              <a:rPr lang="en-GB"/>
              <a:pPr/>
              <a:t>‹#›</a:t>
            </a:fld>
            <a:endParaRPr lang="en-GB">
              <a:solidFill>
                <a:schemeClr val="tx1"/>
              </a:solidFill>
            </a:endParaRPr>
          </a:p>
        </p:txBody>
      </p:sp>
      <p:sp>
        <p:nvSpPr>
          <p:cNvPr id="144387" name="Rectangle 3"/>
          <p:cNvSpPr>
            <a:spLocks noChangeArrowheads="1"/>
          </p:cNvSpPr>
          <p:nvPr/>
        </p:nvSpPr>
        <p:spPr bwMode="auto">
          <a:xfrm>
            <a:off x="5886450" y="252413"/>
            <a:ext cx="2834623" cy="397545"/>
          </a:xfrm>
          <a:prstGeom prst="rect">
            <a:avLst/>
          </a:prstGeom>
          <a:noFill/>
          <a:ln w="12700">
            <a:noFill/>
            <a:miter lim="800000"/>
            <a:headEnd/>
            <a:tailEnd/>
          </a:ln>
          <a:effectLst/>
        </p:spPr>
        <p:txBody>
          <a:bodyPr wrap="none" lIns="90488" tIns="44450" rIns="90488" bIns="44450">
            <a:spAutoFit/>
          </a:bodyPr>
          <a:lstStyle/>
          <a:p>
            <a:r>
              <a:rPr lang="en-GB" sz="2000" b="1" dirty="0">
                <a:solidFill>
                  <a:srgbClr val="FF6600"/>
                </a:solidFill>
              </a:rPr>
              <a:t>B38DF computer archit</a:t>
            </a:r>
            <a:r>
              <a:rPr lang="en-GB" sz="2000" b="1" dirty="0">
                <a:solidFill>
                  <a:srgbClr val="FFFF00"/>
                </a:solidFill>
              </a:rPr>
              <a:t>.</a:t>
            </a:r>
            <a:endParaRPr lang="en-GB" sz="1800" dirty="0">
              <a:solidFill>
                <a:schemeClr val="tx1"/>
              </a:solidFill>
            </a:endParaRPr>
          </a:p>
        </p:txBody>
      </p:sp>
      <p:sp>
        <p:nvSpPr>
          <p:cNvPr id="144388" name="Rectangle 4"/>
          <p:cNvSpPr>
            <a:spLocks noGrp="1" noChangeArrowheads="1"/>
          </p:cNvSpPr>
          <p:nvPr>
            <p:ph type="title"/>
          </p:nvPr>
        </p:nvSpPr>
        <p:spPr bwMode="auto">
          <a:xfrm>
            <a:off x="609600" y="781050"/>
            <a:ext cx="7772400" cy="552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44389"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FF00FF"/>
                </a:solidFill>
              </a:defRPr>
            </a:lvl1pPr>
          </a:lstStyle>
          <a:p>
            <a:r>
              <a:rPr lang="en-GB" dirty="0"/>
              <a:t>2/2/2018</a:t>
            </a:r>
          </a:p>
        </p:txBody>
      </p:sp>
      <p:sp>
        <p:nvSpPr>
          <p:cNvPr id="14439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00FF"/>
                </a:solidFill>
              </a:defRPr>
            </a:lvl1pPr>
          </a:lstStyle>
          <a:p>
            <a:r>
              <a:rPr lang="en-GB" dirty="0">
                <a:solidFill>
                  <a:schemeClr val="tx1"/>
                </a:solidFill>
              </a:rPr>
              <a:t>B38DF</a:t>
            </a:r>
          </a:p>
        </p:txBody>
      </p:sp>
      <p:sp>
        <p:nvSpPr>
          <p:cNvPr id="144391" name="Rectangle 7"/>
          <p:cNvSpPr>
            <a:spLocks noGrp="1" noChangeArrowheads="1"/>
          </p:cNvSpPr>
          <p:nvPr>
            <p:ph type="body" idx="1"/>
          </p:nvPr>
        </p:nvSpPr>
        <p:spPr bwMode="auto">
          <a:xfrm>
            <a:off x="641350" y="1395413"/>
            <a:ext cx="7845425" cy="1022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pic>
        <p:nvPicPr>
          <p:cNvPr id="144392" name="Picture 8" descr="hwlogo"/>
          <p:cNvPicPr>
            <a:picLocks noChangeAspect="1" noChangeArrowheads="1"/>
          </p:cNvPicPr>
          <p:nvPr/>
        </p:nvPicPr>
        <p:blipFill>
          <a:blip r:embed="rId5" cstate="print">
            <a:lum bright="6000" contrast="12000"/>
          </a:blip>
          <a:srcRect/>
          <a:stretch>
            <a:fillRect/>
          </a:stretch>
        </p:blipFill>
        <p:spPr bwMode="auto">
          <a:xfrm>
            <a:off x="0" y="0"/>
            <a:ext cx="1295400" cy="989013"/>
          </a:xfrm>
          <a:prstGeom prst="rect">
            <a:avLst/>
          </a:prstGeom>
          <a:noFill/>
        </p:spPr>
      </p:pic>
      <p:sp>
        <p:nvSpPr>
          <p:cNvPr id="144393" name="Text Box 9"/>
          <p:cNvSpPr txBox="1">
            <a:spLocks noChangeArrowheads="1"/>
          </p:cNvSpPr>
          <p:nvPr/>
        </p:nvSpPr>
        <p:spPr bwMode="auto">
          <a:xfrm>
            <a:off x="1431925" y="0"/>
            <a:ext cx="2374900" cy="792163"/>
          </a:xfrm>
          <a:prstGeom prst="rect">
            <a:avLst/>
          </a:prstGeom>
          <a:noFill/>
          <a:ln w="9525">
            <a:noFill/>
            <a:miter lim="800000"/>
            <a:headEnd/>
            <a:tailEnd/>
          </a:ln>
          <a:effectLst/>
        </p:spPr>
        <p:txBody>
          <a:bodyPr>
            <a:spAutoFit/>
          </a:bodyPr>
          <a:lstStyle/>
          <a:p>
            <a:r>
              <a:rPr lang="en-GB" sz="1400" b="1"/>
              <a:t>Electronics and </a:t>
            </a:r>
          </a:p>
          <a:p>
            <a:r>
              <a:rPr lang="en-GB" sz="1400" b="1"/>
              <a:t>computer Engineering</a:t>
            </a:r>
          </a:p>
          <a:p>
            <a:r>
              <a:rPr lang="en-GB" sz="1400" b="1"/>
              <a:t>School of EPS</a:t>
            </a:r>
            <a:r>
              <a:rPr lang="en-GB" sz="1800" b="1"/>
              <a:t>.</a:t>
            </a:r>
          </a:p>
        </p:txBody>
      </p:sp>
      <p:sp>
        <p:nvSpPr>
          <p:cNvPr id="144394" name="Text Box 10"/>
          <p:cNvSpPr txBox="1">
            <a:spLocks noChangeArrowheads="1"/>
          </p:cNvSpPr>
          <p:nvPr/>
        </p:nvSpPr>
        <p:spPr bwMode="auto">
          <a:xfrm>
            <a:off x="838200" y="5638800"/>
            <a:ext cx="457200" cy="336550"/>
          </a:xfrm>
          <a:prstGeom prst="rect">
            <a:avLst/>
          </a:prstGeom>
          <a:noFill/>
          <a:ln w="38100">
            <a:noFill/>
            <a:miter lim="800000"/>
            <a:headEnd/>
            <a:tailEnd/>
          </a:ln>
          <a:effectLst/>
        </p:spPr>
        <p:txBody>
          <a:bodyPr>
            <a:spAutoFit/>
          </a:bodyPr>
          <a:lstStyle/>
          <a:p>
            <a:pPr>
              <a:spcBef>
                <a:spcPct val="50000"/>
              </a:spcBef>
            </a:pPr>
            <a:endParaRPr lang="en-GB">
              <a:solidFill>
                <a:srgbClr val="FFFF00"/>
              </a:solidFill>
            </a:endParaRPr>
          </a:p>
        </p:txBody>
      </p:sp>
      <p:sp>
        <p:nvSpPr>
          <p:cNvPr id="144395" name="Text Box 11"/>
          <p:cNvSpPr txBox="1">
            <a:spLocks noChangeArrowheads="1"/>
          </p:cNvSpPr>
          <p:nvPr/>
        </p:nvSpPr>
        <p:spPr bwMode="auto">
          <a:xfrm>
            <a:off x="914400" y="5791200"/>
            <a:ext cx="533400" cy="336550"/>
          </a:xfrm>
          <a:prstGeom prst="rect">
            <a:avLst/>
          </a:prstGeom>
          <a:noFill/>
          <a:ln w="38100">
            <a:noFill/>
            <a:miter lim="800000"/>
            <a:headEnd/>
            <a:tailEnd/>
          </a:ln>
          <a:effectLst/>
        </p:spPr>
        <p:txBody>
          <a:bodyPr>
            <a:spAutoFit/>
          </a:bodyPr>
          <a:lstStyle/>
          <a:p>
            <a:pPr>
              <a:spcBef>
                <a:spcPct val="50000"/>
              </a:spcBef>
            </a:pPr>
            <a:endParaRPr lang="en-GB">
              <a:solidFill>
                <a:srgbClr val="FFFF00"/>
              </a:solidFill>
            </a:endParaRPr>
          </a:p>
        </p:txBody>
      </p:sp>
      <p:sp>
        <p:nvSpPr>
          <p:cNvPr id="144396" name="AutoShape 12">
            <a:hlinkClick r:id="rId6" action="ppaction://hlinksldjump"/>
          </p:cNvPr>
          <p:cNvSpPr>
            <a:spLocks noChangeArrowheads="1"/>
          </p:cNvSpPr>
          <p:nvPr/>
        </p:nvSpPr>
        <p:spPr bwMode="auto">
          <a:xfrm>
            <a:off x="228600" y="6324600"/>
            <a:ext cx="304800" cy="228600"/>
          </a:xfrm>
          <a:prstGeom prst="leftArrow">
            <a:avLst>
              <a:gd name="adj1" fmla="val 50000"/>
              <a:gd name="adj2" fmla="val 33333"/>
            </a:avLst>
          </a:prstGeom>
          <a:solidFill>
            <a:srgbClr val="FFFF00"/>
          </a:solidFill>
          <a:ln w="38100">
            <a:solidFill>
              <a:srgbClr val="FFFF00"/>
            </a:solidFill>
            <a:miter lim="800000"/>
            <a:headEnd/>
            <a:tailEnd/>
          </a:ln>
          <a:effectLst/>
        </p:spPr>
        <p:txBody>
          <a:bodyPr wrap="none" anchor="ctr"/>
          <a:lstStyle/>
          <a:p>
            <a:endParaRPr lang="en-GB"/>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6" r:id="rId3"/>
  </p:sldLayoutIdLst>
  <p:hf hdr="0" ftr="0" dt="0"/>
  <p:txStyles>
    <p:titleStyle>
      <a:lvl1pPr algn="ctr" rtl="0" eaLnBrk="0" fontAlgn="base" hangingPunct="0">
        <a:spcBef>
          <a:spcPct val="0"/>
        </a:spcBef>
        <a:spcAft>
          <a:spcPct val="0"/>
        </a:spcAft>
        <a:defRPr sz="2800">
          <a:solidFill>
            <a:srgbClr val="FF6600"/>
          </a:solidFill>
          <a:latin typeface="+mj-lt"/>
          <a:ea typeface="+mj-ea"/>
          <a:cs typeface="+mj-cs"/>
        </a:defRPr>
      </a:lvl1pPr>
      <a:lvl2pPr algn="ctr" rtl="0" eaLnBrk="0" fontAlgn="base" hangingPunct="0">
        <a:spcBef>
          <a:spcPct val="0"/>
        </a:spcBef>
        <a:spcAft>
          <a:spcPct val="0"/>
        </a:spcAft>
        <a:defRPr sz="2800">
          <a:solidFill>
            <a:srgbClr val="FF6600"/>
          </a:solidFill>
          <a:latin typeface="Times New Roman" pitchFamily="18" charset="0"/>
        </a:defRPr>
      </a:lvl2pPr>
      <a:lvl3pPr algn="ctr" rtl="0" eaLnBrk="0" fontAlgn="base" hangingPunct="0">
        <a:spcBef>
          <a:spcPct val="0"/>
        </a:spcBef>
        <a:spcAft>
          <a:spcPct val="0"/>
        </a:spcAft>
        <a:defRPr sz="2800">
          <a:solidFill>
            <a:srgbClr val="FF6600"/>
          </a:solidFill>
          <a:latin typeface="Times New Roman" pitchFamily="18" charset="0"/>
        </a:defRPr>
      </a:lvl3pPr>
      <a:lvl4pPr algn="ctr" rtl="0" eaLnBrk="0" fontAlgn="base" hangingPunct="0">
        <a:spcBef>
          <a:spcPct val="0"/>
        </a:spcBef>
        <a:spcAft>
          <a:spcPct val="0"/>
        </a:spcAft>
        <a:defRPr sz="2800">
          <a:solidFill>
            <a:srgbClr val="FF6600"/>
          </a:solidFill>
          <a:latin typeface="Times New Roman" pitchFamily="18" charset="0"/>
        </a:defRPr>
      </a:lvl4pPr>
      <a:lvl5pPr algn="ctr" rtl="0" eaLnBrk="0" fontAlgn="base" hangingPunct="0">
        <a:spcBef>
          <a:spcPct val="0"/>
        </a:spcBef>
        <a:spcAft>
          <a:spcPct val="0"/>
        </a:spcAft>
        <a:defRPr sz="2800">
          <a:solidFill>
            <a:srgbClr val="FF6600"/>
          </a:solidFill>
          <a:latin typeface="Times New Roman" pitchFamily="18" charset="0"/>
        </a:defRPr>
      </a:lvl5pPr>
      <a:lvl6pPr marL="457200" algn="ctr" rtl="0" eaLnBrk="0" fontAlgn="base" hangingPunct="0">
        <a:spcBef>
          <a:spcPct val="0"/>
        </a:spcBef>
        <a:spcAft>
          <a:spcPct val="0"/>
        </a:spcAft>
        <a:defRPr sz="2800">
          <a:solidFill>
            <a:srgbClr val="FF6600"/>
          </a:solidFill>
          <a:latin typeface="Times New Roman" pitchFamily="18" charset="0"/>
        </a:defRPr>
      </a:lvl6pPr>
      <a:lvl7pPr marL="914400" algn="ctr" rtl="0" eaLnBrk="0" fontAlgn="base" hangingPunct="0">
        <a:spcBef>
          <a:spcPct val="0"/>
        </a:spcBef>
        <a:spcAft>
          <a:spcPct val="0"/>
        </a:spcAft>
        <a:defRPr sz="2800">
          <a:solidFill>
            <a:srgbClr val="FF6600"/>
          </a:solidFill>
          <a:latin typeface="Times New Roman" pitchFamily="18" charset="0"/>
        </a:defRPr>
      </a:lvl7pPr>
      <a:lvl8pPr marL="1371600" algn="ctr" rtl="0" eaLnBrk="0" fontAlgn="base" hangingPunct="0">
        <a:spcBef>
          <a:spcPct val="0"/>
        </a:spcBef>
        <a:spcAft>
          <a:spcPct val="0"/>
        </a:spcAft>
        <a:defRPr sz="2800">
          <a:solidFill>
            <a:srgbClr val="FF6600"/>
          </a:solidFill>
          <a:latin typeface="Times New Roman" pitchFamily="18" charset="0"/>
        </a:defRPr>
      </a:lvl8pPr>
      <a:lvl9pPr marL="1828800" algn="ctr" rtl="0" eaLnBrk="0" fontAlgn="base" hangingPunct="0">
        <a:spcBef>
          <a:spcPct val="0"/>
        </a:spcBef>
        <a:spcAft>
          <a:spcPct val="0"/>
        </a:spcAft>
        <a:defRPr sz="2800">
          <a:solidFill>
            <a:srgbClr val="FF6600"/>
          </a:solidFill>
          <a:latin typeface="Times New Roman" pitchFamily="18"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ctrTitle"/>
          </p:nvPr>
        </p:nvSpPr>
        <p:spPr/>
        <p:txBody>
          <a:bodyPr/>
          <a:lstStyle/>
          <a:p>
            <a:r>
              <a:rPr lang="en-US" sz="3200" dirty="0"/>
              <a:t>Computational hardware</a:t>
            </a:r>
          </a:p>
        </p:txBody>
      </p:sp>
      <p:sp>
        <p:nvSpPr>
          <p:cNvPr id="3" name="Slide Number Placeholder 3"/>
          <p:cNvSpPr>
            <a:spLocks noGrp="1"/>
          </p:cNvSpPr>
          <p:nvPr>
            <p:ph type="sldNum" sz="quarter" idx="10"/>
          </p:nvPr>
        </p:nvSpPr>
        <p:spPr/>
        <p:txBody>
          <a:bodyPr/>
          <a:lstStyle/>
          <a:p>
            <a:fld id="{EE6CC42A-9CBF-4C95-952C-876C06571CB2}" type="slidenum">
              <a:rPr lang="en-GB"/>
              <a:pPr/>
              <a:t>1</a:t>
            </a:fld>
            <a:endParaRPr lang="en-GB">
              <a:solidFill>
                <a:schemeClr val="tx1"/>
              </a:solidFill>
            </a:endParaRPr>
          </a:p>
        </p:txBody>
      </p:sp>
      <p:sp>
        <p:nvSpPr>
          <p:cNvPr id="4" name="Footer Placeholder 3"/>
          <p:cNvSpPr>
            <a:spLocks noGrp="1"/>
          </p:cNvSpPr>
          <p:nvPr>
            <p:ph type="ftr" sz="quarter" idx="4294967295"/>
          </p:nvPr>
        </p:nvSpPr>
        <p:spPr>
          <a:xfrm>
            <a:off x="3124200" y="6248400"/>
            <a:ext cx="2895600" cy="457200"/>
          </a:xfrm>
          <a:prstGeom prst="rect">
            <a:avLst/>
          </a:prstGeom>
        </p:spPr>
        <p:txBody>
          <a:bodyPr/>
          <a:lstStyle/>
          <a:p>
            <a:r>
              <a:rPr lang="en-GB" dirty="0">
                <a:solidFill>
                  <a:schemeClr val="tx1"/>
                </a:solidFill>
              </a:rPr>
              <a:t>B38DF</a:t>
            </a:r>
          </a:p>
          <a:p>
            <a:endParaRPr lang="en-GB" dirty="0">
              <a:solidFill>
                <a:schemeClr val="tx1"/>
              </a:solidFill>
            </a:endParaRPr>
          </a:p>
        </p:txBody>
      </p:sp>
    </p:spTree>
    <p:extLst>
      <p:ext uri="{BB962C8B-B14F-4D97-AF65-F5344CB8AC3E}">
        <p14:creationId xmlns:p14="http://schemas.microsoft.com/office/powerpoint/2010/main" val="394593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123" y="930520"/>
            <a:ext cx="4753708" cy="552450"/>
          </a:xfrm>
        </p:spPr>
        <p:txBody>
          <a:bodyPr/>
          <a:lstStyle/>
          <a:p>
            <a:r>
              <a:rPr lang="en-GB" dirty="0"/>
              <a:t>ALU Verilog code</a:t>
            </a:r>
          </a:p>
        </p:txBody>
      </p:sp>
      <p:sp>
        <p:nvSpPr>
          <p:cNvPr id="3" name="Slide Number Placeholder 2"/>
          <p:cNvSpPr>
            <a:spLocks noGrp="1"/>
          </p:cNvSpPr>
          <p:nvPr>
            <p:ph type="sldNum" sz="quarter" idx="10"/>
          </p:nvPr>
        </p:nvSpPr>
        <p:spPr/>
        <p:txBody>
          <a:bodyPr/>
          <a:lstStyle/>
          <a:p>
            <a:fld id="{1A29CB28-A6EE-4108-9517-C99BD474CBA7}" type="slidenum">
              <a:rPr lang="en-GB" smtClean="0"/>
              <a:pPr/>
              <a:t>10</a:t>
            </a:fld>
            <a:endParaRPr lang="en-GB">
              <a:solidFill>
                <a:schemeClr val="tx1"/>
              </a:solidFill>
            </a:endParaRPr>
          </a:p>
        </p:txBody>
      </p:sp>
      <p:sp>
        <p:nvSpPr>
          <p:cNvPr id="5" name="Rectangle 4"/>
          <p:cNvSpPr/>
          <p:nvPr/>
        </p:nvSpPr>
        <p:spPr>
          <a:xfrm>
            <a:off x="404446" y="1808535"/>
            <a:ext cx="3807069" cy="36471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100" dirty="0"/>
              <a:t>module ALU(</a:t>
            </a:r>
            <a:r>
              <a:rPr lang="en-GB" sz="1100" dirty="0" err="1"/>
              <a:t>clk</a:t>
            </a:r>
            <a:r>
              <a:rPr lang="en-GB" sz="1100" dirty="0"/>
              <a:t>, Ain, Bin, </a:t>
            </a:r>
            <a:r>
              <a:rPr lang="en-GB" sz="1100" dirty="0" err="1"/>
              <a:t>aluControl</a:t>
            </a:r>
            <a:r>
              <a:rPr lang="en-GB" sz="1100" dirty="0"/>
              <a:t>, </a:t>
            </a:r>
            <a:r>
              <a:rPr lang="en-GB" sz="1100" dirty="0" err="1"/>
              <a:t>AluOut,status,J</a:t>
            </a:r>
            <a:r>
              <a:rPr lang="en-GB" sz="1100" dirty="0"/>
              <a:t>);</a:t>
            </a:r>
          </a:p>
          <a:p>
            <a:r>
              <a:rPr lang="en-GB" sz="1100" dirty="0"/>
              <a:t>input </a:t>
            </a:r>
            <a:r>
              <a:rPr lang="en-GB" sz="1100" dirty="0" err="1"/>
              <a:t>clk,J</a:t>
            </a:r>
            <a:r>
              <a:rPr lang="en-GB" sz="1100" dirty="0"/>
              <a:t>;</a:t>
            </a:r>
          </a:p>
          <a:p>
            <a:r>
              <a:rPr lang="en-GB" sz="1100" dirty="0"/>
              <a:t>input [8:0] Ain, Bin;</a:t>
            </a:r>
          </a:p>
          <a:p>
            <a:r>
              <a:rPr lang="en-GB" sz="1100" dirty="0"/>
              <a:t>input [3:0] </a:t>
            </a:r>
            <a:r>
              <a:rPr lang="en-GB" sz="1100" dirty="0" err="1"/>
              <a:t>aluControl</a:t>
            </a:r>
            <a:r>
              <a:rPr lang="en-GB" sz="1100" dirty="0"/>
              <a:t>;</a:t>
            </a:r>
          </a:p>
          <a:p>
            <a:r>
              <a:rPr lang="en-GB" sz="1100" dirty="0"/>
              <a:t>output [8:0] </a:t>
            </a:r>
            <a:r>
              <a:rPr lang="en-GB" sz="1100" dirty="0" err="1"/>
              <a:t>AluOut</a:t>
            </a:r>
            <a:r>
              <a:rPr lang="en-GB" sz="1100" dirty="0"/>
              <a:t>;</a:t>
            </a:r>
          </a:p>
          <a:p>
            <a:r>
              <a:rPr lang="en-GB" sz="1100" dirty="0"/>
              <a:t>output [7:0] status;</a:t>
            </a:r>
          </a:p>
          <a:p>
            <a:r>
              <a:rPr lang="en-GB" sz="1100" dirty="0" err="1"/>
              <a:t>reg</a:t>
            </a:r>
            <a:r>
              <a:rPr lang="en-GB" sz="1100" dirty="0"/>
              <a:t> [18:0] </a:t>
            </a:r>
            <a:r>
              <a:rPr lang="en-GB" sz="1100" dirty="0" err="1"/>
              <a:t>AluOutI</a:t>
            </a:r>
            <a:r>
              <a:rPr lang="en-GB" sz="1100" dirty="0"/>
              <a:t>; // internal register to determine overflow</a:t>
            </a:r>
          </a:p>
          <a:p>
            <a:r>
              <a:rPr lang="en-GB" sz="1100" dirty="0"/>
              <a:t>//</a:t>
            </a:r>
            <a:r>
              <a:rPr lang="en-GB" sz="1100" dirty="0" err="1"/>
              <a:t>reg</a:t>
            </a:r>
            <a:r>
              <a:rPr lang="en-GB" sz="1100" dirty="0"/>
              <a:t> [7:0] status;  // only bits 0 - 3 used</a:t>
            </a:r>
          </a:p>
          <a:p>
            <a:r>
              <a:rPr lang="en-GB" sz="1100" dirty="0" err="1"/>
              <a:t>reg</a:t>
            </a:r>
            <a:r>
              <a:rPr lang="en-GB" sz="1100" dirty="0"/>
              <a:t> G,L,S,O,Z;</a:t>
            </a:r>
          </a:p>
          <a:p>
            <a:r>
              <a:rPr lang="en-GB" sz="1100" dirty="0"/>
              <a:t>// wire[7:0] </a:t>
            </a:r>
            <a:r>
              <a:rPr lang="en-GB" sz="1100" dirty="0" err="1"/>
              <a:t>st</a:t>
            </a:r>
            <a:r>
              <a:rPr lang="en-GB" sz="1100" dirty="0"/>
              <a:t>;</a:t>
            </a:r>
          </a:p>
          <a:p>
            <a:r>
              <a:rPr lang="en-GB" sz="1100" dirty="0"/>
              <a:t>/*</a:t>
            </a:r>
          </a:p>
          <a:p>
            <a:endParaRPr lang="en-GB" sz="1100" dirty="0"/>
          </a:p>
          <a:p>
            <a:r>
              <a:rPr lang="en-GB" sz="1100" dirty="0"/>
              <a:t>Status results</a:t>
            </a:r>
          </a:p>
          <a:p>
            <a:r>
              <a:rPr lang="en-GB" sz="1100" dirty="0"/>
              <a:t>    if (</a:t>
            </a:r>
            <a:r>
              <a:rPr lang="en-GB" sz="1100" dirty="0" err="1"/>
              <a:t>AluOut</a:t>
            </a:r>
            <a:r>
              <a:rPr lang="en-GB" sz="1100" dirty="0"/>
              <a:t>==0) Z=1      Equal</a:t>
            </a:r>
          </a:p>
          <a:p>
            <a:r>
              <a:rPr lang="en-GB" sz="1100" dirty="0"/>
              <a:t>    if (</a:t>
            </a:r>
            <a:r>
              <a:rPr lang="en-GB" sz="1100" dirty="0" err="1"/>
              <a:t>AluOut</a:t>
            </a:r>
            <a:r>
              <a:rPr lang="en-GB" sz="1100" dirty="0"/>
              <a:t> &lt; 0) L = 1     less than</a:t>
            </a:r>
          </a:p>
          <a:p>
            <a:r>
              <a:rPr lang="en-GB" sz="1100" dirty="0"/>
              <a:t>    if (</a:t>
            </a:r>
            <a:r>
              <a:rPr lang="en-GB" sz="1100" dirty="0" err="1"/>
              <a:t>AluOut</a:t>
            </a:r>
            <a:r>
              <a:rPr lang="en-GB" sz="1100" dirty="0"/>
              <a:t> &gt;0)  G = 1     greater than</a:t>
            </a:r>
          </a:p>
          <a:p>
            <a:r>
              <a:rPr lang="en-GB" sz="1100" dirty="0"/>
              <a:t>    if (</a:t>
            </a:r>
            <a:r>
              <a:rPr lang="en-GB" sz="1100" dirty="0" err="1"/>
              <a:t>AluOut</a:t>
            </a:r>
            <a:r>
              <a:rPr lang="en-GB" sz="1100" dirty="0"/>
              <a:t> &gt; 511)  O = 1</a:t>
            </a:r>
          </a:p>
          <a:p>
            <a:r>
              <a:rPr lang="en-GB" sz="1100" dirty="0"/>
              <a:t>    if (</a:t>
            </a:r>
            <a:r>
              <a:rPr lang="en-GB" sz="1100" dirty="0" err="1"/>
              <a:t>AluOut</a:t>
            </a:r>
            <a:r>
              <a:rPr lang="en-GB" sz="1100" dirty="0"/>
              <a:t>[8])  S=1   indicating result is negative or output &gt; 1FF</a:t>
            </a:r>
          </a:p>
          <a:p>
            <a:r>
              <a:rPr lang="en-GB" sz="1100" dirty="0"/>
              <a:t>Blocking statements throughout to have immediate effect</a:t>
            </a:r>
          </a:p>
          <a:p>
            <a:r>
              <a:rPr lang="en-GB" sz="1100" dirty="0"/>
              <a:t>*/</a:t>
            </a:r>
          </a:p>
        </p:txBody>
      </p:sp>
      <p:sp>
        <p:nvSpPr>
          <p:cNvPr id="7" name="Rectangle 6"/>
          <p:cNvSpPr/>
          <p:nvPr/>
        </p:nvSpPr>
        <p:spPr>
          <a:xfrm>
            <a:off x="4334608" y="489285"/>
            <a:ext cx="2373924" cy="55092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800" dirty="0"/>
              <a:t>assign status = {1'b0,1'b0,1'b0, G,L,S,O,Z};  </a:t>
            </a:r>
          </a:p>
          <a:p>
            <a:endParaRPr lang="en-GB" sz="800" dirty="0"/>
          </a:p>
          <a:p>
            <a:r>
              <a:rPr lang="en-GB" sz="800" dirty="0"/>
              <a:t>assign </a:t>
            </a:r>
            <a:r>
              <a:rPr lang="en-GB" sz="800" dirty="0" err="1"/>
              <a:t>AluOut</a:t>
            </a:r>
            <a:r>
              <a:rPr lang="en-GB" sz="800" dirty="0"/>
              <a:t> = </a:t>
            </a:r>
            <a:r>
              <a:rPr lang="en-GB" sz="800" dirty="0" err="1"/>
              <a:t>AluOutI</a:t>
            </a:r>
            <a:r>
              <a:rPr lang="en-GB" sz="800" dirty="0"/>
              <a:t>[8:0];  // only 9 bits connected outside</a:t>
            </a:r>
          </a:p>
          <a:p>
            <a:endParaRPr lang="en-GB" sz="800" dirty="0"/>
          </a:p>
          <a:p>
            <a:endParaRPr lang="en-GB" sz="800" dirty="0"/>
          </a:p>
          <a:p>
            <a:r>
              <a:rPr lang="en-GB" sz="800" dirty="0"/>
              <a:t>always @(</a:t>
            </a:r>
            <a:r>
              <a:rPr lang="en-GB" sz="800" dirty="0" err="1"/>
              <a:t>posedge</a:t>
            </a:r>
            <a:r>
              <a:rPr lang="en-GB" sz="800" dirty="0"/>
              <a:t> </a:t>
            </a:r>
            <a:r>
              <a:rPr lang="en-GB" sz="800" dirty="0" err="1"/>
              <a:t>clk</a:t>
            </a:r>
            <a:r>
              <a:rPr lang="en-GB" sz="800" dirty="0"/>
              <a:t>)</a:t>
            </a:r>
          </a:p>
          <a:p>
            <a:r>
              <a:rPr lang="en-GB" sz="800" dirty="0"/>
              <a:t>  begin</a:t>
            </a:r>
          </a:p>
          <a:p>
            <a:r>
              <a:rPr lang="en-GB" sz="800" dirty="0"/>
              <a:t>   if (~J)</a:t>
            </a:r>
          </a:p>
          <a:p>
            <a:r>
              <a:rPr lang="en-GB" sz="800" dirty="0"/>
              <a:t>   begin</a:t>
            </a:r>
          </a:p>
          <a:p>
            <a:r>
              <a:rPr lang="en-GB" sz="800" dirty="0"/>
              <a:t>    case (</a:t>
            </a:r>
            <a:r>
              <a:rPr lang="en-GB" sz="800" dirty="0" err="1"/>
              <a:t>aluControl</a:t>
            </a:r>
            <a:r>
              <a:rPr lang="en-GB" sz="800" dirty="0"/>
              <a:t>)</a:t>
            </a:r>
          </a:p>
          <a:p>
            <a:r>
              <a:rPr lang="en-GB" sz="800" dirty="0"/>
              <a:t>       4'b 0000 : </a:t>
            </a:r>
            <a:r>
              <a:rPr lang="en-GB" sz="800" dirty="0" err="1"/>
              <a:t>AluOutI</a:t>
            </a:r>
            <a:r>
              <a:rPr lang="en-GB" sz="800" dirty="0"/>
              <a:t> = </a:t>
            </a:r>
            <a:r>
              <a:rPr lang="en-GB" sz="800" dirty="0" err="1"/>
              <a:t>AluOut</a:t>
            </a:r>
            <a:r>
              <a:rPr lang="en-GB" sz="800" dirty="0"/>
              <a:t>;  // NOP</a:t>
            </a:r>
          </a:p>
          <a:p>
            <a:r>
              <a:rPr lang="en-GB" sz="800" dirty="0"/>
              <a:t>       4'b 0010 :  // add</a:t>
            </a:r>
          </a:p>
          <a:p>
            <a:r>
              <a:rPr lang="en-GB" sz="800" dirty="0"/>
              <a:t>                  begin</a:t>
            </a:r>
          </a:p>
          <a:p>
            <a:r>
              <a:rPr lang="en-GB" sz="800" dirty="0"/>
              <a:t>                    </a:t>
            </a:r>
            <a:r>
              <a:rPr lang="en-GB" sz="800" dirty="0" err="1"/>
              <a:t>AluOutI</a:t>
            </a:r>
            <a:r>
              <a:rPr lang="en-GB" sz="800" dirty="0"/>
              <a:t> = Ain + Bin;</a:t>
            </a:r>
          </a:p>
          <a:p>
            <a:r>
              <a:rPr lang="en-GB" sz="800" dirty="0"/>
              <a:t>                  end</a:t>
            </a:r>
          </a:p>
          <a:p>
            <a:r>
              <a:rPr lang="en-GB" sz="800" dirty="0"/>
              <a:t>       4'b 0011 :  // subtract</a:t>
            </a:r>
          </a:p>
          <a:p>
            <a:r>
              <a:rPr lang="en-GB" sz="800" dirty="0"/>
              <a:t>                  begin</a:t>
            </a:r>
          </a:p>
          <a:p>
            <a:r>
              <a:rPr lang="en-GB" sz="800" dirty="0"/>
              <a:t>                     </a:t>
            </a:r>
            <a:r>
              <a:rPr lang="en-GB" sz="800" dirty="0" err="1"/>
              <a:t>AluOutI</a:t>
            </a:r>
            <a:r>
              <a:rPr lang="en-GB" sz="800" dirty="0"/>
              <a:t> = Ain - Bin;</a:t>
            </a:r>
          </a:p>
          <a:p>
            <a:r>
              <a:rPr lang="en-GB" sz="800" dirty="0"/>
              <a:t>                  end</a:t>
            </a:r>
          </a:p>
          <a:p>
            <a:r>
              <a:rPr lang="en-GB" sz="800" dirty="0"/>
              <a:t>        4'b0100 : // </a:t>
            </a:r>
            <a:r>
              <a:rPr lang="en-GB" sz="800" dirty="0" err="1"/>
              <a:t>inc</a:t>
            </a:r>
            <a:endParaRPr lang="en-GB" sz="800" dirty="0"/>
          </a:p>
          <a:p>
            <a:r>
              <a:rPr lang="en-GB" sz="800" dirty="0"/>
              <a:t>                  begin</a:t>
            </a:r>
          </a:p>
          <a:p>
            <a:r>
              <a:rPr lang="en-GB" sz="800" dirty="0"/>
              <a:t>                     </a:t>
            </a:r>
            <a:r>
              <a:rPr lang="en-GB" sz="800" dirty="0" err="1"/>
              <a:t>AluOutI</a:t>
            </a:r>
            <a:r>
              <a:rPr lang="en-GB" sz="800" dirty="0"/>
              <a:t> = Ain + 1'b1;</a:t>
            </a:r>
          </a:p>
          <a:p>
            <a:r>
              <a:rPr lang="en-GB" sz="800" dirty="0"/>
              <a:t>                  end</a:t>
            </a:r>
          </a:p>
          <a:p>
            <a:r>
              <a:rPr lang="en-GB" sz="800" dirty="0"/>
              <a:t>         4'b0101 : //</a:t>
            </a:r>
            <a:r>
              <a:rPr lang="en-GB" sz="800" dirty="0" err="1"/>
              <a:t>dec</a:t>
            </a:r>
            <a:endParaRPr lang="en-GB" sz="800" dirty="0"/>
          </a:p>
          <a:p>
            <a:r>
              <a:rPr lang="en-GB" sz="800" dirty="0"/>
              <a:t>                  begin</a:t>
            </a:r>
          </a:p>
          <a:p>
            <a:r>
              <a:rPr lang="en-GB" sz="800" dirty="0"/>
              <a:t>                     </a:t>
            </a:r>
            <a:r>
              <a:rPr lang="en-GB" sz="800" dirty="0" err="1"/>
              <a:t>AluOutI</a:t>
            </a:r>
            <a:r>
              <a:rPr lang="en-GB" sz="800" dirty="0"/>
              <a:t> = Ain - 1;</a:t>
            </a:r>
          </a:p>
          <a:p>
            <a:r>
              <a:rPr lang="en-GB" sz="800" dirty="0"/>
              <a:t>                  end</a:t>
            </a:r>
          </a:p>
          <a:p>
            <a:r>
              <a:rPr lang="en-GB" sz="800" dirty="0"/>
              <a:t>         4'b0111 : // multiply</a:t>
            </a:r>
          </a:p>
          <a:p>
            <a:r>
              <a:rPr lang="en-GB" sz="800" dirty="0"/>
              <a:t>                  begin</a:t>
            </a:r>
          </a:p>
          <a:p>
            <a:r>
              <a:rPr lang="en-GB" sz="800" dirty="0"/>
              <a:t>                     </a:t>
            </a:r>
            <a:r>
              <a:rPr lang="en-GB" sz="800" dirty="0" err="1"/>
              <a:t>AluOutI</a:t>
            </a:r>
            <a:r>
              <a:rPr lang="en-GB" sz="800" dirty="0"/>
              <a:t> =Ain * Bin;</a:t>
            </a:r>
          </a:p>
          <a:p>
            <a:r>
              <a:rPr lang="en-GB" sz="800" dirty="0"/>
              <a:t>                  end</a:t>
            </a:r>
          </a:p>
          <a:p>
            <a:r>
              <a:rPr lang="en-GB" sz="800" dirty="0"/>
              <a:t>         4'b1000 : // bit And</a:t>
            </a:r>
          </a:p>
          <a:p>
            <a:r>
              <a:rPr lang="en-GB" sz="800" dirty="0"/>
              <a:t>                   begin</a:t>
            </a:r>
          </a:p>
          <a:p>
            <a:r>
              <a:rPr lang="en-GB" sz="800" dirty="0"/>
              <a:t>                     </a:t>
            </a:r>
            <a:r>
              <a:rPr lang="en-GB" sz="800" dirty="0" err="1"/>
              <a:t>AluOutI</a:t>
            </a:r>
            <a:r>
              <a:rPr lang="en-GB" sz="800" dirty="0"/>
              <a:t> = Ain &amp; Bin;</a:t>
            </a:r>
          </a:p>
          <a:p>
            <a:r>
              <a:rPr lang="en-GB" sz="800" dirty="0"/>
              <a:t>                   end </a:t>
            </a:r>
          </a:p>
          <a:p>
            <a:r>
              <a:rPr lang="en-GB" sz="800" dirty="0"/>
              <a:t>          4'b1001 : // bit Or</a:t>
            </a:r>
          </a:p>
          <a:p>
            <a:r>
              <a:rPr lang="en-GB" sz="800" dirty="0"/>
              <a:t>                   begin</a:t>
            </a:r>
          </a:p>
          <a:p>
            <a:r>
              <a:rPr lang="en-GB" sz="800" dirty="0"/>
              <a:t>                     </a:t>
            </a:r>
            <a:r>
              <a:rPr lang="en-GB" sz="800" dirty="0" err="1"/>
              <a:t>AluOutI</a:t>
            </a:r>
            <a:r>
              <a:rPr lang="en-GB" sz="800" dirty="0"/>
              <a:t> = Ain | Bin;</a:t>
            </a:r>
          </a:p>
          <a:p>
            <a:r>
              <a:rPr lang="en-GB" sz="800" dirty="0"/>
              <a:t>                   end </a:t>
            </a:r>
          </a:p>
          <a:p>
            <a:r>
              <a:rPr lang="en-GB" sz="800" dirty="0"/>
              <a:t>         </a:t>
            </a:r>
          </a:p>
          <a:p>
            <a:r>
              <a:rPr lang="en-GB" sz="800" dirty="0"/>
              <a:t>       default   : </a:t>
            </a:r>
            <a:r>
              <a:rPr lang="en-GB" sz="800" dirty="0" err="1"/>
              <a:t>AluOutI</a:t>
            </a:r>
            <a:r>
              <a:rPr lang="en-GB" sz="800" dirty="0"/>
              <a:t> = 8'h000;</a:t>
            </a:r>
          </a:p>
          <a:p>
            <a:r>
              <a:rPr lang="en-GB" sz="800" dirty="0"/>
              <a:t>      </a:t>
            </a:r>
            <a:r>
              <a:rPr lang="en-GB" sz="800" dirty="0" err="1"/>
              <a:t>endcase</a:t>
            </a:r>
            <a:endParaRPr lang="en-GB" sz="800" dirty="0"/>
          </a:p>
          <a:p>
            <a:r>
              <a:rPr lang="en-GB" sz="800" dirty="0"/>
              <a:t>    end </a:t>
            </a:r>
          </a:p>
        </p:txBody>
      </p:sp>
      <p:sp>
        <p:nvSpPr>
          <p:cNvPr id="8" name="Rectangle 7"/>
          <p:cNvSpPr/>
          <p:nvPr/>
        </p:nvSpPr>
        <p:spPr>
          <a:xfrm>
            <a:off x="6005146" y="2037244"/>
            <a:ext cx="3024554" cy="33239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050" dirty="0"/>
              <a:t> // infer status</a:t>
            </a:r>
          </a:p>
          <a:p>
            <a:r>
              <a:rPr lang="en-GB" sz="1050" dirty="0"/>
              <a:t>   if (</a:t>
            </a:r>
            <a:r>
              <a:rPr lang="en-GB" sz="1050" dirty="0" err="1"/>
              <a:t>AluOutI</a:t>
            </a:r>
            <a:r>
              <a:rPr lang="en-GB" sz="1050" dirty="0"/>
              <a:t>[8])  // less than</a:t>
            </a:r>
          </a:p>
          <a:p>
            <a:r>
              <a:rPr lang="en-GB" sz="1050" dirty="0"/>
              <a:t>      begin</a:t>
            </a:r>
          </a:p>
          <a:p>
            <a:r>
              <a:rPr lang="en-GB" sz="1050" dirty="0"/>
              <a:t>       S = 1'b1;  L = 1'b1;</a:t>
            </a:r>
          </a:p>
          <a:p>
            <a:r>
              <a:rPr lang="en-GB" sz="1050" dirty="0"/>
              <a:t>      end</a:t>
            </a:r>
          </a:p>
          <a:p>
            <a:r>
              <a:rPr lang="en-GB" sz="1050" dirty="0"/>
              <a:t>       else begin</a:t>
            </a:r>
          </a:p>
          <a:p>
            <a:r>
              <a:rPr lang="en-GB" sz="1050" dirty="0"/>
              <a:t>         S = 1'b0; L = 1'b0;</a:t>
            </a:r>
          </a:p>
          <a:p>
            <a:r>
              <a:rPr lang="en-GB" sz="1050" dirty="0"/>
              <a:t>      end</a:t>
            </a:r>
          </a:p>
          <a:p>
            <a:r>
              <a:rPr lang="en-GB" sz="1050" dirty="0"/>
              <a:t>   if (</a:t>
            </a:r>
            <a:r>
              <a:rPr lang="en-GB" sz="1050" dirty="0" err="1"/>
              <a:t>AluOutI</a:t>
            </a:r>
            <a:r>
              <a:rPr lang="en-GB" sz="1050" dirty="0"/>
              <a:t>[8:0] &gt; 9'h000)  G= 1'b1;   // greater than </a:t>
            </a:r>
          </a:p>
          <a:p>
            <a:r>
              <a:rPr lang="en-GB" sz="1050" dirty="0"/>
              <a:t>           else G= 1'b0;</a:t>
            </a:r>
          </a:p>
          <a:p>
            <a:r>
              <a:rPr lang="en-GB" sz="1050" dirty="0"/>
              <a:t>        </a:t>
            </a:r>
          </a:p>
          <a:p>
            <a:r>
              <a:rPr lang="en-GB" sz="1050" dirty="0"/>
              <a:t>   if (</a:t>
            </a:r>
            <a:r>
              <a:rPr lang="en-GB" sz="1050" dirty="0" err="1"/>
              <a:t>AluOutI</a:t>
            </a:r>
            <a:r>
              <a:rPr lang="en-GB" sz="1050" dirty="0"/>
              <a:t> == 9'h000) Z = 1'b1;  // equal</a:t>
            </a:r>
          </a:p>
          <a:p>
            <a:r>
              <a:rPr lang="en-GB" sz="1050" dirty="0"/>
              <a:t>          else Z = 1'b0;</a:t>
            </a:r>
          </a:p>
          <a:p>
            <a:r>
              <a:rPr lang="en-GB" sz="1050" dirty="0"/>
              <a:t>       </a:t>
            </a:r>
          </a:p>
          <a:p>
            <a:r>
              <a:rPr lang="en-GB" sz="1050" dirty="0"/>
              <a:t>   if (</a:t>
            </a:r>
            <a:r>
              <a:rPr lang="en-GB" sz="1050" dirty="0" err="1"/>
              <a:t>AluOutI</a:t>
            </a:r>
            <a:r>
              <a:rPr lang="en-GB" sz="1050" dirty="0"/>
              <a:t> &gt; 9'h1FF)</a:t>
            </a:r>
          </a:p>
          <a:p>
            <a:r>
              <a:rPr lang="en-GB" sz="1050" dirty="0"/>
              <a:t>       O = 1'b1;</a:t>
            </a:r>
          </a:p>
          <a:p>
            <a:r>
              <a:rPr lang="en-GB" sz="1050" dirty="0"/>
              <a:t>       else O = 1'b0;</a:t>
            </a:r>
          </a:p>
          <a:p>
            <a:r>
              <a:rPr lang="en-GB" sz="1050" dirty="0"/>
              <a:t>  end  </a:t>
            </a:r>
          </a:p>
          <a:p>
            <a:r>
              <a:rPr lang="en-GB" sz="1050" dirty="0" err="1"/>
              <a:t>endmodule</a:t>
            </a:r>
            <a:r>
              <a:rPr lang="en-GB" sz="1050" dirty="0"/>
              <a:t> </a:t>
            </a:r>
          </a:p>
        </p:txBody>
      </p:sp>
    </p:spTree>
    <p:extLst>
      <p:ext uri="{BB962C8B-B14F-4D97-AF65-F5344CB8AC3E}">
        <p14:creationId xmlns:p14="http://schemas.microsoft.com/office/powerpoint/2010/main" val="277117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Alu</a:t>
            </a:r>
            <a:r>
              <a:rPr lang="en-GB" dirty="0"/>
              <a:t> in  operation</a:t>
            </a:r>
          </a:p>
        </p:txBody>
      </p:sp>
      <p:sp>
        <p:nvSpPr>
          <p:cNvPr id="3" name="Slide Number Placeholder 2"/>
          <p:cNvSpPr>
            <a:spLocks noGrp="1"/>
          </p:cNvSpPr>
          <p:nvPr>
            <p:ph type="sldNum" sz="quarter" idx="10"/>
          </p:nvPr>
        </p:nvSpPr>
        <p:spPr/>
        <p:txBody>
          <a:bodyPr/>
          <a:lstStyle/>
          <a:p>
            <a:fld id="{1A29CB28-A6EE-4108-9517-C99BD474CBA7}" type="slidenum">
              <a:rPr lang="en-GB" smtClean="0"/>
              <a:pPr/>
              <a:t>11</a:t>
            </a:fld>
            <a:endParaRPr lang="en-GB">
              <a:solidFill>
                <a:schemeClr val="tx1"/>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1784838"/>
            <a:ext cx="7486650" cy="2963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495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file</a:t>
            </a:r>
          </a:p>
        </p:txBody>
      </p:sp>
      <p:sp>
        <p:nvSpPr>
          <p:cNvPr id="3" name="Slide Number Placeholder 2"/>
          <p:cNvSpPr>
            <a:spLocks noGrp="1"/>
          </p:cNvSpPr>
          <p:nvPr>
            <p:ph type="sldNum" sz="quarter" idx="10"/>
          </p:nvPr>
        </p:nvSpPr>
        <p:spPr/>
        <p:txBody>
          <a:bodyPr/>
          <a:lstStyle/>
          <a:p>
            <a:fld id="{1A29CB28-A6EE-4108-9517-C99BD474CBA7}" type="slidenum">
              <a:rPr lang="en-GB" smtClean="0"/>
              <a:pPr/>
              <a:t>12</a:t>
            </a:fld>
            <a:endParaRPr lang="en-GB">
              <a:solidFill>
                <a:schemeClr val="tx1"/>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1604963"/>
            <a:ext cx="4293943" cy="4060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2945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file structure</a:t>
            </a:r>
          </a:p>
        </p:txBody>
      </p:sp>
      <p:sp>
        <p:nvSpPr>
          <p:cNvPr id="3" name="Slide Number Placeholder 2"/>
          <p:cNvSpPr>
            <a:spLocks noGrp="1"/>
          </p:cNvSpPr>
          <p:nvPr>
            <p:ph type="sldNum" sz="quarter" idx="10"/>
          </p:nvPr>
        </p:nvSpPr>
        <p:spPr/>
        <p:txBody>
          <a:bodyPr/>
          <a:lstStyle/>
          <a:p>
            <a:fld id="{1A29CB28-A6EE-4108-9517-C99BD474CBA7}" type="slidenum">
              <a:rPr lang="en-GB" smtClean="0"/>
              <a:pPr/>
              <a:t>13</a:t>
            </a:fld>
            <a:endParaRPr lang="en-GB">
              <a:solidFill>
                <a:schemeClr val="tx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485900"/>
            <a:ext cx="7828817" cy="455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0640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is the </a:t>
            </a:r>
            <a:r>
              <a:rPr lang="en-GB" dirty="0" err="1"/>
              <a:t>datafile</a:t>
            </a:r>
            <a:r>
              <a:rPr lang="en-GB" dirty="0"/>
              <a:t> encoded</a:t>
            </a:r>
          </a:p>
        </p:txBody>
      </p:sp>
      <p:sp>
        <p:nvSpPr>
          <p:cNvPr id="3" name="Slide Number Placeholder 2"/>
          <p:cNvSpPr>
            <a:spLocks noGrp="1"/>
          </p:cNvSpPr>
          <p:nvPr>
            <p:ph type="sldNum" sz="quarter" idx="10"/>
          </p:nvPr>
        </p:nvSpPr>
        <p:spPr/>
        <p:txBody>
          <a:bodyPr/>
          <a:lstStyle/>
          <a:p>
            <a:fld id="{1A29CB28-A6EE-4108-9517-C99BD474CBA7}" type="slidenum">
              <a:rPr lang="en-GB" smtClean="0"/>
              <a:pPr/>
              <a:t>14</a:t>
            </a:fld>
            <a:endParaRPr lang="en-GB">
              <a:solidFill>
                <a:schemeClr val="tx1"/>
              </a:solidFill>
            </a:endParaRPr>
          </a:p>
        </p:txBody>
      </p:sp>
      <p:sp>
        <p:nvSpPr>
          <p:cNvPr id="4" name="Rectangle 3"/>
          <p:cNvSpPr/>
          <p:nvPr/>
        </p:nvSpPr>
        <p:spPr>
          <a:xfrm>
            <a:off x="835269" y="1360200"/>
            <a:ext cx="5627077" cy="297004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100" dirty="0"/>
              <a:t>module </a:t>
            </a:r>
            <a:r>
              <a:rPr lang="en-GB" sz="1100" dirty="0" err="1"/>
              <a:t>dataRegisters</a:t>
            </a:r>
            <a:r>
              <a:rPr lang="en-GB" sz="1100" dirty="0"/>
              <a:t>(</a:t>
            </a:r>
            <a:r>
              <a:rPr lang="en-GB" sz="1100" dirty="0" err="1"/>
              <a:t>clk,dataIn</a:t>
            </a:r>
            <a:r>
              <a:rPr lang="en-GB" sz="1100" dirty="0"/>
              <a:t>, </a:t>
            </a:r>
            <a:r>
              <a:rPr lang="en-GB" sz="1100" dirty="0" err="1"/>
              <a:t>dataOut</a:t>
            </a:r>
            <a:r>
              <a:rPr lang="en-GB" sz="1100" dirty="0"/>
              <a:t>, DA, </a:t>
            </a:r>
            <a:r>
              <a:rPr lang="en-GB" sz="1100" dirty="0" err="1"/>
              <a:t>RdNwrt,IOrequest,IOen</a:t>
            </a:r>
            <a:r>
              <a:rPr lang="en-GB" sz="1100" dirty="0"/>
              <a:t>);</a:t>
            </a:r>
          </a:p>
          <a:p>
            <a:r>
              <a:rPr lang="en-GB" sz="1100" dirty="0"/>
              <a:t>// </a:t>
            </a:r>
            <a:r>
              <a:rPr lang="en-GB" sz="1100" dirty="0" err="1"/>
              <a:t>IOEn</a:t>
            </a:r>
            <a:r>
              <a:rPr lang="en-GB" sz="1100" dirty="0"/>
              <a:t> results  </a:t>
            </a:r>
          </a:p>
          <a:p>
            <a:r>
              <a:rPr lang="en-GB" sz="1100" dirty="0"/>
              <a:t>input </a:t>
            </a:r>
            <a:r>
              <a:rPr lang="en-GB" sz="1100" dirty="0" err="1"/>
              <a:t>clk,RdNwrt,IOrequest</a:t>
            </a:r>
            <a:r>
              <a:rPr lang="en-GB" sz="1100" dirty="0"/>
              <a:t>;</a:t>
            </a:r>
          </a:p>
          <a:p>
            <a:r>
              <a:rPr lang="en-GB" sz="1100" dirty="0"/>
              <a:t>input [8:0] </a:t>
            </a:r>
            <a:r>
              <a:rPr lang="en-GB" sz="1100" dirty="0" err="1"/>
              <a:t>dataIn</a:t>
            </a:r>
            <a:r>
              <a:rPr lang="en-GB" sz="1100" dirty="0"/>
              <a:t>;</a:t>
            </a:r>
          </a:p>
          <a:p>
            <a:r>
              <a:rPr lang="en-GB" sz="1100" dirty="0"/>
              <a:t>output [8:0] </a:t>
            </a:r>
            <a:r>
              <a:rPr lang="en-GB" sz="1100" dirty="0" err="1"/>
              <a:t>dataOut</a:t>
            </a:r>
            <a:r>
              <a:rPr lang="en-GB" sz="1100" dirty="0"/>
              <a:t>;</a:t>
            </a:r>
          </a:p>
          <a:p>
            <a:r>
              <a:rPr lang="en-GB" sz="1100" dirty="0"/>
              <a:t>input [3:0] DA;</a:t>
            </a:r>
          </a:p>
          <a:p>
            <a:r>
              <a:rPr lang="en-GB" sz="1100" dirty="0"/>
              <a:t>output </a:t>
            </a:r>
            <a:r>
              <a:rPr lang="en-GB" sz="1100" dirty="0" err="1"/>
              <a:t>IOen</a:t>
            </a:r>
            <a:r>
              <a:rPr lang="en-GB" sz="1100" dirty="0"/>
              <a:t>;   // enables Port IO</a:t>
            </a:r>
          </a:p>
          <a:p>
            <a:endParaRPr lang="en-GB" sz="1100" dirty="0"/>
          </a:p>
          <a:p>
            <a:endParaRPr lang="en-GB" sz="1100" dirty="0"/>
          </a:p>
          <a:p>
            <a:r>
              <a:rPr lang="en-GB" sz="1100" dirty="0"/>
              <a:t>// </a:t>
            </a:r>
            <a:r>
              <a:rPr lang="en-GB" sz="1100" dirty="0" err="1"/>
              <a:t>tristate</a:t>
            </a:r>
            <a:r>
              <a:rPr lang="en-GB" sz="1100" dirty="0"/>
              <a:t> when IO required active low</a:t>
            </a:r>
          </a:p>
          <a:p>
            <a:r>
              <a:rPr lang="en-GB" sz="1100" dirty="0"/>
              <a:t>assign </a:t>
            </a:r>
            <a:r>
              <a:rPr lang="en-GB" sz="1100" dirty="0" err="1"/>
              <a:t>dataOut</a:t>
            </a:r>
            <a:r>
              <a:rPr lang="en-GB" sz="1100" dirty="0"/>
              <a:t> = (</a:t>
            </a:r>
            <a:r>
              <a:rPr lang="en-GB" sz="1100" dirty="0" err="1"/>
              <a:t>IOen</a:t>
            </a:r>
            <a:r>
              <a:rPr lang="en-GB" sz="1100" dirty="0"/>
              <a:t>) ? </a:t>
            </a:r>
            <a:r>
              <a:rPr lang="en-GB" sz="1100" dirty="0" err="1"/>
              <a:t>dataOutput</a:t>
            </a:r>
            <a:r>
              <a:rPr lang="en-GB" sz="1100" dirty="0"/>
              <a:t>: 9'hZZZ; </a:t>
            </a:r>
          </a:p>
          <a:p>
            <a:endParaRPr lang="en-GB" sz="1100" dirty="0"/>
          </a:p>
          <a:p>
            <a:r>
              <a:rPr lang="en-GB" sz="1100" dirty="0" err="1"/>
              <a:t>reg</a:t>
            </a:r>
            <a:r>
              <a:rPr lang="en-GB" sz="1100" dirty="0"/>
              <a:t> </a:t>
            </a:r>
            <a:r>
              <a:rPr lang="en-GB" sz="1100" dirty="0" err="1"/>
              <a:t>IOen</a:t>
            </a:r>
            <a:r>
              <a:rPr lang="en-GB" sz="1100" dirty="0"/>
              <a:t>;  </a:t>
            </a:r>
          </a:p>
          <a:p>
            <a:r>
              <a:rPr lang="en-GB" sz="1100" dirty="0" err="1"/>
              <a:t>reg</a:t>
            </a:r>
            <a:r>
              <a:rPr lang="en-GB" sz="1100" dirty="0"/>
              <a:t> [8:0] </a:t>
            </a:r>
            <a:r>
              <a:rPr lang="en-GB" sz="1100" dirty="0" err="1"/>
              <a:t>dataOutput</a:t>
            </a:r>
            <a:r>
              <a:rPr lang="en-GB" sz="1100" dirty="0"/>
              <a:t>;</a:t>
            </a:r>
          </a:p>
          <a:p>
            <a:r>
              <a:rPr lang="en-GB" sz="1100" dirty="0" err="1"/>
              <a:t>reg</a:t>
            </a:r>
            <a:r>
              <a:rPr lang="en-GB" sz="1100" dirty="0"/>
              <a:t> [8:0] </a:t>
            </a:r>
            <a:r>
              <a:rPr lang="en-GB" sz="1100" dirty="0" err="1"/>
              <a:t>regFile</a:t>
            </a:r>
            <a:r>
              <a:rPr lang="en-GB" sz="1100" dirty="0"/>
              <a:t> [0:15];</a:t>
            </a:r>
          </a:p>
          <a:p>
            <a:endParaRPr lang="en-GB" sz="1100" dirty="0"/>
          </a:p>
          <a:p>
            <a:r>
              <a:rPr lang="en-GB" sz="1100" dirty="0"/>
              <a:t>initial $</a:t>
            </a:r>
            <a:r>
              <a:rPr lang="en-GB" sz="1100" dirty="0" err="1"/>
              <a:t>readmemh</a:t>
            </a:r>
            <a:r>
              <a:rPr lang="en-GB" sz="1100" dirty="0"/>
              <a:t>("loadData.txt",</a:t>
            </a:r>
            <a:r>
              <a:rPr lang="en-GB" sz="1100" dirty="0" err="1"/>
              <a:t>regFile</a:t>
            </a:r>
            <a:r>
              <a:rPr lang="en-GB" sz="1100" dirty="0"/>
              <a:t>);   // preload data</a:t>
            </a:r>
          </a:p>
        </p:txBody>
      </p:sp>
      <p:sp>
        <p:nvSpPr>
          <p:cNvPr id="5" name="Rectangle 4"/>
          <p:cNvSpPr/>
          <p:nvPr/>
        </p:nvSpPr>
        <p:spPr>
          <a:xfrm>
            <a:off x="4572000" y="1870154"/>
            <a:ext cx="4572000" cy="364715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GB" sz="1100" dirty="0"/>
              <a:t>always @(</a:t>
            </a:r>
            <a:r>
              <a:rPr lang="en-GB" sz="1100" dirty="0" err="1"/>
              <a:t>posedge</a:t>
            </a:r>
            <a:r>
              <a:rPr lang="en-GB" sz="1100" dirty="0"/>
              <a:t> </a:t>
            </a:r>
            <a:r>
              <a:rPr lang="en-GB" sz="1100" dirty="0" err="1"/>
              <a:t>clk</a:t>
            </a:r>
            <a:r>
              <a:rPr lang="en-GB" sz="1100" dirty="0"/>
              <a:t>)</a:t>
            </a:r>
          </a:p>
          <a:p>
            <a:r>
              <a:rPr lang="en-GB" sz="1100" dirty="0"/>
              <a:t> begin</a:t>
            </a:r>
          </a:p>
          <a:p>
            <a:r>
              <a:rPr lang="en-GB" sz="1100" dirty="0"/>
              <a:t>   if (</a:t>
            </a:r>
            <a:r>
              <a:rPr lang="en-GB" sz="1100" dirty="0" err="1"/>
              <a:t>RdNwrt</a:t>
            </a:r>
            <a:r>
              <a:rPr lang="en-GB" sz="1100" dirty="0"/>
              <a:t>)</a:t>
            </a:r>
          </a:p>
          <a:p>
            <a:r>
              <a:rPr lang="en-GB" sz="1100" dirty="0"/>
              <a:t>       begin</a:t>
            </a:r>
          </a:p>
          <a:p>
            <a:r>
              <a:rPr lang="en-GB" sz="1100" dirty="0"/>
              <a:t>        </a:t>
            </a:r>
            <a:r>
              <a:rPr lang="en-GB" sz="1100" dirty="0" err="1"/>
              <a:t>dataOutput</a:t>
            </a:r>
            <a:r>
              <a:rPr lang="en-GB" sz="1100" dirty="0"/>
              <a:t> = </a:t>
            </a:r>
            <a:r>
              <a:rPr lang="en-GB" sz="1100" dirty="0" err="1"/>
              <a:t>regFile</a:t>
            </a:r>
            <a:r>
              <a:rPr lang="en-GB" sz="1100" dirty="0"/>
              <a:t>[DA];</a:t>
            </a:r>
          </a:p>
          <a:p>
            <a:r>
              <a:rPr lang="en-GB" sz="1100" dirty="0"/>
              <a:t>        </a:t>
            </a:r>
            <a:r>
              <a:rPr lang="en-GB" sz="1100" dirty="0" err="1"/>
              <a:t>IOen</a:t>
            </a:r>
            <a:r>
              <a:rPr lang="en-GB" sz="1100" dirty="0"/>
              <a:t> = 1'b1;</a:t>
            </a:r>
          </a:p>
          <a:p>
            <a:r>
              <a:rPr lang="en-GB" sz="1100" dirty="0"/>
              <a:t>       end </a:t>
            </a:r>
          </a:p>
          <a:p>
            <a:r>
              <a:rPr lang="en-GB" sz="1100" dirty="0"/>
              <a:t>      else </a:t>
            </a:r>
          </a:p>
          <a:p>
            <a:r>
              <a:rPr lang="en-GB" sz="1100" dirty="0"/>
              <a:t>      begin</a:t>
            </a:r>
          </a:p>
          <a:p>
            <a:r>
              <a:rPr lang="en-GB" sz="1100" dirty="0"/>
              <a:t>       if (</a:t>
            </a:r>
            <a:r>
              <a:rPr lang="en-GB" sz="1100" dirty="0" err="1"/>
              <a:t>IOrequest</a:t>
            </a:r>
            <a:r>
              <a:rPr lang="en-GB" sz="1100" dirty="0"/>
              <a:t>) </a:t>
            </a:r>
          </a:p>
          <a:p>
            <a:r>
              <a:rPr lang="en-GB" sz="1100" dirty="0"/>
              <a:t>          begin</a:t>
            </a:r>
          </a:p>
          <a:p>
            <a:r>
              <a:rPr lang="en-GB" sz="1100" dirty="0"/>
              <a:t>           </a:t>
            </a:r>
            <a:r>
              <a:rPr lang="en-GB" sz="1100" dirty="0" err="1"/>
              <a:t>IOen</a:t>
            </a:r>
            <a:r>
              <a:rPr lang="en-GB" sz="1100" dirty="0"/>
              <a:t> = 1'b1; </a:t>
            </a:r>
          </a:p>
          <a:p>
            <a:r>
              <a:rPr lang="en-GB" sz="1100" dirty="0"/>
              <a:t>           </a:t>
            </a:r>
            <a:r>
              <a:rPr lang="en-GB" sz="1100" dirty="0" err="1"/>
              <a:t>dataOutput</a:t>
            </a:r>
            <a:r>
              <a:rPr lang="en-GB" sz="1100" dirty="0"/>
              <a:t> = </a:t>
            </a:r>
            <a:r>
              <a:rPr lang="en-GB" sz="1100" dirty="0" err="1"/>
              <a:t>dataIn</a:t>
            </a:r>
            <a:r>
              <a:rPr lang="en-GB" sz="1100" dirty="0"/>
              <a:t>;   // pass through</a:t>
            </a:r>
          </a:p>
          <a:p>
            <a:r>
              <a:rPr lang="en-GB" sz="1100" dirty="0"/>
              <a:t>          end </a:t>
            </a:r>
          </a:p>
          <a:p>
            <a:r>
              <a:rPr lang="en-GB" sz="1100" dirty="0"/>
              <a:t>          else </a:t>
            </a:r>
            <a:r>
              <a:rPr lang="en-GB" sz="1100" dirty="0" err="1"/>
              <a:t>IOen</a:t>
            </a:r>
            <a:r>
              <a:rPr lang="en-GB" sz="1100" dirty="0"/>
              <a:t> = 1'b0;</a:t>
            </a:r>
          </a:p>
          <a:p>
            <a:r>
              <a:rPr lang="en-GB" sz="1100" dirty="0"/>
              <a:t>       </a:t>
            </a:r>
            <a:r>
              <a:rPr lang="en-GB" sz="1100" dirty="0" err="1"/>
              <a:t>regFile</a:t>
            </a:r>
            <a:r>
              <a:rPr lang="en-GB" sz="1100" dirty="0"/>
              <a:t>[DA] = </a:t>
            </a:r>
            <a:r>
              <a:rPr lang="en-GB" sz="1100" dirty="0" err="1"/>
              <a:t>dataIn</a:t>
            </a:r>
            <a:r>
              <a:rPr lang="en-GB" sz="1100" dirty="0"/>
              <a:t>;</a:t>
            </a:r>
          </a:p>
          <a:p>
            <a:r>
              <a:rPr lang="en-GB" sz="1100" dirty="0"/>
              <a:t>      end</a:t>
            </a:r>
          </a:p>
          <a:p>
            <a:endParaRPr lang="en-GB" sz="1100" dirty="0"/>
          </a:p>
          <a:p>
            <a:r>
              <a:rPr lang="en-GB" sz="1100" dirty="0"/>
              <a:t> end </a:t>
            </a:r>
          </a:p>
          <a:p>
            <a:endParaRPr lang="en-GB" sz="1100" dirty="0"/>
          </a:p>
          <a:p>
            <a:r>
              <a:rPr lang="en-GB" sz="1100" dirty="0" err="1"/>
              <a:t>endmodule</a:t>
            </a:r>
            <a:endParaRPr lang="en-GB" sz="1100" dirty="0"/>
          </a:p>
        </p:txBody>
      </p:sp>
    </p:spTree>
    <p:extLst>
      <p:ext uri="{BB962C8B-B14F-4D97-AF65-F5344CB8AC3E}">
        <p14:creationId xmlns:p14="http://schemas.microsoft.com/office/powerpoint/2010/main" val="259370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file in operation</a:t>
            </a:r>
          </a:p>
        </p:txBody>
      </p:sp>
      <p:sp>
        <p:nvSpPr>
          <p:cNvPr id="3" name="Slide Number Placeholder 2"/>
          <p:cNvSpPr>
            <a:spLocks noGrp="1"/>
          </p:cNvSpPr>
          <p:nvPr>
            <p:ph type="sldNum" sz="quarter" idx="10"/>
          </p:nvPr>
        </p:nvSpPr>
        <p:spPr/>
        <p:txBody>
          <a:bodyPr/>
          <a:lstStyle/>
          <a:p>
            <a:fld id="{1A29CB28-A6EE-4108-9517-C99BD474CBA7}" type="slidenum">
              <a:rPr lang="en-GB" smtClean="0"/>
              <a:pPr/>
              <a:t>15</a:t>
            </a:fld>
            <a:endParaRPr lang="en-GB">
              <a:solidFill>
                <a:schemeClr val="tx1"/>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963" y="1719263"/>
            <a:ext cx="593407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3138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211" y="700638"/>
            <a:ext cx="7772400" cy="1143000"/>
          </a:xfrm>
        </p:spPr>
        <p:txBody>
          <a:bodyPr/>
          <a:lstStyle/>
          <a:p>
            <a:r>
              <a:rPr lang="en-GB" dirty="0"/>
              <a:t>Bus drivers, and </a:t>
            </a:r>
            <a:r>
              <a:rPr lang="en-GB" dirty="0" err="1"/>
              <a:t>tristate</a:t>
            </a:r>
            <a:r>
              <a:rPr lang="en-GB" dirty="0"/>
              <a:t> control</a:t>
            </a:r>
          </a:p>
        </p:txBody>
      </p:sp>
      <p:sp>
        <p:nvSpPr>
          <p:cNvPr id="3" name="Slide Number Placeholder 2"/>
          <p:cNvSpPr>
            <a:spLocks noGrp="1"/>
          </p:cNvSpPr>
          <p:nvPr>
            <p:ph type="sldNum" sz="quarter" idx="10"/>
          </p:nvPr>
        </p:nvSpPr>
        <p:spPr/>
        <p:txBody>
          <a:bodyPr/>
          <a:lstStyle/>
          <a:p>
            <a:fld id="{4A3D38E5-8540-4FA9-9732-4B7B2800B5EA}" type="slidenum">
              <a:rPr lang="en-GB" smtClean="0"/>
              <a:pPr/>
              <a:t>16</a:t>
            </a:fld>
            <a:endParaRPr lang="en-GB">
              <a:solidFill>
                <a:schemeClr val="tx1"/>
              </a:solidFill>
            </a:endParaRPr>
          </a:p>
        </p:txBody>
      </p:sp>
      <p:sp>
        <p:nvSpPr>
          <p:cNvPr id="4" name="Date Placeholder 3"/>
          <p:cNvSpPr>
            <a:spLocks noGrp="1"/>
          </p:cNvSpPr>
          <p:nvPr>
            <p:ph type="dt" sz="half" idx="11"/>
          </p:nvPr>
        </p:nvSpPr>
        <p:spPr/>
        <p:txBody>
          <a:bodyPr/>
          <a:lstStyle/>
          <a:p>
            <a:r>
              <a:rPr lang="en-US" dirty="0"/>
              <a:t>02/0218</a:t>
            </a:r>
            <a:endParaRPr lang="en-GB" dirty="0"/>
          </a:p>
        </p:txBody>
      </p:sp>
      <p:sp>
        <p:nvSpPr>
          <p:cNvPr id="5" name="Footer Placeholder 4"/>
          <p:cNvSpPr>
            <a:spLocks noGrp="1"/>
          </p:cNvSpPr>
          <p:nvPr>
            <p:ph type="ftr" sz="quarter" idx="12"/>
          </p:nvPr>
        </p:nvSpPr>
        <p:spPr/>
        <p:txBody>
          <a:bodyPr/>
          <a:lstStyle/>
          <a:p>
            <a:r>
              <a:rPr lang="en-GB" dirty="0"/>
              <a:t>B38DF</a:t>
            </a:r>
            <a:endParaRPr lang="en-GB" dirty="0">
              <a:solidFill>
                <a:schemeClr val="tx1"/>
              </a:solidFill>
            </a:endParaRPr>
          </a:p>
        </p:txBody>
      </p:sp>
      <p:pic>
        <p:nvPicPr>
          <p:cNvPr id="6" name="Picture 2" descr="C:\Documents and Settings\Steveo\My Documents\Engineering\BCS\vahid\images\ch04\04_82.jpg"/>
          <p:cNvPicPr preferRelativeResize="0">
            <a:picLocks noChangeAspect="1" noChangeArrowheads="1"/>
          </p:cNvPicPr>
          <p:nvPr>
            <p:custDataLst>
              <p:tags r:id="rId1"/>
            </p:custDataLst>
          </p:nvPr>
        </p:nvPicPr>
        <p:blipFill>
          <a:blip r:embed="rId4" cstate="print"/>
          <a:srcRect b="16213"/>
          <a:stretch>
            <a:fillRect/>
          </a:stretch>
        </p:blipFill>
        <p:spPr bwMode="auto">
          <a:xfrm>
            <a:off x="2469836" y="1930400"/>
            <a:ext cx="3420427" cy="3963405"/>
          </a:xfrm>
          <a:prstGeom prst="rect">
            <a:avLst/>
          </a:prstGeom>
          <a:noFill/>
          <a:ln w="9525">
            <a:noFill/>
            <a:miter lim="800000"/>
            <a:headEnd/>
            <a:tailEnd/>
          </a:ln>
          <a:effectLst/>
        </p:spPr>
      </p:pic>
      <p:sp>
        <p:nvSpPr>
          <p:cNvPr id="7" name="TextBox 6"/>
          <p:cNvSpPr txBox="1"/>
          <p:nvPr/>
        </p:nvSpPr>
        <p:spPr>
          <a:xfrm>
            <a:off x="1502875" y="5866645"/>
            <a:ext cx="6167073"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a:t>In a) there is a permanent connection in b) q is active when selected by c</a:t>
            </a:r>
          </a:p>
        </p:txBody>
      </p:sp>
      <p:sp>
        <p:nvSpPr>
          <p:cNvPr id="8" name="TextBox 7"/>
          <p:cNvSpPr txBox="1"/>
          <p:nvPr/>
        </p:nvSpPr>
        <p:spPr>
          <a:xfrm>
            <a:off x="6609030" y="4309450"/>
            <a:ext cx="1419748"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a:t>Tri-state driver</a:t>
            </a:r>
          </a:p>
        </p:txBody>
      </p:sp>
    </p:spTree>
    <p:extLst>
      <p:ext uri="{BB962C8B-B14F-4D97-AF65-F5344CB8AC3E}">
        <p14:creationId xmlns:p14="http://schemas.microsoft.com/office/powerpoint/2010/main" val="3622383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address 15</a:t>
            </a:r>
          </a:p>
        </p:txBody>
      </p:sp>
      <p:sp>
        <p:nvSpPr>
          <p:cNvPr id="3" name="Slide Number Placeholder 2"/>
          <p:cNvSpPr>
            <a:spLocks noGrp="1"/>
          </p:cNvSpPr>
          <p:nvPr>
            <p:ph type="sldNum" sz="quarter" idx="10"/>
          </p:nvPr>
        </p:nvSpPr>
        <p:spPr/>
        <p:txBody>
          <a:bodyPr/>
          <a:lstStyle/>
          <a:p>
            <a:fld id="{1A29CB28-A6EE-4108-9517-C99BD474CBA7}" type="slidenum">
              <a:rPr lang="en-GB" smtClean="0"/>
              <a:pPr/>
              <a:t>17</a:t>
            </a:fld>
            <a:endParaRPr lang="en-GB">
              <a:solidFill>
                <a:schemeClr val="tx1"/>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618" y="1450731"/>
            <a:ext cx="7380774" cy="5170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4548005" y="4290646"/>
            <a:ext cx="1395595" cy="1327639"/>
          </a:xfrm>
          <a:prstGeom prst="ellipse">
            <a:avLst/>
          </a:prstGeom>
          <a:noFill/>
          <a:ln w="25400" cap="flat" cmpd="sng" algn="ctr">
            <a:solidFill>
              <a:srgbClr val="FF000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rgbClr val="FF9900"/>
              </a:solidFill>
              <a:effectLst/>
              <a:latin typeface="Times New Roman" pitchFamily="18" charset="0"/>
            </a:endParaRPr>
          </a:p>
        </p:txBody>
      </p:sp>
    </p:spTree>
    <p:extLst>
      <p:ext uri="{BB962C8B-B14F-4D97-AF65-F5344CB8AC3E}">
        <p14:creationId xmlns:p14="http://schemas.microsoft.com/office/powerpoint/2010/main" val="4019030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IO port</a:t>
            </a:r>
          </a:p>
        </p:txBody>
      </p:sp>
      <p:sp>
        <p:nvSpPr>
          <p:cNvPr id="3" name="Slide Number Placeholder 2"/>
          <p:cNvSpPr>
            <a:spLocks noGrp="1"/>
          </p:cNvSpPr>
          <p:nvPr>
            <p:ph type="sldNum" sz="quarter" idx="10"/>
          </p:nvPr>
        </p:nvSpPr>
        <p:spPr/>
        <p:txBody>
          <a:bodyPr/>
          <a:lstStyle/>
          <a:p>
            <a:fld id="{1A29CB28-A6EE-4108-9517-C99BD474CBA7}" type="slidenum">
              <a:rPr lang="en-GB" smtClean="0"/>
              <a:pPr/>
              <a:t>18</a:t>
            </a:fld>
            <a:endParaRPr lang="en-GB">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825" y="1589276"/>
            <a:ext cx="3806337" cy="4259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3994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IO code</a:t>
            </a:r>
          </a:p>
        </p:txBody>
      </p:sp>
      <p:sp>
        <p:nvSpPr>
          <p:cNvPr id="3" name="Slide Number Placeholder 2"/>
          <p:cNvSpPr>
            <a:spLocks noGrp="1"/>
          </p:cNvSpPr>
          <p:nvPr>
            <p:ph type="sldNum" sz="quarter" idx="10"/>
          </p:nvPr>
        </p:nvSpPr>
        <p:spPr/>
        <p:txBody>
          <a:bodyPr/>
          <a:lstStyle/>
          <a:p>
            <a:fld id="{1A29CB28-A6EE-4108-9517-C99BD474CBA7}" type="slidenum">
              <a:rPr lang="en-GB" smtClean="0"/>
              <a:pPr/>
              <a:t>19</a:t>
            </a:fld>
            <a:endParaRPr lang="en-GB">
              <a:solidFill>
                <a:schemeClr val="tx1"/>
              </a:solidFill>
            </a:endParaRPr>
          </a:p>
        </p:txBody>
      </p:sp>
      <p:sp>
        <p:nvSpPr>
          <p:cNvPr id="4" name="Rectangle 3"/>
          <p:cNvSpPr/>
          <p:nvPr/>
        </p:nvSpPr>
        <p:spPr>
          <a:xfrm>
            <a:off x="2180492" y="1878781"/>
            <a:ext cx="4572000" cy="364715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GB" sz="1050" dirty="0"/>
              <a:t>module </a:t>
            </a:r>
            <a:r>
              <a:rPr lang="en-GB" sz="1050" dirty="0" err="1"/>
              <a:t>dataPort</a:t>
            </a:r>
            <a:r>
              <a:rPr lang="en-GB" sz="1050" dirty="0"/>
              <a:t>(</a:t>
            </a:r>
            <a:r>
              <a:rPr lang="en-GB" sz="1050" dirty="0" err="1"/>
              <a:t>portIO</a:t>
            </a:r>
            <a:r>
              <a:rPr lang="en-GB" sz="1050" dirty="0"/>
              <a:t>, </a:t>
            </a:r>
            <a:r>
              <a:rPr lang="en-GB" sz="1050" dirty="0" err="1"/>
              <a:t>dataBus</a:t>
            </a:r>
            <a:r>
              <a:rPr lang="en-GB" sz="1050" dirty="0"/>
              <a:t>, </a:t>
            </a:r>
            <a:r>
              <a:rPr lang="en-GB" sz="1050" dirty="0" err="1"/>
              <a:t>IOaddress</a:t>
            </a:r>
            <a:r>
              <a:rPr lang="en-GB" sz="1050" dirty="0"/>
              <a:t>, </a:t>
            </a:r>
            <a:r>
              <a:rPr lang="en-GB" sz="1050" dirty="0" err="1"/>
              <a:t>RdNwrt,IOrequest,IOen</a:t>
            </a:r>
            <a:r>
              <a:rPr lang="en-GB" sz="1050" dirty="0"/>
              <a:t>);</a:t>
            </a:r>
          </a:p>
          <a:p>
            <a:r>
              <a:rPr lang="en-GB" sz="1050" dirty="0"/>
              <a:t> </a:t>
            </a:r>
          </a:p>
          <a:p>
            <a:r>
              <a:rPr lang="en-GB" sz="1050" dirty="0"/>
              <a:t> input </a:t>
            </a:r>
            <a:r>
              <a:rPr lang="en-GB" sz="1050" dirty="0" err="1"/>
              <a:t>RdNwrt,IOen</a:t>
            </a:r>
            <a:r>
              <a:rPr lang="en-GB" sz="1050" dirty="0"/>
              <a:t>;</a:t>
            </a:r>
          </a:p>
          <a:p>
            <a:r>
              <a:rPr lang="en-GB" sz="1050" dirty="0"/>
              <a:t> input [3:0] </a:t>
            </a:r>
            <a:r>
              <a:rPr lang="en-GB" sz="1050" dirty="0" err="1"/>
              <a:t>IOaddress</a:t>
            </a:r>
            <a:r>
              <a:rPr lang="en-GB" sz="1050" dirty="0"/>
              <a:t>;</a:t>
            </a:r>
          </a:p>
          <a:p>
            <a:r>
              <a:rPr lang="en-GB" sz="1050" dirty="0"/>
              <a:t> </a:t>
            </a:r>
            <a:r>
              <a:rPr lang="en-GB" sz="1050" dirty="0" err="1"/>
              <a:t>inout</a:t>
            </a:r>
            <a:r>
              <a:rPr lang="en-GB" sz="1050" dirty="0"/>
              <a:t> [8:0] </a:t>
            </a:r>
            <a:r>
              <a:rPr lang="en-GB" sz="1050" dirty="0" err="1"/>
              <a:t>dataBus</a:t>
            </a:r>
            <a:r>
              <a:rPr lang="en-GB" sz="1050" dirty="0"/>
              <a:t>;</a:t>
            </a:r>
          </a:p>
          <a:p>
            <a:r>
              <a:rPr lang="en-GB" sz="1050" dirty="0"/>
              <a:t> </a:t>
            </a:r>
            <a:r>
              <a:rPr lang="en-GB" sz="1050" dirty="0" err="1"/>
              <a:t>inout</a:t>
            </a:r>
            <a:r>
              <a:rPr lang="en-GB" sz="1050" dirty="0"/>
              <a:t> [8:0] </a:t>
            </a:r>
            <a:r>
              <a:rPr lang="en-GB" sz="1050" dirty="0" err="1"/>
              <a:t>portIO</a:t>
            </a:r>
            <a:r>
              <a:rPr lang="en-GB" sz="1050" dirty="0"/>
              <a:t>;</a:t>
            </a:r>
          </a:p>
          <a:p>
            <a:r>
              <a:rPr lang="en-GB" sz="1050" dirty="0"/>
              <a:t> output </a:t>
            </a:r>
            <a:r>
              <a:rPr lang="en-GB" sz="1050" dirty="0" err="1"/>
              <a:t>IOrequest</a:t>
            </a:r>
            <a:r>
              <a:rPr lang="en-GB" sz="1050" dirty="0"/>
              <a:t>;</a:t>
            </a:r>
          </a:p>
          <a:p>
            <a:r>
              <a:rPr lang="en-GB" sz="1050" dirty="0"/>
              <a:t> //</a:t>
            </a:r>
            <a:r>
              <a:rPr lang="en-GB" sz="1050" dirty="0" err="1"/>
              <a:t>reg</a:t>
            </a:r>
            <a:r>
              <a:rPr lang="en-GB" sz="1050" dirty="0"/>
              <a:t> </a:t>
            </a:r>
            <a:r>
              <a:rPr lang="en-GB" sz="1050" dirty="0" err="1"/>
              <a:t>IOrequest</a:t>
            </a:r>
            <a:r>
              <a:rPr lang="en-GB" sz="1050" dirty="0"/>
              <a:t>;</a:t>
            </a:r>
          </a:p>
          <a:p>
            <a:endParaRPr lang="en-GB" sz="1050" dirty="0"/>
          </a:p>
          <a:p>
            <a:r>
              <a:rPr lang="en-GB" sz="1050" dirty="0"/>
              <a:t> wire IO;</a:t>
            </a:r>
          </a:p>
          <a:p>
            <a:r>
              <a:rPr lang="en-GB" sz="1050" dirty="0"/>
              <a:t> assign </a:t>
            </a:r>
            <a:r>
              <a:rPr lang="en-GB" sz="1050" dirty="0" err="1"/>
              <a:t>IOrequest</a:t>
            </a:r>
            <a:r>
              <a:rPr lang="en-GB" sz="1050" dirty="0"/>
              <a:t> = &amp; </a:t>
            </a:r>
            <a:r>
              <a:rPr lang="en-GB" sz="1050" dirty="0" err="1"/>
              <a:t>IOaddress</a:t>
            </a:r>
            <a:r>
              <a:rPr lang="en-GB" sz="1050" dirty="0"/>
              <a:t>;</a:t>
            </a:r>
          </a:p>
          <a:p>
            <a:r>
              <a:rPr lang="en-GB" sz="1050" dirty="0"/>
              <a:t> assign IO = &amp; </a:t>
            </a:r>
            <a:r>
              <a:rPr lang="en-GB" sz="1050" dirty="0" err="1"/>
              <a:t>IOaddress</a:t>
            </a:r>
            <a:r>
              <a:rPr lang="en-GB" sz="1050" dirty="0"/>
              <a:t>;  // IO at data address 0xF</a:t>
            </a:r>
          </a:p>
          <a:p>
            <a:r>
              <a:rPr lang="en-GB" sz="1050" dirty="0"/>
              <a:t> assign control1 ={IO &amp; </a:t>
            </a:r>
            <a:r>
              <a:rPr lang="en-GB" sz="1050" dirty="0" err="1"/>
              <a:t>RdNwrt</a:t>
            </a:r>
            <a:r>
              <a:rPr lang="en-GB" sz="1050" dirty="0"/>
              <a:t> &amp; </a:t>
            </a:r>
            <a:r>
              <a:rPr lang="en-GB" sz="1050" dirty="0" err="1"/>
              <a:t>IOen</a:t>
            </a:r>
            <a:r>
              <a:rPr lang="en-GB" sz="1050" dirty="0"/>
              <a:t>};  // writing data to port </a:t>
            </a:r>
          </a:p>
          <a:p>
            <a:r>
              <a:rPr lang="en-GB" sz="1050" dirty="0"/>
              <a:t> assign control2 ={ IO &amp; ~</a:t>
            </a:r>
            <a:r>
              <a:rPr lang="en-GB" sz="1050" dirty="0" err="1"/>
              <a:t>RdNwrt</a:t>
            </a:r>
            <a:r>
              <a:rPr lang="en-GB" sz="1050" dirty="0"/>
              <a:t> &amp; </a:t>
            </a:r>
            <a:r>
              <a:rPr lang="en-GB" sz="1050" dirty="0" err="1"/>
              <a:t>IOen</a:t>
            </a:r>
            <a:r>
              <a:rPr lang="en-GB" sz="1050" dirty="0"/>
              <a:t>};</a:t>
            </a:r>
          </a:p>
          <a:p>
            <a:endParaRPr lang="en-GB" sz="1050" dirty="0"/>
          </a:p>
          <a:p>
            <a:endParaRPr lang="en-GB" sz="1050" dirty="0"/>
          </a:p>
          <a:p>
            <a:r>
              <a:rPr lang="en-GB" sz="1050" dirty="0"/>
              <a:t>  // input to data port</a:t>
            </a:r>
          </a:p>
          <a:p>
            <a:r>
              <a:rPr lang="en-GB" sz="1050" dirty="0"/>
              <a:t> assign </a:t>
            </a:r>
            <a:r>
              <a:rPr lang="en-GB" sz="1050" dirty="0" err="1"/>
              <a:t>dataBus</a:t>
            </a:r>
            <a:r>
              <a:rPr lang="en-GB" sz="1050" dirty="0"/>
              <a:t> = (control1) ? </a:t>
            </a:r>
            <a:r>
              <a:rPr lang="en-GB" sz="1050" dirty="0" err="1"/>
              <a:t>portIO</a:t>
            </a:r>
            <a:r>
              <a:rPr lang="en-GB" sz="1050" dirty="0"/>
              <a:t> : 9'hZZZ ; </a:t>
            </a:r>
          </a:p>
          <a:p>
            <a:r>
              <a:rPr lang="en-GB" sz="1050" dirty="0"/>
              <a:t> // output to data port</a:t>
            </a:r>
          </a:p>
          <a:p>
            <a:r>
              <a:rPr lang="en-GB" sz="1050" dirty="0"/>
              <a:t> assign </a:t>
            </a:r>
            <a:r>
              <a:rPr lang="en-GB" sz="1050" dirty="0" err="1"/>
              <a:t>portIO</a:t>
            </a:r>
            <a:r>
              <a:rPr lang="en-GB" sz="1050" dirty="0"/>
              <a:t> = (control2) ? </a:t>
            </a:r>
            <a:r>
              <a:rPr lang="en-GB" sz="1050" dirty="0" err="1"/>
              <a:t>dataBus</a:t>
            </a:r>
            <a:r>
              <a:rPr lang="en-GB" sz="1050" dirty="0"/>
              <a:t>: 9'hZZZ ;</a:t>
            </a:r>
          </a:p>
          <a:p>
            <a:endParaRPr lang="en-GB" sz="1050" dirty="0"/>
          </a:p>
          <a:p>
            <a:r>
              <a:rPr lang="en-GB" sz="1050" dirty="0"/>
              <a:t> </a:t>
            </a:r>
            <a:r>
              <a:rPr lang="en-GB" sz="1050" dirty="0" err="1"/>
              <a:t>endmodule</a:t>
            </a:r>
            <a:endParaRPr lang="en-GB" sz="1050" dirty="0"/>
          </a:p>
        </p:txBody>
      </p:sp>
    </p:spTree>
    <p:extLst>
      <p:ext uri="{BB962C8B-B14F-4D97-AF65-F5344CB8AC3E}">
        <p14:creationId xmlns:p14="http://schemas.microsoft.com/office/powerpoint/2010/main" val="373321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507" y="2750527"/>
            <a:ext cx="7772400" cy="552450"/>
          </a:xfrm>
        </p:spPr>
        <p:txBody>
          <a:bodyPr/>
          <a:lstStyle/>
          <a:p>
            <a:r>
              <a:rPr lang="en-GB" dirty="0"/>
              <a:t>Verilog coding of </a:t>
            </a:r>
            <a:r>
              <a:rPr lang="en-GB" dirty="0" err="1"/>
              <a:t>cpu</a:t>
            </a:r>
            <a:endParaRPr lang="en-GB" dirty="0"/>
          </a:p>
        </p:txBody>
      </p:sp>
      <p:sp>
        <p:nvSpPr>
          <p:cNvPr id="3" name="Slide Number Placeholder 2"/>
          <p:cNvSpPr>
            <a:spLocks noGrp="1"/>
          </p:cNvSpPr>
          <p:nvPr>
            <p:ph type="sldNum" sz="quarter" idx="10"/>
          </p:nvPr>
        </p:nvSpPr>
        <p:spPr/>
        <p:txBody>
          <a:bodyPr/>
          <a:lstStyle/>
          <a:p>
            <a:fld id="{1A29CB28-A6EE-4108-9517-C99BD474CBA7}" type="slidenum">
              <a:rPr lang="en-GB" smtClean="0"/>
              <a:pPr/>
              <a:t>2</a:t>
            </a:fld>
            <a:endParaRPr lang="en-GB">
              <a:solidFill>
                <a:schemeClr val="tx1"/>
              </a:solidFill>
            </a:endParaRPr>
          </a:p>
        </p:txBody>
      </p:sp>
    </p:spTree>
    <p:extLst>
      <p:ext uri="{BB962C8B-B14F-4D97-AF65-F5344CB8AC3E}">
        <p14:creationId xmlns:p14="http://schemas.microsoft.com/office/powerpoint/2010/main" val="3764847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IO port structure</a:t>
            </a:r>
          </a:p>
        </p:txBody>
      </p:sp>
      <p:sp>
        <p:nvSpPr>
          <p:cNvPr id="3" name="Slide Number Placeholder 2"/>
          <p:cNvSpPr>
            <a:spLocks noGrp="1"/>
          </p:cNvSpPr>
          <p:nvPr>
            <p:ph type="sldNum" sz="quarter" idx="10"/>
          </p:nvPr>
        </p:nvSpPr>
        <p:spPr/>
        <p:txBody>
          <a:bodyPr/>
          <a:lstStyle/>
          <a:p>
            <a:fld id="{1A29CB28-A6EE-4108-9517-C99BD474CBA7}" type="slidenum">
              <a:rPr lang="en-GB" smtClean="0"/>
              <a:pPr/>
              <a:t>20</a:t>
            </a:fld>
            <a:endParaRPr lang="en-GB">
              <a:solidFill>
                <a:schemeClr val="tx1"/>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1633538"/>
            <a:ext cx="7915275"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4323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clock generator</a:t>
            </a:r>
          </a:p>
        </p:txBody>
      </p:sp>
      <p:sp>
        <p:nvSpPr>
          <p:cNvPr id="3" name="Slide Number Placeholder 2"/>
          <p:cNvSpPr>
            <a:spLocks noGrp="1"/>
          </p:cNvSpPr>
          <p:nvPr>
            <p:ph type="sldNum" sz="quarter" idx="10"/>
          </p:nvPr>
        </p:nvSpPr>
        <p:spPr/>
        <p:txBody>
          <a:bodyPr/>
          <a:lstStyle/>
          <a:p>
            <a:fld id="{1A29CB28-A6EE-4108-9517-C99BD474CBA7}" type="slidenum">
              <a:rPr lang="en-GB" smtClean="0"/>
              <a:pPr/>
              <a:t>21</a:t>
            </a:fld>
            <a:endParaRPr lang="en-GB">
              <a:solidFill>
                <a:schemeClr val="tx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8931" y="1629874"/>
            <a:ext cx="3810000"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5375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Clock generator code</a:t>
            </a:r>
          </a:p>
        </p:txBody>
      </p:sp>
      <p:sp>
        <p:nvSpPr>
          <p:cNvPr id="3" name="Slide Number Placeholder 2"/>
          <p:cNvSpPr>
            <a:spLocks noGrp="1"/>
          </p:cNvSpPr>
          <p:nvPr>
            <p:ph type="sldNum" sz="quarter" idx="10"/>
          </p:nvPr>
        </p:nvSpPr>
        <p:spPr/>
        <p:txBody>
          <a:bodyPr/>
          <a:lstStyle/>
          <a:p>
            <a:fld id="{1A29CB28-A6EE-4108-9517-C99BD474CBA7}" type="slidenum">
              <a:rPr lang="en-GB" smtClean="0"/>
              <a:pPr/>
              <a:t>22</a:t>
            </a:fld>
            <a:endParaRPr lang="en-GB">
              <a:solidFill>
                <a:schemeClr val="tx1"/>
              </a:solidFill>
            </a:endParaRPr>
          </a:p>
        </p:txBody>
      </p:sp>
      <p:sp>
        <p:nvSpPr>
          <p:cNvPr id="4" name="Rectangle 3"/>
          <p:cNvSpPr/>
          <p:nvPr/>
        </p:nvSpPr>
        <p:spPr>
          <a:xfrm>
            <a:off x="2189285" y="1624006"/>
            <a:ext cx="4572000" cy="501675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GB" dirty="0"/>
              <a:t>module </a:t>
            </a:r>
            <a:r>
              <a:rPr lang="en-GB" dirty="0" err="1"/>
              <a:t>clockGen</a:t>
            </a:r>
            <a:r>
              <a:rPr lang="en-GB" dirty="0"/>
              <a:t>(</a:t>
            </a:r>
            <a:r>
              <a:rPr lang="en-GB" dirty="0" err="1"/>
              <a:t>rst</a:t>
            </a:r>
            <a:r>
              <a:rPr lang="en-GB" dirty="0"/>
              <a:t>, </a:t>
            </a:r>
            <a:r>
              <a:rPr lang="en-GB" dirty="0" err="1"/>
              <a:t>clk</a:t>
            </a:r>
            <a:r>
              <a:rPr lang="en-GB" dirty="0"/>
              <a:t>, clock);</a:t>
            </a:r>
          </a:p>
          <a:p>
            <a:r>
              <a:rPr lang="en-GB" dirty="0"/>
              <a:t>// 6 phases for each instruction</a:t>
            </a:r>
          </a:p>
          <a:p>
            <a:r>
              <a:rPr lang="en-GB" dirty="0"/>
              <a:t>input </a:t>
            </a:r>
            <a:r>
              <a:rPr lang="en-GB" dirty="0" err="1"/>
              <a:t>clk,rst</a:t>
            </a:r>
            <a:r>
              <a:rPr lang="en-GB" dirty="0"/>
              <a:t>;</a:t>
            </a:r>
          </a:p>
          <a:p>
            <a:r>
              <a:rPr lang="en-GB" dirty="0"/>
              <a:t>output [5:0] clock;</a:t>
            </a:r>
          </a:p>
          <a:p>
            <a:endParaRPr lang="en-GB" dirty="0"/>
          </a:p>
          <a:p>
            <a:endParaRPr lang="en-GB" dirty="0"/>
          </a:p>
          <a:p>
            <a:r>
              <a:rPr lang="en-GB" dirty="0" err="1"/>
              <a:t>reg</a:t>
            </a:r>
            <a:r>
              <a:rPr lang="en-GB" dirty="0"/>
              <a:t> [5:0] clock;</a:t>
            </a:r>
          </a:p>
          <a:p>
            <a:endParaRPr lang="en-GB" dirty="0"/>
          </a:p>
          <a:p>
            <a:endParaRPr lang="en-GB" dirty="0"/>
          </a:p>
          <a:p>
            <a:r>
              <a:rPr lang="en-GB" dirty="0"/>
              <a:t>always @(</a:t>
            </a:r>
            <a:r>
              <a:rPr lang="en-GB" dirty="0" err="1"/>
              <a:t>posedge</a:t>
            </a:r>
            <a:r>
              <a:rPr lang="en-GB" dirty="0"/>
              <a:t> </a:t>
            </a:r>
            <a:r>
              <a:rPr lang="en-GB" dirty="0" err="1"/>
              <a:t>clk</a:t>
            </a:r>
            <a:r>
              <a:rPr lang="en-GB" dirty="0"/>
              <a:t>, </a:t>
            </a:r>
            <a:r>
              <a:rPr lang="en-GB" dirty="0" err="1"/>
              <a:t>posedge</a:t>
            </a:r>
            <a:r>
              <a:rPr lang="en-GB" dirty="0"/>
              <a:t> </a:t>
            </a:r>
            <a:r>
              <a:rPr lang="en-GB" dirty="0" err="1"/>
              <a:t>rst</a:t>
            </a:r>
            <a:r>
              <a:rPr lang="en-GB" dirty="0"/>
              <a:t>)</a:t>
            </a:r>
          </a:p>
          <a:p>
            <a:r>
              <a:rPr lang="en-GB" dirty="0"/>
              <a:t> begin</a:t>
            </a:r>
          </a:p>
          <a:p>
            <a:r>
              <a:rPr lang="en-GB" dirty="0"/>
              <a:t>  if (</a:t>
            </a:r>
            <a:r>
              <a:rPr lang="en-GB" dirty="0" err="1"/>
              <a:t>rst</a:t>
            </a:r>
            <a:r>
              <a:rPr lang="en-GB" dirty="0"/>
              <a:t>) clock[0] &lt;=1'b1;</a:t>
            </a:r>
          </a:p>
          <a:p>
            <a:r>
              <a:rPr lang="en-GB" dirty="0"/>
              <a:t>  else begin</a:t>
            </a:r>
          </a:p>
          <a:p>
            <a:r>
              <a:rPr lang="en-GB" dirty="0"/>
              <a:t>  clock &lt;= clock &lt;&lt; 1;</a:t>
            </a:r>
          </a:p>
          <a:p>
            <a:r>
              <a:rPr lang="en-GB" dirty="0"/>
              <a:t>  clock[0] &lt;= clock[5];</a:t>
            </a:r>
          </a:p>
          <a:p>
            <a:r>
              <a:rPr lang="en-GB" dirty="0"/>
              <a:t>  end</a:t>
            </a:r>
          </a:p>
          <a:p>
            <a:r>
              <a:rPr lang="en-GB" dirty="0"/>
              <a:t>  </a:t>
            </a:r>
          </a:p>
          <a:p>
            <a:r>
              <a:rPr lang="en-GB" dirty="0"/>
              <a:t> end </a:t>
            </a:r>
          </a:p>
          <a:p>
            <a:r>
              <a:rPr lang="en-GB" dirty="0"/>
              <a:t> </a:t>
            </a:r>
          </a:p>
          <a:p>
            <a:r>
              <a:rPr lang="en-GB" dirty="0" err="1"/>
              <a:t>endmodule</a:t>
            </a:r>
            <a:endParaRPr lang="en-GB" dirty="0"/>
          </a:p>
        </p:txBody>
      </p:sp>
    </p:spTree>
    <p:extLst>
      <p:ext uri="{BB962C8B-B14F-4D97-AF65-F5344CB8AC3E}">
        <p14:creationId xmlns:p14="http://schemas.microsoft.com/office/powerpoint/2010/main" val="2146618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Draw a time diagram for the registers</a:t>
            </a:r>
          </a:p>
        </p:txBody>
      </p:sp>
      <p:sp>
        <p:nvSpPr>
          <p:cNvPr id="3" name="Slide Number Placeholder 2"/>
          <p:cNvSpPr>
            <a:spLocks noGrp="1"/>
          </p:cNvSpPr>
          <p:nvPr>
            <p:ph type="sldNum" sz="quarter" idx="10"/>
          </p:nvPr>
        </p:nvSpPr>
        <p:spPr/>
        <p:txBody>
          <a:bodyPr/>
          <a:lstStyle/>
          <a:p>
            <a:fld id="{1A29CB28-A6EE-4108-9517-C99BD474CBA7}" type="slidenum">
              <a:rPr lang="en-GB" smtClean="0"/>
              <a:pPr/>
              <a:t>23</a:t>
            </a:fld>
            <a:endParaRPr lang="en-GB">
              <a:solidFill>
                <a:schemeClr val="tx1"/>
              </a:solidFill>
            </a:endParaRPr>
          </a:p>
        </p:txBody>
      </p:sp>
      <p:sp>
        <p:nvSpPr>
          <p:cNvPr id="6" name="Rectangle 5"/>
          <p:cNvSpPr/>
          <p:nvPr/>
        </p:nvSpPr>
        <p:spPr>
          <a:xfrm>
            <a:off x="597877" y="1295993"/>
            <a:ext cx="771085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t>//registers connection clkBuf3 = phi 3 and  clkbuf6 = phi 6 </a:t>
            </a:r>
          </a:p>
          <a:p>
            <a:r>
              <a:rPr lang="en-GB" dirty="0"/>
              <a:t>registers RG1 (clkBuf3,clkBuf6,regDat, </a:t>
            </a:r>
            <a:r>
              <a:rPr lang="en-GB" dirty="0" err="1"/>
              <a:t>alu,dataIn,WA,WA,RA,aluOp,outA</a:t>
            </a:r>
            <a:r>
              <a:rPr lang="en-GB" dirty="0"/>
              <a:t>, </a:t>
            </a:r>
            <a:r>
              <a:rPr lang="en-GB" dirty="0" err="1"/>
              <a:t>outB</a:t>
            </a:r>
            <a:r>
              <a:rPr lang="en-GB" dirty="0"/>
              <a: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542" y="2085624"/>
            <a:ext cx="6031523" cy="4096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46252" y="5274455"/>
            <a:ext cx="287258" cy="338554"/>
          </a:xfrm>
          <a:prstGeom prst="rect">
            <a:avLst/>
          </a:prstGeom>
          <a:noFill/>
        </p:spPr>
        <p:txBody>
          <a:bodyPr wrap="none" rtlCol="0">
            <a:spAutoFit/>
          </a:bodyPr>
          <a:lstStyle/>
          <a:p>
            <a:r>
              <a:rPr lang="en-GB" dirty="0">
                <a:solidFill>
                  <a:schemeClr val="tx1"/>
                </a:solidFill>
              </a:rPr>
              <a:t>3</a:t>
            </a:r>
          </a:p>
        </p:txBody>
      </p:sp>
      <p:sp>
        <p:nvSpPr>
          <p:cNvPr id="5" name="TextBox 4"/>
          <p:cNvSpPr txBox="1"/>
          <p:nvPr/>
        </p:nvSpPr>
        <p:spPr>
          <a:xfrm>
            <a:off x="2546252" y="5457800"/>
            <a:ext cx="287258" cy="338554"/>
          </a:xfrm>
          <a:prstGeom prst="rect">
            <a:avLst/>
          </a:prstGeom>
          <a:noFill/>
        </p:spPr>
        <p:txBody>
          <a:bodyPr wrap="none" rtlCol="0">
            <a:spAutoFit/>
          </a:bodyPr>
          <a:lstStyle/>
          <a:p>
            <a:r>
              <a:rPr lang="en-GB" dirty="0">
                <a:solidFill>
                  <a:schemeClr val="tx1"/>
                </a:solidFill>
              </a:rPr>
              <a:t>4</a:t>
            </a:r>
          </a:p>
        </p:txBody>
      </p:sp>
      <p:sp>
        <p:nvSpPr>
          <p:cNvPr id="7" name="TextBox 6"/>
          <p:cNvSpPr txBox="1"/>
          <p:nvPr/>
        </p:nvSpPr>
        <p:spPr>
          <a:xfrm>
            <a:off x="1828801" y="5288523"/>
            <a:ext cx="538930" cy="338554"/>
          </a:xfrm>
          <a:prstGeom prst="rect">
            <a:avLst/>
          </a:prstGeom>
          <a:noFill/>
        </p:spPr>
        <p:txBody>
          <a:bodyPr wrap="none" rtlCol="0">
            <a:spAutoFit/>
          </a:bodyPr>
          <a:lstStyle/>
          <a:p>
            <a:r>
              <a:rPr lang="en-GB" dirty="0">
                <a:solidFill>
                  <a:schemeClr val="tx1"/>
                </a:solidFill>
              </a:rPr>
              <a:t>R1=</a:t>
            </a:r>
          </a:p>
        </p:txBody>
      </p:sp>
      <p:sp>
        <p:nvSpPr>
          <p:cNvPr id="8" name="TextBox 7"/>
          <p:cNvSpPr txBox="1"/>
          <p:nvPr/>
        </p:nvSpPr>
        <p:spPr>
          <a:xfrm>
            <a:off x="1828801" y="5486400"/>
            <a:ext cx="538930" cy="338554"/>
          </a:xfrm>
          <a:prstGeom prst="rect">
            <a:avLst/>
          </a:prstGeom>
          <a:noFill/>
        </p:spPr>
        <p:txBody>
          <a:bodyPr wrap="none" rtlCol="0">
            <a:spAutoFit/>
          </a:bodyPr>
          <a:lstStyle/>
          <a:p>
            <a:r>
              <a:rPr lang="en-GB" dirty="0">
                <a:solidFill>
                  <a:schemeClr val="tx1"/>
                </a:solidFill>
              </a:rPr>
              <a:t>R2=</a:t>
            </a:r>
          </a:p>
        </p:txBody>
      </p:sp>
    </p:spTree>
    <p:extLst>
      <p:ext uri="{BB962C8B-B14F-4D97-AF65-F5344CB8AC3E}">
        <p14:creationId xmlns:p14="http://schemas.microsoft.com/office/powerpoint/2010/main" val="3600708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 action</a:t>
            </a:r>
          </a:p>
        </p:txBody>
      </p:sp>
      <p:sp>
        <p:nvSpPr>
          <p:cNvPr id="3" name="Slide Number Placeholder 2"/>
          <p:cNvSpPr>
            <a:spLocks noGrp="1"/>
          </p:cNvSpPr>
          <p:nvPr>
            <p:ph type="sldNum" sz="quarter" idx="10"/>
          </p:nvPr>
        </p:nvSpPr>
        <p:spPr/>
        <p:txBody>
          <a:bodyPr/>
          <a:lstStyle/>
          <a:p>
            <a:fld id="{1A29CB28-A6EE-4108-9517-C99BD474CBA7}" type="slidenum">
              <a:rPr lang="en-GB" smtClean="0"/>
              <a:pPr/>
              <a:t>24</a:t>
            </a:fld>
            <a:endParaRPr lang="en-GB">
              <a:solidFill>
                <a:schemeClr val="tx1"/>
              </a:solidFill>
            </a:endParaRP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0170" r="19042"/>
          <a:stretch/>
        </p:blipFill>
        <p:spPr bwMode="auto">
          <a:xfrm>
            <a:off x="509954" y="1577178"/>
            <a:ext cx="7895492"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09953" y="2272808"/>
            <a:ext cx="726239"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err="1"/>
              <a:t>aluIn</a:t>
            </a:r>
            <a:endParaRPr lang="en-GB" sz="1200" dirty="0"/>
          </a:p>
          <a:p>
            <a:r>
              <a:rPr lang="en-GB" sz="1200" dirty="0" err="1"/>
              <a:t>dataIn</a:t>
            </a:r>
            <a:endParaRPr lang="en-GB" sz="1200" dirty="0"/>
          </a:p>
          <a:p>
            <a:r>
              <a:rPr lang="en-GB" sz="1200" dirty="0"/>
              <a:t>A</a:t>
            </a:r>
          </a:p>
          <a:p>
            <a:r>
              <a:rPr lang="en-GB" sz="1200" dirty="0"/>
              <a:t>B</a:t>
            </a:r>
          </a:p>
          <a:p>
            <a:r>
              <a:rPr lang="en-GB" sz="1200" dirty="0"/>
              <a:t>WA</a:t>
            </a:r>
          </a:p>
          <a:p>
            <a:r>
              <a:rPr lang="en-GB" sz="1200" dirty="0" err="1"/>
              <a:t>regDat</a:t>
            </a:r>
            <a:endParaRPr lang="en-GB" sz="1200" dirty="0"/>
          </a:p>
          <a:p>
            <a:r>
              <a:rPr lang="en-GB" sz="1200" dirty="0"/>
              <a:t>clk1</a:t>
            </a:r>
          </a:p>
          <a:p>
            <a:r>
              <a:rPr lang="en-GB" sz="1200" dirty="0"/>
              <a:t>Clk2</a:t>
            </a:r>
          </a:p>
          <a:p>
            <a:r>
              <a:rPr lang="en-GB" sz="1200" dirty="0" err="1"/>
              <a:t>aluOp</a:t>
            </a:r>
            <a:endParaRPr lang="en-GB" sz="1200" dirty="0"/>
          </a:p>
          <a:p>
            <a:r>
              <a:rPr lang="en-GB" sz="1200" dirty="0"/>
              <a:t>read1</a:t>
            </a:r>
          </a:p>
          <a:p>
            <a:r>
              <a:rPr lang="en-GB" sz="1200" dirty="0"/>
              <a:t>read2</a:t>
            </a:r>
          </a:p>
          <a:p>
            <a:r>
              <a:rPr lang="en-GB" sz="1200" dirty="0"/>
              <a:t>reg0</a:t>
            </a:r>
          </a:p>
          <a:p>
            <a:r>
              <a:rPr lang="en-GB" sz="1200" dirty="0"/>
              <a:t>reg1</a:t>
            </a:r>
          </a:p>
          <a:p>
            <a:r>
              <a:rPr lang="en-GB" sz="1200" dirty="0"/>
              <a:t>reg2</a:t>
            </a:r>
          </a:p>
          <a:p>
            <a:r>
              <a:rPr lang="en-GB" sz="1200" dirty="0"/>
              <a:t>reg3</a:t>
            </a:r>
          </a:p>
        </p:txBody>
      </p:sp>
    </p:spTree>
    <p:extLst>
      <p:ext uri="{BB962C8B-B14F-4D97-AF65-F5344CB8AC3E}">
        <p14:creationId xmlns:p14="http://schemas.microsoft.com/office/powerpoint/2010/main" val="121878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dirty="0"/>
              <a:t>1. The Register file</a:t>
            </a:r>
            <a:endParaRPr lang="en-US" dirty="0"/>
          </a:p>
        </p:txBody>
      </p:sp>
      <p:sp>
        <p:nvSpPr>
          <p:cNvPr id="106499" name="Rectangle 3"/>
          <p:cNvSpPr>
            <a:spLocks noGrp="1" noChangeArrowheads="1"/>
          </p:cNvSpPr>
          <p:nvPr>
            <p:ph idx="1"/>
          </p:nvPr>
        </p:nvSpPr>
        <p:spPr/>
        <p:txBody>
          <a:bodyPr/>
          <a:lstStyle/>
          <a:p>
            <a:r>
              <a:rPr lang="en-GB" sz="2500" dirty="0"/>
              <a:t>Set of connected registers that have separate read and write cycles</a:t>
            </a:r>
          </a:p>
          <a:p>
            <a:r>
              <a:rPr lang="en-GB" sz="2500" dirty="0"/>
              <a:t>Closely coupled to the ALU</a:t>
            </a:r>
          </a:p>
          <a:p>
            <a:r>
              <a:rPr lang="en-GB" sz="2500" dirty="0"/>
              <a:t>Multiplexed addressed data source</a:t>
            </a:r>
            <a:endParaRPr lang="en-US" sz="2500" dirty="0"/>
          </a:p>
        </p:txBody>
      </p:sp>
      <p:sp>
        <p:nvSpPr>
          <p:cNvPr id="4" name="Slide Number Placeholder 3"/>
          <p:cNvSpPr>
            <a:spLocks noGrp="1"/>
          </p:cNvSpPr>
          <p:nvPr>
            <p:ph type="sldNum" sz="quarter" idx="10"/>
          </p:nvPr>
        </p:nvSpPr>
        <p:spPr/>
        <p:txBody>
          <a:bodyPr/>
          <a:lstStyle/>
          <a:p>
            <a:fld id="{43748932-6B5A-4BCC-A1D9-FC9EE03AC980}" type="slidenum">
              <a:rPr lang="en-GB"/>
              <a:pPr/>
              <a:t>3</a:t>
            </a:fld>
            <a:endParaRPr lang="en-GB">
              <a:solidFill>
                <a:schemeClr val="tx1"/>
              </a:solidFill>
            </a:endParaRPr>
          </a:p>
        </p:txBody>
      </p:sp>
      <p:sp>
        <p:nvSpPr>
          <p:cNvPr id="6" name="Footer Placeholder 5"/>
          <p:cNvSpPr>
            <a:spLocks noGrp="1"/>
          </p:cNvSpPr>
          <p:nvPr>
            <p:ph type="ftr" sz="quarter" idx="12"/>
          </p:nvPr>
        </p:nvSpPr>
        <p:spPr/>
        <p:txBody>
          <a:bodyPr/>
          <a:lstStyle/>
          <a:p>
            <a:r>
              <a:rPr lang="en-GB" dirty="0"/>
              <a:t>B38DF</a:t>
            </a:r>
            <a:endParaRPr lang="en-GB" dirty="0">
              <a:solidFill>
                <a:schemeClr val="tx1"/>
              </a:solidFill>
            </a:endParaRPr>
          </a:p>
        </p:txBody>
      </p:sp>
    </p:spTree>
    <p:extLst>
      <p:ext uri="{BB962C8B-B14F-4D97-AF65-F5344CB8AC3E}">
        <p14:creationId xmlns:p14="http://schemas.microsoft.com/office/powerpoint/2010/main" val="50187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 block </a:t>
            </a:r>
          </a:p>
        </p:txBody>
      </p:sp>
      <p:sp>
        <p:nvSpPr>
          <p:cNvPr id="3" name="Slide Number Placeholder 2"/>
          <p:cNvSpPr>
            <a:spLocks noGrp="1"/>
          </p:cNvSpPr>
          <p:nvPr>
            <p:ph type="sldNum" sz="quarter" idx="10"/>
          </p:nvPr>
        </p:nvSpPr>
        <p:spPr/>
        <p:txBody>
          <a:bodyPr/>
          <a:lstStyle/>
          <a:p>
            <a:fld id="{4A3D38E5-8540-4FA9-9732-4B7B2800B5EA}" type="slidenum">
              <a:rPr lang="en-GB" smtClean="0"/>
              <a:pPr/>
              <a:t>4</a:t>
            </a:fld>
            <a:endParaRPr lang="en-GB">
              <a:solidFill>
                <a:schemeClr val="tx1"/>
              </a:solidFill>
            </a:endParaRPr>
          </a:p>
        </p:txBody>
      </p:sp>
      <p:sp>
        <p:nvSpPr>
          <p:cNvPr id="5" name="Footer Placeholder 4"/>
          <p:cNvSpPr>
            <a:spLocks noGrp="1"/>
          </p:cNvSpPr>
          <p:nvPr>
            <p:ph type="ftr" sz="quarter" idx="12"/>
          </p:nvPr>
        </p:nvSpPr>
        <p:spPr/>
        <p:txBody>
          <a:bodyPr/>
          <a:lstStyle/>
          <a:p>
            <a:r>
              <a:rPr lang="en-GB" dirty="0"/>
              <a:t>B38DF</a:t>
            </a:r>
            <a:endParaRPr lang="en-GB" dirty="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455" y="1426918"/>
            <a:ext cx="6076950" cy="439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5079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Verilog code</a:t>
            </a:r>
          </a:p>
        </p:txBody>
      </p:sp>
      <p:sp>
        <p:nvSpPr>
          <p:cNvPr id="3" name="Slide Number Placeholder 2"/>
          <p:cNvSpPr>
            <a:spLocks noGrp="1"/>
          </p:cNvSpPr>
          <p:nvPr>
            <p:ph type="sldNum" sz="quarter" idx="10"/>
          </p:nvPr>
        </p:nvSpPr>
        <p:spPr/>
        <p:txBody>
          <a:bodyPr/>
          <a:lstStyle/>
          <a:p>
            <a:fld id="{1A29CB28-A6EE-4108-9517-C99BD474CBA7}" type="slidenum">
              <a:rPr lang="en-GB" smtClean="0"/>
              <a:pPr/>
              <a:t>5</a:t>
            </a:fld>
            <a:endParaRPr lang="en-GB">
              <a:solidFill>
                <a:schemeClr val="tx1"/>
              </a:solidFill>
            </a:endParaRPr>
          </a:p>
        </p:txBody>
      </p:sp>
      <p:sp>
        <p:nvSpPr>
          <p:cNvPr id="4" name="Rectangle 3"/>
          <p:cNvSpPr/>
          <p:nvPr/>
        </p:nvSpPr>
        <p:spPr>
          <a:xfrm>
            <a:off x="263768" y="1350949"/>
            <a:ext cx="4897317" cy="2677656"/>
          </a:xfrm>
          <a:prstGeom prst="rect">
            <a:avLst/>
          </a:prstGeom>
        </p:spPr>
        <p:txBody>
          <a:bodyPr wrap="square">
            <a:spAutoFit/>
          </a:bodyPr>
          <a:lstStyle/>
          <a:p>
            <a:r>
              <a:rPr lang="en-GB" sz="1050" dirty="0">
                <a:solidFill>
                  <a:schemeClr val="tx1"/>
                </a:solidFill>
                <a:latin typeface="Arial Black" panose="020B0A04020102020204" pitchFamily="34" charset="0"/>
              </a:rPr>
              <a:t>module registers (clk1,clk2,regDat, aluIn,dataIn,wrAdd,readAdd1,readAdd2,RegOp,outAreg, </a:t>
            </a:r>
            <a:r>
              <a:rPr lang="en-GB" sz="1050" dirty="0" err="1">
                <a:solidFill>
                  <a:schemeClr val="tx1"/>
                </a:solidFill>
                <a:latin typeface="Arial Black" panose="020B0A04020102020204" pitchFamily="34" charset="0"/>
              </a:rPr>
              <a:t>outBreg</a:t>
            </a:r>
            <a:r>
              <a:rPr lang="en-GB" sz="1050" dirty="0">
                <a:solidFill>
                  <a:schemeClr val="tx1"/>
                </a:solidFill>
                <a:latin typeface="Arial Black" panose="020B0A04020102020204" pitchFamily="34" charset="0"/>
              </a:rPr>
              <a:t>);</a:t>
            </a:r>
          </a:p>
          <a:p>
            <a:r>
              <a:rPr lang="en-GB" sz="1050" dirty="0">
                <a:solidFill>
                  <a:schemeClr val="tx1"/>
                </a:solidFill>
                <a:latin typeface="Arial Black" panose="020B0A04020102020204" pitchFamily="34" charset="0"/>
              </a:rPr>
              <a:t>// </a:t>
            </a:r>
            <a:r>
              <a:rPr lang="en-GB" sz="1050" dirty="0" err="1">
                <a:solidFill>
                  <a:schemeClr val="tx1"/>
                </a:solidFill>
                <a:latin typeface="Arial Black" panose="020B0A04020102020204" pitchFamily="34" charset="0"/>
              </a:rPr>
              <a:t>rdNwrt</a:t>
            </a:r>
            <a:r>
              <a:rPr lang="en-GB" sz="1050" dirty="0">
                <a:solidFill>
                  <a:schemeClr val="tx1"/>
                </a:solidFill>
                <a:latin typeface="Arial Black" panose="020B0A04020102020204" pitchFamily="34" charset="0"/>
              </a:rPr>
              <a:t> line </a:t>
            </a:r>
            <a:r>
              <a:rPr lang="en-GB" sz="1050" dirty="0" err="1">
                <a:solidFill>
                  <a:schemeClr val="tx1"/>
                </a:solidFill>
                <a:latin typeface="Arial Black" panose="020B0A04020102020204" pitchFamily="34" charset="0"/>
              </a:rPr>
              <a:t>superflous</a:t>
            </a:r>
            <a:r>
              <a:rPr lang="en-GB" sz="1050" dirty="0">
                <a:solidFill>
                  <a:schemeClr val="tx1"/>
                </a:solidFill>
                <a:latin typeface="Arial Black" panose="020B0A04020102020204" pitchFamily="34" charset="0"/>
              </a:rPr>
              <a:t>, write occurs on clk1 edge</a:t>
            </a:r>
          </a:p>
          <a:p>
            <a:r>
              <a:rPr lang="en-GB" sz="1050" dirty="0">
                <a:solidFill>
                  <a:schemeClr val="tx1"/>
                </a:solidFill>
                <a:latin typeface="Arial Black" panose="020B0A04020102020204" pitchFamily="34" charset="0"/>
              </a:rPr>
              <a:t>input [2:0] wrAdd,readAdd1,readAdd2;</a:t>
            </a:r>
          </a:p>
          <a:p>
            <a:r>
              <a:rPr lang="en-GB" sz="1050" dirty="0">
                <a:solidFill>
                  <a:schemeClr val="tx1"/>
                </a:solidFill>
                <a:latin typeface="Arial Black" panose="020B0A04020102020204" pitchFamily="34" charset="0"/>
              </a:rPr>
              <a:t>input clk1,clk2,regDat,aluOp;</a:t>
            </a:r>
          </a:p>
          <a:p>
            <a:r>
              <a:rPr lang="en-GB" sz="1050" dirty="0">
                <a:solidFill>
                  <a:schemeClr val="tx1"/>
                </a:solidFill>
                <a:latin typeface="Arial Black" panose="020B0A04020102020204" pitchFamily="34" charset="0"/>
              </a:rPr>
              <a:t>input [8:0] </a:t>
            </a:r>
            <a:r>
              <a:rPr lang="en-GB" sz="1050" dirty="0" err="1">
                <a:solidFill>
                  <a:schemeClr val="tx1"/>
                </a:solidFill>
                <a:latin typeface="Arial Black" panose="020B0A04020102020204" pitchFamily="34" charset="0"/>
              </a:rPr>
              <a:t>dataIn</a:t>
            </a:r>
            <a:r>
              <a:rPr lang="en-GB" sz="1050" dirty="0">
                <a:solidFill>
                  <a:schemeClr val="tx1"/>
                </a:solidFill>
                <a:latin typeface="Arial Black" panose="020B0A04020102020204" pitchFamily="34" charset="0"/>
              </a:rPr>
              <a:t>;</a:t>
            </a:r>
          </a:p>
          <a:p>
            <a:r>
              <a:rPr lang="en-GB" sz="1050" dirty="0">
                <a:solidFill>
                  <a:schemeClr val="tx1"/>
                </a:solidFill>
                <a:latin typeface="Arial Black" panose="020B0A04020102020204" pitchFamily="34" charset="0"/>
              </a:rPr>
              <a:t>input [8:0] </a:t>
            </a:r>
            <a:r>
              <a:rPr lang="en-GB" sz="1050" dirty="0" err="1">
                <a:solidFill>
                  <a:schemeClr val="tx1"/>
                </a:solidFill>
                <a:latin typeface="Arial Black" panose="020B0A04020102020204" pitchFamily="34" charset="0"/>
              </a:rPr>
              <a:t>aluIn</a:t>
            </a:r>
            <a:r>
              <a:rPr lang="en-GB" sz="1050" dirty="0">
                <a:solidFill>
                  <a:schemeClr val="tx1"/>
                </a:solidFill>
                <a:latin typeface="Arial Black" panose="020B0A04020102020204" pitchFamily="34" charset="0"/>
              </a:rPr>
              <a:t>;</a:t>
            </a:r>
          </a:p>
          <a:p>
            <a:r>
              <a:rPr lang="en-GB" sz="1050" dirty="0">
                <a:solidFill>
                  <a:schemeClr val="tx1"/>
                </a:solidFill>
                <a:latin typeface="Arial Black" panose="020B0A04020102020204" pitchFamily="34" charset="0"/>
              </a:rPr>
              <a:t>output [8:0] </a:t>
            </a:r>
            <a:r>
              <a:rPr lang="en-GB" sz="1050" dirty="0" err="1">
                <a:solidFill>
                  <a:schemeClr val="tx1"/>
                </a:solidFill>
                <a:latin typeface="Arial Black" panose="020B0A04020102020204" pitchFamily="34" charset="0"/>
              </a:rPr>
              <a:t>outAreg,outBreg</a:t>
            </a:r>
            <a:r>
              <a:rPr lang="en-GB" sz="1050" dirty="0">
                <a:solidFill>
                  <a:schemeClr val="tx1"/>
                </a:solidFill>
                <a:latin typeface="Arial Black" panose="020B0A04020102020204" pitchFamily="34" charset="0"/>
              </a:rPr>
              <a:t>;</a:t>
            </a:r>
          </a:p>
          <a:p>
            <a:r>
              <a:rPr lang="en-GB" sz="1050" dirty="0" err="1">
                <a:solidFill>
                  <a:schemeClr val="tx1"/>
                </a:solidFill>
                <a:latin typeface="Arial Black" panose="020B0A04020102020204" pitchFamily="34" charset="0"/>
              </a:rPr>
              <a:t>reg</a:t>
            </a:r>
            <a:r>
              <a:rPr lang="en-GB" sz="1050" dirty="0">
                <a:solidFill>
                  <a:schemeClr val="tx1"/>
                </a:solidFill>
                <a:latin typeface="Arial Black" panose="020B0A04020102020204" pitchFamily="34" charset="0"/>
              </a:rPr>
              <a:t>[8:0] </a:t>
            </a:r>
            <a:r>
              <a:rPr lang="en-GB" sz="1050" dirty="0" err="1">
                <a:solidFill>
                  <a:schemeClr val="tx1"/>
                </a:solidFill>
                <a:latin typeface="Arial Black" panose="020B0A04020102020204" pitchFamily="34" charset="0"/>
              </a:rPr>
              <a:t>outAreg,outBreg</a:t>
            </a:r>
            <a:r>
              <a:rPr lang="en-GB" sz="1050" dirty="0">
                <a:solidFill>
                  <a:schemeClr val="tx1"/>
                </a:solidFill>
                <a:latin typeface="Arial Black" panose="020B0A04020102020204" pitchFamily="34" charset="0"/>
              </a:rPr>
              <a:t>;</a:t>
            </a:r>
          </a:p>
          <a:p>
            <a:r>
              <a:rPr lang="en-GB" sz="1050" dirty="0">
                <a:solidFill>
                  <a:schemeClr val="tx1"/>
                </a:solidFill>
                <a:latin typeface="Arial Black" panose="020B0A04020102020204" pitchFamily="34" charset="0"/>
              </a:rPr>
              <a:t>// </a:t>
            </a:r>
            <a:r>
              <a:rPr lang="en-GB" sz="1050" dirty="0" err="1">
                <a:solidFill>
                  <a:schemeClr val="tx1"/>
                </a:solidFill>
                <a:latin typeface="Arial Black" panose="020B0A04020102020204" pitchFamily="34" charset="0"/>
              </a:rPr>
              <a:t>alu</a:t>
            </a:r>
            <a:r>
              <a:rPr lang="en-GB" sz="1050" dirty="0">
                <a:solidFill>
                  <a:schemeClr val="tx1"/>
                </a:solidFill>
                <a:latin typeface="Arial Black" panose="020B0A04020102020204" pitchFamily="34" charset="0"/>
              </a:rPr>
              <a:t> requires two inputs </a:t>
            </a:r>
          </a:p>
          <a:p>
            <a:r>
              <a:rPr lang="en-GB" sz="1050" dirty="0" err="1">
                <a:solidFill>
                  <a:schemeClr val="tx1"/>
                </a:solidFill>
                <a:latin typeface="Arial Black" panose="020B0A04020102020204" pitchFamily="34" charset="0"/>
              </a:rPr>
              <a:t>reg</a:t>
            </a:r>
            <a:r>
              <a:rPr lang="en-GB" sz="1050" dirty="0">
                <a:solidFill>
                  <a:schemeClr val="tx1"/>
                </a:solidFill>
                <a:latin typeface="Arial Black" panose="020B0A04020102020204" pitchFamily="34" charset="0"/>
              </a:rPr>
              <a:t> [8:0] regFile1 [0:7];</a:t>
            </a:r>
          </a:p>
          <a:p>
            <a:endParaRPr lang="en-GB" sz="1050" dirty="0">
              <a:solidFill>
                <a:schemeClr val="tx1"/>
              </a:solidFill>
              <a:latin typeface="Arial Black" panose="020B0A04020102020204" pitchFamily="34" charset="0"/>
            </a:endParaRPr>
          </a:p>
          <a:p>
            <a:endParaRPr lang="en-GB" sz="1050" dirty="0">
              <a:solidFill>
                <a:schemeClr val="tx1"/>
              </a:solidFill>
              <a:latin typeface="Arial Black" panose="020B0A04020102020204" pitchFamily="34" charset="0"/>
            </a:endParaRPr>
          </a:p>
          <a:p>
            <a:endParaRPr lang="en-GB" sz="1050" dirty="0">
              <a:solidFill>
                <a:schemeClr val="tx1"/>
              </a:solidFill>
              <a:latin typeface="Arial Black" panose="020B0A04020102020204" pitchFamily="34" charset="0"/>
            </a:endParaRPr>
          </a:p>
          <a:p>
            <a:r>
              <a:rPr lang="en-GB" sz="1050" dirty="0" err="1">
                <a:solidFill>
                  <a:schemeClr val="tx1"/>
                </a:solidFill>
                <a:latin typeface="Arial Black" panose="020B0A04020102020204" pitchFamily="34" charset="0"/>
              </a:rPr>
              <a:t>endmodule</a:t>
            </a:r>
            <a:endParaRPr lang="en-GB" sz="1050" dirty="0">
              <a:solidFill>
                <a:schemeClr val="tx1"/>
              </a:solidFill>
              <a:latin typeface="Arial Black" panose="020B0A04020102020204" pitchFamily="34" charset="0"/>
            </a:endParaRPr>
          </a:p>
        </p:txBody>
      </p:sp>
      <p:sp>
        <p:nvSpPr>
          <p:cNvPr id="5" name="TextBox 4"/>
          <p:cNvSpPr txBox="1"/>
          <p:nvPr/>
        </p:nvSpPr>
        <p:spPr>
          <a:xfrm>
            <a:off x="3040913" y="2096702"/>
            <a:ext cx="6217387" cy="4216539"/>
          </a:xfrm>
          <a:prstGeom prst="rect">
            <a:avLst/>
          </a:prstGeom>
          <a:noFill/>
        </p:spPr>
        <p:txBody>
          <a:bodyPr wrap="square" rtlCol="0">
            <a:spAutoFit/>
          </a:bodyPr>
          <a:lstStyle/>
          <a:p>
            <a:r>
              <a:rPr lang="en-GB" sz="900" dirty="0">
                <a:solidFill>
                  <a:schemeClr val="tx1"/>
                </a:solidFill>
                <a:latin typeface="Arial Black" panose="020B0A04020102020204" pitchFamily="34" charset="0"/>
              </a:rPr>
              <a:t>always @(</a:t>
            </a:r>
            <a:r>
              <a:rPr lang="en-GB" sz="900" dirty="0" err="1">
                <a:solidFill>
                  <a:schemeClr val="tx1"/>
                </a:solidFill>
                <a:latin typeface="Arial Black" panose="020B0A04020102020204" pitchFamily="34" charset="0"/>
              </a:rPr>
              <a:t>posedge</a:t>
            </a:r>
            <a:r>
              <a:rPr lang="en-GB" sz="900" dirty="0">
                <a:solidFill>
                  <a:schemeClr val="tx1"/>
                </a:solidFill>
                <a:latin typeface="Arial Black" panose="020B0A04020102020204" pitchFamily="34" charset="0"/>
              </a:rPr>
              <a:t> clk1)</a:t>
            </a:r>
          </a:p>
          <a:p>
            <a:r>
              <a:rPr lang="en-GB" sz="900" dirty="0">
                <a:solidFill>
                  <a:schemeClr val="tx1"/>
                </a:solidFill>
                <a:latin typeface="Arial Black" panose="020B0A04020102020204" pitchFamily="34" charset="0"/>
              </a:rPr>
              <a:t>  begin</a:t>
            </a:r>
          </a:p>
          <a:p>
            <a:r>
              <a:rPr lang="en-GB" sz="900" dirty="0">
                <a:solidFill>
                  <a:schemeClr val="tx1"/>
                </a:solidFill>
                <a:latin typeface="Arial Black" panose="020B0A04020102020204" pitchFamily="34" charset="0"/>
              </a:rPr>
              <a:t>     if (</a:t>
            </a:r>
            <a:r>
              <a:rPr lang="en-GB" sz="900" dirty="0" err="1">
                <a:solidFill>
                  <a:schemeClr val="tx1"/>
                </a:solidFill>
                <a:latin typeface="Arial Black" panose="020B0A04020102020204" pitchFamily="34" charset="0"/>
              </a:rPr>
              <a:t>RegOp</a:t>
            </a:r>
            <a:r>
              <a:rPr lang="en-GB" sz="900" dirty="0">
                <a:solidFill>
                  <a:schemeClr val="tx1"/>
                </a:solidFill>
                <a:latin typeface="Arial Black" panose="020B0A04020102020204" pitchFamily="34" charset="0"/>
              </a:rPr>
              <a:t>)</a:t>
            </a:r>
          </a:p>
          <a:p>
            <a:r>
              <a:rPr lang="en-GB" sz="900" dirty="0">
                <a:solidFill>
                  <a:schemeClr val="tx1"/>
                </a:solidFill>
                <a:latin typeface="Arial Black" panose="020B0A04020102020204" pitchFamily="34" charset="0"/>
              </a:rPr>
              <a:t>     begin</a:t>
            </a:r>
          </a:p>
          <a:p>
            <a:r>
              <a:rPr lang="en-GB" sz="900" dirty="0">
                <a:solidFill>
                  <a:schemeClr val="tx1"/>
                </a:solidFill>
                <a:latin typeface="Arial Black" panose="020B0A04020102020204" pitchFamily="34" charset="0"/>
              </a:rPr>
              <a:t>     </a:t>
            </a:r>
            <a:r>
              <a:rPr lang="en-GB" sz="900" dirty="0" err="1">
                <a:solidFill>
                  <a:schemeClr val="tx1"/>
                </a:solidFill>
                <a:latin typeface="Arial Black" panose="020B0A04020102020204" pitchFamily="34" charset="0"/>
              </a:rPr>
              <a:t>outAreg</a:t>
            </a:r>
            <a:r>
              <a:rPr lang="en-GB" sz="900" dirty="0">
                <a:solidFill>
                  <a:schemeClr val="tx1"/>
                </a:solidFill>
                <a:latin typeface="Arial Black" panose="020B0A04020102020204" pitchFamily="34" charset="0"/>
              </a:rPr>
              <a:t> &lt;= regFile1[readAdd1];   // these are presented to the ALU</a:t>
            </a:r>
          </a:p>
          <a:p>
            <a:r>
              <a:rPr lang="en-GB" sz="900" dirty="0">
                <a:solidFill>
                  <a:schemeClr val="tx1"/>
                </a:solidFill>
                <a:latin typeface="Arial Black" panose="020B0A04020102020204" pitchFamily="34" charset="0"/>
              </a:rPr>
              <a:t>     </a:t>
            </a:r>
            <a:r>
              <a:rPr lang="en-GB" sz="900" dirty="0" err="1">
                <a:solidFill>
                  <a:schemeClr val="tx1"/>
                </a:solidFill>
                <a:latin typeface="Arial Black" panose="020B0A04020102020204" pitchFamily="34" charset="0"/>
              </a:rPr>
              <a:t>outBreg</a:t>
            </a:r>
            <a:r>
              <a:rPr lang="en-GB" sz="900" dirty="0">
                <a:solidFill>
                  <a:schemeClr val="tx1"/>
                </a:solidFill>
                <a:latin typeface="Arial Black" panose="020B0A04020102020204" pitchFamily="34" charset="0"/>
              </a:rPr>
              <a:t> &lt;= regFile1[readAdd2];</a:t>
            </a:r>
          </a:p>
          <a:p>
            <a:r>
              <a:rPr lang="en-GB" sz="900" dirty="0">
                <a:solidFill>
                  <a:schemeClr val="tx1"/>
                </a:solidFill>
                <a:latin typeface="Arial Black" panose="020B0A04020102020204" pitchFamily="34" charset="0"/>
              </a:rPr>
              <a:t>    end</a:t>
            </a:r>
          </a:p>
          <a:p>
            <a:r>
              <a:rPr lang="en-GB" sz="900" dirty="0">
                <a:solidFill>
                  <a:schemeClr val="tx1"/>
                </a:solidFill>
                <a:latin typeface="Arial Black" panose="020B0A04020102020204" pitchFamily="34" charset="0"/>
              </a:rPr>
              <a:t>     else </a:t>
            </a:r>
          </a:p>
          <a:p>
            <a:r>
              <a:rPr lang="en-GB" sz="900" dirty="0">
                <a:solidFill>
                  <a:schemeClr val="tx1"/>
                </a:solidFill>
                <a:latin typeface="Arial Black" panose="020B0A04020102020204" pitchFamily="34" charset="0"/>
              </a:rPr>
              <a:t>       begin </a:t>
            </a:r>
          </a:p>
          <a:p>
            <a:r>
              <a:rPr lang="en-GB" sz="900" dirty="0">
                <a:solidFill>
                  <a:schemeClr val="tx1"/>
                </a:solidFill>
                <a:latin typeface="Arial Black" panose="020B0A04020102020204" pitchFamily="34" charset="0"/>
              </a:rPr>
              <a:t>        </a:t>
            </a:r>
            <a:r>
              <a:rPr lang="en-GB" sz="900" dirty="0" err="1">
                <a:solidFill>
                  <a:schemeClr val="tx1"/>
                </a:solidFill>
                <a:latin typeface="Arial Black" panose="020B0A04020102020204" pitchFamily="34" charset="0"/>
              </a:rPr>
              <a:t>outAreg</a:t>
            </a:r>
            <a:r>
              <a:rPr lang="en-GB" sz="900" dirty="0">
                <a:solidFill>
                  <a:schemeClr val="tx1"/>
                </a:solidFill>
                <a:latin typeface="Arial Black" panose="020B0A04020102020204" pitchFamily="34" charset="0"/>
              </a:rPr>
              <a:t> &lt;= 8'h0;</a:t>
            </a:r>
          </a:p>
          <a:p>
            <a:r>
              <a:rPr lang="en-GB" sz="900" dirty="0">
                <a:solidFill>
                  <a:schemeClr val="tx1"/>
                </a:solidFill>
                <a:latin typeface="Arial Black" panose="020B0A04020102020204" pitchFamily="34" charset="0"/>
              </a:rPr>
              <a:t>        </a:t>
            </a:r>
            <a:r>
              <a:rPr lang="en-GB" sz="900" dirty="0" err="1">
                <a:solidFill>
                  <a:schemeClr val="tx1"/>
                </a:solidFill>
                <a:latin typeface="Arial Black" panose="020B0A04020102020204" pitchFamily="34" charset="0"/>
              </a:rPr>
              <a:t>outBreg</a:t>
            </a:r>
            <a:r>
              <a:rPr lang="en-GB" sz="900" dirty="0">
                <a:solidFill>
                  <a:schemeClr val="tx1"/>
                </a:solidFill>
                <a:latin typeface="Arial Black" panose="020B0A04020102020204" pitchFamily="34" charset="0"/>
              </a:rPr>
              <a:t> &lt;= 8'h0;</a:t>
            </a:r>
          </a:p>
          <a:p>
            <a:r>
              <a:rPr lang="en-GB" sz="900" dirty="0">
                <a:solidFill>
                  <a:schemeClr val="tx1"/>
                </a:solidFill>
                <a:latin typeface="Arial Black" panose="020B0A04020102020204" pitchFamily="34" charset="0"/>
              </a:rPr>
              <a:t>       end</a:t>
            </a:r>
          </a:p>
          <a:p>
            <a:r>
              <a:rPr lang="en-GB" sz="900" dirty="0">
                <a:solidFill>
                  <a:schemeClr val="tx1"/>
                </a:solidFill>
                <a:latin typeface="Arial Black" panose="020B0A04020102020204" pitchFamily="34" charset="0"/>
              </a:rPr>
              <a:t>  end   </a:t>
            </a:r>
          </a:p>
          <a:p>
            <a:endParaRPr lang="en-GB" sz="900" dirty="0">
              <a:solidFill>
                <a:schemeClr val="tx1"/>
              </a:solidFill>
              <a:latin typeface="Arial Black" panose="020B0A04020102020204" pitchFamily="34" charset="0"/>
            </a:endParaRPr>
          </a:p>
          <a:p>
            <a:r>
              <a:rPr lang="en-GB" sz="900" dirty="0">
                <a:solidFill>
                  <a:schemeClr val="tx1"/>
                </a:solidFill>
                <a:latin typeface="Arial Black" panose="020B0A04020102020204" pitchFamily="34" charset="0"/>
              </a:rPr>
              <a:t>always @(</a:t>
            </a:r>
            <a:r>
              <a:rPr lang="en-GB" sz="900" dirty="0" err="1">
                <a:solidFill>
                  <a:schemeClr val="tx1"/>
                </a:solidFill>
                <a:latin typeface="Arial Black" panose="020B0A04020102020204" pitchFamily="34" charset="0"/>
              </a:rPr>
              <a:t>posedge</a:t>
            </a:r>
            <a:r>
              <a:rPr lang="en-GB" sz="900" dirty="0">
                <a:solidFill>
                  <a:schemeClr val="tx1"/>
                </a:solidFill>
                <a:latin typeface="Arial Black" panose="020B0A04020102020204" pitchFamily="34" charset="0"/>
              </a:rPr>
              <a:t> clk2)</a:t>
            </a:r>
          </a:p>
          <a:p>
            <a:r>
              <a:rPr lang="en-GB" sz="900" dirty="0">
                <a:solidFill>
                  <a:schemeClr val="tx1"/>
                </a:solidFill>
                <a:latin typeface="Arial Black" panose="020B0A04020102020204" pitchFamily="34" charset="0"/>
              </a:rPr>
              <a:t> begin</a:t>
            </a:r>
          </a:p>
          <a:p>
            <a:endParaRPr lang="en-GB" sz="900" dirty="0">
              <a:solidFill>
                <a:schemeClr val="tx1"/>
              </a:solidFill>
              <a:latin typeface="Arial Black" panose="020B0A04020102020204" pitchFamily="34" charset="0"/>
            </a:endParaRPr>
          </a:p>
          <a:p>
            <a:r>
              <a:rPr lang="en-GB" sz="900" dirty="0">
                <a:solidFill>
                  <a:schemeClr val="tx1"/>
                </a:solidFill>
                <a:latin typeface="Arial Black" panose="020B0A04020102020204" pitchFamily="34" charset="0"/>
              </a:rPr>
              <a:t>   if (</a:t>
            </a:r>
            <a:r>
              <a:rPr lang="en-GB" sz="900" dirty="0" err="1">
                <a:solidFill>
                  <a:schemeClr val="tx1"/>
                </a:solidFill>
                <a:latin typeface="Arial Black" panose="020B0A04020102020204" pitchFamily="34" charset="0"/>
              </a:rPr>
              <a:t>regDat</a:t>
            </a:r>
            <a:r>
              <a:rPr lang="en-GB" sz="900" dirty="0">
                <a:solidFill>
                  <a:schemeClr val="tx1"/>
                </a:solidFill>
                <a:latin typeface="Arial Black" panose="020B0A04020102020204" pitchFamily="34" charset="0"/>
              </a:rPr>
              <a:t>)</a:t>
            </a:r>
          </a:p>
          <a:p>
            <a:r>
              <a:rPr lang="en-GB" sz="900" dirty="0">
                <a:solidFill>
                  <a:schemeClr val="tx1"/>
                </a:solidFill>
                <a:latin typeface="Arial Black" panose="020B0A04020102020204" pitchFamily="34" charset="0"/>
              </a:rPr>
              <a:t>      begin</a:t>
            </a:r>
          </a:p>
          <a:p>
            <a:r>
              <a:rPr lang="en-GB" sz="900" dirty="0">
                <a:solidFill>
                  <a:schemeClr val="tx1"/>
                </a:solidFill>
                <a:latin typeface="Arial Black" panose="020B0A04020102020204" pitchFamily="34" charset="0"/>
              </a:rPr>
              <a:t>       regFile1[</a:t>
            </a:r>
            <a:r>
              <a:rPr lang="en-GB" sz="900" dirty="0" err="1">
                <a:solidFill>
                  <a:schemeClr val="tx1"/>
                </a:solidFill>
                <a:latin typeface="Arial Black" panose="020B0A04020102020204" pitchFamily="34" charset="0"/>
              </a:rPr>
              <a:t>wrAdd</a:t>
            </a:r>
            <a:r>
              <a:rPr lang="en-GB" sz="900" dirty="0">
                <a:solidFill>
                  <a:schemeClr val="tx1"/>
                </a:solidFill>
                <a:latin typeface="Arial Black" panose="020B0A04020102020204" pitchFamily="34" charset="0"/>
              </a:rPr>
              <a:t>] = </a:t>
            </a:r>
            <a:r>
              <a:rPr lang="en-GB" sz="900" dirty="0" err="1">
                <a:solidFill>
                  <a:schemeClr val="tx1"/>
                </a:solidFill>
                <a:latin typeface="Arial Black" panose="020B0A04020102020204" pitchFamily="34" charset="0"/>
              </a:rPr>
              <a:t>aluIn</a:t>
            </a:r>
            <a:r>
              <a:rPr lang="en-GB" sz="900" dirty="0">
                <a:solidFill>
                  <a:schemeClr val="tx1"/>
                </a:solidFill>
                <a:latin typeface="Arial Black" panose="020B0A04020102020204" pitchFamily="34" charset="0"/>
              </a:rPr>
              <a:t>;</a:t>
            </a:r>
          </a:p>
          <a:p>
            <a:r>
              <a:rPr lang="en-GB" sz="900" dirty="0">
                <a:solidFill>
                  <a:schemeClr val="tx1"/>
                </a:solidFill>
                <a:latin typeface="Arial Black" panose="020B0A04020102020204" pitchFamily="34" charset="0"/>
              </a:rPr>
              <a:t>       </a:t>
            </a:r>
          </a:p>
          <a:p>
            <a:r>
              <a:rPr lang="en-GB" sz="900" dirty="0">
                <a:solidFill>
                  <a:schemeClr val="tx1"/>
                </a:solidFill>
                <a:latin typeface="Arial Black" panose="020B0A04020102020204" pitchFamily="34" charset="0"/>
              </a:rPr>
              <a:t>      end</a:t>
            </a:r>
          </a:p>
          <a:p>
            <a:r>
              <a:rPr lang="en-GB" sz="900" dirty="0">
                <a:solidFill>
                  <a:schemeClr val="tx1"/>
                </a:solidFill>
                <a:latin typeface="Arial Black" panose="020B0A04020102020204" pitchFamily="34" charset="0"/>
              </a:rPr>
              <a:t>       else </a:t>
            </a:r>
          </a:p>
          <a:p>
            <a:r>
              <a:rPr lang="en-GB" sz="900" dirty="0">
                <a:solidFill>
                  <a:schemeClr val="tx1"/>
                </a:solidFill>
                <a:latin typeface="Arial Black" panose="020B0A04020102020204" pitchFamily="34" charset="0"/>
              </a:rPr>
              <a:t>          begin</a:t>
            </a:r>
          </a:p>
          <a:p>
            <a:r>
              <a:rPr lang="en-GB" sz="900" dirty="0">
                <a:solidFill>
                  <a:schemeClr val="tx1"/>
                </a:solidFill>
                <a:latin typeface="Arial Black" panose="020B0A04020102020204" pitchFamily="34" charset="0"/>
              </a:rPr>
              <a:t>           regFile1[</a:t>
            </a:r>
            <a:r>
              <a:rPr lang="en-GB" sz="900" dirty="0" err="1">
                <a:solidFill>
                  <a:schemeClr val="tx1"/>
                </a:solidFill>
                <a:latin typeface="Arial Black" panose="020B0A04020102020204" pitchFamily="34" charset="0"/>
              </a:rPr>
              <a:t>wrAdd</a:t>
            </a:r>
            <a:r>
              <a:rPr lang="en-GB" sz="900" dirty="0">
                <a:solidFill>
                  <a:schemeClr val="tx1"/>
                </a:solidFill>
                <a:latin typeface="Arial Black" panose="020B0A04020102020204" pitchFamily="34" charset="0"/>
              </a:rPr>
              <a:t>] = </a:t>
            </a:r>
            <a:r>
              <a:rPr lang="en-GB" sz="900" dirty="0" err="1">
                <a:solidFill>
                  <a:schemeClr val="tx1"/>
                </a:solidFill>
                <a:latin typeface="Arial Black" panose="020B0A04020102020204" pitchFamily="34" charset="0"/>
              </a:rPr>
              <a:t>dataIn</a:t>
            </a:r>
            <a:r>
              <a:rPr lang="en-GB" sz="900" dirty="0">
                <a:solidFill>
                  <a:schemeClr val="tx1"/>
                </a:solidFill>
                <a:latin typeface="Arial Black" panose="020B0A04020102020204" pitchFamily="34" charset="0"/>
              </a:rPr>
              <a:t>;</a:t>
            </a:r>
          </a:p>
          <a:p>
            <a:r>
              <a:rPr lang="en-GB" sz="900" dirty="0">
                <a:solidFill>
                  <a:schemeClr val="tx1"/>
                </a:solidFill>
                <a:latin typeface="Arial Black" panose="020B0A04020102020204" pitchFamily="34" charset="0"/>
              </a:rPr>
              <a:t>          </a:t>
            </a:r>
          </a:p>
          <a:p>
            <a:r>
              <a:rPr lang="en-GB" sz="900" dirty="0">
                <a:solidFill>
                  <a:schemeClr val="tx1"/>
                </a:solidFill>
                <a:latin typeface="Arial Black" panose="020B0A04020102020204" pitchFamily="34" charset="0"/>
              </a:rPr>
              <a:t>         end</a:t>
            </a:r>
          </a:p>
          <a:p>
            <a:r>
              <a:rPr lang="en-GB" sz="900" dirty="0">
                <a:solidFill>
                  <a:schemeClr val="tx1"/>
                </a:solidFill>
                <a:latin typeface="Arial Black" panose="020B0A04020102020204" pitchFamily="34" charset="0"/>
              </a:rPr>
              <a:t> end</a:t>
            </a:r>
          </a:p>
          <a:p>
            <a:endParaRPr lang="en-GB" dirty="0"/>
          </a:p>
        </p:txBody>
      </p:sp>
      <p:sp>
        <p:nvSpPr>
          <p:cNvPr id="7" name="Rectangle 6"/>
          <p:cNvSpPr/>
          <p:nvPr/>
        </p:nvSpPr>
        <p:spPr bwMode="auto">
          <a:xfrm>
            <a:off x="580292" y="4572000"/>
            <a:ext cx="2132134" cy="1090246"/>
          </a:xfrm>
          <a:prstGeom prst="rect">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rgbClr val="FF9900"/>
              </a:solidFill>
              <a:effectLst/>
              <a:latin typeface="Times New Roman" pitchFamily="18" charset="0"/>
            </a:endParaRPr>
          </a:p>
        </p:txBody>
      </p:sp>
      <p:cxnSp>
        <p:nvCxnSpPr>
          <p:cNvPr id="9" name="Straight Connector 8"/>
          <p:cNvCxnSpPr/>
          <p:nvPr/>
        </p:nvCxnSpPr>
        <p:spPr bwMode="auto">
          <a:xfrm>
            <a:off x="677007" y="4066472"/>
            <a:ext cx="8793" cy="505528"/>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bwMode="auto">
          <a:xfrm flipH="1">
            <a:off x="967153" y="4066472"/>
            <a:ext cx="1" cy="5055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bwMode="auto">
          <a:xfrm flipH="1">
            <a:off x="1216268" y="4066472"/>
            <a:ext cx="1" cy="5055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bwMode="auto">
          <a:xfrm flipH="1">
            <a:off x="1488830" y="4068685"/>
            <a:ext cx="1" cy="5055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bwMode="auto">
          <a:xfrm flipH="1">
            <a:off x="1178169" y="5662246"/>
            <a:ext cx="1" cy="5055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bwMode="auto">
          <a:xfrm flipH="1">
            <a:off x="2288930" y="4066472"/>
            <a:ext cx="1" cy="5055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531653" y="3899408"/>
            <a:ext cx="373820" cy="261610"/>
          </a:xfrm>
          <a:prstGeom prst="rect">
            <a:avLst/>
          </a:prstGeom>
          <a:noFill/>
        </p:spPr>
        <p:txBody>
          <a:bodyPr wrap="none" rtlCol="0">
            <a:spAutoFit/>
          </a:bodyPr>
          <a:lstStyle/>
          <a:p>
            <a:r>
              <a:rPr lang="en-GB" sz="1100" dirty="0">
                <a:solidFill>
                  <a:schemeClr val="tx1"/>
                </a:solidFill>
                <a:latin typeface="Arial Black" panose="020B0A04020102020204" pitchFamily="34" charset="0"/>
              </a:rPr>
              <a:t>c1</a:t>
            </a:r>
          </a:p>
        </p:txBody>
      </p:sp>
      <p:sp>
        <p:nvSpPr>
          <p:cNvPr id="18" name="TextBox 17"/>
          <p:cNvSpPr txBox="1"/>
          <p:nvPr/>
        </p:nvSpPr>
        <p:spPr>
          <a:xfrm>
            <a:off x="810210" y="3867022"/>
            <a:ext cx="373820" cy="261610"/>
          </a:xfrm>
          <a:prstGeom prst="rect">
            <a:avLst/>
          </a:prstGeom>
          <a:noFill/>
        </p:spPr>
        <p:txBody>
          <a:bodyPr wrap="none" rtlCol="0">
            <a:spAutoFit/>
          </a:bodyPr>
          <a:lstStyle/>
          <a:p>
            <a:r>
              <a:rPr lang="en-GB" sz="1100" dirty="0">
                <a:solidFill>
                  <a:schemeClr val="tx1"/>
                </a:solidFill>
                <a:latin typeface="Arial Black" panose="020B0A04020102020204" pitchFamily="34" charset="0"/>
              </a:rPr>
              <a:t>c1</a:t>
            </a:r>
          </a:p>
        </p:txBody>
      </p:sp>
      <p:cxnSp>
        <p:nvCxnSpPr>
          <p:cNvPr id="19" name="Straight Arrow Connector 18"/>
          <p:cNvCxnSpPr/>
          <p:nvPr/>
        </p:nvCxnSpPr>
        <p:spPr bwMode="auto">
          <a:xfrm flipH="1">
            <a:off x="2028092" y="4066472"/>
            <a:ext cx="1" cy="5055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bwMode="auto">
          <a:xfrm flipH="1">
            <a:off x="1928446" y="5662246"/>
            <a:ext cx="1" cy="5055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bwMode="auto">
          <a:xfrm flipH="1">
            <a:off x="1743808" y="4066472"/>
            <a:ext cx="1" cy="5055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3551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Internals</a:t>
            </a:r>
          </a:p>
        </p:txBody>
      </p:sp>
      <p:sp>
        <p:nvSpPr>
          <p:cNvPr id="3" name="Slide Number Placeholder 2"/>
          <p:cNvSpPr>
            <a:spLocks noGrp="1"/>
          </p:cNvSpPr>
          <p:nvPr>
            <p:ph type="sldNum" sz="quarter" idx="10"/>
          </p:nvPr>
        </p:nvSpPr>
        <p:spPr/>
        <p:txBody>
          <a:bodyPr/>
          <a:lstStyle/>
          <a:p>
            <a:fld id="{1A29CB28-A6EE-4108-9517-C99BD474CBA7}" type="slidenum">
              <a:rPr lang="en-GB" smtClean="0"/>
              <a:pPr/>
              <a:t>6</a:t>
            </a:fld>
            <a:endParaRPr lang="en-GB">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92" y="2125908"/>
            <a:ext cx="8361485"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551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 operation</a:t>
            </a:r>
          </a:p>
        </p:txBody>
      </p:sp>
      <p:sp>
        <p:nvSpPr>
          <p:cNvPr id="3" name="Slide Number Placeholder 2"/>
          <p:cNvSpPr>
            <a:spLocks noGrp="1"/>
          </p:cNvSpPr>
          <p:nvPr>
            <p:ph type="sldNum" sz="quarter" idx="10"/>
          </p:nvPr>
        </p:nvSpPr>
        <p:spPr/>
        <p:txBody>
          <a:bodyPr/>
          <a:lstStyle/>
          <a:p>
            <a:fld id="{1A29CB28-A6EE-4108-9517-C99BD474CBA7}" type="slidenum">
              <a:rPr lang="en-GB" smtClean="0"/>
              <a:pPr/>
              <a:t>7</a:t>
            </a:fld>
            <a:endParaRPr lang="en-GB">
              <a:solidFill>
                <a:schemeClr val="tx1"/>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397" y="1899138"/>
            <a:ext cx="7195771"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31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ALU</a:t>
            </a:r>
          </a:p>
        </p:txBody>
      </p:sp>
      <p:sp>
        <p:nvSpPr>
          <p:cNvPr id="3" name="Slide Number Placeholder 2"/>
          <p:cNvSpPr>
            <a:spLocks noGrp="1"/>
          </p:cNvSpPr>
          <p:nvPr>
            <p:ph type="sldNum" sz="quarter" idx="10"/>
          </p:nvPr>
        </p:nvSpPr>
        <p:spPr/>
        <p:txBody>
          <a:bodyPr/>
          <a:lstStyle/>
          <a:p>
            <a:fld id="{1A29CB28-A6EE-4108-9517-C99BD474CBA7}" type="slidenum">
              <a:rPr lang="en-GB" smtClean="0"/>
              <a:pPr/>
              <a:t>8</a:t>
            </a:fld>
            <a:endParaRPr lang="en-GB">
              <a:solidFill>
                <a:schemeClr val="tx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1483" y="1904634"/>
            <a:ext cx="4057650"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024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ALU block </a:t>
            </a:r>
          </a:p>
        </p:txBody>
      </p:sp>
      <p:sp>
        <p:nvSpPr>
          <p:cNvPr id="3" name="Slide Number Placeholder 2"/>
          <p:cNvSpPr>
            <a:spLocks noGrp="1"/>
          </p:cNvSpPr>
          <p:nvPr>
            <p:ph type="sldNum" sz="quarter" idx="10"/>
          </p:nvPr>
        </p:nvSpPr>
        <p:spPr/>
        <p:txBody>
          <a:bodyPr/>
          <a:lstStyle/>
          <a:p>
            <a:fld id="{1A29CB28-A6EE-4108-9517-C99BD474CBA7}" type="slidenum">
              <a:rPr lang="en-GB" smtClean="0"/>
              <a:pPr/>
              <a:t>9</a:t>
            </a:fld>
            <a:endParaRPr lang="en-GB">
              <a:solidFill>
                <a:schemeClr val="tx1"/>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2081213"/>
            <a:ext cx="541972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64945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aae1">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9900"/>
      </a:hlink>
      <a:folHlink>
        <a:srgbClr val="CC6600"/>
      </a:folHlink>
    </a:clrScheme>
    <a:fontScheme name="aae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FFFF00"/>
          </a:solidFill>
          <a:prstDash val="solid"/>
          <a:round/>
          <a:headEnd type="none" w="med" len="med"/>
          <a:tailEnd type="triangl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rgbClr val="FF99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FFFF00"/>
          </a:solidFill>
          <a:prstDash val="solid"/>
          <a:round/>
          <a:headEnd type="none" w="med" len="med"/>
          <a:tailEnd type="triangl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rgbClr val="FF9900"/>
            </a:solidFill>
            <a:effectLst/>
            <a:latin typeface="Times New Roman" pitchFamily="18" charset="0"/>
          </a:defRPr>
        </a:defPPr>
      </a:lstStyle>
    </a:lnDef>
  </a:objectDefaults>
  <a:extraClrSchemeLst>
    <a:extraClrScheme>
      <a:clrScheme name="aa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a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a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a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a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a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a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ca1</Template>
  <TotalTime>6044</TotalTime>
  <Words>1963</Words>
  <Application>Microsoft Office PowerPoint</Application>
  <PresentationFormat>On-screen Show (4:3)</PresentationFormat>
  <Paragraphs>332</Paragraphs>
  <Slides>24</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Arial Black</vt:lpstr>
      <vt:lpstr>Times New Roman</vt:lpstr>
      <vt:lpstr>aae1</vt:lpstr>
      <vt:lpstr>Computational hardware</vt:lpstr>
      <vt:lpstr>Verilog coding of cpu</vt:lpstr>
      <vt:lpstr>1. The Register file</vt:lpstr>
      <vt:lpstr>Register block </vt:lpstr>
      <vt:lpstr>Verilog code</vt:lpstr>
      <vt:lpstr>Internals</vt:lpstr>
      <vt:lpstr>Register operation</vt:lpstr>
      <vt:lpstr>ALU</vt:lpstr>
      <vt:lpstr>ALU block </vt:lpstr>
      <vt:lpstr>ALU Verilog code</vt:lpstr>
      <vt:lpstr>Alu in  operation</vt:lpstr>
      <vt:lpstr>Data file</vt:lpstr>
      <vt:lpstr>Data file structure</vt:lpstr>
      <vt:lpstr>How is the datafile encoded</vt:lpstr>
      <vt:lpstr>Data file in operation</vt:lpstr>
      <vt:lpstr>Bus drivers, and tristate control</vt:lpstr>
      <vt:lpstr>Data address 15</vt:lpstr>
      <vt:lpstr>IO port</vt:lpstr>
      <vt:lpstr>IO code</vt:lpstr>
      <vt:lpstr>IO port structure</vt:lpstr>
      <vt:lpstr>The clock generator</vt:lpstr>
      <vt:lpstr>Clock generator code</vt:lpstr>
      <vt:lpstr>Draw a time diagram for the registers</vt:lpstr>
      <vt:lpstr>Register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Logic Level</dc:title>
  <dc:creator>Steve Armstrong</dc:creator>
  <cp:lastModifiedBy>Choong, Florence Chiao Mei</cp:lastModifiedBy>
  <cp:revision>256</cp:revision>
  <cp:lastPrinted>2017-04-12T10:25:49Z</cp:lastPrinted>
  <dcterms:created xsi:type="dcterms:W3CDTF">2005-03-15T15:11:26Z</dcterms:created>
  <dcterms:modified xsi:type="dcterms:W3CDTF">2020-12-10T08:36:39Z</dcterms:modified>
</cp:coreProperties>
</file>