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40"/>
  </p:notesMasterIdLst>
  <p:handoutMasterIdLst>
    <p:handoutMasterId r:id="rId41"/>
  </p:handoutMasterIdLst>
  <p:sldIdLst>
    <p:sldId id="471" r:id="rId3"/>
    <p:sldId id="376" r:id="rId4"/>
    <p:sldId id="570" r:id="rId5"/>
    <p:sldId id="466" r:id="rId6"/>
    <p:sldId id="532" r:id="rId7"/>
    <p:sldId id="534" r:id="rId8"/>
    <p:sldId id="535" r:id="rId9"/>
    <p:sldId id="536" r:id="rId10"/>
    <p:sldId id="537" r:id="rId11"/>
    <p:sldId id="522" r:id="rId12"/>
    <p:sldId id="538" r:id="rId13"/>
    <p:sldId id="523" r:id="rId14"/>
    <p:sldId id="540" r:id="rId15"/>
    <p:sldId id="544" r:id="rId16"/>
    <p:sldId id="541" r:id="rId17"/>
    <p:sldId id="542" r:id="rId18"/>
    <p:sldId id="554" r:id="rId19"/>
    <p:sldId id="555" r:id="rId20"/>
    <p:sldId id="556" r:id="rId21"/>
    <p:sldId id="557" r:id="rId22"/>
    <p:sldId id="558" r:id="rId23"/>
    <p:sldId id="559" r:id="rId24"/>
    <p:sldId id="563" r:id="rId25"/>
    <p:sldId id="548" r:id="rId26"/>
    <p:sldId id="549" r:id="rId27"/>
    <p:sldId id="550" r:id="rId28"/>
    <p:sldId id="551" r:id="rId29"/>
    <p:sldId id="564" r:id="rId30"/>
    <p:sldId id="561" r:id="rId31"/>
    <p:sldId id="562" r:id="rId32"/>
    <p:sldId id="552" r:id="rId33"/>
    <p:sldId id="565" r:id="rId34"/>
    <p:sldId id="566" r:id="rId35"/>
    <p:sldId id="567" r:id="rId36"/>
    <p:sldId id="569" r:id="rId37"/>
    <p:sldId id="441" r:id="rId38"/>
    <p:sldId id="390" r:id="rId3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 嘉庚" initials="何" lastIdx="1" clrIdx="0">
    <p:extLst>
      <p:ext uri="{19B8F6BF-5375-455C-9EA6-DF929625EA0E}">
        <p15:presenceInfo xmlns:p15="http://schemas.microsoft.com/office/powerpoint/2012/main" userId="9426266e97c225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F37B81C8-17BF-49AA-98DF-D82FB0E3974F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96EFF864-61CE-44A9-9106-644375264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3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fld id="{7D3C3245-E984-4B2B-A955-415CD9941BE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9040" tIns="49521" rIns="99040" bIns="4952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fld id="{F37889C3-0C0C-4BCE-8FC2-30AF64AD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0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88990-F78A-497F-B333-F9C370AEC4D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7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95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44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3808" y="0"/>
            <a:ext cx="6300192" cy="692696"/>
          </a:xfrm>
        </p:spPr>
        <p:txBody>
          <a:bodyPr lIns="0" tIns="0" rIns="0" bIns="0"/>
          <a:lstStyle>
            <a:lvl1pPr algn="l">
              <a:defRPr sz="32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14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40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4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1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2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8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335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3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09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02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71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6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6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9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7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019925" y="6553202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A9A80E4B-C0F5-4E56-9598-1969ED3AF9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87B4-6324-4F7B-9090-D352D4A63468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F593-D1D6-4367-802C-87812FB3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2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qhei@mail.xidian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31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56E9885-7310-40EC-A54C-E34FA4879E22}"/>
              </a:ext>
            </a:extLst>
          </p:cNvPr>
          <p:cNvSpPr txBox="1"/>
          <p:nvPr/>
        </p:nvSpPr>
        <p:spPr>
          <a:xfrm>
            <a:off x="899592" y="2636912"/>
            <a:ext cx="7920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B39</a:t>
            </a:r>
            <a:r>
              <a:rPr lang="en-US" altLang="zh-CN" sz="4400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4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Circuits</a:t>
            </a:r>
            <a:b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F3C470-DDA4-4D1C-AB88-420196F3F89E}"/>
              </a:ext>
            </a:extLst>
          </p:cNvPr>
          <p:cNvSpPr txBox="1"/>
          <p:nvPr/>
        </p:nvSpPr>
        <p:spPr>
          <a:xfrm>
            <a:off x="2283903" y="4941168"/>
            <a:ext cx="4576194" cy="133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Yongqiang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yqhei@mail.xidian.edu.cn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42591" y="3834559"/>
            <a:ext cx="4017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altLang="zh-C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84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621" y="213324"/>
            <a:ext cx="265747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800" spc="0" dirty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ase Velocity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4251976"/>
            <a:ext cx="8303261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 tra</a:t>
            </a:r>
            <a:r>
              <a:rPr sz="2800" spc="0" dirty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eli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wave</a:t>
            </a:r>
            <a:r>
              <a:rPr sz="28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character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zed by</a:t>
            </a:r>
            <a:r>
              <a:rPr sz="28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800" spc="0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atial wavele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th</a:t>
            </a:r>
            <a:r>
              <a:rPr sz="28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, a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r>
              <a:rPr sz="2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peri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d T and a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hase</a:t>
            </a:r>
            <a:r>
              <a:rPr sz="28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vel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city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2775" spc="15" baseline="-21021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800" spc="-15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/T.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1504" y="302358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274" y="0"/>
                </a:lnTo>
              </a:path>
            </a:pathLst>
          </a:custGeom>
          <a:ln w="27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9250" y="2630386"/>
            <a:ext cx="1751964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00"/>
              </a:lnSpc>
              <a:tabLst>
                <a:tab pos="829944" algn="l"/>
              </a:tabLst>
            </a:pPr>
            <a:r>
              <a:rPr sz="5250" i="1" spc="440" dirty="0">
                <a:latin typeface="Times New Roman"/>
                <a:cs typeface="Times New Roman"/>
              </a:rPr>
              <a:t>u</a:t>
            </a:r>
            <a:r>
              <a:rPr sz="4575" i="1" spc="15" baseline="-24590" dirty="0">
                <a:latin typeface="Times New Roman"/>
                <a:cs typeface="Times New Roman"/>
              </a:rPr>
              <a:t>p</a:t>
            </a:r>
            <a:r>
              <a:rPr sz="4575" i="1" baseline="-24590" dirty="0">
                <a:latin typeface="Times New Roman"/>
                <a:cs typeface="Times New Roman"/>
              </a:rPr>
              <a:t>	</a:t>
            </a:r>
            <a:r>
              <a:rPr sz="5250" spc="15" dirty="0">
                <a:latin typeface="Symbol"/>
                <a:cs typeface="Symbol"/>
              </a:rPr>
              <a:t></a:t>
            </a:r>
            <a:endParaRPr sz="5250">
              <a:latin typeface="Symbol"/>
              <a:cs typeface="Symbol"/>
            </a:endParaRPr>
          </a:p>
          <a:p>
            <a:pPr marR="5080" algn="r">
              <a:lnSpc>
                <a:spcPts val="5200"/>
              </a:lnSpc>
            </a:pPr>
            <a:r>
              <a:rPr sz="5250" i="1" spc="15" dirty="0">
                <a:latin typeface="Times New Roman"/>
                <a:cs typeface="Times New Roman"/>
              </a:rPr>
              <a:t>T</a:t>
            </a:r>
            <a:endParaRPr sz="5250">
              <a:latin typeface="Times New Roman"/>
              <a:cs typeface="Times New Roman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Traveling </a:t>
            </a:r>
            <a:r>
              <a:rPr lang="en-US" altLang="zh-CN" dirty="0" smtClean="0"/>
              <a:t>Waves</a:t>
            </a:r>
            <a:endParaRPr lang="zh-CN" alt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038427" y="2179126"/>
            <a:ext cx="39370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95"/>
              </a:lnSpc>
            </a:pPr>
            <a:r>
              <a:rPr sz="5500" i="1" spc="-120" dirty="0">
                <a:latin typeface="Symbol"/>
                <a:cs typeface="Symbol"/>
              </a:rPr>
              <a:t></a:t>
            </a:r>
            <a:endParaRPr sz="55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558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11</a:t>
            </a:fld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245E6-931C-40CF-A89D-5C6EFD37662E}"/>
              </a:ext>
            </a:extLst>
          </p:cNvPr>
          <p:cNvSpPr/>
          <p:nvPr/>
        </p:nvSpPr>
        <p:spPr>
          <a:xfrm>
            <a:off x="130144" y="996062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C848A9-AB85-4570-A98B-3227E3F61813}"/>
              </a:ext>
            </a:extLst>
          </p:cNvPr>
          <p:cNvSpPr/>
          <p:nvPr/>
        </p:nvSpPr>
        <p:spPr>
          <a:xfrm>
            <a:off x="107411" y="2289717"/>
            <a:ext cx="35915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phase velocity, also called the </a:t>
            </a:r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velocity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lang="en-US" altLang="zh-CN" sz="2000" b="1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of the wave pattern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moves across the water surface.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0AF361-A20B-487A-A83B-EFB9E742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27" y="1516945"/>
            <a:ext cx="2294263" cy="679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83A550-E11E-40C1-B03C-A9184715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0" y="3562031"/>
            <a:ext cx="2053956" cy="667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CF8E72-C681-42E6-A48D-3E420AFF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0" y="4282498"/>
            <a:ext cx="2053956" cy="6492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757E22-09D5-4C7C-BF66-124A347C9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76" y="1312066"/>
            <a:ext cx="3756949" cy="14616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D59D28-547D-4387-9B98-FC5F6D425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576" y="3260557"/>
            <a:ext cx="3756949" cy="9242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80A84C-F043-490F-9289-B4D881B07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618" y="4833353"/>
            <a:ext cx="2666586" cy="11593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E342FF-754A-444F-A841-89E706B81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40" y="5090867"/>
            <a:ext cx="3472825" cy="66785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838AA4B-15AD-40F7-904C-127C576B3C60}"/>
              </a:ext>
            </a:extLst>
          </p:cNvPr>
          <p:cNvSpPr/>
          <p:nvPr/>
        </p:nvSpPr>
        <p:spPr>
          <a:xfrm>
            <a:off x="211020" y="5212991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F4F12C8-EDF0-40D6-A84C-0F0BD0839EBC}"/>
              </a:ext>
            </a:extLst>
          </p:cNvPr>
          <p:cNvSpPr/>
          <p:nvPr/>
        </p:nvSpPr>
        <p:spPr>
          <a:xfrm>
            <a:off x="4267652" y="3252297"/>
            <a:ext cx="707010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C93DEA2A-5402-414C-A327-103DD82D4B52}"/>
              </a:ext>
            </a:extLst>
          </p:cNvPr>
          <p:cNvSpPr/>
          <p:nvPr/>
        </p:nvSpPr>
        <p:spPr>
          <a:xfrm>
            <a:off x="5090525" y="1819054"/>
            <a:ext cx="340475" cy="3297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E49633AD-C968-47EF-A178-CF063D4E6996}"/>
              </a:ext>
            </a:extLst>
          </p:cNvPr>
          <p:cNvSpPr/>
          <p:nvPr/>
        </p:nvSpPr>
        <p:spPr>
          <a:xfrm>
            <a:off x="3877110" y="1819054"/>
            <a:ext cx="292231" cy="3297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T</a:t>
            </a:r>
            <a:r>
              <a:rPr dirty="0"/>
              <a:t>raveling</a:t>
            </a:r>
            <a:r>
              <a:rPr spc="-45" dirty="0"/>
              <a:t> </a:t>
            </a:r>
            <a:r>
              <a:rPr spc="-95" dirty="0"/>
              <a:t>W</a:t>
            </a:r>
            <a:r>
              <a:rPr spc="-5" dirty="0"/>
              <a:t>aves</a:t>
            </a:r>
          </a:p>
        </p:txBody>
      </p:sp>
    </p:spTree>
    <p:extLst>
      <p:ext uri="{BB962C8B-B14F-4D97-AF65-F5344CB8AC3E}">
        <p14:creationId xmlns:p14="http://schemas.microsoft.com/office/powerpoint/2010/main" val="40218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 smtClean="0"/>
              <a:t>T</a:t>
            </a:r>
            <a:r>
              <a:rPr dirty="0" smtClean="0"/>
              <a:t>raveling</a:t>
            </a:r>
            <a:r>
              <a:rPr spc="-45" dirty="0" smtClean="0"/>
              <a:t> </a:t>
            </a:r>
            <a:r>
              <a:rPr spc="-95" dirty="0" smtClean="0"/>
              <a:t>W</a:t>
            </a:r>
            <a:r>
              <a:rPr spc="-5" dirty="0" smtClean="0"/>
              <a:t>aves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94761" y="1729254"/>
            <a:ext cx="355472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u="heavy" dirty="0">
                <a:solidFill>
                  <a:srgbClr val="3333CC"/>
                </a:solidFill>
                <a:latin typeface="Times New Roman"/>
                <a:cs typeface="Times New Roman"/>
              </a:rPr>
              <a:t>Direct</a:t>
            </a:r>
            <a:r>
              <a:rPr sz="3600" u="heavy" spc="-1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3600" u="heavy" dirty="0">
                <a:solidFill>
                  <a:srgbClr val="3333CC"/>
                </a:solidFill>
                <a:latin typeface="Times New Roman"/>
                <a:cs typeface="Times New Roman"/>
              </a:rPr>
              <a:t>on</a:t>
            </a:r>
            <a:r>
              <a:rPr sz="3600" u="heavy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3333CC"/>
                </a:solidFill>
                <a:latin typeface="Times New Roman"/>
                <a:cs typeface="Times New Roman"/>
              </a:rPr>
              <a:t>of Travel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91610"/>
            <a:ext cx="7187565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Dete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ined by inspec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ion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of b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and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ter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 in phase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ave</a:t>
            </a:r>
            <a:endParaRPr lang="en-US" sz="2400" dirty="0" smtClean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756285" marR="162560" indent="-286385">
              <a:lnSpc>
                <a:spcPts val="2160"/>
              </a:lnSpc>
              <a:spcBef>
                <a:spcPts val="490"/>
              </a:spcBef>
              <a:buClr>
                <a:srgbClr val="FF00FF"/>
              </a:buClr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If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sign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ne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ive,</a:t>
            </a:r>
            <a:r>
              <a:rPr sz="20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wa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is travel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ng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10" dirty="0" smtClean="0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-dire</a:t>
            </a:r>
            <a:r>
              <a:rPr sz="2000" spc="-10" dirty="0" smtClean="0">
                <a:solidFill>
                  <a:srgbClr val="008000"/>
                </a:solidFill>
                <a:latin typeface="Times New Roman"/>
                <a:cs typeface="Times New Roman"/>
              </a:rPr>
              <a:t>c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spc="-1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endParaRPr lang="en-US" sz="2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  <a:p>
            <a:pPr marL="756285" marR="162560" indent="-286385">
              <a:lnSpc>
                <a:spcPts val="2160"/>
              </a:lnSpc>
              <a:spcBef>
                <a:spcPts val="490"/>
              </a:spcBef>
              <a:buClr>
                <a:srgbClr val="FF00FF"/>
              </a:buClr>
              <a:buFont typeface="Wingdings"/>
              <a:buChar char=""/>
              <a:tabLst>
                <a:tab pos="756920" algn="l"/>
              </a:tabLst>
            </a:pPr>
            <a:endParaRPr lang="en-US" sz="2000" dirty="0">
              <a:solidFill>
                <a:srgbClr val="008000"/>
              </a:solidFill>
              <a:latin typeface="Times New Roman"/>
              <a:cs typeface="Times New Roman"/>
            </a:endParaRPr>
          </a:p>
          <a:p>
            <a:pPr marL="756285" marR="162560" indent="-286385">
              <a:lnSpc>
                <a:spcPts val="2160"/>
              </a:lnSpc>
              <a:spcBef>
                <a:spcPts val="490"/>
              </a:spcBef>
              <a:buClr>
                <a:srgbClr val="FF00FF"/>
              </a:buClr>
              <a:buFont typeface="Wingdings"/>
              <a:buChar char=""/>
              <a:tabLst>
                <a:tab pos="75692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756285" indent="-286385">
              <a:lnSpc>
                <a:spcPts val="2280"/>
              </a:lnSpc>
              <a:spcBef>
                <a:spcPts val="204"/>
              </a:spcBef>
              <a:buClr>
                <a:srgbClr val="FF00FF"/>
              </a:buClr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If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</a:t>
            </a:r>
            <a:r>
              <a:rPr sz="20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sig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</a:t>
            </a:r>
            <a:r>
              <a:rPr sz="20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or b</a:t>
            </a:r>
            <a:r>
              <a:rPr sz="2000" spc="1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ne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ive,</a:t>
            </a:r>
            <a:r>
              <a:rPr sz="20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wa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trave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ing</a:t>
            </a:r>
            <a:r>
              <a:rPr sz="20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nega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ive</a:t>
            </a:r>
            <a:r>
              <a:rPr sz="2000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10" dirty="0" smtClean="0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-direc</a:t>
            </a:r>
            <a:r>
              <a:rPr sz="2000" spc="-10" dirty="0" smtClean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spc="-15" dirty="0" smtClean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n</a:t>
            </a:r>
            <a:endParaRPr lang="en-US" sz="2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  <a:p>
            <a:pPr marL="756285">
              <a:lnSpc>
                <a:spcPts val="228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46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13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51A88E-8625-4178-962C-512E8992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527"/>
            <a:ext cx="9153525" cy="34699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9C413F-1A1C-4BE8-81D6-A588517B4C19}"/>
              </a:ext>
            </a:extLst>
          </p:cNvPr>
          <p:cNvSpPr/>
          <p:nvPr/>
        </p:nvSpPr>
        <p:spPr>
          <a:xfrm>
            <a:off x="2028825" y="53211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en-US" altLang="zh-CN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nce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5" dirty="0">
                <a:latin typeface="Symbol"/>
                <a:cs typeface="Times New Roman" panose="02020603050405020304" pitchFamily="18" charset="0"/>
              </a:rPr>
              <a:t></a:t>
            </a:r>
            <a:r>
              <a:rPr lang="en-US" altLang="zh-CN" sz="2000" b="1" spc="-7" baseline="-20833" dirty="0">
                <a:latin typeface="Times New Roman"/>
                <a:cs typeface="Times New Roman"/>
              </a:rPr>
              <a:t>0</a:t>
            </a:r>
            <a:r>
              <a:rPr lang="en-US" altLang="zh-CN" sz="2000" b="1" baseline="-20833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has no </a:t>
            </a:r>
            <a:r>
              <a:rPr lang="en-US" altLang="zh-CN" sz="2000" b="1" spc="5" dirty="0">
                <a:latin typeface="Times New Roman"/>
                <a:cs typeface="Times New Roman"/>
              </a:rPr>
              <a:t>i</a:t>
            </a:r>
            <a:r>
              <a:rPr lang="en-US" altLang="zh-CN" sz="2000" b="1" dirty="0">
                <a:latin typeface="Times New Roman"/>
                <a:cs typeface="Times New Roman"/>
              </a:rPr>
              <a:t>nfluence</a:t>
            </a:r>
            <a:r>
              <a:rPr lang="en-US" altLang="zh-CN" sz="2000" b="1" spc="-35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on ei</a:t>
            </a:r>
            <a:r>
              <a:rPr lang="en-US" altLang="zh-CN" sz="2000" b="1" spc="5" dirty="0">
                <a:latin typeface="Times New Roman"/>
                <a:cs typeface="Times New Roman"/>
              </a:rPr>
              <a:t>t</a:t>
            </a:r>
            <a:r>
              <a:rPr lang="en-US" altLang="zh-CN" sz="2000" b="1" dirty="0">
                <a:latin typeface="Times New Roman"/>
                <a:cs typeface="Times New Roman"/>
              </a:rPr>
              <a:t>her</a:t>
            </a:r>
            <a:r>
              <a:rPr lang="en-US" altLang="zh-CN" sz="2000" b="1" spc="-20" dirty="0">
                <a:latin typeface="Times New Roman"/>
                <a:cs typeface="Times New Roman"/>
              </a:rPr>
              <a:t> </a:t>
            </a:r>
            <a:r>
              <a:rPr lang="en-US" altLang="zh-CN" sz="2000" b="1" u="heavy" dirty="0">
                <a:latin typeface="Times New Roman"/>
                <a:cs typeface="Times New Roman"/>
              </a:rPr>
              <a:t>velo</a:t>
            </a:r>
            <a:r>
              <a:rPr lang="en-US" altLang="zh-CN" sz="2000" b="1" u="heavy" spc="5" dirty="0">
                <a:latin typeface="Times New Roman"/>
                <a:cs typeface="Times New Roman"/>
              </a:rPr>
              <a:t>c</a:t>
            </a:r>
            <a:r>
              <a:rPr lang="en-US" altLang="zh-CN" sz="2000" b="1" u="heavy" dirty="0">
                <a:latin typeface="Times New Roman"/>
                <a:cs typeface="Times New Roman"/>
              </a:rPr>
              <a:t>i</a:t>
            </a:r>
            <a:r>
              <a:rPr lang="en-US" altLang="zh-CN" sz="2000" b="1" u="heavy" spc="5" dirty="0">
                <a:latin typeface="Times New Roman"/>
                <a:cs typeface="Times New Roman"/>
              </a:rPr>
              <a:t>t</a:t>
            </a:r>
            <a:r>
              <a:rPr lang="en-US" altLang="zh-CN" sz="2000" b="1" u="heavy" dirty="0">
                <a:latin typeface="Times New Roman"/>
                <a:cs typeface="Times New Roman"/>
              </a:rPr>
              <a:t>y</a:t>
            </a:r>
            <a:r>
              <a:rPr lang="en-US" altLang="zh-CN" sz="2000" b="1" dirty="0">
                <a:latin typeface="Times New Roman"/>
                <a:cs typeface="Times New Roman"/>
              </a:rPr>
              <a:t> or </a:t>
            </a:r>
            <a:r>
              <a:rPr lang="en-US" altLang="zh-CN" sz="2000" b="1" spc="5" dirty="0">
                <a:latin typeface="Times New Roman"/>
                <a:cs typeface="Times New Roman"/>
              </a:rPr>
              <a:t>t</a:t>
            </a:r>
            <a:r>
              <a:rPr lang="en-US" altLang="zh-CN" sz="2000" b="1" dirty="0">
                <a:latin typeface="Times New Roman"/>
                <a:cs typeface="Times New Roman"/>
              </a:rPr>
              <a:t>he</a:t>
            </a:r>
            <a:r>
              <a:rPr lang="en-US" altLang="zh-CN" sz="2000" b="1" spc="-20" dirty="0">
                <a:latin typeface="Times New Roman"/>
                <a:cs typeface="Times New Roman"/>
              </a:rPr>
              <a:t> </a:t>
            </a:r>
            <a:r>
              <a:rPr lang="en-US" altLang="zh-CN" sz="2000" b="1" u="heavy" dirty="0">
                <a:latin typeface="Times New Roman"/>
                <a:cs typeface="Times New Roman"/>
              </a:rPr>
              <a:t>di</a:t>
            </a:r>
            <a:r>
              <a:rPr lang="en-US" altLang="zh-CN" sz="2000" b="1" u="heavy" spc="5" dirty="0">
                <a:latin typeface="Times New Roman"/>
                <a:cs typeface="Times New Roman"/>
              </a:rPr>
              <a:t>r</a:t>
            </a:r>
            <a:r>
              <a:rPr lang="en-US" altLang="zh-CN" sz="2000" b="1" u="heavy" dirty="0">
                <a:latin typeface="Times New Roman"/>
                <a:cs typeface="Times New Roman"/>
              </a:rPr>
              <a:t>ec</a:t>
            </a:r>
            <a:r>
              <a:rPr lang="en-US" altLang="zh-CN" sz="2000" b="1" u="heavy" spc="5" dirty="0">
                <a:latin typeface="Times New Roman"/>
                <a:cs typeface="Times New Roman"/>
              </a:rPr>
              <a:t>t</a:t>
            </a:r>
            <a:r>
              <a:rPr lang="en-US" altLang="zh-CN" sz="2000" b="1" u="heavy" dirty="0">
                <a:latin typeface="Times New Roman"/>
                <a:cs typeface="Times New Roman"/>
              </a:rPr>
              <a:t>ion</a:t>
            </a:r>
            <a:r>
              <a:rPr lang="en-US" altLang="zh-CN" sz="2000" b="1" spc="-30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of </a:t>
            </a:r>
            <a:r>
              <a:rPr lang="en-US" altLang="zh-CN" sz="2000" b="1" spc="-15" dirty="0">
                <a:latin typeface="Times New Roman"/>
                <a:cs typeface="Times New Roman"/>
              </a:rPr>
              <a:t>w</a:t>
            </a:r>
            <a:r>
              <a:rPr lang="en-US" altLang="zh-CN" sz="2000" b="1" dirty="0">
                <a:latin typeface="Times New Roman"/>
                <a:cs typeface="Times New Roman"/>
              </a:rPr>
              <a:t>ave p</a:t>
            </a:r>
            <a:r>
              <a:rPr lang="en-US" altLang="zh-CN" sz="2000" b="1" spc="5" dirty="0">
                <a:latin typeface="Times New Roman"/>
                <a:cs typeface="Times New Roman"/>
              </a:rPr>
              <a:t>r</a:t>
            </a:r>
            <a:r>
              <a:rPr lang="en-US" altLang="zh-CN" sz="2000" b="1" dirty="0">
                <a:latin typeface="Times New Roman"/>
                <a:cs typeface="Times New Roman"/>
              </a:rPr>
              <a:t>opaga</a:t>
            </a:r>
            <a:r>
              <a:rPr lang="en-US" altLang="zh-CN" sz="2000" b="1" spc="5" dirty="0">
                <a:latin typeface="Times New Roman"/>
                <a:cs typeface="Times New Roman"/>
              </a:rPr>
              <a:t>t</a:t>
            </a:r>
            <a:r>
              <a:rPr lang="en-US" altLang="zh-CN" sz="2000" b="1" dirty="0">
                <a:latin typeface="Times New Roman"/>
                <a:cs typeface="Times New Roman"/>
              </a:rPr>
              <a:t>ion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843808" y="0"/>
            <a:ext cx="6300192" cy="692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T</a:t>
            </a:r>
            <a:r>
              <a:rPr dirty="0"/>
              <a:t>raveling</a:t>
            </a:r>
            <a:r>
              <a:rPr spc="-45" dirty="0"/>
              <a:t> </a:t>
            </a:r>
            <a:r>
              <a:rPr spc="-95" dirty="0"/>
              <a:t>W</a:t>
            </a:r>
            <a:r>
              <a:rPr spc="-5" dirty="0"/>
              <a:t>aves</a:t>
            </a:r>
          </a:p>
        </p:txBody>
      </p:sp>
    </p:spTree>
    <p:extLst>
      <p:ext uri="{BB962C8B-B14F-4D97-AF65-F5344CB8AC3E}">
        <p14:creationId xmlns:p14="http://schemas.microsoft.com/office/powerpoint/2010/main" val="29571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T</a:t>
            </a:r>
            <a:r>
              <a:rPr dirty="0"/>
              <a:t>raveling</a:t>
            </a:r>
            <a:r>
              <a:rPr spc="-45" dirty="0"/>
              <a:t> </a:t>
            </a:r>
            <a:r>
              <a:rPr spc="-95" dirty="0"/>
              <a:t>W</a:t>
            </a:r>
            <a:r>
              <a:rPr spc="-5" dirty="0"/>
              <a:t>aves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494644"/>
            <a:ext cx="7228840" cy="228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Sinusoidal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ave in a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Lossless Medium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00"/>
              </a:spcBef>
              <a:buClr>
                <a:srgbClr val="FF00FF"/>
              </a:buClr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Alt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602615">
              <a:lnSpc>
                <a:spcPct val="100000"/>
              </a:lnSpc>
            </a:pPr>
            <a:r>
              <a:rPr sz="4800" i="1" spc="200" dirty="0">
                <a:latin typeface="Times New Roman"/>
                <a:cs typeface="Times New Roman"/>
              </a:rPr>
              <a:t>y</a:t>
            </a:r>
            <a:r>
              <a:rPr sz="4800" spc="345" dirty="0">
                <a:latin typeface="Times New Roman"/>
                <a:cs typeface="Times New Roman"/>
              </a:rPr>
              <a:t>(</a:t>
            </a:r>
            <a:r>
              <a:rPr sz="4800" i="1" spc="45" dirty="0">
                <a:latin typeface="Times New Roman"/>
                <a:cs typeface="Times New Roman"/>
              </a:rPr>
              <a:t>x</a:t>
            </a:r>
            <a:r>
              <a:rPr sz="4800" spc="440" dirty="0">
                <a:latin typeface="Times New Roman"/>
                <a:cs typeface="Times New Roman"/>
              </a:rPr>
              <a:t>,</a:t>
            </a:r>
            <a:r>
              <a:rPr sz="4800" i="1" spc="300" dirty="0">
                <a:latin typeface="Times New Roman"/>
                <a:cs typeface="Times New Roman"/>
              </a:rPr>
              <a:t>t</a:t>
            </a:r>
            <a:r>
              <a:rPr sz="4800" spc="75" dirty="0">
                <a:latin typeface="Times New Roman"/>
                <a:cs typeface="Times New Roman"/>
              </a:rPr>
              <a:t>)</a:t>
            </a:r>
            <a:r>
              <a:rPr sz="4800" spc="-175" dirty="0">
                <a:latin typeface="Times New Roman"/>
                <a:cs typeface="Times New Roman"/>
              </a:rPr>
              <a:t> </a:t>
            </a:r>
            <a:r>
              <a:rPr sz="4800" spc="120" dirty="0">
                <a:latin typeface="Symbol"/>
                <a:cs typeface="Symbol"/>
              </a:rPr>
              <a:t></a:t>
            </a:r>
            <a:r>
              <a:rPr sz="4800" spc="165" dirty="0">
                <a:latin typeface="Times New Roman"/>
                <a:cs typeface="Times New Roman"/>
              </a:rPr>
              <a:t> </a:t>
            </a:r>
            <a:r>
              <a:rPr sz="4800" i="1" spc="440" dirty="0">
                <a:latin typeface="Times New Roman"/>
                <a:cs typeface="Times New Roman"/>
              </a:rPr>
              <a:t>A</a:t>
            </a:r>
            <a:r>
              <a:rPr sz="4800" spc="-130" dirty="0">
                <a:latin typeface="Times New Roman"/>
                <a:cs typeface="Times New Roman"/>
              </a:rPr>
              <a:t>c</a:t>
            </a:r>
            <a:r>
              <a:rPr sz="4800" spc="-5" dirty="0">
                <a:latin typeface="Times New Roman"/>
                <a:cs typeface="Times New Roman"/>
              </a:rPr>
              <a:t>o</a:t>
            </a:r>
            <a:r>
              <a:rPr sz="4800" spc="125" dirty="0">
                <a:latin typeface="Times New Roman"/>
                <a:cs typeface="Times New Roman"/>
              </a:rPr>
              <a:t>s</a:t>
            </a:r>
            <a:r>
              <a:rPr sz="4800" spc="-280" dirty="0">
                <a:latin typeface="Times New Roman"/>
                <a:cs typeface="Times New Roman"/>
              </a:rPr>
              <a:t>(</a:t>
            </a:r>
            <a:r>
              <a:rPr sz="5050" i="1" spc="-170" dirty="0">
                <a:latin typeface="Symbol"/>
                <a:cs typeface="Symbol"/>
              </a:rPr>
              <a:t></a:t>
            </a:r>
            <a:r>
              <a:rPr sz="4800" i="1" spc="60" dirty="0">
                <a:latin typeface="Times New Roman"/>
                <a:cs typeface="Times New Roman"/>
              </a:rPr>
              <a:t>t</a:t>
            </a:r>
            <a:r>
              <a:rPr sz="4800" i="1" spc="-200" dirty="0">
                <a:latin typeface="Times New Roman"/>
                <a:cs typeface="Times New Roman"/>
              </a:rPr>
              <a:t> </a:t>
            </a:r>
            <a:r>
              <a:rPr sz="4800" spc="120" dirty="0">
                <a:latin typeface="Symbol"/>
                <a:cs typeface="Symbol"/>
              </a:rPr>
              <a:t></a:t>
            </a:r>
            <a:r>
              <a:rPr sz="4800" spc="-360" dirty="0">
                <a:latin typeface="Times New Roman"/>
                <a:cs typeface="Times New Roman"/>
              </a:rPr>
              <a:t> </a:t>
            </a:r>
            <a:r>
              <a:rPr sz="5050" i="1" spc="-155" dirty="0">
                <a:latin typeface="Symbol"/>
                <a:cs typeface="Symbol"/>
              </a:rPr>
              <a:t></a:t>
            </a:r>
            <a:r>
              <a:rPr sz="4800" i="1" spc="100" dirty="0">
                <a:latin typeface="Times New Roman"/>
                <a:cs typeface="Times New Roman"/>
              </a:rPr>
              <a:t>x</a:t>
            </a:r>
            <a:r>
              <a:rPr sz="4800" i="1" spc="-430" dirty="0">
                <a:latin typeface="Times New Roman"/>
                <a:cs typeface="Times New Roman"/>
              </a:rPr>
              <a:t> </a:t>
            </a:r>
            <a:r>
              <a:rPr sz="4800" spc="500" dirty="0">
                <a:latin typeface="Symbol"/>
                <a:cs typeface="Symbol"/>
              </a:rPr>
              <a:t></a:t>
            </a:r>
            <a:r>
              <a:rPr sz="5050" i="1" spc="-5" dirty="0">
                <a:latin typeface="Symbol"/>
                <a:cs typeface="Symbol"/>
              </a:rPr>
              <a:t></a:t>
            </a:r>
            <a:r>
              <a:rPr sz="4200" i="1" spc="97" baseline="-23809" dirty="0">
                <a:latin typeface="Times New Roman"/>
                <a:cs typeface="Times New Roman"/>
              </a:rPr>
              <a:t>o</a:t>
            </a:r>
            <a:r>
              <a:rPr sz="4200" i="1" spc="-262" baseline="-23809" dirty="0">
                <a:latin typeface="Times New Roman"/>
                <a:cs typeface="Times New Roman"/>
              </a:rPr>
              <a:t> </a:t>
            </a:r>
            <a:r>
              <a:rPr sz="4800" spc="75" dirty="0">
                <a:latin typeface="Times New Roman"/>
                <a:cs typeface="Times New Roman"/>
              </a:rPr>
              <a:t>)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6077" y="4204053"/>
            <a:ext cx="2112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Angular</a:t>
            </a:r>
            <a:r>
              <a:rPr sz="24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70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elo</a:t>
            </a:r>
            <a:r>
              <a:rPr sz="2400" spc="5" dirty="0">
                <a:solidFill>
                  <a:srgbClr val="008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9259" y="4204053"/>
            <a:ext cx="2225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Phase Constant</a:t>
            </a:r>
            <a:r>
              <a:rPr sz="24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or </a:t>
            </a:r>
            <a:r>
              <a:rPr sz="2400" spc="-215" dirty="0">
                <a:solidFill>
                  <a:srgbClr val="00800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avenu</a:t>
            </a:r>
            <a:r>
              <a:rPr sz="2400" spc="-15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ber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0209" y="3546347"/>
            <a:ext cx="310515" cy="612775"/>
          </a:xfrm>
          <a:custGeom>
            <a:avLst/>
            <a:gdLst/>
            <a:ahLst/>
            <a:cxnLst/>
            <a:rect l="l" t="t" r="r" b="b"/>
            <a:pathLst>
              <a:path w="310514" h="612775">
                <a:moveTo>
                  <a:pt x="270803" y="65324"/>
                </a:moveTo>
                <a:lnTo>
                  <a:pt x="0" y="606806"/>
                </a:lnTo>
                <a:lnTo>
                  <a:pt x="11429" y="612394"/>
                </a:lnTo>
                <a:lnTo>
                  <a:pt x="282128" y="70997"/>
                </a:lnTo>
                <a:lnTo>
                  <a:pt x="270803" y="65324"/>
                </a:lnTo>
                <a:close/>
              </a:path>
              <a:path w="310514" h="612775">
                <a:moveTo>
                  <a:pt x="310514" y="53975"/>
                </a:moveTo>
                <a:lnTo>
                  <a:pt x="276478" y="53975"/>
                </a:lnTo>
                <a:lnTo>
                  <a:pt x="287781" y="59689"/>
                </a:lnTo>
                <a:lnTo>
                  <a:pt x="282128" y="70997"/>
                </a:lnTo>
                <a:lnTo>
                  <a:pt x="310514" y="85216"/>
                </a:lnTo>
                <a:lnTo>
                  <a:pt x="310514" y="53975"/>
                </a:lnTo>
                <a:close/>
              </a:path>
              <a:path w="310514" h="612775">
                <a:moveTo>
                  <a:pt x="276478" y="53975"/>
                </a:moveTo>
                <a:lnTo>
                  <a:pt x="270803" y="65324"/>
                </a:lnTo>
                <a:lnTo>
                  <a:pt x="282128" y="70997"/>
                </a:lnTo>
                <a:lnTo>
                  <a:pt x="287781" y="59689"/>
                </a:lnTo>
                <a:lnTo>
                  <a:pt x="276478" y="53975"/>
                </a:lnTo>
                <a:close/>
              </a:path>
              <a:path w="310514" h="612775">
                <a:moveTo>
                  <a:pt x="310514" y="0"/>
                </a:moveTo>
                <a:lnTo>
                  <a:pt x="242315" y="51053"/>
                </a:lnTo>
                <a:lnTo>
                  <a:pt x="270803" y="65324"/>
                </a:lnTo>
                <a:lnTo>
                  <a:pt x="276478" y="53975"/>
                </a:lnTo>
                <a:lnTo>
                  <a:pt x="310514" y="53975"/>
                </a:lnTo>
                <a:lnTo>
                  <a:pt x="310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7523" y="3546347"/>
            <a:ext cx="614680" cy="690245"/>
          </a:xfrm>
          <a:custGeom>
            <a:avLst/>
            <a:gdLst/>
            <a:ahLst/>
            <a:cxnLst/>
            <a:rect l="l" t="t" r="r" b="b"/>
            <a:pathLst>
              <a:path w="614679" h="690245">
                <a:moveTo>
                  <a:pt x="55428" y="52676"/>
                </a:moveTo>
                <a:lnTo>
                  <a:pt x="45883" y="61159"/>
                </a:lnTo>
                <a:lnTo>
                  <a:pt x="604901" y="689990"/>
                </a:lnTo>
                <a:lnTo>
                  <a:pt x="614299" y="681608"/>
                </a:lnTo>
                <a:lnTo>
                  <a:pt x="55428" y="52676"/>
                </a:lnTo>
                <a:close/>
              </a:path>
              <a:path w="614679" h="690245">
                <a:moveTo>
                  <a:pt x="0" y="0"/>
                </a:moveTo>
                <a:lnTo>
                  <a:pt x="22098" y="82295"/>
                </a:lnTo>
                <a:lnTo>
                  <a:pt x="45883" y="61159"/>
                </a:lnTo>
                <a:lnTo>
                  <a:pt x="37464" y="51688"/>
                </a:lnTo>
                <a:lnTo>
                  <a:pt x="46989" y="43179"/>
                </a:lnTo>
                <a:lnTo>
                  <a:pt x="66115" y="43179"/>
                </a:lnTo>
                <a:lnTo>
                  <a:pt x="79121" y="31623"/>
                </a:lnTo>
                <a:lnTo>
                  <a:pt x="0" y="0"/>
                </a:lnTo>
                <a:close/>
              </a:path>
              <a:path w="614679" h="690245">
                <a:moveTo>
                  <a:pt x="46989" y="43179"/>
                </a:moveTo>
                <a:lnTo>
                  <a:pt x="37464" y="51688"/>
                </a:lnTo>
                <a:lnTo>
                  <a:pt x="45883" y="61159"/>
                </a:lnTo>
                <a:lnTo>
                  <a:pt x="55428" y="52676"/>
                </a:lnTo>
                <a:lnTo>
                  <a:pt x="46989" y="43179"/>
                </a:lnTo>
                <a:close/>
              </a:path>
              <a:path w="614679" h="690245">
                <a:moveTo>
                  <a:pt x="66115" y="43179"/>
                </a:moveTo>
                <a:lnTo>
                  <a:pt x="46989" y="43179"/>
                </a:lnTo>
                <a:lnTo>
                  <a:pt x="55428" y="52676"/>
                </a:lnTo>
                <a:lnTo>
                  <a:pt x="66115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9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15</a:t>
            </a:fld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A0E805-40FF-4B1E-A063-9EBB79DFCDDF}"/>
              </a:ext>
            </a:extLst>
          </p:cNvPr>
          <p:cNvSpPr/>
          <p:nvPr/>
        </p:nvSpPr>
        <p:spPr>
          <a:xfrm>
            <a:off x="29636" y="923217"/>
            <a:ext cx="5874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Waves in a Lossy Medium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E0307-0839-44B6-8D30-8C28F6DC92C4}"/>
              </a:ext>
            </a:extLst>
          </p:cNvPr>
          <p:cNvSpPr/>
          <p:nvPr/>
        </p:nvSpPr>
        <p:spPr>
          <a:xfrm>
            <a:off x="262705" y="1519305"/>
            <a:ext cx="8890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wave is traveling in the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in a </a:t>
            </a:r>
            <a:r>
              <a:rPr lang="en-US" altLang="zh-CN" sz="2400" b="1" i="1" dirty="0" err="1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altLang="zh-CN" sz="24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its amplitude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as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factor is called the</a:t>
            </a:r>
          </a:p>
          <a:p>
            <a:r>
              <a:rPr lang="en-US" altLang="zh-CN" sz="24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factor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altLang="zh-CN" sz="24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constant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medium and its unit is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meter (Np/m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0238E6-976F-4594-9241-C6BB3E07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" y="3161833"/>
            <a:ext cx="8162925" cy="2952750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843808" y="0"/>
            <a:ext cx="6300192" cy="692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T</a:t>
            </a:r>
            <a:r>
              <a:rPr dirty="0"/>
              <a:t>raveling</a:t>
            </a:r>
            <a:r>
              <a:rPr spc="-45" dirty="0"/>
              <a:t> </a:t>
            </a:r>
            <a:r>
              <a:rPr spc="-95" dirty="0"/>
              <a:t>W</a:t>
            </a:r>
            <a:r>
              <a:rPr spc="-5" dirty="0"/>
              <a:t>aves</a:t>
            </a:r>
          </a:p>
        </p:txBody>
      </p:sp>
    </p:spTree>
    <p:extLst>
      <p:ext uri="{BB962C8B-B14F-4D97-AF65-F5344CB8AC3E}">
        <p14:creationId xmlns:p14="http://schemas.microsoft.com/office/powerpoint/2010/main" val="2885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16</a:t>
            </a:fld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A0E805-40FF-4B1E-A063-9EBB79DFCDDF}"/>
              </a:ext>
            </a:extLst>
          </p:cNvPr>
          <p:cNvSpPr/>
          <p:nvPr/>
        </p:nvSpPr>
        <p:spPr>
          <a:xfrm>
            <a:off x="94084" y="1073836"/>
            <a:ext cx="5874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Waves in a Lossy Medium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84B2B2-3045-4858-B89B-B3A2C3E9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81272"/>
            <a:ext cx="9144000" cy="3709533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T</a:t>
            </a:r>
            <a:r>
              <a:rPr dirty="0"/>
              <a:t>raveling</a:t>
            </a:r>
            <a:r>
              <a:rPr spc="-45" dirty="0"/>
              <a:t> </a:t>
            </a:r>
            <a:r>
              <a:rPr spc="-95" dirty="0"/>
              <a:t>W</a:t>
            </a:r>
            <a:r>
              <a:rPr spc="-5" dirty="0"/>
              <a:t>aves</a:t>
            </a:r>
          </a:p>
        </p:txBody>
      </p:sp>
    </p:spTree>
    <p:extLst>
      <p:ext uri="{BB962C8B-B14F-4D97-AF65-F5344CB8AC3E}">
        <p14:creationId xmlns:p14="http://schemas.microsoft.com/office/powerpoint/2010/main" val="13258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202325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  <a:endParaRPr lang="en-US" altLang="zh-CN" sz="2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17</a:t>
            </a:fld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C82BF-60E6-42F0-9B50-9685CA47149C}"/>
              </a:ext>
            </a:extLst>
          </p:cNvPr>
          <p:cNvSpPr txBox="1"/>
          <p:nvPr/>
        </p:nvSpPr>
        <p:spPr>
          <a:xfrm>
            <a:off x="-27495" y="1041542"/>
            <a:ext cx="2161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5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2231E4-F565-4492-A0D8-BEF1308798EB}"/>
              </a:ext>
            </a:extLst>
          </p:cNvPr>
          <p:cNvSpPr txBox="1"/>
          <p:nvPr/>
        </p:nvSpPr>
        <p:spPr>
          <a:xfrm>
            <a:off x="636105" y="1745589"/>
            <a:ext cx="8130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of a traveling electromagnetic wave is given by</a:t>
            </a:r>
          </a:p>
          <a:p>
            <a:pPr algn="l"/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E(z, t) 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 cos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(π 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10</a:t>
            </a:r>
            <a:r>
              <a:rPr lang="de-DE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πz/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+ 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π/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(V/m)</a:t>
            </a:r>
            <a:r>
              <a:rPr lang="de-DE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</a:p>
          <a:p>
            <a:pPr marL="457200" indent="-457200">
              <a:buAutoNum type="alphaLcParenBoth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wave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The wave frequency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its wavelength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its phase velocity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 dirty="0">
              <a:solidFill>
                <a:srgbClr val="0072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DED4B-C61B-4322-B1A4-F146C6065606}"/>
              </a:ext>
            </a:extLst>
          </p:cNvPr>
          <p:cNvSpPr txBox="1"/>
          <p:nvPr/>
        </p:nvSpPr>
        <p:spPr>
          <a:xfrm>
            <a:off x="0" y="504701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(a)−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direction, (b)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 MHz, (c)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30 m,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(d)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× 10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m/s.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1465" y="131642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  <a:endParaRPr lang="en-US" altLang="zh-CN" sz="2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18</a:t>
            </a:fld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A0E805-40FF-4B1E-A063-9EBB79DFCDDF}"/>
              </a:ext>
            </a:extLst>
          </p:cNvPr>
          <p:cNvSpPr/>
          <p:nvPr/>
        </p:nvSpPr>
        <p:spPr>
          <a:xfrm>
            <a:off x="261724" y="942659"/>
            <a:ext cx="5874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Waves in a Lossy Medium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FFD44-781A-4D78-A321-876B64B3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18" y="1818464"/>
            <a:ext cx="7369181" cy="44215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389084-BAF4-43D9-BAA8-BEB6A186D98B}"/>
              </a:ext>
            </a:extLst>
          </p:cNvPr>
          <p:cNvSpPr txBox="1"/>
          <p:nvPr/>
        </p:nvSpPr>
        <p:spPr>
          <a:xfrm>
            <a:off x="240276" y="1295244"/>
            <a:ext cx="1532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5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7161" y="119431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  <a:endParaRPr lang="en-US" altLang="zh-CN" sz="2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19</a:t>
            </a:fld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A0E805-40FF-4B1E-A063-9EBB79DFCDDF}"/>
              </a:ext>
            </a:extLst>
          </p:cNvPr>
          <p:cNvSpPr/>
          <p:nvPr/>
        </p:nvSpPr>
        <p:spPr>
          <a:xfrm>
            <a:off x="162664" y="1008659"/>
            <a:ext cx="5874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Waves in a Lossy Medium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BA71E0-95B4-4965-A086-1DCAA1A5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09" y="1751682"/>
            <a:ext cx="7533053" cy="45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333" y="905356"/>
            <a:ext cx="6736715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Electromagnetics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altLang="zh-CN" sz="28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Units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Nota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Electromagnetism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5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2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435" y="100129"/>
            <a:ext cx="6333565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eaLnBrk="0" fontAlgn="base" hangingPunct="0">
              <a:spcBef>
                <a:spcPct val="0"/>
              </a:spcBef>
              <a:spcAft>
                <a:spcPct val="0"/>
              </a:spcAft>
            </a:pPr>
            <a:fld id="{81D60167-4931-47E6-BA6A-407CBD079E47}" type="slidenum">
              <a:rPr dirty="0">
                <a:solidFill>
                  <a:prstClr val="white"/>
                </a:solidFill>
                <a:ea typeface="宋体" panose="02010600030101010101" pitchFamily="2" charset="-122"/>
              </a:rPr>
              <a:pPr marL="25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4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333" y="905356"/>
            <a:ext cx="6736715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Electromagnetics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altLang="zh-CN" sz="28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Units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Nota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Electromagnetism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5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2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435" y="100129"/>
            <a:ext cx="6333565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eaLnBrk="0" fontAlgn="base" hangingPunct="0">
              <a:spcBef>
                <a:spcPct val="0"/>
              </a:spcBef>
              <a:spcAft>
                <a:spcPct val="0"/>
              </a:spcAft>
            </a:pPr>
            <a:fld id="{81D60167-4931-47E6-BA6A-407CBD079E47}" type="slidenum">
              <a:rPr dirty="0">
                <a:solidFill>
                  <a:prstClr val="white"/>
                </a:solidFill>
                <a:ea typeface="宋体" panose="02010600030101010101" pitchFamily="2" charset="-122"/>
              </a:rPr>
              <a:pPr marL="25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5567" y="981455"/>
            <a:ext cx="6841235" cy="561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811780" y="128409"/>
            <a:ext cx="633222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780" y="128409"/>
            <a:ext cx="633222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22</a:t>
            </a:fld>
            <a:endParaRPr dirty="0"/>
          </a:p>
        </p:txBody>
      </p:sp>
      <p:pic>
        <p:nvPicPr>
          <p:cNvPr id="7" name="Picture 2" descr="Radio-frequency spectrum | communications | Britannica">
            <a:extLst>
              <a:ext uri="{FF2B5EF4-FFF2-40B4-BE49-F238E27FC236}">
                <a16:creationId xmlns:a16="http://schemas.microsoft.com/office/drawing/2014/main" id="{50E4AF14-7AEC-48D8-9950-083368FB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433"/>
            <a:ext cx="9100418" cy="361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333" y="905356"/>
            <a:ext cx="6736715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Electromagnetics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altLang="zh-CN" sz="28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Units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Nota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Electromagnetism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5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</a:t>
            </a:r>
            <a:r>
              <a:rPr lang="en-US" altLang="zh-CN"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435" y="100129"/>
            <a:ext cx="6333565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eaLnBrk="0" fontAlgn="base" hangingPunct="0">
              <a:spcBef>
                <a:spcPct val="0"/>
              </a:spcBef>
              <a:spcAft>
                <a:spcPct val="0"/>
              </a:spcAft>
            </a:pPr>
            <a:fld id="{81D60167-4931-47E6-BA6A-407CBD079E47}" type="slidenum">
              <a:rPr dirty="0">
                <a:solidFill>
                  <a:prstClr val="white"/>
                </a:solidFill>
                <a:ea typeface="宋体" panose="02010600030101010101" pitchFamily="2" charset="-122"/>
              </a:rPr>
              <a:pPr marL="25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5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24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98D17B-FC3D-43F2-8F85-72DD393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5BBB9B-3156-4D28-8174-B3605374D1C9}"/>
              </a:ext>
            </a:extLst>
          </p:cNvPr>
          <p:cNvSpPr txBox="1"/>
          <p:nvPr/>
        </p:nvSpPr>
        <p:spPr>
          <a:xfrm>
            <a:off x="298175" y="1049682"/>
            <a:ext cx="8676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altLang="zh-CN" sz="2400" b="1" i="1" u="none" strike="noStrike" baseline="0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 </a:t>
            </a:r>
            <a:r>
              <a:rPr lang="en-US" altLang="zh-CN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in </a:t>
            </a:r>
            <a:r>
              <a:rPr lang="en-US" altLang="zh-CN" sz="2400" b="1" i="1" u="none" strike="noStrike" baseline="0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form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B99ED1-8BDB-48D4-8BB8-C132DC08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2" y="1768546"/>
            <a:ext cx="1427190" cy="446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1EC6AB-4600-424C-82CB-95EE92F7BDD4}"/>
                  </a:ext>
                </a:extLst>
              </p:cNvPr>
              <p:cNvSpPr txBox="1"/>
              <p:nvPr/>
            </p:nvSpPr>
            <p:spPr>
              <a:xfrm>
                <a:off x="298175" y="2480590"/>
                <a:ext cx="8845825" cy="866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</a:t>
                </a:r>
                <a:r>
                  <a:rPr lang="en-US" altLang="zh-CN" sz="2400" b="1" i="1" u="none" strike="noStrike" baseline="0" dirty="0">
                    <a:solidFill>
                      <a:srgbClr val="EE1D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(Re) and </a:t>
                </a:r>
                <a:r>
                  <a:rPr lang="en-US" altLang="zh-CN" sz="2400" b="1" i="1" u="none" strike="noStrike" baseline="0" dirty="0">
                    <a:solidFill>
                      <a:srgbClr val="EE1D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imaginary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parts of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respectively, and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That is,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1EC6AB-4600-424C-82CB-95EE92F7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5" y="2480590"/>
                <a:ext cx="8845825" cy="866969"/>
              </a:xfrm>
              <a:prstGeom prst="rect">
                <a:avLst/>
              </a:prstGeom>
              <a:blipFill>
                <a:blip r:embed="rId3"/>
                <a:stretch>
                  <a:fillRect l="-1103" t="-5634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E952C569-26F1-4D0A-80AF-BB86524C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49" y="3410832"/>
            <a:ext cx="2471415" cy="4037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D2F346A-3236-4B06-9B8C-53E6EA157E6B}"/>
              </a:ext>
            </a:extLst>
          </p:cNvPr>
          <p:cNvSpPr txBox="1"/>
          <p:nvPr/>
        </p:nvSpPr>
        <p:spPr>
          <a:xfrm>
            <a:off x="328707" y="3695090"/>
            <a:ext cx="7513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lang="en-US" altLang="zh-CN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cast in </a:t>
            </a:r>
            <a:r>
              <a:rPr lang="en-US" altLang="zh-CN" sz="2400" b="1" i="1" u="none" strike="noStrike" baseline="0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form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1AD5E83-74CB-4AF2-88AF-2EFB93661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149" y="4246773"/>
            <a:ext cx="2270893" cy="461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3E50AB5-50F8-49FC-8DC2-E4B662388159}"/>
                  </a:ext>
                </a:extLst>
              </p:cNvPr>
              <p:cNvSpPr txBox="1"/>
              <p:nvPr/>
            </p:nvSpPr>
            <p:spPr>
              <a:xfrm>
                <a:off x="328707" y="4737412"/>
                <a:ext cx="8924623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|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is the magnitude of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its phase angle, and ∠</a:t>
                </a:r>
                <a:r>
                  <a:rPr lang="en-US" altLang="zh-CN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useful shorthand representation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p>
                    </m:sSup>
                  </m:oMath>
                </a14:m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Applying </a:t>
                </a:r>
                <a:r>
                  <a:rPr lang="en-US" altLang="zh-CN" sz="2400" b="1" i="1" u="none" strike="noStrike" baseline="0" dirty="0">
                    <a:solidFill>
                      <a:srgbClr val="EE1D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identity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3E50AB5-50F8-49FC-8DC2-E4B66238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7" y="4737412"/>
                <a:ext cx="8924623" cy="901529"/>
              </a:xfrm>
              <a:prstGeom prst="rect">
                <a:avLst/>
              </a:prstGeom>
              <a:blipFill>
                <a:blip r:embed="rId6"/>
                <a:stretch>
                  <a:fillRect l="-1093" t="-7432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E361A5BE-EC2F-4D79-8D7F-28125233F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726" y="5636626"/>
            <a:ext cx="2345757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25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98D17B-FC3D-43F2-8F85-72DD393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6D1DD7-D024-4F0A-BD42-0ABBED77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99" y="824423"/>
            <a:ext cx="5268826" cy="3273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FCC5F0-BE72-42F7-A47D-9D6C6C65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" y="1164398"/>
            <a:ext cx="4182163" cy="4896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8C0BCF-E123-4462-8847-E34BE426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092" y="5334346"/>
            <a:ext cx="5333574" cy="48968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F095E25-8C06-41A9-ABE2-2AABEBD2A715}"/>
              </a:ext>
            </a:extLst>
          </p:cNvPr>
          <p:cNvSpPr txBox="1"/>
          <p:nvPr/>
        </p:nvSpPr>
        <p:spPr>
          <a:xfrm>
            <a:off x="59760" y="4194085"/>
            <a:ext cx="9084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conjugate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denoted with a star superscript (or asterisk), is obtained by replacing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(wherever it appears) with −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that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5C362A-A51B-42AA-BEC1-4D0C5F8B75AE}"/>
              </a:ext>
            </a:extLst>
          </p:cNvPr>
          <p:cNvSpPr txBox="1"/>
          <p:nvPr/>
        </p:nvSpPr>
        <p:spPr>
          <a:xfrm>
            <a:off x="59760" y="1907881"/>
            <a:ext cx="38249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magnitude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is equal to the positive square root of the product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complex conjugate: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5F2237-CE10-45C7-B653-AE5ACF25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29" y="2962151"/>
            <a:ext cx="1323279" cy="5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26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98D17B-FC3D-43F2-8F85-72DD393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11322-7B8C-498C-8999-88CD79D02E6A}"/>
              </a:ext>
            </a:extLst>
          </p:cNvPr>
          <p:cNvSpPr txBox="1"/>
          <p:nvPr/>
        </p:nvSpPr>
        <p:spPr>
          <a:xfrm>
            <a:off x="0" y="2113118"/>
            <a:ext cx="168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5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CA9A9D-F840-4A36-9FDA-E5879B2D0BBD}"/>
                  </a:ext>
                </a:extLst>
              </p:cNvPr>
              <p:cNvSpPr txBox="1"/>
              <p:nvPr/>
            </p:nvSpPr>
            <p:spPr>
              <a:xfrm>
                <a:off x="420109" y="2854999"/>
                <a:ext cx="8723891" cy="1235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two complex 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 </a:t>
                </a:r>
                <a:r>
                  <a:rPr lang="en-US" altLang="zh-CN" sz="2400" b="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3 − 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 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−</a:t>
                </a:r>
                <a:r>
                  <a:rPr lang="en-US" altLang="zh-CN" sz="2400" b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+ 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57200" indent="-457200" algn="l">
                  <a:buAutoNum type="alphaLcParenBoth"/>
                </a:pP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polar form, and 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n-US" altLang="zh-CN" sz="2400" b="0" i="0" u="none" strike="noStrik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I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r>
                  <a:rPr lang="en-US" altLang="zh-CN" sz="2400" b="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V/I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CA9A9D-F840-4A36-9FDA-E5879B2D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9" y="2854999"/>
                <a:ext cx="8723891" cy="1235082"/>
              </a:xfrm>
              <a:prstGeom prst="rect">
                <a:avLst/>
              </a:prstGeom>
              <a:blipFill>
                <a:blip r:embed="rId2"/>
                <a:stretch>
                  <a:fillRect l="-1118" t="-3941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27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98D17B-FC3D-43F2-8F85-72DD393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11322-7B8C-498C-8999-88CD79D02E6A}"/>
              </a:ext>
            </a:extLst>
          </p:cNvPr>
          <p:cNvSpPr txBox="1"/>
          <p:nvPr/>
        </p:nvSpPr>
        <p:spPr>
          <a:xfrm>
            <a:off x="161151" y="834458"/>
            <a:ext cx="168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9ECF85-ED97-4ECD-B0EA-4A599CD70C3F}"/>
              </a:ext>
            </a:extLst>
          </p:cNvPr>
          <p:cNvSpPr txBox="1"/>
          <p:nvPr/>
        </p:nvSpPr>
        <p:spPr>
          <a:xfrm>
            <a:off x="5709234" y="1664935"/>
            <a:ext cx="35591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−2 − </a:t>
            </a:r>
            <a:r>
              <a:rPr lang="en-US" altLang="zh-C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third quadrant in the complex plane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67389C-E3B3-4C43-8816-2CAE542D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97" y="2398220"/>
            <a:ext cx="3310403" cy="7078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20BE96-CE45-46BF-9EFE-489C3D81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5" y="1281447"/>
            <a:ext cx="3598709" cy="21425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E9B9AB-7302-4804-A29A-10D60DB4ECA0}"/>
              </a:ext>
            </a:extLst>
          </p:cNvPr>
          <p:cNvSpPr txBox="1"/>
          <p:nvPr/>
        </p:nvSpPr>
        <p:spPr>
          <a:xfrm>
            <a:off x="1468346" y="1258288"/>
            <a:ext cx="591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4E1D09-6DCD-4594-B8FB-8FAD47B55AF5}"/>
              </a:ext>
            </a:extLst>
          </p:cNvPr>
          <p:cNvSpPr txBox="1"/>
          <p:nvPr/>
        </p:nvSpPr>
        <p:spPr>
          <a:xfrm>
            <a:off x="1519914" y="3477015"/>
            <a:ext cx="46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6CFF1D-96F5-4691-B821-255662D85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881" y="3464563"/>
            <a:ext cx="2741232" cy="1261655"/>
          </a:xfrm>
          <a:prstGeom prst="rect">
            <a:avLst/>
          </a:prstGeom>
        </p:spPr>
      </p:pic>
      <p:sp>
        <p:nvSpPr>
          <p:cNvPr id="11" name="文本框 13">
            <a:extLst>
              <a:ext uri="{FF2B5EF4-FFF2-40B4-BE49-F238E27FC236}">
                <a16:creationId xmlns:a16="http://schemas.microsoft.com/office/drawing/2014/main" id="{CDE9B9AB-7302-4804-A29A-10D60DB4ECA0}"/>
              </a:ext>
            </a:extLst>
          </p:cNvPr>
          <p:cNvSpPr txBox="1"/>
          <p:nvPr/>
        </p:nvSpPr>
        <p:spPr>
          <a:xfrm>
            <a:off x="1534138" y="4875943"/>
            <a:ext cx="46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D04E1D09-6DCD-4594-B8FB-8FAD47B55AF5}"/>
              </a:ext>
            </a:extLst>
          </p:cNvPr>
          <p:cNvSpPr txBox="1"/>
          <p:nvPr/>
        </p:nvSpPr>
        <p:spPr>
          <a:xfrm>
            <a:off x="1581423" y="6195359"/>
            <a:ext cx="46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52CF08E2-7B0B-4D17-AF7A-BF33CB404C25}"/>
              </a:ext>
            </a:extLst>
          </p:cNvPr>
          <p:cNvSpPr txBox="1"/>
          <p:nvPr/>
        </p:nvSpPr>
        <p:spPr>
          <a:xfrm>
            <a:off x="1544077" y="5567411"/>
            <a:ext cx="594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7">
            <a:extLst>
              <a:ext uri="{FF2B5EF4-FFF2-40B4-BE49-F238E27FC236}">
                <a16:creationId xmlns:a16="http://schemas.microsoft.com/office/drawing/2014/main" id="{607E7A12-507D-4AFC-83FA-B23237EF4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987" y="4902474"/>
            <a:ext cx="6764783" cy="428479"/>
          </a:xfrm>
          <a:prstGeom prst="rect">
            <a:avLst/>
          </a:prstGeom>
        </p:spPr>
      </p:pic>
      <p:pic>
        <p:nvPicPr>
          <p:cNvPr id="18" name="图片 15">
            <a:extLst>
              <a:ext uri="{FF2B5EF4-FFF2-40B4-BE49-F238E27FC236}">
                <a16:creationId xmlns:a16="http://schemas.microsoft.com/office/drawing/2014/main" id="{B4FDCEE8-C8B3-434C-A0D5-FF5B77FF0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657" y="5426726"/>
            <a:ext cx="4847208" cy="814035"/>
          </a:xfrm>
          <a:prstGeom prst="rect">
            <a:avLst/>
          </a:prstGeom>
        </p:spPr>
      </p:pic>
      <p:pic>
        <p:nvPicPr>
          <p:cNvPr id="20" name="图片 17">
            <a:extLst>
              <a:ext uri="{FF2B5EF4-FFF2-40B4-BE49-F238E27FC236}">
                <a16:creationId xmlns:a16="http://schemas.microsoft.com/office/drawing/2014/main" id="{11E46767-19EA-4167-B2D8-D53A69F0F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881" y="6168438"/>
            <a:ext cx="6063447" cy="5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333" y="905356"/>
            <a:ext cx="6736715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Electromagnetics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altLang="zh-CN" sz="28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Units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Nota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Electromagnetism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5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</a:t>
            </a:r>
            <a:r>
              <a:rPr lang="en-US" altLang="zh-CN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435" y="100129"/>
            <a:ext cx="6333565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eaLnBrk="0" fontAlgn="base" hangingPunct="0">
              <a:spcBef>
                <a:spcPct val="0"/>
              </a:spcBef>
              <a:spcAft>
                <a:spcPct val="0"/>
              </a:spcAft>
            </a:pPr>
            <a:fld id="{81D60167-4931-47E6-BA6A-407CBD079E47}" type="slidenum">
              <a:rPr dirty="0">
                <a:solidFill>
                  <a:prstClr val="white"/>
                </a:solidFill>
                <a:ea typeface="宋体" panose="02010600030101010101" pitchFamily="2" charset="-122"/>
              </a:rPr>
              <a:pPr marL="25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808" y="130904"/>
            <a:ext cx="630019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45" dirty="0"/>
              <a:t>T</a:t>
            </a:r>
            <a:r>
              <a:rPr sz="2800" dirty="0"/>
              <a:t>raveling</a:t>
            </a:r>
            <a:r>
              <a:rPr sz="2800" spc="-45" dirty="0"/>
              <a:t> </a:t>
            </a:r>
            <a:r>
              <a:rPr sz="2800" spc="-95" dirty="0"/>
              <a:t>W</a:t>
            </a:r>
            <a:r>
              <a:rPr sz="2800" spc="-5" dirty="0"/>
              <a:t>av</a:t>
            </a:r>
            <a:r>
              <a:rPr sz="2800" dirty="0"/>
              <a:t>e for</a:t>
            </a:r>
            <a:r>
              <a:rPr sz="2800" spc="-10" dirty="0"/>
              <a:t> </a:t>
            </a:r>
            <a:r>
              <a:rPr sz="2800" dirty="0"/>
              <a:t>Electric</a:t>
            </a:r>
            <a:r>
              <a:rPr sz="2800" spc="-20" dirty="0"/>
              <a:t> </a:t>
            </a:r>
            <a:r>
              <a:rPr sz="2800" dirty="0"/>
              <a:t>Field</a:t>
            </a:r>
            <a:r>
              <a:rPr sz="2800" spc="-30" dirty="0"/>
              <a:t> </a:t>
            </a:r>
            <a:r>
              <a:rPr sz="2800" dirty="0"/>
              <a:t>or</a:t>
            </a:r>
            <a:r>
              <a:rPr sz="2800" spc="-10" dirty="0"/>
              <a:t> </a:t>
            </a:r>
            <a:r>
              <a:rPr sz="2800" spc="-195" dirty="0"/>
              <a:t>V</a:t>
            </a:r>
            <a:r>
              <a:rPr sz="2800" dirty="0"/>
              <a:t>olta</a:t>
            </a:r>
            <a:r>
              <a:rPr sz="2800" spc="5" dirty="0"/>
              <a:t>g</a:t>
            </a:r>
            <a:r>
              <a:rPr sz="2800"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908303"/>
            <a:ext cx="6425183" cy="547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333" y="905356"/>
            <a:ext cx="6736715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Electromagnetics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altLang="zh-CN" sz="28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Units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Nota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Electromagnetism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5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</a:t>
            </a:r>
            <a:r>
              <a:rPr lang="en-US" altLang="zh-CN" sz="2800" spc="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2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 eaLnBrk="0" fontAlgn="base" hangingPunct="0">
              <a:lnSpc>
                <a:spcPct val="150000"/>
              </a:lnSpc>
              <a:spcBef>
                <a:spcPts val="670"/>
              </a:spcBef>
              <a:spcAft>
                <a:spcPct val="0"/>
              </a:spcAft>
              <a:buClr>
                <a:srgbClr val="4F81BD">
                  <a:lumMod val="75000"/>
                </a:srgbClr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lang="en-US" altLang="zh-CN" sz="28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435" y="100129"/>
            <a:ext cx="6333565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 eaLnBrk="0" fontAlgn="base" hangingPunct="0">
              <a:spcBef>
                <a:spcPct val="0"/>
              </a:spcBef>
              <a:spcAft>
                <a:spcPct val="0"/>
              </a:spcAft>
            </a:pPr>
            <a:fld id="{81D60167-4931-47E6-BA6A-407CBD079E47}" type="slidenum">
              <a:rPr dirty="0">
                <a:solidFill>
                  <a:prstClr val="white"/>
                </a:solidFill>
                <a:ea typeface="宋体" panose="02010600030101010101" pitchFamily="2" charset="-122"/>
              </a:rPr>
              <a:pPr marL="25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808" y="130904"/>
            <a:ext cx="630019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45" dirty="0"/>
              <a:t>T</a:t>
            </a:r>
            <a:r>
              <a:rPr sz="2800" dirty="0"/>
              <a:t>raveling</a:t>
            </a:r>
            <a:r>
              <a:rPr sz="2800" spc="-45" dirty="0"/>
              <a:t> </a:t>
            </a:r>
            <a:r>
              <a:rPr sz="2800" spc="-95" dirty="0"/>
              <a:t>W</a:t>
            </a:r>
            <a:r>
              <a:rPr sz="2800" spc="-5" dirty="0"/>
              <a:t>av</a:t>
            </a:r>
            <a:r>
              <a:rPr sz="2800" dirty="0"/>
              <a:t>e for</a:t>
            </a:r>
            <a:r>
              <a:rPr sz="2800" spc="-10" dirty="0"/>
              <a:t> </a:t>
            </a:r>
            <a:r>
              <a:rPr sz="2800" dirty="0"/>
              <a:t>Electric</a:t>
            </a:r>
            <a:r>
              <a:rPr sz="2800" spc="-20" dirty="0"/>
              <a:t> </a:t>
            </a:r>
            <a:r>
              <a:rPr sz="2800" dirty="0"/>
              <a:t>Field</a:t>
            </a:r>
            <a:r>
              <a:rPr sz="2800" spc="-30" dirty="0"/>
              <a:t> </a:t>
            </a:r>
            <a:r>
              <a:rPr sz="2800" dirty="0"/>
              <a:t>or</a:t>
            </a:r>
            <a:r>
              <a:rPr sz="2800" spc="-10" dirty="0"/>
              <a:t> </a:t>
            </a:r>
            <a:r>
              <a:rPr sz="2800" spc="-195" dirty="0"/>
              <a:t>V</a:t>
            </a:r>
            <a:r>
              <a:rPr sz="2800" dirty="0"/>
              <a:t>olta</a:t>
            </a:r>
            <a:r>
              <a:rPr sz="2800" spc="5" dirty="0"/>
              <a:t>g</a:t>
            </a:r>
            <a:r>
              <a:rPr sz="2800" spc="-5" dirty="0"/>
              <a:t>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6556" y="4068925"/>
            <a:ext cx="517334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Instan</a:t>
            </a:r>
            <a:r>
              <a:rPr sz="2400" spc="5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aneous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-275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ector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Phasor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6060" y="3323716"/>
            <a:ext cx="2284730" cy="218440"/>
          </a:xfrm>
          <a:custGeom>
            <a:avLst/>
            <a:gdLst/>
            <a:ahLst/>
            <a:cxnLst/>
            <a:rect l="l" t="t" r="r" b="b"/>
            <a:pathLst>
              <a:path w="2284729" h="218439">
                <a:moveTo>
                  <a:pt x="2284186" y="0"/>
                </a:moveTo>
                <a:lnTo>
                  <a:pt x="2271529" y="38043"/>
                </a:lnTo>
                <a:lnTo>
                  <a:pt x="2235973" y="70067"/>
                </a:lnTo>
                <a:lnTo>
                  <a:pt x="2197263" y="88481"/>
                </a:lnTo>
                <a:lnTo>
                  <a:pt x="2150553" y="100803"/>
                </a:lnTo>
                <a:lnTo>
                  <a:pt x="2097936" y="105873"/>
                </a:lnTo>
                <a:lnTo>
                  <a:pt x="1333464" y="113665"/>
                </a:lnTo>
                <a:lnTo>
                  <a:pt x="1315295" y="114308"/>
                </a:lnTo>
                <a:lnTo>
                  <a:pt x="1264059" y="121478"/>
                </a:lnTo>
                <a:lnTo>
                  <a:pt x="1219347" y="135606"/>
                </a:lnTo>
                <a:lnTo>
                  <a:pt x="1183238" y="155531"/>
                </a:lnTo>
                <a:lnTo>
                  <a:pt x="1152067" y="189105"/>
                </a:lnTo>
                <a:lnTo>
                  <a:pt x="1144114" y="218037"/>
                </a:lnTo>
                <a:lnTo>
                  <a:pt x="1143163" y="208328"/>
                </a:lnTo>
                <a:lnTo>
                  <a:pt x="1123450" y="172496"/>
                </a:lnTo>
                <a:lnTo>
                  <a:pt x="1082074" y="143553"/>
                </a:lnTo>
                <a:lnTo>
                  <a:pt x="1039866" y="128040"/>
                </a:lnTo>
                <a:lnTo>
                  <a:pt x="990446" y="119141"/>
                </a:lnTo>
                <a:lnTo>
                  <a:pt x="954545" y="117462"/>
                </a:lnTo>
                <a:lnTo>
                  <a:pt x="191353" y="125222"/>
                </a:lnTo>
                <a:lnTo>
                  <a:pt x="173177" y="124931"/>
                </a:lnTo>
                <a:lnTo>
                  <a:pt x="121805" y="118771"/>
                </a:lnTo>
                <a:lnTo>
                  <a:pt x="76812" y="105543"/>
                </a:lnTo>
                <a:lnTo>
                  <a:pt x="40308" y="86359"/>
                </a:lnTo>
                <a:lnTo>
                  <a:pt x="8489" y="53439"/>
                </a:lnTo>
                <a:lnTo>
                  <a:pt x="1209" y="34574"/>
                </a:lnTo>
                <a:lnTo>
                  <a:pt x="0" y="246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5853" y="3640835"/>
            <a:ext cx="258445" cy="1220470"/>
          </a:xfrm>
          <a:custGeom>
            <a:avLst/>
            <a:gdLst/>
            <a:ahLst/>
            <a:cxnLst/>
            <a:rect l="l" t="t" r="r" b="b"/>
            <a:pathLst>
              <a:path w="258445" h="1220470">
                <a:moveTo>
                  <a:pt x="214575" y="73695"/>
                </a:moveTo>
                <a:lnTo>
                  <a:pt x="0" y="1218057"/>
                </a:lnTo>
                <a:lnTo>
                  <a:pt x="12446" y="1220343"/>
                </a:lnTo>
                <a:lnTo>
                  <a:pt x="227033" y="76043"/>
                </a:lnTo>
                <a:lnTo>
                  <a:pt x="214575" y="73695"/>
                </a:lnTo>
                <a:close/>
              </a:path>
              <a:path w="258445" h="1220470">
                <a:moveTo>
                  <a:pt x="252285" y="61213"/>
                </a:moveTo>
                <a:lnTo>
                  <a:pt x="216916" y="61213"/>
                </a:lnTo>
                <a:lnTo>
                  <a:pt x="229362" y="63626"/>
                </a:lnTo>
                <a:lnTo>
                  <a:pt x="227033" y="76043"/>
                </a:lnTo>
                <a:lnTo>
                  <a:pt x="258191" y="81914"/>
                </a:lnTo>
                <a:lnTo>
                  <a:pt x="252285" y="61213"/>
                </a:lnTo>
                <a:close/>
              </a:path>
              <a:path w="258445" h="1220470">
                <a:moveTo>
                  <a:pt x="216916" y="61213"/>
                </a:moveTo>
                <a:lnTo>
                  <a:pt x="214575" y="73695"/>
                </a:lnTo>
                <a:lnTo>
                  <a:pt x="227033" y="76043"/>
                </a:lnTo>
                <a:lnTo>
                  <a:pt x="229362" y="63626"/>
                </a:lnTo>
                <a:lnTo>
                  <a:pt x="216916" y="61213"/>
                </a:lnTo>
                <a:close/>
              </a:path>
              <a:path w="258445" h="1220470">
                <a:moveTo>
                  <a:pt x="234823" y="0"/>
                </a:moveTo>
                <a:lnTo>
                  <a:pt x="183387" y="67818"/>
                </a:lnTo>
                <a:lnTo>
                  <a:pt x="214575" y="73695"/>
                </a:lnTo>
                <a:lnTo>
                  <a:pt x="216916" y="61213"/>
                </a:lnTo>
                <a:lnTo>
                  <a:pt x="252285" y="61213"/>
                </a:lnTo>
                <a:lnTo>
                  <a:pt x="234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93572" y="2637677"/>
            <a:ext cx="3086100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785" algn="l"/>
              </a:tabLst>
            </a:pPr>
            <a:r>
              <a:rPr sz="4950" spc="380" dirty="0">
                <a:latin typeface="Times New Roman"/>
                <a:cs typeface="Times New Roman"/>
              </a:rPr>
              <a:t>(</a:t>
            </a:r>
            <a:r>
              <a:rPr sz="4950" i="1" spc="55" dirty="0">
                <a:latin typeface="Times New Roman"/>
                <a:cs typeface="Times New Roman"/>
              </a:rPr>
              <a:t>x</a:t>
            </a:r>
            <a:r>
              <a:rPr sz="4950" spc="65" dirty="0">
                <a:latin typeface="Times New Roman"/>
                <a:cs typeface="Times New Roman"/>
              </a:rPr>
              <a:t>,</a:t>
            </a:r>
            <a:r>
              <a:rPr sz="4950" spc="-200" dirty="0">
                <a:latin typeface="Times New Roman"/>
                <a:cs typeface="Times New Roman"/>
              </a:rPr>
              <a:t> </a:t>
            </a:r>
            <a:r>
              <a:rPr sz="4950" i="1" spc="135" dirty="0">
                <a:latin typeface="Times New Roman"/>
                <a:cs typeface="Times New Roman"/>
              </a:rPr>
              <a:t>y</a:t>
            </a:r>
            <a:r>
              <a:rPr sz="4950" spc="65" dirty="0">
                <a:latin typeface="Times New Roman"/>
                <a:cs typeface="Times New Roman"/>
              </a:rPr>
              <a:t>,</a:t>
            </a:r>
            <a:r>
              <a:rPr sz="4950" spc="-440" dirty="0">
                <a:latin typeface="Times New Roman"/>
                <a:cs typeface="Times New Roman"/>
              </a:rPr>
              <a:t> </a:t>
            </a:r>
            <a:r>
              <a:rPr sz="4950" i="1" spc="260" dirty="0">
                <a:latin typeface="Times New Roman"/>
                <a:cs typeface="Times New Roman"/>
              </a:rPr>
              <a:t>z</a:t>
            </a:r>
            <a:r>
              <a:rPr sz="4950" spc="60" dirty="0">
                <a:latin typeface="Times New Roman"/>
                <a:cs typeface="Times New Roman"/>
              </a:rPr>
              <a:t>)</a:t>
            </a:r>
            <a:r>
              <a:rPr sz="4950" i="1" spc="120" dirty="0">
                <a:latin typeface="Times New Roman"/>
                <a:cs typeface="Times New Roman"/>
              </a:rPr>
              <a:t>e</a:t>
            </a:r>
            <a:r>
              <a:rPr sz="4950" i="1" dirty="0">
                <a:latin typeface="Times New Roman"/>
                <a:cs typeface="Times New Roman"/>
              </a:rPr>
              <a:t>	</a:t>
            </a:r>
            <a:r>
              <a:rPr sz="4950" spc="90" dirty="0">
                <a:latin typeface="Times New Roman"/>
                <a:cs typeface="Times New Roman"/>
              </a:rPr>
              <a:t>]</a:t>
            </a:r>
            <a:endParaRPr sz="4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187" y="2253606"/>
            <a:ext cx="38417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45" dirty="0">
                <a:latin typeface="Times New Roman"/>
                <a:cs typeface="Times New Roman"/>
              </a:rPr>
              <a:t>~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340" y="2627621"/>
            <a:ext cx="477901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b="1" spc="50" dirty="0">
                <a:latin typeface="Times New Roman"/>
                <a:cs typeface="Times New Roman"/>
              </a:rPr>
              <a:t>E</a:t>
            </a:r>
            <a:r>
              <a:rPr sz="4950" spc="375" dirty="0">
                <a:latin typeface="Times New Roman"/>
                <a:cs typeface="Times New Roman"/>
              </a:rPr>
              <a:t>(</a:t>
            </a:r>
            <a:r>
              <a:rPr sz="4950" i="1" spc="65" dirty="0">
                <a:latin typeface="Times New Roman"/>
                <a:cs typeface="Times New Roman"/>
              </a:rPr>
              <a:t>x</a:t>
            </a:r>
            <a:r>
              <a:rPr sz="4950" spc="65" dirty="0">
                <a:latin typeface="Times New Roman"/>
                <a:cs typeface="Times New Roman"/>
              </a:rPr>
              <a:t>,</a:t>
            </a:r>
            <a:r>
              <a:rPr sz="4950" spc="-204" dirty="0">
                <a:latin typeface="Times New Roman"/>
                <a:cs typeface="Times New Roman"/>
              </a:rPr>
              <a:t> </a:t>
            </a:r>
            <a:r>
              <a:rPr sz="4950" i="1" spc="135" dirty="0">
                <a:latin typeface="Times New Roman"/>
                <a:cs typeface="Times New Roman"/>
              </a:rPr>
              <a:t>y</a:t>
            </a:r>
            <a:r>
              <a:rPr sz="4950" spc="65" dirty="0">
                <a:latin typeface="Times New Roman"/>
                <a:cs typeface="Times New Roman"/>
              </a:rPr>
              <a:t>,</a:t>
            </a:r>
            <a:r>
              <a:rPr sz="4950" spc="-440" dirty="0">
                <a:latin typeface="Times New Roman"/>
                <a:cs typeface="Times New Roman"/>
              </a:rPr>
              <a:t> </a:t>
            </a:r>
            <a:r>
              <a:rPr sz="4950" i="1" spc="110" dirty="0">
                <a:latin typeface="Times New Roman"/>
                <a:cs typeface="Times New Roman"/>
              </a:rPr>
              <a:t>z</a:t>
            </a:r>
            <a:r>
              <a:rPr sz="4950" spc="415" dirty="0">
                <a:latin typeface="Times New Roman"/>
                <a:cs typeface="Times New Roman"/>
              </a:rPr>
              <a:t>;</a:t>
            </a:r>
            <a:r>
              <a:rPr sz="4950" i="1" spc="335" dirty="0">
                <a:latin typeface="Times New Roman"/>
                <a:cs typeface="Times New Roman"/>
              </a:rPr>
              <a:t>t</a:t>
            </a:r>
            <a:r>
              <a:rPr sz="4950" spc="90" dirty="0">
                <a:latin typeface="Times New Roman"/>
                <a:cs typeface="Times New Roman"/>
              </a:rPr>
              <a:t>)</a:t>
            </a:r>
            <a:r>
              <a:rPr sz="4950" spc="-165" dirty="0">
                <a:latin typeface="Times New Roman"/>
                <a:cs typeface="Times New Roman"/>
              </a:rPr>
              <a:t> </a:t>
            </a:r>
            <a:r>
              <a:rPr sz="4950" spc="145" dirty="0">
                <a:latin typeface="Symbol"/>
                <a:cs typeface="Symbol"/>
              </a:rPr>
              <a:t></a:t>
            </a:r>
            <a:r>
              <a:rPr sz="4950" spc="-204" dirty="0">
                <a:latin typeface="Times New Roman"/>
                <a:cs typeface="Times New Roman"/>
              </a:rPr>
              <a:t> </a:t>
            </a:r>
            <a:r>
              <a:rPr sz="4950" spc="20" dirty="0">
                <a:latin typeface="Times New Roman"/>
                <a:cs typeface="Times New Roman"/>
              </a:rPr>
              <a:t>R</a:t>
            </a:r>
            <a:r>
              <a:rPr sz="4950" spc="-125" dirty="0">
                <a:latin typeface="Times New Roman"/>
                <a:cs typeface="Times New Roman"/>
              </a:rPr>
              <a:t>e</a:t>
            </a:r>
            <a:r>
              <a:rPr sz="4950" spc="200" dirty="0">
                <a:latin typeface="Times New Roman"/>
                <a:cs typeface="Times New Roman"/>
              </a:rPr>
              <a:t>[</a:t>
            </a:r>
            <a:r>
              <a:rPr sz="4950" b="1" spc="180" dirty="0">
                <a:latin typeface="Times New Roman"/>
                <a:cs typeface="Times New Roman"/>
              </a:rPr>
              <a:t>E</a:t>
            </a:r>
            <a:endParaRPr sz="4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7223" y="2541823"/>
            <a:ext cx="49149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10" dirty="0">
                <a:latin typeface="Times New Roman"/>
                <a:cs typeface="Times New Roman"/>
              </a:rPr>
              <a:t>j</a:t>
            </a:r>
            <a:r>
              <a:rPr sz="3050" i="1" spc="-90" dirty="0">
                <a:latin typeface="Symbol"/>
                <a:cs typeface="Symbol"/>
              </a:rPr>
              <a:t></a:t>
            </a:r>
            <a:r>
              <a:rPr sz="2900" i="1" spc="40" dirty="0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0010" y="3412235"/>
            <a:ext cx="247015" cy="688340"/>
          </a:xfrm>
          <a:custGeom>
            <a:avLst/>
            <a:gdLst/>
            <a:ahLst/>
            <a:cxnLst/>
            <a:rect l="l" t="t" r="r" b="b"/>
            <a:pathLst>
              <a:path w="247014" h="688339">
                <a:moveTo>
                  <a:pt x="42205" y="70234"/>
                </a:moveTo>
                <a:lnTo>
                  <a:pt x="30169" y="74253"/>
                </a:lnTo>
                <a:lnTo>
                  <a:pt x="234695" y="687832"/>
                </a:lnTo>
                <a:lnTo>
                  <a:pt x="246633" y="683768"/>
                </a:lnTo>
                <a:lnTo>
                  <a:pt x="42205" y="70234"/>
                </a:lnTo>
                <a:close/>
              </a:path>
              <a:path w="247014" h="688339">
                <a:moveTo>
                  <a:pt x="12064" y="0"/>
                </a:moveTo>
                <a:lnTo>
                  <a:pt x="0" y="84327"/>
                </a:lnTo>
                <a:lnTo>
                  <a:pt x="30169" y="74253"/>
                </a:lnTo>
                <a:lnTo>
                  <a:pt x="26162" y="62229"/>
                </a:lnTo>
                <a:lnTo>
                  <a:pt x="38226" y="58292"/>
                </a:lnTo>
                <a:lnTo>
                  <a:pt x="70357" y="58292"/>
                </a:lnTo>
                <a:lnTo>
                  <a:pt x="12064" y="0"/>
                </a:lnTo>
                <a:close/>
              </a:path>
              <a:path w="247014" h="688339">
                <a:moveTo>
                  <a:pt x="38226" y="58292"/>
                </a:moveTo>
                <a:lnTo>
                  <a:pt x="26162" y="62229"/>
                </a:lnTo>
                <a:lnTo>
                  <a:pt x="30169" y="74253"/>
                </a:lnTo>
                <a:lnTo>
                  <a:pt x="42205" y="70234"/>
                </a:lnTo>
                <a:lnTo>
                  <a:pt x="38226" y="58292"/>
                </a:lnTo>
                <a:close/>
              </a:path>
              <a:path w="247014" h="688339">
                <a:moveTo>
                  <a:pt x="70357" y="58292"/>
                </a:moveTo>
                <a:lnTo>
                  <a:pt x="38226" y="58292"/>
                </a:lnTo>
                <a:lnTo>
                  <a:pt x="42205" y="70234"/>
                </a:lnTo>
                <a:lnTo>
                  <a:pt x="72262" y="60198"/>
                </a:lnTo>
                <a:lnTo>
                  <a:pt x="70357" y="58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7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Phas</a:t>
            </a:r>
            <a:r>
              <a:rPr spc="5" dirty="0"/>
              <a:t>o</a:t>
            </a:r>
            <a:r>
              <a:rPr dirty="0"/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1341119"/>
            <a:ext cx="7714488" cy="419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827556" y="5696711"/>
            <a:ext cx="4032504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7096125" y="6597650"/>
            <a:ext cx="20574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9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32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24CCF-ABAC-45C8-B4AD-B98111F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Phasors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9BFE6-EC3D-42AE-BF4D-5AB631F7B5C4}"/>
              </a:ext>
            </a:extLst>
          </p:cNvPr>
          <p:cNvSpPr txBox="1"/>
          <p:nvPr/>
        </p:nvSpPr>
        <p:spPr>
          <a:xfrm>
            <a:off x="160935" y="1168521"/>
            <a:ext cx="86080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 RC circuit shown in </a:t>
            </a:r>
            <a:r>
              <a:rPr lang="en-US" altLang="zh-CN" sz="2000" b="1" dirty="0">
                <a:solidFill>
                  <a:srgbClr val="00A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1-20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sinusoidally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voltage source given by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D692B3-A891-4596-9F33-5826298A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65" y="1914050"/>
            <a:ext cx="2520713" cy="4483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DA41509-6C6B-49F3-9065-910E29F05F69}"/>
              </a:ext>
            </a:extLst>
          </p:cNvPr>
          <p:cNvSpPr txBox="1"/>
          <p:nvPr/>
        </p:nvSpPr>
        <p:spPr>
          <a:xfrm>
            <a:off x="226470" y="2459665"/>
            <a:ext cx="8419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Kirchhoff’s voltage law gives the following loop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F167E-A3E6-45FD-B81E-20368B9A499A}"/>
              </a:ext>
            </a:extLst>
          </p:cNvPr>
          <p:cNvSpPr txBox="1"/>
          <p:nvPr/>
        </p:nvSpPr>
        <p:spPr>
          <a:xfrm>
            <a:off x="308113" y="3811536"/>
            <a:ext cx="39444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obtain an expression for the current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do this by solving </a:t>
            </a:r>
            <a:r>
              <a:rPr lang="en-US" altLang="zh-CN" sz="2000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time domain, which is somewhat cumbersome because the forcing function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sinusoid.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115331-FC68-4663-B79C-AC39573E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27" y="2962663"/>
            <a:ext cx="2549599" cy="7088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04B238-C62C-4890-AA78-D39EC121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42" y="3708648"/>
            <a:ext cx="4891458" cy="23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33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24CCF-ABAC-45C8-B4AD-B98111F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Phasors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F6740-C562-46E4-9FEE-E60153960FD8}"/>
              </a:ext>
            </a:extLst>
          </p:cNvPr>
          <p:cNvSpPr txBox="1"/>
          <p:nvPr/>
        </p:nvSpPr>
        <p:spPr>
          <a:xfrm>
            <a:off x="49916" y="811305"/>
            <a:ext cx="4634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D20C7-71B8-4EE6-A933-4C0E3612CF97}"/>
              </a:ext>
            </a:extLst>
          </p:cNvPr>
          <p:cNvSpPr txBox="1"/>
          <p:nvPr/>
        </p:nvSpPr>
        <p:spPr>
          <a:xfrm>
            <a:off x="736847" y="1235445"/>
            <a:ext cx="4634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a cosine reference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C580B-3C5F-4D53-A641-85586DAC63A7}"/>
              </a:ext>
            </a:extLst>
          </p:cNvPr>
          <p:cNvSpPr txBox="1"/>
          <p:nvPr/>
        </p:nvSpPr>
        <p:spPr>
          <a:xfrm>
            <a:off x="736847" y="3301242"/>
            <a:ext cx="694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time-dependent variables as phasors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96856F-22B0-4750-B32E-17612E77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25" y="1628761"/>
            <a:ext cx="3093064" cy="18201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34BBB6-0C72-4CF9-9667-8C355822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7" y="3744102"/>
            <a:ext cx="3863181" cy="27010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CFC648-CF92-4965-B76B-2B23292FA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26" y="3596495"/>
            <a:ext cx="3497387" cy="29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34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24CCF-ABAC-45C8-B4AD-B98111F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Phasors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F6740-C562-46E4-9FEE-E60153960FD8}"/>
              </a:ext>
            </a:extLst>
          </p:cNvPr>
          <p:cNvSpPr txBox="1"/>
          <p:nvPr/>
        </p:nvSpPr>
        <p:spPr>
          <a:xfrm>
            <a:off x="115410" y="872659"/>
            <a:ext cx="4634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D20C7-71B8-4EE6-A933-4C0E3612CF97}"/>
              </a:ext>
            </a:extLst>
          </p:cNvPr>
          <p:cNvSpPr txBox="1"/>
          <p:nvPr/>
        </p:nvSpPr>
        <p:spPr>
          <a:xfrm>
            <a:off x="76870" y="1404634"/>
            <a:ext cx="53373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Recast the differential / integral equation in phasor form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CD11B-100D-4F5C-841B-265FC742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6" y="2121275"/>
            <a:ext cx="4474232" cy="34373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1FF8B1-5A97-4AC0-AC9B-A94B602EED2D}"/>
              </a:ext>
            </a:extLst>
          </p:cNvPr>
          <p:cNvSpPr txBox="1"/>
          <p:nvPr/>
        </p:nvSpPr>
        <p:spPr>
          <a:xfrm>
            <a:off x="2432481" y="4935140"/>
            <a:ext cx="190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solidFill>
                  <a:srgbClr val="276890"/>
                </a:solidFill>
                <a:latin typeface="Times-Bold"/>
              </a:rPr>
              <a:t>(phasor domain)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MTMI"/>
              </a:rPr>
              <a:t>.</a:t>
            </a:r>
            <a:endParaRPr lang="zh-CN" altLang="en-US" dirty="0"/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769D20C7-71B8-4EE6-A933-4C0E3612CF97}"/>
              </a:ext>
            </a:extLst>
          </p:cNvPr>
          <p:cNvSpPr txBox="1"/>
          <p:nvPr/>
        </p:nvSpPr>
        <p:spPr>
          <a:xfrm>
            <a:off x="5237787" y="1441973"/>
            <a:ext cx="4109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phasor-domain equation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826F03C7-329A-4930-80B1-C9EEF17B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67" y="2112520"/>
            <a:ext cx="3756369" cy="36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35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24CCF-ABAC-45C8-B4AD-B98111F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Phasors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F6740-C562-46E4-9FEE-E60153960FD8}"/>
              </a:ext>
            </a:extLst>
          </p:cNvPr>
          <p:cNvSpPr txBox="1"/>
          <p:nvPr/>
        </p:nvSpPr>
        <p:spPr>
          <a:xfrm>
            <a:off x="115410" y="872659"/>
            <a:ext cx="4634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D20C7-71B8-4EE6-A933-4C0E3612CF97}"/>
              </a:ext>
            </a:extLst>
          </p:cNvPr>
          <p:cNvSpPr txBox="1"/>
          <p:nvPr/>
        </p:nvSpPr>
        <p:spPr>
          <a:xfrm>
            <a:off x="736846" y="1334525"/>
            <a:ext cx="7164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instantaneous value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E32FAA-19BD-4597-A289-451C55A7054C}"/>
                  </a:ext>
                </a:extLst>
              </p:cNvPr>
              <p:cNvSpPr txBox="1"/>
              <p:nvPr/>
            </p:nvSpPr>
            <p:spPr>
              <a:xfrm>
                <a:off x="115410" y="4597907"/>
                <a:ext cx="8909320" cy="1574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summary, we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converted all time-varying quantities into the phasor domain, solved for the phasor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desired instantaneous current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then converted back to the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domain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an expression for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E32FAA-19BD-4597-A289-451C55A70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0" y="4597907"/>
                <a:ext cx="8909320" cy="1574726"/>
              </a:xfrm>
              <a:prstGeom prst="rect">
                <a:avLst/>
              </a:prstGeom>
              <a:blipFill>
                <a:blip r:embed="rId2"/>
                <a:stretch>
                  <a:fillRect l="-1095" t="-3089" r="-2738" b="-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70F5CF0-76EE-43A4-842A-7B354CC9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42" y="1789498"/>
            <a:ext cx="4428937" cy="25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7709" y="208883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0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5" dirty="0">
                <a:latin typeface="Arial Narrow" panose="020B0606020202030204" pitchFamily="34" charset="0"/>
                <a:cs typeface="Arial"/>
              </a:rPr>
              <a:t>Review of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Pha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36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A47FA-7CBF-49A4-A7B7-4EDA45E9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02" y="848211"/>
            <a:ext cx="4676498" cy="57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13995" y="257216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0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5" dirty="0">
                <a:latin typeface="Arial Narrow" panose="020B0606020202030204" pitchFamily="34" charset="0"/>
                <a:cs typeface="Arial"/>
              </a:rPr>
              <a:t>Summary</a:t>
            </a:r>
            <a:endParaRPr lang="en-US" altLang="zh-CN" sz="2800" spc="-5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37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4F2E6-4202-4BF2-9A9D-C13F1706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104"/>
            <a:ext cx="8996462" cy="42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4</a:t>
            </a:fld>
            <a:endParaRPr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E0378D-0720-49BF-BFB5-85B1041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Waves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8F3DA-D44C-457B-A8F5-1EB433F2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41" y="1243801"/>
            <a:ext cx="5341293" cy="53294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DD78F3-57A4-491C-9ACE-070EFE3977EF}"/>
              </a:ext>
            </a:extLst>
          </p:cNvPr>
          <p:cNvSpPr/>
          <p:nvPr/>
        </p:nvSpPr>
        <p:spPr>
          <a:xfrm>
            <a:off x="1638859" y="782136"/>
            <a:ext cx="6100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one-dimensional wave traveling on a string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186451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5</a:t>
            </a:fld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079DE1-BF53-4926-91EB-26D691F1176A}"/>
              </a:ext>
            </a:extLst>
          </p:cNvPr>
          <p:cNvSpPr txBox="1"/>
          <p:nvPr/>
        </p:nvSpPr>
        <p:spPr>
          <a:xfrm>
            <a:off x="63680" y="837419"/>
            <a:ext cx="8714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wo-dimensional wave: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propagates out across a surface, like the ripples on a pond , and its disturbance can be described by two space variables.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hree-dimensional wave: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propagates through a volume and its disturbance may be a function of all three space variables.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on many different shapes;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waves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cylindrical waves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 waves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4B8F07-6A3C-4FD0-86D0-CA61901A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0" y="2776411"/>
            <a:ext cx="8341180" cy="38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159187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6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C2CAD-9A9A-4082-9B0E-58787B8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94" y="765701"/>
            <a:ext cx="5668831" cy="56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211453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  <a:endParaRPr lang="en-US" altLang="zh-CN" sz="2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7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714AF2-5238-4D94-A135-BAEF3AFA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02" y="861999"/>
            <a:ext cx="6551949" cy="57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206790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8</a:t>
            </a:fld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2AEA33-DD4B-4C3D-9512-8A80DD60FDD8}"/>
              </a:ext>
            </a:extLst>
          </p:cNvPr>
          <p:cNvSpPr/>
          <p:nvPr/>
        </p:nvSpPr>
        <p:spPr>
          <a:xfrm>
            <a:off x="-44512" y="988669"/>
            <a:ext cx="6232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Waves in a Lossless Medium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8BFED-3C4B-40A4-AE54-7D1DDFF3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5" y="1511889"/>
            <a:ext cx="7286921" cy="3359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6D8C6E-30C1-492A-9890-4DC736D53452}"/>
              </a:ext>
            </a:extLst>
          </p:cNvPr>
          <p:cNvSpPr txBox="1"/>
          <p:nvPr/>
        </p:nvSpPr>
        <p:spPr>
          <a:xfrm>
            <a:off x="19639" y="4618611"/>
            <a:ext cx="61038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dirty="0">
              <a:latin typeface="Times-Roman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first analyze the simple case when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602273-5411-4DFD-A94F-A40F0C32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54" y="5295719"/>
            <a:ext cx="50196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5431" y="207006"/>
            <a:ext cx="8400256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675"/>
              </a:spcBef>
              <a:buClr>
                <a:srgbClr val="4F81BD">
                  <a:lumMod val="75000"/>
                </a:srgbClr>
              </a:buClr>
              <a:buSzPct val="119642"/>
              <a:tabLst>
                <a:tab pos="355600" algn="l"/>
              </a:tabLst>
            </a:pP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Tra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i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n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g</a:t>
            </a:r>
            <a:r>
              <a:rPr lang="en-US" altLang="zh-CN" sz="2800" spc="15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Wa</a:t>
            </a:r>
            <a:r>
              <a:rPr lang="en-US" altLang="zh-CN" sz="2800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altLang="zh-CN" sz="2800" spc="-5" dirty="0">
                <a:latin typeface="Arial Narrow" panose="020B0606020202030204" pitchFamily="34" charset="0"/>
                <a:cs typeface="Arial"/>
              </a:rPr>
              <a:t>es</a:t>
            </a:r>
            <a:endParaRPr lang="en-US" altLang="zh-CN" sz="2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7096125" y="6620103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9</a:t>
            </a:fld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78F94-8D3C-4975-A7AC-8D5058B6569C}"/>
              </a:ext>
            </a:extLst>
          </p:cNvPr>
          <p:cNvSpPr txBox="1"/>
          <p:nvPr/>
        </p:nvSpPr>
        <p:spPr>
          <a:xfrm>
            <a:off x="759944" y="951516"/>
            <a:ext cx="8155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peaks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pattern, the phase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φ(x, t)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zero or multiples of 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radians. Thus,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007316-E55A-4FEA-95BB-EAEF4832BD64}"/>
              </a:ext>
            </a:extLst>
          </p:cNvPr>
          <p:cNvSpPr txBox="1"/>
          <p:nvPr/>
        </p:nvSpPr>
        <p:spPr>
          <a:xfrm>
            <a:off x="759943" y="2305802"/>
            <a:ext cx="82846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we chosen any other fixed height of the wave, say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monitored its movement as a function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again would have been equivalent to setting the phase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φ(x, t)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such that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9B588A-6967-4DCC-BD6E-B33B2E75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94965"/>
            <a:ext cx="4625414" cy="769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07BAF1-B23C-43B6-A152-0A2D3E0E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56774"/>
            <a:ext cx="4038600" cy="781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B0200E-92A7-46ED-A622-DF21CEA4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01" y="4323034"/>
            <a:ext cx="4124325" cy="6572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7A35FF-338C-4BEE-BCFE-E11A39399A66}"/>
              </a:ext>
            </a:extLst>
          </p:cNvPr>
          <p:cNvCxnSpPr>
            <a:cxnSpLocks/>
          </p:cNvCxnSpPr>
          <p:nvPr/>
        </p:nvCxnSpPr>
        <p:spPr>
          <a:xfrm flipH="1">
            <a:off x="3629320" y="4867017"/>
            <a:ext cx="1" cy="38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5CD44F4C-F877-4263-B939-1D2710B5F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094" y="5270476"/>
            <a:ext cx="2076450" cy="61912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A75DE37-B00E-42DE-A52C-6384755E7896}"/>
              </a:ext>
            </a:extLst>
          </p:cNvPr>
          <p:cNvSpPr txBox="1"/>
          <p:nvPr/>
        </p:nvSpPr>
        <p:spPr>
          <a:xfrm>
            <a:off x="1386186" y="6012143"/>
            <a:ext cx="4124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gives the </a:t>
            </a:r>
            <a:r>
              <a:rPr lang="en-US" altLang="zh-CN" sz="2000" b="1" i="1" dirty="0">
                <a:solidFill>
                  <a:srgbClr val="EE1D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velocity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as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C6C7D18-56CF-49A3-B9B9-8F046F476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048" y="5906484"/>
            <a:ext cx="262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1112</Words>
  <Application>Microsoft Office PowerPoint</Application>
  <PresentationFormat>On-screen Show (4:3)</PresentationFormat>
  <Paragraphs>205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4" baseType="lpstr">
      <vt:lpstr>MTMI</vt:lpstr>
      <vt:lpstr>Times-Bold</vt:lpstr>
      <vt:lpstr>Times-Roman</vt:lpstr>
      <vt:lpstr>等线</vt:lpstr>
      <vt:lpstr>等线 Light</vt:lpstr>
      <vt:lpstr>宋体</vt:lpstr>
      <vt:lpstr>Arial</vt:lpstr>
      <vt:lpstr>Arial Narrow</vt:lpstr>
      <vt:lpstr>Calibri</vt:lpstr>
      <vt:lpstr>Calibri Light</vt:lpstr>
      <vt:lpstr>Cambria Math</vt:lpstr>
      <vt:lpstr>Georgia</vt:lpstr>
      <vt:lpstr>Symbol</vt:lpstr>
      <vt:lpstr>Times New Roman</vt:lpstr>
      <vt:lpstr>Wingdings</vt:lpstr>
      <vt:lpstr>Office 主题</vt:lpstr>
      <vt:lpstr>Office 主题​​</vt:lpstr>
      <vt:lpstr>PowerPoint Presentation</vt:lpstr>
      <vt:lpstr>Outline and Review</vt:lpstr>
      <vt:lpstr>Outline and Review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Traveling Waves</vt:lpstr>
      <vt:lpstr>Outline and Review</vt:lpstr>
      <vt:lpstr>The Electromagnetic Spectrum</vt:lpstr>
      <vt:lpstr>The Electromagnetic Spectrum</vt:lpstr>
      <vt:lpstr>Outline and Review</vt:lpstr>
      <vt:lpstr>Review of Complex Numbers</vt:lpstr>
      <vt:lpstr>Review of Complex Numbers</vt:lpstr>
      <vt:lpstr>Review of Complex Numbers</vt:lpstr>
      <vt:lpstr>Review of Complex Numbers</vt:lpstr>
      <vt:lpstr>Outline and Review</vt:lpstr>
      <vt:lpstr>Traveling Wave for Electric Field or Voltages</vt:lpstr>
      <vt:lpstr>Traveling Wave for Electric Field or Voltages</vt:lpstr>
      <vt:lpstr>Phasors</vt:lpstr>
      <vt:lpstr>Review of Phasors</vt:lpstr>
      <vt:lpstr>Review of Phasors</vt:lpstr>
      <vt:lpstr>Review of Phasors</vt:lpstr>
      <vt:lpstr>Review of Phasors</vt:lpstr>
      <vt:lpstr>Review of Phasors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APPLIED ELECTROMAGNETICS  Lecture 1</dc:title>
  <dc:creator>何 嘉庚</dc:creator>
  <cp:lastModifiedBy>yqhei</cp:lastModifiedBy>
  <cp:revision>191</cp:revision>
  <cp:lastPrinted>2020-08-31T01:20:23Z</cp:lastPrinted>
  <dcterms:created xsi:type="dcterms:W3CDTF">2020-07-30T10:20:30Z</dcterms:created>
  <dcterms:modified xsi:type="dcterms:W3CDTF">2023-09-04T11:48:46Z</dcterms:modified>
</cp:coreProperties>
</file>