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9.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528" r:id="rId2"/>
    <p:sldId id="529" r:id="rId3"/>
    <p:sldId id="530" r:id="rId4"/>
    <p:sldId id="531" r:id="rId5"/>
    <p:sldId id="532" r:id="rId6"/>
    <p:sldId id="533" r:id="rId7"/>
    <p:sldId id="534" r:id="rId8"/>
    <p:sldId id="535" r:id="rId9"/>
    <p:sldId id="536" r:id="rId10"/>
    <p:sldId id="537" r:id="rId11"/>
    <p:sldId id="538" r:id="rId12"/>
    <p:sldId id="539" r:id="rId13"/>
    <p:sldId id="595" r:id="rId14"/>
    <p:sldId id="596" r:id="rId15"/>
    <p:sldId id="594" r:id="rId16"/>
    <p:sldId id="540" r:id="rId17"/>
    <p:sldId id="472" r:id="rId18"/>
    <p:sldId id="541" r:id="rId19"/>
    <p:sldId id="411" r:id="rId20"/>
    <p:sldId id="412" r:id="rId21"/>
    <p:sldId id="458" r:id="rId22"/>
    <p:sldId id="516" r:id="rId23"/>
    <p:sldId id="573" r:id="rId24"/>
    <p:sldId id="415" r:id="rId25"/>
    <p:sldId id="574" r:id="rId26"/>
    <p:sldId id="518" r:id="rId27"/>
    <p:sldId id="416" r:id="rId28"/>
    <p:sldId id="521" r:id="rId29"/>
    <p:sldId id="542" r:id="rId30"/>
    <p:sldId id="544" r:id="rId31"/>
    <p:sldId id="498" r:id="rId32"/>
    <p:sldId id="545" r:id="rId33"/>
    <p:sldId id="546" r:id="rId34"/>
    <p:sldId id="547" r:id="rId35"/>
    <p:sldId id="548" r:id="rId36"/>
    <p:sldId id="549" r:id="rId37"/>
    <p:sldId id="575" r:id="rId38"/>
    <p:sldId id="576" r:id="rId39"/>
    <p:sldId id="577" r:id="rId40"/>
    <p:sldId id="578" r:id="rId41"/>
    <p:sldId id="579" r:id="rId42"/>
    <p:sldId id="580" r:id="rId43"/>
    <p:sldId id="581" r:id="rId44"/>
    <p:sldId id="591" r:id="rId45"/>
    <p:sldId id="592" r:id="rId46"/>
    <p:sldId id="593" r:id="rId47"/>
    <p:sldId id="582" r:id="rId48"/>
    <p:sldId id="583" r:id="rId49"/>
    <p:sldId id="584" r:id="rId50"/>
    <p:sldId id="585" r:id="rId51"/>
    <p:sldId id="586" r:id="rId52"/>
    <p:sldId id="587" r:id="rId53"/>
    <p:sldId id="588" r:id="rId54"/>
    <p:sldId id="589" r:id="rId55"/>
    <p:sldId id="590" r:id="rId56"/>
    <p:sldId id="565" r:id="rId57"/>
    <p:sldId id="566" r:id="rId58"/>
    <p:sldId id="567" r:id="rId59"/>
    <p:sldId id="568" r:id="rId60"/>
    <p:sldId id="569" r:id="rId61"/>
    <p:sldId id="570" r:id="rId62"/>
    <p:sldId id="571" r:id="rId63"/>
    <p:sldId id="572" r:id="rId6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D8E8"/>
    <a:srgbClr val="333399"/>
    <a:srgbClr val="FFFFCC"/>
    <a:srgbClr val="0066CC"/>
    <a:srgbClr val="FFFF99"/>
    <a:srgbClr val="CCFFCC"/>
    <a:srgbClr val="FF0000"/>
    <a:srgbClr val="CC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p:cViewPr varScale="1">
        <p:scale>
          <a:sx n="93" d="100"/>
          <a:sy n="93" d="100"/>
        </p:scale>
        <p:origin x="1051"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5.wmf"/><Relationship Id="rId5" Type="http://schemas.openxmlformats.org/officeDocument/2006/relationships/image" Target="../media/image73.wmf"/><Relationship Id="rId4" Type="http://schemas.openxmlformats.org/officeDocument/2006/relationships/image" Target="../media/image7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9.wmf"/><Relationship Id="rId7" Type="http://schemas.openxmlformats.org/officeDocument/2006/relationships/image" Target="../media/image77.wmf"/><Relationship Id="rId2" Type="http://schemas.openxmlformats.org/officeDocument/2006/relationships/image" Target="../media/image65.wmf"/><Relationship Id="rId1" Type="http://schemas.openxmlformats.org/officeDocument/2006/relationships/image" Target="../media/image78.wmf"/><Relationship Id="rId6" Type="http://schemas.openxmlformats.org/officeDocument/2006/relationships/image" Target="../media/image69.wmf"/><Relationship Id="rId5" Type="http://schemas.openxmlformats.org/officeDocument/2006/relationships/image" Target="../media/image76.wmf"/><Relationship Id="rId4" Type="http://schemas.openxmlformats.org/officeDocument/2006/relationships/image" Target="../media/image74.wmf"/><Relationship Id="rId9"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9.wmf"/><Relationship Id="rId1"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66.wmf"/><Relationship Id="rId7" Type="http://schemas.openxmlformats.org/officeDocument/2006/relationships/image" Target="../media/image69.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10EB520E-03A3-4810-9112-D88C763509CF}" type="datetimeFigureOut">
              <a:rPr lang="zh-CN" altLang="en-US"/>
              <a:pPr>
                <a:defRPr/>
              </a:pPr>
              <a:t>2023/9/4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F2288990-F78A-497F-B333-F9C370AEC4D3}" type="slidenum">
              <a:rPr lang="zh-CN" altLang="en-US"/>
              <a:pPr>
                <a:defRPr/>
              </a:pPr>
              <a:t>‹#›</a:t>
            </a:fld>
            <a:endParaRPr lang="zh-CN" altLang="en-US"/>
          </a:p>
        </p:txBody>
      </p:sp>
    </p:spTree>
    <p:extLst>
      <p:ext uri="{BB962C8B-B14F-4D97-AF65-F5344CB8AC3E}">
        <p14:creationId xmlns:p14="http://schemas.microsoft.com/office/powerpoint/2010/main" val="1800575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2288990-F78A-497F-B333-F9C370AEC4D3}" type="slidenum">
              <a:rPr lang="zh-CN" altLang="en-US" smtClean="0"/>
              <a:pPr>
                <a:defRPr/>
              </a:pPr>
              <a:t>1</a:t>
            </a:fld>
            <a:endParaRPr lang="zh-CN" altLang="en-US"/>
          </a:p>
        </p:txBody>
      </p:sp>
    </p:spTree>
    <p:extLst>
      <p:ext uri="{BB962C8B-B14F-4D97-AF65-F5344CB8AC3E}">
        <p14:creationId xmlns:p14="http://schemas.microsoft.com/office/powerpoint/2010/main" val="364205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2288990-F78A-497F-B333-F9C370AEC4D3}" type="slidenum">
              <a:rPr lang="zh-CN" altLang="en-US" smtClean="0"/>
              <a:pPr>
                <a:defRPr/>
              </a:pPr>
              <a:t>16</a:t>
            </a:fld>
            <a:endParaRPr lang="zh-CN" altLang="en-US"/>
          </a:p>
        </p:txBody>
      </p:sp>
    </p:spTree>
    <p:extLst>
      <p:ext uri="{BB962C8B-B14F-4D97-AF65-F5344CB8AC3E}">
        <p14:creationId xmlns:p14="http://schemas.microsoft.com/office/powerpoint/2010/main" val="324555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288990-F78A-497F-B333-F9C370AEC4D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0578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288990-F78A-497F-B333-F9C370AEC4D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251785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8"/>
          <p:cNvSpPr>
            <a:spLocks noChangeArrowheads="1"/>
          </p:cNvSpPr>
          <p:nvPr userDrawn="1"/>
        </p:nvSpPr>
        <p:spPr bwMode="ltGray">
          <a:xfrm>
            <a:off x="0" y="6597650"/>
            <a:ext cx="9144000" cy="260350"/>
          </a:xfrm>
          <a:prstGeom prst="rect">
            <a:avLst/>
          </a:prstGeom>
          <a:solidFill>
            <a:srgbClr val="28498B"/>
          </a:solidFill>
          <a:ln>
            <a:noFill/>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dirty="0">
              <a:solidFill>
                <a:schemeClr val="bg1"/>
              </a:solidFill>
              <a:latin typeface="Times New Roman" pitchFamily="18" charset="0"/>
            </a:endParaRPr>
          </a:p>
        </p:txBody>
      </p:sp>
    </p:spTree>
    <p:extLst>
      <p:ext uri="{BB962C8B-B14F-4D97-AF65-F5344CB8AC3E}">
        <p14:creationId xmlns:p14="http://schemas.microsoft.com/office/powerpoint/2010/main" val="258053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83660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104071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236911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843808" y="0"/>
            <a:ext cx="6300192" cy="692696"/>
          </a:xfrm>
        </p:spPr>
        <p:txBody>
          <a:bodyPr lIns="0" tIns="0" rIns="0" bIns="0"/>
          <a:lstStyle>
            <a:lvl1pPr algn="l">
              <a:defRPr sz="3200" b="1" i="0">
                <a:solidFill>
                  <a:schemeClr val="bg1"/>
                </a:solidFill>
                <a:latin typeface="Arial Narrow"/>
                <a:cs typeface="Arial Narrow"/>
              </a:defRPr>
            </a:lvl1pPr>
          </a:lstStyle>
          <a:p>
            <a:endParaRPr/>
          </a:p>
        </p:txBody>
      </p:sp>
      <p:sp>
        <p:nvSpPr>
          <p:cNvPr id="6" name="灯片编号占位符 6"/>
          <p:cNvSpPr>
            <a:spLocks noGrp="1"/>
          </p:cNvSpPr>
          <p:nvPr>
            <p:ph type="sldNum" sz="quarter" idx="4"/>
          </p:nvPr>
        </p:nvSpPr>
        <p:spPr>
          <a:xfrm>
            <a:off x="7096125" y="6597650"/>
            <a:ext cx="2057400" cy="260350"/>
          </a:xfrm>
          <a:prstGeom prst="rect">
            <a:avLst/>
          </a:prstGeom>
        </p:spPr>
        <p:txBody>
          <a:bodyPr vert="horz" lIns="91440" tIns="45720" rIns="91440" bIns="45720" rtlCol="0" anchor="ctr"/>
          <a:lstStyle>
            <a:lvl1pPr algn="r">
              <a:defRPr sz="1400" b="1" i="1">
                <a:solidFill>
                  <a:schemeClr val="bg1"/>
                </a:solidFill>
                <a:latin typeface="Georgia" panose="02040502050405020303" pitchFamily="18" charset="0"/>
              </a:defRPr>
            </a:lvl1p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350376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灯片编号占位符 6"/>
          <p:cNvSpPr>
            <a:spLocks noGrp="1"/>
          </p:cNvSpPr>
          <p:nvPr>
            <p:ph type="sldNum" sz="quarter" idx="4"/>
          </p:nvPr>
        </p:nvSpPr>
        <p:spPr>
          <a:xfrm>
            <a:off x="7096125" y="6597650"/>
            <a:ext cx="2057400" cy="260350"/>
          </a:xfrm>
          <a:prstGeom prst="rect">
            <a:avLst/>
          </a:prstGeom>
        </p:spPr>
        <p:txBody>
          <a:bodyPr vert="horz" lIns="91440" tIns="45720" rIns="91440" bIns="45720" rtlCol="0" anchor="ctr"/>
          <a:lstStyle>
            <a:lvl1pPr algn="r">
              <a:defRPr sz="1400" b="1" i="1">
                <a:solidFill>
                  <a:schemeClr val="bg1"/>
                </a:solidFill>
                <a:latin typeface="Georgia" panose="02040502050405020303" pitchFamily="18" charset="0"/>
              </a:defRPr>
            </a:lvl1p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305814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81258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303307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236643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407819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171884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337273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200512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0"/>
          </p:nvPr>
        </p:nvSpPr>
        <p:spPr/>
        <p:txBody>
          <a:bodyPr/>
          <a:lstStyle/>
          <a:p>
            <a:fld id="{A9A80E4B-C0F5-4E56-9598-1969ED3AF9CA}" type="slidenum">
              <a:rPr lang="zh-CN" altLang="en-US" smtClean="0"/>
              <a:pPr/>
              <a:t>‹#›</a:t>
            </a:fld>
            <a:endParaRPr lang="zh-CN" altLang="en-US" dirty="0"/>
          </a:p>
        </p:txBody>
      </p:sp>
    </p:spTree>
    <p:extLst>
      <p:ext uri="{BB962C8B-B14F-4D97-AF65-F5344CB8AC3E}">
        <p14:creationId xmlns:p14="http://schemas.microsoft.com/office/powerpoint/2010/main" val="220309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1" name="图片 7"/>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8"/>
          <p:cNvSpPr>
            <a:spLocks noChangeArrowheads="1"/>
          </p:cNvSpPr>
          <p:nvPr userDrawn="1"/>
        </p:nvSpPr>
        <p:spPr bwMode="ltGray">
          <a:xfrm>
            <a:off x="0" y="6597650"/>
            <a:ext cx="9144000" cy="260350"/>
          </a:xfrm>
          <a:prstGeom prst="rect">
            <a:avLst/>
          </a:prstGeom>
          <a:solidFill>
            <a:srgbClr val="28498B"/>
          </a:solidFill>
          <a:ln>
            <a:noFill/>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dirty="0">
              <a:solidFill>
                <a:schemeClr val="bg1"/>
              </a:solidFill>
              <a:latin typeface="Times New Roman" pitchFamily="18" charset="0"/>
            </a:endParaRPr>
          </a:p>
        </p:txBody>
      </p:sp>
      <p:sp>
        <p:nvSpPr>
          <p:cNvPr id="10" name="灯片编号占位符 5"/>
          <p:cNvSpPr txBox="1">
            <a:spLocks/>
          </p:cNvSpPr>
          <p:nvPr userDrawn="1"/>
        </p:nvSpPr>
        <p:spPr>
          <a:xfrm>
            <a:off x="7019925" y="6553200"/>
            <a:ext cx="2133600" cy="365125"/>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7" name="灯片编号占位符 6"/>
          <p:cNvSpPr>
            <a:spLocks noGrp="1"/>
          </p:cNvSpPr>
          <p:nvPr>
            <p:ph type="sldNum" sz="quarter" idx="4"/>
          </p:nvPr>
        </p:nvSpPr>
        <p:spPr>
          <a:xfrm>
            <a:off x="7096125" y="6597650"/>
            <a:ext cx="2057400" cy="260350"/>
          </a:xfrm>
          <a:prstGeom prst="rect">
            <a:avLst/>
          </a:prstGeom>
        </p:spPr>
        <p:txBody>
          <a:bodyPr vert="horz" lIns="91440" tIns="45720" rIns="91440" bIns="45720" rtlCol="0" anchor="ctr"/>
          <a:lstStyle>
            <a:lvl1pPr algn="r">
              <a:defRPr sz="1400" b="1" i="1">
                <a:solidFill>
                  <a:schemeClr val="bg1"/>
                </a:solidFill>
                <a:latin typeface="Georgia" panose="02040502050405020303" pitchFamily="18" charset="0"/>
              </a:defRPr>
            </a:lvl1pPr>
          </a:lstStyle>
          <a:p>
            <a:fld id="{A9A80E4B-C0F5-4E56-9598-1969ED3AF9CA}"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27" r:id="rId11"/>
    <p:sldLayoutId id="2147483928" r:id="rId12"/>
    <p:sldLayoutId id="2147483939" r:id="rId13"/>
    <p:sldLayoutId id="2147483940"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qhei@mail.xidian.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4.bin"/><Relationship Id="rId7"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5.wmf"/><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2.png"/><Relationship Id="rId7" Type="http://schemas.openxmlformats.org/officeDocument/2006/relationships/image" Target="../media/image48.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47.wmf"/><Relationship Id="rId4" Type="http://schemas.openxmlformats.org/officeDocument/2006/relationships/oleObject" Target="../embeddings/oleObject8.bin"/><Relationship Id="rId9" Type="http://schemas.openxmlformats.org/officeDocument/2006/relationships/image" Target="../media/image46.png"/></Relationships>
</file>

<file path=ppt/slides/_rels/slide3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54.png"/><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55.png"/><Relationship Id="rId11" Type="http://schemas.openxmlformats.org/officeDocument/2006/relationships/image" Target="../media/image51.wmf"/><Relationship Id="rId5" Type="http://schemas.openxmlformats.org/officeDocument/2006/relationships/image" Target="../media/image49.wmf"/><Relationship Id="rId10" Type="http://schemas.openxmlformats.org/officeDocument/2006/relationships/oleObject" Target="../embeddings/oleObject12.bin"/><Relationship Id="rId4" Type="http://schemas.openxmlformats.org/officeDocument/2006/relationships/oleObject" Target="../embeddings/oleObject10.bin"/><Relationship Id="rId9"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53.wmf"/><Relationship Id="rId5" Type="http://schemas.openxmlformats.org/officeDocument/2006/relationships/oleObject" Target="../embeddings/oleObject14.bin"/><Relationship Id="rId4" Type="http://schemas.openxmlformats.org/officeDocument/2006/relationships/image" Target="../media/image52.wmf"/></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10.png"/><Relationship Id="rId1" Type="http://schemas.openxmlformats.org/officeDocument/2006/relationships/slideLayout" Target="../slideLayouts/slideLayout13.xml"/><Relationship Id="rId4" Type="http://schemas.openxmlformats.org/officeDocument/2006/relationships/image" Target="../media/image230.png"/></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62.wmf"/><Relationship Id="rId5" Type="http://schemas.openxmlformats.org/officeDocument/2006/relationships/oleObject" Target="../embeddings/oleObject15.bin"/><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63.wmf"/><Relationship Id="rId4"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67.wmf"/><Relationship Id="rId18" Type="http://schemas.openxmlformats.org/officeDocument/2006/relationships/oleObject" Target="../embeddings/oleObject25.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oleObject" Target="../embeddings/oleObject22.bin"/><Relationship Id="rId17" Type="http://schemas.openxmlformats.org/officeDocument/2006/relationships/image" Target="../media/image69.wmf"/><Relationship Id="rId2" Type="http://schemas.openxmlformats.org/officeDocument/2006/relationships/slideLayout" Target="../slideLayouts/slideLayout13.xml"/><Relationship Id="rId16" Type="http://schemas.openxmlformats.org/officeDocument/2006/relationships/oleObject" Target="../embeddings/oleObject24.bin"/><Relationship Id="rId1" Type="http://schemas.openxmlformats.org/officeDocument/2006/relationships/vmlDrawing" Target="../drawings/vmlDrawing9.vml"/><Relationship Id="rId6" Type="http://schemas.openxmlformats.org/officeDocument/2006/relationships/image" Target="../media/image65.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image" Target="../media/image68.wmf"/><Relationship Id="rId10" Type="http://schemas.openxmlformats.org/officeDocument/2006/relationships/image" Target="../media/image62.wmf"/><Relationship Id="rId19" Type="http://schemas.openxmlformats.org/officeDocument/2006/relationships/image" Target="../media/image63.wmf"/><Relationship Id="rId4" Type="http://schemas.openxmlformats.org/officeDocument/2006/relationships/image" Target="../media/image64.wmf"/><Relationship Id="rId9" Type="http://schemas.openxmlformats.org/officeDocument/2006/relationships/oleObject" Target="../embeddings/oleObject20.bin"/><Relationship Id="rId14" Type="http://schemas.openxmlformats.org/officeDocument/2006/relationships/oleObject" Target="../embeddings/oleObject23.bin"/></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73.wmf"/><Relationship Id="rId3" Type="http://schemas.openxmlformats.org/officeDocument/2006/relationships/oleObject" Target="../embeddings/oleObject26.bin"/><Relationship Id="rId7" Type="http://schemas.openxmlformats.org/officeDocument/2006/relationships/image" Target="../media/image70.wmf"/><Relationship Id="rId12"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28.bin"/><Relationship Id="rId11" Type="http://schemas.openxmlformats.org/officeDocument/2006/relationships/image" Target="../media/image72.wmf"/><Relationship Id="rId5" Type="http://schemas.openxmlformats.org/officeDocument/2006/relationships/oleObject" Target="../embeddings/oleObject27.bin"/><Relationship Id="rId10" Type="http://schemas.openxmlformats.org/officeDocument/2006/relationships/oleObject" Target="../embeddings/oleObject30.bin"/><Relationship Id="rId4" Type="http://schemas.openxmlformats.org/officeDocument/2006/relationships/image" Target="../media/image65.wmf"/><Relationship Id="rId9" Type="http://schemas.openxmlformats.org/officeDocument/2006/relationships/image" Target="../media/image71.wmf"/></Relationships>
</file>

<file path=ppt/slides/_rels/slide51.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7.png"/><Relationship Id="rId7"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74.wmf"/><Relationship Id="rId5" Type="http://schemas.openxmlformats.org/officeDocument/2006/relationships/oleObject" Target="../embeddings/oleObject32.bin"/><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76.wmf"/><Relationship Id="rId4" Type="http://schemas.openxmlformats.org/officeDocument/2006/relationships/oleObject" Target="../embeddings/oleObject34.bin"/></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77.wmf"/><Relationship Id="rId4" Type="http://schemas.openxmlformats.org/officeDocument/2006/relationships/oleObject" Target="../embeddings/oleObject35.bin"/></Relationships>
</file>

<file path=ppt/slides/_rels/slide54.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image" Target="../media/image76.wmf"/><Relationship Id="rId18" Type="http://schemas.openxmlformats.org/officeDocument/2006/relationships/oleObject" Target="../embeddings/oleObject44.bin"/><Relationship Id="rId3" Type="http://schemas.openxmlformats.org/officeDocument/2006/relationships/oleObject" Target="../embeddings/oleObject36.bin"/><Relationship Id="rId21" Type="http://schemas.openxmlformats.org/officeDocument/2006/relationships/image" Target="../media/image75.wmf"/><Relationship Id="rId7" Type="http://schemas.openxmlformats.org/officeDocument/2006/relationships/oleObject" Target="../embeddings/oleObject38.bin"/><Relationship Id="rId12" Type="http://schemas.openxmlformats.org/officeDocument/2006/relationships/oleObject" Target="../embeddings/oleObject41.bin"/><Relationship Id="rId17" Type="http://schemas.openxmlformats.org/officeDocument/2006/relationships/image" Target="../media/image77.wmf"/><Relationship Id="rId2" Type="http://schemas.openxmlformats.org/officeDocument/2006/relationships/slideLayout" Target="../slideLayouts/slideLayout13.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14.vml"/><Relationship Id="rId6" Type="http://schemas.openxmlformats.org/officeDocument/2006/relationships/image" Target="../media/image65.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image" Target="../media/image69.wmf"/><Relationship Id="rId10" Type="http://schemas.openxmlformats.org/officeDocument/2006/relationships/image" Target="../media/image74.wmf"/><Relationship Id="rId19" Type="http://schemas.openxmlformats.org/officeDocument/2006/relationships/image" Target="../media/image80.wmf"/><Relationship Id="rId4" Type="http://schemas.openxmlformats.org/officeDocument/2006/relationships/image" Target="../media/image78.wmf"/><Relationship Id="rId9" Type="http://schemas.openxmlformats.org/officeDocument/2006/relationships/oleObject" Target="../embeddings/oleObject39.bin"/><Relationship Id="rId14" Type="http://schemas.openxmlformats.org/officeDocument/2006/relationships/oleObject" Target="../embeddings/oleObject42.bin"/></Relationships>
</file>

<file path=ppt/slides/_rels/slide55.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85.w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82.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49.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87.wmf"/><Relationship Id="rId5" Type="http://schemas.openxmlformats.org/officeDocument/2006/relationships/oleObject" Target="../embeddings/oleObject51.bin"/><Relationship Id="rId4" Type="http://schemas.openxmlformats.org/officeDocument/2006/relationships/image" Target="../media/image95.png"/></Relationships>
</file>

<file path=ppt/slides/_rels/slide59.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6.png"/><Relationship Id="rId7"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88.wmf"/><Relationship Id="rId11" Type="http://schemas.openxmlformats.org/officeDocument/2006/relationships/image" Target="../media/image87.wmf"/><Relationship Id="rId5" Type="http://schemas.openxmlformats.org/officeDocument/2006/relationships/oleObject" Target="../embeddings/oleObject52.bin"/><Relationship Id="rId10" Type="http://schemas.openxmlformats.org/officeDocument/2006/relationships/oleObject" Target="../embeddings/oleObject54.bin"/><Relationship Id="rId4" Type="http://schemas.openxmlformats.org/officeDocument/2006/relationships/image" Target="../media/image620.png"/><Relationship Id="rId9"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86.png"/><Relationship Id="rId7" Type="http://schemas.openxmlformats.org/officeDocument/2006/relationships/image" Target="../media/image103.png"/><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102.png"/><Relationship Id="rId5" Type="http://schemas.openxmlformats.org/officeDocument/2006/relationships/image" Target="../media/image90.wmf"/><Relationship Id="rId4" Type="http://schemas.openxmlformats.org/officeDocument/2006/relationships/oleObject" Target="../embeddings/oleObject55.bin"/><Relationship Id="rId9" Type="http://schemas.openxmlformats.org/officeDocument/2006/relationships/image" Target="../media/image9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92.wmf"/><Relationship Id="rId5" Type="http://schemas.openxmlformats.org/officeDocument/2006/relationships/oleObject" Target="../embeddings/oleObject58.bin"/><Relationship Id="rId4" Type="http://schemas.openxmlformats.org/officeDocument/2006/relationships/image" Target="../media/image89.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9.bin"/><Relationship Id="rId7" Type="http://schemas.openxmlformats.org/officeDocument/2006/relationships/image" Target="../media/image106.png"/><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94.wmf"/><Relationship Id="rId5" Type="http://schemas.openxmlformats.org/officeDocument/2006/relationships/oleObject" Target="../embeddings/oleObject60.bin"/><Relationship Id="rId4" Type="http://schemas.openxmlformats.org/officeDocument/2006/relationships/image" Target="../media/image93.wmf"/></Relationships>
</file>

<file path=ppt/slides/_rels/slide6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oleObject" Target="../embeddings/oleObject61.bin"/><Relationship Id="rId7" Type="http://schemas.openxmlformats.org/officeDocument/2006/relationships/image" Target="../media/image70.png"/><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96.wmf"/><Relationship Id="rId11" Type="http://schemas.openxmlformats.org/officeDocument/2006/relationships/image" Target="../media/image74.png"/><Relationship Id="rId5" Type="http://schemas.openxmlformats.org/officeDocument/2006/relationships/oleObject" Target="../embeddings/oleObject62.bin"/><Relationship Id="rId10" Type="http://schemas.openxmlformats.org/officeDocument/2006/relationships/image" Target="../media/image730.png"/><Relationship Id="rId4" Type="http://schemas.openxmlformats.org/officeDocument/2006/relationships/image" Target="../media/image95.wmf"/><Relationship Id="rId9" Type="http://schemas.openxmlformats.org/officeDocument/2006/relationships/image" Target="../media/image65.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3.emf"/><Relationship Id="rId7" Type="http://schemas.openxmlformats.org/officeDocument/2006/relationships/image" Target="../media/image11.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9.png"/><Relationship Id="rId3" Type="http://schemas.openxmlformats.org/officeDocument/2006/relationships/oleObject" Target="../embeddings/oleObject4.bin"/><Relationship Id="rId7" Type="http://schemas.openxmlformats.org/officeDocument/2006/relationships/image" Target="../media/image20.png"/><Relationship Id="rId12" Type="http://schemas.openxmlformats.org/officeDocument/2006/relationships/image" Target="../media/image18.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oleObject" Target="../embeddings/oleObject7.bin"/><Relationship Id="rId5" Type="http://schemas.openxmlformats.org/officeDocument/2006/relationships/oleObject" Target="../embeddings/oleObject5.bin"/><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6.bin"/><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56E9885-7310-40EC-A54C-E34FA4879E22}"/>
              </a:ext>
            </a:extLst>
          </p:cNvPr>
          <p:cNvSpPr txBox="1"/>
          <p:nvPr/>
        </p:nvSpPr>
        <p:spPr>
          <a:xfrm>
            <a:off x="1115616" y="1700808"/>
            <a:ext cx="6732240" cy="2862322"/>
          </a:xfrm>
          <a:prstGeom prst="rect">
            <a:avLst/>
          </a:prstGeom>
          <a:noFill/>
        </p:spPr>
        <p:txBody>
          <a:bodyPr wrap="square">
            <a:spAutoFit/>
          </a:bodyPr>
          <a:lstStyle/>
          <a:p>
            <a:pPr algn="ctr"/>
            <a:r>
              <a:rPr lang="en-US" altLang="zh-CN" sz="3600" dirty="0">
                <a:solidFill>
                  <a:srgbClr val="000000"/>
                </a:solidFill>
                <a:latin typeface="Times New Roman" panose="02020603050405020304" pitchFamily="18" charset="0"/>
                <a:cs typeface="Times New Roman" panose="02020603050405020304" pitchFamily="18" charset="0"/>
              </a:rPr>
              <a:t>B39</a:t>
            </a:r>
            <a:r>
              <a:rPr lang="en-US" altLang="zh-CN" sz="3600" spc="10" dirty="0">
                <a:solidFill>
                  <a:srgbClr val="000000"/>
                </a:solidFill>
                <a:latin typeface="Times New Roman" panose="02020603050405020304" pitchFamily="18" charset="0"/>
                <a:cs typeface="Times New Roman" panose="02020603050405020304" pitchFamily="18" charset="0"/>
              </a:rPr>
              <a:t>H</a:t>
            </a:r>
            <a:r>
              <a:rPr lang="en-US" altLang="zh-CN" sz="3600" dirty="0">
                <a:solidFill>
                  <a:srgbClr val="000000"/>
                </a:solidFill>
                <a:latin typeface="Times New Roman" panose="02020603050405020304" pitchFamily="18" charset="0"/>
                <a:cs typeface="Times New Roman" panose="02020603050405020304" pitchFamily="18" charset="0"/>
              </a:rPr>
              <a:t>F</a:t>
            </a:r>
            <a:r>
              <a:rPr lang="en-US" altLang="zh-CN" sz="3600" spc="-25" dirty="0">
                <a:solidFill>
                  <a:srgbClr val="000000"/>
                </a:solidFill>
                <a:latin typeface="Times New Roman" panose="02020603050405020304" pitchFamily="18" charset="0"/>
                <a:cs typeface="Times New Roman" panose="02020603050405020304" pitchFamily="18" charset="0"/>
              </a:rPr>
              <a:t> </a:t>
            </a:r>
            <a:r>
              <a:rPr lang="en-US" altLang="zh-CN" sz="3600" dirty="0">
                <a:solidFill>
                  <a:srgbClr val="000000"/>
                </a:solidFill>
                <a:latin typeface="Times New Roman" panose="02020603050405020304" pitchFamily="18" charset="0"/>
                <a:cs typeface="Times New Roman" panose="02020603050405020304" pitchFamily="18" charset="0"/>
              </a:rPr>
              <a:t>High Frequency Circuits</a:t>
            </a:r>
            <a:br>
              <a:rPr lang="en-US" altLang="zh-CN" sz="3600" dirty="0">
                <a:solidFill>
                  <a:srgbClr val="000000"/>
                </a:solidFill>
                <a:latin typeface="Times New Roman" panose="02020603050405020304" pitchFamily="18" charset="0"/>
                <a:cs typeface="Times New Roman" panose="02020603050405020304" pitchFamily="18" charset="0"/>
              </a:rPr>
            </a:br>
            <a:r>
              <a:rPr lang="en-US" altLang="zh-CN" sz="3600" dirty="0">
                <a:solidFill>
                  <a:srgbClr val="000000"/>
                </a:solidFill>
                <a:latin typeface="Times New Roman" panose="02020603050405020304" pitchFamily="18" charset="0"/>
                <a:cs typeface="Times New Roman" panose="02020603050405020304" pitchFamily="18" charset="0"/>
              </a:rPr>
              <a:t/>
            </a:r>
            <a:br>
              <a:rPr lang="en-US" altLang="zh-CN" sz="3600" dirty="0">
                <a:solidFill>
                  <a:srgbClr val="000000"/>
                </a:solidFill>
                <a:latin typeface="Times New Roman" panose="02020603050405020304" pitchFamily="18" charset="0"/>
                <a:cs typeface="Times New Roman" panose="02020603050405020304" pitchFamily="18" charset="0"/>
              </a:rPr>
            </a:br>
            <a:endParaRPr lang="en-US" altLang="zh-CN" sz="3600" dirty="0" smtClean="0">
              <a:solidFill>
                <a:srgbClr val="000000"/>
              </a:solidFill>
              <a:latin typeface="Times New Roman" panose="02020603050405020304" pitchFamily="18" charset="0"/>
              <a:cs typeface="Times New Roman" panose="02020603050405020304" pitchFamily="18" charset="0"/>
            </a:endParaRPr>
          </a:p>
          <a:p>
            <a:pPr algn="ctr"/>
            <a:r>
              <a:rPr lang="en-US" altLang="zh-CN" sz="3600" dirty="0" smtClean="0">
                <a:latin typeface="Times New Roman" panose="02020603050405020304" pitchFamily="18" charset="0"/>
                <a:cs typeface="Times New Roman" panose="02020603050405020304" pitchFamily="18" charset="0"/>
              </a:rPr>
              <a:t>Chapter</a:t>
            </a:r>
            <a:r>
              <a:rPr lang="en-US" altLang="zh-CN" sz="3600" spc="-25" dirty="0" smtClean="0">
                <a:latin typeface="Times New Roman" panose="02020603050405020304" pitchFamily="18" charset="0"/>
                <a:cs typeface="Times New Roman" panose="02020603050405020304" pitchFamily="18" charset="0"/>
              </a:rPr>
              <a:t> 2 </a:t>
            </a:r>
            <a:r>
              <a:rPr lang="en-US" altLang="zh-CN" sz="3600" dirty="0">
                <a:latin typeface="Times New Roman" panose="02020603050405020304" pitchFamily="18" charset="0"/>
                <a:cs typeface="Times New Roman" panose="02020603050405020304" pitchFamily="18" charset="0"/>
              </a:rPr>
              <a:t>Transmission Lines</a:t>
            </a:r>
            <a:r>
              <a:rPr lang="en-US" altLang="zh-CN" sz="3600" spc="-25" dirty="0">
                <a:latin typeface="Times New Roman" panose="02020603050405020304" pitchFamily="18" charset="0"/>
                <a:cs typeface="Times New Roman" panose="02020603050405020304" pitchFamily="18" charset="0"/>
              </a:rPr>
              <a:t/>
            </a:r>
            <a:br>
              <a:rPr lang="en-US" altLang="zh-CN" sz="3600" spc="-25"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1FF3C470-DDA4-4D1C-AB88-420196F3F89E}"/>
              </a:ext>
            </a:extLst>
          </p:cNvPr>
          <p:cNvSpPr txBox="1"/>
          <p:nvPr/>
        </p:nvSpPr>
        <p:spPr>
          <a:xfrm>
            <a:off x="2283903" y="4941168"/>
            <a:ext cx="4576194" cy="1335750"/>
          </a:xfrm>
          <a:prstGeom prst="rect">
            <a:avLst/>
          </a:prstGeom>
          <a:noFill/>
        </p:spPr>
        <p:txBody>
          <a:bodyPr wrap="square">
            <a:spAutoFit/>
          </a:bodyPr>
          <a:lstStyle/>
          <a:p>
            <a:pPr marL="12700" marR="5080" algn="ctr">
              <a:lnSpc>
                <a:spcPct val="120000"/>
              </a:lnSpc>
            </a:pPr>
            <a:r>
              <a:rPr lang="en-US" altLang="zh-CN" sz="2400" dirty="0" err="1" smtClean="0">
                <a:latin typeface="Times New Roman" panose="02020603050405020304" pitchFamily="18" charset="0"/>
                <a:cs typeface="Times New Roman" panose="02020603050405020304" pitchFamily="18" charset="0"/>
              </a:rPr>
              <a:t>Yongqiang</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Hei</a:t>
            </a:r>
            <a:endParaRPr lang="en-US" altLang="zh-CN" sz="2400" dirty="0">
              <a:latin typeface="Times New Roman" panose="02020603050405020304" pitchFamily="18" charset="0"/>
              <a:cs typeface="Times New Roman" panose="02020603050405020304" pitchFamily="18" charset="0"/>
            </a:endParaRPr>
          </a:p>
          <a:p>
            <a:pPr>
              <a:lnSpc>
                <a:spcPct val="100000"/>
              </a:lnSpc>
              <a:spcBef>
                <a:spcPts val="8"/>
              </a:spcBef>
            </a:pPr>
            <a:endParaRPr lang="en-US" altLang="zh-CN" sz="2800" dirty="0">
              <a:latin typeface="Times New Roman" panose="02020603050405020304" pitchFamily="18" charset="0"/>
              <a:cs typeface="Times New Roman" panose="02020603050405020304" pitchFamily="18" charset="0"/>
            </a:endParaRPr>
          </a:p>
          <a:p>
            <a:pPr algn="ctr">
              <a:lnSpc>
                <a:spcPct val="100000"/>
              </a:lnSpc>
            </a:pPr>
            <a:r>
              <a:rPr lang="en-US" altLang="zh-CN" sz="2400" dirty="0">
                <a:latin typeface="Times New Roman" panose="02020603050405020304" pitchFamily="18" charset="0"/>
                <a:cs typeface="Times New Roman" panose="02020603050405020304" pitchFamily="18" charset="0"/>
                <a:hlinkClick r:id="rId3"/>
              </a:rPr>
              <a:t>yqhei@mail.xidian.edu.cn</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792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0B01D-286B-470B-AD98-633E279A790C}"/>
              </a:ext>
            </a:extLst>
          </p:cNvPr>
          <p:cNvSpPr>
            <a:spLocks noGrp="1"/>
          </p:cNvSpPr>
          <p:nvPr>
            <p:ph type="title"/>
          </p:nvPr>
        </p:nvSpPr>
        <p:spPr>
          <a:xfrm>
            <a:off x="2882715" y="-16548"/>
            <a:ext cx="6300192" cy="692696"/>
          </a:xfrm>
        </p:spPr>
        <p:txBody>
          <a:bodyPr/>
          <a:lstStyle/>
          <a:p>
            <a:r>
              <a:rPr lang="en-US" altLang="zh-CN" dirty="0"/>
              <a:t>The Role of Wavelength</a:t>
            </a:r>
            <a:endParaRPr lang="zh-CN" altLang="en-US" dirty="0"/>
          </a:p>
        </p:txBody>
      </p:sp>
      <p:sp>
        <p:nvSpPr>
          <p:cNvPr id="3" name="灯片编号占位符 2">
            <a:extLst>
              <a:ext uri="{FF2B5EF4-FFF2-40B4-BE49-F238E27FC236}">
                <a16:creationId xmlns:a16="http://schemas.microsoft.com/office/drawing/2014/main" id="{9D360FF1-F006-436A-83E1-7BAB2F010023}"/>
              </a:ext>
            </a:extLst>
          </p:cNvPr>
          <p:cNvSpPr>
            <a:spLocks noGrp="1"/>
          </p:cNvSpPr>
          <p:nvPr>
            <p:ph type="sldNum" sz="quarter" idx="4"/>
          </p:nvPr>
        </p:nvSpPr>
        <p:spPr/>
        <p:txBody>
          <a:bodyPr/>
          <a:lstStyle/>
          <a:p>
            <a:fld id="{A9A80E4B-C0F5-4E56-9598-1969ED3AF9CA}" type="slidenum">
              <a:rPr lang="zh-CN" altLang="en-US" smtClean="0"/>
              <a:pPr/>
              <a:t>10</a:t>
            </a:fld>
            <a:endParaRPr lang="zh-CN" altLang="en-US" dirty="0"/>
          </a:p>
        </p:txBody>
      </p:sp>
      <p:graphicFrame>
        <p:nvGraphicFramePr>
          <p:cNvPr id="18" name="对象 17">
            <a:extLst>
              <a:ext uri="{FF2B5EF4-FFF2-40B4-BE49-F238E27FC236}">
                <a16:creationId xmlns:a16="http://schemas.microsoft.com/office/drawing/2014/main" id="{CF5D8705-8078-41EF-8604-74F729FC2A68}"/>
              </a:ext>
            </a:extLst>
          </p:cNvPr>
          <p:cNvGraphicFramePr>
            <a:graphicFrameLocks noChangeAspect="1"/>
          </p:cNvGraphicFramePr>
          <p:nvPr>
            <p:extLst/>
          </p:nvPr>
        </p:nvGraphicFramePr>
        <p:xfrm>
          <a:off x="5687596" y="1167492"/>
          <a:ext cx="2628820" cy="385794"/>
        </p:xfrm>
        <a:graphic>
          <a:graphicData uri="http://schemas.openxmlformats.org/presentationml/2006/ole">
            <mc:AlternateContent xmlns:mc="http://schemas.openxmlformats.org/markup-compatibility/2006">
              <mc:Choice xmlns:v="urn:schemas-microsoft-com:vml" Requires="v">
                <p:oleObj spid="_x0000_s49290" name="Equation" r:id="rId3" imgW="1726920" imgH="253800" progId="Equation.DSMT4">
                  <p:embed/>
                </p:oleObj>
              </mc:Choice>
              <mc:Fallback>
                <p:oleObj name="Equation" r:id="rId3" imgW="1726920" imgH="253800" progId="Equation.DSMT4">
                  <p:embed/>
                  <p:pic>
                    <p:nvPicPr>
                      <p:cNvPr id="18" name="对象 17">
                        <a:extLst>
                          <a:ext uri="{FF2B5EF4-FFF2-40B4-BE49-F238E27FC236}">
                            <a16:creationId xmlns:a16="http://schemas.microsoft.com/office/drawing/2014/main" id="{CF5D8705-8078-41EF-8604-74F729FC2A68}"/>
                          </a:ext>
                        </a:extLst>
                      </p:cNvPr>
                      <p:cNvPicPr/>
                      <p:nvPr/>
                    </p:nvPicPr>
                    <p:blipFill>
                      <a:blip r:embed="rId4"/>
                      <a:stretch>
                        <a:fillRect/>
                      </a:stretch>
                    </p:blipFill>
                    <p:spPr>
                      <a:xfrm>
                        <a:off x="5687596" y="1167492"/>
                        <a:ext cx="2628820" cy="385794"/>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9A65492D-968B-42B8-8092-51FA000FCEFA}"/>
              </a:ext>
            </a:extLst>
          </p:cNvPr>
          <p:cNvGraphicFramePr>
            <a:graphicFrameLocks noChangeAspect="1"/>
          </p:cNvGraphicFramePr>
          <p:nvPr>
            <p:extLst/>
          </p:nvPr>
        </p:nvGraphicFramePr>
        <p:xfrm>
          <a:off x="4990556" y="2954366"/>
          <a:ext cx="4084191" cy="855349"/>
        </p:xfrm>
        <a:graphic>
          <a:graphicData uri="http://schemas.openxmlformats.org/presentationml/2006/ole">
            <mc:AlternateContent xmlns:mc="http://schemas.openxmlformats.org/markup-compatibility/2006">
              <mc:Choice xmlns:v="urn:schemas-microsoft-com:vml" Requires="v">
                <p:oleObj spid="_x0000_s49291" name="Equation" r:id="rId5" imgW="2552400" imgH="533160" progId="Equation.DSMT4">
                  <p:embed/>
                </p:oleObj>
              </mc:Choice>
              <mc:Fallback>
                <p:oleObj name="Equation" r:id="rId5" imgW="2552400" imgH="533160" progId="Equation.DSMT4">
                  <p:embed/>
                  <p:pic>
                    <p:nvPicPr>
                      <p:cNvPr id="23" name="对象 22">
                        <a:extLst>
                          <a:ext uri="{FF2B5EF4-FFF2-40B4-BE49-F238E27FC236}">
                            <a16:creationId xmlns:a16="http://schemas.microsoft.com/office/drawing/2014/main" id="{9A65492D-968B-42B8-8092-51FA000FCEFA}"/>
                          </a:ext>
                        </a:extLst>
                      </p:cNvPr>
                      <p:cNvPicPr/>
                      <p:nvPr/>
                    </p:nvPicPr>
                    <p:blipFill>
                      <a:blip r:embed="rId6"/>
                      <a:stretch>
                        <a:fillRect/>
                      </a:stretch>
                    </p:blipFill>
                    <p:spPr>
                      <a:xfrm>
                        <a:off x="4990556" y="2954366"/>
                        <a:ext cx="4084191" cy="85534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4B8F32F-845E-4D83-8886-0E950BABA85A}"/>
                  </a:ext>
                </a:extLst>
              </p:cNvPr>
              <p:cNvSpPr txBox="1"/>
              <p:nvPr/>
            </p:nvSpPr>
            <p:spPr>
              <a:xfrm>
                <a:off x="4864943" y="1668648"/>
                <a:ext cx="4279735" cy="1015663"/>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oltage </a:t>
                </a:r>
                <a:r>
                  <a:rPr lang="en-US" altLang="zh-CN" sz="2000" dirty="0">
                    <a:latin typeface="Times New Roman" panose="02020603050405020304" pitchFamily="18" charset="0"/>
                    <a:cs typeface="Times New Roman" panose="02020603050405020304" pitchFamily="18" charset="0"/>
                  </a:rPr>
                  <a:t>across </a:t>
                </a:r>
                <a:r>
                  <a:rPr lang="en-US" altLang="zh-CN" sz="2000" dirty="0" smtClean="0">
                    <a:latin typeface="Times New Roman" panose="02020603050405020304" pitchFamily="18" charset="0"/>
                    <a:cs typeface="Times New Roman" panose="02020603050405020304" pitchFamily="18" charset="0"/>
                  </a:rPr>
                  <a:t>BB</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is delayed </a:t>
                </a:r>
                <a:r>
                  <a:rPr lang="en-US" altLang="zh-CN" sz="2000" dirty="0">
                    <a:latin typeface="Times New Roman" panose="02020603050405020304" pitchFamily="18" charset="0"/>
                    <a:cs typeface="Times New Roman" panose="02020603050405020304" pitchFamily="18" charset="0"/>
                  </a:rPr>
                  <a:t>in time relative to that across AA’ </a:t>
                </a:r>
                <a:r>
                  <a:rPr lang="en-US" altLang="zh-CN" sz="2000" dirty="0" smtClean="0">
                    <a:latin typeface="Times New Roman" panose="02020603050405020304" pitchFamily="18" charset="0"/>
                    <a:cs typeface="Times New Roman" panose="02020603050405020304" pitchFamily="18" charset="0"/>
                  </a:rPr>
                  <a:t>,by </a:t>
                </a:r>
                <a:r>
                  <a:rPr lang="en-US" altLang="zh-CN" sz="2000" dirty="0">
                    <a:latin typeface="Times New Roman" panose="02020603050405020304" pitchFamily="18" charset="0"/>
                    <a:cs typeface="Times New Roman" panose="02020603050405020304" pitchFamily="18" charset="0"/>
                  </a:rPr>
                  <a:t>the travel delay-time </a:t>
                </a:r>
                <a14:m>
                  <m:oMath xmlns:m="http://schemas.openxmlformats.org/officeDocument/2006/math">
                    <m:f>
                      <m:fPr>
                        <m:type m:val="lin"/>
                        <m:ctrlPr>
                          <a:rPr lang="zh-CN" altLang="en-US" sz="2000" i="1" smtClean="0">
                            <a:latin typeface="Cambria Math" panose="02040503050406030204" pitchFamily="18" charset="0"/>
                          </a:rPr>
                        </m:ctrlPr>
                      </m:fPr>
                      <m:num>
                        <m:r>
                          <a:rPr lang="zh-CN" altLang="en-US" sz="2000" i="1">
                            <a:latin typeface="Cambria Math" panose="02040503050406030204" pitchFamily="18" charset="0"/>
                          </a:rPr>
                          <m:t>𝑙</m:t>
                        </m:r>
                      </m:num>
                      <m:den>
                        <m:r>
                          <a:rPr lang="zh-CN" altLang="en-US" sz="2000" i="1">
                            <a:latin typeface="Cambria Math" panose="02040503050406030204" pitchFamily="18" charset="0"/>
                          </a:rPr>
                          <m:t>𝑐</m:t>
                        </m:r>
                      </m:den>
                    </m:f>
                    <m:r>
                      <m:rPr>
                        <m:nor/>
                      </m:rPr>
                      <a:rPr lang="zh-CN" altLang="en-US" sz="2000" i="1">
                        <a:latin typeface="Times New Roman" panose="020206030504050203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44B8F32F-845E-4D83-8886-0E950BABA85A}"/>
                  </a:ext>
                </a:extLst>
              </p:cNvPr>
              <p:cNvSpPr txBox="1">
                <a:spLocks noRot="1" noChangeAspect="1" noMove="1" noResize="1" noEditPoints="1" noAdjustHandles="1" noChangeArrowheads="1" noChangeShapeType="1" noTextEdit="1"/>
              </p:cNvSpPr>
              <p:nvPr/>
            </p:nvSpPr>
            <p:spPr>
              <a:xfrm>
                <a:off x="4864943" y="1668648"/>
                <a:ext cx="4279735" cy="1015663"/>
              </a:xfrm>
              <a:prstGeom prst="rect">
                <a:avLst/>
              </a:prstGeom>
              <a:blipFill>
                <a:blip r:embed="rId7"/>
                <a:stretch>
                  <a:fillRect l="-1425" t="-3614" r="-1567" b="-71084"/>
                </a:stretch>
              </a:blipFill>
            </p:spPr>
            <p:txBody>
              <a:bodyPr/>
              <a:lstStyle/>
              <a:p>
                <a:r>
                  <a:rPr lang="zh-CN" altLang="en-US">
                    <a:noFill/>
                  </a:rPr>
                  <a:t> </a:t>
                </a:r>
              </a:p>
            </p:txBody>
          </p:sp>
        </mc:Fallback>
      </mc:AlternateContent>
      <p:sp>
        <p:nvSpPr>
          <p:cNvPr id="42" name="Rectangle 16">
            <a:extLst>
              <a:ext uri="{FF2B5EF4-FFF2-40B4-BE49-F238E27FC236}">
                <a16:creationId xmlns:a16="http://schemas.microsoft.com/office/drawing/2014/main" id="{8F5F74CB-0135-4BCA-B673-1ED33D21ED83}"/>
              </a:ext>
            </a:extLst>
          </p:cNvPr>
          <p:cNvSpPr>
            <a:spLocks noChangeArrowheads="1"/>
          </p:cNvSpPr>
          <p:nvPr/>
        </p:nvSpPr>
        <p:spPr bwMode="auto">
          <a:xfrm flipV="1">
            <a:off x="4359315" y="3624068"/>
            <a:ext cx="55446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17">
            <a:extLst>
              <a:ext uri="{FF2B5EF4-FFF2-40B4-BE49-F238E27FC236}">
                <a16:creationId xmlns:a16="http://schemas.microsoft.com/office/drawing/2014/main" id="{D35B7E3A-E76A-4CD6-B47C-5954897A1271}"/>
              </a:ext>
            </a:extLst>
          </p:cNvPr>
          <p:cNvSpPr>
            <a:spLocks noChangeArrowheads="1"/>
          </p:cNvSpPr>
          <p:nvPr/>
        </p:nvSpPr>
        <p:spPr bwMode="auto">
          <a:xfrm>
            <a:off x="1979713" y="4959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21">
            <a:extLst>
              <a:ext uri="{FF2B5EF4-FFF2-40B4-BE49-F238E27FC236}">
                <a16:creationId xmlns:a16="http://schemas.microsoft.com/office/drawing/2014/main" id="{EDC0FB86-0EC8-403F-8B72-C50337D97E7A}"/>
              </a:ext>
            </a:extLst>
          </p:cNvPr>
          <p:cNvSpPr>
            <a:spLocks noChangeArrowheads="1"/>
          </p:cNvSpPr>
          <p:nvPr/>
        </p:nvSpPr>
        <p:spPr bwMode="auto">
          <a:xfrm>
            <a:off x="6690540" y="2868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6" y="864350"/>
            <a:ext cx="4831795" cy="3197086"/>
          </a:xfrm>
          <a:prstGeom prst="rect">
            <a:avLst/>
          </a:prstGeom>
        </p:spPr>
      </p:pic>
      <p:pic>
        <p:nvPicPr>
          <p:cNvPr id="17" name="Picture 16"/>
          <p:cNvPicPr>
            <a:picLocks noChangeAspect="1"/>
          </p:cNvPicPr>
          <p:nvPr/>
        </p:nvPicPr>
        <p:blipFill>
          <a:blip r:embed="rId9"/>
          <a:stretch>
            <a:fillRect/>
          </a:stretch>
        </p:blipFill>
        <p:spPr>
          <a:xfrm>
            <a:off x="0" y="3895942"/>
            <a:ext cx="9134254" cy="2993017"/>
          </a:xfrm>
          <a:prstGeom prst="rect">
            <a:avLst/>
          </a:prstGeom>
        </p:spPr>
      </p:pic>
    </p:spTree>
    <p:extLst>
      <p:ext uri="{BB962C8B-B14F-4D97-AF65-F5344CB8AC3E}">
        <p14:creationId xmlns:p14="http://schemas.microsoft.com/office/powerpoint/2010/main" val="2464603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45" dirty="0"/>
              <a:t>T</a:t>
            </a:r>
            <a:r>
              <a:rPr dirty="0"/>
              <a:t>ransmissi</a:t>
            </a:r>
            <a:r>
              <a:rPr spc="5" dirty="0"/>
              <a:t>o</a:t>
            </a:r>
            <a:r>
              <a:rPr dirty="0"/>
              <a:t>n</a:t>
            </a:r>
            <a:r>
              <a:rPr spc="-55" dirty="0"/>
              <a:t> </a:t>
            </a:r>
            <a:r>
              <a:rPr dirty="0"/>
              <a:t>Line</a:t>
            </a:r>
            <a:r>
              <a:rPr spc="-20" dirty="0"/>
              <a:t> </a:t>
            </a:r>
            <a:r>
              <a:rPr spc="-5" dirty="0"/>
              <a:t>Modeli</a:t>
            </a:r>
            <a:r>
              <a:rPr spc="5" dirty="0"/>
              <a:t>n</a:t>
            </a:r>
            <a:r>
              <a:rPr dirty="0"/>
              <a:t>g</a:t>
            </a:r>
          </a:p>
        </p:txBody>
      </p:sp>
      <p:sp>
        <p:nvSpPr>
          <p:cNvPr id="4" name="object 4"/>
          <p:cNvSpPr txBox="1"/>
          <p:nvPr/>
        </p:nvSpPr>
        <p:spPr>
          <a:xfrm>
            <a:off x="36512" y="3471770"/>
            <a:ext cx="9144000" cy="2900794"/>
          </a:xfrm>
          <a:prstGeom prst="rect">
            <a:avLst/>
          </a:prstGeom>
        </p:spPr>
        <p:txBody>
          <a:bodyPr vert="horz" wrap="square" lIns="0" tIns="0" rIns="0" bIns="0" rtlCol="0">
            <a:spAutoFit/>
          </a:bodyPr>
          <a:lstStyle/>
          <a:p>
            <a:pPr marL="355600" marR="24130" indent="-342900" algn="just">
              <a:lnSpc>
                <a:spcPct val="100000"/>
              </a:lnSpc>
              <a:buClr>
                <a:schemeClr val="accent1">
                  <a:lumMod val="75000"/>
                </a:schemeClr>
              </a:buClr>
              <a:buSzPct val="120000"/>
              <a:buFont typeface="Arial" panose="020B0604020202020204" pitchFamily="34" charset="0"/>
              <a:buChar char="•"/>
              <a:tabLst>
                <a:tab pos="355600" algn="l"/>
              </a:tabLst>
            </a:pPr>
            <a:r>
              <a:rPr sz="2200" dirty="0">
                <a:latin typeface="Arial"/>
                <a:cs typeface="Arial"/>
              </a:rPr>
              <a:t>Tra</a:t>
            </a:r>
            <a:r>
              <a:rPr sz="2200" spc="5" dirty="0">
                <a:latin typeface="Arial"/>
                <a:cs typeface="Arial"/>
              </a:rPr>
              <a:t>n</a:t>
            </a:r>
            <a:r>
              <a:rPr sz="2200" dirty="0">
                <a:latin typeface="Arial"/>
                <a:cs typeface="Arial"/>
              </a:rPr>
              <a:t>smi</a:t>
            </a:r>
            <a:r>
              <a:rPr sz="2200" spc="5" dirty="0">
                <a:latin typeface="Arial"/>
                <a:cs typeface="Arial"/>
              </a:rPr>
              <a:t>s</a:t>
            </a:r>
            <a:r>
              <a:rPr sz="2200" dirty="0">
                <a:latin typeface="Arial"/>
                <a:cs typeface="Arial"/>
              </a:rPr>
              <a:t>sion</a:t>
            </a:r>
            <a:r>
              <a:rPr sz="2200" spc="-40" dirty="0">
                <a:latin typeface="Arial"/>
                <a:cs typeface="Arial"/>
              </a:rPr>
              <a:t> </a:t>
            </a:r>
            <a:r>
              <a:rPr sz="2200" dirty="0">
                <a:latin typeface="Arial"/>
                <a:cs typeface="Arial"/>
              </a:rPr>
              <a:t>lines</a:t>
            </a:r>
            <a:r>
              <a:rPr sz="2200" spc="-15" dirty="0">
                <a:latin typeface="Arial"/>
                <a:cs typeface="Arial"/>
              </a:rPr>
              <a:t> </a:t>
            </a:r>
            <a:r>
              <a:rPr sz="2200" dirty="0">
                <a:latin typeface="Arial"/>
                <a:cs typeface="Arial"/>
              </a:rPr>
              <a:t>(TL</a:t>
            </a:r>
            <a:r>
              <a:rPr sz="2200" spc="10" dirty="0">
                <a:latin typeface="Arial"/>
                <a:cs typeface="Arial"/>
              </a:rPr>
              <a:t>s</a:t>
            </a:r>
            <a:r>
              <a:rPr sz="2200" dirty="0">
                <a:latin typeface="Arial"/>
                <a:cs typeface="Arial"/>
              </a:rPr>
              <a:t>)</a:t>
            </a:r>
            <a:r>
              <a:rPr sz="2200" spc="-35" dirty="0">
                <a:latin typeface="Arial"/>
                <a:cs typeface="Arial"/>
              </a:rPr>
              <a:t> </a:t>
            </a:r>
            <a:r>
              <a:rPr lang="en-US" sz="2200" dirty="0">
                <a:latin typeface="Arial"/>
                <a:cs typeface="Arial"/>
              </a:rPr>
              <a:t>u</a:t>
            </a:r>
            <a:r>
              <a:rPr sz="2200" spc="10" dirty="0" smtClean="0">
                <a:latin typeface="Arial"/>
                <a:cs typeface="Arial"/>
              </a:rPr>
              <a:t>s</a:t>
            </a:r>
            <a:r>
              <a:rPr sz="2200" dirty="0" smtClean="0">
                <a:latin typeface="Arial"/>
                <a:cs typeface="Arial"/>
              </a:rPr>
              <a:t>e</a:t>
            </a:r>
            <a:r>
              <a:rPr sz="2200" spc="-15" dirty="0" smtClean="0">
                <a:latin typeface="Arial"/>
                <a:cs typeface="Arial"/>
              </a:rPr>
              <a:t> </a:t>
            </a:r>
            <a:r>
              <a:rPr sz="2200" dirty="0">
                <a:latin typeface="Arial"/>
                <a:cs typeface="Arial"/>
              </a:rPr>
              <a:t>tw</a:t>
            </a:r>
            <a:r>
              <a:rPr sz="2200" spc="10" dirty="0">
                <a:latin typeface="Arial"/>
                <a:cs typeface="Arial"/>
              </a:rPr>
              <a:t>o</a:t>
            </a:r>
            <a:r>
              <a:rPr sz="2200" dirty="0">
                <a:latin typeface="Arial"/>
                <a:cs typeface="Arial"/>
              </a:rPr>
              <a:t>-po</a:t>
            </a:r>
            <a:r>
              <a:rPr sz="2200" spc="5" dirty="0">
                <a:latin typeface="Arial"/>
                <a:cs typeface="Arial"/>
              </a:rPr>
              <a:t>r</a:t>
            </a:r>
            <a:r>
              <a:rPr sz="2200" dirty="0">
                <a:latin typeface="Arial"/>
                <a:cs typeface="Arial"/>
              </a:rPr>
              <a:t>t</a:t>
            </a:r>
            <a:r>
              <a:rPr sz="2200" spc="-45" dirty="0">
                <a:latin typeface="Arial"/>
                <a:cs typeface="Arial"/>
              </a:rPr>
              <a:t> </a:t>
            </a:r>
            <a:r>
              <a:rPr sz="2200" dirty="0">
                <a:latin typeface="Arial"/>
                <a:cs typeface="Arial"/>
              </a:rPr>
              <a:t>ci</a:t>
            </a:r>
            <a:r>
              <a:rPr sz="2200" spc="5" dirty="0">
                <a:latin typeface="Arial"/>
                <a:cs typeface="Arial"/>
              </a:rPr>
              <a:t>r</a:t>
            </a:r>
            <a:r>
              <a:rPr sz="2200" dirty="0">
                <a:latin typeface="Arial"/>
                <a:cs typeface="Arial"/>
              </a:rPr>
              <a:t>c</a:t>
            </a:r>
            <a:r>
              <a:rPr sz="2200" spc="5" dirty="0">
                <a:latin typeface="Arial"/>
                <a:cs typeface="Arial"/>
              </a:rPr>
              <a:t>u</a:t>
            </a:r>
            <a:r>
              <a:rPr sz="2200" dirty="0">
                <a:latin typeface="Arial"/>
                <a:cs typeface="Arial"/>
              </a:rPr>
              <a:t>it</a:t>
            </a:r>
            <a:r>
              <a:rPr sz="2200" spc="-35" dirty="0">
                <a:latin typeface="Arial"/>
                <a:cs typeface="Arial"/>
              </a:rPr>
              <a:t> </a:t>
            </a:r>
            <a:r>
              <a:rPr sz="2200" dirty="0">
                <a:latin typeface="Arial"/>
                <a:cs typeface="Arial"/>
              </a:rPr>
              <a:t>theory</a:t>
            </a:r>
            <a:r>
              <a:rPr sz="2200" spc="-30" dirty="0">
                <a:latin typeface="Arial"/>
                <a:cs typeface="Arial"/>
              </a:rPr>
              <a:t> </a:t>
            </a:r>
            <a:r>
              <a:rPr sz="2200" dirty="0">
                <a:latin typeface="Arial"/>
                <a:cs typeface="Arial"/>
              </a:rPr>
              <a:t>for</a:t>
            </a:r>
            <a:r>
              <a:rPr sz="2200" spc="-15" dirty="0">
                <a:latin typeface="Arial"/>
                <a:cs typeface="Arial"/>
              </a:rPr>
              <a:t> </a:t>
            </a:r>
            <a:r>
              <a:rPr sz="2200" dirty="0" smtClean="0">
                <a:latin typeface="Arial"/>
                <a:cs typeface="Arial"/>
              </a:rPr>
              <a:t>repre</a:t>
            </a:r>
            <a:r>
              <a:rPr sz="2200" spc="5" dirty="0" smtClean="0">
                <a:latin typeface="Arial"/>
                <a:cs typeface="Arial"/>
              </a:rPr>
              <a:t>s</a:t>
            </a:r>
            <a:r>
              <a:rPr sz="2200" spc="-10" dirty="0" smtClean="0">
                <a:latin typeface="Arial"/>
                <a:cs typeface="Arial"/>
              </a:rPr>
              <a:t>e</a:t>
            </a:r>
            <a:r>
              <a:rPr sz="2200" dirty="0" smtClean="0">
                <a:latin typeface="Arial"/>
                <a:cs typeface="Arial"/>
              </a:rPr>
              <a:t>nta</a:t>
            </a:r>
            <a:r>
              <a:rPr sz="2200" spc="-20" dirty="0" smtClean="0">
                <a:latin typeface="Arial"/>
                <a:cs typeface="Arial"/>
              </a:rPr>
              <a:t>t</a:t>
            </a:r>
            <a:r>
              <a:rPr sz="2200" dirty="0" smtClean="0">
                <a:latin typeface="Arial"/>
                <a:cs typeface="Arial"/>
              </a:rPr>
              <a:t>ion</a:t>
            </a:r>
            <a:r>
              <a:rPr lang="en-US" sz="2200" dirty="0" smtClean="0">
                <a:latin typeface="Arial"/>
                <a:cs typeface="Arial"/>
              </a:rPr>
              <a:t>, t</a:t>
            </a:r>
            <a:r>
              <a:rPr sz="2200" dirty="0" smtClean="0">
                <a:latin typeface="Arial"/>
                <a:cs typeface="Arial"/>
              </a:rPr>
              <a:t>he</a:t>
            </a:r>
            <a:r>
              <a:rPr sz="2200" spc="-25" dirty="0" smtClean="0">
                <a:latin typeface="Arial"/>
                <a:cs typeface="Arial"/>
              </a:rPr>
              <a:t> </a:t>
            </a:r>
            <a:r>
              <a:rPr sz="2200" dirty="0">
                <a:latin typeface="Arial"/>
                <a:cs typeface="Arial"/>
              </a:rPr>
              <a:t>operating</a:t>
            </a:r>
            <a:r>
              <a:rPr sz="2200" spc="-30" dirty="0">
                <a:latin typeface="Arial"/>
                <a:cs typeface="Arial"/>
              </a:rPr>
              <a:t> </a:t>
            </a:r>
            <a:r>
              <a:rPr sz="2200" dirty="0">
                <a:latin typeface="Arial"/>
                <a:cs typeface="Arial"/>
              </a:rPr>
              <a:t>waveleng</a:t>
            </a:r>
            <a:r>
              <a:rPr sz="2200" spc="-10" dirty="0">
                <a:latin typeface="Arial"/>
                <a:cs typeface="Arial"/>
              </a:rPr>
              <a:t>t</a:t>
            </a:r>
            <a:r>
              <a:rPr sz="2200" dirty="0">
                <a:latin typeface="Arial"/>
                <a:cs typeface="Arial"/>
              </a:rPr>
              <a:t>h</a:t>
            </a:r>
            <a:r>
              <a:rPr sz="2200" spc="-30" dirty="0">
                <a:latin typeface="Arial"/>
                <a:cs typeface="Arial"/>
              </a:rPr>
              <a:t> </a:t>
            </a:r>
            <a:r>
              <a:rPr sz="2200" dirty="0">
                <a:latin typeface="Arial"/>
                <a:cs typeface="Arial"/>
              </a:rPr>
              <a:t>is propo</a:t>
            </a:r>
            <a:r>
              <a:rPr sz="2200" spc="5" dirty="0">
                <a:latin typeface="Arial"/>
                <a:cs typeface="Arial"/>
              </a:rPr>
              <a:t>r</a:t>
            </a:r>
            <a:r>
              <a:rPr sz="2200" dirty="0">
                <a:latin typeface="Arial"/>
                <a:cs typeface="Arial"/>
              </a:rPr>
              <a:t>t</a:t>
            </a:r>
            <a:r>
              <a:rPr sz="2200" spc="-10" dirty="0">
                <a:latin typeface="Arial"/>
                <a:cs typeface="Arial"/>
              </a:rPr>
              <a:t>i</a:t>
            </a:r>
            <a:r>
              <a:rPr sz="2200" dirty="0">
                <a:latin typeface="Arial"/>
                <a:cs typeface="Arial"/>
              </a:rPr>
              <a:t>onal</a:t>
            </a:r>
            <a:r>
              <a:rPr sz="2200" spc="-45" dirty="0">
                <a:latin typeface="Arial"/>
                <a:cs typeface="Arial"/>
              </a:rPr>
              <a:t> </a:t>
            </a:r>
            <a:r>
              <a:rPr sz="2200" dirty="0">
                <a:latin typeface="Arial"/>
                <a:cs typeface="Arial"/>
              </a:rPr>
              <a:t>to</a:t>
            </a:r>
            <a:r>
              <a:rPr sz="2200" spc="-15" dirty="0">
                <a:latin typeface="Arial"/>
                <a:cs typeface="Arial"/>
              </a:rPr>
              <a:t> </a:t>
            </a:r>
            <a:r>
              <a:rPr sz="2200" dirty="0">
                <a:latin typeface="Arial"/>
                <a:cs typeface="Arial"/>
              </a:rPr>
              <a:t>the</a:t>
            </a:r>
            <a:r>
              <a:rPr sz="2200" spc="-25" dirty="0">
                <a:latin typeface="Arial"/>
                <a:cs typeface="Arial"/>
              </a:rPr>
              <a:t> </a:t>
            </a:r>
            <a:r>
              <a:rPr sz="2200" dirty="0" smtClean="0">
                <a:latin typeface="Arial"/>
                <a:cs typeface="Arial"/>
              </a:rPr>
              <a:t>ci</a:t>
            </a:r>
            <a:r>
              <a:rPr sz="2200" spc="5" dirty="0" smtClean="0">
                <a:latin typeface="Arial"/>
                <a:cs typeface="Arial"/>
              </a:rPr>
              <a:t>r</a:t>
            </a:r>
            <a:r>
              <a:rPr sz="2200" dirty="0" smtClean="0">
                <a:latin typeface="Arial"/>
                <a:cs typeface="Arial"/>
              </a:rPr>
              <a:t>cuit</a:t>
            </a:r>
            <a:r>
              <a:rPr lang="en-US" sz="2200" dirty="0" smtClean="0">
                <a:latin typeface="Arial"/>
                <a:cs typeface="Arial"/>
              </a:rPr>
              <a:t> </a:t>
            </a:r>
            <a:r>
              <a:rPr sz="2200" dirty="0" smtClean="0">
                <a:latin typeface="Arial"/>
                <a:cs typeface="Arial"/>
              </a:rPr>
              <a:t>si</a:t>
            </a:r>
            <a:r>
              <a:rPr sz="2200" spc="10" dirty="0" smtClean="0">
                <a:latin typeface="Arial"/>
                <a:cs typeface="Arial"/>
              </a:rPr>
              <a:t>z</a:t>
            </a:r>
            <a:r>
              <a:rPr sz="2200" dirty="0" smtClean="0">
                <a:latin typeface="Arial"/>
                <a:cs typeface="Arial"/>
              </a:rPr>
              <a:t>e.</a:t>
            </a:r>
            <a:endParaRPr lang="en-US" sz="2200" dirty="0" smtClean="0">
              <a:latin typeface="Arial"/>
              <a:cs typeface="Arial"/>
            </a:endParaRPr>
          </a:p>
          <a:p>
            <a:pPr marL="355600" marR="24130" indent="-342900" algn="just">
              <a:lnSpc>
                <a:spcPct val="100000"/>
              </a:lnSpc>
              <a:buClr>
                <a:schemeClr val="accent1">
                  <a:lumMod val="75000"/>
                </a:schemeClr>
              </a:buClr>
              <a:buSzPct val="120000"/>
              <a:buFont typeface="Arial" panose="020B0604020202020204" pitchFamily="34" charset="0"/>
              <a:buChar char="•"/>
              <a:tabLst>
                <a:tab pos="355600" algn="l"/>
              </a:tabLst>
            </a:pPr>
            <a:endParaRPr sz="2200" dirty="0">
              <a:latin typeface="Arial"/>
              <a:cs typeface="Arial"/>
            </a:endParaRPr>
          </a:p>
          <a:p>
            <a:pPr marL="355600" marR="5080" indent="-342900" algn="just">
              <a:lnSpc>
                <a:spcPct val="100000"/>
              </a:lnSpc>
              <a:spcBef>
                <a:spcPts val="480"/>
              </a:spcBef>
              <a:buClr>
                <a:schemeClr val="accent1">
                  <a:lumMod val="75000"/>
                </a:schemeClr>
              </a:buClr>
              <a:buSzPct val="120000"/>
              <a:buFont typeface="Arial" panose="020B0604020202020204" pitchFamily="34" charset="0"/>
              <a:buChar char="•"/>
              <a:tabLst>
                <a:tab pos="355600" algn="l"/>
                <a:tab pos="4741545" algn="l"/>
              </a:tabLst>
            </a:pPr>
            <a:r>
              <a:rPr sz="2200" dirty="0">
                <a:latin typeface="Arial"/>
                <a:cs typeface="Arial"/>
              </a:rPr>
              <a:t>By</a:t>
            </a:r>
            <a:r>
              <a:rPr sz="2200" spc="-5" dirty="0">
                <a:latin typeface="Arial"/>
                <a:cs typeface="Arial"/>
              </a:rPr>
              <a:t> </a:t>
            </a:r>
            <a:r>
              <a:rPr sz="2200" dirty="0">
                <a:latin typeface="Arial"/>
                <a:cs typeface="Arial"/>
              </a:rPr>
              <a:t>modelling</a:t>
            </a:r>
            <a:r>
              <a:rPr sz="2200" spc="-15" dirty="0">
                <a:latin typeface="Arial"/>
                <a:cs typeface="Arial"/>
              </a:rPr>
              <a:t> </a:t>
            </a:r>
            <a:r>
              <a:rPr sz="2200" dirty="0">
                <a:latin typeface="Arial"/>
                <a:cs typeface="Arial"/>
              </a:rPr>
              <a:t>TLs</a:t>
            </a:r>
            <a:r>
              <a:rPr sz="2200" spc="-15" dirty="0">
                <a:latin typeface="Arial"/>
                <a:cs typeface="Arial"/>
              </a:rPr>
              <a:t> </a:t>
            </a:r>
            <a:r>
              <a:rPr sz="2200" dirty="0">
                <a:latin typeface="Arial"/>
                <a:cs typeface="Arial"/>
              </a:rPr>
              <a:t>in </a:t>
            </a:r>
            <a:r>
              <a:rPr sz="2200" spc="-10" dirty="0">
                <a:latin typeface="Arial"/>
                <a:cs typeface="Arial"/>
              </a:rPr>
              <a:t>t</a:t>
            </a:r>
            <a:r>
              <a:rPr sz="2200" dirty="0">
                <a:latin typeface="Arial"/>
                <a:cs typeface="Arial"/>
              </a:rPr>
              <a:t>he</a:t>
            </a:r>
            <a:r>
              <a:rPr sz="2200" spc="-15" dirty="0">
                <a:latin typeface="Arial"/>
                <a:cs typeface="Arial"/>
              </a:rPr>
              <a:t> </a:t>
            </a:r>
            <a:r>
              <a:rPr sz="2200" dirty="0">
                <a:latin typeface="Arial"/>
                <a:cs typeface="Arial"/>
              </a:rPr>
              <a:t>form</a:t>
            </a:r>
            <a:r>
              <a:rPr sz="2200" spc="-30" dirty="0">
                <a:latin typeface="Arial"/>
                <a:cs typeface="Arial"/>
              </a:rPr>
              <a:t> </a:t>
            </a:r>
            <a:r>
              <a:rPr sz="2200" dirty="0">
                <a:latin typeface="Arial"/>
                <a:cs typeface="Arial"/>
              </a:rPr>
              <a:t>of</a:t>
            </a:r>
            <a:r>
              <a:rPr sz="2200" spc="-10" dirty="0">
                <a:latin typeface="Arial"/>
                <a:cs typeface="Arial"/>
              </a:rPr>
              <a:t> </a:t>
            </a:r>
            <a:r>
              <a:rPr sz="2200" dirty="0">
                <a:latin typeface="Arial"/>
                <a:cs typeface="Arial"/>
              </a:rPr>
              <a:t>equivalent</a:t>
            </a:r>
            <a:r>
              <a:rPr sz="2200" spc="-20" dirty="0">
                <a:latin typeface="Arial"/>
                <a:cs typeface="Arial"/>
              </a:rPr>
              <a:t> </a:t>
            </a:r>
            <a:r>
              <a:rPr sz="2200" dirty="0">
                <a:latin typeface="Arial"/>
                <a:cs typeface="Arial"/>
              </a:rPr>
              <a:t>ci</a:t>
            </a:r>
            <a:r>
              <a:rPr sz="2200" spc="5" dirty="0">
                <a:latin typeface="Arial"/>
                <a:cs typeface="Arial"/>
              </a:rPr>
              <a:t>r</a:t>
            </a:r>
            <a:r>
              <a:rPr sz="2200" dirty="0">
                <a:latin typeface="Arial"/>
                <a:cs typeface="Arial"/>
              </a:rPr>
              <a:t>c</a:t>
            </a:r>
            <a:r>
              <a:rPr sz="2200" spc="5" dirty="0">
                <a:latin typeface="Arial"/>
                <a:cs typeface="Arial"/>
              </a:rPr>
              <a:t>u</a:t>
            </a:r>
            <a:r>
              <a:rPr sz="2200" dirty="0">
                <a:latin typeface="Arial"/>
                <a:cs typeface="Arial"/>
              </a:rPr>
              <a:t>its</a:t>
            </a:r>
            <a:r>
              <a:rPr sz="2200" spc="-45" dirty="0">
                <a:latin typeface="Arial"/>
                <a:cs typeface="Arial"/>
              </a:rPr>
              <a:t> </a:t>
            </a:r>
            <a:r>
              <a:rPr sz="2200" dirty="0">
                <a:latin typeface="Arial"/>
                <a:cs typeface="Arial"/>
              </a:rPr>
              <a:t>at</a:t>
            </a:r>
            <a:r>
              <a:rPr sz="2200" spc="-10" dirty="0">
                <a:latin typeface="Arial"/>
                <a:cs typeface="Arial"/>
              </a:rPr>
              <a:t> </a:t>
            </a:r>
            <a:r>
              <a:rPr sz="2200" dirty="0">
                <a:latin typeface="Arial"/>
                <a:cs typeface="Arial"/>
              </a:rPr>
              <a:t>high</a:t>
            </a:r>
            <a:r>
              <a:rPr sz="2200" spc="-15" dirty="0">
                <a:latin typeface="Arial"/>
                <a:cs typeface="Arial"/>
              </a:rPr>
              <a:t> </a:t>
            </a:r>
            <a:r>
              <a:rPr sz="2200" dirty="0">
                <a:latin typeface="Arial"/>
                <a:cs typeface="Arial"/>
              </a:rPr>
              <a:t>frequen</a:t>
            </a:r>
            <a:r>
              <a:rPr sz="2200" spc="5" dirty="0">
                <a:latin typeface="Arial"/>
                <a:cs typeface="Arial"/>
              </a:rPr>
              <a:t>c</a:t>
            </a:r>
            <a:r>
              <a:rPr sz="2200" dirty="0">
                <a:latin typeface="Arial"/>
                <a:cs typeface="Arial"/>
              </a:rPr>
              <a:t>ies (</a:t>
            </a:r>
            <a:r>
              <a:rPr sz="2200" spc="5" dirty="0">
                <a:latin typeface="Arial"/>
                <a:cs typeface="Arial"/>
              </a:rPr>
              <a:t>H</a:t>
            </a:r>
            <a:r>
              <a:rPr sz="2200" dirty="0">
                <a:latin typeface="Arial"/>
                <a:cs typeface="Arial"/>
              </a:rPr>
              <a:t>Fs</a:t>
            </a:r>
            <a:r>
              <a:rPr sz="2200" spc="5" dirty="0">
                <a:latin typeface="Arial"/>
                <a:cs typeface="Arial"/>
              </a:rPr>
              <a:t>)</a:t>
            </a:r>
            <a:r>
              <a:rPr sz="2200" dirty="0">
                <a:latin typeface="Arial"/>
                <a:cs typeface="Arial"/>
              </a:rPr>
              <a:t>,</a:t>
            </a:r>
            <a:r>
              <a:rPr sz="2200" spc="-45" dirty="0">
                <a:latin typeface="Arial"/>
                <a:cs typeface="Arial"/>
              </a:rPr>
              <a:t> </a:t>
            </a:r>
            <a:r>
              <a:rPr sz="2200" dirty="0" smtClean="0">
                <a:latin typeface="Arial"/>
                <a:cs typeface="Arial"/>
              </a:rPr>
              <a:t>Kirchhof</a:t>
            </a:r>
            <a:r>
              <a:rPr sz="2200" spc="-10" dirty="0" smtClean="0">
                <a:latin typeface="Arial"/>
                <a:cs typeface="Arial"/>
              </a:rPr>
              <a:t>f</a:t>
            </a:r>
            <a:r>
              <a:rPr sz="2200" dirty="0" smtClean="0">
                <a:latin typeface="Arial"/>
                <a:cs typeface="Arial"/>
              </a:rPr>
              <a:t>’s</a:t>
            </a:r>
            <a:r>
              <a:rPr sz="2200" spc="-35" dirty="0" smtClean="0">
                <a:latin typeface="Arial"/>
                <a:cs typeface="Arial"/>
              </a:rPr>
              <a:t> </a:t>
            </a:r>
            <a:r>
              <a:rPr sz="2200" dirty="0">
                <a:latin typeface="Arial"/>
                <a:cs typeface="Arial"/>
              </a:rPr>
              <a:t>vol</a:t>
            </a:r>
            <a:r>
              <a:rPr sz="2200" spc="-10" dirty="0">
                <a:latin typeface="Arial"/>
                <a:cs typeface="Arial"/>
              </a:rPr>
              <a:t>t</a:t>
            </a:r>
            <a:r>
              <a:rPr sz="2200" dirty="0">
                <a:latin typeface="Arial"/>
                <a:cs typeface="Arial"/>
              </a:rPr>
              <a:t>age and</a:t>
            </a:r>
            <a:r>
              <a:rPr sz="2200" spc="-15" dirty="0">
                <a:latin typeface="Arial"/>
                <a:cs typeface="Arial"/>
              </a:rPr>
              <a:t> </a:t>
            </a:r>
            <a:r>
              <a:rPr sz="2200" dirty="0">
                <a:latin typeface="Arial"/>
                <a:cs typeface="Arial"/>
              </a:rPr>
              <a:t>c</a:t>
            </a:r>
            <a:r>
              <a:rPr sz="2200" spc="5" dirty="0">
                <a:latin typeface="Arial"/>
                <a:cs typeface="Arial"/>
              </a:rPr>
              <a:t>u</a:t>
            </a:r>
            <a:r>
              <a:rPr sz="2200" dirty="0">
                <a:latin typeface="Arial"/>
                <a:cs typeface="Arial"/>
              </a:rPr>
              <a:t>r</a:t>
            </a:r>
            <a:r>
              <a:rPr sz="2200" spc="5" dirty="0">
                <a:latin typeface="Arial"/>
                <a:cs typeface="Arial"/>
              </a:rPr>
              <a:t>r</a:t>
            </a:r>
            <a:r>
              <a:rPr sz="2200" dirty="0">
                <a:latin typeface="Arial"/>
                <a:cs typeface="Arial"/>
              </a:rPr>
              <a:t>ent</a:t>
            </a:r>
            <a:r>
              <a:rPr sz="2200" spc="-55" dirty="0">
                <a:latin typeface="Arial"/>
                <a:cs typeface="Arial"/>
              </a:rPr>
              <a:t> </a:t>
            </a:r>
            <a:r>
              <a:rPr sz="2200" dirty="0">
                <a:latin typeface="Arial"/>
                <a:cs typeface="Arial"/>
              </a:rPr>
              <a:t>laws</a:t>
            </a:r>
            <a:r>
              <a:rPr sz="2200" spc="10" dirty="0">
                <a:latin typeface="Arial"/>
                <a:cs typeface="Arial"/>
              </a:rPr>
              <a:t> </a:t>
            </a:r>
            <a:r>
              <a:rPr sz="2200" spc="-10" dirty="0">
                <a:latin typeface="Arial"/>
                <a:cs typeface="Arial"/>
              </a:rPr>
              <a:t>t</a:t>
            </a:r>
            <a:r>
              <a:rPr sz="2200" dirty="0">
                <a:latin typeface="Arial"/>
                <a:cs typeface="Arial"/>
              </a:rPr>
              <a:t>o</a:t>
            </a:r>
            <a:r>
              <a:rPr sz="2200" spc="-15" dirty="0">
                <a:latin typeface="Arial"/>
                <a:cs typeface="Arial"/>
              </a:rPr>
              <a:t> </a:t>
            </a:r>
            <a:r>
              <a:rPr sz="2200" dirty="0">
                <a:latin typeface="Arial"/>
                <a:cs typeface="Arial"/>
              </a:rPr>
              <a:t>develop</a:t>
            </a:r>
            <a:r>
              <a:rPr sz="2200" spc="-15" dirty="0">
                <a:latin typeface="Arial"/>
                <a:cs typeface="Arial"/>
              </a:rPr>
              <a:t> </a:t>
            </a:r>
            <a:r>
              <a:rPr sz="2200" dirty="0">
                <a:latin typeface="Arial"/>
                <a:cs typeface="Arial"/>
              </a:rPr>
              <a:t>wave </a:t>
            </a:r>
            <a:r>
              <a:rPr sz="2200" dirty="0" smtClean="0">
                <a:latin typeface="Arial"/>
                <a:cs typeface="Arial"/>
              </a:rPr>
              <a:t>equations.</a:t>
            </a:r>
            <a:endParaRPr lang="en-US" sz="2200" dirty="0" smtClean="0">
              <a:latin typeface="Arial"/>
              <a:cs typeface="Arial"/>
            </a:endParaRPr>
          </a:p>
          <a:p>
            <a:pPr marL="355600" marR="5080" indent="-342900" algn="just">
              <a:lnSpc>
                <a:spcPct val="100000"/>
              </a:lnSpc>
              <a:spcBef>
                <a:spcPts val="480"/>
              </a:spcBef>
              <a:buClr>
                <a:schemeClr val="accent1">
                  <a:lumMod val="75000"/>
                </a:schemeClr>
              </a:buClr>
              <a:buSzPct val="120000"/>
              <a:buFont typeface="Arial" panose="020B0604020202020204" pitchFamily="34" charset="0"/>
              <a:buChar char="•"/>
              <a:tabLst>
                <a:tab pos="355600" algn="l"/>
                <a:tab pos="4741545" algn="l"/>
              </a:tabLst>
            </a:pPr>
            <a:endParaRPr sz="2200" dirty="0">
              <a:latin typeface="Arial"/>
              <a:cs typeface="Arial"/>
            </a:endParaRPr>
          </a:p>
          <a:p>
            <a:pPr marL="355600" marR="263525" indent="-342900" algn="just">
              <a:lnSpc>
                <a:spcPct val="100000"/>
              </a:lnSpc>
              <a:spcBef>
                <a:spcPts val="480"/>
              </a:spcBef>
              <a:buClr>
                <a:schemeClr val="accent1">
                  <a:lumMod val="75000"/>
                </a:schemeClr>
              </a:buClr>
              <a:buSzPct val="120000"/>
              <a:buFont typeface="Arial" panose="020B0604020202020204" pitchFamily="34" charset="0"/>
              <a:buChar char="•"/>
              <a:tabLst>
                <a:tab pos="355600" algn="l"/>
              </a:tabLst>
            </a:pPr>
            <a:r>
              <a:rPr lang="en-US" altLang="zh-CN" sz="2200" dirty="0">
                <a:latin typeface="Arial"/>
                <a:cs typeface="Arial"/>
              </a:rPr>
              <a:t>A</a:t>
            </a:r>
            <a:r>
              <a:rPr sz="2200" dirty="0" smtClean="0">
                <a:latin typeface="Arial"/>
                <a:cs typeface="Arial"/>
              </a:rPr>
              <a:t>llows </a:t>
            </a:r>
            <a:r>
              <a:rPr sz="2200" dirty="0">
                <a:latin typeface="Arial"/>
                <a:cs typeface="Arial"/>
              </a:rPr>
              <a:t>cha</a:t>
            </a:r>
            <a:r>
              <a:rPr sz="2200" spc="5" dirty="0">
                <a:latin typeface="Arial"/>
                <a:cs typeface="Arial"/>
              </a:rPr>
              <a:t>r</a:t>
            </a:r>
            <a:r>
              <a:rPr sz="2200" dirty="0">
                <a:latin typeface="Arial"/>
                <a:cs typeface="Arial"/>
              </a:rPr>
              <a:t>a</a:t>
            </a:r>
            <a:r>
              <a:rPr sz="2200" spc="5" dirty="0">
                <a:latin typeface="Arial"/>
                <a:cs typeface="Arial"/>
              </a:rPr>
              <a:t>c</a:t>
            </a:r>
            <a:r>
              <a:rPr sz="2200" dirty="0">
                <a:latin typeface="Arial"/>
                <a:cs typeface="Arial"/>
              </a:rPr>
              <a:t>t</a:t>
            </a:r>
            <a:r>
              <a:rPr sz="2200" spc="-20" dirty="0">
                <a:latin typeface="Arial"/>
                <a:cs typeface="Arial"/>
              </a:rPr>
              <a:t>e</a:t>
            </a:r>
            <a:r>
              <a:rPr sz="2200" dirty="0">
                <a:latin typeface="Arial"/>
                <a:cs typeface="Arial"/>
              </a:rPr>
              <a:t>rizat</a:t>
            </a:r>
            <a:r>
              <a:rPr sz="2200" spc="-10" dirty="0">
                <a:latin typeface="Arial"/>
                <a:cs typeface="Arial"/>
              </a:rPr>
              <a:t>i</a:t>
            </a:r>
            <a:r>
              <a:rPr sz="2200" dirty="0">
                <a:latin typeface="Arial"/>
                <a:cs typeface="Arial"/>
              </a:rPr>
              <a:t>on</a:t>
            </a:r>
            <a:r>
              <a:rPr sz="2200" spc="-40" dirty="0">
                <a:latin typeface="Arial"/>
                <a:cs typeface="Arial"/>
              </a:rPr>
              <a:t> </a:t>
            </a:r>
            <a:r>
              <a:rPr sz="2200" dirty="0">
                <a:latin typeface="Arial"/>
                <a:cs typeface="Arial"/>
              </a:rPr>
              <a:t>of</a:t>
            </a:r>
            <a:r>
              <a:rPr sz="2200" spc="-20" dirty="0">
                <a:latin typeface="Arial"/>
                <a:cs typeface="Arial"/>
              </a:rPr>
              <a:t> </a:t>
            </a:r>
            <a:r>
              <a:rPr sz="2200" dirty="0">
                <a:latin typeface="Arial"/>
                <a:cs typeface="Arial"/>
              </a:rPr>
              <a:t>standing</a:t>
            </a:r>
            <a:r>
              <a:rPr sz="2200" spc="-25" dirty="0">
                <a:latin typeface="Arial"/>
                <a:cs typeface="Arial"/>
              </a:rPr>
              <a:t> </a:t>
            </a:r>
            <a:r>
              <a:rPr sz="2200" dirty="0">
                <a:latin typeface="Arial"/>
                <a:cs typeface="Arial"/>
              </a:rPr>
              <a:t>waves,</a:t>
            </a:r>
            <a:r>
              <a:rPr sz="2200" spc="-20" dirty="0">
                <a:latin typeface="Arial"/>
                <a:cs typeface="Arial"/>
              </a:rPr>
              <a:t> </a:t>
            </a:r>
            <a:r>
              <a:rPr sz="2200" dirty="0">
                <a:latin typeface="Arial"/>
                <a:cs typeface="Arial"/>
              </a:rPr>
              <a:t>po</a:t>
            </a:r>
            <a:r>
              <a:rPr sz="2200" spc="5" dirty="0">
                <a:latin typeface="Arial"/>
                <a:cs typeface="Arial"/>
              </a:rPr>
              <a:t>w</a:t>
            </a:r>
            <a:r>
              <a:rPr sz="2200" dirty="0">
                <a:latin typeface="Arial"/>
                <a:cs typeface="Arial"/>
              </a:rPr>
              <a:t>er</a:t>
            </a:r>
            <a:r>
              <a:rPr sz="2200" spc="-25" dirty="0">
                <a:latin typeface="Arial"/>
                <a:cs typeface="Arial"/>
              </a:rPr>
              <a:t> </a:t>
            </a:r>
            <a:r>
              <a:rPr sz="2200" dirty="0">
                <a:latin typeface="Arial"/>
                <a:cs typeface="Arial"/>
              </a:rPr>
              <a:t>tran</a:t>
            </a:r>
            <a:r>
              <a:rPr sz="2200" spc="5" dirty="0">
                <a:latin typeface="Arial"/>
                <a:cs typeface="Arial"/>
              </a:rPr>
              <a:t>s</a:t>
            </a:r>
            <a:r>
              <a:rPr sz="2200" dirty="0">
                <a:latin typeface="Arial"/>
                <a:cs typeface="Arial"/>
              </a:rPr>
              <a:t>fe</a:t>
            </a:r>
            <a:r>
              <a:rPr sz="2200" spc="-10" dirty="0">
                <a:latin typeface="Arial"/>
                <a:cs typeface="Arial"/>
              </a:rPr>
              <a:t>r</a:t>
            </a:r>
            <a:r>
              <a:rPr sz="2200" dirty="0">
                <a:latin typeface="Arial"/>
                <a:cs typeface="Arial"/>
              </a:rPr>
              <a:t>,</a:t>
            </a:r>
            <a:r>
              <a:rPr sz="2200" spc="-45" dirty="0">
                <a:latin typeface="Arial"/>
                <a:cs typeface="Arial"/>
              </a:rPr>
              <a:t> </a:t>
            </a:r>
            <a:r>
              <a:rPr sz="2200" dirty="0">
                <a:latin typeface="Arial"/>
                <a:cs typeface="Arial"/>
              </a:rPr>
              <a:t>and vol</a:t>
            </a:r>
            <a:r>
              <a:rPr sz="2200" spc="-10" dirty="0">
                <a:latin typeface="Arial"/>
                <a:cs typeface="Arial"/>
              </a:rPr>
              <a:t>t</a:t>
            </a:r>
            <a:r>
              <a:rPr sz="2200" dirty="0">
                <a:latin typeface="Arial"/>
                <a:cs typeface="Arial"/>
              </a:rPr>
              <a:t>age</a:t>
            </a:r>
            <a:r>
              <a:rPr sz="2200" spc="-15" dirty="0">
                <a:latin typeface="Arial"/>
                <a:cs typeface="Arial"/>
              </a:rPr>
              <a:t> </a:t>
            </a:r>
            <a:r>
              <a:rPr sz="2200" dirty="0">
                <a:latin typeface="Arial"/>
                <a:cs typeface="Arial"/>
              </a:rPr>
              <a:t>and</a:t>
            </a:r>
            <a:r>
              <a:rPr sz="2200" spc="-15" dirty="0">
                <a:latin typeface="Arial"/>
                <a:cs typeface="Arial"/>
              </a:rPr>
              <a:t> </a:t>
            </a:r>
            <a:r>
              <a:rPr sz="2200" dirty="0">
                <a:latin typeface="Arial"/>
                <a:cs typeface="Arial"/>
              </a:rPr>
              <a:t>c</a:t>
            </a:r>
            <a:r>
              <a:rPr sz="2200" spc="5" dirty="0">
                <a:latin typeface="Arial"/>
                <a:cs typeface="Arial"/>
              </a:rPr>
              <a:t>u</a:t>
            </a:r>
            <a:r>
              <a:rPr sz="2200" dirty="0">
                <a:latin typeface="Arial"/>
                <a:cs typeface="Arial"/>
              </a:rPr>
              <a:t>r</a:t>
            </a:r>
            <a:r>
              <a:rPr sz="2200" spc="5" dirty="0">
                <a:latin typeface="Arial"/>
                <a:cs typeface="Arial"/>
              </a:rPr>
              <a:t>r</a:t>
            </a:r>
            <a:r>
              <a:rPr sz="2200" dirty="0">
                <a:latin typeface="Arial"/>
                <a:cs typeface="Arial"/>
              </a:rPr>
              <a:t>ent</a:t>
            </a:r>
            <a:r>
              <a:rPr sz="2200" spc="-45" dirty="0">
                <a:latin typeface="Arial"/>
                <a:cs typeface="Arial"/>
              </a:rPr>
              <a:t> </a:t>
            </a:r>
            <a:r>
              <a:rPr sz="2200" dirty="0">
                <a:latin typeface="Arial"/>
                <a:cs typeface="Arial"/>
              </a:rPr>
              <a:t>along</a:t>
            </a:r>
            <a:r>
              <a:rPr sz="2200" spc="-15" dirty="0">
                <a:latin typeface="Arial"/>
                <a:cs typeface="Arial"/>
              </a:rPr>
              <a:t> </a:t>
            </a:r>
            <a:r>
              <a:rPr sz="2200" dirty="0">
                <a:latin typeface="Arial"/>
                <a:cs typeface="Arial"/>
              </a:rPr>
              <a:t>the</a:t>
            </a:r>
            <a:r>
              <a:rPr sz="2200" spc="-20" dirty="0">
                <a:latin typeface="Arial"/>
                <a:cs typeface="Arial"/>
              </a:rPr>
              <a:t> </a:t>
            </a:r>
            <a:r>
              <a:rPr sz="2200" dirty="0">
                <a:latin typeface="Arial"/>
                <a:cs typeface="Arial"/>
              </a:rPr>
              <a:t>TL.</a:t>
            </a:r>
          </a:p>
        </p:txBody>
      </p:sp>
      <p:sp>
        <p:nvSpPr>
          <p:cNvPr id="7" name="灯片编号占位符 6"/>
          <p:cNvSpPr>
            <a:spLocks noGrp="1"/>
          </p:cNvSpPr>
          <p:nvPr>
            <p:ph type="sldNum" sz="quarter" idx="4294967295"/>
          </p:nvPr>
        </p:nvSpPr>
        <p:spPr/>
        <p:txBody>
          <a:bodyPr/>
          <a:lstStyle/>
          <a:p>
            <a:fld id="{A9A80E4B-C0F5-4E56-9598-1969ED3AF9CA}" type="slidenum">
              <a:rPr lang="zh-CN" altLang="en-US" smtClean="0"/>
              <a:pPr/>
              <a:t>11</a:t>
            </a:fld>
            <a:endParaRPr lang="zh-CN"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836712"/>
            <a:ext cx="9144000" cy="2467429"/>
          </a:xfrm>
          <a:prstGeom prst="rect">
            <a:avLst/>
          </a:prstGeom>
        </p:spPr>
      </p:pic>
    </p:spTree>
    <p:extLst>
      <p:ext uri="{BB962C8B-B14F-4D97-AF65-F5344CB8AC3E}">
        <p14:creationId xmlns:p14="http://schemas.microsoft.com/office/powerpoint/2010/main" val="3199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29744-0B60-4AB5-A93C-ADE870908F1B}"/>
              </a:ext>
            </a:extLst>
          </p:cNvPr>
          <p:cNvSpPr>
            <a:spLocks noGrp="1"/>
          </p:cNvSpPr>
          <p:nvPr>
            <p:ph type="title"/>
          </p:nvPr>
        </p:nvSpPr>
        <p:spPr>
          <a:xfrm>
            <a:off x="3059832" y="9989"/>
            <a:ext cx="6300192" cy="692696"/>
          </a:xfrm>
        </p:spPr>
        <p:txBody>
          <a:bodyPr/>
          <a:lstStyle/>
          <a:p>
            <a:r>
              <a:rPr lang="en-US" altLang="zh-CN" dirty="0"/>
              <a:t>The Role of Wavelength</a:t>
            </a:r>
            <a:endParaRPr lang="zh-CN" altLang="en-US" dirty="0"/>
          </a:p>
        </p:txBody>
      </p:sp>
      <p:sp>
        <p:nvSpPr>
          <p:cNvPr id="3" name="灯片编号占位符 2">
            <a:extLst>
              <a:ext uri="{FF2B5EF4-FFF2-40B4-BE49-F238E27FC236}">
                <a16:creationId xmlns:a16="http://schemas.microsoft.com/office/drawing/2014/main" id="{23AFE373-B3C6-4E5B-83AA-D9EA00041155}"/>
              </a:ext>
            </a:extLst>
          </p:cNvPr>
          <p:cNvSpPr>
            <a:spLocks noGrp="1"/>
          </p:cNvSpPr>
          <p:nvPr>
            <p:ph type="sldNum" sz="quarter" idx="4"/>
          </p:nvPr>
        </p:nvSpPr>
        <p:spPr/>
        <p:txBody>
          <a:bodyPr/>
          <a:lstStyle/>
          <a:p>
            <a:fld id="{A9A80E4B-C0F5-4E56-9598-1969ED3AF9CA}" type="slidenum">
              <a:rPr lang="zh-CN" altLang="en-US" smtClean="0"/>
              <a:pPr/>
              <a:t>12</a:t>
            </a:fld>
            <a:endParaRPr lang="zh-CN" altLang="en-US" dirty="0"/>
          </a:p>
        </p:txBody>
      </p:sp>
      <p:sp>
        <p:nvSpPr>
          <p:cNvPr id="5" name="文本框 4">
            <a:extLst>
              <a:ext uri="{FF2B5EF4-FFF2-40B4-BE49-F238E27FC236}">
                <a16:creationId xmlns:a16="http://schemas.microsoft.com/office/drawing/2014/main" id="{36542766-225C-4CD4-990A-B13403161E08}"/>
              </a:ext>
            </a:extLst>
          </p:cNvPr>
          <p:cNvSpPr txBox="1"/>
          <p:nvPr/>
        </p:nvSpPr>
        <p:spPr>
          <a:xfrm>
            <a:off x="-9525" y="836712"/>
            <a:ext cx="3573413" cy="5293757"/>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At </a:t>
            </a:r>
            <a:r>
              <a:rPr lang="en-US" altLang="zh-CN" sz="2000" spc="-10" dirty="0" smtClean="0">
                <a:latin typeface="Times New Roman" panose="02020603050405020304" pitchFamily="18" charset="0"/>
                <a:cs typeface="Times New Roman" panose="02020603050405020304" pitchFamily="18" charset="0"/>
              </a:rPr>
              <a:t>H</a:t>
            </a:r>
            <a:r>
              <a:rPr lang="en-US" altLang="zh-CN" sz="2000" dirty="0" smtClean="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 since </a:t>
            </a: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wave</a:t>
            </a:r>
            <a:r>
              <a:rPr lang="en-US" altLang="zh-CN" sz="2000" spc="-10" dirty="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ength co</a:t>
            </a:r>
            <a:r>
              <a:rPr lang="en-US" altLang="zh-CN" sz="2000" spc="5"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pared</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 the </a:t>
            </a:r>
            <a:r>
              <a:rPr lang="en-US" altLang="zh-CN" sz="2000" dirty="0" smtClean="0">
                <a:latin typeface="Times New Roman" panose="02020603050405020304" pitchFamily="18" charset="0"/>
                <a:cs typeface="Times New Roman" panose="02020603050405020304" pitchFamily="18" charset="0"/>
              </a:rPr>
              <a:t>circuit, power</a:t>
            </a:r>
            <a:r>
              <a:rPr lang="en-US" altLang="zh-CN" sz="2000" spc="15"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loss and dispersion</a:t>
            </a:r>
            <a:r>
              <a:rPr lang="en-US" altLang="zh-CN" sz="2000" spc="35"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ef</a:t>
            </a:r>
            <a:r>
              <a:rPr lang="en-US" altLang="zh-CN" sz="2000" spc="5" dirty="0" smtClean="0">
                <a:latin typeface="Times New Roman" panose="02020603050405020304" pitchFamily="18" charset="0"/>
                <a:cs typeface="Times New Roman" panose="02020603050405020304" pitchFamily="18" charset="0"/>
              </a:rPr>
              <a:t>f</a:t>
            </a:r>
            <a:r>
              <a:rPr lang="en-US" altLang="zh-CN" sz="2000" dirty="0" smtClean="0">
                <a:latin typeface="Times New Roman" panose="02020603050405020304" pitchFamily="18" charset="0"/>
                <a:cs typeface="Times New Roman" panose="02020603050405020304" pitchFamily="18" charset="0"/>
              </a:rPr>
              <a:t>ects have</a:t>
            </a:r>
            <a:r>
              <a:rPr lang="en-US" altLang="zh-CN" sz="2000" spc="1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to be considered</a:t>
            </a:r>
          </a:p>
          <a:p>
            <a:pPr algn="just"/>
            <a:endParaRPr lang="en-US" altLang="zh-C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TL w</a:t>
            </a:r>
            <a:r>
              <a:rPr lang="en-US" altLang="zh-CN" sz="2000" spc="-1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th d</a:t>
            </a:r>
            <a:r>
              <a:rPr lang="en-US" altLang="zh-CN" sz="2000" spc="-1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spersio</a:t>
            </a:r>
            <a:r>
              <a:rPr lang="en-US" altLang="zh-CN" sz="2000" spc="-10"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en-US" altLang="zh-CN" sz="2000" spc="3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 </a:t>
            </a:r>
            <a:r>
              <a:rPr lang="en-US" altLang="zh-CN" sz="2000" spc="-15" dirty="0">
                <a:latin typeface="Times New Roman" panose="02020603050405020304" pitchFamily="18" charset="0"/>
                <a:cs typeface="Times New Roman" panose="02020603050405020304" pitchFamily="18" charset="0"/>
              </a:rPr>
              <a:t>w</a:t>
            </a:r>
            <a:r>
              <a:rPr lang="en-US" altLang="zh-CN" sz="2000" dirty="0">
                <a:latin typeface="Times New Roman" panose="02020603050405020304" pitchFamily="18" charset="0"/>
                <a:cs typeface="Times New Roman" panose="02020603050405020304" pitchFamily="18" charset="0"/>
              </a:rPr>
              <a:t>ave</a:t>
            </a:r>
            <a:r>
              <a:rPr lang="en-US" altLang="zh-CN" sz="2000" spc="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vel</a:t>
            </a:r>
            <a:r>
              <a:rPr lang="en-US" altLang="zh-CN" sz="2000" spc="-10" dirty="0">
                <a:latin typeface="Times New Roman" panose="02020603050405020304" pitchFamily="18" charset="0"/>
                <a:cs typeface="Times New Roman" panose="02020603050405020304" pitchFamily="18" charset="0"/>
              </a:rPr>
              <a:t>o</a:t>
            </a:r>
            <a:r>
              <a:rPr lang="en-US" altLang="zh-CN" sz="2000" dirty="0">
                <a:latin typeface="Times New Roman" panose="02020603050405020304" pitchFamily="18" charset="0"/>
                <a:cs typeface="Times New Roman" panose="02020603050405020304" pitchFamily="18" charset="0"/>
              </a:rPr>
              <a:t>city</a:t>
            </a:r>
            <a:r>
              <a:rPr lang="en-US" altLang="zh-CN" sz="2000" spc="1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 not c</a:t>
            </a:r>
            <a:r>
              <a:rPr lang="en-US" altLang="zh-CN" sz="2000" spc="-10" dirty="0">
                <a:latin typeface="Times New Roman" panose="02020603050405020304" pitchFamily="18" charset="0"/>
                <a:cs typeface="Times New Roman" panose="02020603050405020304" pitchFamily="18" charset="0"/>
              </a:rPr>
              <a:t>o</a:t>
            </a:r>
            <a:r>
              <a:rPr lang="en-US" altLang="zh-CN" sz="2000" dirty="0">
                <a:latin typeface="Times New Roman" panose="02020603050405020304" pitchFamily="18" charset="0"/>
                <a:cs typeface="Times New Roman" panose="02020603050405020304" pitchFamily="18" charset="0"/>
              </a:rPr>
              <a:t>nstant as a functi</a:t>
            </a:r>
            <a:r>
              <a:rPr lang="en-US" altLang="zh-CN" sz="2000" spc="-10" dirty="0">
                <a:latin typeface="Times New Roman" panose="02020603050405020304" pitchFamily="18" charset="0"/>
                <a:cs typeface="Times New Roman" panose="02020603050405020304" pitchFamily="18" charset="0"/>
              </a:rPr>
              <a:t>o</a:t>
            </a:r>
            <a:r>
              <a:rPr lang="en-US" altLang="zh-CN" sz="2000" dirty="0">
                <a:latin typeface="Times New Roman" panose="02020603050405020304" pitchFamily="18" charset="0"/>
                <a:cs typeface="Times New Roman" panose="02020603050405020304" pitchFamily="18" charset="0"/>
              </a:rPr>
              <a:t>n of freq</a:t>
            </a:r>
            <a:r>
              <a:rPr lang="en-US" altLang="zh-CN" sz="2000" spc="-10" dirty="0">
                <a:latin typeface="Times New Roman" panose="02020603050405020304" pitchFamily="18" charset="0"/>
                <a:cs typeface="Times New Roman" panose="02020603050405020304" pitchFamily="18" charset="0"/>
              </a:rPr>
              <a:t>u</a:t>
            </a:r>
            <a:r>
              <a:rPr lang="en-US" altLang="zh-CN" sz="2000" dirty="0">
                <a:latin typeface="Times New Roman" panose="02020603050405020304" pitchFamily="18" charset="0"/>
                <a:cs typeface="Times New Roman" panose="02020603050405020304" pitchFamily="18" charset="0"/>
              </a:rPr>
              <a:t>ency. </a:t>
            </a:r>
          </a:p>
          <a:p>
            <a:pPr marL="342900" indent="-342900" algn="just">
              <a:buFont typeface="Arial" panose="020B0604020202020204" pitchFamily="34" charset="0"/>
              <a:buChar char="•"/>
            </a:pPr>
            <a:endParaRPr lang="en-US" altLang="zh-C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a:t>
            </a:r>
            <a:r>
              <a:rPr lang="en-US" altLang="zh-CN" sz="2000" spc="-10"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ha</a:t>
            </a:r>
            <a:r>
              <a:rPr lang="en-US" altLang="zh-CN" sz="2000" spc="-1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e</a:t>
            </a:r>
            <a:r>
              <a:rPr lang="en-US" altLang="zh-CN" sz="2000" spc="1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 a rectan</a:t>
            </a:r>
            <a:r>
              <a:rPr lang="en-US" altLang="zh-CN" sz="2000" spc="-10" dirty="0">
                <a:latin typeface="Times New Roman" panose="02020603050405020304" pitchFamily="18" charset="0"/>
                <a:cs typeface="Times New Roman" panose="02020603050405020304" pitchFamily="18" charset="0"/>
              </a:rPr>
              <a:t>g</a:t>
            </a:r>
            <a:r>
              <a:rPr lang="en-US" altLang="zh-CN" sz="2000" dirty="0">
                <a:latin typeface="Times New Roman" panose="02020603050405020304" pitchFamily="18" charset="0"/>
                <a:cs typeface="Times New Roman" panose="02020603050405020304" pitchFamily="18" charset="0"/>
              </a:rPr>
              <a:t>u</a:t>
            </a:r>
            <a:r>
              <a:rPr lang="en-US" altLang="zh-CN" sz="2000" spc="-10" dirty="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ar</a:t>
            </a:r>
            <a:r>
              <a:rPr lang="en-US" altLang="zh-CN" sz="2000" spc="15"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pu</a:t>
            </a:r>
            <a:r>
              <a:rPr lang="en-US" altLang="zh-CN" sz="2000" spc="-10" dirty="0" smtClean="0">
                <a:latin typeface="Times New Roman" panose="02020603050405020304" pitchFamily="18" charset="0"/>
                <a:cs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se is d</a:t>
            </a:r>
            <a:r>
              <a:rPr lang="en-US" altLang="zh-CN" sz="2000" spc="-1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storted, </a:t>
            </a:r>
            <a:r>
              <a:rPr lang="en-US" altLang="zh-CN" sz="2000" dirty="0">
                <a:latin typeface="Times New Roman" panose="02020603050405020304" pitchFamily="18" charset="0"/>
                <a:cs typeface="Times New Roman" panose="02020603050405020304" pitchFamily="18" charset="0"/>
              </a:rPr>
              <a:t>as it</a:t>
            </a:r>
            <a:r>
              <a:rPr lang="en-US" altLang="zh-CN" sz="2000" spc="-1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a:t>
            </a:r>
            <a:r>
              <a:rPr lang="en-US" altLang="zh-CN" sz="2000" spc="5"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ave</a:t>
            </a:r>
            <a:r>
              <a:rPr lang="en-US" altLang="zh-CN" sz="2000" spc="-10" dirty="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s down the </a:t>
            </a:r>
            <a:r>
              <a:rPr lang="en-US" altLang="zh-CN" sz="2000" spc="-15" dirty="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i</a:t>
            </a:r>
            <a:r>
              <a:rPr lang="en-US" altLang="zh-CN" sz="2000" spc="-10"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e</a:t>
            </a:r>
            <a:r>
              <a:rPr lang="en-US" altLang="zh-CN" sz="2000" spc="20" dirty="0">
                <a:latin typeface="Times New Roman" panose="02020603050405020304" pitchFamily="18" charset="0"/>
                <a:cs typeface="Times New Roman" panose="02020603050405020304" pitchFamily="18" charset="0"/>
              </a:rPr>
              <a:t> </a:t>
            </a:r>
            <a:endParaRPr lang="en-US" altLang="zh-CN" sz="2000" spc="2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ltLang="zh-CN" sz="2000" spc="2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D</a:t>
            </a:r>
            <a:r>
              <a:rPr lang="en-US" altLang="zh-CN" sz="2000" spc="-1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f</a:t>
            </a:r>
            <a:r>
              <a:rPr lang="en-US" altLang="zh-CN" sz="2000" spc="5" dirty="0" smtClean="0">
                <a:latin typeface="Times New Roman" panose="02020603050405020304" pitchFamily="18" charset="0"/>
                <a:cs typeface="Times New Roman" panose="02020603050405020304" pitchFamily="18" charset="0"/>
              </a:rPr>
              <a:t>f</a:t>
            </a:r>
            <a:r>
              <a:rPr lang="en-US" altLang="zh-CN" sz="2000" dirty="0" smtClean="0">
                <a:latin typeface="Times New Roman" panose="02020603050405020304" pitchFamily="18" charset="0"/>
                <a:cs typeface="Times New Roman" panose="02020603050405020304" pitchFamily="18" charset="0"/>
              </a:rPr>
              <a:t>er. </a:t>
            </a:r>
            <a:r>
              <a:rPr lang="en-US" altLang="zh-CN" sz="2000" dirty="0">
                <a:latin typeface="Times New Roman" panose="02020603050405020304" pitchFamily="18" charset="0"/>
                <a:cs typeface="Times New Roman" panose="02020603050405020304" pitchFamily="18" charset="0"/>
              </a:rPr>
              <a:t>frequency compon</a:t>
            </a:r>
            <a:r>
              <a:rPr lang="en-US" altLang="zh-CN" sz="2000" spc="-10" dirty="0">
                <a:latin typeface="Times New Roman" panose="02020603050405020304" pitchFamily="18" charset="0"/>
                <a:cs typeface="Times New Roman" panose="02020603050405020304" pitchFamily="18" charset="0"/>
              </a:rPr>
              <a:t>e</a:t>
            </a:r>
            <a:r>
              <a:rPr lang="en-US" altLang="zh-CN" sz="2000" dirty="0">
                <a:latin typeface="Times New Roman" panose="02020603050405020304" pitchFamily="18" charset="0"/>
                <a:cs typeface="Times New Roman" panose="02020603050405020304" pitchFamily="18" charset="0"/>
              </a:rPr>
              <a:t>nts</a:t>
            </a:r>
            <a:r>
              <a:rPr lang="en-US" altLang="zh-CN" sz="2000" spc="15"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not</a:t>
            </a:r>
            <a:r>
              <a:rPr lang="en-US" altLang="zh-CN" sz="2000" spc="-1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propag</a:t>
            </a:r>
            <a:r>
              <a:rPr lang="en-US" altLang="zh-CN" sz="2000" spc="-10"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te</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the</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same </a:t>
            </a:r>
            <a:r>
              <a:rPr lang="en-US" altLang="zh-CN" sz="2000" spc="5" dirty="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requency.</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836711"/>
            <a:ext cx="5590903" cy="5751367"/>
          </a:xfrm>
          <a:prstGeom prst="rect">
            <a:avLst/>
          </a:prstGeom>
        </p:spPr>
      </p:pic>
    </p:spTree>
    <p:extLst>
      <p:ext uri="{BB962C8B-B14F-4D97-AF65-F5344CB8AC3E}">
        <p14:creationId xmlns:p14="http://schemas.microsoft.com/office/powerpoint/2010/main" val="4234680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13</a:t>
            </a:fld>
            <a:endParaRPr lang="zh-CN"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077187" cy="4905947"/>
          </a:xfrm>
          <a:prstGeom prst="rect">
            <a:avLst/>
          </a:prstGeom>
        </p:spPr>
      </p:pic>
    </p:spTree>
    <p:extLst>
      <p:ext uri="{BB962C8B-B14F-4D97-AF65-F5344CB8AC3E}">
        <p14:creationId xmlns:p14="http://schemas.microsoft.com/office/powerpoint/2010/main" val="1992758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14</a:t>
            </a:fld>
            <a:endParaRPr lang="zh-CN"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08719"/>
            <a:ext cx="9153525" cy="5777149"/>
          </a:xfrm>
          <a:prstGeom prst="rect">
            <a:avLst/>
          </a:prstGeom>
        </p:spPr>
      </p:pic>
    </p:spTree>
    <p:extLst>
      <p:ext uri="{BB962C8B-B14F-4D97-AF65-F5344CB8AC3E}">
        <p14:creationId xmlns:p14="http://schemas.microsoft.com/office/powerpoint/2010/main" val="2999261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15</a:t>
            </a:fld>
            <a:endParaRPr lang="zh-CN"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9099" t="2650" r="6772" b="5732"/>
          <a:stretch/>
        </p:blipFill>
        <p:spPr>
          <a:xfrm>
            <a:off x="23255" y="1412776"/>
            <a:ext cx="9130270" cy="5184874"/>
          </a:xfrm>
          <a:prstGeom prst="rect">
            <a:avLst/>
          </a:prstGeom>
        </p:spPr>
      </p:pic>
    </p:spTree>
    <p:extLst>
      <p:ext uri="{BB962C8B-B14F-4D97-AF65-F5344CB8AC3E}">
        <p14:creationId xmlns:p14="http://schemas.microsoft.com/office/powerpoint/2010/main" val="1864652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58DDB17-63C6-4064-B0FA-9E7C945C2803}"/>
              </a:ext>
            </a:extLst>
          </p:cNvPr>
          <p:cNvSpPr txBox="1"/>
          <p:nvPr/>
        </p:nvSpPr>
        <p:spPr>
          <a:xfrm>
            <a:off x="2374344" y="3212976"/>
            <a:ext cx="4190570" cy="707886"/>
          </a:xfrm>
          <a:prstGeom prst="rect">
            <a:avLst/>
          </a:prstGeom>
          <a:gradFill flip="none" rotWithShape="1">
            <a:gsLst>
              <a:gs pos="0">
                <a:srgbClr val="004181">
                  <a:shade val="30000"/>
                  <a:satMod val="115000"/>
                </a:srgbClr>
              </a:gs>
              <a:gs pos="50000">
                <a:srgbClr val="004181">
                  <a:shade val="67500"/>
                  <a:satMod val="115000"/>
                </a:srgbClr>
              </a:gs>
              <a:gs pos="100000">
                <a:srgbClr val="004181">
                  <a:shade val="100000"/>
                  <a:satMod val="115000"/>
                </a:srgbClr>
              </a:gs>
            </a:gsLst>
            <a:lin ang="10800000" scaled="1"/>
            <a:tileRect/>
          </a:gradFill>
          <a:effectLst>
            <a:outerShdw blurRad="50800" dist="38100" dir="2700000" algn="tl" rotWithShape="0">
              <a:prstClr val="black">
                <a:alpha val="40000"/>
              </a:prstClr>
            </a:outerShdw>
          </a:effectLst>
        </p:spPr>
        <p:txBody>
          <a:bodyPr wrap="none" rtlCol="0">
            <a:spAutoFit/>
          </a:bodyPr>
          <a:lstStyle/>
          <a:p>
            <a:pPr algn="ctr"/>
            <a:r>
              <a:rPr lang="en-US" altLang="zh-CN" sz="4000" dirty="0">
                <a:solidFill>
                  <a:schemeClr val="bg1"/>
                </a:solidFill>
                <a:latin typeface="Times New Roman" panose="02020603050405020304" pitchFamily="18" charset="0"/>
                <a:cs typeface="Times New Roman" panose="02020603050405020304" pitchFamily="18" charset="0"/>
              </a:rPr>
              <a:t>Propagation Modes</a:t>
            </a:r>
            <a:endParaRPr lang="zh-C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105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DAC8D1-FDAF-4834-9A70-E27CD8BB0A3B}"/>
              </a:ext>
            </a:extLst>
          </p:cNvPr>
          <p:cNvSpPr>
            <a:spLocks noGrp="1"/>
          </p:cNvSpPr>
          <p:nvPr>
            <p:ph type="sldNum" sz="quarter" idx="10"/>
          </p:nvPr>
        </p:nvSpPr>
        <p:spPr/>
        <p:txBody>
          <a:bodyPr/>
          <a:lstStyle/>
          <a:p>
            <a:fld id="{A9A80E4B-C0F5-4E56-9598-1969ED3AF9CA}" type="slidenum">
              <a:rPr lang="zh-CN" altLang="en-US" smtClean="0"/>
              <a:pPr/>
              <a:t>17</a:t>
            </a:fld>
            <a:endParaRPr lang="zh-CN" altLang="en-US" dirty="0"/>
          </a:p>
        </p:txBody>
      </p:sp>
      <p:sp>
        <p:nvSpPr>
          <p:cNvPr id="4" name="文本框 3">
            <a:extLst>
              <a:ext uri="{FF2B5EF4-FFF2-40B4-BE49-F238E27FC236}">
                <a16:creationId xmlns:a16="http://schemas.microsoft.com/office/drawing/2014/main" id="{760D5461-47A1-4264-B85B-A065BCD9328B}"/>
              </a:ext>
            </a:extLst>
          </p:cNvPr>
          <p:cNvSpPr txBox="1"/>
          <p:nvPr/>
        </p:nvSpPr>
        <p:spPr>
          <a:xfrm>
            <a:off x="107504" y="1484784"/>
            <a:ext cx="8640960" cy="461665"/>
          </a:xfrm>
          <a:prstGeom prst="rect">
            <a:avLst/>
          </a:prstGeom>
          <a:noFill/>
        </p:spPr>
        <p:txBody>
          <a:bodyPr wrap="square">
            <a:spAutoFit/>
          </a:bodyPr>
          <a:lstStyle/>
          <a:p>
            <a:pPr algn="just"/>
            <a:r>
              <a:rPr lang="zh-CN" altLang="en-US" sz="2400" dirty="0">
                <a:cs typeface="Arial" panose="020B0604020202020204" pitchFamily="34" charset="0"/>
              </a:rPr>
              <a:t>Transmission lines may be classified into two basic types:</a:t>
            </a:r>
          </a:p>
        </p:txBody>
      </p:sp>
      <p:sp>
        <p:nvSpPr>
          <p:cNvPr id="6" name="文本框 5">
            <a:extLst>
              <a:ext uri="{FF2B5EF4-FFF2-40B4-BE49-F238E27FC236}">
                <a16:creationId xmlns:a16="http://schemas.microsoft.com/office/drawing/2014/main" id="{779C4D12-C1BB-45C7-963D-7A39047E933B}"/>
              </a:ext>
            </a:extLst>
          </p:cNvPr>
          <p:cNvSpPr txBox="1"/>
          <p:nvPr/>
        </p:nvSpPr>
        <p:spPr>
          <a:xfrm>
            <a:off x="1536378" y="2564904"/>
            <a:ext cx="6780037" cy="400110"/>
          </a:xfrm>
          <a:prstGeom prst="rect">
            <a:avLst/>
          </a:prstGeom>
          <a:noFill/>
        </p:spPr>
        <p:txBody>
          <a:bodyPr wrap="square">
            <a:spAutoFit/>
          </a:bodyPr>
          <a:lstStyle/>
          <a:p>
            <a:pPr marL="342900" indent="-342900">
              <a:buFont typeface="Arial" panose="020B0604020202020204" pitchFamily="34" charset="0"/>
              <a:buChar char="•"/>
            </a:pPr>
            <a:r>
              <a:rPr lang="zh-CN" altLang="en-US" sz="2000" dirty="0">
                <a:cs typeface="Arial" panose="020B0604020202020204" pitchFamily="34" charset="0"/>
              </a:rPr>
              <a:t>Transverse electromagnetic (TEM) transmission lines</a:t>
            </a:r>
          </a:p>
        </p:txBody>
      </p:sp>
      <p:sp>
        <p:nvSpPr>
          <p:cNvPr id="8" name="文本框 7">
            <a:extLst>
              <a:ext uri="{FF2B5EF4-FFF2-40B4-BE49-F238E27FC236}">
                <a16:creationId xmlns:a16="http://schemas.microsoft.com/office/drawing/2014/main" id="{E4C3B918-BE4A-48D6-B81D-652C606E1CB1}"/>
              </a:ext>
            </a:extLst>
          </p:cNvPr>
          <p:cNvSpPr txBox="1"/>
          <p:nvPr/>
        </p:nvSpPr>
        <p:spPr>
          <a:xfrm>
            <a:off x="1547664" y="3316491"/>
            <a:ext cx="4584582" cy="400110"/>
          </a:xfrm>
          <a:prstGeom prst="rect">
            <a:avLst/>
          </a:prstGeom>
          <a:noFill/>
        </p:spPr>
        <p:txBody>
          <a:bodyPr wrap="square">
            <a:spAutoFit/>
          </a:bodyPr>
          <a:lstStyle/>
          <a:p>
            <a:pPr marL="342900" indent="-342900">
              <a:buFont typeface="Arial" panose="020B0604020202020204" pitchFamily="34" charset="0"/>
              <a:buChar char="•"/>
            </a:pPr>
            <a:r>
              <a:rPr lang="zh-CN" altLang="en-US" sz="2000" dirty="0">
                <a:cs typeface="Arial" panose="020B0604020202020204" pitchFamily="34" charset="0"/>
              </a:rPr>
              <a:t>Higher-order transmission lines</a:t>
            </a:r>
          </a:p>
        </p:txBody>
      </p:sp>
      <p:sp>
        <p:nvSpPr>
          <p:cNvPr id="10" name="文本框 9">
            <a:extLst>
              <a:ext uri="{FF2B5EF4-FFF2-40B4-BE49-F238E27FC236}">
                <a16:creationId xmlns:a16="http://schemas.microsoft.com/office/drawing/2014/main" id="{9B2FD059-5398-4253-8537-F4F065B144B3}"/>
              </a:ext>
            </a:extLst>
          </p:cNvPr>
          <p:cNvSpPr txBox="1"/>
          <p:nvPr/>
        </p:nvSpPr>
        <p:spPr>
          <a:xfrm>
            <a:off x="2915816" y="8389"/>
            <a:ext cx="4584582" cy="584775"/>
          </a:xfrm>
          <a:prstGeom prst="rect">
            <a:avLst/>
          </a:prstGeom>
          <a:noFill/>
        </p:spPr>
        <p:txBody>
          <a:bodyPr wrap="square">
            <a:spAutoFit/>
          </a:bodyPr>
          <a:lstStyle/>
          <a:p>
            <a:r>
              <a:rPr lang="en-US" altLang="zh-CN" sz="3200" b="1" spc="-145" dirty="0">
                <a:solidFill>
                  <a:schemeClr val="bg1"/>
                </a:solidFill>
                <a:ea typeface="+mj-ea"/>
                <a:cs typeface="Arial" panose="020B0604020202020204" pitchFamily="34" charset="0"/>
              </a:rPr>
              <a:t>Propagation Modes</a:t>
            </a:r>
            <a:endParaRPr lang="zh-CN" altLang="en-US" sz="3200" b="1" spc="-145" dirty="0">
              <a:solidFill>
                <a:schemeClr val="bg1"/>
              </a:solidFill>
              <a:ea typeface="+mj-ea"/>
              <a:cs typeface="Arial" panose="020B0604020202020204" pitchFamily="34" charset="0"/>
            </a:endParaRPr>
          </a:p>
        </p:txBody>
      </p:sp>
    </p:spTree>
    <p:extLst>
      <p:ext uri="{BB962C8B-B14F-4D97-AF65-F5344CB8AC3E}">
        <p14:creationId xmlns:p14="http://schemas.microsoft.com/office/powerpoint/2010/main" val="762363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07A66-7AE5-4149-BA03-23B0BB3526EF}"/>
              </a:ext>
            </a:extLst>
          </p:cNvPr>
          <p:cNvSpPr>
            <a:spLocks noGrp="1"/>
          </p:cNvSpPr>
          <p:nvPr>
            <p:ph type="title"/>
          </p:nvPr>
        </p:nvSpPr>
        <p:spPr/>
        <p:txBody>
          <a:bodyPr/>
          <a:lstStyle/>
          <a:p>
            <a:r>
              <a:rPr lang="en-US" altLang="zh-CN" dirty="0"/>
              <a:t>   Propagation Modes</a:t>
            </a:r>
            <a:endParaRPr lang="zh-CN" altLang="en-US" dirty="0"/>
          </a:p>
        </p:txBody>
      </p:sp>
      <p:sp>
        <p:nvSpPr>
          <p:cNvPr id="3" name="灯片编号占位符 2">
            <a:extLst>
              <a:ext uri="{FF2B5EF4-FFF2-40B4-BE49-F238E27FC236}">
                <a16:creationId xmlns:a16="http://schemas.microsoft.com/office/drawing/2014/main" id="{42E953D6-BDF5-49A1-A693-45CED5EF91BC}"/>
              </a:ext>
            </a:extLst>
          </p:cNvPr>
          <p:cNvSpPr>
            <a:spLocks noGrp="1"/>
          </p:cNvSpPr>
          <p:nvPr>
            <p:ph type="sldNum" sz="quarter" idx="4"/>
          </p:nvPr>
        </p:nvSpPr>
        <p:spPr/>
        <p:txBody>
          <a:bodyPr/>
          <a:lstStyle/>
          <a:p>
            <a:fld id="{A9A80E4B-C0F5-4E56-9598-1969ED3AF9CA}" type="slidenum">
              <a:rPr lang="zh-CN" altLang="en-US" smtClean="0"/>
              <a:pPr/>
              <a:t>18</a:t>
            </a:fld>
            <a:endParaRPr lang="zh-CN" altLang="en-US" dirty="0"/>
          </a:p>
        </p:txBody>
      </p:sp>
      <p:sp>
        <p:nvSpPr>
          <p:cNvPr id="4" name="object 6">
            <a:extLst>
              <a:ext uri="{FF2B5EF4-FFF2-40B4-BE49-F238E27FC236}">
                <a16:creationId xmlns:a16="http://schemas.microsoft.com/office/drawing/2014/main" id="{4A5B6C44-1C4E-4460-ADB6-4B0432D1CD34}"/>
              </a:ext>
            </a:extLst>
          </p:cNvPr>
          <p:cNvSpPr/>
          <p:nvPr/>
        </p:nvSpPr>
        <p:spPr>
          <a:xfrm>
            <a:off x="708660" y="1268760"/>
            <a:ext cx="7726680" cy="2663952"/>
          </a:xfrm>
          <a:prstGeom prst="rect">
            <a:avLst/>
          </a:prstGeom>
          <a:blipFill>
            <a:blip r:embed="rId2" cstate="print"/>
            <a:stretch>
              <a:fillRect/>
            </a:stretch>
          </a:blipFill>
        </p:spPr>
        <p:txBody>
          <a:bodyPr wrap="square" lIns="0" tIns="0" rIns="0" bIns="0" rtlCol="0"/>
          <a:lstStyle/>
          <a:p>
            <a:endParaRPr/>
          </a:p>
        </p:txBody>
      </p:sp>
      <p:sp>
        <p:nvSpPr>
          <p:cNvPr id="6" name="文本框 5">
            <a:extLst>
              <a:ext uri="{FF2B5EF4-FFF2-40B4-BE49-F238E27FC236}">
                <a16:creationId xmlns:a16="http://schemas.microsoft.com/office/drawing/2014/main" id="{D1A535E6-7BC3-42ED-B7F4-1EE88D95D9AA}"/>
              </a:ext>
            </a:extLst>
          </p:cNvPr>
          <p:cNvSpPr txBox="1"/>
          <p:nvPr/>
        </p:nvSpPr>
        <p:spPr>
          <a:xfrm>
            <a:off x="0" y="4005064"/>
            <a:ext cx="9144000" cy="2503249"/>
          </a:xfrm>
          <a:prstGeom prst="rect">
            <a:avLst/>
          </a:prstGeom>
          <a:noFill/>
        </p:spPr>
        <p:txBody>
          <a:bodyPr wrap="square">
            <a:spAutoFit/>
          </a:bodyPr>
          <a:lstStyle/>
          <a:p>
            <a:pPr marL="355600" marR="490220" indent="-342900">
              <a:lnSpc>
                <a:spcPct val="100000"/>
              </a:lnSpc>
              <a:buClr>
                <a:schemeClr val="accent1">
                  <a:lumMod val="75000"/>
                </a:schemeClr>
              </a:buClr>
              <a:buSzPct val="120000"/>
              <a:buFont typeface="Arial" panose="020B0604020202020204" pitchFamily="34" charset="0"/>
              <a:buChar char="•"/>
              <a:tabLst>
                <a:tab pos="355600" algn="l"/>
              </a:tabLst>
            </a:pPr>
            <a:r>
              <a:rPr lang="en-US" altLang="zh-CN" sz="2000" dirty="0">
                <a:latin typeface="Times New Roman" panose="02020603050405020304" pitchFamily="18" charset="0"/>
                <a:cs typeface="Times New Roman" panose="02020603050405020304" pitchFamily="18" charset="0"/>
              </a:rPr>
              <a:t>Wave</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propa</a:t>
            </a:r>
            <a:r>
              <a:rPr lang="en-US" altLang="zh-CN" sz="2000" spc="5" dirty="0">
                <a:latin typeface="Times New Roman" panose="02020603050405020304" pitchFamily="18" charset="0"/>
                <a:cs typeface="Times New Roman" panose="02020603050405020304" pitchFamily="18" charset="0"/>
              </a:rPr>
              <a:t>g</a:t>
            </a:r>
            <a:r>
              <a:rPr lang="en-US" altLang="zh-CN" sz="2000" dirty="0">
                <a:latin typeface="Times New Roman" panose="02020603050405020304" pitchFamily="18" charset="0"/>
                <a:cs typeface="Times New Roman" panose="02020603050405020304" pitchFamily="18" charset="0"/>
              </a:rPr>
              <a:t>ation</a:t>
            </a:r>
            <a:r>
              <a:rPr lang="en-US" altLang="zh-CN" sz="2000" spc="-4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on</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TEM</a:t>
            </a:r>
            <a:r>
              <a:rPr lang="en-US" altLang="zh-CN" sz="2000" spc="-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TLs</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are</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defined</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by</a:t>
            </a:r>
            <a:r>
              <a:rPr lang="en-US" altLang="zh-CN" sz="2000" spc="-1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ele</a:t>
            </a:r>
            <a:r>
              <a:rPr lang="en-US" altLang="zh-CN" sz="2000" spc="5"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tric</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 magnetic</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fields</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which</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are</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entirely</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tran</a:t>
            </a:r>
            <a:r>
              <a:rPr lang="en-US" altLang="zh-CN" sz="2000" spc="5"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verse</a:t>
            </a:r>
            <a:r>
              <a:rPr lang="en-US" altLang="zh-CN" sz="2000" spc="-4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dir</a:t>
            </a:r>
            <a:r>
              <a:rPr lang="en-US" altLang="zh-CN" sz="2000" spc="5" dirty="0">
                <a:latin typeface="Times New Roman" panose="02020603050405020304" pitchFamily="18" charset="0"/>
                <a:cs typeface="Times New Roman" panose="02020603050405020304" pitchFamily="18" charset="0"/>
              </a:rPr>
              <a:t>e</a:t>
            </a:r>
            <a:r>
              <a:rPr lang="en-US" altLang="zh-CN" sz="2000" dirty="0">
                <a:latin typeface="Times New Roman" panose="02020603050405020304" pitchFamily="18" charset="0"/>
                <a:cs typeface="Times New Roman" panose="02020603050405020304" pitchFamily="18" charset="0"/>
              </a:rPr>
              <a:t>ction</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 propa</a:t>
            </a:r>
            <a:r>
              <a:rPr lang="en-US" altLang="zh-CN" sz="2000" spc="5" dirty="0">
                <a:latin typeface="Times New Roman" panose="02020603050405020304" pitchFamily="18" charset="0"/>
                <a:cs typeface="Times New Roman" panose="02020603050405020304" pitchFamily="18" charset="0"/>
              </a:rPr>
              <a:t>g</a:t>
            </a:r>
            <a:r>
              <a:rPr lang="en-US" altLang="zh-CN" sz="2000" dirty="0">
                <a:latin typeface="Times New Roman" panose="02020603050405020304" pitchFamily="18" charset="0"/>
                <a:cs typeface="Times New Roman" panose="02020603050405020304" pitchFamily="18" charset="0"/>
              </a:rPr>
              <a:t>ation.</a:t>
            </a:r>
          </a:p>
          <a:p>
            <a:pPr marL="355600" marR="5080" indent="-342900">
              <a:lnSpc>
                <a:spcPct val="100000"/>
              </a:lnSpc>
              <a:spcBef>
                <a:spcPts val="480"/>
              </a:spcBef>
              <a:buClr>
                <a:schemeClr val="accent1">
                  <a:lumMod val="75000"/>
                </a:schemeClr>
              </a:buClr>
              <a:buSzPct val="120000"/>
              <a:buFont typeface="Arial" panose="020B0604020202020204" pitchFamily="34" charset="0"/>
              <a:buChar char="•"/>
              <a:tabLst>
                <a:tab pos="355600" algn="l"/>
              </a:tabLst>
            </a:pPr>
            <a:r>
              <a:rPr lang="en-US" altLang="zh-CN" sz="2000" dirty="0">
                <a:latin typeface="Times New Roman" panose="02020603050405020304" pitchFamily="18" charset="0"/>
                <a:cs typeface="Times New Roman" panose="02020603050405020304" pitchFamily="18" charset="0"/>
              </a:rPr>
              <a:t>Coaxial</a:t>
            </a:r>
            <a:r>
              <a:rPr lang="en-US" altLang="zh-CN" sz="2000" spc="-1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line e</a:t>
            </a:r>
            <a:r>
              <a:rPr lang="en-US" altLang="zh-CN" sz="2000" spc="-10"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ample:</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ele</a:t>
            </a:r>
            <a:r>
              <a:rPr lang="en-US" altLang="zh-CN" sz="2000" spc="5"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tric</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field</a:t>
            </a:r>
            <a:r>
              <a:rPr lang="en-US" altLang="zh-CN" sz="2000" spc="-1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 in </a:t>
            </a:r>
            <a:r>
              <a:rPr lang="en-US" altLang="zh-CN" sz="2000" spc="-10"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he</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radial</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dir</a:t>
            </a:r>
            <a:r>
              <a:rPr lang="en-US" altLang="zh-CN" sz="2000" spc="5" dirty="0">
                <a:latin typeface="Times New Roman" panose="02020603050405020304" pitchFamily="18" charset="0"/>
                <a:cs typeface="Times New Roman" panose="02020603050405020304" pitchFamily="18" charset="0"/>
              </a:rPr>
              <a:t>e</a:t>
            </a:r>
            <a:r>
              <a:rPr lang="en-US" altLang="zh-CN" sz="2000" dirty="0">
                <a:latin typeface="Times New Roman" panose="02020603050405020304" pitchFamily="18" charset="0"/>
                <a:cs typeface="Times New Roman" panose="02020603050405020304" pitchFamily="18" charset="0"/>
              </a:rPr>
              <a:t>ction</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from signal</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line</a:t>
            </a:r>
            <a:r>
              <a:rPr lang="en-US" altLang="zh-CN" sz="2000" spc="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groun</a:t>
            </a:r>
            <a:r>
              <a:rPr lang="en-US" altLang="zh-CN" sz="2000" spc="5"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spc="-4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 magnetic</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field</a:t>
            </a:r>
            <a:r>
              <a:rPr lang="en-US" altLang="zh-CN" sz="2000" spc="-1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ci</a:t>
            </a:r>
            <a:r>
              <a:rPr lang="en-US" altLang="zh-CN" sz="2000" spc="5"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cles</a:t>
            </a:r>
            <a:r>
              <a:rPr lang="en-US" altLang="zh-CN" sz="2000" spc="-3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inner c</a:t>
            </a:r>
            <a:r>
              <a:rPr lang="en-US" altLang="zh-CN" sz="2000" spc="5" dirty="0">
                <a:latin typeface="Times New Roman" panose="02020603050405020304" pitchFamily="18" charset="0"/>
                <a:cs typeface="Times New Roman" panose="02020603050405020304" pitchFamily="18" charset="0"/>
              </a:rPr>
              <a:t>o</a:t>
            </a:r>
            <a:r>
              <a:rPr lang="en-US" altLang="zh-CN" sz="2000" dirty="0">
                <a:latin typeface="Times New Roman" panose="02020603050405020304" pitchFamily="18" charset="0"/>
                <a:cs typeface="Times New Roman" panose="02020603050405020304" pitchFamily="18" charset="0"/>
              </a:rPr>
              <a:t>ndu</a:t>
            </a:r>
            <a:r>
              <a:rPr lang="en-US" altLang="zh-CN" sz="2000" spc="10"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to</a:t>
            </a:r>
            <a:r>
              <a:rPr lang="en-US" altLang="zh-CN" sz="2000" spc="-10"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a:t>
            </a:r>
          </a:p>
          <a:p>
            <a:pPr marL="355600" marR="77470" indent="-342900">
              <a:lnSpc>
                <a:spcPct val="100000"/>
              </a:lnSpc>
              <a:spcBef>
                <a:spcPts val="480"/>
              </a:spcBef>
              <a:buClr>
                <a:schemeClr val="accent1">
                  <a:lumMod val="75000"/>
                </a:schemeClr>
              </a:buClr>
              <a:buSzPct val="120000"/>
              <a:buFont typeface="Arial" panose="020B0604020202020204" pitchFamily="34" charset="0"/>
              <a:buChar char="•"/>
              <a:tabLst>
                <a:tab pos="355600" algn="l"/>
              </a:tabLst>
            </a:pPr>
            <a:r>
              <a:rPr lang="en-US" altLang="zh-CN" sz="2000" dirty="0">
                <a:latin typeface="Times New Roman" panose="02020603050405020304" pitchFamily="18" charset="0"/>
                <a:cs typeface="Times New Roman" panose="02020603050405020304" pitchFamily="18" charset="0"/>
              </a:rPr>
              <a:t>Common</a:t>
            </a:r>
            <a:r>
              <a:rPr lang="en-US" altLang="zh-CN" sz="2000" spc="-3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fea</a:t>
            </a:r>
            <a:r>
              <a:rPr lang="en-US" altLang="zh-CN" sz="2000" spc="-10"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ures</a:t>
            </a:r>
            <a:r>
              <a:rPr lang="en-US" altLang="zh-CN" sz="2000" spc="-3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TEM</a:t>
            </a:r>
            <a:r>
              <a:rPr lang="en-US" altLang="zh-CN" sz="2000" spc="-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TLs</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 that</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have</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two</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pa</a:t>
            </a:r>
            <a:r>
              <a:rPr lang="en-US" altLang="zh-CN" sz="2000" spc="5"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allel</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en-US" altLang="zh-CN" sz="2000" spc="5" dirty="0">
                <a:latin typeface="Times New Roman" panose="02020603050405020304" pitchFamily="18" charset="0"/>
                <a:cs typeface="Times New Roman" panose="02020603050405020304" pitchFamily="18" charset="0"/>
              </a:rPr>
              <a:t>o</a:t>
            </a:r>
            <a:r>
              <a:rPr lang="en-US" altLang="zh-CN" sz="2000" dirty="0">
                <a:latin typeface="Times New Roman" panose="02020603050405020304" pitchFamily="18" charset="0"/>
                <a:cs typeface="Times New Roman" panose="02020603050405020304" pitchFamily="18" charset="0"/>
              </a:rPr>
              <a:t>ndu</a:t>
            </a:r>
            <a:r>
              <a:rPr lang="en-US" altLang="zh-CN" sz="2000" spc="10"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ting s</a:t>
            </a:r>
            <a:r>
              <a:rPr lang="en-US" altLang="zh-CN" sz="2000" spc="5" dirty="0">
                <a:latin typeface="Times New Roman" panose="02020603050405020304" pitchFamily="18" charset="0"/>
                <a:cs typeface="Times New Roman" panose="02020603050405020304" pitchFamily="18" charset="0"/>
              </a:rPr>
              <a:t>u</a:t>
            </a:r>
            <a:r>
              <a:rPr lang="en-US" altLang="zh-CN" sz="2000" dirty="0">
                <a:latin typeface="Times New Roman" panose="02020603050405020304" pitchFamily="18" charset="0"/>
                <a:cs typeface="Times New Roman" panose="02020603050405020304" pitchFamily="18" charset="0"/>
              </a:rPr>
              <a:t>rfa</a:t>
            </a:r>
            <a:r>
              <a:rPr lang="en-US" altLang="zh-CN" sz="2000" spc="5"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es;</a:t>
            </a:r>
            <a:r>
              <a:rPr lang="en-US" altLang="zh-CN" sz="2000" spc="-5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thus</a:t>
            </a:r>
            <a:r>
              <a:rPr lang="en-US" altLang="zh-CN" sz="2000" spc="-25" dirty="0">
                <a:latin typeface="Times New Roman" panose="02020603050405020304" pitchFamily="18" charset="0"/>
                <a:cs typeface="Times New Roman" panose="02020603050405020304" pitchFamily="18" charset="0"/>
              </a:rPr>
              <a:t> </a:t>
            </a:r>
          </a:p>
          <a:p>
            <a:pPr marL="12700" marR="77470">
              <a:lnSpc>
                <a:spcPct val="100000"/>
              </a:lnSpc>
              <a:spcBef>
                <a:spcPts val="480"/>
              </a:spcBef>
              <a:buClr>
                <a:schemeClr val="accent1">
                  <a:lumMod val="75000"/>
                </a:schemeClr>
              </a:buClr>
              <a:buSzPct val="120000"/>
              <a:tabLst>
                <a:tab pos="355600" algn="l"/>
              </a:tabLst>
            </a:pP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u</a:t>
            </a:r>
            <a:r>
              <a:rPr lang="en-US" altLang="zh-CN" sz="2000" spc="5"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ed</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ci</a:t>
            </a:r>
            <a:r>
              <a:rPr lang="en-US" altLang="zh-CN" sz="2000" spc="5"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c</a:t>
            </a:r>
            <a:r>
              <a:rPr lang="en-US" altLang="zh-CN" sz="2000" spc="5" dirty="0">
                <a:latin typeface="Times New Roman" panose="02020603050405020304" pitchFamily="18" charset="0"/>
                <a:cs typeface="Times New Roman" panose="02020603050405020304" pitchFamily="18" charset="0"/>
              </a:rPr>
              <a:t>u</a:t>
            </a:r>
            <a:r>
              <a:rPr lang="en-US" altLang="zh-CN" sz="2000" dirty="0">
                <a:latin typeface="Times New Roman" panose="02020603050405020304" pitchFamily="18" charset="0"/>
                <a:cs typeface="Times New Roman" panose="02020603050405020304" pitchFamily="18" charset="0"/>
              </a:rPr>
              <a:t>it</a:t>
            </a:r>
            <a:r>
              <a:rPr lang="en-US" altLang="zh-CN" sz="2000" spc="-3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repre</a:t>
            </a:r>
            <a:r>
              <a:rPr lang="en-US" altLang="zh-CN" sz="2000" spc="5" dirty="0">
                <a:latin typeface="Times New Roman" panose="02020603050405020304" pitchFamily="18" charset="0"/>
                <a:cs typeface="Times New Roman" panose="02020603050405020304" pitchFamily="18" charset="0"/>
              </a:rPr>
              <a:t>s</a:t>
            </a:r>
            <a:r>
              <a:rPr lang="en-US" altLang="zh-CN" sz="2000" spc="-10" dirty="0">
                <a:latin typeface="Times New Roman" panose="02020603050405020304" pitchFamily="18" charset="0"/>
                <a:cs typeface="Times New Roman" panose="02020603050405020304" pitchFamily="18" charset="0"/>
              </a:rPr>
              <a:t>e</a:t>
            </a:r>
            <a:r>
              <a:rPr lang="en-US" altLang="zh-CN" sz="2000" dirty="0">
                <a:latin typeface="Times New Roman" panose="02020603050405020304" pitchFamily="18" charset="0"/>
                <a:cs typeface="Times New Roman" panose="02020603050405020304" pitchFamily="18" charset="0"/>
              </a:rPr>
              <a:t>nta</a:t>
            </a:r>
            <a:r>
              <a:rPr lang="en-US" altLang="zh-CN" sz="2000" spc="-10"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io</a:t>
            </a:r>
            <a:r>
              <a:rPr lang="en-US" altLang="zh-CN" sz="2000" spc="-10"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p>
          <a:p>
            <a:pPr marL="355600" marR="77470" indent="-342900">
              <a:lnSpc>
                <a:spcPct val="100000"/>
              </a:lnSpc>
              <a:spcBef>
                <a:spcPts val="480"/>
              </a:spcBef>
              <a:buClr>
                <a:schemeClr val="accent1">
                  <a:lumMod val="75000"/>
                </a:schemeClr>
              </a:buClr>
              <a:buSzPct val="120000"/>
              <a:buFont typeface="Arial" panose="020B0604020202020204" pitchFamily="34" charset="0"/>
              <a:buChar char="•"/>
              <a:tabLst>
                <a:tab pos="355600" algn="l"/>
              </a:tabLst>
            </a:pPr>
            <a:r>
              <a:rPr lang="en-US" altLang="zh-CN" sz="2000" dirty="0">
                <a:latin typeface="Times New Roman" panose="02020603050405020304" pitchFamily="18" charset="0"/>
                <a:cs typeface="Times New Roman" panose="02020603050405020304" pitchFamily="18" charset="0"/>
              </a:rPr>
              <a:t>Only</a:t>
            </a:r>
            <a:r>
              <a:rPr lang="en-US" altLang="zh-CN" sz="2000" spc="-1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TEM</a:t>
            </a:r>
            <a:r>
              <a:rPr lang="en-US" altLang="zh-CN" sz="2000" spc="-2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TLs</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will</a:t>
            </a:r>
            <a:r>
              <a:rPr lang="en-US" altLang="zh-CN" sz="2000" spc="2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be</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add</a:t>
            </a:r>
            <a:r>
              <a:rPr lang="en-US" altLang="zh-CN" sz="2000" spc="5"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e</a:t>
            </a:r>
            <a:r>
              <a:rPr lang="en-US" altLang="zh-CN" sz="2000" spc="5"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sed</a:t>
            </a:r>
            <a:r>
              <a:rPr lang="en-US" altLang="zh-CN" sz="2000" spc="-4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 </a:t>
            </a:r>
            <a:r>
              <a:rPr lang="en-US" altLang="zh-CN" sz="2000" spc="-10"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his</a:t>
            </a:r>
            <a:r>
              <a:rPr lang="en-US" altLang="zh-CN" sz="2000" spc="-15"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en-US" altLang="zh-CN" sz="2000" spc="5" dirty="0">
                <a:latin typeface="Times New Roman" panose="02020603050405020304" pitchFamily="18" charset="0"/>
                <a:cs typeface="Times New Roman" panose="02020603050405020304" pitchFamily="18" charset="0"/>
              </a:rPr>
              <a:t>o</a:t>
            </a:r>
            <a:r>
              <a:rPr lang="en-US" altLang="zh-CN" sz="2000" dirty="0">
                <a:latin typeface="Times New Roman" panose="02020603050405020304" pitchFamily="18" charset="0"/>
                <a:cs typeface="Times New Roman" panose="02020603050405020304" pitchFamily="18" charset="0"/>
              </a:rPr>
              <a:t>urs</a:t>
            </a:r>
            <a:r>
              <a:rPr lang="en-US" altLang="zh-CN" sz="2000" spc="5" dirty="0">
                <a:latin typeface="Times New Roman" panose="02020603050405020304" pitchFamily="18" charset="0"/>
                <a:cs typeface="Times New Roman" panose="02020603050405020304" pitchFamily="18" charset="0"/>
              </a:rPr>
              <a:t>e</a:t>
            </a:r>
            <a:r>
              <a:rPr lang="en-US" altLang="zh-CN" sz="2000" dirty="0">
                <a:latin typeface="Times New Roman" panose="02020603050405020304" pitchFamily="18" charset="0"/>
                <a:cs typeface="Times New Roman" panose="02020603050405020304" pitchFamily="18" charset="0"/>
              </a:rPr>
              <a:t>.</a:t>
            </a:r>
          </a:p>
        </p:txBody>
      </p:sp>
      <p:sp>
        <p:nvSpPr>
          <p:cNvPr id="8" name="文本框 7">
            <a:extLst>
              <a:ext uri="{FF2B5EF4-FFF2-40B4-BE49-F238E27FC236}">
                <a16:creationId xmlns:a16="http://schemas.microsoft.com/office/drawing/2014/main" id="{D9B0981A-E3E6-44BB-9D74-68EF0128BE22}"/>
              </a:ext>
            </a:extLst>
          </p:cNvPr>
          <p:cNvSpPr txBox="1"/>
          <p:nvPr/>
        </p:nvSpPr>
        <p:spPr>
          <a:xfrm>
            <a:off x="251520" y="899428"/>
            <a:ext cx="6192688" cy="400110"/>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Transverse electromagnetic (TEM) transmission lines:</a:t>
            </a:r>
          </a:p>
        </p:txBody>
      </p:sp>
    </p:spTree>
    <p:extLst>
      <p:ext uri="{BB962C8B-B14F-4D97-AF65-F5344CB8AC3E}">
        <p14:creationId xmlns:p14="http://schemas.microsoft.com/office/powerpoint/2010/main" val="35656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AC682-03D7-4371-9AEE-F92694A0EA54}"/>
              </a:ext>
            </a:extLst>
          </p:cNvPr>
          <p:cNvSpPr>
            <a:spLocks noGrp="1"/>
          </p:cNvSpPr>
          <p:nvPr>
            <p:ph type="title"/>
          </p:nvPr>
        </p:nvSpPr>
        <p:spPr>
          <a:xfrm>
            <a:off x="2987824" y="0"/>
            <a:ext cx="6156176" cy="692696"/>
          </a:xfrm>
        </p:spPr>
        <p:txBody>
          <a:bodyPr/>
          <a:lstStyle/>
          <a:p>
            <a:r>
              <a:rPr lang="en-US" altLang="zh-CN" spc="-145" dirty="0">
                <a:latin typeface="Arial" panose="020B0604020202020204" pitchFamily="34" charset="0"/>
                <a:cs typeface="Arial" panose="020B0604020202020204" pitchFamily="34" charset="0"/>
              </a:rPr>
              <a:t>Propagation Modes</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6264ED25-B2FB-44EA-B128-488529876FF9}"/>
              </a:ext>
            </a:extLst>
          </p:cNvPr>
          <p:cNvSpPr>
            <a:spLocks noGrp="1"/>
          </p:cNvSpPr>
          <p:nvPr>
            <p:ph type="sldNum" sz="quarter" idx="4"/>
          </p:nvPr>
        </p:nvSpPr>
        <p:spPr/>
        <p:txBody>
          <a:bodyPr/>
          <a:lstStyle/>
          <a:p>
            <a:fld id="{A9A80E4B-C0F5-4E56-9598-1969ED3AF9CA}" type="slidenum">
              <a:rPr lang="zh-CN" altLang="en-US" smtClean="0"/>
              <a:pPr/>
              <a:t>19</a:t>
            </a:fld>
            <a:endParaRPr lang="zh-CN" altLang="en-US" dirty="0"/>
          </a:p>
        </p:txBody>
      </p:sp>
      <p:pic>
        <p:nvPicPr>
          <p:cNvPr id="17" name="图片 16">
            <a:extLst>
              <a:ext uri="{FF2B5EF4-FFF2-40B4-BE49-F238E27FC236}">
                <a16:creationId xmlns:a16="http://schemas.microsoft.com/office/drawing/2014/main" id="{16AF1CB9-DF91-42E5-96C7-AD03BEB62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599389"/>
            <a:ext cx="7200800" cy="3803295"/>
          </a:xfrm>
          <a:prstGeom prst="rect">
            <a:avLst/>
          </a:prstGeom>
        </p:spPr>
      </p:pic>
      <p:sp>
        <p:nvSpPr>
          <p:cNvPr id="23" name="文本框 22">
            <a:extLst>
              <a:ext uri="{FF2B5EF4-FFF2-40B4-BE49-F238E27FC236}">
                <a16:creationId xmlns:a16="http://schemas.microsoft.com/office/drawing/2014/main" id="{80A92D71-0614-4086-B7DF-11B81898D78A}"/>
              </a:ext>
            </a:extLst>
          </p:cNvPr>
          <p:cNvSpPr txBox="1"/>
          <p:nvPr/>
        </p:nvSpPr>
        <p:spPr>
          <a:xfrm>
            <a:off x="0" y="961835"/>
            <a:ext cx="7596336" cy="400110"/>
          </a:xfrm>
          <a:prstGeom prst="rect">
            <a:avLst/>
          </a:prstGeom>
          <a:noFill/>
        </p:spPr>
        <p:txBody>
          <a:bodyPr wrap="square">
            <a:spAutoFit/>
          </a:bodyPr>
          <a:lstStyle/>
          <a:p>
            <a:pPr marL="342900" indent="-342900">
              <a:buFont typeface="Arial" panose="020B0604020202020204" pitchFamily="34" charset="0"/>
              <a:buChar char="•"/>
            </a:pPr>
            <a:r>
              <a:rPr lang="zh-CN" altLang="en-US" sz="2000" b="1" dirty="0">
                <a:cs typeface="Arial" panose="020B0604020202020204" pitchFamily="34" charset="0"/>
              </a:rPr>
              <a:t>Transverse electromagnetic (TEM) transmission lines:</a:t>
            </a:r>
          </a:p>
        </p:txBody>
      </p:sp>
      <p:sp>
        <p:nvSpPr>
          <p:cNvPr id="7" name="文本框 6">
            <a:extLst>
              <a:ext uri="{FF2B5EF4-FFF2-40B4-BE49-F238E27FC236}">
                <a16:creationId xmlns:a16="http://schemas.microsoft.com/office/drawing/2014/main" id="{74A71384-7223-4B2E-8114-211D12F97294}"/>
              </a:ext>
            </a:extLst>
          </p:cNvPr>
          <p:cNvSpPr txBox="1"/>
          <p:nvPr/>
        </p:nvSpPr>
        <p:spPr>
          <a:xfrm>
            <a:off x="25108" y="1459554"/>
            <a:ext cx="9153524" cy="1015663"/>
          </a:xfrm>
          <a:prstGeom prst="rect">
            <a:avLst/>
          </a:prstGeom>
          <a:noFill/>
        </p:spPr>
        <p:txBody>
          <a:bodyPr wrap="square">
            <a:spAutoFit/>
          </a:bodyPr>
          <a:lstStyle/>
          <a:p>
            <a:pPr algn="just"/>
            <a:r>
              <a:rPr lang="zh-CN" altLang="en-US" sz="2000" dirty="0">
                <a:cs typeface="Arial" panose="020B0604020202020204" pitchFamily="34" charset="0"/>
              </a:rPr>
              <a:t>Waves propagating along these lines are characterized by electric and magnetic fields that are entirely transverse to the direction of propagation.  Such an orthogonal configuration is called a TEM mode.</a:t>
            </a:r>
          </a:p>
        </p:txBody>
      </p:sp>
    </p:spTree>
    <p:extLst>
      <p:ext uri="{BB962C8B-B14F-4D97-AF65-F5344CB8AC3E}">
        <p14:creationId xmlns:p14="http://schemas.microsoft.com/office/powerpoint/2010/main" val="1753255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Chapter 2</a:t>
            </a:r>
            <a:r>
              <a:rPr lang="en-GB" dirty="0" smtClean="0"/>
              <a:t> </a:t>
            </a:r>
            <a:r>
              <a:rPr lang="en-GB" dirty="0"/>
              <a:t>Outline</a:t>
            </a:r>
          </a:p>
        </p:txBody>
      </p:sp>
      <p:sp>
        <p:nvSpPr>
          <p:cNvPr id="112641" name="Rectangle 1"/>
          <p:cNvSpPr>
            <a:spLocks noChangeArrowheads="1"/>
          </p:cNvSpPr>
          <p:nvPr/>
        </p:nvSpPr>
        <p:spPr bwMode="auto">
          <a:xfrm>
            <a:off x="683568" y="908720"/>
            <a:ext cx="7992888"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buFont typeface="Wingdings" panose="05000000000000000000" pitchFamily="2" charset="2"/>
              <a:buChar char="Ø"/>
            </a:pPr>
            <a:r>
              <a:rPr lang="en-GB" altLang="zh-CN" sz="2400" dirty="0" smtClean="0"/>
              <a:t>Transmission </a:t>
            </a:r>
            <a:r>
              <a:rPr lang="en-GB" altLang="zh-CN" sz="2400" dirty="0"/>
              <a:t>lines </a:t>
            </a:r>
            <a:endParaRPr lang="en-GB" altLang="zh-CN" sz="2400" dirty="0" smtClean="0"/>
          </a:p>
          <a:p>
            <a:pPr marL="1257300" lvl="2" indent="-342900" algn="just">
              <a:lnSpc>
                <a:spcPct val="150000"/>
              </a:lnSpc>
              <a:buFont typeface="Wingdings" panose="05000000000000000000" pitchFamily="2" charset="2"/>
              <a:buChar char="l"/>
            </a:pPr>
            <a:r>
              <a:rPr lang="en-GB" altLang="zh-CN" sz="2200" dirty="0"/>
              <a:t>General Consideration</a:t>
            </a:r>
          </a:p>
          <a:p>
            <a:pPr marL="1257300" lvl="2" indent="-342900" algn="just">
              <a:lnSpc>
                <a:spcPct val="150000"/>
              </a:lnSpc>
              <a:buFont typeface="Wingdings" panose="05000000000000000000" pitchFamily="2" charset="2"/>
              <a:buChar char="l"/>
            </a:pPr>
            <a:r>
              <a:rPr lang="en-GB" altLang="zh-CN" sz="2200" dirty="0"/>
              <a:t>Lumped-Element Model</a:t>
            </a:r>
          </a:p>
          <a:p>
            <a:pPr marL="1257300" lvl="2" indent="-342900" algn="just">
              <a:lnSpc>
                <a:spcPct val="150000"/>
              </a:lnSpc>
              <a:buFont typeface="Wingdings" panose="05000000000000000000" pitchFamily="2" charset="2"/>
              <a:buChar char="l"/>
            </a:pPr>
            <a:r>
              <a:rPr lang="en-GB" sz="2200" dirty="0" smtClean="0"/>
              <a:t>Transmission </a:t>
            </a:r>
            <a:r>
              <a:rPr lang="en-GB" sz="2200" dirty="0"/>
              <a:t>L</a:t>
            </a:r>
            <a:r>
              <a:rPr lang="en-GB" sz="2200" dirty="0" smtClean="0"/>
              <a:t>ines Equations</a:t>
            </a:r>
          </a:p>
          <a:p>
            <a:pPr marL="1257300" lvl="2" indent="-342900" algn="just">
              <a:lnSpc>
                <a:spcPct val="150000"/>
              </a:lnSpc>
              <a:buFont typeface="Wingdings" panose="05000000000000000000" pitchFamily="2" charset="2"/>
              <a:buChar char="l"/>
            </a:pPr>
            <a:r>
              <a:rPr lang="en-GB" sz="2200" dirty="0" smtClean="0"/>
              <a:t>Wave Propagation of </a:t>
            </a:r>
            <a:r>
              <a:rPr lang="en-GB" sz="2200" dirty="0"/>
              <a:t>T</a:t>
            </a:r>
            <a:r>
              <a:rPr lang="en-GB" altLang="zh-CN" sz="2200" dirty="0" smtClean="0"/>
              <a:t>ransmission Lines </a:t>
            </a:r>
          </a:p>
          <a:p>
            <a:pPr marL="342900" lvl="0" indent="-342900" algn="just">
              <a:buFont typeface="Wingdings" panose="05000000000000000000" pitchFamily="2" charset="2"/>
              <a:buChar char="Ø"/>
            </a:pPr>
            <a:r>
              <a:rPr lang="en-GB" altLang="zh-CN" sz="2400" dirty="0"/>
              <a:t>Lossless Transmission lines </a:t>
            </a:r>
          </a:p>
          <a:p>
            <a:pPr marL="1257300" lvl="2" indent="-342900" algn="just">
              <a:lnSpc>
                <a:spcPct val="150000"/>
              </a:lnSpc>
              <a:buFont typeface="Wingdings" panose="05000000000000000000" pitchFamily="2" charset="2"/>
              <a:buChar char="l"/>
            </a:pPr>
            <a:r>
              <a:rPr lang="en-GB" sz="2200" dirty="0" smtClean="0"/>
              <a:t>General Consideration</a:t>
            </a:r>
            <a:endParaRPr lang="en-GB" sz="2200" dirty="0"/>
          </a:p>
          <a:p>
            <a:pPr marL="1257300" lvl="2" indent="-342900" algn="just">
              <a:lnSpc>
                <a:spcPct val="150000"/>
              </a:lnSpc>
              <a:buFont typeface="Wingdings" panose="05000000000000000000" pitchFamily="2" charset="2"/>
              <a:buChar char="l"/>
            </a:pPr>
            <a:r>
              <a:rPr lang="en-US" altLang="zh-CN" sz="2200" dirty="0"/>
              <a:t>Wave Impedance of the Lossless Line</a:t>
            </a:r>
            <a:endParaRPr lang="en-GB" sz="2200" dirty="0"/>
          </a:p>
          <a:p>
            <a:pPr marL="1257300" lvl="2" indent="-342900" algn="just">
              <a:lnSpc>
                <a:spcPct val="150000"/>
              </a:lnSpc>
              <a:buFont typeface="Wingdings" panose="05000000000000000000" pitchFamily="2" charset="2"/>
              <a:buChar char="l"/>
            </a:pPr>
            <a:r>
              <a:rPr lang="en-US" altLang="zh-CN" sz="2200" dirty="0"/>
              <a:t>Special Cases of the Lossless Line</a:t>
            </a:r>
          </a:p>
          <a:p>
            <a:pPr marL="1257300" lvl="2" indent="-342900" algn="just">
              <a:lnSpc>
                <a:spcPct val="150000"/>
              </a:lnSpc>
              <a:buFont typeface="Wingdings" panose="05000000000000000000" pitchFamily="2" charset="2"/>
              <a:buChar char="l"/>
            </a:pPr>
            <a:r>
              <a:rPr lang="en-US" altLang="zh-CN" sz="2200" dirty="0"/>
              <a:t>Power Flow on a </a:t>
            </a:r>
            <a:r>
              <a:rPr lang="en-US" altLang="zh-CN" sz="2200" dirty="0" smtClean="0"/>
              <a:t>Lossless Transmission Line</a:t>
            </a:r>
          </a:p>
        </p:txBody>
      </p:sp>
    </p:spTree>
    <p:extLst>
      <p:ext uri="{BB962C8B-B14F-4D97-AF65-F5344CB8AC3E}">
        <p14:creationId xmlns:p14="http://schemas.microsoft.com/office/powerpoint/2010/main" val="4178057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C0A7C-A3DA-4118-8461-C80A01E70279}"/>
              </a:ext>
            </a:extLst>
          </p:cNvPr>
          <p:cNvSpPr>
            <a:spLocks noGrp="1"/>
          </p:cNvSpPr>
          <p:nvPr>
            <p:ph type="title"/>
          </p:nvPr>
        </p:nvSpPr>
        <p:spPr/>
        <p:txBody>
          <a:bodyPr/>
          <a:lstStyle/>
          <a:p>
            <a:r>
              <a:rPr lang="en-US" altLang="zh-CN" dirty="0"/>
              <a:t> </a:t>
            </a:r>
            <a:r>
              <a:rPr lang="en-US" altLang="zh-CN" spc="-145" dirty="0">
                <a:latin typeface="Arial" panose="020B0604020202020204" pitchFamily="34" charset="0"/>
                <a:cs typeface="Arial" panose="020B0604020202020204" pitchFamily="34" charset="0"/>
              </a:rPr>
              <a:t>Propagation Modes</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67646A98-645F-4AD1-945F-DCEE7A0D982E}"/>
              </a:ext>
            </a:extLst>
          </p:cNvPr>
          <p:cNvSpPr>
            <a:spLocks noGrp="1"/>
          </p:cNvSpPr>
          <p:nvPr>
            <p:ph type="sldNum" sz="quarter" idx="4"/>
          </p:nvPr>
        </p:nvSpPr>
        <p:spPr/>
        <p:txBody>
          <a:bodyPr/>
          <a:lstStyle/>
          <a:p>
            <a:fld id="{A9A80E4B-C0F5-4E56-9598-1969ED3AF9CA}" type="slidenum">
              <a:rPr lang="zh-CN" altLang="en-US" smtClean="0"/>
              <a:pPr/>
              <a:t>20</a:t>
            </a:fld>
            <a:endParaRPr lang="zh-CN" altLang="en-US" dirty="0"/>
          </a:p>
        </p:txBody>
      </p:sp>
      <p:sp>
        <p:nvSpPr>
          <p:cNvPr id="5" name="文本框 4">
            <a:extLst>
              <a:ext uri="{FF2B5EF4-FFF2-40B4-BE49-F238E27FC236}">
                <a16:creationId xmlns:a16="http://schemas.microsoft.com/office/drawing/2014/main" id="{BFB31EC6-85AD-4BE0-AF68-32257CBA3239}"/>
              </a:ext>
            </a:extLst>
          </p:cNvPr>
          <p:cNvSpPr txBox="1"/>
          <p:nvPr/>
        </p:nvSpPr>
        <p:spPr>
          <a:xfrm>
            <a:off x="107504" y="976498"/>
            <a:ext cx="4584582" cy="400110"/>
          </a:xfrm>
          <a:prstGeom prst="rect">
            <a:avLst/>
          </a:prstGeom>
          <a:noFill/>
        </p:spPr>
        <p:txBody>
          <a:bodyPr wrap="square">
            <a:spAutoFit/>
          </a:bodyPr>
          <a:lstStyle/>
          <a:p>
            <a:pPr marL="342900" indent="-342900">
              <a:buFont typeface="Arial" panose="020B0604020202020204" pitchFamily="34" charset="0"/>
              <a:buChar char="•"/>
            </a:pPr>
            <a:r>
              <a:rPr lang="zh-CN" altLang="en-US" sz="2000" b="1" dirty="0">
                <a:cs typeface="Arial" panose="020B0604020202020204" pitchFamily="34" charset="0"/>
              </a:rPr>
              <a:t>Higher-order transmission lines:</a:t>
            </a:r>
          </a:p>
        </p:txBody>
      </p:sp>
      <p:sp>
        <p:nvSpPr>
          <p:cNvPr id="7" name="文本框 6">
            <a:extLst>
              <a:ext uri="{FF2B5EF4-FFF2-40B4-BE49-F238E27FC236}">
                <a16:creationId xmlns:a16="http://schemas.microsoft.com/office/drawing/2014/main" id="{D0E906D7-D1A7-4480-A6B8-D22476AE228B}"/>
              </a:ext>
            </a:extLst>
          </p:cNvPr>
          <p:cNvSpPr txBox="1"/>
          <p:nvPr/>
        </p:nvSpPr>
        <p:spPr>
          <a:xfrm>
            <a:off x="-54260" y="1443741"/>
            <a:ext cx="9252520" cy="1015663"/>
          </a:xfrm>
          <a:prstGeom prst="rect">
            <a:avLst/>
          </a:prstGeom>
          <a:noFill/>
        </p:spPr>
        <p:txBody>
          <a:bodyPr wrap="square">
            <a:spAutoFit/>
          </a:bodyPr>
          <a:lstStyle/>
          <a:p>
            <a:pPr algn="just"/>
            <a:r>
              <a:rPr lang="zh-CN" altLang="en-US" dirty="0"/>
              <a:t> </a:t>
            </a:r>
            <a:r>
              <a:rPr lang="zh-CN" altLang="en-US" sz="2000" dirty="0" smtClean="0">
                <a:cs typeface="Arial" panose="020B0604020202020204" pitchFamily="34" charset="0"/>
              </a:rPr>
              <a:t>Waves </a:t>
            </a:r>
            <a:r>
              <a:rPr lang="zh-CN" altLang="en-US" sz="2000" dirty="0">
                <a:cs typeface="Arial" panose="020B0604020202020204" pitchFamily="34" charset="0"/>
              </a:rPr>
              <a:t>propagating along these lines have at least </a:t>
            </a:r>
            <a:r>
              <a:rPr lang="zh-CN" altLang="en-US" sz="2000" dirty="0">
                <a:solidFill>
                  <a:srgbClr val="FF0000"/>
                </a:solidFill>
                <a:cs typeface="Arial" panose="020B0604020202020204" pitchFamily="34" charset="0"/>
              </a:rPr>
              <a:t>one significant field component </a:t>
            </a:r>
            <a:r>
              <a:rPr lang="zh-CN" altLang="en-US" sz="2000" dirty="0">
                <a:cs typeface="Arial" panose="020B0604020202020204" pitchFamily="34" charset="0"/>
              </a:rPr>
              <a:t>in the direction of propagation.</a:t>
            </a:r>
            <a:r>
              <a:rPr lang="en-US" altLang="zh-CN" sz="2000" dirty="0">
                <a:cs typeface="Arial" panose="020B0604020202020204" pitchFamily="34" charset="0"/>
              </a:rPr>
              <a:t> Hollow conducting waveguides, dielectric rods, and optical fibers belong to this class of lines.</a:t>
            </a:r>
            <a:endParaRPr lang="zh-CN" altLang="en-US" sz="2000" dirty="0">
              <a:cs typeface="Arial" panose="020B0604020202020204" pitchFamily="34" charset="0"/>
            </a:endParaRPr>
          </a:p>
        </p:txBody>
      </p:sp>
      <p:pic>
        <p:nvPicPr>
          <p:cNvPr id="9" name="图片 8">
            <a:extLst>
              <a:ext uri="{FF2B5EF4-FFF2-40B4-BE49-F238E27FC236}">
                <a16:creationId xmlns:a16="http://schemas.microsoft.com/office/drawing/2014/main" id="{B5FE1B86-E332-4AB6-ACC2-080097C09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65" y="2615912"/>
            <a:ext cx="7704269" cy="2687120"/>
          </a:xfrm>
          <a:prstGeom prst="rect">
            <a:avLst/>
          </a:prstGeom>
        </p:spPr>
      </p:pic>
      <p:sp>
        <p:nvSpPr>
          <p:cNvPr id="8" name="文本框 7">
            <a:extLst>
              <a:ext uri="{FF2B5EF4-FFF2-40B4-BE49-F238E27FC236}">
                <a16:creationId xmlns:a16="http://schemas.microsoft.com/office/drawing/2014/main" id="{7555CFF2-34E5-492F-AEAF-9992FDFBDFDB}"/>
              </a:ext>
            </a:extLst>
          </p:cNvPr>
          <p:cNvSpPr txBox="1"/>
          <p:nvPr/>
        </p:nvSpPr>
        <p:spPr>
          <a:xfrm>
            <a:off x="317854" y="5733256"/>
            <a:ext cx="8748464" cy="707886"/>
          </a:xfrm>
          <a:prstGeom prst="rect">
            <a:avLst/>
          </a:prstGeom>
          <a:noFill/>
        </p:spPr>
        <p:txBody>
          <a:bodyPr wrap="square">
            <a:spAutoFit/>
          </a:bodyPr>
          <a:lstStyle/>
          <a:p>
            <a:r>
              <a:rPr lang="en-US" altLang="zh-CN" sz="2000" dirty="0">
                <a:solidFill>
                  <a:srgbClr val="FF0000"/>
                </a:solidFill>
                <a:cs typeface="Arial" panose="020B0604020202020204" pitchFamily="34" charset="0"/>
              </a:rPr>
              <a:t>Note</a:t>
            </a:r>
            <a:r>
              <a:rPr lang="en-US" altLang="zh-CN" sz="2000" dirty="0">
                <a:cs typeface="Arial" panose="020B0604020202020204" pitchFamily="34" charset="0"/>
              </a:rPr>
              <a:t>: </a:t>
            </a:r>
            <a:r>
              <a:rPr lang="zh-CN" altLang="en-US" sz="2000" dirty="0">
                <a:cs typeface="Arial" panose="020B0604020202020204" pitchFamily="34" charset="0"/>
              </a:rPr>
              <a:t>Only TEM-mode transmission lines are treated in this chapter. This is because they are more commonly used in practice</a:t>
            </a:r>
            <a:r>
              <a:rPr lang="en-US" altLang="zh-CN" sz="2000" dirty="0">
                <a:cs typeface="Arial" panose="020B0604020202020204" pitchFamily="34" charset="0"/>
              </a:rPr>
              <a:t>.</a:t>
            </a:r>
            <a:endParaRPr lang="zh-CN" altLang="en-US" sz="2000" dirty="0">
              <a:cs typeface="Arial" panose="020B0604020202020204" pitchFamily="34" charset="0"/>
            </a:endParaRPr>
          </a:p>
        </p:txBody>
      </p:sp>
    </p:spTree>
    <p:extLst>
      <p:ext uri="{BB962C8B-B14F-4D97-AF65-F5344CB8AC3E}">
        <p14:creationId xmlns:p14="http://schemas.microsoft.com/office/powerpoint/2010/main" val="994348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56E9885-7310-40EC-A54C-E34FA4879E22}"/>
              </a:ext>
            </a:extLst>
          </p:cNvPr>
          <p:cNvSpPr txBox="1"/>
          <p:nvPr/>
        </p:nvSpPr>
        <p:spPr>
          <a:xfrm>
            <a:off x="1115616" y="1700808"/>
            <a:ext cx="6732240" cy="2308324"/>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r>
            <a:br>
              <a:rPr kumimoji="0" lang="en-US" altLang="zh-CN" sz="3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3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r>
            <a:br>
              <a:rPr kumimoji="0" lang="en-US" altLang="zh-CN" sz="3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3600" b="0" i="0" u="none" strike="noStrike" kern="1200" cap="none" spc="-25"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r>
            <a:br>
              <a:rPr kumimoji="0" lang="en-US" altLang="zh-CN" sz="3600" b="0" i="0" u="none" strike="noStrike" kern="1200" cap="none" spc="-25"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Lumped-Element Model</a:t>
            </a:r>
            <a:endParaRPr kumimoji="0" lang="zh-CN" altLang="en-US"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2308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6F83CF-ADAA-4E18-9158-58AA63A5FF5A}"/>
              </a:ext>
            </a:extLst>
          </p:cNvPr>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F6B696EF-A2CE-49DD-8619-B6FDD0F22CBB}"/>
              </a:ext>
            </a:extLst>
          </p:cNvPr>
          <p:cNvSpPr txBox="1"/>
          <p:nvPr/>
        </p:nvSpPr>
        <p:spPr>
          <a:xfrm>
            <a:off x="287778" y="980728"/>
            <a:ext cx="8568444" cy="163121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When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we draw a schematic of an electronic circuit, we use specific symbols to represent resistors, capacitors, inductors, </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diodes</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the like. In each case, the symbol represents the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f</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unctionality of the device, rather than its shape, size, or other attributes. We shall do the same for transmission lines.</a:t>
            </a:r>
          </a:p>
        </p:txBody>
      </p:sp>
      <p:sp>
        <p:nvSpPr>
          <p:cNvPr id="3" name="object 6">
            <a:extLst>
              <a:ext uri="{FF2B5EF4-FFF2-40B4-BE49-F238E27FC236}">
                <a16:creationId xmlns:a16="http://schemas.microsoft.com/office/drawing/2014/main" id="{066A1FE0-8721-424D-84C7-9C57E5915669}"/>
              </a:ext>
            </a:extLst>
          </p:cNvPr>
          <p:cNvSpPr/>
          <p:nvPr/>
        </p:nvSpPr>
        <p:spPr>
          <a:xfrm>
            <a:off x="1293814" y="2492896"/>
            <a:ext cx="6518546" cy="4079580"/>
          </a:xfrm>
          <a:prstGeom prst="rect">
            <a:avLst/>
          </a:prstGeom>
          <a:blipFill>
            <a:blip r:embed="rId2" cstate="print"/>
            <a:stretch>
              <a:fillRect/>
            </a:stretch>
          </a:blipFill>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 name="文本框 8">
            <a:extLst>
              <a:ext uri="{FF2B5EF4-FFF2-40B4-BE49-F238E27FC236}">
                <a16:creationId xmlns:a16="http://schemas.microsoft.com/office/drawing/2014/main" id="{82580F22-CBD6-40C0-B378-1823C9EE91D7}"/>
              </a:ext>
            </a:extLst>
          </p:cNvPr>
          <p:cNvSpPr txBox="1"/>
          <p:nvPr/>
        </p:nvSpPr>
        <p:spPr>
          <a:xfrm>
            <a:off x="2915816" y="50632"/>
            <a:ext cx="4584582"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1200" cap="none" spc="-145"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Lumped-Element</a:t>
            </a:r>
            <a:r>
              <a:rPr kumimoji="0" lang="en-US" altLang="zh-CN" sz="3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Model</a:t>
            </a:r>
            <a:endParaRPr kumimoji="0" lang="zh-CN" altLang="en-US" sz="32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60991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D6B6A-2249-4B55-A70E-DA8A6D327B5F}"/>
              </a:ext>
            </a:extLst>
          </p:cNvPr>
          <p:cNvSpPr>
            <a:spLocks noGrp="1"/>
          </p:cNvSpPr>
          <p:nvPr>
            <p:ph type="title"/>
          </p:nvPr>
        </p:nvSpPr>
        <p:spPr/>
        <p:txBody>
          <a:bodyPr/>
          <a:lstStyle/>
          <a:p>
            <a:r>
              <a:rPr lang="en-US" altLang="zh-CN" dirty="0"/>
              <a:t> </a:t>
            </a:r>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C51896EF-C7EE-4E30-865A-1EDAD2A8D6CC}"/>
              </a:ext>
            </a:extLst>
          </p:cNvPr>
          <p:cNvSpPr>
            <a:spLocks noGrp="1"/>
          </p:cNvSpPr>
          <p:nvPr>
            <p:ph type="sldNum" sz="quarter" idx="4"/>
          </p:nvPr>
        </p:nvSpPr>
        <p:spPr/>
        <p:txBody>
          <a:bodyPr/>
          <a:lstStyle/>
          <a:p>
            <a:fld id="{A9A80E4B-C0F5-4E56-9598-1969ED3AF9CA}" type="slidenum">
              <a:rPr lang="zh-CN" altLang="en-US" smtClean="0"/>
              <a:pPr/>
              <a:t>23</a:t>
            </a:fld>
            <a:endParaRPr lang="zh-CN" altLang="en-US" dirty="0"/>
          </a:p>
        </p:txBody>
      </p:sp>
      <p:sp>
        <p:nvSpPr>
          <p:cNvPr id="4" name="object 6">
            <a:extLst>
              <a:ext uri="{FF2B5EF4-FFF2-40B4-BE49-F238E27FC236}">
                <a16:creationId xmlns:a16="http://schemas.microsoft.com/office/drawing/2014/main" id="{BF5626A3-D4E4-43A7-8CCB-0B85E2CD9E6A}"/>
              </a:ext>
            </a:extLst>
          </p:cNvPr>
          <p:cNvSpPr/>
          <p:nvPr/>
        </p:nvSpPr>
        <p:spPr>
          <a:xfrm>
            <a:off x="1331640" y="836712"/>
            <a:ext cx="6339839" cy="3977640"/>
          </a:xfrm>
          <a:prstGeom prst="rect">
            <a:avLst/>
          </a:prstGeom>
          <a:blipFill>
            <a:blip r:embed="rId2" cstate="print"/>
            <a:stretch>
              <a:fillRect/>
            </a:stretch>
          </a:blipFill>
        </p:spPr>
        <p:txBody>
          <a:bodyPr wrap="square" lIns="0" tIns="0" rIns="0" bIns="0" rtlCol="0"/>
          <a:lstStyle/>
          <a:p>
            <a:endParaRPr lang="zh-CN" altLang="en-US"/>
          </a:p>
        </p:txBody>
      </p:sp>
      <p:sp>
        <p:nvSpPr>
          <p:cNvPr id="6" name="object 7">
            <a:extLst>
              <a:ext uri="{FF2B5EF4-FFF2-40B4-BE49-F238E27FC236}">
                <a16:creationId xmlns:a16="http://schemas.microsoft.com/office/drawing/2014/main" id="{A7B33BE1-D05B-4A90-BECA-C8C30A79B54F}"/>
              </a:ext>
            </a:extLst>
          </p:cNvPr>
          <p:cNvSpPr txBox="1"/>
          <p:nvPr/>
        </p:nvSpPr>
        <p:spPr>
          <a:xfrm>
            <a:off x="637122" y="1212524"/>
            <a:ext cx="304800" cy="254000"/>
          </a:xfrm>
          <a:prstGeom prst="rect">
            <a:avLst/>
          </a:prstGeom>
        </p:spPr>
        <p:txBody>
          <a:bodyPr vert="horz" wrap="square" lIns="0" tIns="0" rIns="0" bIns="0" rtlCol="0">
            <a:spAutoFit/>
          </a:bodyPr>
          <a:lstStyle/>
          <a:p>
            <a:pPr marL="12700">
              <a:lnSpc>
                <a:spcPct val="100000"/>
              </a:lnSpc>
            </a:pPr>
            <a:r>
              <a:rPr sz="1800" dirty="0">
                <a:latin typeface="Arial"/>
                <a:cs typeface="Arial"/>
              </a:rPr>
              <a:t>(a)</a:t>
            </a:r>
          </a:p>
        </p:txBody>
      </p:sp>
      <p:sp>
        <p:nvSpPr>
          <p:cNvPr id="7" name="object 7">
            <a:extLst>
              <a:ext uri="{FF2B5EF4-FFF2-40B4-BE49-F238E27FC236}">
                <a16:creationId xmlns:a16="http://schemas.microsoft.com/office/drawing/2014/main" id="{D77E247D-A103-4B41-BABE-F9F6954F0078}"/>
              </a:ext>
            </a:extLst>
          </p:cNvPr>
          <p:cNvSpPr txBox="1"/>
          <p:nvPr/>
        </p:nvSpPr>
        <p:spPr>
          <a:xfrm>
            <a:off x="637122" y="2401278"/>
            <a:ext cx="304800"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r>
              <a:rPr lang="en-US" sz="1800" dirty="0">
                <a:latin typeface="Arial"/>
                <a:cs typeface="Arial"/>
              </a:rPr>
              <a:t>b</a:t>
            </a:r>
            <a:r>
              <a:rPr sz="1800" dirty="0">
                <a:latin typeface="Arial"/>
                <a:cs typeface="Arial"/>
              </a:rPr>
              <a:t>)</a:t>
            </a:r>
          </a:p>
        </p:txBody>
      </p:sp>
      <p:sp>
        <p:nvSpPr>
          <p:cNvPr id="8" name="object 7">
            <a:extLst>
              <a:ext uri="{FF2B5EF4-FFF2-40B4-BE49-F238E27FC236}">
                <a16:creationId xmlns:a16="http://schemas.microsoft.com/office/drawing/2014/main" id="{24670A89-6AFE-4738-AFC4-8B8277AEB0E2}"/>
              </a:ext>
            </a:extLst>
          </p:cNvPr>
          <p:cNvSpPr txBox="1"/>
          <p:nvPr/>
        </p:nvSpPr>
        <p:spPr>
          <a:xfrm>
            <a:off x="637122" y="3717032"/>
            <a:ext cx="304800"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r>
              <a:rPr lang="en-US" sz="1800" dirty="0">
                <a:latin typeface="Arial"/>
                <a:cs typeface="Arial"/>
              </a:rPr>
              <a:t>c</a:t>
            </a:r>
            <a:r>
              <a:rPr sz="1800" dirty="0">
                <a:latin typeface="Arial"/>
                <a:cs typeface="Arial"/>
              </a:rPr>
              <a:t>)</a:t>
            </a:r>
          </a:p>
        </p:txBody>
      </p:sp>
      <p:sp>
        <p:nvSpPr>
          <p:cNvPr id="10" name="文本框 9">
            <a:extLst>
              <a:ext uri="{FF2B5EF4-FFF2-40B4-BE49-F238E27FC236}">
                <a16:creationId xmlns:a16="http://schemas.microsoft.com/office/drawing/2014/main" id="{A7D9736D-C9CA-4BB7-B07A-5079068052C3}"/>
              </a:ext>
            </a:extLst>
          </p:cNvPr>
          <p:cNvSpPr txBox="1"/>
          <p:nvPr/>
        </p:nvSpPr>
        <p:spPr>
          <a:xfrm>
            <a:off x="0" y="4766025"/>
            <a:ext cx="9144000" cy="2246769"/>
          </a:xfrm>
          <a:prstGeom prst="rect">
            <a:avLst/>
          </a:prstGeom>
          <a:noFill/>
        </p:spPr>
        <p:txBody>
          <a:bodyPr wrap="square">
            <a:spAutoFit/>
          </a:bodyPr>
          <a:lstStyle/>
          <a:p>
            <a:pPr marL="355600" marR="5080" indent="-342900" algn="just">
              <a:lnSpc>
                <a:spcPct val="100000"/>
              </a:lnSpc>
              <a:buClr>
                <a:schemeClr val="accent1">
                  <a:lumMod val="75000"/>
                </a:schemeClr>
              </a:buClr>
              <a:buSzPct val="120000"/>
              <a:buFont typeface="Arial" panose="020B0604020202020204" pitchFamily="34" charset="0"/>
              <a:buChar char="•"/>
              <a:tabLst>
                <a:tab pos="189865" algn="l"/>
              </a:tabLst>
            </a:pPr>
            <a:r>
              <a:rPr lang="en-US" altLang="zh-CN" sz="2000" dirty="0">
                <a:cs typeface="Arial" panose="020B0604020202020204" pitchFamily="34" charset="0"/>
              </a:rPr>
              <a:t>Rega</a:t>
            </a:r>
            <a:r>
              <a:rPr lang="en-US" altLang="zh-CN" sz="2000" spc="5" dirty="0">
                <a:cs typeface="Arial" panose="020B0604020202020204" pitchFamily="34" charset="0"/>
              </a:rPr>
              <a:t>r</a:t>
            </a:r>
            <a:r>
              <a:rPr lang="en-US" altLang="zh-CN" sz="2000" dirty="0">
                <a:cs typeface="Arial" panose="020B0604020202020204" pitchFamily="34" charset="0"/>
              </a:rPr>
              <a:t>dle</a:t>
            </a:r>
            <a:r>
              <a:rPr lang="en-US" altLang="zh-CN" sz="2000" spc="5" dirty="0">
                <a:cs typeface="Arial" panose="020B0604020202020204" pitchFamily="34" charset="0"/>
              </a:rPr>
              <a:t>s</a:t>
            </a:r>
            <a:r>
              <a:rPr lang="en-US" altLang="zh-CN" sz="2000" dirty="0">
                <a:cs typeface="Arial" panose="020B0604020202020204" pitchFamily="34" charset="0"/>
              </a:rPr>
              <a:t>s</a:t>
            </a:r>
            <a:r>
              <a:rPr lang="en-US" altLang="zh-CN" sz="2000" spc="-50" dirty="0">
                <a:cs typeface="Arial" panose="020B0604020202020204" pitchFamily="34" charset="0"/>
              </a:rPr>
              <a:t> </a:t>
            </a:r>
            <a:r>
              <a:rPr lang="en-US" altLang="zh-CN" sz="2000" dirty="0">
                <a:cs typeface="Arial" panose="020B0604020202020204" pitchFamily="34" charset="0"/>
              </a:rPr>
              <a:t>of</a:t>
            </a:r>
            <a:r>
              <a:rPr lang="en-US" altLang="zh-CN" sz="2000" spc="-10" dirty="0">
                <a:cs typeface="Arial" panose="020B0604020202020204" pitchFamily="34" charset="0"/>
              </a:rPr>
              <a:t> </a:t>
            </a:r>
            <a:r>
              <a:rPr lang="en-US" altLang="zh-CN" sz="2000" dirty="0">
                <a:cs typeface="Arial" panose="020B0604020202020204" pitchFamily="34" charset="0"/>
              </a:rPr>
              <a:t>its</a:t>
            </a:r>
            <a:r>
              <a:rPr lang="en-US" altLang="zh-CN" sz="2000" spc="-20" dirty="0">
                <a:cs typeface="Arial" panose="020B0604020202020204" pitchFamily="34" charset="0"/>
              </a:rPr>
              <a:t> </a:t>
            </a:r>
            <a:r>
              <a:rPr lang="en-US" altLang="zh-CN" sz="2000" dirty="0">
                <a:cs typeface="Arial" panose="020B0604020202020204" pitchFamily="34" charset="0"/>
              </a:rPr>
              <a:t>c</a:t>
            </a:r>
            <a:r>
              <a:rPr lang="en-US" altLang="zh-CN" sz="2000" spc="5" dirty="0">
                <a:cs typeface="Arial" panose="020B0604020202020204" pitchFamily="34" charset="0"/>
              </a:rPr>
              <a:t>r</a:t>
            </a:r>
            <a:r>
              <a:rPr lang="en-US" altLang="zh-CN" sz="2000" dirty="0">
                <a:cs typeface="Arial" panose="020B0604020202020204" pitchFamily="34" charset="0"/>
              </a:rPr>
              <a:t>o</a:t>
            </a:r>
            <a:r>
              <a:rPr lang="en-US" altLang="zh-CN" sz="2000" spc="5" dirty="0">
                <a:cs typeface="Arial" panose="020B0604020202020204" pitchFamily="34" charset="0"/>
              </a:rPr>
              <a:t>s</a:t>
            </a:r>
            <a:r>
              <a:rPr lang="en-US" altLang="zh-CN" sz="2000" spc="20" dirty="0">
                <a:cs typeface="Arial" panose="020B0604020202020204" pitchFamily="34" charset="0"/>
              </a:rPr>
              <a:t>s</a:t>
            </a:r>
            <a:r>
              <a:rPr lang="en-US" altLang="zh-CN" sz="2000" spc="-10" dirty="0">
                <a:cs typeface="Arial" panose="020B0604020202020204" pitchFamily="34" charset="0"/>
              </a:rPr>
              <a:t>-</a:t>
            </a:r>
            <a:r>
              <a:rPr lang="en-US" altLang="zh-CN" sz="2000" dirty="0">
                <a:cs typeface="Arial" panose="020B0604020202020204" pitchFamily="34" charset="0"/>
              </a:rPr>
              <a:t>section</a:t>
            </a:r>
            <a:r>
              <a:rPr lang="en-US" altLang="zh-CN" sz="2000" spc="-10" dirty="0">
                <a:cs typeface="Arial" panose="020B0604020202020204" pitchFamily="34" charset="0"/>
              </a:rPr>
              <a:t>a</a:t>
            </a:r>
            <a:r>
              <a:rPr lang="en-US" altLang="zh-CN" sz="2000" dirty="0">
                <a:cs typeface="Arial" panose="020B0604020202020204" pitchFamily="34" charset="0"/>
              </a:rPr>
              <a:t>l</a:t>
            </a:r>
            <a:r>
              <a:rPr lang="en-US" altLang="zh-CN" sz="2000" spc="-30" dirty="0">
                <a:cs typeface="Arial" panose="020B0604020202020204" pitchFamily="34" charset="0"/>
              </a:rPr>
              <a:t> </a:t>
            </a:r>
            <a:r>
              <a:rPr lang="en-US" altLang="zh-CN" sz="2000" dirty="0">
                <a:cs typeface="Arial" panose="020B0604020202020204" pitchFamily="34" charset="0"/>
              </a:rPr>
              <a:t>s</a:t>
            </a:r>
            <a:r>
              <a:rPr lang="en-US" altLang="zh-CN" sz="2000" spc="5" dirty="0">
                <a:cs typeface="Arial" panose="020B0604020202020204" pitchFamily="34" charset="0"/>
              </a:rPr>
              <a:t>h</a:t>
            </a:r>
            <a:r>
              <a:rPr lang="en-US" altLang="zh-CN" sz="2000" dirty="0">
                <a:cs typeface="Arial" panose="020B0604020202020204" pitchFamily="34" charset="0"/>
              </a:rPr>
              <a:t>ape,</a:t>
            </a:r>
            <a:r>
              <a:rPr lang="en-US" altLang="zh-CN" sz="2000" spc="-40" dirty="0">
                <a:cs typeface="Arial" panose="020B0604020202020204" pitchFamily="34" charset="0"/>
              </a:rPr>
              <a:t> </a:t>
            </a:r>
            <a:r>
              <a:rPr lang="en-US" altLang="zh-CN" sz="2000" dirty="0">
                <a:cs typeface="Arial" panose="020B0604020202020204" pitchFamily="34" charset="0"/>
              </a:rPr>
              <a:t>a T</a:t>
            </a:r>
            <a:r>
              <a:rPr lang="en-US" altLang="zh-CN" sz="2000" spc="-10" dirty="0">
                <a:cs typeface="Arial" panose="020B0604020202020204" pitchFamily="34" charset="0"/>
              </a:rPr>
              <a:t>E</a:t>
            </a:r>
            <a:r>
              <a:rPr lang="en-US" altLang="zh-CN" sz="2000" dirty="0">
                <a:cs typeface="Arial" panose="020B0604020202020204" pitchFamily="34" charset="0"/>
              </a:rPr>
              <a:t>M</a:t>
            </a:r>
            <a:r>
              <a:rPr lang="en-US" altLang="zh-CN" sz="2000" spc="-5" dirty="0">
                <a:cs typeface="Arial" panose="020B0604020202020204" pitchFamily="34" charset="0"/>
              </a:rPr>
              <a:t> </a:t>
            </a:r>
            <a:r>
              <a:rPr lang="en-US" altLang="zh-CN" sz="2000" dirty="0">
                <a:cs typeface="Arial" panose="020B0604020202020204" pitchFamily="34" charset="0"/>
              </a:rPr>
              <a:t>tran</a:t>
            </a:r>
            <a:r>
              <a:rPr lang="en-US" altLang="zh-CN" sz="2000" spc="5" dirty="0">
                <a:cs typeface="Arial" panose="020B0604020202020204" pitchFamily="34" charset="0"/>
              </a:rPr>
              <a:t>s</a:t>
            </a:r>
            <a:r>
              <a:rPr lang="en-US" altLang="zh-CN" sz="2000" dirty="0">
                <a:cs typeface="Arial" panose="020B0604020202020204" pitchFamily="34" charset="0"/>
              </a:rPr>
              <a:t>mission</a:t>
            </a:r>
            <a:r>
              <a:rPr lang="en-US" altLang="zh-CN" sz="2000" spc="-40" dirty="0">
                <a:cs typeface="Arial" panose="020B0604020202020204" pitchFamily="34" charset="0"/>
              </a:rPr>
              <a:t> </a:t>
            </a:r>
            <a:r>
              <a:rPr lang="en-US" altLang="zh-CN" sz="2000" dirty="0">
                <a:cs typeface="Arial" panose="020B0604020202020204" pitchFamily="34" charset="0"/>
              </a:rPr>
              <a:t>line is repre</a:t>
            </a:r>
            <a:r>
              <a:rPr lang="en-US" altLang="zh-CN" sz="2000" spc="5" dirty="0">
                <a:cs typeface="Arial" panose="020B0604020202020204" pitchFamily="34" charset="0"/>
              </a:rPr>
              <a:t>s</a:t>
            </a:r>
            <a:r>
              <a:rPr lang="en-US" altLang="zh-CN" sz="2000" dirty="0">
                <a:cs typeface="Arial" panose="020B0604020202020204" pitchFamily="34" charset="0"/>
              </a:rPr>
              <a:t>e</a:t>
            </a:r>
            <a:r>
              <a:rPr lang="en-US" altLang="zh-CN" sz="2000" spc="-10" dirty="0">
                <a:cs typeface="Arial" panose="020B0604020202020204" pitchFamily="34" charset="0"/>
              </a:rPr>
              <a:t>n</a:t>
            </a:r>
            <a:r>
              <a:rPr lang="en-US" altLang="zh-CN" sz="2000" dirty="0">
                <a:cs typeface="Arial" panose="020B0604020202020204" pitchFamily="34" charset="0"/>
              </a:rPr>
              <a:t>ted</a:t>
            </a:r>
            <a:r>
              <a:rPr lang="en-US" altLang="zh-CN" sz="2000" spc="-55" dirty="0">
                <a:cs typeface="Arial" panose="020B0604020202020204" pitchFamily="34" charset="0"/>
              </a:rPr>
              <a:t> </a:t>
            </a:r>
            <a:r>
              <a:rPr lang="en-US" altLang="zh-CN" sz="2000" dirty="0">
                <a:cs typeface="Arial" panose="020B0604020202020204" pitchFamily="34" charset="0"/>
              </a:rPr>
              <a:t>by</a:t>
            </a:r>
            <a:r>
              <a:rPr lang="en-US" altLang="zh-CN" sz="2000" spc="-10" dirty="0">
                <a:cs typeface="Arial" panose="020B0604020202020204" pitchFamily="34" charset="0"/>
              </a:rPr>
              <a:t> </a:t>
            </a:r>
            <a:r>
              <a:rPr lang="en-US" altLang="zh-CN" sz="2000" dirty="0">
                <a:cs typeface="Arial" panose="020B0604020202020204" pitchFamily="34" charset="0"/>
              </a:rPr>
              <a:t>the</a:t>
            </a:r>
            <a:r>
              <a:rPr lang="en-US" altLang="zh-CN" sz="2000" spc="-20" dirty="0">
                <a:cs typeface="Arial" panose="020B0604020202020204" pitchFamily="34" charset="0"/>
              </a:rPr>
              <a:t> </a:t>
            </a:r>
            <a:r>
              <a:rPr lang="en-US" altLang="zh-CN" sz="2000" dirty="0">
                <a:cs typeface="Arial" panose="020B0604020202020204" pitchFamily="34" charset="0"/>
              </a:rPr>
              <a:t>pa</a:t>
            </a:r>
            <a:r>
              <a:rPr lang="en-US" altLang="zh-CN" sz="2000" spc="5" dirty="0">
                <a:cs typeface="Arial" panose="020B0604020202020204" pitchFamily="34" charset="0"/>
              </a:rPr>
              <a:t>r</a:t>
            </a:r>
            <a:r>
              <a:rPr lang="en-US" altLang="zh-CN" sz="2000" dirty="0">
                <a:cs typeface="Arial" panose="020B0604020202020204" pitchFamily="34" charset="0"/>
              </a:rPr>
              <a:t>alle</a:t>
            </a:r>
            <a:r>
              <a:rPr lang="en-US" altLang="zh-CN" sz="2000" spc="10" dirty="0">
                <a:cs typeface="Arial" panose="020B0604020202020204" pitchFamily="34" charset="0"/>
              </a:rPr>
              <a:t>l</a:t>
            </a:r>
            <a:r>
              <a:rPr lang="en-US" altLang="zh-CN" sz="2000" dirty="0">
                <a:cs typeface="Arial" panose="020B0604020202020204" pitchFamily="34" charset="0"/>
              </a:rPr>
              <a:t>-wi</a:t>
            </a:r>
            <a:r>
              <a:rPr lang="en-US" altLang="zh-CN" sz="2000" spc="5" dirty="0">
                <a:cs typeface="Arial" panose="020B0604020202020204" pitchFamily="34" charset="0"/>
              </a:rPr>
              <a:t>r</a:t>
            </a:r>
            <a:r>
              <a:rPr lang="en-US" altLang="zh-CN" sz="2000" dirty="0">
                <a:cs typeface="Arial" panose="020B0604020202020204" pitchFamily="34" charset="0"/>
              </a:rPr>
              <a:t>e</a:t>
            </a:r>
            <a:r>
              <a:rPr lang="en-US" altLang="zh-CN" sz="2000" spc="-30" dirty="0">
                <a:cs typeface="Arial" panose="020B0604020202020204" pitchFamily="34" charset="0"/>
              </a:rPr>
              <a:t> </a:t>
            </a:r>
            <a:r>
              <a:rPr lang="en-US" altLang="zh-CN" sz="2000" dirty="0">
                <a:cs typeface="Arial" panose="020B0604020202020204" pitchFamily="34" charset="0"/>
              </a:rPr>
              <a:t>c</a:t>
            </a:r>
            <a:r>
              <a:rPr lang="en-US" altLang="zh-CN" sz="2000" spc="5" dirty="0">
                <a:cs typeface="Arial" panose="020B0604020202020204" pitchFamily="34" charset="0"/>
              </a:rPr>
              <a:t>o</a:t>
            </a:r>
            <a:r>
              <a:rPr lang="en-US" altLang="zh-CN" sz="2000" dirty="0">
                <a:cs typeface="Arial" panose="020B0604020202020204" pitchFamily="34" charset="0"/>
              </a:rPr>
              <a:t>nfiguration</a:t>
            </a:r>
            <a:r>
              <a:rPr lang="en-US" altLang="zh-CN" sz="2000" spc="-40" dirty="0">
                <a:cs typeface="Arial" panose="020B0604020202020204" pitchFamily="34" charset="0"/>
              </a:rPr>
              <a:t> </a:t>
            </a:r>
            <a:r>
              <a:rPr lang="en-US" altLang="zh-CN" sz="2000" dirty="0">
                <a:cs typeface="Arial" panose="020B0604020202020204" pitchFamily="34" charset="0"/>
              </a:rPr>
              <a:t>s</a:t>
            </a:r>
            <a:r>
              <a:rPr lang="en-US" altLang="zh-CN" sz="2000" spc="5" dirty="0">
                <a:cs typeface="Arial" panose="020B0604020202020204" pitchFamily="34" charset="0"/>
              </a:rPr>
              <a:t>h</a:t>
            </a:r>
            <a:r>
              <a:rPr lang="en-US" altLang="zh-CN" sz="2000" dirty="0">
                <a:cs typeface="Arial" panose="020B0604020202020204" pitchFamily="34" charset="0"/>
              </a:rPr>
              <a:t>own</a:t>
            </a:r>
            <a:r>
              <a:rPr lang="en-US" altLang="zh-CN" sz="2000" spc="-30" dirty="0">
                <a:cs typeface="Arial" panose="020B0604020202020204" pitchFamily="34" charset="0"/>
              </a:rPr>
              <a:t> </a:t>
            </a:r>
            <a:r>
              <a:rPr lang="en-US" altLang="zh-CN" sz="2000" dirty="0">
                <a:cs typeface="Arial" panose="020B0604020202020204" pitchFamily="34" charset="0"/>
              </a:rPr>
              <a:t>in (a</a:t>
            </a:r>
            <a:r>
              <a:rPr lang="en-US" altLang="zh-CN" sz="2000" dirty="0" smtClean="0">
                <a:cs typeface="Arial" panose="020B0604020202020204" pitchFamily="34" charset="0"/>
              </a:rPr>
              <a:t>).</a:t>
            </a:r>
          </a:p>
          <a:p>
            <a:pPr marL="12700" marR="5080" algn="just">
              <a:lnSpc>
                <a:spcPct val="100000"/>
              </a:lnSpc>
              <a:buClr>
                <a:schemeClr val="accent1">
                  <a:lumMod val="75000"/>
                </a:schemeClr>
              </a:buClr>
              <a:buSzPct val="120000"/>
              <a:tabLst>
                <a:tab pos="189865" algn="l"/>
              </a:tabLst>
            </a:pPr>
            <a:endParaRPr lang="en-US" altLang="zh-CN" sz="2000" dirty="0" smtClean="0">
              <a:cs typeface="Arial" panose="020B0604020202020204" pitchFamily="34" charset="0"/>
            </a:endParaRPr>
          </a:p>
          <a:p>
            <a:pPr marL="355600" marR="5080" lvl="0" indent="-342900" algn="just">
              <a:buClr>
                <a:schemeClr val="accent1">
                  <a:lumMod val="75000"/>
                </a:schemeClr>
              </a:buClr>
              <a:buSzPct val="120000"/>
              <a:buFont typeface="Arial" panose="020B0604020202020204" pitchFamily="34" charset="0"/>
              <a:buChar char="•"/>
              <a:tabLst>
                <a:tab pos="189865" algn="l"/>
              </a:tabLst>
            </a:pPr>
            <a:r>
              <a:rPr lang="zh-CN" altLang="en-US" sz="2000" dirty="0" smtClean="0">
                <a:solidFill>
                  <a:prstClr val="black"/>
                </a:solidFill>
                <a:cs typeface="Arial" panose="020B0604020202020204" pitchFamily="34" charset="0"/>
              </a:rPr>
              <a:t> </a:t>
            </a:r>
            <a:r>
              <a:rPr lang="zh-CN" altLang="en-US" sz="2000" dirty="0">
                <a:solidFill>
                  <a:prstClr val="black"/>
                </a:solidFill>
                <a:cs typeface="Arial" panose="020B0604020202020204" pitchFamily="34" charset="0"/>
              </a:rPr>
              <a:t>Fig</a:t>
            </a:r>
            <a:r>
              <a:rPr lang="en-US" altLang="zh-CN" sz="2000" dirty="0" err="1">
                <a:solidFill>
                  <a:prstClr val="black"/>
                </a:solidFill>
                <a:cs typeface="Arial" panose="020B0604020202020204" pitchFamily="34" charset="0"/>
              </a:rPr>
              <a:t>ure</a:t>
            </a:r>
            <a:r>
              <a:rPr lang="zh-CN" altLang="en-US" sz="2000" dirty="0">
                <a:solidFill>
                  <a:prstClr val="black"/>
                </a:solidFill>
                <a:cs typeface="Arial" panose="020B0604020202020204" pitchFamily="34" charset="0"/>
              </a:rPr>
              <a:t>(a) may represent a coaxial line, a two-wire line, or any other TEM line.</a:t>
            </a:r>
          </a:p>
          <a:p>
            <a:pPr marL="355600" marR="5080" indent="-342900" algn="just">
              <a:lnSpc>
                <a:spcPct val="100000"/>
              </a:lnSpc>
              <a:buClr>
                <a:schemeClr val="accent1">
                  <a:lumMod val="75000"/>
                </a:schemeClr>
              </a:buClr>
              <a:buSzPct val="120000"/>
              <a:buFont typeface="Arial" panose="020B0604020202020204" pitchFamily="34" charset="0"/>
              <a:buChar char="•"/>
              <a:tabLst>
                <a:tab pos="189865" algn="l"/>
              </a:tabLst>
            </a:pPr>
            <a:endParaRPr lang="en-US" altLang="zh-CN" sz="2000" dirty="0" smtClean="0">
              <a:cs typeface="Arial" panose="020B0604020202020204" pitchFamily="34" charset="0"/>
            </a:endParaRPr>
          </a:p>
          <a:p>
            <a:pPr marL="355600" marR="5080" indent="-342900" algn="just">
              <a:lnSpc>
                <a:spcPct val="100000"/>
              </a:lnSpc>
              <a:buClr>
                <a:schemeClr val="accent1">
                  <a:lumMod val="75000"/>
                </a:schemeClr>
              </a:buClr>
              <a:buSzPct val="120000"/>
              <a:buFont typeface="Arial" panose="020B0604020202020204" pitchFamily="34" charset="0"/>
              <a:buChar char="•"/>
              <a:tabLst>
                <a:tab pos="189865" algn="l"/>
              </a:tabLst>
            </a:pPr>
            <a:endParaRPr lang="en-US" altLang="zh-CN" sz="2000" dirty="0">
              <a:cs typeface="Arial" panose="020B0604020202020204" pitchFamily="34" charset="0"/>
            </a:endParaRPr>
          </a:p>
        </p:txBody>
      </p:sp>
    </p:spTree>
    <p:extLst>
      <p:ext uri="{BB962C8B-B14F-4D97-AF65-F5344CB8AC3E}">
        <p14:creationId xmlns:p14="http://schemas.microsoft.com/office/powerpoint/2010/main" val="2626999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D6B6A-2249-4B55-A70E-DA8A6D327B5F}"/>
              </a:ext>
            </a:extLst>
          </p:cNvPr>
          <p:cNvSpPr>
            <a:spLocks noGrp="1"/>
          </p:cNvSpPr>
          <p:nvPr>
            <p:ph type="title"/>
          </p:nvPr>
        </p:nvSpPr>
        <p:spPr/>
        <p:txBody>
          <a:bodyPr/>
          <a:lstStyle/>
          <a:p>
            <a:r>
              <a:rPr lang="en-US" altLang="zh-CN" dirty="0"/>
              <a:t> </a:t>
            </a:r>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C51896EF-C7EE-4E30-865A-1EDAD2A8D6CC}"/>
              </a:ext>
            </a:extLst>
          </p:cNvPr>
          <p:cNvSpPr>
            <a:spLocks noGrp="1"/>
          </p:cNvSpPr>
          <p:nvPr>
            <p:ph type="sldNum" sz="quarter" idx="4"/>
          </p:nvPr>
        </p:nvSpPr>
        <p:spPr/>
        <p:txBody>
          <a:bodyPr/>
          <a:lstStyle/>
          <a:p>
            <a:fld id="{A9A80E4B-C0F5-4E56-9598-1969ED3AF9CA}" type="slidenum">
              <a:rPr lang="zh-CN" altLang="en-US" smtClean="0"/>
              <a:pPr/>
              <a:t>24</a:t>
            </a:fld>
            <a:endParaRPr lang="zh-CN" altLang="en-US" dirty="0"/>
          </a:p>
        </p:txBody>
      </p:sp>
      <p:sp>
        <p:nvSpPr>
          <p:cNvPr id="4" name="object 6">
            <a:extLst>
              <a:ext uri="{FF2B5EF4-FFF2-40B4-BE49-F238E27FC236}">
                <a16:creationId xmlns:a16="http://schemas.microsoft.com/office/drawing/2014/main" id="{BF5626A3-D4E4-43A7-8CCB-0B85E2CD9E6A}"/>
              </a:ext>
            </a:extLst>
          </p:cNvPr>
          <p:cNvSpPr/>
          <p:nvPr/>
        </p:nvSpPr>
        <p:spPr>
          <a:xfrm>
            <a:off x="1331640" y="836712"/>
            <a:ext cx="6339839" cy="3977640"/>
          </a:xfrm>
          <a:prstGeom prst="rect">
            <a:avLst/>
          </a:prstGeom>
          <a:blipFill>
            <a:blip r:embed="rId2" cstate="print"/>
            <a:stretch>
              <a:fillRect/>
            </a:stretch>
          </a:blipFill>
        </p:spPr>
        <p:txBody>
          <a:bodyPr wrap="square" lIns="0" tIns="0" rIns="0" bIns="0" rtlCol="0"/>
          <a:lstStyle/>
          <a:p>
            <a:endParaRPr lang="zh-CN" altLang="en-US"/>
          </a:p>
        </p:txBody>
      </p:sp>
      <p:sp>
        <p:nvSpPr>
          <p:cNvPr id="6" name="object 7">
            <a:extLst>
              <a:ext uri="{FF2B5EF4-FFF2-40B4-BE49-F238E27FC236}">
                <a16:creationId xmlns:a16="http://schemas.microsoft.com/office/drawing/2014/main" id="{A7B33BE1-D05B-4A90-BECA-C8C30A79B54F}"/>
              </a:ext>
            </a:extLst>
          </p:cNvPr>
          <p:cNvSpPr txBox="1"/>
          <p:nvPr/>
        </p:nvSpPr>
        <p:spPr>
          <a:xfrm>
            <a:off x="637122" y="1212524"/>
            <a:ext cx="304800" cy="254000"/>
          </a:xfrm>
          <a:prstGeom prst="rect">
            <a:avLst/>
          </a:prstGeom>
        </p:spPr>
        <p:txBody>
          <a:bodyPr vert="horz" wrap="square" lIns="0" tIns="0" rIns="0" bIns="0" rtlCol="0">
            <a:spAutoFit/>
          </a:bodyPr>
          <a:lstStyle/>
          <a:p>
            <a:pPr marL="12700">
              <a:lnSpc>
                <a:spcPct val="100000"/>
              </a:lnSpc>
            </a:pPr>
            <a:r>
              <a:rPr sz="1800" dirty="0">
                <a:latin typeface="Arial"/>
                <a:cs typeface="Arial"/>
              </a:rPr>
              <a:t>(a)</a:t>
            </a:r>
          </a:p>
        </p:txBody>
      </p:sp>
      <p:sp>
        <p:nvSpPr>
          <p:cNvPr id="7" name="object 7">
            <a:extLst>
              <a:ext uri="{FF2B5EF4-FFF2-40B4-BE49-F238E27FC236}">
                <a16:creationId xmlns:a16="http://schemas.microsoft.com/office/drawing/2014/main" id="{D77E247D-A103-4B41-BABE-F9F6954F0078}"/>
              </a:ext>
            </a:extLst>
          </p:cNvPr>
          <p:cNvSpPr txBox="1"/>
          <p:nvPr/>
        </p:nvSpPr>
        <p:spPr>
          <a:xfrm>
            <a:off x="637122" y="2401278"/>
            <a:ext cx="304800"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r>
              <a:rPr lang="en-US" sz="1800" dirty="0">
                <a:latin typeface="Arial"/>
                <a:cs typeface="Arial"/>
              </a:rPr>
              <a:t>b</a:t>
            </a:r>
            <a:r>
              <a:rPr sz="1800" dirty="0">
                <a:latin typeface="Arial"/>
                <a:cs typeface="Arial"/>
              </a:rPr>
              <a:t>)</a:t>
            </a:r>
          </a:p>
        </p:txBody>
      </p:sp>
      <p:sp>
        <p:nvSpPr>
          <p:cNvPr id="8" name="object 7">
            <a:extLst>
              <a:ext uri="{FF2B5EF4-FFF2-40B4-BE49-F238E27FC236}">
                <a16:creationId xmlns:a16="http://schemas.microsoft.com/office/drawing/2014/main" id="{24670A89-6AFE-4738-AFC4-8B8277AEB0E2}"/>
              </a:ext>
            </a:extLst>
          </p:cNvPr>
          <p:cNvSpPr txBox="1"/>
          <p:nvPr/>
        </p:nvSpPr>
        <p:spPr>
          <a:xfrm>
            <a:off x="637122" y="3717032"/>
            <a:ext cx="304800"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r>
              <a:rPr lang="en-US" sz="1800" dirty="0">
                <a:latin typeface="Arial"/>
                <a:cs typeface="Arial"/>
              </a:rPr>
              <a:t>c</a:t>
            </a:r>
            <a:r>
              <a:rPr sz="1800" dirty="0">
                <a:latin typeface="Arial"/>
                <a:cs typeface="Arial"/>
              </a:rPr>
              <a:t>)</a:t>
            </a:r>
          </a:p>
        </p:txBody>
      </p:sp>
      <p:sp>
        <p:nvSpPr>
          <p:cNvPr id="10" name="文本框 9">
            <a:extLst>
              <a:ext uri="{FF2B5EF4-FFF2-40B4-BE49-F238E27FC236}">
                <a16:creationId xmlns:a16="http://schemas.microsoft.com/office/drawing/2014/main" id="{A7D9736D-C9CA-4BB7-B07A-5079068052C3}"/>
              </a:ext>
            </a:extLst>
          </p:cNvPr>
          <p:cNvSpPr txBox="1"/>
          <p:nvPr/>
        </p:nvSpPr>
        <p:spPr>
          <a:xfrm>
            <a:off x="0" y="4766025"/>
            <a:ext cx="9144000" cy="1695336"/>
          </a:xfrm>
          <a:prstGeom prst="rect">
            <a:avLst/>
          </a:prstGeom>
          <a:noFill/>
        </p:spPr>
        <p:txBody>
          <a:bodyPr wrap="square">
            <a:spAutoFit/>
          </a:bodyPr>
          <a:lstStyle/>
          <a:p>
            <a:pPr marL="355600" marR="5080" indent="-342900" algn="just">
              <a:lnSpc>
                <a:spcPct val="100000"/>
              </a:lnSpc>
              <a:buClr>
                <a:schemeClr val="accent1">
                  <a:lumMod val="75000"/>
                </a:schemeClr>
              </a:buClr>
              <a:buSzPct val="120000"/>
              <a:buFont typeface="Arial" panose="020B0604020202020204" pitchFamily="34" charset="0"/>
              <a:buChar char="•"/>
              <a:tabLst>
                <a:tab pos="189865" algn="l"/>
              </a:tabLst>
            </a:pPr>
            <a:r>
              <a:rPr lang="en-US" altLang="zh-CN" sz="2000" dirty="0">
                <a:cs typeface="Arial" panose="020B0604020202020204" pitchFamily="34" charset="0"/>
              </a:rPr>
              <a:t>Rega</a:t>
            </a:r>
            <a:r>
              <a:rPr lang="en-US" altLang="zh-CN" sz="2000" spc="5" dirty="0">
                <a:cs typeface="Arial" panose="020B0604020202020204" pitchFamily="34" charset="0"/>
              </a:rPr>
              <a:t>r</a:t>
            </a:r>
            <a:r>
              <a:rPr lang="en-US" altLang="zh-CN" sz="2000" dirty="0">
                <a:cs typeface="Arial" panose="020B0604020202020204" pitchFamily="34" charset="0"/>
              </a:rPr>
              <a:t>dle</a:t>
            </a:r>
            <a:r>
              <a:rPr lang="en-US" altLang="zh-CN" sz="2000" spc="5" dirty="0">
                <a:cs typeface="Arial" panose="020B0604020202020204" pitchFamily="34" charset="0"/>
              </a:rPr>
              <a:t>s</a:t>
            </a:r>
            <a:r>
              <a:rPr lang="en-US" altLang="zh-CN" sz="2000" dirty="0">
                <a:cs typeface="Arial" panose="020B0604020202020204" pitchFamily="34" charset="0"/>
              </a:rPr>
              <a:t>s</a:t>
            </a:r>
            <a:r>
              <a:rPr lang="en-US" altLang="zh-CN" sz="2000" spc="-50" dirty="0">
                <a:cs typeface="Arial" panose="020B0604020202020204" pitchFamily="34" charset="0"/>
              </a:rPr>
              <a:t> </a:t>
            </a:r>
            <a:r>
              <a:rPr lang="en-US" altLang="zh-CN" sz="2000" dirty="0">
                <a:cs typeface="Arial" panose="020B0604020202020204" pitchFamily="34" charset="0"/>
              </a:rPr>
              <a:t>of</a:t>
            </a:r>
            <a:r>
              <a:rPr lang="en-US" altLang="zh-CN" sz="2000" spc="-10" dirty="0">
                <a:cs typeface="Arial" panose="020B0604020202020204" pitchFamily="34" charset="0"/>
              </a:rPr>
              <a:t> </a:t>
            </a:r>
            <a:r>
              <a:rPr lang="en-US" altLang="zh-CN" sz="2000" dirty="0">
                <a:cs typeface="Arial" panose="020B0604020202020204" pitchFamily="34" charset="0"/>
              </a:rPr>
              <a:t>its</a:t>
            </a:r>
            <a:r>
              <a:rPr lang="en-US" altLang="zh-CN" sz="2000" spc="-20" dirty="0">
                <a:cs typeface="Arial" panose="020B0604020202020204" pitchFamily="34" charset="0"/>
              </a:rPr>
              <a:t> </a:t>
            </a:r>
            <a:r>
              <a:rPr lang="en-US" altLang="zh-CN" sz="2000" dirty="0">
                <a:cs typeface="Arial" panose="020B0604020202020204" pitchFamily="34" charset="0"/>
              </a:rPr>
              <a:t>c</a:t>
            </a:r>
            <a:r>
              <a:rPr lang="en-US" altLang="zh-CN" sz="2000" spc="5" dirty="0">
                <a:cs typeface="Arial" panose="020B0604020202020204" pitchFamily="34" charset="0"/>
              </a:rPr>
              <a:t>r</a:t>
            </a:r>
            <a:r>
              <a:rPr lang="en-US" altLang="zh-CN" sz="2000" dirty="0">
                <a:cs typeface="Arial" panose="020B0604020202020204" pitchFamily="34" charset="0"/>
              </a:rPr>
              <a:t>o</a:t>
            </a:r>
            <a:r>
              <a:rPr lang="en-US" altLang="zh-CN" sz="2000" spc="5" dirty="0">
                <a:cs typeface="Arial" panose="020B0604020202020204" pitchFamily="34" charset="0"/>
              </a:rPr>
              <a:t>s</a:t>
            </a:r>
            <a:r>
              <a:rPr lang="en-US" altLang="zh-CN" sz="2000" spc="20" dirty="0">
                <a:cs typeface="Arial" panose="020B0604020202020204" pitchFamily="34" charset="0"/>
              </a:rPr>
              <a:t>s</a:t>
            </a:r>
            <a:r>
              <a:rPr lang="en-US" altLang="zh-CN" sz="2000" spc="-10" dirty="0">
                <a:cs typeface="Arial" panose="020B0604020202020204" pitchFamily="34" charset="0"/>
              </a:rPr>
              <a:t>-</a:t>
            </a:r>
            <a:r>
              <a:rPr lang="en-US" altLang="zh-CN" sz="2000" dirty="0">
                <a:cs typeface="Arial" panose="020B0604020202020204" pitchFamily="34" charset="0"/>
              </a:rPr>
              <a:t>section</a:t>
            </a:r>
            <a:r>
              <a:rPr lang="en-US" altLang="zh-CN" sz="2000" spc="-10" dirty="0">
                <a:cs typeface="Arial" panose="020B0604020202020204" pitchFamily="34" charset="0"/>
              </a:rPr>
              <a:t>a</a:t>
            </a:r>
            <a:r>
              <a:rPr lang="en-US" altLang="zh-CN" sz="2000" dirty="0">
                <a:cs typeface="Arial" panose="020B0604020202020204" pitchFamily="34" charset="0"/>
              </a:rPr>
              <a:t>l</a:t>
            </a:r>
            <a:r>
              <a:rPr lang="en-US" altLang="zh-CN" sz="2000" spc="-30" dirty="0">
                <a:cs typeface="Arial" panose="020B0604020202020204" pitchFamily="34" charset="0"/>
              </a:rPr>
              <a:t> </a:t>
            </a:r>
            <a:r>
              <a:rPr lang="en-US" altLang="zh-CN" sz="2000" dirty="0">
                <a:cs typeface="Arial" panose="020B0604020202020204" pitchFamily="34" charset="0"/>
              </a:rPr>
              <a:t>s</a:t>
            </a:r>
            <a:r>
              <a:rPr lang="en-US" altLang="zh-CN" sz="2000" spc="5" dirty="0">
                <a:cs typeface="Arial" panose="020B0604020202020204" pitchFamily="34" charset="0"/>
              </a:rPr>
              <a:t>h</a:t>
            </a:r>
            <a:r>
              <a:rPr lang="en-US" altLang="zh-CN" sz="2000" dirty="0">
                <a:cs typeface="Arial" panose="020B0604020202020204" pitchFamily="34" charset="0"/>
              </a:rPr>
              <a:t>ape,</a:t>
            </a:r>
            <a:r>
              <a:rPr lang="en-US" altLang="zh-CN" sz="2000" spc="-40" dirty="0">
                <a:cs typeface="Arial" panose="020B0604020202020204" pitchFamily="34" charset="0"/>
              </a:rPr>
              <a:t> </a:t>
            </a:r>
            <a:r>
              <a:rPr lang="en-US" altLang="zh-CN" sz="2000" dirty="0">
                <a:cs typeface="Arial" panose="020B0604020202020204" pitchFamily="34" charset="0"/>
              </a:rPr>
              <a:t>a T</a:t>
            </a:r>
            <a:r>
              <a:rPr lang="en-US" altLang="zh-CN" sz="2000" spc="-10" dirty="0">
                <a:cs typeface="Arial" panose="020B0604020202020204" pitchFamily="34" charset="0"/>
              </a:rPr>
              <a:t>E</a:t>
            </a:r>
            <a:r>
              <a:rPr lang="en-US" altLang="zh-CN" sz="2000" dirty="0">
                <a:cs typeface="Arial" panose="020B0604020202020204" pitchFamily="34" charset="0"/>
              </a:rPr>
              <a:t>M</a:t>
            </a:r>
            <a:r>
              <a:rPr lang="en-US" altLang="zh-CN" sz="2000" spc="-5" dirty="0">
                <a:cs typeface="Arial" panose="020B0604020202020204" pitchFamily="34" charset="0"/>
              </a:rPr>
              <a:t> </a:t>
            </a:r>
            <a:r>
              <a:rPr lang="en-US" altLang="zh-CN" sz="2000" dirty="0">
                <a:cs typeface="Arial" panose="020B0604020202020204" pitchFamily="34" charset="0"/>
              </a:rPr>
              <a:t>tran</a:t>
            </a:r>
            <a:r>
              <a:rPr lang="en-US" altLang="zh-CN" sz="2000" spc="5" dirty="0">
                <a:cs typeface="Arial" panose="020B0604020202020204" pitchFamily="34" charset="0"/>
              </a:rPr>
              <a:t>s</a:t>
            </a:r>
            <a:r>
              <a:rPr lang="en-US" altLang="zh-CN" sz="2000" dirty="0">
                <a:cs typeface="Arial" panose="020B0604020202020204" pitchFamily="34" charset="0"/>
              </a:rPr>
              <a:t>mission</a:t>
            </a:r>
            <a:r>
              <a:rPr lang="en-US" altLang="zh-CN" sz="2000" spc="-40" dirty="0">
                <a:cs typeface="Arial" panose="020B0604020202020204" pitchFamily="34" charset="0"/>
              </a:rPr>
              <a:t> </a:t>
            </a:r>
            <a:r>
              <a:rPr lang="en-US" altLang="zh-CN" sz="2000" dirty="0">
                <a:cs typeface="Arial" panose="020B0604020202020204" pitchFamily="34" charset="0"/>
              </a:rPr>
              <a:t>line is repre</a:t>
            </a:r>
            <a:r>
              <a:rPr lang="en-US" altLang="zh-CN" sz="2000" spc="5" dirty="0">
                <a:cs typeface="Arial" panose="020B0604020202020204" pitchFamily="34" charset="0"/>
              </a:rPr>
              <a:t>s</a:t>
            </a:r>
            <a:r>
              <a:rPr lang="en-US" altLang="zh-CN" sz="2000" dirty="0">
                <a:cs typeface="Arial" panose="020B0604020202020204" pitchFamily="34" charset="0"/>
              </a:rPr>
              <a:t>e</a:t>
            </a:r>
            <a:r>
              <a:rPr lang="en-US" altLang="zh-CN" sz="2000" spc="-10" dirty="0">
                <a:cs typeface="Arial" panose="020B0604020202020204" pitchFamily="34" charset="0"/>
              </a:rPr>
              <a:t>n</a:t>
            </a:r>
            <a:r>
              <a:rPr lang="en-US" altLang="zh-CN" sz="2000" dirty="0">
                <a:cs typeface="Arial" panose="020B0604020202020204" pitchFamily="34" charset="0"/>
              </a:rPr>
              <a:t>ted</a:t>
            </a:r>
            <a:r>
              <a:rPr lang="en-US" altLang="zh-CN" sz="2000" spc="-55" dirty="0">
                <a:cs typeface="Arial" panose="020B0604020202020204" pitchFamily="34" charset="0"/>
              </a:rPr>
              <a:t> </a:t>
            </a:r>
            <a:r>
              <a:rPr lang="en-US" altLang="zh-CN" sz="2000" dirty="0">
                <a:cs typeface="Arial" panose="020B0604020202020204" pitchFamily="34" charset="0"/>
              </a:rPr>
              <a:t>by</a:t>
            </a:r>
            <a:r>
              <a:rPr lang="en-US" altLang="zh-CN" sz="2000" spc="-10" dirty="0">
                <a:cs typeface="Arial" panose="020B0604020202020204" pitchFamily="34" charset="0"/>
              </a:rPr>
              <a:t> </a:t>
            </a:r>
            <a:r>
              <a:rPr lang="en-US" altLang="zh-CN" sz="2000" dirty="0">
                <a:cs typeface="Arial" panose="020B0604020202020204" pitchFamily="34" charset="0"/>
              </a:rPr>
              <a:t>the</a:t>
            </a:r>
            <a:r>
              <a:rPr lang="en-US" altLang="zh-CN" sz="2000" spc="-20" dirty="0">
                <a:cs typeface="Arial" panose="020B0604020202020204" pitchFamily="34" charset="0"/>
              </a:rPr>
              <a:t> </a:t>
            </a:r>
            <a:r>
              <a:rPr lang="en-US" altLang="zh-CN" sz="2000" dirty="0">
                <a:cs typeface="Arial" panose="020B0604020202020204" pitchFamily="34" charset="0"/>
              </a:rPr>
              <a:t>pa</a:t>
            </a:r>
            <a:r>
              <a:rPr lang="en-US" altLang="zh-CN" sz="2000" spc="5" dirty="0">
                <a:cs typeface="Arial" panose="020B0604020202020204" pitchFamily="34" charset="0"/>
              </a:rPr>
              <a:t>r</a:t>
            </a:r>
            <a:r>
              <a:rPr lang="en-US" altLang="zh-CN" sz="2000" dirty="0">
                <a:cs typeface="Arial" panose="020B0604020202020204" pitchFamily="34" charset="0"/>
              </a:rPr>
              <a:t>alle</a:t>
            </a:r>
            <a:r>
              <a:rPr lang="en-US" altLang="zh-CN" sz="2000" spc="10" dirty="0">
                <a:cs typeface="Arial" panose="020B0604020202020204" pitchFamily="34" charset="0"/>
              </a:rPr>
              <a:t>l</a:t>
            </a:r>
            <a:r>
              <a:rPr lang="en-US" altLang="zh-CN" sz="2000" dirty="0">
                <a:cs typeface="Arial" panose="020B0604020202020204" pitchFamily="34" charset="0"/>
              </a:rPr>
              <a:t>-wi</a:t>
            </a:r>
            <a:r>
              <a:rPr lang="en-US" altLang="zh-CN" sz="2000" spc="5" dirty="0">
                <a:cs typeface="Arial" panose="020B0604020202020204" pitchFamily="34" charset="0"/>
              </a:rPr>
              <a:t>r</a:t>
            </a:r>
            <a:r>
              <a:rPr lang="en-US" altLang="zh-CN" sz="2000" dirty="0">
                <a:cs typeface="Arial" panose="020B0604020202020204" pitchFamily="34" charset="0"/>
              </a:rPr>
              <a:t>e</a:t>
            </a:r>
            <a:r>
              <a:rPr lang="en-US" altLang="zh-CN" sz="2000" spc="-30" dirty="0">
                <a:cs typeface="Arial" panose="020B0604020202020204" pitchFamily="34" charset="0"/>
              </a:rPr>
              <a:t> </a:t>
            </a:r>
            <a:r>
              <a:rPr lang="en-US" altLang="zh-CN" sz="2000" dirty="0">
                <a:cs typeface="Arial" panose="020B0604020202020204" pitchFamily="34" charset="0"/>
              </a:rPr>
              <a:t>c</a:t>
            </a:r>
            <a:r>
              <a:rPr lang="en-US" altLang="zh-CN" sz="2000" spc="5" dirty="0">
                <a:cs typeface="Arial" panose="020B0604020202020204" pitchFamily="34" charset="0"/>
              </a:rPr>
              <a:t>o</a:t>
            </a:r>
            <a:r>
              <a:rPr lang="en-US" altLang="zh-CN" sz="2000" dirty="0">
                <a:cs typeface="Arial" panose="020B0604020202020204" pitchFamily="34" charset="0"/>
              </a:rPr>
              <a:t>nfiguration</a:t>
            </a:r>
            <a:r>
              <a:rPr lang="en-US" altLang="zh-CN" sz="2000" spc="-40" dirty="0">
                <a:cs typeface="Arial" panose="020B0604020202020204" pitchFamily="34" charset="0"/>
              </a:rPr>
              <a:t> </a:t>
            </a:r>
            <a:r>
              <a:rPr lang="en-US" altLang="zh-CN" sz="2000" dirty="0">
                <a:cs typeface="Arial" panose="020B0604020202020204" pitchFamily="34" charset="0"/>
              </a:rPr>
              <a:t>s</a:t>
            </a:r>
            <a:r>
              <a:rPr lang="en-US" altLang="zh-CN" sz="2000" spc="5" dirty="0">
                <a:cs typeface="Arial" panose="020B0604020202020204" pitchFamily="34" charset="0"/>
              </a:rPr>
              <a:t>h</a:t>
            </a:r>
            <a:r>
              <a:rPr lang="en-US" altLang="zh-CN" sz="2000" dirty="0">
                <a:cs typeface="Arial" panose="020B0604020202020204" pitchFamily="34" charset="0"/>
              </a:rPr>
              <a:t>own</a:t>
            </a:r>
            <a:r>
              <a:rPr lang="en-US" altLang="zh-CN" sz="2000" spc="-30" dirty="0">
                <a:cs typeface="Arial" panose="020B0604020202020204" pitchFamily="34" charset="0"/>
              </a:rPr>
              <a:t> </a:t>
            </a:r>
            <a:r>
              <a:rPr lang="en-US" altLang="zh-CN" sz="2000" dirty="0">
                <a:cs typeface="Arial" panose="020B0604020202020204" pitchFamily="34" charset="0"/>
              </a:rPr>
              <a:t>in (a).</a:t>
            </a:r>
          </a:p>
          <a:p>
            <a:pPr marL="355600" marR="210185" indent="-342900" algn="just">
              <a:lnSpc>
                <a:spcPct val="100000"/>
              </a:lnSpc>
              <a:spcBef>
                <a:spcPts val="480"/>
              </a:spcBef>
              <a:buClr>
                <a:schemeClr val="accent1">
                  <a:lumMod val="75000"/>
                </a:schemeClr>
              </a:buClr>
              <a:buSzPct val="120000"/>
              <a:buFont typeface="Arial" panose="020B0604020202020204" pitchFamily="34" charset="0"/>
              <a:buChar char="•"/>
              <a:tabLst>
                <a:tab pos="189865" algn="l"/>
              </a:tabLst>
            </a:pPr>
            <a:r>
              <a:rPr lang="en-US" altLang="zh-CN" sz="2000" dirty="0">
                <a:cs typeface="Arial" panose="020B0604020202020204" pitchFamily="34" charset="0"/>
              </a:rPr>
              <a:t>To</a:t>
            </a:r>
            <a:r>
              <a:rPr lang="en-US" altLang="zh-CN" sz="2000" spc="-15" dirty="0">
                <a:cs typeface="Arial" panose="020B0604020202020204" pitchFamily="34" charset="0"/>
              </a:rPr>
              <a:t> </a:t>
            </a:r>
            <a:r>
              <a:rPr lang="en-US" altLang="zh-CN" sz="2000" dirty="0">
                <a:cs typeface="Arial" panose="020B0604020202020204" pitchFamily="34" charset="0"/>
              </a:rPr>
              <a:t>obtain</a:t>
            </a:r>
            <a:r>
              <a:rPr lang="en-US" altLang="zh-CN" sz="2000" spc="-15" dirty="0">
                <a:cs typeface="Arial" panose="020B0604020202020204" pitchFamily="34" charset="0"/>
              </a:rPr>
              <a:t> </a:t>
            </a:r>
            <a:r>
              <a:rPr lang="en-US" altLang="zh-CN" sz="2000" dirty="0">
                <a:cs typeface="Arial" panose="020B0604020202020204" pitchFamily="34" charset="0"/>
              </a:rPr>
              <a:t>equ</a:t>
            </a:r>
            <a:r>
              <a:rPr lang="en-US" altLang="zh-CN" sz="2000" spc="5" dirty="0">
                <a:cs typeface="Arial" panose="020B0604020202020204" pitchFamily="34" charset="0"/>
              </a:rPr>
              <a:t>a</a:t>
            </a:r>
            <a:r>
              <a:rPr lang="en-US" altLang="zh-CN" sz="2000" dirty="0">
                <a:cs typeface="Arial" panose="020B0604020202020204" pitchFamily="34" charset="0"/>
              </a:rPr>
              <a:t>tions</a:t>
            </a:r>
            <a:r>
              <a:rPr lang="en-US" altLang="zh-CN" sz="2000" spc="-25" dirty="0">
                <a:cs typeface="Arial" panose="020B0604020202020204" pitchFamily="34" charset="0"/>
              </a:rPr>
              <a:t> </a:t>
            </a:r>
            <a:r>
              <a:rPr lang="en-US" altLang="zh-CN" sz="2000" dirty="0">
                <a:cs typeface="Arial" panose="020B0604020202020204" pitchFamily="34" charset="0"/>
              </a:rPr>
              <a:t>relating</a:t>
            </a:r>
            <a:r>
              <a:rPr lang="en-US" altLang="zh-CN" sz="2000" spc="-20" dirty="0">
                <a:cs typeface="Arial" panose="020B0604020202020204" pitchFamily="34" charset="0"/>
              </a:rPr>
              <a:t> </a:t>
            </a:r>
            <a:r>
              <a:rPr lang="en-US" altLang="zh-CN" sz="2000" dirty="0">
                <a:cs typeface="Arial" panose="020B0604020202020204" pitchFamily="34" charset="0"/>
              </a:rPr>
              <a:t>vol</a:t>
            </a:r>
            <a:r>
              <a:rPr lang="en-US" altLang="zh-CN" sz="2000" spc="-10" dirty="0">
                <a:cs typeface="Arial" panose="020B0604020202020204" pitchFamily="34" charset="0"/>
              </a:rPr>
              <a:t>t</a:t>
            </a:r>
            <a:r>
              <a:rPr lang="en-US" altLang="zh-CN" sz="2000" dirty="0">
                <a:cs typeface="Arial" panose="020B0604020202020204" pitchFamily="34" charset="0"/>
              </a:rPr>
              <a:t>ages</a:t>
            </a:r>
            <a:r>
              <a:rPr lang="en-US" altLang="zh-CN" sz="2000" spc="-10" dirty="0">
                <a:cs typeface="Arial" panose="020B0604020202020204" pitchFamily="34" charset="0"/>
              </a:rPr>
              <a:t> </a:t>
            </a:r>
            <a:r>
              <a:rPr lang="en-US" altLang="zh-CN" sz="2000" dirty="0">
                <a:cs typeface="Arial" panose="020B0604020202020204" pitchFamily="34" charset="0"/>
              </a:rPr>
              <a:t>and</a:t>
            </a:r>
            <a:r>
              <a:rPr lang="en-US" altLang="zh-CN" sz="2000" spc="-15" dirty="0">
                <a:cs typeface="Arial" panose="020B0604020202020204" pitchFamily="34" charset="0"/>
              </a:rPr>
              <a:t> </a:t>
            </a:r>
            <a:r>
              <a:rPr lang="en-US" altLang="zh-CN" sz="2000" dirty="0">
                <a:cs typeface="Arial" panose="020B0604020202020204" pitchFamily="34" charset="0"/>
              </a:rPr>
              <a:t>c</a:t>
            </a:r>
            <a:r>
              <a:rPr lang="en-US" altLang="zh-CN" sz="2000" spc="5" dirty="0">
                <a:cs typeface="Arial" panose="020B0604020202020204" pitchFamily="34" charset="0"/>
              </a:rPr>
              <a:t>u</a:t>
            </a:r>
            <a:r>
              <a:rPr lang="en-US" altLang="zh-CN" sz="2000" dirty="0">
                <a:cs typeface="Arial" panose="020B0604020202020204" pitchFamily="34" charset="0"/>
              </a:rPr>
              <a:t>r</a:t>
            </a:r>
            <a:r>
              <a:rPr lang="en-US" altLang="zh-CN" sz="2000" spc="5" dirty="0">
                <a:cs typeface="Arial" panose="020B0604020202020204" pitchFamily="34" charset="0"/>
              </a:rPr>
              <a:t>r</a:t>
            </a:r>
            <a:r>
              <a:rPr lang="en-US" altLang="zh-CN" sz="2000" dirty="0">
                <a:cs typeface="Arial" panose="020B0604020202020204" pitchFamily="34" charset="0"/>
              </a:rPr>
              <a:t>e</a:t>
            </a:r>
            <a:r>
              <a:rPr lang="en-US" altLang="zh-CN" sz="2000" spc="-10" dirty="0">
                <a:cs typeface="Arial" panose="020B0604020202020204" pitchFamily="34" charset="0"/>
              </a:rPr>
              <a:t>n</a:t>
            </a:r>
            <a:r>
              <a:rPr lang="en-US" altLang="zh-CN" sz="2000" dirty="0">
                <a:cs typeface="Arial" panose="020B0604020202020204" pitchFamily="34" charset="0"/>
              </a:rPr>
              <a:t>ts,</a:t>
            </a:r>
            <a:r>
              <a:rPr lang="en-US" altLang="zh-CN" sz="2000" spc="-60" dirty="0">
                <a:cs typeface="Arial" panose="020B0604020202020204" pitchFamily="34" charset="0"/>
              </a:rPr>
              <a:t> </a:t>
            </a:r>
            <a:r>
              <a:rPr lang="en-US" altLang="zh-CN" sz="2000" dirty="0">
                <a:cs typeface="Arial" panose="020B0604020202020204" pitchFamily="34" charset="0"/>
              </a:rPr>
              <a:t>the</a:t>
            </a:r>
            <a:r>
              <a:rPr lang="en-US" altLang="zh-CN" sz="2000" spc="-20" dirty="0">
                <a:cs typeface="Arial" panose="020B0604020202020204" pitchFamily="34" charset="0"/>
              </a:rPr>
              <a:t> </a:t>
            </a:r>
            <a:r>
              <a:rPr lang="en-US" altLang="zh-CN" sz="2000" dirty="0">
                <a:cs typeface="Arial" panose="020B0604020202020204" pitchFamily="34" charset="0"/>
              </a:rPr>
              <a:t>line</a:t>
            </a:r>
            <a:r>
              <a:rPr lang="en-US" altLang="zh-CN" sz="2000" spc="5" dirty="0">
                <a:cs typeface="Arial" panose="020B0604020202020204" pitchFamily="34" charset="0"/>
              </a:rPr>
              <a:t> </a:t>
            </a:r>
            <a:r>
              <a:rPr lang="en-US" altLang="zh-CN" sz="2000" dirty="0">
                <a:cs typeface="Arial" panose="020B0604020202020204" pitchFamily="34" charset="0"/>
              </a:rPr>
              <a:t>is s</a:t>
            </a:r>
            <a:r>
              <a:rPr lang="en-US" altLang="zh-CN" sz="2000" spc="5" dirty="0">
                <a:cs typeface="Arial" panose="020B0604020202020204" pitchFamily="34" charset="0"/>
              </a:rPr>
              <a:t>u</a:t>
            </a:r>
            <a:r>
              <a:rPr lang="en-US" altLang="zh-CN" sz="2000" dirty="0">
                <a:cs typeface="Arial" panose="020B0604020202020204" pitchFamily="34" charset="0"/>
              </a:rPr>
              <a:t>bdivided</a:t>
            </a:r>
            <a:r>
              <a:rPr lang="en-US" altLang="zh-CN" sz="2000" spc="-15" dirty="0">
                <a:cs typeface="Arial" panose="020B0604020202020204" pitchFamily="34" charset="0"/>
              </a:rPr>
              <a:t> </a:t>
            </a:r>
            <a:r>
              <a:rPr lang="en-US" altLang="zh-CN" sz="2000" dirty="0">
                <a:cs typeface="Arial" panose="020B0604020202020204" pitchFamily="34" charset="0"/>
              </a:rPr>
              <a:t>into</a:t>
            </a:r>
            <a:r>
              <a:rPr lang="en-US" altLang="zh-CN" sz="2000" spc="-20" dirty="0">
                <a:cs typeface="Arial" panose="020B0604020202020204" pitchFamily="34" charset="0"/>
              </a:rPr>
              <a:t> </a:t>
            </a:r>
            <a:r>
              <a:rPr lang="en-US" altLang="zh-CN" sz="2000" dirty="0">
                <a:cs typeface="Arial" panose="020B0604020202020204" pitchFamily="34" charset="0"/>
              </a:rPr>
              <a:t>small</a:t>
            </a:r>
            <a:r>
              <a:rPr lang="en-US" altLang="zh-CN" sz="2000" spc="-5" dirty="0">
                <a:cs typeface="Arial" panose="020B0604020202020204" pitchFamily="34" charset="0"/>
              </a:rPr>
              <a:t> </a:t>
            </a:r>
            <a:r>
              <a:rPr lang="en-US" altLang="zh-CN" sz="2000" dirty="0">
                <a:cs typeface="Arial" panose="020B0604020202020204" pitchFamily="34" charset="0"/>
              </a:rPr>
              <a:t>dif</a:t>
            </a:r>
            <a:r>
              <a:rPr lang="en-US" altLang="zh-CN" sz="2000" spc="-10" dirty="0">
                <a:cs typeface="Arial" panose="020B0604020202020204" pitchFamily="34" charset="0"/>
              </a:rPr>
              <a:t>f</a:t>
            </a:r>
            <a:r>
              <a:rPr lang="en-US" altLang="zh-CN" sz="2000" dirty="0">
                <a:cs typeface="Arial" panose="020B0604020202020204" pitchFamily="34" charset="0"/>
              </a:rPr>
              <a:t>erential</a:t>
            </a:r>
            <a:r>
              <a:rPr lang="en-US" altLang="zh-CN" sz="2000" spc="-30" dirty="0">
                <a:cs typeface="Arial" panose="020B0604020202020204" pitchFamily="34" charset="0"/>
              </a:rPr>
              <a:t> </a:t>
            </a:r>
            <a:r>
              <a:rPr lang="en-US" altLang="zh-CN" sz="2000" dirty="0">
                <a:cs typeface="Arial" panose="020B0604020202020204" pitchFamily="34" charset="0"/>
              </a:rPr>
              <a:t>s</a:t>
            </a:r>
            <a:r>
              <a:rPr lang="en-US" altLang="zh-CN" sz="2000" spc="5" dirty="0">
                <a:cs typeface="Arial" panose="020B0604020202020204" pitchFamily="34" charset="0"/>
              </a:rPr>
              <a:t>e</a:t>
            </a:r>
            <a:r>
              <a:rPr lang="en-US" altLang="zh-CN" sz="2000" dirty="0">
                <a:cs typeface="Arial" panose="020B0604020202020204" pitchFamily="34" charset="0"/>
              </a:rPr>
              <a:t>ctions</a:t>
            </a:r>
            <a:r>
              <a:rPr lang="en-US" altLang="zh-CN" sz="2000" spc="-25" dirty="0">
                <a:cs typeface="Arial" panose="020B0604020202020204" pitchFamily="34" charset="0"/>
              </a:rPr>
              <a:t> </a:t>
            </a:r>
            <a:r>
              <a:rPr lang="en-US" altLang="zh-CN" sz="2000" dirty="0">
                <a:cs typeface="Arial" panose="020B0604020202020204" pitchFamily="34" charset="0"/>
              </a:rPr>
              <a:t>(b),</a:t>
            </a:r>
            <a:r>
              <a:rPr lang="en-US" altLang="zh-CN" sz="2000" spc="-45" dirty="0">
                <a:cs typeface="Arial" panose="020B0604020202020204" pitchFamily="34" charset="0"/>
              </a:rPr>
              <a:t> </a:t>
            </a:r>
            <a:r>
              <a:rPr lang="en-US" altLang="zh-CN" sz="2000" dirty="0">
                <a:cs typeface="Arial" panose="020B0604020202020204" pitchFamily="34" charset="0"/>
              </a:rPr>
              <a:t>ea</a:t>
            </a:r>
            <a:r>
              <a:rPr lang="en-US" altLang="zh-CN" sz="2000" spc="5" dirty="0">
                <a:cs typeface="Arial" panose="020B0604020202020204" pitchFamily="34" charset="0"/>
              </a:rPr>
              <a:t>c</a:t>
            </a:r>
            <a:r>
              <a:rPr lang="en-US" altLang="zh-CN" sz="2000" dirty="0">
                <a:cs typeface="Arial" panose="020B0604020202020204" pitchFamily="34" charset="0"/>
              </a:rPr>
              <a:t>h</a:t>
            </a:r>
            <a:r>
              <a:rPr lang="en-US" altLang="zh-CN" sz="2000" spc="-15" dirty="0">
                <a:cs typeface="Arial" panose="020B0604020202020204" pitchFamily="34" charset="0"/>
              </a:rPr>
              <a:t> </a:t>
            </a:r>
            <a:r>
              <a:rPr lang="en-US" altLang="zh-CN" sz="2000" dirty="0">
                <a:cs typeface="Arial" panose="020B0604020202020204" pitchFamily="34" charset="0"/>
              </a:rPr>
              <a:t>of</a:t>
            </a:r>
            <a:r>
              <a:rPr lang="en-US" altLang="zh-CN" sz="2000" spc="-20" dirty="0">
                <a:cs typeface="Arial" panose="020B0604020202020204" pitchFamily="34" charset="0"/>
              </a:rPr>
              <a:t> </a:t>
            </a:r>
            <a:r>
              <a:rPr lang="en-US" altLang="zh-CN" sz="2000" dirty="0">
                <a:cs typeface="Arial" panose="020B0604020202020204" pitchFamily="34" charset="0"/>
              </a:rPr>
              <a:t>which</a:t>
            </a:r>
            <a:r>
              <a:rPr lang="en-US" altLang="zh-CN" sz="2000" spc="-15" dirty="0">
                <a:cs typeface="Arial" panose="020B0604020202020204" pitchFamily="34" charset="0"/>
              </a:rPr>
              <a:t> </a:t>
            </a:r>
            <a:r>
              <a:rPr lang="en-US" altLang="zh-CN" sz="2000" dirty="0">
                <a:cs typeface="Arial" panose="020B0604020202020204" pitchFamily="34" charset="0"/>
              </a:rPr>
              <a:t>is then repre</a:t>
            </a:r>
            <a:r>
              <a:rPr lang="en-US" altLang="zh-CN" sz="2000" spc="5" dirty="0">
                <a:cs typeface="Arial" panose="020B0604020202020204" pitchFamily="34" charset="0"/>
              </a:rPr>
              <a:t>s</a:t>
            </a:r>
            <a:r>
              <a:rPr lang="en-US" altLang="zh-CN" sz="2000" dirty="0">
                <a:cs typeface="Arial" panose="020B0604020202020204" pitchFamily="34" charset="0"/>
              </a:rPr>
              <a:t>e</a:t>
            </a:r>
            <a:r>
              <a:rPr lang="en-US" altLang="zh-CN" sz="2000" spc="-10" dirty="0">
                <a:cs typeface="Arial" panose="020B0604020202020204" pitchFamily="34" charset="0"/>
              </a:rPr>
              <a:t>n</a:t>
            </a:r>
            <a:r>
              <a:rPr lang="en-US" altLang="zh-CN" sz="2000" dirty="0">
                <a:cs typeface="Arial" panose="020B0604020202020204" pitchFamily="34" charset="0"/>
              </a:rPr>
              <a:t>ted</a:t>
            </a:r>
            <a:r>
              <a:rPr lang="en-US" altLang="zh-CN" sz="2000" spc="-55" dirty="0">
                <a:cs typeface="Arial" panose="020B0604020202020204" pitchFamily="34" charset="0"/>
              </a:rPr>
              <a:t> </a:t>
            </a:r>
            <a:r>
              <a:rPr lang="en-US" altLang="zh-CN" sz="2000" dirty="0">
                <a:cs typeface="Arial" panose="020B0604020202020204" pitchFamily="34" charset="0"/>
              </a:rPr>
              <a:t>by</a:t>
            </a:r>
            <a:r>
              <a:rPr lang="en-US" altLang="zh-CN" sz="2000" spc="-10" dirty="0">
                <a:cs typeface="Arial" panose="020B0604020202020204" pitchFamily="34" charset="0"/>
              </a:rPr>
              <a:t> </a:t>
            </a:r>
            <a:r>
              <a:rPr lang="en-US" altLang="zh-CN" sz="2000" dirty="0">
                <a:cs typeface="Arial" panose="020B0604020202020204" pitchFamily="34" charset="0"/>
              </a:rPr>
              <a:t>an equivalent</a:t>
            </a:r>
            <a:r>
              <a:rPr lang="en-US" altLang="zh-CN" sz="2000" spc="-20" dirty="0">
                <a:cs typeface="Arial" panose="020B0604020202020204" pitchFamily="34" charset="0"/>
              </a:rPr>
              <a:t> </a:t>
            </a:r>
            <a:r>
              <a:rPr lang="en-US" altLang="zh-CN" sz="2000" dirty="0">
                <a:cs typeface="Arial" panose="020B0604020202020204" pitchFamily="34" charset="0"/>
              </a:rPr>
              <a:t>ci</a:t>
            </a:r>
            <a:r>
              <a:rPr lang="en-US" altLang="zh-CN" sz="2000" spc="5" dirty="0">
                <a:cs typeface="Arial" panose="020B0604020202020204" pitchFamily="34" charset="0"/>
              </a:rPr>
              <a:t>r</a:t>
            </a:r>
            <a:r>
              <a:rPr lang="en-US" altLang="zh-CN" sz="2000" dirty="0">
                <a:cs typeface="Arial" panose="020B0604020202020204" pitchFamily="34" charset="0"/>
              </a:rPr>
              <a:t>c</a:t>
            </a:r>
            <a:r>
              <a:rPr lang="en-US" altLang="zh-CN" sz="2000" spc="5" dirty="0">
                <a:cs typeface="Arial" panose="020B0604020202020204" pitchFamily="34" charset="0"/>
              </a:rPr>
              <a:t>u</a:t>
            </a:r>
            <a:r>
              <a:rPr lang="en-US" altLang="zh-CN" sz="2000" dirty="0">
                <a:cs typeface="Arial" panose="020B0604020202020204" pitchFamily="34" charset="0"/>
              </a:rPr>
              <a:t>it</a:t>
            </a:r>
            <a:r>
              <a:rPr lang="en-US" altLang="zh-CN" sz="2000" spc="-35" dirty="0">
                <a:cs typeface="Arial" panose="020B0604020202020204" pitchFamily="34" charset="0"/>
              </a:rPr>
              <a:t> </a:t>
            </a:r>
            <a:r>
              <a:rPr lang="en-US" altLang="zh-CN" sz="2000" dirty="0">
                <a:cs typeface="Arial" panose="020B0604020202020204" pitchFamily="34" charset="0"/>
              </a:rPr>
              <a:t>or</a:t>
            </a:r>
            <a:r>
              <a:rPr lang="en-US" altLang="zh-CN" sz="2000" spc="-15" dirty="0">
                <a:cs typeface="Arial" panose="020B0604020202020204" pitchFamily="34" charset="0"/>
              </a:rPr>
              <a:t> </a:t>
            </a:r>
            <a:r>
              <a:rPr lang="en-US" altLang="zh-CN" sz="2000" dirty="0">
                <a:cs typeface="Arial" panose="020B0604020202020204" pitchFamily="34" charset="0"/>
              </a:rPr>
              <a:t>unit</a:t>
            </a:r>
            <a:r>
              <a:rPr lang="en-US" altLang="zh-CN" sz="2000" spc="-20" dirty="0">
                <a:cs typeface="Arial" panose="020B0604020202020204" pitchFamily="34" charset="0"/>
              </a:rPr>
              <a:t> </a:t>
            </a:r>
            <a:r>
              <a:rPr lang="en-US" altLang="zh-CN" sz="2000" dirty="0">
                <a:cs typeface="Arial" panose="020B0604020202020204" pitchFamily="34" charset="0"/>
              </a:rPr>
              <a:t>c</a:t>
            </a:r>
            <a:r>
              <a:rPr lang="en-US" altLang="zh-CN" sz="2000" spc="5" dirty="0">
                <a:cs typeface="Arial" panose="020B0604020202020204" pitchFamily="34" charset="0"/>
              </a:rPr>
              <a:t>e</a:t>
            </a:r>
            <a:r>
              <a:rPr lang="en-US" altLang="zh-CN" sz="2000" dirty="0">
                <a:cs typeface="Arial" panose="020B0604020202020204" pitchFamily="34" charset="0"/>
              </a:rPr>
              <a:t>ll</a:t>
            </a:r>
            <a:r>
              <a:rPr lang="en-US" altLang="zh-CN" sz="2000" spc="-5" dirty="0">
                <a:cs typeface="Arial" panose="020B0604020202020204" pitchFamily="34" charset="0"/>
              </a:rPr>
              <a:t> </a:t>
            </a:r>
            <a:r>
              <a:rPr lang="en-US" altLang="zh-CN" sz="2000" dirty="0">
                <a:cs typeface="Arial" panose="020B0604020202020204" pitchFamily="34" charset="0"/>
              </a:rPr>
              <a:t>(</a:t>
            </a:r>
            <a:r>
              <a:rPr lang="en-US" altLang="zh-CN" sz="2000" spc="5" dirty="0">
                <a:cs typeface="Arial" panose="020B0604020202020204" pitchFamily="34" charset="0"/>
              </a:rPr>
              <a:t>c</a:t>
            </a:r>
            <a:r>
              <a:rPr lang="en-US" altLang="zh-CN" sz="2000" dirty="0">
                <a:cs typeface="Arial" panose="020B0604020202020204" pitchFamily="34" charset="0"/>
              </a:rPr>
              <a:t>).</a:t>
            </a:r>
          </a:p>
        </p:txBody>
      </p:sp>
    </p:spTree>
    <p:extLst>
      <p:ext uri="{BB962C8B-B14F-4D97-AF65-F5344CB8AC3E}">
        <p14:creationId xmlns:p14="http://schemas.microsoft.com/office/powerpoint/2010/main" val="703233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D6B6A-2249-4B55-A70E-DA8A6D327B5F}"/>
              </a:ext>
            </a:extLst>
          </p:cNvPr>
          <p:cNvSpPr>
            <a:spLocks noGrp="1"/>
          </p:cNvSpPr>
          <p:nvPr>
            <p:ph type="title"/>
          </p:nvPr>
        </p:nvSpPr>
        <p:spPr/>
        <p:txBody>
          <a:bodyPr/>
          <a:lstStyle/>
          <a:p>
            <a:r>
              <a:rPr lang="en-US" altLang="zh-CN" dirty="0"/>
              <a:t> </a:t>
            </a:r>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C51896EF-C7EE-4E30-865A-1EDAD2A8D6CC}"/>
              </a:ext>
            </a:extLst>
          </p:cNvPr>
          <p:cNvSpPr>
            <a:spLocks noGrp="1"/>
          </p:cNvSpPr>
          <p:nvPr>
            <p:ph type="sldNum" sz="quarter" idx="4"/>
          </p:nvPr>
        </p:nvSpPr>
        <p:spPr/>
        <p:txBody>
          <a:bodyPr/>
          <a:lstStyle/>
          <a:p>
            <a:fld id="{A9A80E4B-C0F5-4E56-9598-1969ED3AF9CA}" type="slidenum">
              <a:rPr lang="zh-CN" altLang="en-US" smtClean="0"/>
              <a:pPr/>
              <a:t>25</a:t>
            </a:fld>
            <a:endParaRPr lang="zh-CN" altLang="en-US" dirty="0"/>
          </a:p>
        </p:txBody>
      </p:sp>
      <p:sp>
        <p:nvSpPr>
          <p:cNvPr id="4" name="object 6">
            <a:extLst>
              <a:ext uri="{FF2B5EF4-FFF2-40B4-BE49-F238E27FC236}">
                <a16:creationId xmlns:a16="http://schemas.microsoft.com/office/drawing/2014/main" id="{BF5626A3-D4E4-43A7-8CCB-0B85E2CD9E6A}"/>
              </a:ext>
            </a:extLst>
          </p:cNvPr>
          <p:cNvSpPr/>
          <p:nvPr/>
        </p:nvSpPr>
        <p:spPr>
          <a:xfrm>
            <a:off x="1331640" y="836712"/>
            <a:ext cx="6339839" cy="3977640"/>
          </a:xfrm>
          <a:prstGeom prst="rect">
            <a:avLst/>
          </a:prstGeom>
          <a:blipFill>
            <a:blip r:embed="rId2" cstate="print"/>
            <a:stretch>
              <a:fillRect/>
            </a:stretch>
          </a:blipFill>
        </p:spPr>
        <p:txBody>
          <a:bodyPr wrap="square" lIns="0" tIns="0" rIns="0" bIns="0" rtlCol="0"/>
          <a:lstStyle/>
          <a:p>
            <a:endParaRPr lang="zh-CN" altLang="en-US"/>
          </a:p>
        </p:txBody>
      </p:sp>
      <p:sp>
        <p:nvSpPr>
          <p:cNvPr id="6" name="object 7">
            <a:extLst>
              <a:ext uri="{FF2B5EF4-FFF2-40B4-BE49-F238E27FC236}">
                <a16:creationId xmlns:a16="http://schemas.microsoft.com/office/drawing/2014/main" id="{A7B33BE1-D05B-4A90-BECA-C8C30A79B54F}"/>
              </a:ext>
            </a:extLst>
          </p:cNvPr>
          <p:cNvSpPr txBox="1"/>
          <p:nvPr/>
        </p:nvSpPr>
        <p:spPr>
          <a:xfrm>
            <a:off x="637122" y="1212524"/>
            <a:ext cx="304800" cy="254000"/>
          </a:xfrm>
          <a:prstGeom prst="rect">
            <a:avLst/>
          </a:prstGeom>
        </p:spPr>
        <p:txBody>
          <a:bodyPr vert="horz" wrap="square" lIns="0" tIns="0" rIns="0" bIns="0" rtlCol="0">
            <a:spAutoFit/>
          </a:bodyPr>
          <a:lstStyle/>
          <a:p>
            <a:pPr marL="12700">
              <a:lnSpc>
                <a:spcPct val="100000"/>
              </a:lnSpc>
            </a:pPr>
            <a:r>
              <a:rPr sz="1800" dirty="0">
                <a:latin typeface="Arial"/>
                <a:cs typeface="Arial"/>
              </a:rPr>
              <a:t>(a)</a:t>
            </a:r>
          </a:p>
        </p:txBody>
      </p:sp>
      <p:sp>
        <p:nvSpPr>
          <p:cNvPr id="7" name="object 7">
            <a:extLst>
              <a:ext uri="{FF2B5EF4-FFF2-40B4-BE49-F238E27FC236}">
                <a16:creationId xmlns:a16="http://schemas.microsoft.com/office/drawing/2014/main" id="{D77E247D-A103-4B41-BABE-F9F6954F0078}"/>
              </a:ext>
            </a:extLst>
          </p:cNvPr>
          <p:cNvSpPr txBox="1"/>
          <p:nvPr/>
        </p:nvSpPr>
        <p:spPr>
          <a:xfrm>
            <a:off x="637122" y="2401278"/>
            <a:ext cx="304800"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r>
              <a:rPr lang="en-US" sz="1800" dirty="0">
                <a:latin typeface="Arial"/>
                <a:cs typeface="Arial"/>
              </a:rPr>
              <a:t>b</a:t>
            </a:r>
            <a:r>
              <a:rPr sz="1800" dirty="0">
                <a:latin typeface="Arial"/>
                <a:cs typeface="Arial"/>
              </a:rPr>
              <a:t>)</a:t>
            </a:r>
          </a:p>
        </p:txBody>
      </p:sp>
      <p:sp>
        <p:nvSpPr>
          <p:cNvPr id="8" name="object 7">
            <a:extLst>
              <a:ext uri="{FF2B5EF4-FFF2-40B4-BE49-F238E27FC236}">
                <a16:creationId xmlns:a16="http://schemas.microsoft.com/office/drawing/2014/main" id="{24670A89-6AFE-4738-AFC4-8B8277AEB0E2}"/>
              </a:ext>
            </a:extLst>
          </p:cNvPr>
          <p:cNvSpPr txBox="1"/>
          <p:nvPr/>
        </p:nvSpPr>
        <p:spPr>
          <a:xfrm>
            <a:off x="637122" y="3717032"/>
            <a:ext cx="304800"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r>
              <a:rPr lang="en-US" sz="1800" dirty="0">
                <a:latin typeface="Arial"/>
                <a:cs typeface="Arial"/>
              </a:rPr>
              <a:t>c</a:t>
            </a:r>
            <a:r>
              <a:rPr sz="1800" dirty="0">
                <a:latin typeface="Arial"/>
                <a:cs typeface="Arial"/>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7D9736D-C9CA-4BB7-B07A-5079068052C3}"/>
                  </a:ext>
                </a:extLst>
              </p:cNvPr>
              <p:cNvSpPr txBox="1"/>
              <p:nvPr/>
            </p:nvSpPr>
            <p:spPr>
              <a:xfrm>
                <a:off x="0" y="4766025"/>
                <a:ext cx="9144000" cy="2554545"/>
              </a:xfrm>
              <a:prstGeom prst="rect">
                <a:avLst/>
              </a:prstGeom>
              <a:noFill/>
            </p:spPr>
            <p:txBody>
              <a:bodyPr wrap="square">
                <a:spAutoFit/>
              </a:bodyPr>
              <a:lstStyle/>
              <a:p>
                <a:pPr marL="355600" marR="5080" indent="-342900" algn="just">
                  <a:lnSpc>
                    <a:spcPct val="100000"/>
                  </a:lnSpc>
                  <a:buClr>
                    <a:schemeClr val="accent1">
                      <a:lumMod val="75000"/>
                    </a:schemeClr>
                  </a:buClr>
                  <a:buSzPct val="120000"/>
                  <a:buFont typeface="Arial" panose="020B0604020202020204" pitchFamily="34" charset="0"/>
                  <a:buChar char="•"/>
                  <a:tabLst>
                    <a:tab pos="189865" algn="l"/>
                  </a:tabLst>
                </a:pPr>
                <a:r>
                  <a:rPr lang="en-US" altLang="zh-CN" sz="2000" dirty="0">
                    <a:solidFill>
                      <a:prstClr val="black"/>
                    </a:solidFill>
                    <a:cs typeface="Arial" panose="020B0604020202020204" pitchFamily="34" charset="0"/>
                  </a:rPr>
                  <a:t>w</a:t>
                </a:r>
                <a:r>
                  <a:rPr lang="zh-CN" altLang="en-US" sz="2000" dirty="0" smtClean="0">
                    <a:solidFill>
                      <a:prstClr val="black"/>
                    </a:solidFill>
                    <a:cs typeface="Arial" panose="020B0604020202020204" pitchFamily="34" charset="0"/>
                  </a:rPr>
                  <a:t>hen </a:t>
                </a:r>
                <a:r>
                  <a:rPr lang="zh-CN" altLang="en-US" sz="2000" dirty="0">
                    <a:solidFill>
                      <a:prstClr val="black"/>
                    </a:solidFill>
                    <a:cs typeface="Arial" panose="020B0604020202020204" pitchFamily="34" charset="0"/>
                  </a:rPr>
                  <a:t>we analyze a circuit containing a transistor, we mimic the functionality of the transistor by an equivalent circuit composed of sources, resistors, and capacitors. </a:t>
                </a:r>
                <a:endParaRPr lang="en-US" altLang="zh-CN" sz="2000" dirty="0">
                  <a:solidFill>
                    <a:prstClr val="black"/>
                  </a:solidFill>
                  <a:cs typeface="Arial" panose="020B0604020202020204" pitchFamily="34" charset="0"/>
                </a:endParaRPr>
              </a:p>
              <a:p>
                <a:pPr marL="355600" marR="5080" indent="-342900" algn="just">
                  <a:lnSpc>
                    <a:spcPct val="100000"/>
                  </a:lnSpc>
                  <a:buClr>
                    <a:schemeClr val="accent1">
                      <a:lumMod val="75000"/>
                    </a:schemeClr>
                  </a:buClr>
                  <a:buSzPct val="120000"/>
                  <a:buFont typeface="Arial" panose="020B0604020202020204" pitchFamily="34" charset="0"/>
                  <a:buChar char="•"/>
                  <a:tabLst>
                    <a:tab pos="189865" algn="l"/>
                  </a:tabLst>
                </a:pPr>
                <a:r>
                  <a:rPr lang="zh-CN" altLang="en-US" sz="2000" dirty="0" smtClean="0">
                    <a:solidFill>
                      <a:prstClr val="black"/>
                    </a:solidFill>
                    <a:cs typeface="Arial" panose="020B0604020202020204" pitchFamily="34" charset="0"/>
                  </a:rPr>
                  <a:t>We </a:t>
                </a:r>
                <a:r>
                  <a:rPr lang="zh-CN" altLang="en-US" sz="2000" dirty="0">
                    <a:solidFill>
                      <a:prstClr val="black"/>
                    </a:solidFill>
                    <a:cs typeface="Arial" panose="020B0604020202020204" pitchFamily="34" charset="0"/>
                  </a:rPr>
                  <a:t>apply the same approach to the transmission line by orienting the line along the z direction, subdividing it into differential sections each of length</a:t>
                </a:r>
                <a14:m>
                  <m:oMath xmlns:m="http://schemas.openxmlformats.org/officeDocument/2006/math">
                    <m:r>
                      <a:rPr lang="en-US" altLang="zh-CN" sz="2000">
                        <a:solidFill>
                          <a:prstClr val="black"/>
                        </a:solidFill>
                        <a:latin typeface="Cambria Math" panose="02040503050406030204" pitchFamily="18" charset="0"/>
                      </a:rPr>
                      <m:t> </m:t>
                    </m:r>
                    <m:r>
                      <a:rPr lang="zh-CN" altLang="en-US" sz="2000" i="1">
                        <a:solidFill>
                          <a:prstClr val="black"/>
                        </a:solidFill>
                        <a:latin typeface="Cambria Math" panose="02040503050406030204" pitchFamily="18" charset="0"/>
                      </a:rPr>
                      <m:t>𝛥</m:t>
                    </m:r>
                  </m:oMath>
                </a14:m>
                <a:r>
                  <a:rPr lang="en-US" altLang="zh-CN" sz="2000" dirty="0">
                    <a:solidFill>
                      <a:prstClr val="black"/>
                    </a:solidFill>
                  </a:rPr>
                  <a:t>z.</a:t>
                </a:r>
                <a:endParaRPr lang="zh-CN" altLang="en-US" sz="2000" dirty="0">
                  <a:solidFill>
                    <a:prstClr val="black"/>
                  </a:solidFill>
                </a:endParaRPr>
              </a:p>
              <a:p>
                <a:pPr marL="355600" marR="5080" indent="-342900" algn="just">
                  <a:lnSpc>
                    <a:spcPct val="100000"/>
                  </a:lnSpc>
                  <a:buClr>
                    <a:schemeClr val="accent1">
                      <a:lumMod val="75000"/>
                    </a:schemeClr>
                  </a:buClr>
                  <a:buSzPct val="120000"/>
                  <a:buFont typeface="Arial" panose="020B0604020202020204" pitchFamily="34" charset="0"/>
                  <a:buChar char="•"/>
                  <a:tabLst>
                    <a:tab pos="189865" algn="l"/>
                  </a:tabLst>
                </a:pPr>
                <a:endParaRPr lang="en-US" altLang="zh-CN" sz="2000" dirty="0" smtClean="0">
                  <a:cs typeface="Arial" panose="020B0604020202020204" pitchFamily="34" charset="0"/>
                </a:endParaRPr>
              </a:p>
              <a:p>
                <a:pPr marL="355600" marR="5080" indent="-342900" algn="just">
                  <a:lnSpc>
                    <a:spcPct val="100000"/>
                  </a:lnSpc>
                  <a:buClr>
                    <a:schemeClr val="accent1">
                      <a:lumMod val="75000"/>
                    </a:schemeClr>
                  </a:buClr>
                  <a:buSzPct val="120000"/>
                  <a:buFont typeface="Arial" panose="020B0604020202020204" pitchFamily="34" charset="0"/>
                  <a:buChar char="•"/>
                  <a:tabLst>
                    <a:tab pos="189865" algn="l"/>
                  </a:tabLst>
                </a:pPr>
                <a:endParaRPr lang="en-US" altLang="zh-CN" sz="2000" dirty="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A7D9736D-C9CA-4BB7-B07A-5079068052C3}"/>
                  </a:ext>
                </a:extLst>
              </p:cNvPr>
              <p:cNvSpPr txBox="1">
                <a:spLocks noRot="1" noChangeAspect="1" noMove="1" noResize="1" noEditPoints="1" noAdjustHandles="1" noChangeArrowheads="1" noChangeShapeType="1" noTextEdit="1"/>
              </p:cNvSpPr>
              <p:nvPr/>
            </p:nvSpPr>
            <p:spPr>
              <a:xfrm>
                <a:off x="0" y="4766025"/>
                <a:ext cx="9144000" cy="2554545"/>
              </a:xfrm>
              <a:prstGeom prst="rect">
                <a:avLst/>
              </a:prstGeom>
              <a:blipFill>
                <a:blip r:embed="rId3"/>
                <a:stretch>
                  <a:fillRect l="-733" t="-2625" r="-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6279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EC2D532-4EA6-4A49-978A-B20C25290C3B}"/>
              </a:ext>
            </a:extLst>
          </p:cNvPr>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99D91CFF-6221-4908-8872-14CD5E89170A}"/>
              </a:ext>
            </a:extLst>
          </p:cNvPr>
          <p:cNvSpPr txBox="1"/>
          <p:nvPr/>
        </p:nvSpPr>
        <p:spPr>
          <a:xfrm>
            <a:off x="21554" y="949206"/>
            <a:ext cx="8792194"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epresenting each section by an equivalent circuit, as illustrated in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Figure(c)</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 name="文本框 5">
            <a:extLst>
              <a:ext uri="{FF2B5EF4-FFF2-40B4-BE49-F238E27FC236}">
                <a16:creationId xmlns:a16="http://schemas.microsoft.com/office/drawing/2014/main" id="{CDFB3B72-BD4E-4D9E-8586-768E58805C1A}"/>
              </a:ext>
            </a:extLst>
          </p:cNvPr>
          <p:cNvSpPr txBox="1"/>
          <p:nvPr/>
        </p:nvSpPr>
        <p:spPr>
          <a:xfrm>
            <a:off x="0" y="4365104"/>
            <a:ext cx="9144000" cy="101566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This representation, often called the lumped-element circuit model</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consists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of four basic elements, with values that henceforth will be called the transmission line parameters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 , L’, G’, C'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p>
        </p:txBody>
      </p:sp>
      <p:pic>
        <p:nvPicPr>
          <p:cNvPr id="8" name="图片 7">
            <a:extLst>
              <a:ext uri="{FF2B5EF4-FFF2-40B4-BE49-F238E27FC236}">
                <a16:creationId xmlns:a16="http://schemas.microsoft.com/office/drawing/2014/main" id="{A0D9BEBD-EF25-4446-8E82-E1D0BBFD6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02" y="1678525"/>
            <a:ext cx="8279904" cy="2339973"/>
          </a:xfrm>
          <a:prstGeom prst="rect">
            <a:avLst/>
          </a:prstGeom>
        </p:spPr>
      </p:pic>
      <p:sp>
        <p:nvSpPr>
          <p:cNvPr id="7" name="文本框 6">
            <a:extLst>
              <a:ext uri="{FF2B5EF4-FFF2-40B4-BE49-F238E27FC236}">
                <a16:creationId xmlns:a16="http://schemas.microsoft.com/office/drawing/2014/main" id="{D99DEE60-E845-47CD-9D4C-4082F085CF68}"/>
              </a:ext>
            </a:extLst>
          </p:cNvPr>
          <p:cNvSpPr txBox="1"/>
          <p:nvPr/>
        </p:nvSpPr>
        <p:spPr>
          <a:xfrm>
            <a:off x="2987824" y="218405"/>
            <a:ext cx="4634916"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1200" cap="none" spc="-145"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Lumped-Element</a:t>
            </a:r>
            <a:r>
              <a:rPr kumimoji="0" lang="en-US" altLang="zh-CN" sz="1800" b="1" i="0" u="none" strike="noStrike" kern="1200" cap="none" spc="-145"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3200" b="1" i="0" u="none" strike="noStrike" kern="1200" cap="none" spc="-145"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Model</a:t>
            </a:r>
            <a:endParaRPr kumimoji="0" lang="zh-CN" altLang="en-US" sz="3200" b="1" i="0" u="none" strike="noStrike" kern="1200" cap="none" spc="-145"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文本框 3">
            <a:extLst>
              <a:ext uri="{FF2B5EF4-FFF2-40B4-BE49-F238E27FC236}">
                <a16:creationId xmlns:a16="http://schemas.microsoft.com/office/drawing/2014/main" id="{3D513D23-1245-4F55-85B4-46DEDBA8762C}"/>
              </a:ext>
            </a:extLst>
          </p:cNvPr>
          <p:cNvSpPr txBox="1"/>
          <p:nvPr/>
        </p:nvSpPr>
        <p:spPr>
          <a:xfrm>
            <a:off x="53752" y="5481377"/>
            <a:ext cx="9036496" cy="101566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Whereas the four line parameters are characterized by different formulas for different types of transmission lines, the equivalent model represented by Fig</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ure</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 is equally applicable to all TEM transmission lines.</a:t>
            </a:r>
          </a:p>
        </p:txBody>
      </p:sp>
    </p:spTree>
    <p:extLst>
      <p:ext uri="{BB962C8B-B14F-4D97-AF65-F5344CB8AC3E}">
        <p14:creationId xmlns:p14="http://schemas.microsoft.com/office/powerpoint/2010/main" val="3468652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4C13-F3DA-4071-AA17-9972262E91E4}"/>
              </a:ext>
            </a:extLst>
          </p:cNvPr>
          <p:cNvSpPr>
            <a:spLocks noGrp="1"/>
          </p:cNvSpPr>
          <p:nvPr>
            <p:ph type="title"/>
          </p:nvPr>
        </p:nvSpPr>
        <p:spPr/>
        <p:txBody>
          <a:bodyPr/>
          <a:lstStyle/>
          <a:p>
            <a:r>
              <a:rPr lang="en-US" altLang="zh-CN" dirty="0"/>
              <a:t>  </a:t>
            </a:r>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202A21CE-ECF4-4C81-A294-EC28638A8888}"/>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002F9AB5-9D7C-4106-8BA8-2125C2B46F57}"/>
                  </a:ext>
                </a:extLst>
              </p:cNvPr>
              <p:cNvSpPr txBox="1"/>
              <p:nvPr/>
            </p:nvSpPr>
            <p:spPr>
              <a:xfrm>
                <a:off x="120013" y="1196752"/>
                <a:ext cx="9033512" cy="3760004"/>
              </a:xfrm>
              <a:prstGeom prst="rect">
                <a:avLst/>
              </a:prstGeom>
            </p:spPr>
            <p:txBody>
              <a:bodyPr vert="horz" wrap="square" lIns="0" tIns="0" rIns="0" bIns="0" rtlCol="0">
                <a:spAutoFit/>
              </a:bodyPr>
              <a:lstStyle/>
              <a:p>
                <a:pPr marL="12700" marR="0" lvl="0" indent="0" algn="just" defTabSz="914400" rtl="0" eaLnBrk="0" fontAlgn="base" latinLnBrk="0" hangingPunct="0">
                  <a:lnSpc>
                    <a:spcPct val="100000"/>
                  </a:lnSpc>
                  <a:spcBef>
                    <a:spcPct val="0"/>
                  </a:spcBef>
                  <a:spcAft>
                    <a:spcPct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lumped element circuit model consists of four basic circuit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elements,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called transmission line parameters: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just" defTabSz="914400" rtl="0" eaLnBrk="0" fontAlgn="base" latinLnBrk="0" hangingPunct="0">
                  <a:lnSpc>
                    <a:spcPct val="100000"/>
                  </a:lnSpc>
                  <a:spcBef>
                    <a:spcPct val="0"/>
                  </a:spcBef>
                  <a:spcAft>
                    <a:spcPct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 : </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combined  </a:t>
                </a:r>
                <a:r>
                  <a:rPr kumimoji="0"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resistance</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of both conductors per unit length</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in</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f>
                      <m:fPr>
                        <m:type m:val="lin"/>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fPr>
                      <m:num>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𝛺</m:t>
                        </m:r>
                      </m:num>
                      <m:den>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𝑚</m:t>
                        </m:r>
                      </m:den>
                    </m:f>
                  </m:oMath>
                </a14:m>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27100" marR="5080" lvl="0" indent="-915035" algn="just" defTabSz="914400" rtl="0" eaLnBrk="0" fontAlgn="base" latinLnBrk="0" hangingPunct="0">
                  <a:lnSpc>
                    <a:spcPct val="100600"/>
                  </a:lnSpc>
                  <a:spcBef>
                    <a:spcPts val="370"/>
                  </a:spcBef>
                  <a:spcAft>
                    <a:spcPct val="0"/>
                  </a:spcAft>
                  <a:buClrTx/>
                  <a:buSzTx/>
                  <a:buFontTx/>
                  <a:buNone/>
                  <a:tabLst>
                    <a:tab pos="504825" algn="l"/>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27100" marR="5080" lvl="0" indent="-915035" algn="just" defTabSz="914400" rtl="0" eaLnBrk="0" fontAlgn="base" latinLnBrk="0" hangingPunct="0">
                  <a:lnSpc>
                    <a:spcPct val="100600"/>
                  </a:lnSpc>
                  <a:spcBef>
                    <a:spcPts val="370"/>
                  </a:spcBef>
                  <a:spcAft>
                    <a:spcPct val="0"/>
                  </a:spcAft>
                  <a:buClrTx/>
                  <a:buSzTx/>
                  <a:buFontTx/>
                  <a:buNone/>
                  <a:tabLst>
                    <a:tab pos="504825" algn="l"/>
                  </a:tabLst>
                  <a:defRPr/>
                </a:pP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combined </a:t>
                </a:r>
                <a:r>
                  <a:rPr kumimoji="0"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inductance </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of both conductors per unit length</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in</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f>
                      <m:fPr>
                        <m:type m:val="lin"/>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fPr>
                      <m:num>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𝐻</m:t>
                        </m:r>
                      </m:num>
                      <m:den>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𝑚</m:t>
                        </m:r>
                      </m:den>
                    </m:f>
                  </m:oMath>
                </a14:m>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p>
              <a:p>
                <a:pPr marL="927100" marR="115570" lvl="0" indent="-915035" algn="just" defTabSz="914400" rtl="0" eaLnBrk="0" fontAlgn="base" latinLnBrk="0" hangingPunct="0">
                  <a:lnSpc>
                    <a:spcPct val="100600"/>
                  </a:lnSpc>
                  <a:spcBef>
                    <a:spcPts val="36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27100" marR="115570" lvl="0" indent="-915035" algn="just" defTabSz="914400" rtl="0" eaLnBrk="0" fontAlgn="base" latinLnBrk="0" hangingPunct="0">
                  <a:lnSpc>
                    <a:spcPct val="100600"/>
                  </a:lnSpc>
                  <a:spcBef>
                    <a:spcPts val="360"/>
                  </a:spcBef>
                  <a:spcAft>
                    <a:spcPct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G</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 The </a:t>
                </a:r>
                <a:r>
                  <a:rPr kumimoji="0"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conductance</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of the insulating medium between the two conductors</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per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27100" marR="115570" lvl="0" indent="-915035" algn="just" defTabSz="914400" rtl="0" eaLnBrk="0" fontAlgn="base" latinLnBrk="0" hangingPunct="0">
                  <a:lnSpc>
                    <a:spcPct val="100600"/>
                  </a:lnSpc>
                  <a:spcBef>
                    <a:spcPts val="36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unit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5"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length</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in</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f>
                      <m:fPr>
                        <m:type m:val="lin"/>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fPr>
                      <m:num>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𝑆</m:t>
                        </m:r>
                      </m:num>
                      <m:den>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𝑚</m:t>
                        </m:r>
                      </m:den>
                    </m:f>
                  </m:oMath>
                </a14:m>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just" defTabSz="914400" rtl="0" eaLnBrk="0" fontAlgn="base" latinLnBrk="0" hangingPunct="0">
                  <a:lnSpc>
                    <a:spcPct val="100000"/>
                  </a:lnSpc>
                  <a:spcBef>
                    <a:spcPts val="370"/>
                  </a:spcBef>
                  <a:spcAft>
                    <a:spcPct val="0"/>
                  </a:spcAft>
                  <a:buClrTx/>
                  <a:buSzTx/>
                  <a:buFontTx/>
                  <a:buNone/>
                  <a:tabLst/>
                  <a:defRPr/>
                </a:pPr>
                <a:endParaRPr kumimoji="0" lang="en-US" sz="2000" b="0" i="1" u="none" strike="noStrike" kern="1200" cap="none" spc="-5"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just" defTabSz="914400" rtl="0" eaLnBrk="0" fontAlgn="base" latinLnBrk="0" hangingPunct="0">
                  <a:lnSpc>
                    <a:spcPct val="100000"/>
                  </a:lnSpc>
                  <a:spcBef>
                    <a:spcPts val="370"/>
                  </a:spcBef>
                  <a:spcAft>
                    <a:spcPct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 The </a:t>
                </a:r>
                <a:r>
                  <a:rPr kumimoji="0"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capacitance</a:t>
                </a:r>
                <a:r>
                  <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of the two conductors per unit length</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in </a:t>
                </a:r>
                <a14:m>
                  <m:oMath xmlns:m="http://schemas.openxmlformats.org/officeDocument/2006/math">
                    <m:f>
                      <m:fPr>
                        <m:type m:val="lin"/>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fPr>
                      <m:num>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𝐹</m:t>
                        </m:r>
                      </m:num>
                      <m:den>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𝑚</m:t>
                        </m:r>
                      </m:den>
                    </m:f>
                  </m:oMath>
                </a14:m>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6" name="object 5">
                <a:extLst>
                  <a:ext uri="{FF2B5EF4-FFF2-40B4-BE49-F238E27FC236}">
                    <a16:creationId xmlns:a16="http://schemas.microsoft.com/office/drawing/2014/main" id="{002F9AB5-9D7C-4106-8BA8-2125C2B46F57}"/>
                  </a:ext>
                </a:extLst>
              </p:cNvPr>
              <p:cNvSpPr txBox="1">
                <a:spLocks noRot="1" noChangeAspect="1" noMove="1" noResize="1" noEditPoints="1" noAdjustHandles="1" noChangeArrowheads="1" noChangeShapeType="1" noTextEdit="1"/>
              </p:cNvSpPr>
              <p:nvPr/>
            </p:nvSpPr>
            <p:spPr>
              <a:xfrm>
                <a:off x="120013" y="1196752"/>
                <a:ext cx="9033512" cy="3760004"/>
              </a:xfrm>
              <a:prstGeom prst="rect">
                <a:avLst/>
              </a:prstGeom>
              <a:blipFill>
                <a:blip r:embed="rId2"/>
                <a:stretch>
                  <a:fillRect l="-1619" t="-1945" r="-1687" b="-1961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27E320D-3448-4DC0-A4D7-C7693BFD07E3}"/>
              </a:ext>
            </a:extLst>
          </p:cNvPr>
          <p:cNvSpPr txBox="1"/>
          <p:nvPr/>
        </p:nvSpPr>
        <p:spPr>
          <a:xfrm>
            <a:off x="-29167" y="5460812"/>
            <a:ext cx="9217024" cy="707886"/>
          </a:xfrm>
          <a:prstGeom prst="rect">
            <a:avLst/>
          </a:prstGeom>
          <a:noFill/>
        </p:spPr>
        <p:txBody>
          <a:bodyPr wrap="square">
            <a:spAutoFit/>
          </a:bodyPr>
          <a:lstStyle/>
          <a:p>
            <a:pPr algn="just"/>
            <a:r>
              <a:rPr lang="zh-CN" altLang="en-US" sz="2000" dirty="0">
                <a:solidFill>
                  <a:schemeClr val="tx2">
                    <a:lumMod val="60000"/>
                    <a:lumOff val="40000"/>
                  </a:schemeClr>
                </a:solidFill>
                <a:cs typeface="Arial" panose="020B0604020202020204" pitchFamily="34" charset="0"/>
              </a:rPr>
              <a:t>The prime superscript is used as a reminder that the line parameters are differential quantities whose units are per unit length.</a:t>
            </a:r>
          </a:p>
        </p:txBody>
      </p:sp>
    </p:spTree>
    <p:extLst>
      <p:ext uri="{BB962C8B-B14F-4D97-AF65-F5344CB8AC3E}">
        <p14:creationId xmlns:p14="http://schemas.microsoft.com/office/powerpoint/2010/main" val="1206437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4B8E8-659F-46E7-9C2F-3532CBC48D49}"/>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F9222095-CA2B-4E6D-A3CD-72A618F09E4F}"/>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pic>
        <p:nvPicPr>
          <p:cNvPr id="5" name="图片 4">
            <a:extLst>
              <a:ext uri="{FF2B5EF4-FFF2-40B4-BE49-F238E27FC236}">
                <a16:creationId xmlns:a16="http://schemas.microsoft.com/office/drawing/2014/main" id="{1D730886-3A8C-4286-BE28-412B20739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8880"/>
            <a:ext cx="9144000" cy="2104346"/>
          </a:xfrm>
          <a:prstGeom prst="rect">
            <a:avLst/>
          </a:prstGeom>
        </p:spPr>
      </p:pic>
      <p:sp>
        <p:nvSpPr>
          <p:cNvPr id="7" name="文本框 6">
            <a:extLst>
              <a:ext uri="{FF2B5EF4-FFF2-40B4-BE49-F238E27FC236}">
                <a16:creationId xmlns:a16="http://schemas.microsoft.com/office/drawing/2014/main" id="{EEAF1FAA-0858-4D49-9112-1EC6275DBCE7}"/>
              </a:ext>
            </a:extLst>
          </p:cNvPr>
          <p:cNvSpPr txBox="1"/>
          <p:nvPr/>
        </p:nvSpPr>
        <p:spPr>
          <a:xfrm>
            <a:off x="107504" y="1124744"/>
            <a:ext cx="9153525"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Expressions for the line parameters R</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L</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G</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C</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are given in Table for the three types of TEM transmission lines diagrammed in parts (a) through (c)</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9798119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E7705-261A-48DB-969F-ECB0F86575EC}"/>
              </a:ext>
            </a:extLst>
          </p:cNvPr>
          <p:cNvSpPr>
            <a:spLocks noGrp="1"/>
          </p:cNvSpPr>
          <p:nvPr>
            <p:ph type="title"/>
          </p:nvPr>
        </p:nvSpPr>
        <p:spPr/>
        <p:txBody>
          <a:bodyPr/>
          <a:lstStyle/>
          <a:p>
            <a:r>
              <a:rPr lang="en-US" altLang="zh-CN" dirty="0"/>
              <a:t> </a:t>
            </a:r>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6863CF1D-4534-402E-93B4-B275C4BF958D}"/>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3E3AA334-6FFD-483F-AB0A-0691DCE297ED}"/>
              </a:ext>
            </a:extLst>
          </p:cNvPr>
          <p:cNvSpPr txBox="1"/>
          <p:nvPr/>
        </p:nvSpPr>
        <p:spPr>
          <a:xfrm>
            <a:off x="9732" y="1049996"/>
            <a:ext cx="9153525" cy="132343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For each of these lines, the expressions are functions of two sets of parameters: (1) geometric parameters defining the cross-sectional dimensions of the given line and (2) the electromagnetic constitutive parameters of the conducting and insulating materials. The pertinent geometric parameters are:</a:t>
            </a:r>
          </a:p>
        </p:txBody>
      </p:sp>
      <p:pic>
        <p:nvPicPr>
          <p:cNvPr id="7" name="图片 6">
            <a:extLst>
              <a:ext uri="{FF2B5EF4-FFF2-40B4-BE49-F238E27FC236}">
                <a16:creationId xmlns:a16="http://schemas.microsoft.com/office/drawing/2014/main" id="{4E4DA084-B58F-47C5-B6AB-6D4CE35BE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300432"/>
            <a:ext cx="2880320" cy="2507572"/>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07EEEB5-DC89-4523-8076-AEC31BBB3E58}"/>
                  </a:ext>
                </a:extLst>
              </p:cNvPr>
              <p:cNvSpPr txBox="1"/>
              <p:nvPr/>
            </p:nvSpPr>
            <p:spPr>
              <a:xfrm>
                <a:off x="4004556" y="3645024"/>
                <a:ext cx="4639112" cy="40011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𝑎</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oMath>
                </a14:m>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outer radius of inner conductor,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m</a:t>
                </a:r>
                <a:endParaRPr kumimoji="0" lang="zh-CN" altLang="en-US"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307EEEB5-DC89-4523-8076-AEC31BBB3E58}"/>
                  </a:ext>
                </a:extLst>
              </p:cNvPr>
              <p:cNvSpPr txBox="1">
                <a:spLocks noRot="1" noChangeAspect="1" noMove="1" noResize="1" noEditPoints="1" noAdjustHandles="1" noChangeArrowheads="1" noChangeShapeType="1" noTextEdit="1"/>
              </p:cNvSpPr>
              <p:nvPr/>
            </p:nvSpPr>
            <p:spPr>
              <a:xfrm>
                <a:off x="4004556" y="3645024"/>
                <a:ext cx="4639112" cy="400110"/>
              </a:xfrm>
              <a:prstGeom prst="rect">
                <a:avLst/>
              </a:prstGeom>
              <a:blipFill>
                <a:blip r:embed="rId3"/>
                <a:stretch>
                  <a:fillRect t="-7576"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4F5D4A9-13DE-4352-8C8C-BDC918825817}"/>
                  </a:ext>
                </a:extLst>
              </p:cNvPr>
              <p:cNvSpPr txBox="1"/>
              <p:nvPr/>
            </p:nvSpPr>
            <p:spPr>
              <a:xfrm>
                <a:off x="3995936" y="4318423"/>
                <a:ext cx="4536504"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𝑏</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oMath>
                </a14:m>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inner radius of outer conductor,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m</a:t>
                </a:r>
                <a:endParaRPr kumimoji="0" lang="zh-CN" altLang="en-US"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74F5D4A9-13DE-4352-8C8C-BDC918825817}"/>
                  </a:ext>
                </a:extLst>
              </p:cNvPr>
              <p:cNvSpPr txBox="1">
                <a:spLocks noRot="1" noChangeAspect="1" noMove="1" noResize="1" noEditPoints="1" noAdjustHandles="1" noChangeArrowheads="1" noChangeShapeType="1" noTextEdit="1"/>
              </p:cNvSpPr>
              <p:nvPr/>
            </p:nvSpPr>
            <p:spPr>
              <a:xfrm>
                <a:off x="3995936" y="4318423"/>
                <a:ext cx="4536504" cy="400110"/>
              </a:xfrm>
              <a:prstGeom prst="rect">
                <a:avLst/>
              </a:prstGeom>
              <a:blipFill>
                <a:blip r:embed="rId4"/>
                <a:stretch>
                  <a:fillRect t="-6061" b="-2727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E0690CE-9700-449C-95BA-9BBD02402BA6}"/>
              </a:ext>
            </a:extLst>
          </p:cNvPr>
          <p:cNvSpPr txBox="1"/>
          <p:nvPr/>
        </p:nvSpPr>
        <p:spPr>
          <a:xfrm>
            <a:off x="107504" y="2809174"/>
            <a:ext cx="2232248"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宋体" panose="02010600030101010101" pitchFamily="2" charset="-122"/>
                <a:cs typeface="+mn-cs"/>
              </a:rPr>
              <a:t>(a)  Coaxial line</a:t>
            </a:r>
            <a:endParaRPr kumimoji="0" lang="zh-CN" altLang="en-US"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63784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Chapter 2</a:t>
            </a:r>
            <a:r>
              <a:rPr lang="en-GB" dirty="0" smtClean="0"/>
              <a:t> </a:t>
            </a:r>
            <a:r>
              <a:rPr lang="en-GB" dirty="0"/>
              <a:t>Outline</a:t>
            </a:r>
          </a:p>
        </p:txBody>
      </p:sp>
      <p:sp>
        <p:nvSpPr>
          <p:cNvPr id="112641" name="Rectangle 1"/>
          <p:cNvSpPr>
            <a:spLocks noChangeArrowheads="1"/>
          </p:cNvSpPr>
          <p:nvPr/>
        </p:nvSpPr>
        <p:spPr bwMode="auto">
          <a:xfrm>
            <a:off x="683568" y="908720"/>
            <a:ext cx="7992888" cy="37941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a:lnSpc>
                <a:spcPct val="200000"/>
              </a:lnSpc>
              <a:buFont typeface="Wingdings" panose="05000000000000000000" pitchFamily="2" charset="2"/>
              <a:buChar char="Ø"/>
            </a:pPr>
            <a:r>
              <a:rPr lang="en-GB" altLang="zh-CN" sz="2800" dirty="0" smtClean="0"/>
              <a:t>Transmission </a:t>
            </a:r>
            <a:r>
              <a:rPr lang="en-GB" altLang="zh-CN" sz="2800" dirty="0"/>
              <a:t>lines </a:t>
            </a:r>
            <a:endParaRPr lang="en-GB" altLang="zh-CN" sz="2800" dirty="0" smtClean="0"/>
          </a:p>
          <a:p>
            <a:pPr marL="1257300" lvl="2" indent="-342900" algn="just">
              <a:lnSpc>
                <a:spcPct val="200000"/>
              </a:lnSpc>
              <a:buFont typeface="Wingdings" panose="05000000000000000000" pitchFamily="2" charset="2"/>
              <a:buChar char="l"/>
            </a:pPr>
            <a:r>
              <a:rPr lang="en-GB" altLang="zh-CN" sz="2400" dirty="0"/>
              <a:t>General Consideration</a:t>
            </a:r>
          </a:p>
          <a:p>
            <a:pPr marL="1257300" lvl="2" indent="-342900" algn="just">
              <a:lnSpc>
                <a:spcPct val="200000"/>
              </a:lnSpc>
              <a:buFont typeface="Wingdings" panose="05000000000000000000" pitchFamily="2" charset="2"/>
              <a:buChar char="l"/>
            </a:pPr>
            <a:r>
              <a:rPr lang="en-GB" altLang="zh-CN" sz="2400" dirty="0"/>
              <a:t>Lumped-Element Model</a:t>
            </a:r>
          </a:p>
          <a:p>
            <a:pPr marL="1257300" lvl="2" indent="-342900" algn="just">
              <a:lnSpc>
                <a:spcPct val="200000"/>
              </a:lnSpc>
              <a:buFont typeface="Wingdings" panose="05000000000000000000" pitchFamily="2" charset="2"/>
              <a:buChar char="l"/>
            </a:pPr>
            <a:r>
              <a:rPr lang="en-GB" altLang="zh-CN" sz="2400" dirty="0"/>
              <a:t>Transmission Lines Equations</a:t>
            </a:r>
          </a:p>
          <a:p>
            <a:pPr marL="1257300" lvl="2" indent="-342900" algn="just">
              <a:lnSpc>
                <a:spcPct val="200000"/>
              </a:lnSpc>
              <a:buFont typeface="Wingdings" panose="05000000000000000000" pitchFamily="2" charset="2"/>
              <a:buChar char="l"/>
            </a:pPr>
            <a:r>
              <a:rPr lang="en-GB" altLang="zh-CN" sz="2400" dirty="0"/>
              <a:t>Wave Propagation of Transmission Lines </a:t>
            </a:r>
          </a:p>
        </p:txBody>
      </p:sp>
    </p:spTree>
    <p:extLst>
      <p:ext uri="{BB962C8B-B14F-4D97-AF65-F5344CB8AC3E}">
        <p14:creationId xmlns:p14="http://schemas.microsoft.com/office/powerpoint/2010/main" val="2971939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E7705-261A-48DB-969F-ECB0F86575EC}"/>
              </a:ext>
            </a:extLst>
          </p:cNvPr>
          <p:cNvSpPr>
            <a:spLocks noGrp="1"/>
          </p:cNvSpPr>
          <p:nvPr>
            <p:ph type="title"/>
          </p:nvPr>
        </p:nvSpPr>
        <p:spPr/>
        <p:txBody>
          <a:bodyPr/>
          <a:lstStyle/>
          <a:p>
            <a:r>
              <a:rPr lang="en-US" altLang="zh-CN" dirty="0"/>
              <a:t> </a:t>
            </a:r>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6863CF1D-4534-402E-93B4-B275C4BF958D}"/>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pic>
        <p:nvPicPr>
          <p:cNvPr id="15" name="图片 14">
            <a:extLst>
              <a:ext uri="{FF2B5EF4-FFF2-40B4-BE49-F238E27FC236}">
                <a16:creationId xmlns:a16="http://schemas.microsoft.com/office/drawing/2014/main" id="{E758B6EE-EBF1-4C3B-93CA-6EF0AB481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39" y="1365093"/>
            <a:ext cx="3361510" cy="2063907"/>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7C88E25-C52B-4106-AB33-93B1D89DA9DE}"/>
                  </a:ext>
                </a:extLst>
              </p:cNvPr>
              <p:cNvSpPr txBox="1"/>
              <p:nvPr/>
            </p:nvSpPr>
            <p:spPr>
              <a:xfrm>
                <a:off x="3829054" y="1606379"/>
                <a:ext cx="3728606"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𝑑</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 </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diameter of each wire, </a:t>
                </a:r>
                <a:r>
                  <a:rPr kumimoji="0" lang="zh-CN" altLang="en-US"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m</a:t>
                </a:r>
              </a:p>
            </p:txBody>
          </p:sp>
        </mc:Choice>
        <mc:Fallback xmlns="">
          <p:sp>
            <p:nvSpPr>
              <p:cNvPr id="21" name="文本框 20">
                <a:extLst>
                  <a:ext uri="{FF2B5EF4-FFF2-40B4-BE49-F238E27FC236}">
                    <a16:creationId xmlns:a16="http://schemas.microsoft.com/office/drawing/2014/main" id="{A7C88E25-C52B-4106-AB33-93B1D89DA9DE}"/>
                  </a:ext>
                </a:extLst>
              </p:cNvPr>
              <p:cNvSpPr txBox="1">
                <a:spLocks noRot="1" noChangeAspect="1" noMove="1" noResize="1" noEditPoints="1" noAdjustHandles="1" noChangeArrowheads="1" noChangeShapeType="1" noTextEdit="1"/>
              </p:cNvSpPr>
              <p:nvPr/>
            </p:nvSpPr>
            <p:spPr>
              <a:xfrm>
                <a:off x="3829054" y="1606379"/>
                <a:ext cx="3728606" cy="400110"/>
              </a:xfrm>
              <a:prstGeom prst="rect">
                <a:avLst/>
              </a:prstGeom>
              <a:blipFill>
                <a:blip r:embed="rId3"/>
                <a:stretch>
                  <a:fillRect t="-7692"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C7B0AED-4275-489B-A208-92FA705FA5D3}"/>
                  </a:ext>
                </a:extLst>
              </p:cNvPr>
              <p:cNvSpPr txBox="1"/>
              <p:nvPr/>
            </p:nvSpPr>
            <p:spPr>
              <a:xfrm>
                <a:off x="3829054" y="2188056"/>
                <a:ext cx="4941114"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𝐷</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spacing between wires</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centers, </a:t>
                </a:r>
                <a:r>
                  <a:rPr kumimoji="0" lang="zh-CN" altLang="en-US"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m</a:t>
                </a:r>
              </a:p>
            </p:txBody>
          </p:sp>
        </mc:Choice>
        <mc:Fallback xmlns="">
          <p:sp>
            <p:nvSpPr>
              <p:cNvPr id="23" name="文本框 22">
                <a:extLst>
                  <a:ext uri="{FF2B5EF4-FFF2-40B4-BE49-F238E27FC236}">
                    <a16:creationId xmlns:a16="http://schemas.microsoft.com/office/drawing/2014/main" id="{CC7B0AED-4275-489B-A208-92FA705FA5D3}"/>
                  </a:ext>
                </a:extLst>
              </p:cNvPr>
              <p:cNvSpPr txBox="1">
                <a:spLocks noRot="1" noChangeAspect="1" noMove="1" noResize="1" noEditPoints="1" noAdjustHandles="1" noChangeArrowheads="1" noChangeShapeType="1" noTextEdit="1"/>
              </p:cNvSpPr>
              <p:nvPr/>
            </p:nvSpPr>
            <p:spPr>
              <a:xfrm>
                <a:off x="3829054" y="2188056"/>
                <a:ext cx="4941114" cy="400110"/>
              </a:xfrm>
              <a:prstGeom prst="rect">
                <a:avLst/>
              </a:prstGeom>
              <a:blipFill>
                <a:blip r:embed="rId4"/>
                <a:stretch>
                  <a:fillRect t="-7576" b="-2727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B8525DE3-1C63-445D-AB97-F0DA1A9165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4219364"/>
            <a:ext cx="3066700" cy="2128985"/>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0B3B59B-9113-4601-AD04-6E4CC785691F}"/>
                  </a:ext>
                </a:extLst>
              </p:cNvPr>
              <p:cNvSpPr txBox="1"/>
              <p:nvPr/>
            </p:nvSpPr>
            <p:spPr>
              <a:xfrm>
                <a:off x="3829054" y="4357524"/>
                <a:ext cx="4584582"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𝜔</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width of each plate, </a:t>
                </a:r>
                <a:r>
                  <a:rPr kumimoji="0" lang="zh-CN" altLang="en-US"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m</a:t>
                </a:r>
              </a:p>
            </p:txBody>
          </p:sp>
        </mc:Choice>
        <mc:Fallback xmlns="">
          <p:sp>
            <p:nvSpPr>
              <p:cNvPr id="12" name="文本框 11">
                <a:extLst>
                  <a:ext uri="{FF2B5EF4-FFF2-40B4-BE49-F238E27FC236}">
                    <a16:creationId xmlns:a16="http://schemas.microsoft.com/office/drawing/2014/main" id="{90B3B59B-9113-4601-AD04-6E4CC785691F}"/>
                  </a:ext>
                </a:extLst>
              </p:cNvPr>
              <p:cNvSpPr txBox="1">
                <a:spLocks noRot="1" noChangeAspect="1" noMove="1" noResize="1" noEditPoints="1" noAdjustHandles="1" noChangeArrowheads="1" noChangeShapeType="1" noTextEdit="1"/>
              </p:cNvSpPr>
              <p:nvPr/>
            </p:nvSpPr>
            <p:spPr>
              <a:xfrm>
                <a:off x="3829054" y="4357524"/>
                <a:ext cx="4584582" cy="400110"/>
              </a:xfrm>
              <a:prstGeom prst="rect">
                <a:avLst/>
              </a:prstGeom>
              <a:blipFill>
                <a:blip r:embed="rId6"/>
                <a:stretch>
                  <a:fillRect t="-7692"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6179150-6DCB-465C-A33E-3A3A2BC849B4}"/>
                  </a:ext>
                </a:extLst>
              </p:cNvPr>
              <p:cNvSpPr txBox="1"/>
              <p:nvPr/>
            </p:nvSpPr>
            <p:spPr>
              <a:xfrm>
                <a:off x="3829054" y="4883747"/>
                <a:ext cx="5314946"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thickness of insulation between plates, </a:t>
                </a:r>
                <a:r>
                  <a:rPr kumimoji="0" lang="zh-CN" altLang="en-US"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m</a:t>
                </a:r>
              </a:p>
            </p:txBody>
          </p:sp>
        </mc:Choice>
        <mc:Fallback xmlns="">
          <p:sp>
            <p:nvSpPr>
              <p:cNvPr id="13" name="文本框 12">
                <a:extLst>
                  <a:ext uri="{FF2B5EF4-FFF2-40B4-BE49-F238E27FC236}">
                    <a16:creationId xmlns:a16="http://schemas.microsoft.com/office/drawing/2014/main" id="{B6179150-6DCB-465C-A33E-3A3A2BC849B4}"/>
                  </a:ext>
                </a:extLst>
              </p:cNvPr>
              <p:cNvSpPr txBox="1">
                <a:spLocks noRot="1" noChangeAspect="1" noMove="1" noResize="1" noEditPoints="1" noAdjustHandles="1" noChangeArrowheads="1" noChangeShapeType="1" noTextEdit="1"/>
              </p:cNvSpPr>
              <p:nvPr/>
            </p:nvSpPr>
            <p:spPr>
              <a:xfrm>
                <a:off x="3829054" y="4883747"/>
                <a:ext cx="5314946" cy="400110"/>
              </a:xfrm>
              <a:prstGeom prst="rect">
                <a:avLst/>
              </a:prstGeom>
              <a:blipFill>
                <a:blip r:embed="rId7"/>
                <a:stretch>
                  <a:fillRect t="-6061" r="-459" b="-27273"/>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F9B0664C-D3F3-4105-A528-264D04BBCC07}"/>
              </a:ext>
            </a:extLst>
          </p:cNvPr>
          <p:cNvSpPr txBox="1"/>
          <p:nvPr/>
        </p:nvSpPr>
        <p:spPr>
          <a:xfrm>
            <a:off x="107504" y="980260"/>
            <a:ext cx="4584582"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宋体" panose="02010600030101010101" pitchFamily="2" charset="-122"/>
                <a:cs typeface="+mn-cs"/>
              </a:rPr>
              <a:t>(b)  Two-wire line</a:t>
            </a:r>
            <a:endParaRPr kumimoji="0" lang="zh-CN" altLang="en-US"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16" name="文本框 15">
            <a:extLst>
              <a:ext uri="{FF2B5EF4-FFF2-40B4-BE49-F238E27FC236}">
                <a16:creationId xmlns:a16="http://schemas.microsoft.com/office/drawing/2014/main" id="{A116078A-A53B-44F0-B15F-3FAC5B45762B}"/>
              </a:ext>
            </a:extLst>
          </p:cNvPr>
          <p:cNvSpPr txBox="1"/>
          <p:nvPr/>
        </p:nvSpPr>
        <p:spPr>
          <a:xfrm>
            <a:off x="107504" y="3685787"/>
            <a:ext cx="4584582"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宋体" panose="02010600030101010101" pitchFamily="2" charset="-122"/>
                <a:cs typeface="+mn-cs"/>
              </a:rPr>
              <a:t>(c)  Parallel-plate line</a:t>
            </a:r>
            <a:endParaRPr kumimoji="0" lang="zh-CN" altLang="en-US"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18015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7C2F9-1269-4D7D-98E8-2B376837A2F7}"/>
              </a:ext>
            </a:extLst>
          </p:cNvPr>
          <p:cNvSpPr>
            <a:spLocks noGrp="1"/>
          </p:cNvSpPr>
          <p:nvPr>
            <p:ph type="title"/>
          </p:nvPr>
        </p:nvSpPr>
        <p:spPr>
          <a:xfrm>
            <a:off x="2843808" y="0"/>
            <a:ext cx="6300192" cy="692696"/>
          </a:xfrm>
        </p:spPr>
        <p:txBody>
          <a:bodyPr/>
          <a:lstStyle/>
          <a:p>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F2C7B90F-FB09-427E-920E-C7070D176441}"/>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pic>
        <p:nvPicPr>
          <p:cNvPr id="6" name="图片 5">
            <a:extLst>
              <a:ext uri="{FF2B5EF4-FFF2-40B4-BE49-F238E27FC236}">
                <a16:creationId xmlns:a16="http://schemas.microsoft.com/office/drawing/2014/main" id="{D6C3331D-A460-41F9-BEE0-EAF300243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5" y="1427507"/>
            <a:ext cx="9135227" cy="4999842"/>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3FC3778-F741-4234-A56B-3C49CDBB2331}"/>
                  </a:ext>
                </a:extLst>
              </p:cNvPr>
              <p:cNvSpPr txBox="1"/>
              <p:nvPr/>
            </p:nvSpPr>
            <p:spPr>
              <a:xfrm>
                <a:off x="251520" y="999332"/>
                <a:ext cx="8076636"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Transmission-line parameters </a:t>
                </a:r>
                <a14:m>
                  <m:oMath xmlns:m="http://schemas.openxmlformats.org/officeDocument/2006/math">
                    <m:sSup>
                      <m:sSupPr>
                        <m:ctrlP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𝑅</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sup>
                    </m:sSup>
                  </m:oMath>
                </a14:m>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sSup>
                      <m:sSup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sup>
                    </m:sSup>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sSup>
                      <m:sSup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sup>
                    </m:sSup>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a:t>
                </a:r>
                <a14:m>
                  <m:oMath xmlns:m="http://schemas.openxmlformats.org/officeDocument/2006/math">
                    <m:sSup>
                      <m:sSup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sup>
                    </m:sSup>
                  </m:oMath>
                </a14:m>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for three types of lines.</a:t>
                </a:r>
              </a:p>
            </p:txBody>
          </p:sp>
        </mc:Choice>
        <mc:Fallback xmlns="">
          <p:sp>
            <p:nvSpPr>
              <p:cNvPr id="8" name="文本框 7">
                <a:extLst>
                  <a:ext uri="{FF2B5EF4-FFF2-40B4-BE49-F238E27FC236}">
                    <a16:creationId xmlns:a16="http://schemas.microsoft.com/office/drawing/2014/main" id="{C3FC3778-F741-4234-A56B-3C49CDBB2331}"/>
                  </a:ext>
                </a:extLst>
              </p:cNvPr>
              <p:cNvSpPr txBox="1">
                <a:spLocks noRot="1" noChangeAspect="1" noMove="1" noResize="1" noEditPoints="1" noAdjustHandles="1" noChangeArrowheads="1" noChangeShapeType="1" noTextEdit="1"/>
              </p:cNvSpPr>
              <p:nvPr/>
            </p:nvSpPr>
            <p:spPr>
              <a:xfrm>
                <a:off x="251520" y="999332"/>
                <a:ext cx="8076636" cy="400110"/>
              </a:xfrm>
              <a:prstGeom prst="rect">
                <a:avLst/>
              </a:prstGeom>
              <a:blipFill>
                <a:blip r:embed="rId3"/>
                <a:stretch>
                  <a:fillRect l="-755" t="-7576" r="-830" b="-27273"/>
                </a:stretch>
              </a:blipFill>
            </p:spPr>
            <p:txBody>
              <a:bodyPr/>
              <a:lstStyle/>
              <a:p>
                <a:r>
                  <a:rPr lang="zh-CN" altLang="en-US">
                    <a:noFill/>
                  </a:rPr>
                  <a:t> </a:t>
                </a:r>
              </a:p>
            </p:txBody>
          </p:sp>
        </mc:Fallback>
      </mc:AlternateContent>
      <p:pic>
        <p:nvPicPr>
          <p:cNvPr id="7" name="图片 4">
            <a:extLst>
              <a:ext uri="{FF2B5EF4-FFF2-40B4-BE49-F238E27FC236}">
                <a16:creationId xmlns:a16="http://schemas.microsoft.com/office/drawing/2014/main" id="{1D730886-3A8C-4286-BE28-412B20739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52841"/>
            <a:ext cx="9144000" cy="2104346"/>
          </a:xfrm>
          <a:prstGeom prst="rect">
            <a:avLst/>
          </a:prstGeom>
        </p:spPr>
      </p:pic>
    </p:spTree>
    <p:extLst>
      <p:ext uri="{BB962C8B-B14F-4D97-AF65-F5344CB8AC3E}">
        <p14:creationId xmlns:p14="http://schemas.microsoft.com/office/powerpoint/2010/main" val="136049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E7705-261A-48DB-969F-ECB0F86575EC}"/>
              </a:ext>
            </a:extLst>
          </p:cNvPr>
          <p:cNvSpPr>
            <a:spLocks noGrp="1"/>
          </p:cNvSpPr>
          <p:nvPr>
            <p:ph type="title"/>
          </p:nvPr>
        </p:nvSpPr>
        <p:spPr/>
        <p:txBody>
          <a:bodyPr/>
          <a:lstStyle/>
          <a:p>
            <a:r>
              <a:rPr lang="en-US" altLang="zh-CN" dirty="0"/>
              <a:t> </a:t>
            </a:r>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6863CF1D-4534-402E-93B4-B275C4BF958D}"/>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805A628-8B15-4B29-8653-F86BE8686D09}"/>
                  </a:ext>
                </a:extLst>
              </p:cNvPr>
              <p:cNvSpPr txBox="1"/>
              <p:nvPr/>
            </p:nvSpPr>
            <p:spPr>
              <a:xfrm>
                <a:off x="-16571" y="908720"/>
                <a:ext cx="9153525" cy="1938992"/>
              </a:xfrm>
              <a:prstGeom prst="rect">
                <a:avLst/>
              </a:prstGeom>
              <a:noFill/>
            </p:spPr>
            <p:txBody>
              <a:bodyPr wrap="square">
                <a:spAutoFit/>
              </a:bodyPr>
              <a:lstStyle/>
              <a:p>
                <a:pPr algn="just"/>
                <a:r>
                  <a:rPr lang="zh-CN" altLang="en-US" sz="2000" dirty="0">
                    <a:cs typeface="Arial" panose="020B0604020202020204" pitchFamily="34" charset="0"/>
                  </a:rPr>
                  <a:t>The pertinent </a:t>
                </a:r>
                <a:r>
                  <a:rPr lang="zh-CN" altLang="en-US" sz="2000" dirty="0">
                    <a:solidFill>
                      <a:srgbClr val="FF0000"/>
                    </a:solidFill>
                    <a:cs typeface="Arial" panose="020B0604020202020204" pitchFamily="34" charset="0"/>
                  </a:rPr>
                  <a:t>constitutive parameters </a:t>
                </a:r>
                <a:r>
                  <a:rPr lang="zh-CN" altLang="en-US" sz="2000" dirty="0">
                    <a:cs typeface="Arial" panose="020B0604020202020204" pitchFamily="34" charset="0"/>
                  </a:rPr>
                  <a:t>apply to all three lines and consist of two groups:</a:t>
                </a:r>
              </a:p>
              <a:p>
                <a:pPr algn="just"/>
                <a:r>
                  <a:rPr lang="zh-CN" altLang="en-US" sz="2000" dirty="0">
                    <a:cs typeface="Arial" panose="020B0604020202020204" pitchFamily="34" charset="0"/>
                  </a:rPr>
                  <a:t>(1) </a:t>
                </a:r>
                <a14:m>
                  <m:oMath xmlns:m="http://schemas.openxmlformats.org/officeDocument/2006/math">
                    <m:sSub>
                      <m:sSubPr>
                        <m:ctrlP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𝜇</m:t>
                        </m:r>
                      </m:e>
                      <m:sub>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𝑐</m:t>
                        </m:r>
                      </m:sub>
                    </m:sSub>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oMath>
                </a14:m>
                <a:r>
                  <a:rPr lang="zh-CN" altLang="en-US" sz="2000" dirty="0">
                    <a:cs typeface="Arial" panose="020B0604020202020204" pitchFamily="34" charset="0"/>
                  </a:rPr>
                  <a:t>and </a:t>
                </a:r>
                <a14:m>
                  <m:oMath xmlns:m="http://schemas.openxmlformats.org/officeDocument/2006/math">
                    <m:sSub>
                      <m:sSubPr>
                        <m:ctrlPr>
                          <a:rPr lang="zh-CN" altLang="en-US" sz="2000" i="1">
                            <a:solidFill>
                              <a:prstClr val="black"/>
                            </a:solidFill>
                            <a:latin typeface="Cambria Math" panose="02040503050406030204" pitchFamily="18" charset="0"/>
                            <a:cs typeface="Arial" panose="020B0604020202020204" pitchFamily="34" charset="0"/>
                          </a:rPr>
                        </m:ctrlPr>
                      </m:sSubPr>
                      <m:e>
                        <m:r>
                          <a:rPr lang="zh-CN" altLang="en-US" sz="2000">
                            <a:solidFill>
                              <a:prstClr val="black"/>
                            </a:solidFill>
                            <a:latin typeface="Cambria Math" panose="02040503050406030204" pitchFamily="18" charset="0"/>
                            <a:cs typeface="Arial" panose="020B0604020202020204" pitchFamily="34" charset="0"/>
                          </a:rPr>
                          <m:t>𝜎</m:t>
                        </m:r>
                      </m:e>
                      <m:sub>
                        <m:r>
                          <a:rPr lang="zh-CN" altLang="en-US" sz="2000">
                            <a:solidFill>
                              <a:prstClr val="black"/>
                            </a:solidFill>
                            <a:latin typeface="Cambria Math" panose="02040503050406030204" pitchFamily="18" charset="0"/>
                            <a:cs typeface="Arial" panose="020B0604020202020204" pitchFamily="34" charset="0"/>
                          </a:rPr>
                          <m:t>𝑐</m:t>
                        </m:r>
                      </m:sub>
                    </m:sSub>
                    <m:r>
                      <a:rPr lang="zh-CN" altLang="en-US" sz="2000" i="1">
                        <a:solidFill>
                          <a:prstClr val="black"/>
                        </a:solidFill>
                        <a:latin typeface="Cambria Math" panose="02040503050406030204" pitchFamily="18" charset="0"/>
                        <a:cs typeface="Arial" panose="020B0604020202020204" pitchFamily="34" charset="0"/>
                      </a:rPr>
                      <m:t> </m:t>
                    </m:r>
                  </m:oMath>
                </a14:m>
                <a:r>
                  <a:rPr lang="zh-CN" altLang="en-US" sz="2000" dirty="0">
                    <a:cs typeface="Arial" panose="020B0604020202020204" pitchFamily="34" charset="0"/>
                  </a:rPr>
                  <a:t>are the magnetic permeability and electrical conductivity of the conductors, and</a:t>
                </a:r>
              </a:p>
              <a:p>
                <a:pPr algn="just"/>
                <a:r>
                  <a:rPr lang="zh-CN" altLang="en-US" sz="2000" dirty="0">
                    <a:cs typeface="Arial" panose="020B0604020202020204" pitchFamily="34" charset="0"/>
                  </a:rPr>
                  <a:t>(2)</a:t>
                </a:r>
                <a14:m>
                  <m:oMath xmlns:m="http://schemas.openxmlformats.org/officeDocument/2006/math">
                    <m:r>
                      <a:rPr kumimoji="0" lang="zh-CN" altLang="en-US" sz="2000" b="0" i="0"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𝜀</m:t>
                    </m:r>
                  </m:oMath>
                </a14:m>
                <a:r>
                  <a:rPr lang="zh-CN" altLang="en-US" sz="2000" dirty="0">
                    <a:cs typeface="Arial" panose="020B0604020202020204" pitchFamily="34" charset="0"/>
                  </a:rPr>
                  <a:t>, </a:t>
                </a:r>
                <a14:m>
                  <m:oMath xmlns:m="http://schemas.openxmlformats.org/officeDocument/2006/math">
                    <m:r>
                      <a:rPr lang="en-US" altLang="zh-CN" sz="2000" b="0" i="0" smtClean="0">
                        <a:solidFill>
                          <a:prstClr val="black"/>
                        </a:solidFill>
                        <a:latin typeface="Cambria Math" panose="02040503050406030204" pitchFamily="18" charset="0"/>
                        <a:cs typeface="Arial" panose="020B0604020202020204" pitchFamily="34" charset="0"/>
                      </a:rPr>
                      <m:t> </m:t>
                    </m:r>
                    <m:r>
                      <a:rPr lang="zh-CN" altLang="en-US" sz="2000">
                        <a:solidFill>
                          <a:prstClr val="black"/>
                        </a:solidFill>
                        <a:latin typeface="Cambria Math" panose="02040503050406030204" pitchFamily="18" charset="0"/>
                        <a:cs typeface="Arial" panose="020B0604020202020204" pitchFamily="34" charset="0"/>
                      </a:rPr>
                      <m:t>𝜇</m:t>
                    </m:r>
                  </m:oMath>
                </a14:m>
                <a:r>
                  <a:rPr lang="zh-CN" altLang="en-US" sz="2000" dirty="0">
                    <a:cs typeface="Arial" panose="020B0604020202020204" pitchFamily="34" charset="0"/>
                  </a:rPr>
                  <a:t>, and</a:t>
                </a:r>
                <a14:m>
                  <m:oMath xmlns:m="http://schemas.openxmlformats.org/officeDocument/2006/math">
                    <m:r>
                      <a:rPr lang="en-US" altLang="zh-CN" sz="2000" b="0" i="0" smtClean="0">
                        <a:solidFill>
                          <a:prstClr val="black"/>
                        </a:solidFill>
                        <a:latin typeface="Cambria Math" panose="02040503050406030204" pitchFamily="18" charset="0"/>
                        <a:cs typeface="Arial" panose="020B0604020202020204" pitchFamily="34" charset="0"/>
                      </a:rPr>
                      <m:t> </m:t>
                    </m:r>
                    <m:r>
                      <a:rPr lang="zh-CN" altLang="en-US" sz="2000">
                        <a:solidFill>
                          <a:prstClr val="black"/>
                        </a:solidFill>
                        <a:latin typeface="Cambria Math" panose="02040503050406030204" pitchFamily="18" charset="0"/>
                        <a:cs typeface="Arial" panose="020B0604020202020204" pitchFamily="34" charset="0"/>
                      </a:rPr>
                      <m:t>𝜎</m:t>
                    </m:r>
                  </m:oMath>
                </a14:m>
                <a:r>
                  <a:rPr lang="zh-CN" altLang="en-US" sz="2000" dirty="0">
                    <a:cs typeface="Arial" panose="020B0604020202020204" pitchFamily="34" charset="0"/>
                  </a:rPr>
                  <a:t> are the electrical permittivity, magnetic permeability, and electrical conductivity of the insulation material separating them.</a:t>
                </a:r>
              </a:p>
            </p:txBody>
          </p:sp>
        </mc:Choice>
        <mc:Fallback xmlns="">
          <p:sp>
            <p:nvSpPr>
              <p:cNvPr id="17" name="文本框 16">
                <a:extLst>
                  <a:ext uri="{FF2B5EF4-FFF2-40B4-BE49-F238E27FC236}">
                    <a16:creationId xmlns:a16="http://schemas.microsoft.com/office/drawing/2014/main" id="{6805A628-8B15-4B29-8653-F86BE8686D09}"/>
                  </a:ext>
                </a:extLst>
              </p:cNvPr>
              <p:cNvSpPr txBox="1">
                <a:spLocks noRot="1" noChangeAspect="1" noMove="1" noResize="1" noEditPoints="1" noAdjustHandles="1" noChangeArrowheads="1" noChangeShapeType="1" noTextEdit="1"/>
              </p:cNvSpPr>
              <p:nvPr/>
            </p:nvSpPr>
            <p:spPr>
              <a:xfrm>
                <a:off x="-16571" y="908720"/>
                <a:ext cx="9153525" cy="1938992"/>
              </a:xfrm>
              <a:prstGeom prst="rect">
                <a:avLst/>
              </a:prstGeom>
              <a:blipFill>
                <a:blip r:embed="rId2"/>
                <a:stretch>
                  <a:fillRect l="-666" t="-1258" r="-666" b="-5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9015DF48-8A60-4E73-9E8C-A15CF7F5520B}"/>
                  </a:ext>
                </a:extLst>
              </p:cNvPr>
              <p:cNvSpPr txBox="1"/>
              <p:nvPr/>
            </p:nvSpPr>
            <p:spPr>
              <a:xfrm>
                <a:off x="-32006" y="2929203"/>
                <a:ext cx="9153525" cy="1323439"/>
              </a:xfrm>
              <a:prstGeom prst="rect">
                <a:avLst/>
              </a:prstGeom>
              <a:noFill/>
            </p:spPr>
            <p:txBody>
              <a:bodyPr wrap="square">
                <a:spAutoFit/>
              </a:bodyPr>
              <a:lstStyle/>
              <a:p>
                <a:pPr algn="just"/>
                <a:r>
                  <a:rPr lang="zh-CN" altLang="en-US" sz="2000" dirty="0">
                    <a:cs typeface="Arial" panose="020B0604020202020204" pitchFamily="34" charset="0"/>
                  </a:rPr>
                  <a:t>The lumped-element model shown in Fig. 2-6(c) reflects the physical phenomena associated with the currents and voltages on any TEM transmission line. It consists of two in-series elements, </a:t>
                </a:r>
                <a14:m>
                  <m:oMath xmlns:m="http://schemas.openxmlformats.org/officeDocument/2006/math">
                    <m:sSup>
                      <m:sSupPr>
                        <m:ctrlPr>
                          <a:rPr kumimoji="0" lang="zh-CN" altLang="en-US"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p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𝑅</m:t>
                        </m:r>
                      </m:e>
                      <m:sup>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sup>
                    </m:sSup>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 </m:t>
                    </m:r>
                  </m:oMath>
                </a14:m>
                <a:r>
                  <a:rPr lang="zh-CN" altLang="en-US" sz="2000" dirty="0">
                    <a:cs typeface="Arial" panose="020B0604020202020204" pitchFamily="34" charset="0"/>
                  </a:rPr>
                  <a:t>and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 </m:t>
                        </m:r>
                        <m:r>
                          <a:rPr lang="en-US" altLang="zh-CN" sz="2000" b="0" i="1" smtClean="0">
                            <a:latin typeface="Cambria Math" panose="02040503050406030204" pitchFamily="18" charset="0"/>
                          </a:rPr>
                          <m:t>𝐿</m:t>
                        </m:r>
                      </m:e>
                      <m:sup>
                        <m:r>
                          <a:rPr lang="zh-CN" altLang="en-US" sz="2000">
                            <a:latin typeface="Cambria Math" panose="02040503050406030204" pitchFamily="18" charset="0"/>
                          </a:rPr>
                          <m:t>′</m:t>
                        </m:r>
                      </m:sup>
                    </m:sSup>
                  </m:oMath>
                </a14:m>
                <a:r>
                  <a:rPr lang="zh-CN" altLang="en-US" sz="2000" dirty="0">
                    <a:cs typeface="Arial" panose="020B0604020202020204" pitchFamily="34" charset="0"/>
                  </a:rPr>
                  <a:t>, and two shunt elements,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 </m:t>
                        </m:r>
                        <m:r>
                          <a:rPr lang="en-US" altLang="zh-CN" sz="2000" b="0" i="1" smtClean="0">
                            <a:latin typeface="Cambria Math" panose="02040503050406030204" pitchFamily="18" charset="0"/>
                          </a:rPr>
                          <m:t>𝐺</m:t>
                        </m:r>
                      </m:e>
                      <m:sup>
                        <m:r>
                          <a:rPr lang="zh-CN" altLang="en-US" sz="2000">
                            <a:latin typeface="Cambria Math" panose="02040503050406030204" pitchFamily="18" charset="0"/>
                          </a:rPr>
                          <m:t>′</m:t>
                        </m:r>
                      </m:sup>
                    </m:sSup>
                    <m:r>
                      <a:rPr lang="zh-CN" altLang="en-US" sz="2000" i="1">
                        <a:latin typeface="Cambria Math" panose="02040503050406030204" pitchFamily="18" charset="0"/>
                      </a:rPr>
                      <m:t> </m:t>
                    </m:r>
                  </m:oMath>
                </a14:m>
                <a:r>
                  <a:rPr lang="zh-CN" altLang="en-US" sz="2000" dirty="0">
                    <a:cs typeface="Arial" panose="020B0604020202020204" pitchFamily="34" charset="0"/>
                  </a:rPr>
                  <a:t>and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 </m:t>
                        </m:r>
                        <m:r>
                          <a:rPr lang="en-US" altLang="zh-CN" sz="2000" b="0" i="1" smtClean="0">
                            <a:latin typeface="Cambria Math" panose="02040503050406030204" pitchFamily="18" charset="0"/>
                          </a:rPr>
                          <m:t>𝐶</m:t>
                        </m:r>
                      </m:e>
                      <m:sup>
                        <m:r>
                          <a:rPr lang="zh-CN" altLang="en-US" sz="2000">
                            <a:latin typeface="Cambria Math" panose="02040503050406030204" pitchFamily="18" charset="0"/>
                          </a:rPr>
                          <m:t>′</m:t>
                        </m:r>
                      </m:sup>
                    </m:sSup>
                  </m:oMath>
                </a14:m>
                <a:r>
                  <a:rPr lang="en-US" altLang="zh-CN" sz="2000" dirty="0">
                    <a:cs typeface="Arial" panose="020B0604020202020204" pitchFamily="34" charset="0"/>
                  </a:rPr>
                  <a:t>.</a:t>
                </a:r>
                <a:endParaRPr lang="zh-CN" altLang="en-US" sz="2000" dirty="0">
                  <a:cs typeface="Arial" panose="020B0604020202020204" pitchFamily="34" charset="0"/>
                </a:endParaRPr>
              </a:p>
            </p:txBody>
          </p:sp>
        </mc:Choice>
        <mc:Fallback xmlns="">
          <p:sp>
            <p:nvSpPr>
              <p:cNvPr id="25" name="文本框 24">
                <a:extLst>
                  <a:ext uri="{FF2B5EF4-FFF2-40B4-BE49-F238E27FC236}">
                    <a16:creationId xmlns:a16="http://schemas.microsoft.com/office/drawing/2014/main" id="{9015DF48-8A60-4E73-9E8C-A15CF7F5520B}"/>
                  </a:ext>
                </a:extLst>
              </p:cNvPr>
              <p:cNvSpPr txBox="1">
                <a:spLocks noRot="1" noChangeAspect="1" noMove="1" noResize="1" noEditPoints="1" noAdjustHandles="1" noChangeArrowheads="1" noChangeShapeType="1" noTextEdit="1"/>
              </p:cNvSpPr>
              <p:nvPr/>
            </p:nvSpPr>
            <p:spPr>
              <a:xfrm>
                <a:off x="-32006" y="2929203"/>
                <a:ext cx="9153525" cy="1323439"/>
              </a:xfrm>
              <a:prstGeom prst="rect">
                <a:avLst/>
              </a:prstGeom>
              <a:blipFill>
                <a:blip r:embed="rId3"/>
                <a:stretch>
                  <a:fillRect l="-733" t="-2304" r="-666" b="-7834"/>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741D04BF-69CA-4D43-BE23-03E1FAE47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804" y="4219309"/>
            <a:ext cx="8415668" cy="2378341"/>
          </a:xfrm>
          <a:prstGeom prst="rect">
            <a:avLst/>
          </a:prstGeom>
        </p:spPr>
      </p:pic>
    </p:spTree>
    <p:extLst>
      <p:ext uri="{BB962C8B-B14F-4D97-AF65-F5344CB8AC3E}">
        <p14:creationId xmlns:p14="http://schemas.microsoft.com/office/powerpoint/2010/main" val="3226150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645FC-E718-41C3-93A5-B3A056F7B66D}"/>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Lumped-Element</a:t>
            </a:r>
            <a:r>
              <a:rPr lang="en-US" altLang="zh-CN" dirty="0">
                <a:latin typeface="Times New Roman" panose="02020603050405020304" pitchFamily="18" charset="0"/>
                <a:cs typeface="Times New Roman" panose="02020603050405020304" pitchFamily="18" charset="0"/>
              </a:rPr>
              <a:t> </a:t>
            </a:r>
            <a:r>
              <a:rPr lang="en-US" altLang="zh-CN" spc="-145" dirty="0">
                <a:latin typeface="Arial" panose="020B0604020202020204" pitchFamily="34" charset="0"/>
                <a:cs typeface="Arial" panose="020B0604020202020204" pitchFamily="34" charset="0"/>
              </a:rPr>
              <a:t>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9D52E947-ED57-4DA3-9389-9EC3A4EAC210}"/>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pic>
        <p:nvPicPr>
          <p:cNvPr id="6" name="图片 5">
            <a:extLst>
              <a:ext uri="{FF2B5EF4-FFF2-40B4-BE49-F238E27FC236}">
                <a16:creationId xmlns:a16="http://schemas.microsoft.com/office/drawing/2014/main" id="{AA598DD8-2EB2-4F40-885B-11F105015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163" y="1475871"/>
            <a:ext cx="4755445" cy="3249273"/>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35308F6-75B3-415F-9733-040AC92CF967}"/>
                  </a:ext>
                </a:extLst>
              </p:cNvPr>
              <p:cNvSpPr txBox="1"/>
              <p:nvPr/>
            </p:nvSpPr>
            <p:spPr>
              <a:xfrm>
                <a:off x="179511" y="5085184"/>
                <a:ext cx="8556748" cy="132343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Cross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section of a coaxial line with inner conductor of radius</a:t>
                </a: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𝑎</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outer conductor of radius</a:t>
                </a: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𝑏</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The conductors have magnetic permeability </a:t>
                </a:r>
                <a14:m>
                  <m:oMath xmlns:m="http://schemas.openxmlformats.org/officeDocument/2006/math">
                    <m:sSub>
                      <m:sSub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sSub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𝜇</m:t>
                        </m:r>
                      </m:e>
                      <m:sub>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𝑐</m:t>
                        </m:r>
                      </m:sub>
                    </m:sSub>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and conductivity </a:t>
                </a:r>
                <a14:m>
                  <m:oMath xmlns:m="http://schemas.openxmlformats.org/officeDocument/2006/math">
                    <m:sSub>
                      <m:sSub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sSub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𝜎</m:t>
                        </m:r>
                      </m:e>
                      <m:sub>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𝑐</m:t>
                        </m:r>
                      </m:sub>
                    </m:sSub>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the spacing material between the conductors has permittivity </a:t>
                </a:r>
                <a14:m>
                  <m:oMath xmlns:m="http://schemas.openxmlformats.org/officeDocument/2006/math">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𝜀</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,permeability </a:t>
                </a:r>
                <a14:m>
                  <m:oMath xmlns:m="http://schemas.openxmlformats.org/officeDocument/2006/math">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𝜇</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conductivity </a:t>
                </a:r>
                <a14:m>
                  <m:oMath xmlns:m="http://schemas.openxmlformats.org/officeDocument/2006/math">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𝜎</m:t>
                    </m:r>
                  </m:oMath>
                </a14:m>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935308F6-75B3-415F-9733-040AC92CF967}"/>
                  </a:ext>
                </a:extLst>
              </p:cNvPr>
              <p:cNvSpPr txBox="1">
                <a:spLocks noRot="1" noChangeAspect="1" noMove="1" noResize="1" noEditPoints="1" noAdjustHandles="1" noChangeArrowheads="1" noChangeShapeType="1" noTextEdit="1"/>
              </p:cNvSpPr>
              <p:nvPr/>
            </p:nvSpPr>
            <p:spPr>
              <a:xfrm>
                <a:off x="179511" y="5085184"/>
                <a:ext cx="8556748" cy="1323439"/>
              </a:xfrm>
              <a:prstGeom prst="rect">
                <a:avLst/>
              </a:prstGeom>
              <a:blipFill>
                <a:blip r:embed="rId3"/>
                <a:stretch>
                  <a:fillRect l="-712" t="-1843" r="-712" b="-7834"/>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B12A316-396A-449D-B21F-555E7AA680BE}"/>
              </a:ext>
            </a:extLst>
          </p:cNvPr>
          <p:cNvSpPr txBox="1"/>
          <p:nvPr/>
        </p:nvSpPr>
        <p:spPr>
          <a:xfrm>
            <a:off x="51866" y="1009477"/>
            <a:ext cx="9344669"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To explain the lumped-element model, consider a small section of a coaxial lin</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680324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1E52A-E009-49E1-BF0D-B688F704F718}"/>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5BB990D-D2AC-4877-B777-CD2418839D8C}"/>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5DCB46E-4642-45D9-9A3F-C80E40C35A68}"/>
                  </a:ext>
                </a:extLst>
              </p:cNvPr>
              <p:cNvSpPr txBox="1"/>
              <p:nvPr/>
            </p:nvSpPr>
            <p:spPr>
              <a:xfrm>
                <a:off x="45021" y="2362350"/>
                <a:ext cx="9242995" cy="731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coaxial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line resistance </a:t>
                </a:r>
                <a14:m>
                  <m:oMath xmlns:m="http://schemas.openxmlformats.org/officeDocument/2006/math">
                    <m:sSup>
                      <m:sSup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sSup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𝑅</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sup>
                    </m:s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accounts for the combined resistance per unit length of the inner and outer conductors</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5" name="文本框 4">
                <a:extLst>
                  <a:ext uri="{FF2B5EF4-FFF2-40B4-BE49-F238E27FC236}">
                    <a16:creationId xmlns:a16="http://schemas.microsoft.com/office/drawing/2014/main" id="{15DCB46E-4642-45D9-9A3F-C80E40C35A68}"/>
                  </a:ext>
                </a:extLst>
              </p:cNvPr>
              <p:cNvSpPr txBox="1">
                <a:spLocks noRot="1" noChangeAspect="1" noMove="1" noResize="1" noEditPoints="1" noAdjustHandles="1" noChangeArrowheads="1" noChangeShapeType="1" noTextEdit="1"/>
              </p:cNvSpPr>
              <p:nvPr/>
            </p:nvSpPr>
            <p:spPr>
              <a:xfrm>
                <a:off x="45021" y="2362350"/>
                <a:ext cx="9242995" cy="731995"/>
              </a:xfrm>
              <a:prstGeom prst="rect">
                <a:avLst/>
              </a:prstGeom>
              <a:blipFill>
                <a:blip r:embed="rId3"/>
                <a:stretch>
                  <a:fillRect l="-659" t="-1667" b="-14167"/>
                </a:stretch>
              </a:blipFill>
            </p:spPr>
            <p:txBody>
              <a:bodyPr/>
              <a:lstStyle/>
              <a:p>
                <a:r>
                  <a:rPr lang="zh-CN" altLang="en-US">
                    <a:noFill/>
                  </a:rPr>
                  <a:t> </a:t>
                </a:r>
              </a:p>
            </p:txBody>
          </p:sp>
        </mc:Fallback>
      </mc:AlternateContent>
      <p:graphicFrame>
        <p:nvGraphicFramePr>
          <p:cNvPr id="8" name="对象 7">
            <a:extLst>
              <a:ext uri="{FF2B5EF4-FFF2-40B4-BE49-F238E27FC236}">
                <a16:creationId xmlns:a16="http://schemas.microsoft.com/office/drawing/2014/main" id="{A2DDD030-18AB-4028-A013-161B2974D9A5}"/>
              </a:ext>
            </a:extLst>
          </p:cNvPr>
          <p:cNvGraphicFramePr>
            <a:graphicFrameLocks noChangeAspect="1"/>
          </p:cNvGraphicFramePr>
          <p:nvPr>
            <p:extLst>
              <p:ext uri="{D42A27DB-BD31-4B8C-83A1-F6EECF244321}">
                <p14:modId xmlns:p14="http://schemas.microsoft.com/office/powerpoint/2010/main" val="3185549415"/>
              </p:ext>
            </p:extLst>
          </p:nvPr>
        </p:nvGraphicFramePr>
        <p:xfrm>
          <a:off x="2308002" y="3174242"/>
          <a:ext cx="2520280" cy="709427"/>
        </p:xfrm>
        <a:graphic>
          <a:graphicData uri="http://schemas.openxmlformats.org/presentationml/2006/ole">
            <mc:AlternateContent xmlns:mc="http://schemas.openxmlformats.org/markup-compatibility/2006">
              <mc:Choice xmlns:v="urn:schemas-microsoft-com:vml" Requires="v">
                <p:oleObj spid="_x0000_s50306" name="Equation" r:id="rId4" imgW="1536480" imgH="431640" progId="Equation.DSMT4">
                  <p:embed/>
                </p:oleObj>
              </mc:Choice>
              <mc:Fallback>
                <p:oleObj name="Equation" r:id="rId4" imgW="1536480" imgH="431640" progId="Equation.DSMT4">
                  <p:embed/>
                  <p:pic>
                    <p:nvPicPr>
                      <p:cNvPr id="8" name="对象 7">
                        <a:extLst>
                          <a:ext uri="{FF2B5EF4-FFF2-40B4-BE49-F238E27FC236}">
                            <a16:creationId xmlns:a16="http://schemas.microsoft.com/office/drawing/2014/main" id="{A2DDD030-18AB-4028-A013-161B2974D9A5}"/>
                          </a:ext>
                        </a:extLst>
                      </p:cNvPr>
                      <p:cNvPicPr/>
                      <p:nvPr/>
                    </p:nvPicPr>
                    <p:blipFill>
                      <a:blip r:embed="rId5"/>
                      <a:stretch>
                        <a:fillRect/>
                      </a:stretch>
                    </p:blipFill>
                    <p:spPr>
                      <a:xfrm>
                        <a:off x="2308002" y="3174242"/>
                        <a:ext cx="2520280" cy="709427"/>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602A7E2F-5ADB-4373-A318-864BB55B568A}"/>
              </a:ext>
            </a:extLst>
          </p:cNvPr>
          <p:cNvSpPr txBox="1"/>
          <p:nvPr/>
        </p:nvSpPr>
        <p:spPr>
          <a:xfrm>
            <a:off x="251520" y="4420357"/>
            <a:ext cx="136815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where,</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aphicFrame>
        <p:nvGraphicFramePr>
          <p:cNvPr id="10" name="对象 9">
            <a:extLst>
              <a:ext uri="{FF2B5EF4-FFF2-40B4-BE49-F238E27FC236}">
                <a16:creationId xmlns:a16="http://schemas.microsoft.com/office/drawing/2014/main" id="{97C62336-E575-4961-879F-C93626C54E50}"/>
              </a:ext>
            </a:extLst>
          </p:cNvPr>
          <p:cNvGraphicFramePr>
            <a:graphicFrameLocks noChangeAspect="1"/>
          </p:cNvGraphicFramePr>
          <p:nvPr>
            <p:extLst>
              <p:ext uri="{D42A27DB-BD31-4B8C-83A1-F6EECF244321}">
                <p14:modId xmlns:p14="http://schemas.microsoft.com/office/powerpoint/2010/main" val="2429455472"/>
              </p:ext>
            </p:extLst>
          </p:nvPr>
        </p:nvGraphicFramePr>
        <p:xfrm>
          <a:off x="2140979" y="4725144"/>
          <a:ext cx="1427163" cy="768350"/>
        </p:xfrm>
        <a:graphic>
          <a:graphicData uri="http://schemas.openxmlformats.org/presentationml/2006/ole">
            <mc:AlternateContent xmlns:mc="http://schemas.openxmlformats.org/markup-compatibility/2006">
              <mc:Choice xmlns:v="urn:schemas-microsoft-com:vml" Requires="v">
                <p:oleObj spid="_x0000_s50307" name="Equation" r:id="rId6" imgW="850680" imgH="482400" progId="Equation.DSMT4">
                  <p:embed/>
                </p:oleObj>
              </mc:Choice>
              <mc:Fallback>
                <p:oleObj name="Equation" r:id="rId6" imgW="850680" imgH="482400" progId="Equation.DSMT4">
                  <p:embed/>
                  <p:pic>
                    <p:nvPicPr>
                      <p:cNvPr id="10" name="对象 9">
                        <a:extLst>
                          <a:ext uri="{FF2B5EF4-FFF2-40B4-BE49-F238E27FC236}">
                            <a16:creationId xmlns:a16="http://schemas.microsoft.com/office/drawing/2014/main" id="{97C62336-E575-4961-879F-C93626C54E50}"/>
                          </a:ext>
                        </a:extLst>
                      </p:cNvPr>
                      <p:cNvPicPr/>
                      <p:nvPr/>
                    </p:nvPicPr>
                    <p:blipFill>
                      <a:blip r:embed="rId7"/>
                      <a:stretch>
                        <a:fillRect/>
                      </a:stretch>
                    </p:blipFill>
                    <p:spPr>
                      <a:xfrm>
                        <a:off x="2140979" y="4725144"/>
                        <a:ext cx="1427163" cy="7683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A585F2B-956F-445B-9B37-3C10DF448193}"/>
                  </a:ext>
                </a:extLst>
              </p:cNvPr>
              <p:cNvSpPr txBox="1"/>
              <p:nvPr/>
            </p:nvSpPr>
            <p:spPr>
              <a:xfrm>
                <a:off x="251520" y="5742940"/>
                <a:ext cx="9153524" cy="98488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For a perfect conductor with </a:t>
                </a:r>
                <a14:m>
                  <m:oMath xmlns:m="http://schemas.openxmlformats.org/officeDocument/2006/math">
                    <m:sSub>
                      <m:sSubPr>
                        <m:ctrlPr>
                          <a:rPr kumimoji="0" lang="zh-CN" altLang="en-US"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𝜎</m:t>
                        </m:r>
                      </m:e>
                      <m:sub>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𝑐</m:t>
                        </m:r>
                      </m:sub>
                    </m:sSub>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 </m:t>
                    </m:r>
                  </m:oMath>
                </a14:m>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or a high-conductivity material such that </a:t>
                </a:r>
                <a14:m>
                  <m:oMath xmlns:m="http://schemas.openxmlformats.org/officeDocument/2006/math">
                    <m:d>
                      <m:dPr>
                        <m:ctrlP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ctrlPr>
                      </m:dPr>
                      <m:e>
                        <m:f>
                          <m:fPr>
                            <m:type m:val="lin"/>
                            <m:ctrlP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ctrlPr>
                          </m:fPr>
                          <m:num>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t>𝑓</m:t>
                            </m:r>
                            <m:sSub>
                              <m:sSubPr>
                                <m:ctrlP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ctrlPr>
                              </m:sSubPr>
                              <m:e>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t>𝜇</m:t>
                                </m:r>
                              </m:e>
                              <m:sub>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t>𝑐</m:t>
                                </m:r>
                              </m:sub>
                            </m:sSub>
                          </m:num>
                          <m:den>
                            <m:sSub>
                              <m:sSubPr>
                                <m:ctrlP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ctrlPr>
                              </m:sSubPr>
                              <m:e>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t>𝜎</m:t>
                                </m:r>
                              </m:e>
                              <m:sub>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t>𝑐</m:t>
                                </m:r>
                              </m:sub>
                            </m:sSub>
                          </m:den>
                        </m:f>
                      </m:e>
                    </m:d>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Arial" panose="020B0604020202020204" pitchFamily="34" charset="0"/>
                      </a:rPr>
                      <m:t>≪1 </m:t>
                    </m:r>
                  </m:oMath>
                </a14:m>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sSub>
                      <m:sSubPr>
                        <m:ctrlP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𝑅</m:t>
                        </m:r>
                      </m:e>
                      <m:sub>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𝑠</m:t>
                        </m:r>
                      </m:sub>
                    </m:sSub>
                  </m:oMath>
                </a14:m>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approaches zero, and so does</a:t>
                </a:r>
                <a14:m>
                  <m:oMath xmlns:m="http://schemas.openxmlformats.org/officeDocument/2006/math">
                    <m:sSup>
                      <m:sSupPr>
                        <m:ctrlP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p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𝑅</m:t>
                        </m:r>
                      </m:e>
                      <m:sup>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sup>
                    </m:sSup>
                  </m:oMath>
                </a14:m>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2" name="文本框 11">
                <a:extLst>
                  <a:ext uri="{FF2B5EF4-FFF2-40B4-BE49-F238E27FC236}">
                    <a16:creationId xmlns:a16="http://schemas.microsoft.com/office/drawing/2014/main" id="{AA585F2B-956F-445B-9B37-3C10DF448193}"/>
                  </a:ext>
                </a:extLst>
              </p:cNvPr>
              <p:cNvSpPr txBox="1">
                <a:spLocks noRot="1" noChangeAspect="1" noMove="1" noResize="1" noEditPoints="1" noAdjustHandles="1" noChangeArrowheads="1" noChangeShapeType="1" noTextEdit="1"/>
              </p:cNvSpPr>
              <p:nvPr/>
            </p:nvSpPr>
            <p:spPr>
              <a:xfrm>
                <a:off x="251520" y="5742940"/>
                <a:ext cx="9153524" cy="984885"/>
              </a:xfrm>
              <a:prstGeom prst="rect">
                <a:avLst/>
              </a:prstGeom>
              <a:blipFill>
                <a:blip r:embed="rId8"/>
                <a:stretch>
                  <a:fillRect l="-666" t="-15432" b="-45062"/>
                </a:stretch>
              </a:blipFill>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DD83DC11-4307-4702-BB8E-F1C72219B157}"/>
              </a:ext>
            </a:extLst>
          </p:cNvPr>
          <p:cNvSpPr txBox="1"/>
          <p:nvPr/>
        </p:nvSpPr>
        <p:spPr>
          <a:xfrm>
            <a:off x="5508104" y="2783050"/>
            <a:ext cx="1368151"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(coax line)</a:t>
            </a:r>
            <a:endParaRPr kumimoji="0" lang="zh-CN" altLang="en-US"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a:extLst>
              <a:ext uri="{FF2B5EF4-FFF2-40B4-BE49-F238E27FC236}">
                <a16:creationId xmlns:a16="http://schemas.microsoft.com/office/drawing/2014/main" id="{B135FAA8-47E4-44AA-A13E-2FFE45A7CDFC}"/>
              </a:ext>
            </a:extLst>
          </p:cNvPr>
          <p:cNvSpPr txBox="1"/>
          <p:nvPr/>
        </p:nvSpPr>
        <p:spPr>
          <a:xfrm>
            <a:off x="45021" y="959014"/>
            <a:ext cx="9108504" cy="132343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When a voltage source is connected across the terminals connected to the two conductors at the sending end of the line, currents flow through the conductors, primarily along the outer surface of the inner conductor and the inner surface of the outer conductor. </a:t>
            </a:r>
          </a:p>
        </p:txBody>
      </p:sp>
      <p:pic>
        <p:nvPicPr>
          <p:cNvPr id="13" name="图片 5">
            <a:extLst>
              <a:ext uri="{FF2B5EF4-FFF2-40B4-BE49-F238E27FC236}">
                <a16:creationId xmlns:a16="http://schemas.microsoft.com/office/drawing/2014/main" id="{AA598DD8-2EB2-4F40-885B-11F1050151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6492" y="3183160"/>
            <a:ext cx="3739265" cy="2554943"/>
          </a:xfrm>
          <a:prstGeom prst="rect">
            <a:avLst/>
          </a:prstGeom>
        </p:spPr>
      </p:pic>
    </p:spTree>
    <p:extLst>
      <p:ext uri="{BB962C8B-B14F-4D97-AF65-F5344CB8AC3E}">
        <p14:creationId xmlns:p14="http://schemas.microsoft.com/office/powerpoint/2010/main" val="40286918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1E52A-E009-49E1-BF0D-B688F704F718}"/>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Lumped-Element Model</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5BB990D-D2AC-4877-B777-CD2418839D8C}"/>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F7EA8758-6E28-49F7-899D-725EE54336B9}"/>
                  </a:ext>
                </a:extLst>
              </p:cNvPr>
              <p:cNvSpPr txBox="1"/>
              <p:nvPr/>
            </p:nvSpPr>
            <p:spPr>
              <a:xfrm>
                <a:off x="107504" y="863700"/>
                <a:ext cx="9036496"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Line </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inductance </a:t>
                </a:r>
                <a14:m>
                  <m:oMath xmlns:m="http://schemas.openxmlformats.org/officeDocument/2006/math">
                    <m:sSup>
                      <m:sSupPr>
                        <m:ctrlP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𝐿</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sup>
                    </m:sSup>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which accounts for the joint inductance of both </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conductors</a:t>
                </a:r>
                <a:r>
                  <a:rPr kumimoji="0" lang="zh-CN" altLang="en-US" sz="2000" b="0" i="0" u="none" strike="noStrike" kern="1200" cap="none" spc="0" normalizeH="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per unit length of a coaxial line is :</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26" name="文本框 25">
                <a:extLst>
                  <a:ext uri="{FF2B5EF4-FFF2-40B4-BE49-F238E27FC236}">
                    <a16:creationId xmlns:a16="http://schemas.microsoft.com/office/drawing/2014/main" id="{F7EA8758-6E28-49F7-899D-725EE54336B9}"/>
                  </a:ext>
                </a:extLst>
              </p:cNvPr>
              <p:cNvSpPr txBox="1">
                <a:spLocks noRot="1" noChangeAspect="1" noMove="1" noResize="1" noEditPoints="1" noAdjustHandles="1" noChangeArrowheads="1" noChangeShapeType="1" noTextEdit="1"/>
              </p:cNvSpPr>
              <p:nvPr/>
            </p:nvSpPr>
            <p:spPr>
              <a:xfrm>
                <a:off x="107504" y="863700"/>
                <a:ext cx="9036496" cy="707886"/>
              </a:xfrm>
              <a:prstGeom prst="rect">
                <a:avLst/>
              </a:prstGeom>
              <a:blipFill>
                <a:blip r:embed="rId3"/>
                <a:stretch>
                  <a:fillRect l="-742" t="-4310" r="-675" b="-15517"/>
                </a:stretch>
              </a:blipFill>
            </p:spPr>
            <p:txBody>
              <a:bodyPr/>
              <a:lstStyle/>
              <a:p>
                <a:r>
                  <a:rPr lang="zh-CN" altLang="en-US">
                    <a:noFill/>
                  </a:rPr>
                  <a:t> </a:t>
                </a:r>
              </a:p>
            </p:txBody>
          </p:sp>
        </mc:Fallback>
      </mc:AlternateContent>
      <p:graphicFrame>
        <p:nvGraphicFramePr>
          <p:cNvPr id="28" name="对象 27">
            <a:extLst>
              <a:ext uri="{FF2B5EF4-FFF2-40B4-BE49-F238E27FC236}">
                <a16:creationId xmlns:a16="http://schemas.microsoft.com/office/drawing/2014/main" id="{3036775C-9334-4926-B15A-81D2E81D2627}"/>
              </a:ext>
            </a:extLst>
          </p:cNvPr>
          <p:cNvGraphicFramePr>
            <a:graphicFrameLocks noChangeAspect="1"/>
          </p:cNvGraphicFramePr>
          <p:nvPr>
            <p:extLst>
              <p:ext uri="{D42A27DB-BD31-4B8C-83A1-F6EECF244321}">
                <p14:modId xmlns:p14="http://schemas.microsoft.com/office/powerpoint/2010/main" val="3428705085"/>
              </p:ext>
            </p:extLst>
          </p:nvPr>
        </p:nvGraphicFramePr>
        <p:xfrm>
          <a:off x="2852206" y="1622872"/>
          <a:ext cx="2406457" cy="707886"/>
        </p:xfrm>
        <a:graphic>
          <a:graphicData uri="http://schemas.openxmlformats.org/presentationml/2006/ole">
            <mc:AlternateContent xmlns:mc="http://schemas.openxmlformats.org/markup-compatibility/2006">
              <mc:Choice xmlns:v="urn:schemas-microsoft-com:vml" Requires="v">
                <p:oleObj spid="_x0000_s51389" name="Equation" r:id="rId4" imgW="1447560" imgH="431640" progId="Equation.DSMT4">
                  <p:embed/>
                </p:oleObj>
              </mc:Choice>
              <mc:Fallback>
                <p:oleObj name="Equation" r:id="rId4" imgW="1447560" imgH="431640" progId="Equation.DSMT4">
                  <p:embed/>
                  <p:pic>
                    <p:nvPicPr>
                      <p:cNvPr id="28" name="对象 27">
                        <a:extLst>
                          <a:ext uri="{FF2B5EF4-FFF2-40B4-BE49-F238E27FC236}">
                            <a16:creationId xmlns:a16="http://schemas.microsoft.com/office/drawing/2014/main" id="{3036775C-9334-4926-B15A-81D2E81D2627}"/>
                          </a:ext>
                        </a:extLst>
                      </p:cNvPr>
                      <p:cNvPicPr/>
                      <p:nvPr/>
                    </p:nvPicPr>
                    <p:blipFill>
                      <a:blip r:embed="rId5"/>
                      <a:stretch>
                        <a:fillRect/>
                      </a:stretch>
                    </p:blipFill>
                    <p:spPr>
                      <a:xfrm>
                        <a:off x="2852206" y="1622872"/>
                        <a:ext cx="2406457" cy="70788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D83D5EA-A24C-4F80-B0C0-05CD4C5F0556}"/>
                  </a:ext>
                </a:extLst>
              </p:cNvPr>
              <p:cNvSpPr txBox="1"/>
              <p:nvPr/>
            </p:nvSpPr>
            <p:spPr>
              <a:xfrm>
                <a:off x="-31604" y="2464639"/>
                <a:ext cx="9123625"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altLang="zh-CN" sz="2000" dirty="0">
                    <a:solidFill>
                      <a:prstClr val="black"/>
                    </a:solidFill>
                    <a:cs typeface="Arial" panose="020B0604020202020204" pitchFamily="34" charset="0"/>
                  </a:rPr>
                  <a:t>L</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ine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conductance </a:t>
                </a:r>
                <a14:m>
                  <m:oMath xmlns:m="http://schemas.openxmlformats.org/officeDocument/2006/math">
                    <m:sSup>
                      <m:sSup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sSupPr>
                      <m:e>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𝐺</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sup>
                    </m:s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oMath>
                </a14:m>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accounts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for current flow between the outer and inner conductors, </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per unit length is :</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13" name="文本框 12">
                <a:extLst>
                  <a:ext uri="{FF2B5EF4-FFF2-40B4-BE49-F238E27FC236}">
                    <a16:creationId xmlns:a16="http://schemas.microsoft.com/office/drawing/2014/main" id="{DD83D5EA-A24C-4F80-B0C0-05CD4C5F0556}"/>
                  </a:ext>
                </a:extLst>
              </p:cNvPr>
              <p:cNvSpPr txBox="1">
                <a:spLocks noRot="1" noChangeAspect="1" noMove="1" noResize="1" noEditPoints="1" noAdjustHandles="1" noChangeArrowheads="1" noChangeShapeType="1" noTextEdit="1"/>
              </p:cNvSpPr>
              <p:nvPr/>
            </p:nvSpPr>
            <p:spPr>
              <a:xfrm>
                <a:off x="-31604" y="2464639"/>
                <a:ext cx="9123625" cy="707886"/>
              </a:xfrm>
              <a:prstGeom prst="rect">
                <a:avLst/>
              </a:prstGeom>
              <a:blipFill>
                <a:blip r:embed="rId6"/>
                <a:stretch>
                  <a:fillRect l="-735" t="-3448" r="-668" b="-15517"/>
                </a:stretch>
              </a:blipFill>
            </p:spPr>
            <p:txBody>
              <a:bodyPr/>
              <a:lstStyle/>
              <a:p>
                <a:r>
                  <a:rPr lang="zh-CN" altLang="en-US">
                    <a:noFill/>
                  </a:rPr>
                  <a:t> </a:t>
                </a:r>
              </a:p>
            </p:txBody>
          </p:sp>
        </mc:Fallback>
      </mc:AlternateContent>
      <p:graphicFrame>
        <p:nvGraphicFramePr>
          <p:cNvPr id="14" name="对象 13">
            <a:extLst>
              <a:ext uri="{FF2B5EF4-FFF2-40B4-BE49-F238E27FC236}">
                <a16:creationId xmlns:a16="http://schemas.microsoft.com/office/drawing/2014/main" id="{8E944BB8-3E4B-40AF-A951-A1AE1F6AD4AB}"/>
              </a:ext>
            </a:extLst>
          </p:cNvPr>
          <p:cNvGraphicFramePr>
            <a:graphicFrameLocks noChangeAspect="1"/>
          </p:cNvGraphicFramePr>
          <p:nvPr>
            <p:extLst>
              <p:ext uri="{D42A27DB-BD31-4B8C-83A1-F6EECF244321}">
                <p14:modId xmlns:p14="http://schemas.microsoft.com/office/powerpoint/2010/main" val="1742088364"/>
              </p:ext>
            </p:extLst>
          </p:nvPr>
        </p:nvGraphicFramePr>
        <p:xfrm>
          <a:off x="2954490" y="3255189"/>
          <a:ext cx="2304173" cy="780816"/>
        </p:xfrm>
        <a:graphic>
          <a:graphicData uri="http://schemas.openxmlformats.org/presentationml/2006/ole">
            <mc:AlternateContent xmlns:mc="http://schemas.openxmlformats.org/markup-compatibility/2006">
              <mc:Choice xmlns:v="urn:schemas-microsoft-com:vml" Requires="v">
                <p:oleObj spid="_x0000_s51390" name="Equation" r:id="rId7" imgW="1307880" imgH="444240" progId="Equation.DSMT4">
                  <p:embed/>
                </p:oleObj>
              </mc:Choice>
              <mc:Fallback>
                <p:oleObj name="Equation" r:id="rId7" imgW="1307880" imgH="444240" progId="Equation.DSMT4">
                  <p:embed/>
                  <p:pic>
                    <p:nvPicPr>
                      <p:cNvPr id="14" name="对象 13">
                        <a:extLst>
                          <a:ext uri="{FF2B5EF4-FFF2-40B4-BE49-F238E27FC236}">
                            <a16:creationId xmlns:a16="http://schemas.microsoft.com/office/drawing/2014/main" id="{8E944BB8-3E4B-40AF-A951-A1AE1F6AD4AB}"/>
                          </a:ext>
                        </a:extLst>
                      </p:cNvPr>
                      <p:cNvPicPr/>
                      <p:nvPr/>
                    </p:nvPicPr>
                    <p:blipFill>
                      <a:blip r:embed="rId8"/>
                      <a:stretch>
                        <a:fillRect/>
                      </a:stretch>
                    </p:blipFill>
                    <p:spPr>
                      <a:xfrm>
                        <a:off x="2954490" y="3255189"/>
                        <a:ext cx="2304173" cy="78081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418559E-C62F-42A2-A464-3C0802234EED}"/>
                  </a:ext>
                </a:extLst>
              </p:cNvPr>
              <p:cNvSpPr txBox="1"/>
              <p:nvPr/>
            </p:nvSpPr>
            <p:spPr>
              <a:xfrm>
                <a:off x="56274" y="4118669"/>
                <a:ext cx="9138956"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If the material separating the inner and outer conductors is a perfect dielectric with</a:t>
                </a:r>
                <a14:m>
                  <m:oMath xmlns:m="http://schemas.openxmlformats.org/officeDocument/2006/math">
                    <m:r>
                      <a:rPr kumimoji="0" lang="en-US" altLang="zh-CN" sz="2000" b="0" i="0"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𝜎</m:t>
                    </m:r>
                  </m:oMath>
                </a14:m>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=0</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then </a:t>
                </a:r>
                <a14:m>
                  <m:oMath xmlns:m="http://schemas.openxmlformats.org/officeDocument/2006/math">
                    <m:sSup>
                      <m:sSupPr>
                        <m:ctrlPr>
                          <a:rPr kumimoji="0" lang="zh-CN" altLang="en-US"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p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𝐺</m:t>
                        </m:r>
                      </m:e>
                      <m:sup>
                        <m:r>
                          <a:rPr kumimoji="0" lang="zh-CN" altLang="en-US"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sup>
                    </m:sSup>
                    <m:r>
                      <a:rPr kumimoji="0" lang="zh-CN" altLang="en-US" sz="2000" b="0" i="1" u="none" strike="noStrike" kern="1200" cap="none" spc="0" normalizeH="0" baseline="0" noProof="0">
                        <a:ln>
                          <a:noFill/>
                        </a:ln>
                        <a:solidFill>
                          <a:schemeClr val="tx1"/>
                        </a:solidFill>
                        <a:effectLst/>
                        <a:uLnTx/>
                        <a:uFillTx/>
                        <a:latin typeface="Cambria Math" panose="02040503050406030204" pitchFamily="18" charset="0"/>
                        <a:cs typeface="+mn-cs"/>
                      </a:rPr>
                      <m:t> </m:t>
                    </m:r>
                  </m:oMath>
                </a14:m>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0. </a:t>
                </a:r>
              </a:p>
            </p:txBody>
          </p:sp>
        </mc:Choice>
        <mc:Fallback xmlns="">
          <p:sp>
            <p:nvSpPr>
              <p:cNvPr id="17" name="文本框 16">
                <a:extLst>
                  <a:ext uri="{FF2B5EF4-FFF2-40B4-BE49-F238E27FC236}">
                    <a16:creationId xmlns:a16="http://schemas.microsoft.com/office/drawing/2014/main" id="{3418559E-C62F-42A2-A464-3C0802234EED}"/>
                  </a:ext>
                </a:extLst>
              </p:cNvPr>
              <p:cNvSpPr txBox="1">
                <a:spLocks noRot="1" noChangeAspect="1" noMove="1" noResize="1" noEditPoints="1" noAdjustHandles="1" noChangeArrowheads="1" noChangeShapeType="1" noTextEdit="1"/>
              </p:cNvSpPr>
              <p:nvPr/>
            </p:nvSpPr>
            <p:spPr>
              <a:xfrm>
                <a:off x="56274" y="4118669"/>
                <a:ext cx="9138956" cy="707886"/>
              </a:xfrm>
              <a:prstGeom prst="rect">
                <a:avLst/>
              </a:prstGeom>
              <a:blipFill>
                <a:blip r:embed="rId9"/>
                <a:stretch>
                  <a:fillRect l="-667" t="-4310" b="-15517"/>
                </a:stretch>
              </a:blipFill>
            </p:spPr>
            <p:txBody>
              <a:bodyPr/>
              <a:lstStyle/>
              <a:p>
                <a:r>
                  <a:rPr lang="zh-CN" altLang="en-US">
                    <a:noFill/>
                  </a:rPr>
                  <a:t> </a:t>
                </a:r>
              </a:p>
            </p:txBody>
          </p:sp>
        </mc:Fallback>
      </mc:AlternateContent>
      <p:sp>
        <p:nvSpPr>
          <p:cNvPr id="11" name="文本框 13">
            <a:extLst>
              <a:ext uri="{FF2B5EF4-FFF2-40B4-BE49-F238E27FC236}">
                <a16:creationId xmlns:a16="http://schemas.microsoft.com/office/drawing/2014/main" id="{F6E8B2D4-726D-4BDA-8002-3515A3B39FC2}"/>
              </a:ext>
            </a:extLst>
          </p:cNvPr>
          <p:cNvSpPr txBox="1"/>
          <p:nvPr/>
        </p:nvSpPr>
        <p:spPr>
          <a:xfrm>
            <a:off x="-65523" y="5013176"/>
            <a:ext cx="9144000"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Capacitance is defined as the ratio of the charge to the voltage difference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For the coaxial line, the capacitance per unit length is:</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aphicFrame>
        <p:nvGraphicFramePr>
          <p:cNvPr id="12" name="对象 14">
            <a:extLst>
              <a:ext uri="{FF2B5EF4-FFF2-40B4-BE49-F238E27FC236}">
                <a16:creationId xmlns:a16="http://schemas.microsoft.com/office/drawing/2014/main" id="{A6AE215A-B446-46C3-8962-0D69138CC039}"/>
              </a:ext>
            </a:extLst>
          </p:cNvPr>
          <p:cNvGraphicFramePr>
            <a:graphicFrameLocks noChangeAspect="1"/>
          </p:cNvGraphicFramePr>
          <p:nvPr>
            <p:extLst>
              <p:ext uri="{D42A27DB-BD31-4B8C-83A1-F6EECF244321}">
                <p14:modId xmlns:p14="http://schemas.microsoft.com/office/powerpoint/2010/main" val="954159455"/>
              </p:ext>
            </p:extLst>
          </p:nvPr>
        </p:nvGraphicFramePr>
        <p:xfrm>
          <a:off x="3067879" y="5772699"/>
          <a:ext cx="2278148" cy="766391"/>
        </p:xfrm>
        <a:graphic>
          <a:graphicData uri="http://schemas.openxmlformats.org/presentationml/2006/ole">
            <mc:AlternateContent xmlns:mc="http://schemas.openxmlformats.org/markup-compatibility/2006">
              <mc:Choice xmlns:v="urn:schemas-microsoft-com:vml" Requires="v">
                <p:oleObj spid="_x0000_s51391" name="Equation" r:id="rId10" imgW="1320480" imgH="444240" progId="Equation.DSMT4">
                  <p:embed/>
                </p:oleObj>
              </mc:Choice>
              <mc:Fallback>
                <p:oleObj name="Equation" r:id="rId10" imgW="1320480" imgH="444240" progId="Equation.DSMT4">
                  <p:embed/>
                  <p:pic>
                    <p:nvPicPr>
                      <p:cNvPr id="15" name="对象 14">
                        <a:extLst>
                          <a:ext uri="{FF2B5EF4-FFF2-40B4-BE49-F238E27FC236}">
                            <a16:creationId xmlns:a16="http://schemas.microsoft.com/office/drawing/2014/main" id="{A6AE215A-B446-46C3-8962-0D69138CC039}"/>
                          </a:ext>
                        </a:extLst>
                      </p:cNvPr>
                      <p:cNvPicPr/>
                      <p:nvPr/>
                    </p:nvPicPr>
                    <p:blipFill>
                      <a:blip r:embed="rId11"/>
                      <a:stretch>
                        <a:fillRect/>
                      </a:stretch>
                    </p:blipFill>
                    <p:spPr>
                      <a:xfrm>
                        <a:off x="3067879" y="5772699"/>
                        <a:ext cx="2278148" cy="766391"/>
                      </a:xfrm>
                      <a:prstGeom prst="rect">
                        <a:avLst/>
                      </a:prstGeom>
                    </p:spPr>
                  </p:pic>
                </p:oleObj>
              </mc:Fallback>
            </mc:AlternateContent>
          </a:graphicData>
        </a:graphic>
      </p:graphicFrame>
    </p:spTree>
    <p:extLst>
      <p:ext uri="{BB962C8B-B14F-4D97-AF65-F5344CB8AC3E}">
        <p14:creationId xmlns:p14="http://schemas.microsoft.com/office/powerpoint/2010/main" val="15361271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5BB990D-D2AC-4877-B777-CD2418839D8C}"/>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17" name="文本框 16">
            <a:extLst>
              <a:ext uri="{FF2B5EF4-FFF2-40B4-BE49-F238E27FC236}">
                <a16:creationId xmlns:a16="http://schemas.microsoft.com/office/drawing/2014/main" id="{29CC768E-46E1-4645-89FD-07A3DA4CF539}"/>
              </a:ext>
            </a:extLst>
          </p:cNvPr>
          <p:cNvSpPr txBox="1"/>
          <p:nvPr/>
        </p:nvSpPr>
        <p:spPr>
          <a:xfrm>
            <a:off x="395536" y="1844654"/>
            <a:ext cx="9144000"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All TEM transmission lines </a:t>
            </a:r>
            <a:r>
              <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satisfy</a:t>
            </a: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2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aphicFrame>
        <p:nvGraphicFramePr>
          <p:cNvPr id="6" name="对象 5">
            <a:extLst>
              <a:ext uri="{FF2B5EF4-FFF2-40B4-BE49-F238E27FC236}">
                <a16:creationId xmlns:a16="http://schemas.microsoft.com/office/drawing/2014/main" id="{78D2E939-DE89-4C1C-A346-2A52F05587AB}"/>
              </a:ext>
            </a:extLst>
          </p:cNvPr>
          <p:cNvGraphicFramePr>
            <a:graphicFrameLocks noChangeAspect="1"/>
          </p:cNvGraphicFramePr>
          <p:nvPr>
            <p:extLst>
              <p:ext uri="{D42A27DB-BD31-4B8C-83A1-F6EECF244321}">
                <p14:modId xmlns:p14="http://schemas.microsoft.com/office/powerpoint/2010/main" val="2331274666"/>
              </p:ext>
            </p:extLst>
          </p:nvPr>
        </p:nvGraphicFramePr>
        <p:xfrm>
          <a:off x="3419872" y="2961207"/>
          <a:ext cx="1398216" cy="446909"/>
        </p:xfrm>
        <a:graphic>
          <a:graphicData uri="http://schemas.openxmlformats.org/presentationml/2006/ole">
            <mc:AlternateContent xmlns:mc="http://schemas.openxmlformats.org/markup-compatibility/2006">
              <mc:Choice xmlns:v="urn:schemas-microsoft-com:vml" Requires="v">
                <p:oleObj spid="_x0000_s52361" name="Equation" r:id="rId3" imgW="634680" imgH="203040" progId="Equation.DSMT4">
                  <p:embed/>
                </p:oleObj>
              </mc:Choice>
              <mc:Fallback>
                <p:oleObj name="Equation" r:id="rId3" imgW="634680" imgH="203040" progId="Equation.DSMT4">
                  <p:embed/>
                  <p:pic>
                    <p:nvPicPr>
                      <p:cNvPr id="6" name="对象 5">
                        <a:extLst>
                          <a:ext uri="{FF2B5EF4-FFF2-40B4-BE49-F238E27FC236}">
                            <a16:creationId xmlns:a16="http://schemas.microsoft.com/office/drawing/2014/main" id="{78D2E939-DE89-4C1C-A346-2A52F05587AB}"/>
                          </a:ext>
                        </a:extLst>
                      </p:cNvPr>
                      <p:cNvPicPr/>
                      <p:nvPr/>
                    </p:nvPicPr>
                    <p:blipFill>
                      <a:blip r:embed="rId4"/>
                      <a:stretch>
                        <a:fillRect/>
                      </a:stretch>
                    </p:blipFill>
                    <p:spPr>
                      <a:xfrm>
                        <a:off x="3419872" y="2961207"/>
                        <a:ext cx="1398216" cy="44690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ACAB295D-54E6-448B-AEE9-4F932BFC8F76}"/>
              </a:ext>
            </a:extLst>
          </p:cNvPr>
          <p:cNvGraphicFramePr>
            <a:graphicFrameLocks noChangeAspect="1"/>
          </p:cNvGraphicFramePr>
          <p:nvPr>
            <p:extLst>
              <p:ext uri="{D42A27DB-BD31-4B8C-83A1-F6EECF244321}">
                <p14:modId xmlns:p14="http://schemas.microsoft.com/office/powerpoint/2010/main" val="2815591277"/>
              </p:ext>
            </p:extLst>
          </p:nvPr>
        </p:nvGraphicFramePr>
        <p:xfrm>
          <a:off x="3521147" y="4140586"/>
          <a:ext cx="1195665" cy="950401"/>
        </p:xfrm>
        <a:graphic>
          <a:graphicData uri="http://schemas.openxmlformats.org/presentationml/2006/ole">
            <mc:AlternateContent xmlns:mc="http://schemas.openxmlformats.org/markup-compatibility/2006">
              <mc:Choice xmlns:v="urn:schemas-microsoft-com:vml" Requires="v">
                <p:oleObj spid="_x0000_s52362" name="Equation" r:id="rId5" imgW="495000" imgH="393480" progId="Equation.DSMT4">
                  <p:embed/>
                </p:oleObj>
              </mc:Choice>
              <mc:Fallback>
                <p:oleObj name="Equation" r:id="rId5" imgW="495000" imgH="393480" progId="Equation.DSMT4">
                  <p:embed/>
                  <p:pic>
                    <p:nvPicPr>
                      <p:cNvPr id="7" name="对象 6">
                        <a:extLst>
                          <a:ext uri="{FF2B5EF4-FFF2-40B4-BE49-F238E27FC236}">
                            <a16:creationId xmlns:a16="http://schemas.microsoft.com/office/drawing/2014/main" id="{ACAB295D-54E6-448B-AEE9-4F932BFC8F76}"/>
                          </a:ext>
                        </a:extLst>
                      </p:cNvPr>
                      <p:cNvPicPr/>
                      <p:nvPr/>
                    </p:nvPicPr>
                    <p:blipFill>
                      <a:blip r:embed="rId6"/>
                      <a:stretch>
                        <a:fillRect/>
                      </a:stretch>
                    </p:blipFill>
                    <p:spPr>
                      <a:xfrm>
                        <a:off x="3521147" y="4140586"/>
                        <a:ext cx="1195665" cy="950401"/>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C0AE937D-BDE0-4C58-A100-8C34634BC05B}"/>
              </a:ext>
            </a:extLst>
          </p:cNvPr>
          <p:cNvSpPr txBox="1"/>
          <p:nvPr/>
        </p:nvSpPr>
        <p:spPr>
          <a:xfrm>
            <a:off x="5020384" y="2971272"/>
            <a:ext cx="2264311"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all</a:t>
            </a:r>
            <a:r>
              <a:rPr kumimoji="0" lang="en-US" altLang="zh-CN" sz="1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TEM</a:t>
            </a:r>
            <a:r>
              <a:rPr kumimoji="0" lang="en-US" altLang="zh-CN" sz="1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lines</a:t>
            </a:r>
            <a:r>
              <a:rPr kumimoji="0" lang="en-US" altLang="zh-CN" sz="1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E40C4600-83CB-4A7F-A18B-C9250884568D}"/>
              </a:ext>
            </a:extLst>
          </p:cNvPr>
          <p:cNvSpPr txBox="1"/>
          <p:nvPr/>
        </p:nvSpPr>
        <p:spPr>
          <a:xfrm>
            <a:off x="5020384" y="4415732"/>
            <a:ext cx="2052132"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all</a:t>
            </a:r>
            <a:r>
              <a:rPr kumimoji="0" lang="en-US" altLang="zh-CN" sz="1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TEM</a:t>
            </a:r>
            <a:r>
              <a:rPr kumimoji="0" lang="en-US" altLang="zh-CN" sz="1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lines)</a:t>
            </a:r>
            <a:endParaRPr kumimoji="0" lang="zh-CN" altLang="en-US"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5" name="文本框 24">
            <a:extLst>
              <a:ext uri="{FF2B5EF4-FFF2-40B4-BE49-F238E27FC236}">
                <a16:creationId xmlns:a16="http://schemas.microsoft.com/office/drawing/2014/main" id="{FAB476A1-9027-4004-9B5C-A5CBECA3C93A}"/>
              </a:ext>
            </a:extLst>
          </p:cNvPr>
          <p:cNvSpPr txBox="1"/>
          <p:nvPr/>
        </p:nvSpPr>
        <p:spPr>
          <a:xfrm>
            <a:off x="2843808" y="31854"/>
            <a:ext cx="4639112"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1200" cap="none" spc="-145"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Lumped-Element</a:t>
            </a:r>
            <a:r>
              <a:rPr kumimoji="0" lang="en-US" altLang="zh-CN" sz="32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0" u="none" strike="noStrike" kern="1200" cap="none" spc="-145"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Model</a:t>
            </a:r>
            <a:endParaRPr kumimoji="0" lang="zh-CN" altLang="en-US" sz="3200" b="1" i="0" u="none" strike="noStrike" kern="1200" cap="none" spc="-145"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8700890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8A61C-CA50-4568-A8DA-968DE95E5189}"/>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A6B2E62-52AA-412F-9C7F-C3263F388532}"/>
              </a:ext>
            </a:extLst>
          </p:cNvPr>
          <p:cNvSpPr>
            <a:spLocks noGrp="1"/>
          </p:cNvSpPr>
          <p:nvPr>
            <p:ph type="sldNum" sz="quarter" idx="4"/>
          </p:nvPr>
        </p:nvSpPr>
        <p:spPr/>
        <p:txBody>
          <a:bodyPr/>
          <a:lstStyle/>
          <a:p>
            <a:fld id="{A9A80E4B-C0F5-4E56-9598-1969ED3AF9CA}" type="slidenum">
              <a:rPr lang="zh-CN" altLang="en-US" smtClean="0"/>
              <a:pPr/>
              <a:t>37</a:t>
            </a:fld>
            <a:endParaRPr lang="zh-CN" altLang="en-US" dirty="0"/>
          </a:p>
        </p:txBody>
      </p:sp>
      <p:sp>
        <p:nvSpPr>
          <p:cNvPr id="5" name="文本框 4">
            <a:extLst>
              <a:ext uri="{FF2B5EF4-FFF2-40B4-BE49-F238E27FC236}">
                <a16:creationId xmlns:a16="http://schemas.microsoft.com/office/drawing/2014/main" id="{12F3B4CC-8057-424F-92F6-5D60314827F6}"/>
              </a:ext>
            </a:extLst>
          </p:cNvPr>
          <p:cNvSpPr txBox="1"/>
          <p:nvPr/>
        </p:nvSpPr>
        <p:spPr>
          <a:xfrm>
            <a:off x="27571" y="994612"/>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Concept Question 2-1:</a:t>
            </a:r>
            <a:endParaRPr lang="zh-CN" altLang="en-US" sz="2000" dirty="0">
              <a:solidFill>
                <a:schemeClr val="tx2">
                  <a:lumMod val="60000"/>
                  <a:lumOff val="40000"/>
                </a:schemeClr>
              </a:solidFill>
              <a:cs typeface="Arial" panose="020B0604020202020204" pitchFamily="34" charset="0"/>
            </a:endParaRPr>
          </a:p>
        </p:txBody>
      </p:sp>
      <p:sp>
        <p:nvSpPr>
          <p:cNvPr id="19" name="文本框 18">
            <a:extLst>
              <a:ext uri="{FF2B5EF4-FFF2-40B4-BE49-F238E27FC236}">
                <a16:creationId xmlns:a16="http://schemas.microsoft.com/office/drawing/2014/main" id="{0C23A81F-0454-4FF1-BC54-39555E10CC75}"/>
              </a:ext>
            </a:extLst>
          </p:cNvPr>
          <p:cNvSpPr txBox="1"/>
          <p:nvPr/>
        </p:nvSpPr>
        <p:spPr>
          <a:xfrm>
            <a:off x="64887" y="1417517"/>
            <a:ext cx="9014225" cy="1015663"/>
          </a:xfrm>
          <a:prstGeom prst="rect">
            <a:avLst/>
          </a:prstGeom>
          <a:noFill/>
        </p:spPr>
        <p:txBody>
          <a:bodyPr wrap="square">
            <a:spAutoFit/>
          </a:bodyPr>
          <a:lstStyle/>
          <a:p>
            <a:pPr algn="just"/>
            <a:r>
              <a:rPr lang="en-US" altLang="zh-CN" sz="2000" b="0" i="0" dirty="0">
                <a:solidFill>
                  <a:srgbClr val="000000"/>
                </a:solidFill>
                <a:effectLst/>
                <a:cs typeface="Arial" panose="020B0604020202020204" pitchFamily="34" charset="0"/>
              </a:rPr>
              <a:t>What is a transmission line? When should transmission-line effects be considered, and when may they be ignored?</a:t>
            </a:r>
            <a:endParaRPr lang="en-US" altLang="zh-CN" sz="2000" dirty="0">
              <a:effectLst/>
              <a:cs typeface="Arial" panose="020B0604020202020204" pitchFamily="34" charset="0"/>
            </a:endParaRPr>
          </a:p>
          <a:p>
            <a:endParaRPr lang="en-US" altLang="zh-CN" sz="2000" dirty="0">
              <a:effectLst/>
            </a:endParaRPr>
          </a:p>
        </p:txBody>
      </p:sp>
      <p:sp>
        <p:nvSpPr>
          <p:cNvPr id="23" name="Rectangle 6">
            <a:extLst>
              <a:ext uri="{FF2B5EF4-FFF2-40B4-BE49-F238E27FC236}">
                <a16:creationId xmlns:a16="http://schemas.microsoft.com/office/drawing/2014/main" id="{40845C70-3E3E-460B-9493-7BF73F0785BB}"/>
              </a:ext>
            </a:extLst>
          </p:cNvPr>
          <p:cNvSpPr>
            <a:spLocks noChangeArrowheads="1"/>
          </p:cNvSpPr>
          <p:nvPr/>
        </p:nvSpPr>
        <p:spPr bwMode="auto">
          <a:xfrm>
            <a:off x="1763689" y="42614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框 4">
            <a:extLst>
              <a:ext uri="{FF2B5EF4-FFF2-40B4-BE49-F238E27FC236}">
                <a16:creationId xmlns:a16="http://schemas.microsoft.com/office/drawing/2014/main" id="{12F3B4CC-8057-424F-92F6-5D60314827F6}"/>
              </a:ext>
            </a:extLst>
          </p:cNvPr>
          <p:cNvSpPr txBox="1"/>
          <p:nvPr/>
        </p:nvSpPr>
        <p:spPr>
          <a:xfrm>
            <a:off x="0" y="2275252"/>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Concept Question 2-2:</a:t>
            </a:r>
            <a:endParaRPr lang="zh-CN" altLang="en-US" sz="2000" dirty="0">
              <a:solidFill>
                <a:schemeClr val="tx2">
                  <a:lumMod val="60000"/>
                  <a:lumOff val="40000"/>
                </a:schemeClr>
              </a:solidFill>
              <a:cs typeface="Arial" panose="020B0604020202020204" pitchFamily="34" charset="0"/>
            </a:endParaRPr>
          </a:p>
        </p:txBody>
      </p:sp>
      <p:sp>
        <p:nvSpPr>
          <p:cNvPr id="10" name="文本框 18">
            <a:extLst>
              <a:ext uri="{FF2B5EF4-FFF2-40B4-BE49-F238E27FC236}">
                <a16:creationId xmlns:a16="http://schemas.microsoft.com/office/drawing/2014/main" id="{0C23A81F-0454-4FF1-BC54-39555E10CC75}"/>
              </a:ext>
            </a:extLst>
          </p:cNvPr>
          <p:cNvSpPr txBox="1"/>
          <p:nvPr/>
        </p:nvSpPr>
        <p:spPr>
          <a:xfrm>
            <a:off x="0" y="2706581"/>
            <a:ext cx="9121729" cy="707886"/>
          </a:xfrm>
          <a:prstGeom prst="rect">
            <a:avLst/>
          </a:prstGeom>
          <a:noFill/>
        </p:spPr>
        <p:txBody>
          <a:bodyPr wrap="square">
            <a:spAutoFit/>
          </a:bodyPr>
          <a:lstStyle/>
          <a:p>
            <a:pPr algn="just"/>
            <a:r>
              <a:rPr lang="en-US" altLang="zh-CN" sz="2000" b="0" i="0" dirty="0">
                <a:solidFill>
                  <a:srgbClr val="000000"/>
                </a:solidFill>
                <a:effectLst/>
                <a:cs typeface="Arial" panose="020B0604020202020204" pitchFamily="34" charset="0"/>
              </a:rPr>
              <a:t>What is the difference between dispersive and nondispersive transmission lines? What is the practical significance of dispersion</a:t>
            </a:r>
            <a:r>
              <a:rPr lang="en-US" altLang="zh-CN" sz="2000" b="0" i="0" dirty="0" smtClean="0">
                <a:solidFill>
                  <a:srgbClr val="000000"/>
                </a:solidFill>
                <a:effectLst/>
                <a:cs typeface="Arial" panose="020B0604020202020204" pitchFamily="34" charset="0"/>
              </a:rPr>
              <a:t>?</a:t>
            </a:r>
            <a:endParaRPr lang="en-US" altLang="zh-CN" sz="2000" dirty="0">
              <a:effectLst/>
              <a:cs typeface="Arial" panose="020B0604020202020204" pitchFamily="34" charset="0"/>
            </a:endParaRPr>
          </a:p>
        </p:txBody>
      </p:sp>
      <p:sp>
        <p:nvSpPr>
          <p:cNvPr id="11" name="文本框 4">
            <a:extLst>
              <a:ext uri="{FF2B5EF4-FFF2-40B4-BE49-F238E27FC236}">
                <a16:creationId xmlns:a16="http://schemas.microsoft.com/office/drawing/2014/main" id="{12F3B4CC-8057-424F-92F6-5D60314827F6}"/>
              </a:ext>
            </a:extLst>
          </p:cNvPr>
          <p:cNvSpPr txBox="1"/>
          <p:nvPr/>
        </p:nvSpPr>
        <p:spPr>
          <a:xfrm>
            <a:off x="-23718" y="3573016"/>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Concept Question 2-3:</a:t>
            </a:r>
            <a:endParaRPr lang="zh-CN" altLang="en-US" sz="2000" dirty="0">
              <a:solidFill>
                <a:schemeClr val="tx2">
                  <a:lumMod val="60000"/>
                  <a:lumOff val="40000"/>
                </a:schemeClr>
              </a:solidFill>
              <a:cs typeface="Arial" panose="020B0604020202020204" pitchFamily="34" charset="0"/>
            </a:endParaRPr>
          </a:p>
        </p:txBody>
      </p:sp>
      <p:sp>
        <p:nvSpPr>
          <p:cNvPr id="12" name="文本框 18">
            <a:extLst>
              <a:ext uri="{FF2B5EF4-FFF2-40B4-BE49-F238E27FC236}">
                <a16:creationId xmlns:a16="http://schemas.microsoft.com/office/drawing/2014/main" id="{0C23A81F-0454-4FF1-BC54-39555E10CC75}"/>
              </a:ext>
            </a:extLst>
          </p:cNvPr>
          <p:cNvSpPr txBox="1"/>
          <p:nvPr/>
        </p:nvSpPr>
        <p:spPr>
          <a:xfrm>
            <a:off x="-16432" y="4098706"/>
            <a:ext cx="9014225" cy="707886"/>
          </a:xfrm>
          <a:prstGeom prst="rect">
            <a:avLst/>
          </a:prstGeom>
          <a:noFill/>
        </p:spPr>
        <p:txBody>
          <a:bodyPr wrap="square">
            <a:spAutoFit/>
          </a:bodyPr>
          <a:lstStyle/>
          <a:p>
            <a:r>
              <a:rPr lang="pt-BR" altLang="zh-CN" sz="2000" b="0" i="0" dirty="0">
                <a:solidFill>
                  <a:srgbClr val="000000"/>
                </a:solidFill>
                <a:effectLst/>
                <a:cs typeface="Arial" panose="020B0604020202020204" pitchFamily="34" charset="0"/>
              </a:rPr>
              <a:t>What constitutes a TEM trans</a:t>
            </a:r>
            <a:r>
              <a:rPr lang="en-US" altLang="zh-CN" sz="2000" b="0" i="0" dirty="0">
                <a:solidFill>
                  <a:srgbClr val="000000"/>
                </a:solidFill>
                <a:effectLst/>
                <a:cs typeface="Arial" panose="020B0604020202020204" pitchFamily="34" charset="0"/>
              </a:rPr>
              <a:t>mission line?</a:t>
            </a:r>
            <a:endParaRPr lang="en-US" altLang="zh-CN" sz="2000" dirty="0">
              <a:effectLst/>
              <a:cs typeface="Arial" panose="020B0604020202020204" pitchFamily="34" charset="0"/>
            </a:endParaRPr>
          </a:p>
          <a:p>
            <a:endParaRPr lang="en-US" altLang="zh-CN" sz="2000" dirty="0">
              <a:effectLst/>
            </a:endParaRPr>
          </a:p>
        </p:txBody>
      </p:sp>
      <p:sp>
        <p:nvSpPr>
          <p:cNvPr id="14" name="文本框 4">
            <a:extLst>
              <a:ext uri="{FF2B5EF4-FFF2-40B4-BE49-F238E27FC236}">
                <a16:creationId xmlns:a16="http://schemas.microsoft.com/office/drawing/2014/main" id="{12F3B4CC-8057-424F-92F6-5D60314827F6}"/>
              </a:ext>
            </a:extLst>
          </p:cNvPr>
          <p:cNvSpPr txBox="1"/>
          <p:nvPr/>
        </p:nvSpPr>
        <p:spPr>
          <a:xfrm>
            <a:off x="-31004" y="4932172"/>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Concept Question 2-4:</a:t>
            </a:r>
            <a:endParaRPr lang="zh-CN" altLang="en-US" sz="2000" dirty="0">
              <a:solidFill>
                <a:schemeClr val="tx2">
                  <a:lumMod val="60000"/>
                  <a:lumOff val="40000"/>
                </a:schemeClr>
              </a:solidFill>
              <a:cs typeface="Arial" panose="020B0604020202020204" pitchFamily="34" charset="0"/>
            </a:endParaRPr>
          </a:p>
        </p:txBody>
      </p:sp>
      <mc:AlternateContent xmlns:mc="http://schemas.openxmlformats.org/markup-compatibility/2006" xmlns:a14="http://schemas.microsoft.com/office/drawing/2010/main">
        <mc:Choice Requires="a14">
          <p:sp>
            <p:nvSpPr>
              <p:cNvPr id="15" name="文本框 18">
                <a:extLst>
                  <a:ext uri="{FF2B5EF4-FFF2-40B4-BE49-F238E27FC236}">
                    <a16:creationId xmlns:a16="http://schemas.microsoft.com/office/drawing/2014/main" id="{0C23A81F-0454-4FF1-BC54-39555E10CC75}"/>
                  </a:ext>
                </a:extLst>
              </p:cNvPr>
              <p:cNvSpPr txBox="1"/>
              <p:nvPr/>
            </p:nvSpPr>
            <p:spPr>
              <a:xfrm>
                <a:off x="46465" y="5428352"/>
                <a:ext cx="9014225" cy="1938992"/>
              </a:xfrm>
              <a:prstGeom prst="rect">
                <a:avLst/>
              </a:prstGeom>
              <a:noFill/>
            </p:spPr>
            <p:txBody>
              <a:bodyPr wrap="square">
                <a:spAutoFit/>
              </a:bodyPr>
              <a:lstStyle/>
              <a:p>
                <a:r>
                  <a:rPr lang="en-US" altLang="zh-CN" sz="2000" b="0" i="0" dirty="0">
                    <a:solidFill>
                      <a:srgbClr val="000000"/>
                    </a:solidFill>
                    <a:effectLst/>
                    <a:cs typeface="Arial" panose="020B0604020202020204" pitchFamily="34" charset="0"/>
                  </a:rPr>
                  <a:t>What purpose does the lumped-element circuit model serve? How are the line </a:t>
                </a:r>
                <a:r>
                  <a:rPr kumimoji="0" lang="zh-CN" altLang="zh-CN" sz="2000" b="0" i="0" u="none" strike="noStrike" cap="none" normalizeH="0" baseline="0" dirty="0">
                    <a:ln>
                      <a:noFill/>
                    </a:ln>
                    <a:solidFill>
                      <a:srgbClr val="000000"/>
                    </a:solidFill>
                    <a:effectLst/>
                    <a:ea typeface="Times-Roman"/>
                    <a:cs typeface="Arial" panose="020B0604020202020204" pitchFamily="34" charset="0"/>
                  </a:rPr>
                  <a:t>parameters </a:t>
                </a:r>
                <a14:m>
                  <m:oMath xmlns:m="http://schemas.openxmlformats.org/officeDocument/2006/math">
                    <m:sSup>
                      <m:sSupPr>
                        <m:ctrlPr>
                          <a:rPr lang="zh-CN" altLang="en-US" sz="2000" i="1" smtClean="0">
                            <a:latin typeface="Cambria Math" panose="02040503050406030204" pitchFamily="18" charset="0"/>
                          </a:rPr>
                        </m:ctrlPr>
                      </m:sSupPr>
                      <m:e>
                        <m:r>
                          <a:rPr lang="zh-CN" altLang="en-US" sz="2000" i="1">
                            <a:latin typeface="Cambria Math" panose="02040503050406030204" pitchFamily="18" charset="0"/>
                          </a:rPr>
                          <m:t>𝑅</m:t>
                        </m:r>
                      </m:e>
                      <m:sup>
                        <m:r>
                          <a:rPr lang="zh-CN" altLang="en-US" sz="2000" i="0">
                            <a:latin typeface="Cambria Math" panose="02040503050406030204" pitchFamily="18" charset="0"/>
                          </a:rPr>
                          <m:t>’</m:t>
                        </m:r>
                      </m:sup>
                    </m:sSup>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𝐿</m:t>
                        </m:r>
                      </m:e>
                      <m:sup>
                        <m:r>
                          <a:rPr lang="zh-CN" altLang="en-US" sz="2000">
                            <a:latin typeface="Cambria Math" panose="02040503050406030204" pitchFamily="18" charset="0"/>
                          </a:rPr>
                          <m:t>’</m:t>
                        </m:r>
                      </m:sup>
                    </m:sSup>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a:t>
                </a:r>
                <a:r>
                  <a:rPr lang="zh-CN" altLang="en-US" sz="2000" dirty="0"/>
                  <a:t>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𝐺</m:t>
                        </m:r>
                      </m:e>
                      <m:sup>
                        <m:r>
                          <a:rPr lang="zh-CN" altLang="en-US" sz="2000">
                            <a:latin typeface="Cambria Math" panose="02040503050406030204" pitchFamily="18" charset="0"/>
                          </a:rPr>
                          <m:t>’</m:t>
                        </m:r>
                      </m:sup>
                    </m:sSup>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 and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𝐶</m:t>
                        </m:r>
                      </m:e>
                      <m:sup>
                        <m:r>
                          <a:rPr lang="zh-CN" altLang="en-US" sz="2000">
                            <a:latin typeface="Cambria Math" panose="02040503050406030204" pitchFamily="18" charset="0"/>
                          </a:rPr>
                          <m:t>’</m:t>
                        </m:r>
                      </m:sup>
                    </m:sSup>
                    <m:r>
                      <a:rPr lang="zh-CN" altLang="en-US" sz="2000" i="1">
                        <a:latin typeface="Cambria Math" panose="02040503050406030204" pitchFamily="18" charset="0"/>
                      </a:rPr>
                      <m:t> </m:t>
                    </m:r>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related to the physical</a:t>
                </a:r>
                <a:r>
                  <a:rPr kumimoji="0" lang="en-US" altLang="zh-CN" sz="2000" b="0" i="0" u="none" strike="noStrike" cap="none" normalizeH="0" baseline="0" dirty="0">
                    <a:ln>
                      <a:noFill/>
                    </a:ln>
                    <a:solidFill>
                      <a:srgbClr val="000000"/>
                    </a:solidFill>
                    <a:effectLst/>
                    <a:ea typeface="Times-Roman"/>
                    <a:cs typeface="Arial" panose="020B0604020202020204" pitchFamily="34" charset="0"/>
                  </a:rPr>
                  <a:t> </a:t>
                </a:r>
                <a:r>
                  <a:rPr lang="en-US" altLang="zh-CN" sz="2000" b="0" i="0" dirty="0">
                    <a:solidFill>
                      <a:srgbClr val="000000"/>
                    </a:solidFill>
                    <a:effectLst/>
                    <a:cs typeface="Arial" panose="020B0604020202020204" pitchFamily="34" charset="0"/>
                  </a:rPr>
                  <a:t>and electromagnetic constitutive properties of the transmission line?</a:t>
                </a:r>
                <a:r>
                  <a:rPr kumimoji="0" lang="zh-CN" altLang="zh-CN" sz="2000" b="0" i="0" u="none" strike="noStrike" cap="none" normalizeH="0" baseline="0" dirty="0">
                    <a:ln>
                      <a:noFill/>
                    </a:ln>
                    <a:solidFill>
                      <a:srgbClr val="000000"/>
                    </a:solidFill>
                    <a:effectLst/>
                    <a:ea typeface="Times-Roman"/>
                    <a:cs typeface="Arial" panose="020B0604020202020204" pitchFamily="34" charset="0"/>
                  </a:rPr>
                  <a:t/>
                </a:r>
                <a:br>
                  <a:rPr kumimoji="0" lang="zh-CN" altLang="zh-CN" sz="2000" b="0" i="0" u="none" strike="noStrike" cap="none" normalizeH="0" baseline="0" dirty="0">
                    <a:ln>
                      <a:noFill/>
                    </a:ln>
                    <a:solidFill>
                      <a:srgbClr val="000000"/>
                    </a:solidFill>
                    <a:effectLst/>
                    <a:ea typeface="Times-Roman"/>
                    <a:cs typeface="Arial" panose="020B0604020202020204" pitchFamily="34" charset="0"/>
                  </a:rPr>
                </a:br>
                <a:r>
                  <a:rPr kumimoji="0" lang="zh-CN" altLang="zh-CN" sz="2000" b="0" i="0" u="none" strike="noStrike" cap="none" normalizeH="0" baseline="0" dirty="0">
                    <a:ln>
                      <a:noFill/>
                    </a:ln>
                    <a:solidFill>
                      <a:schemeClr val="tx1"/>
                    </a:solidFill>
                    <a:effectLst/>
                    <a:cs typeface="Arial" panose="020B0604020202020204" pitchFamily="34" charset="0"/>
                  </a:rPr>
                  <a:t/>
                </a:r>
                <a:br>
                  <a:rPr kumimoji="0" lang="zh-CN" altLang="zh-CN" sz="2000" b="0" i="0" u="none" strike="noStrike" cap="none" normalizeH="0" baseline="0" dirty="0">
                    <a:ln>
                      <a:noFill/>
                    </a:ln>
                    <a:solidFill>
                      <a:schemeClr val="tx1"/>
                    </a:solidFill>
                    <a:effectLst/>
                    <a:cs typeface="Arial" panose="020B0604020202020204" pitchFamily="34" charset="0"/>
                  </a:rPr>
                </a:br>
                <a:endParaRPr kumimoji="0" lang="zh-CN" altLang="zh-CN" sz="2000" b="0" i="0" u="none" strike="noStrike" cap="none" normalizeH="0" baseline="0" dirty="0">
                  <a:ln>
                    <a:noFill/>
                  </a:ln>
                  <a:solidFill>
                    <a:schemeClr val="tx1"/>
                  </a:solidFill>
                  <a:effectLst/>
                  <a:cs typeface="Arial" panose="020B0604020202020204" pitchFamily="34" charset="0"/>
                </a:endParaRPr>
              </a:p>
              <a:p>
                <a:endParaRPr lang="en-US" altLang="zh-CN" sz="2000" dirty="0">
                  <a:effectLst/>
                </a:endParaRPr>
              </a:p>
            </p:txBody>
          </p:sp>
        </mc:Choice>
        <mc:Fallback xmlns="">
          <p:sp>
            <p:nvSpPr>
              <p:cNvPr id="15" name="文本框 18">
                <a:extLst>
                  <a:ext uri="{FF2B5EF4-FFF2-40B4-BE49-F238E27FC236}">
                    <a16:creationId xmlns:a16="http://schemas.microsoft.com/office/drawing/2014/main" id="{0C23A81F-0454-4FF1-BC54-39555E10CC75}"/>
                  </a:ext>
                </a:extLst>
              </p:cNvPr>
              <p:cNvSpPr txBox="1">
                <a:spLocks noRot="1" noChangeAspect="1" noMove="1" noResize="1" noEditPoints="1" noAdjustHandles="1" noChangeArrowheads="1" noChangeShapeType="1" noTextEdit="1"/>
              </p:cNvSpPr>
              <p:nvPr/>
            </p:nvSpPr>
            <p:spPr>
              <a:xfrm>
                <a:off x="46465" y="5428352"/>
                <a:ext cx="9014225" cy="1938992"/>
              </a:xfrm>
              <a:prstGeom prst="rect">
                <a:avLst/>
              </a:prstGeom>
              <a:blipFill>
                <a:blip r:embed="rId2"/>
                <a:stretch>
                  <a:fillRect l="-744" t="-1254" r="-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043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8A61C-CA50-4568-A8DA-968DE95E5189}"/>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A6B2E62-52AA-412F-9C7F-C3263F388532}"/>
              </a:ext>
            </a:extLst>
          </p:cNvPr>
          <p:cNvSpPr>
            <a:spLocks noGrp="1"/>
          </p:cNvSpPr>
          <p:nvPr>
            <p:ph type="sldNum" sz="quarter" idx="4"/>
          </p:nvPr>
        </p:nvSpPr>
        <p:spPr/>
        <p:txBody>
          <a:bodyPr/>
          <a:lstStyle/>
          <a:p>
            <a:fld id="{A9A80E4B-C0F5-4E56-9598-1969ED3AF9CA}" type="slidenum">
              <a:rPr lang="zh-CN" altLang="en-US" smtClean="0"/>
              <a:pPr/>
              <a:t>38</a:t>
            </a:fld>
            <a:endParaRPr lang="zh-CN" altLang="en-US" dirty="0"/>
          </a:p>
        </p:txBody>
      </p:sp>
      <p:sp>
        <p:nvSpPr>
          <p:cNvPr id="5" name="文本框 4">
            <a:extLst>
              <a:ext uri="{FF2B5EF4-FFF2-40B4-BE49-F238E27FC236}">
                <a16:creationId xmlns:a16="http://schemas.microsoft.com/office/drawing/2014/main" id="{12F3B4CC-8057-424F-92F6-5D60314827F6}"/>
              </a:ext>
            </a:extLst>
          </p:cNvPr>
          <p:cNvSpPr txBox="1"/>
          <p:nvPr/>
        </p:nvSpPr>
        <p:spPr>
          <a:xfrm>
            <a:off x="107504" y="954777"/>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Concept Question 2-1:</a:t>
            </a:r>
            <a:endParaRPr lang="zh-CN" altLang="en-US" sz="2000" dirty="0">
              <a:solidFill>
                <a:schemeClr val="tx2">
                  <a:lumMod val="60000"/>
                  <a:lumOff val="40000"/>
                </a:schemeClr>
              </a:solidFill>
              <a:cs typeface="Arial" panose="020B0604020202020204" pitchFamily="34" charset="0"/>
            </a:endParaRPr>
          </a:p>
        </p:txBody>
      </p:sp>
      <p:sp>
        <p:nvSpPr>
          <p:cNvPr id="19" name="文本框 18">
            <a:extLst>
              <a:ext uri="{FF2B5EF4-FFF2-40B4-BE49-F238E27FC236}">
                <a16:creationId xmlns:a16="http://schemas.microsoft.com/office/drawing/2014/main" id="{0C23A81F-0454-4FF1-BC54-39555E10CC75}"/>
              </a:ext>
            </a:extLst>
          </p:cNvPr>
          <p:cNvSpPr txBox="1"/>
          <p:nvPr/>
        </p:nvSpPr>
        <p:spPr>
          <a:xfrm>
            <a:off x="64887" y="1417517"/>
            <a:ext cx="9014225" cy="1015663"/>
          </a:xfrm>
          <a:prstGeom prst="rect">
            <a:avLst/>
          </a:prstGeom>
          <a:noFill/>
        </p:spPr>
        <p:txBody>
          <a:bodyPr wrap="square">
            <a:spAutoFit/>
          </a:bodyPr>
          <a:lstStyle/>
          <a:p>
            <a:pPr algn="just"/>
            <a:r>
              <a:rPr lang="en-US" altLang="zh-CN" sz="2000" b="0" i="0" dirty="0">
                <a:solidFill>
                  <a:srgbClr val="000000"/>
                </a:solidFill>
                <a:effectLst/>
                <a:cs typeface="Arial" panose="020B0604020202020204" pitchFamily="34" charset="0"/>
              </a:rPr>
              <a:t>What is a transmission line? When should transmission-line effects be considered, and when may they be ignored?</a:t>
            </a:r>
            <a:endParaRPr lang="en-US" altLang="zh-CN" sz="2000" dirty="0">
              <a:effectLst/>
              <a:cs typeface="Arial" panose="020B0604020202020204" pitchFamily="34" charset="0"/>
            </a:endParaRPr>
          </a:p>
          <a:p>
            <a:endParaRPr lang="en-US" altLang="zh-CN" sz="2000" dirty="0">
              <a:effectLst/>
            </a:endParaRPr>
          </a:p>
        </p:txBody>
      </p:sp>
      <p:sp>
        <p:nvSpPr>
          <p:cNvPr id="23" name="Rectangle 6">
            <a:extLst>
              <a:ext uri="{FF2B5EF4-FFF2-40B4-BE49-F238E27FC236}">
                <a16:creationId xmlns:a16="http://schemas.microsoft.com/office/drawing/2014/main" id="{40845C70-3E3E-460B-9493-7BF73F0785BB}"/>
              </a:ext>
            </a:extLst>
          </p:cNvPr>
          <p:cNvSpPr>
            <a:spLocks noChangeArrowheads="1"/>
          </p:cNvSpPr>
          <p:nvPr/>
        </p:nvSpPr>
        <p:spPr bwMode="auto">
          <a:xfrm>
            <a:off x="1763689" y="42614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C56061E-300B-4918-B57F-3DF94AAB90E4}"/>
                  </a:ext>
                </a:extLst>
              </p:cNvPr>
              <p:cNvSpPr txBox="1"/>
              <p:nvPr/>
            </p:nvSpPr>
            <p:spPr>
              <a:xfrm>
                <a:off x="74649" y="2648295"/>
                <a:ext cx="9067330" cy="2554545"/>
              </a:xfrm>
              <a:prstGeom prst="rect">
                <a:avLst/>
              </a:prstGeom>
              <a:noFill/>
            </p:spPr>
            <p:txBody>
              <a:bodyPr wrap="square">
                <a:spAutoFit/>
              </a:bodyPr>
              <a:lstStyle/>
              <a:p>
                <a:pPr algn="just"/>
                <a:r>
                  <a:rPr lang="en-US" altLang="zh-CN" sz="2000" dirty="0" smtClean="0">
                    <a:cs typeface="Arial" panose="020B0604020202020204" pitchFamily="34" charset="0"/>
                  </a:rPr>
                  <a:t> </a:t>
                </a:r>
                <a:r>
                  <a:rPr lang="en-US" altLang="zh-CN" sz="2000" dirty="0">
                    <a:cs typeface="Arial" panose="020B0604020202020204" pitchFamily="34" charset="0"/>
                  </a:rPr>
                  <a:t>(2) T</a:t>
                </a:r>
                <a:r>
                  <a:rPr lang="zh-CN" altLang="en-US" sz="2000" dirty="0">
                    <a:cs typeface="Arial" panose="020B0604020202020204" pitchFamily="34" charset="0"/>
                  </a:rPr>
                  <a:t>he factors that determine whether or not we should treat the wires as a transmission line are governed by the length of the line</a:t>
                </a:r>
                <a14:m>
                  <m:oMath xmlns:m="http://schemas.openxmlformats.org/officeDocument/2006/math">
                    <m:r>
                      <a:rPr lang="en-US" altLang="zh-CN" sz="2000" b="0" i="0" smtClean="0">
                        <a:latin typeface="Cambria Math" panose="02040503050406030204" pitchFamily="18" charset="0"/>
                        <a:cs typeface="Arial" panose="020B0604020202020204" pitchFamily="34" charset="0"/>
                      </a:rPr>
                      <m:t> </m:t>
                    </m:r>
                    <m:r>
                      <a:rPr lang="zh-CN" altLang="en-US" sz="2000">
                        <a:latin typeface="Cambria Math" panose="02040503050406030204" pitchFamily="18" charset="0"/>
                        <a:cs typeface="Arial" panose="020B0604020202020204" pitchFamily="34" charset="0"/>
                      </a:rPr>
                      <m:t>𝑙</m:t>
                    </m:r>
                  </m:oMath>
                </a14:m>
                <a:r>
                  <a:rPr lang="zh-CN" altLang="en-US" sz="2000" dirty="0" smtClean="0">
                    <a:cs typeface="Arial" panose="020B0604020202020204" pitchFamily="34" charset="0"/>
                  </a:rPr>
                  <a:t> </a:t>
                </a:r>
                <a:r>
                  <a:rPr lang="zh-CN" altLang="en-US" sz="2000" dirty="0">
                    <a:cs typeface="Arial" panose="020B0604020202020204" pitchFamily="34" charset="0"/>
                  </a:rPr>
                  <a:t>and the frequency </a:t>
                </a:r>
                <a14:m>
                  <m:oMath xmlns:m="http://schemas.openxmlformats.org/officeDocument/2006/math">
                    <m:r>
                      <a:rPr lang="zh-CN" altLang="en-US" sz="2000">
                        <a:latin typeface="Cambria Math" panose="02040503050406030204" pitchFamily="18" charset="0"/>
                        <a:cs typeface="Arial" panose="020B0604020202020204" pitchFamily="34" charset="0"/>
                      </a:rPr>
                      <m:t>𝑓</m:t>
                    </m:r>
                  </m:oMath>
                </a14:m>
                <a:r>
                  <a:rPr lang="zh-CN" altLang="en-US" sz="2000" dirty="0">
                    <a:cs typeface="Arial" panose="020B0604020202020204" pitchFamily="34" charset="0"/>
                  </a:rPr>
                  <a:t> of the signal provided by the generator.</a:t>
                </a:r>
                <a:endParaRPr lang="en-US" altLang="zh-CN" sz="2000" dirty="0">
                  <a:cs typeface="Arial" panose="020B0604020202020204" pitchFamily="34" charset="0"/>
                </a:endParaRPr>
              </a:p>
              <a:p>
                <a:pPr algn="just"/>
                <a:endParaRPr lang="en-US" altLang="zh-CN" sz="2000" dirty="0">
                  <a:cs typeface="Arial" panose="020B0604020202020204" pitchFamily="34" charset="0"/>
                </a:endParaRPr>
              </a:p>
              <a:p>
                <a:pPr algn="just"/>
                <a:r>
                  <a:rPr lang="zh-CN" altLang="en-US" sz="2000" dirty="0">
                    <a:cs typeface="Arial" panose="020B0604020202020204" pitchFamily="34" charset="0"/>
                  </a:rPr>
                  <a:t>When </a:t>
                </a:r>
                <a14:m>
                  <m:oMath xmlns:m="http://schemas.openxmlformats.org/officeDocument/2006/math">
                    <m:f>
                      <m:fPr>
                        <m:type m:val="lin"/>
                        <m:ctrlPr>
                          <a:rPr lang="zh-CN" altLang="en-US" sz="2000" i="1">
                            <a:latin typeface="Cambria Math" panose="02040503050406030204" pitchFamily="18" charset="0"/>
                            <a:cs typeface="Arial" panose="020B0604020202020204" pitchFamily="34" charset="0"/>
                          </a:rPr>
                        </m:ctrlPr>
                      </m:fPr>
                      <m:num>
                        <m:r>
                          <a:rPr lang="en-US" altLang="zh-CN" sz="2000">
                            <a:latin typeface="Cambria Math" panose="02040503050406030204" pitchFamily="18" charset="0"/>
                            <a:cs typeface="Arial" panose="020B0604020202020204" pitchFamily="34" charset="0"/>
                          </a:rPr>
                          <m:t> </m:t>
                        </m:r>
                        <m:r>
                          <a:rPr lang="zh-CN" altLang="en-US" sz="2000">
                            <a:latin typeface="Cambria Math" panose="02040503050406030204" pitchFamily="18" charset="0"/>
                            <a:cs typeface="Arial" panose="020B0604020202020204" pitchFamily="34" charset="0"/>
                          </a:rPr>
                          <m:t>𝑙</m:t>
                        </m:r>
                      </m:num>
                      <m:den>
                        <m:r>
                          <a:rPr lang="zh-CN" altLang="en-US" sz="2000">
                            <a:latin typeface="Cambria Math" panose="02040503050406030204" pitchFamily="18" charset="0"/>
                            <a:cs typeface="Arial" panose="020B0604020202020204" pitchFamily="34" charset="0"/>
                          </a:rPr>
                          <m:t>𝜆</m:t>
                        </m:r>
                      </m:den>
                    </m:f>
                  </m:oMath>
                </a14:m>
                <a:r>
                  <a:rPr lang="zh-CN" altLang="en-US" sz="2000" dirty="0">
                    <a:cs typeface="Arial" panose="020B0604020202020204" pitchFamily="34" charset="0"/>
                  </a:rPr>
                  <a:t> is very small, transmission-line effects may be ignored, but when </a:t>
                </a:r>
                <a14:m>
                  <m:oMath xmlns:m="http://schemas.openxmlformats.org/officeDocument/2006/math">
                    <m:f>
                      <m:fPr>
                        <m:type m:val="lin"/>
                        <m:ctrlPr>
                          <a:rPr lang="zh-CN" altLang="en-US" sz="2000" i="1" smtClean="0">
                            <a:latin typeface="Cambria Math" panose="02040503050406030204" pitchFamily="18" charset="0"/>
                            <a:cs typeface="Arial" panose="020B0604020202020204" pitchFamily="34" charset="0"/>
                          </a:rPr>
                        </m:ctrlPr>
                      </m:fPr>
                      <m:num>
                        <m:r>
                          <a:rPr lang="en-US" altLang="zh-CN" sz="2000">
                            <a:latin typeface="Cambria Math" panose="02040503050406030204" pitchFamily="18" charset="0"/>
                            <a:cs typeface="Arial" panose="020B0604020202020204" pitchFamily="34" charset="0"/>
                          </a:rPr>
                          <m:t> </m:t>
                        </m:r>
                        <m:r>
                          <a:rPr lang="zh-CN" altLang="en-US" sz="2000">
                            <a:latin typeface="Cambria Math" panose="02040503050406030204" pitchFamily="18" charset="0"/>
                            <a:cs typeface="Arial" panose="020B0604020202020204" pitchFamily="34" charset="0"/>
                          </a:rPr>
                          <m:t>𝑙</m:t>
                        </m:r>
                      </m:num>
                      <m:den>
                        <m:r>
                          <a:rPr lang="zh-CN" altLang="en-US" sz="2000">
                            <a:latin typeface="Cambria Math" panose="02040503050406030204" pitchFamily="18" charset="0"/>
                            <a:cs typeface="Arial" panose="020B0604020202020204" pitchFamily="34" charset="0"/>
                          </a:rPr>
                          <m:t>𝜆</m:t>
                        </m:r>
                      </m:den>
                    </m:f>
                    <m:r>
                      <a:rPr lang="zh-CN" altLang="en-US" sz="2000">
                        <a:latin typeface="Cambria Math" panose="02040503050406030204" pitchFamily="18" charset="0"/>
                        <a:cs typeface="Arial" panose="020B0604020202020204" pitchFamily="34" charset="0"/>
                      </a:rPr>
                      <m:t>≥</m:t>
                    </m:r>
                    <m:r>
                      <m:rPr>
                        <m:nor/>
                      </m:rPr>
                      <a:rPr lang="zh-CN" altLang="en-US" sz="2000">
                        <a:cs typeface="Arial" panose="020B0604020202020204" pitchFamily="34" charset="0"/>
                      </a:rPr>
                      <m:t>0.01</m:t>
                    </m:r>
                    <m:r>
                      <m:rPr>
                        <m:nor/>
                      </m:rPr>
                      <a:rPr lang="en-US" altLang="zh-CN" sz="2000">
                        <a:cs typeface="Arial" panose="020B0604020202020204" pitchFamily="34" charset="0"/>
                      </a:rPr>
                      <m:t> </m:t>
                    </m:r>
                  </m:oMath>
                </a14:m>
                <a:r>
                  <a:rPr lang="zh-CN" altLang="en-US" sz="2000" dirty="0">
                    <a:cs typeface="Arial" panose="020B0604020202020204" pitchFamily="34" charset="0"/>
                  </a:rPr>
                  <a:t>, it may be necessary to account not only for the phase shift due to the time delay</a:t>
                </a:r>
                <a:r>
                  <a:rPr lang="en-US" altLang="zh-CN" sz="2000" dirty="0">
                    <a:cs typeface="Arial" panose="020B0604020202020204" pitchFamily="34" charset="0"/>
                  </a:rPr>
                  <a:t>.</a:t>
                </a:r>
                <a:endParaRPr lang="zh-CN" altLang="en-US" sz="2000" dirty="0">
                  <a:cs typeface="Arial" panose="020B0604020202020204" pitchFamily="34" charset="0"/>
                </a:endParaRPr>
              </a:p>
              <a:p>
                <a:pPr algn="just"/>
                <a:endParaRPr lang="zh-CN" altLang="en-US" sz="2000" dirty="0">
                  <a:cs typeface="Arial" panose="020B0604020202020204" pitchFamily="34" charset="0"/>
                </a:endParaRPr>
              </a:p>
            </p:txBody>
          </p:sp>
        </mc:Choice>
        <mc:Fallback xmlns="">
          <p:sp>
            <p:nvSpPr>
              <p:cNvPr id="8" name="文本框 7">
                <a:extLst>
                  <a:ext uri="{FF2B5EF4-FFF2-40B4-BE49-F238E27FC236}">
                    <a16:creationId xmlns:a16="http://schemas.microsoft.com/office/drawing/2014/main" id="{6C56061E-300B-4918-B57F-3DF94AAB90E4}"/>
                  </a:ext>
                </a:extLst>
              </p:cNvPr>
              <p:cNvSpPr txBox="1">
                <a:spLocks noRot="1" noChangeAspect="1" noMove="1" noResize="1" noEditPoints="1" noAdjustHandles="1" noChangeArrowheads="1" noChangeShapeType="1" noTextEdit="1"/>
              </p:cNvSpPr>
              <p:nvPr/>
            </p:nvSpPr>
            <p:spPr>
              <a:xfrm>
                <a:off x="74649" y="2648295"/>
                <a:ext cx="9067330" cy="2554545"/>
              </a:xfrm>
              <a:prstGeom prst="rect">
                <a:avLst/>
              </a:prstGeom>
              <a:blipFill>
                <a:blip r:embed="rId2"/>
                <a:stretch>
                  <a:fillRect l="-2352" t="-955" r="-672" b="-3819"/>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92DC865B-3720-42B4-9266-29CA134FE23C}"/>
              </a:ext>
            </a:extLst>
          </p:cNvPr>
          <p:cNvSpPr txBox="1"/>
          <p:nvPr/>
        </p:nvSpPr>
        <p:spPr>
          <a:xfrm>
            <a:off x="107504" y="2189582"/>
            <a:ext cx="1111202" cy="677108"/>
          </a:xfrm>
          <a:prstGeom prst="rect">
            <a:avLst/>
          </a:prstGeom>
          <a:noFill/>
        </p:spPr>
        <p:txBody>
          <a:bodyPr wrap="none" rtlCol="0">
            <a:spAutoFit/>
          </a:bodyPr>
          <a:lstStyle/>
          <a:p>
            <a:r>
              <a:rPr lang="en-US" altLang="zh-CN" sz="2000" dirty="0">
                <a:solidFill>
                  <a:srgbClr val="FF0000"/>
                </a:solidFill>
                <a:cs typeface="Arial" panose="020B0604020202020204" pitchFamily="34" charset="0"/>
              </a:rPr>
              <a:t>Answer:</a:t>
            </a:r>
            <a:endParaRPr lang="en-US" altLang="zh-CN" sz="2000" dirty="0">
              <a:effectLst/>
            </a:endParaRPr>
          </a:p>
          <a:p>
            <a:endParaRPr lang="zh-CN" altLang="en-US" dirty="0"/>
          </a:p>
        </p:txBody>
      </p:sp>
    </p:spTree>
    <p:extLst>
      <p:ext uri="{BB962C8B-B14F-4D97-AF65-F5344CB8AC3E}">
        <p14:creationId xmlns:p14="http://schemas.microsoft.com/office/powerpoint/2010/main" val="635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8A61C-CA50-4568-A8DA-968DE95E5189}"/>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A6B2E62-52AA-412F-9C7F-C3263F388532}"/>
              </a:ext>
            </a:extLst>
          </p:cNvPr>
          <p:cNvSpPr>
            <a:spLocks noGrp="1"/>
          </p:cNvSpPr>
          <p:nvPr>
            <p:ph type="sldNum" sz="quarter" idx="4"/>
          </p:nvPr>
        </p:nvSpPr>
        <p:spPr/>
        <p:txBody>
          <a:bodyPr/>
          <a:lstStyle/>
          <a:p>
            <a:fld id="{A9A80E4B-C0F5-4E56-9598-1969ED3AF9CA}" type="slidenum">
              <a:rPr lang="zh-CN" altLang="en-US" smtClean="0"/>
              <a:pPr/>
              <a:t>39</a:t>
            </a:fld>
            <a:endParaRPr lang="zh-CN" altLang="en-US" dirty="0"/>
          </a:p>
        </p:txBody>
      </p:sp>
      <p:sp>
        <p:nvSpPr>
          <p:cNvPr id="5" name="文本框 4">
            <a:extLst>
              <a:ext uri="{FF2B5EF4-FFF2-40B4-BE49-F238E27FC236}">
                <a16:creationId xmlns:a16="http://schemas.microsoft.com/office/drawing/2014/main" id="{12F3B4CC-8057-424F-92F6-5D60314827F6}"/>
              </a:ext>
            </a:extLst>
          </p:cNvPr>
          <p:cNvSpPr txBox="1"/>
          <p:nvPr/>
        </p:nvSpPr>
        <p:spPr>
          <a:xfrm>
            <a:off x="107504" y="954777"/>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Concept Question 2-2:</a:t>
            </a:r>
            <a:endParaRPr lang="zh-CN" altLang="en-US" sz="2000" dirty="0">
              <a:solidFill>
                <a:schemeClr val="tx2">
                  <a:lumMod val="60000"/>
                  <a:lumOff val="40000"/>
                </a:schemeClr>
              </a:solidFill>
              <a:cs typeface="Arial" panose="020B0604020202020204" pitchFamily="34" charset="0"/>
            </a:endParaRPr>
          </a:p>
        </p:txBody>
      </p:sp>
      <p:sp>
        <p:nvSpPr>
          <p:cNvPr id="19" name="文本框 18">
            <a:extLst>
              <a:ext uri="{FF2B5EF4-FFF2-40B4-BE49-F238E27FC236}">
                <a16:creationId xmlns:a16="http://schemas.microsoft.com/office/drawing/2014/main" id="{0C23A81F-0454-4FF1-BC54-39555E10CC75}"/>
              </a:ext>
            </a:extLst>
          </p:cNvPr>
          <p:cNvSpPr txBox="1"/>
          <p:nvPr/>
        </p:nvSpPr>
        <p:spPr>
          <a:xfrm>
            <a:off x="22271" y="1430826"/>
            <a:ext cx="9121729" cy="1323439"/>
          </a:xfrm>
          <a:prstGeom prst="rect">
            <a:avLst/>
          </a:prstGeom>
          <a:noFill/>
        </p:spPr>
        <p:txBody>
          <a:bodyPr wrap="square">
            <a:spAutoFit/>
          </a:bodyPr>
          <a:lstStyle/>
          <a:p>
            <a:pPr algn="just"/>
            <a:r>
              <a:rPr lang="en-US" altLang="zh-CN" sz="2000" b="0" i="0" dirty="0">
                <a:solidFill>
                  <a:srgbClr val="000000"/>
                </a:solidFill>
                <a:effectLst/>
                <a:cs typeface="Arial" panose="020B0604020202020204" pitchFamily="34" charset="0"/>
              </a:rPr>
              <a:t>What is the difference between dispersive and nondispersive transmission lines? What is the practical significance of dispersion?</a:t>
            </a:r>
            <a:endParaRPr lang="en-US" altLang="zh-CN" sz="2000" dirty="0">
              <a:effectLst/>
              <a:cs typeface="Arial" panose="020B0604020202020204" pitchFamily="34" charset="0"/>
            </a:endParaRPr>
          </a:p>
          <a:p>
            <a:endParaRPr lang="en-US" altLang="zh-CN" sz="2000" dirty="0">
              <a:effectLst/>
            </a:endParaRPr>
          </a:p>
          <a:p>
            <a:endParaRPr lang="en-US" altLang="zh-CN" sz="2000" dirty="0">
              <a:effectLst/>
            </a:endParaRPr>
          </a:p>
        </p:txBody>
      </p:sp>
      <p:sp>
        <p:nvSpPr>
          <p:cNvPr id="23" name="Rectangle 6">
            <a:extLst>
              <a:ext uri="{FF2B5EF4-FFF2-40B4-BE49-F238E27FC236}">
                <a16:creationId xmlns:a16="http://schemas.microsoft.com/office/drawing/2014/main" id="{40845C70-3E3E-460B-9493-7BF73F0785BB}"/>
              </a:ext>
            </a:extLst>
          </p:cNvPr>
          <p:cNvSpPr>
            <a:spLocks noChangeArrowheads="1"/>
          </p:cNvSpPr>
          <p:nvPr/>
        </p:nvSpPr>
        <p:spPr bwMode="auto">
          <a:xfrm>
            <a:off x="1763689" y="42614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92397E15-F7D7-4954-A4A5-9F5228DA369D}"/>
              </a:ext>
            </a:extLst>
          </p:cNvPr>
          <p:cNvSpPr>
            <a:spLocks noChangeArrowheads="1"/>
          </p:cNvSpPr>
          <p:nvPr/>
        </p:nvSpPr>
        <p:spPr bwMode="auto">
          <a:xfrm>
            <a:off x="3033713" y="346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7BBB1BF-8A6E-4118-9A63-15217689E801}"/>
                  </a:ext>
                </a:extLst>
              </p:cNvPr>
              <p:cNvSpPr txBox="1"/>
              <p:nvPr/>
            </p:nvSpPr>
            <p:spPr>
              <a:xfrm>
                <a:off x="33406" y="2830204"/>
                <a:ext cx="9099458" cy="3785652"/>
              </a:xfrm>
              <a:prstGeom prst="rect">
                <a:avLst/>
              </a:prstGeom>
              <a:noFill/>
            </p:spPr>
            <p:txBody>
              <a:bodyPr wrap="square">
                <a:spAutoFit/>
              </a:bodyPr>
              <a:lstStyle/>
              <a:p>
                <a:pPr algn="just"/>
                <a:r>
                  <a:rPr lang="en-US" altLang="zh-CN" sz="2000" dirty="0">
                    <a:cs typeface="Arial" panose="020B0604020202020204" pitchFamily="34" charset="0"/>
                  </a:rPr>
                  <a:t>(1) </a:t>
                </a:r>
                <a:r>
                  <a:rPr lang="zh-CN" altLang="en-US" sz="2000" dirty="0">
                    <a:cs typeface="Arial" panose="020B0604020202020204" pitchFamily="34" charset="0"/>
                  </a:rPr>
                  <a:t>A dispersionless line does not distort signals passing through it regardless of its length, whereas a dispersive line distorts the shape of the input pulses because the different frequency components propagate at different velocities. The degree of distortion is proportional to the length of the dispersive line.</a:t>
                </a:r>
                <a:endParaRPr lang="en-US" altLang="zh-CN" sz="2000" dirty="0">
                  <a:cs typeface="Arial" panose="020B0604020202020204" pitchFamily="34" charset="0"/>
                </a:endParaRPr>
              </a:p>
              <a:p>
                <a:pPr marL="457200" indent="-457200" algn="just">
                  <a:buAutoNum type="arabicParenBoth"/>
                </a:pPr>
                <a:endParaRPr lang="en-US" altLang="zh-CN" sz="2000" dirty="0">
                  <a:cs typeface="Arial" panose="020B0604020202020204" pitchFamily="34" charset="0"/>
                </a:endParaRPr>
              </a:p>
              <a:p>
                <a:pPr algn="just"/>
                <a:endParaRPr lang="en-US" altLang="zh-CN" sz="2000" dirty="0">
                  <a:cs typeface="Arial" panose="020B0604020202020204" pitchFamily="34" charset="0"/>
                </a:endParaRPr>
              </a:p>
              <a:p>
                <a:pPr algn="just"/>
                <a:r>
                  <a:rPr lang="en-US" altLang="zh-CN" sz="2000" dirty="0">
                    <a:cs typeface="Arial" panose="020B0604020202020204" pitchFamily="34" charset="0"/>
                  </a:rPr>
                  <a:t>(2) </a:t>
                </a:r>
                <a:r>
                  <a:rPr lang="zh-CN" altLang="en-US" sz="2000" dirty="0">
                    <a:cs typeface="Arial" panose="020B0604020202020204" pitchFamily="34" charset="0"/>
                  </a:rPr>
                  <a:t>A dispersive transmission line is one on which the wave velocity is not constant as a function of the frequency</a:t>
                </a:r>
                <a14:m>
                  <m:oMath xmlns:m="http://schemas.openxmlformats.org/officeDocument/2006/math">
                    <m:r>
                      <a:rPr lang="en-US" altLang="zh-CN" sz="2000" b="0" i="0" smtClean="0">
                        <a:latin typeface="Cambria Math" panose="02040503050406030204" pitchFamily="18" charset="0"/>
                        <a:cs typeface="Arial" panose="020B0604020202020204" pitchFamily="34" charset="0"/>
                      </a:rPr>
                      <m:t> </m:t>
                    </m:r>
                    <m:r>
                      <a:rPr lang="zh-CN" altLang="en-US" sz="2000" smtClean="0">
                        <a:latin typeface="Cambria Math" panose="02040503050406030204" pitchFamily="18" charset="0"/>
                        <a:cs typeface="Arial" panose="020B0604020202020204" pitchFamily="34" charset="0"/>
                      </a:rPr>
                      <m:t>𝑓</m:t>
                    </m:r>
                  </m:oMath>
                </a14:m>
                <a:r>
                  <a:rPr lang="en-US" altLang="zh-CN" sz="2000" dirty="0">
                    <a:cs typeface="Arial" panose="020B0604020202020204" pitchFamily="34" charset="0"/>
                  </a:rPr>
                  <a:t>. This means that the shape of a rectangular pulse, will be distorted as it travels down the line because different frequency components will not propagate at the same frequency.</a:t>
                </a:r>
              </a:p>
              <a:p>
                <a:pPr algn="just"/>
                <a:endParaRPr lang="en-US" altLang="zh-CN" sz="2000" dirty="0">
                  <a:cs typeface="Arial" panose="020B0604020202020204" pitchFamily="34" charset="0"/>
                </a:endParaRPr>
              </a:p>
              <a:p>
                <a:pPr algn="just"/>
                <a:endParaRPr lang="zh-CN" altLang="en-US" sz="2000" dirty="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87BBB1BF-8A6E-4118-9A63-15217689E801}"/>
                  </a:ext>
                </a:extLst>
              </p:cNvPr>
              <p:cNvSpPr txBox="1">
                <a:spLocks noRot="1" noChangeAspect="1" noMove="1" noResize="1" noEditPoints="1" noAdjustHandles="1" noChangeArrowheads="1" noChangeShapeType="1" noTextEdit="1"/>
              </p:cNvSpPr>
              <p:nvPr/>
            </p:nvSpPr>
            <p:spPr>
              <a:xfrm>
                <a:off x="33406" y="2830204"/>
                <a:ext cx="9099458" cy="3785652"/>
              </a:xfrm>
              <a:prstGeom prst="rect">
                <a:avLst/>
              </a:prstGeom>
              <a:blipFill>
                <a:blip r:embed="rId2"/>
                <a:stretch>
                  <a:fillRect l="-670" t="-644" r="-73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280B750E-3619-48D6-9571-03C025B41D3B}"/>
              </a:ext>
            </a:extLst>
          </p:cNvPr>
          <p:cNvSpPr txBox="1"/>
          <p:nvPr/>
        </p:nvSpPr>
        <p:spPr>
          <a:xfrm>
            <a:off x="107504" y="2270600"/>
            <a:ext cx="1111202" cy="677108"/>
          </a:xfrm>
          <a:prstGeom prst="rect">
            <a:avLst/>
          </a:prstGeom>
          <a:noFill/>
        </p:spPr>
        <p:txBody>
          <a:bodyPr wrap="none" rtlCol="0">
            <a:spAutoFit/>
          </a:bodyPr>
          <a:lstStyle/>
          <a:p>
            <a:r>
              <a:rPr lang="en-US" altLang="zh-CN" sz="2000" dirty="0">
                <a:solidFill>
                  <a:srgbClr val="FF0000"/>
                </a:solidFill>
                <a:cs typeface="Arial" panose="020B0604020202020204" pitchFamily="34" charset="0"/>
              </a:rPr>
              <a:t>Answer:</a:t>
            </a:r>
            <a:endParaRPr lang="en-US" altLang="zh-CN" sz="2000" dirty="0">
              <a:effectLst/>
            </a:endParaRPr>
          </a:p>
          <a:p>
            <a:endParaRPr lang="zh-CN" altLang="en-US" dirty="0"/>
          </a:p>
        </p:txBody>
      </p:sp>
    </p:spTree>
    <p:extLst>
      <p:ext uri="{BB962C8B-B14F-4D97-AF65-F5344CB8AC3E}">
        <p14:creationId xmlns:p14="http://schemas.microsoft.com/office/powerpoint/2010/main" val="319718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pc="-150" dirty="0"/>
              <a:t>T</a:t>
            </a:r>
            <a:r>
              <a:rPr lang="en-US" altLang="zh-CN" dirty="0"/>
              <a:t>ransmissi</a:t>
            </a:r>
            <a:r>
              <a:rPr lang="en-US" altLang="zh-CN" spc="5" dirty="0"/>
              <a:t>o</a:t>
            </a:r>
            <a:r>
              <a:rPr lang="en-US" altLang="zh-CN" dirty="0"/>
              <a:t>n</a:t>
            </a:r>
            <a:r>
              <a:rPr lang="en-US" altLang="zh-CN" spc="-55" dirty="0"/>
              <a:t> </a:t>
            </a:r>
            <a:r>
              <a:rPr lang="en-US" altLang="zh-CN" dirty="0"/>
              <a:t>Lin</a:t>
            </a:r>
            <a:r>
              <a:rPr lang="en-US" altLang="zh-CN" spc="5" dirty="0"/>
              <a:t>e</a:t>
            </a:r>
            <a:r>
              <a:rPr lang="en-US" altLang="zh-CN" dirty="0"/>
              <a:t> Motivation</a:t>
            </a:r>
            <a:endParaRPr lang="zh-CN" altLang="en-US" dirty="0"/>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4</a:t>
            </a:fld>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3318475"/>
            <a:ext cx="4499992" cy="32791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9875"/>
            <a:ext cx="3145750" cy="25234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5750" y="836712"/>
            <a:ext cx="2490750" cy="254563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9" y="3382345"/>
            <a:ext cx="4693248" cy="3232275"/>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6499" y="856983"/>
            <a:ext cx="3499575" cy="2500009"/>
          </a:xfrm>
          <a:prstGeom prst="rect">
            <a:avLst/>
          </a:prstGeom>
        </p:spPr>
      </p:pic>
    </p:spTree>
    <p:extLst>
      <p:ext uri="{BB962C8B-B14F-4D97-AF65-F5344CB8AC3E}">
        <p14:creationId xmlns:p14="http://schemas.microsoft.com/office/powerpoint/2010/main" val="1948597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8A61C-CA50-4568-A8DA-968DE95E5189}"/>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A6B2E62-52AA-412F-9C7F-C3263F388532}"/>
              </a:ext>
            </a:extLst>
          </p:cNvPr>
          <p:cNvSpPr>
            <a:spLocks noGrp="1"/>
          </p:cNvSpPr>
          <p:nvPr>
            <p:ph type="sldNum" sz="quarter" idx="4"/>
          </p:nvPr>
        </p:nvSpPr>
        <p:spPr/>
        <p:txBody>
          <a:bodyPr/>
          <a:lstStyle/>
          <a:p>
            <a:fld id="{A9A80E4B-C0F5-4E56-9598-1969ED3AF9CA}" type="slidenum">
              <a:rPr lang="zh-CN" altLang="en-US" smtClean="0"/>
              <a:pPr/>
              <a:t>40</a:t>
            </a:fld>
            <a:endParaRPr lang="zh-CN" altLang="en-US" dirty="0"/>
          </a:p>
        </p:txBody>
      </p:sp>
      <p:sp>
        <p:nvSpPr>
          <p:cNvPr id="5" name="文本框 4">
            <a:extLst>
              <a:ext uri="{FF2B5EF4-FFF2-40B4-BE49-F238E27FC236}">
                <a16:creationId xmlns:a16="http://schemas.microsoft.com/office/drawing/2014/main" id="{12F3B4CC-8057-424F-92F6-5D60314827F6}"/>
              </a:ext>
            </a:extLst>
          </p:cNvPr>
          <p:cNvSpPr txBox="1"/>
          <p:nvPr/>
        </p:nvSpPr>
        <p:spPr>
          <a:xfrm>
            <a:off x="107504" y="954777"/>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Concept Question 2-3:</a:t>
            </a:r>
            <a:endParaRPr lang="zh-CN" altLang="en-US" sz="2000" dirty="0">
              <a:solidFill>
                <a:schemeClr val="tx2">
                  <a:lumMod val="60000"/>
                  <a:lumOff val="40000"/>
                </a:schemeClr>
              </a:solidFill>
              <a:cs typeface="Arial" panose="020B0604020202020204" pitchFamily="34" charset="0"/>
            </a:endParaRPr>
          </a:p>
        </p:txBody>
      </p:sp>
      <p:sp>
        <p:nvSpPr>
          <p:cNvPr id="19" name="文本框 18">
            <a:extLst>
              <a:ext uri="{FF2B5EF4-FFF2-40B4-BE49-F238E27FC236}">
                <a16:creationId xmlns:a16="http://schemas.microsoft.com/office/drawing/2014/main" id="{0C23A81F-0454-4FF1-BC54-39555E10CC75}"/>
              </a:ext>
            </a:extLst>
          </p:cNvPr>
          <p:cNvSpPr txBox="1"/>
          <p:nvPr/>
        </p:nvSpPr>
        <p:spPr>
          <a:xfrm>
            <a:off x="156018" y="1422926"/>
            <a:ext cx="9014225" cy="707886"/>
          </a:xfrm>
          <a:prstGeom prst="rect">
            <a:avLst/>
          </a:prstGeom>
          <a:noFill/>
        </p:spPr>
        <p:txBody>
          <a:bodyPr wrap="square">
            <a:spAutoFit/>
          </a:bodyPr>
          <a:lstStyle/>
          <a:p>
            <a:r>
              <a:rPr lang="pt-BR" altLang="zh-CN" sz="2000" b="0" i="0" dirty="0">
                <a:solidFill>
                  <a:srgbClr val="000000"/>
                </a:solidFill>
                <a:effectLst/>
                <a:cs typeface="Arial" panose="020B0604020202020204" pitchFamily="34" charset="0"/>
              </a:rPr>
              <a:t>What constitutes a TEM trans</a:t>
            </a:r>
            <a:r>
              <a:rPr lang="en-US" altLang="zh-CN" sz="2000" b="0" i="0" dirty="0">
                <a:solidFill>
                  <a:srgbClr val="000000"/>
                </a:solidFill>
                <a:effectLst/>
                <a:cs typeface="Arial" panose="020B0604020202020204" pitchFamily="34" charset="0"/>
              </a:rPr>
              <a:t>mission line?</a:t>
            </a:r>
            <a:endParaRPr lang="en-US" altLang="zh-CN" sz="2000" dirty="0">
              <a:effectLst/>
              <a:cs typeface="Arial" panose="020B0604020202020204" pitchFamily="34" charset="0"/>
            </a:endParaRPr>
          </a:p>
          <a:p>
            <a:endParaRPr lang="en-US" altLang="zh-CN" sz="2000" dirty="0">
              <a:effectLst/>
            </a:endParaRPr>
          </a:p>
        </p:txBody>
      </p:sp>
      <p:sp>
        <p:nvSpPr>
          <p:cNvPr id="23" name="Rectangle 6">
            <a:extLst>
              <a:ext uri="{FF2B5EF4-FFF2-40B4-BE49-F238E27FC236}">
                <a16:creationId xmlns:a16="http://schemas.microsoft.com/office/drawing/2014/main" id="{40845C70-3E3E-460B-9493-7BF73F0785BB}"/>
              </a:ext>
            </a:extLst>
          </p:cNvPr>
          <p:cNvSpPr>
            <a:spLocks noChangeArrowheads="1"/>
          </p:cNvSpPr>
          <p:nvPr/>
        </p:nvSpPr>
        <p:spPr bwMode="auto">
          <a:xfrm>
            <a:off x="1763689" y="42614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92397E15-F7D7-4954-A4A5-9F5228DA369D}"/>
              </a:ext>
            </a:extLst>
          </p:cNvPr>
          <p:cNvSpPr>
            <a:spLocks noChangeArrowheads="1"/>
          </p:cNvSpPr>
          <p:nvPr/>
        </p:nvSpPr>
        <p:spPr bwMode="auto">
          <a:xfrm>
            <a:off x="3033713" y="346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72A37E05-7937-4CCC-B3EB-71B96A130596}"/>
              </a:ext>
            </a:extLst>
          </p:cNvPr>
          <p:cNvSpPr>
            <a:spLocks noChangeArrowheads="1"/>
          </p:cNvSpPr>
          <p:nvPr/>
        </p:nvSpPr>
        <p:spPr bwMode="auto">
          <a:xfrm>
            <a:off x="3033713" y="3619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D1655FED-4DBD-4B17-8A98-1E9AEAA85A44}"/>
              </a:ext>
            </a:extLst>
          </p:cNvPr>
          <p:cNvSpPr txBox="1"/>
          <p:nvPr/>
        </p:nvSpPr>
        <p:spPr>
          <a:xfrm>
            <a:off x="-5673" y="3002421"/>
            <a:ext cx="9144000" cy="1323439"/>
          </a:xfrm>
          <a:prstGeom prst="rect">
            <a:avLst/>
          </a:prstGeom>
          <a:noFill/>
        </p:spPr>
        <p:txBody>
          <a:bodyPr wrap="square">
            <a:spAutoFit/>
          </a:bodyPr>
          <a:lstStyle/>
          <a:p>
            <a:pPr algn="just"/>
            <a:r>
              <a:rPr lang="zh-CN" altLang="en-US" sz="2000" dirty="0">
                <a:cs typeface="Arial" panose="020B0604020202020204" pitchFamily="34" charset="0"/>
              </a:rPr>
              <a:t>Waves propagating along these lines are characterized by electric and magnetic fields that are entirely transverse to the direction of propagation.  Such an orthogonal configuration is called a TEM mode.</a:t>
            </a:r>
            <a:r>
              <a:rPr lang="en-US" altLang="zh-CN" sz="2000" dirty="0">
                <a:cs typeface="Arial" panose="020B0604020202020204" pitchFamily="34" charset="0"/>
              </a:rPr>
              <a:t> A common feature among TEM lines is that they consist of two parallel conducting surfaces.</a:t>
            </a:r>
            <a:endParaRPr lang="zh-CN" altLang="en-US" sz="2000" dirty="0">
              <a:cs typeface="Arial" panose="020B0604020202020204" pitchFamily="34" charset="0"/>
            </a:endParaRPr>
          </a:p>
        </p:txBody>
      </p:sp>
      <p:sp>
        <p:nvSpPr>
          <p:cNvPr id="7" name="文本框 6">
            <a:extLst>
              <a:ext uri="{FF2B5EF4-FFF2-40B4-BE49-F238E27FC236}">
                <a16:creationId xmlns:a16="http://schemas.microsoft.com/office/drawing/2014/main" id="{1B552EA8-8CDD-48D4-BDA4-9E5FBDC85525}"/>
              </a:ext>
            </a:extLst>
          </p:cNvPr>
          <p:cNvSpPr txBox="1"/>
          <p:nvPr/>
        </p:nvSpPr>
        <p:spPr>
          <a:xfrm>
            <a:off x="20151" y="2085117"/>
            <a:ext cx="1111202" cy="677108"/>
          </a:xfrm>
          <a:prstGeom prst="rect">
            <a:avLst/>
          </a:prstGeom>
          <a:noFill/>
        </p:spPr>
        <p:txBody>
          <a:bodyPr wrap="none" rtlCol="0">
            <a:spAutoFit/>
          </a:bodyPr>
          <a:lstStyle/>
          <a:p>
            <a:r>
              <a:rPr lang="en-US" altLang="zh-CN" sz="2000" dirty="0">
                <a:solidFill>
                  <a:srgbClr val="FF0000"/>
                </a:solidFill>
                <a:cs typeface="Arial" panose="020B0604020202020204" pitchFamily="34" charset="0"/>
              </a:rPr>
              <a:t>Answer:</a:t>
            </a:r>
            <a:endParaRPr lang="en-US" altLang="zh-CN" sz="2000" dirty="0">
              <a:effectLst/>
            </a:endParaRPr>
          </a:p>
          <a:p>
            <a:endParaRPr lang="zh-CN" altLang="en-US" dirty="0"/>
          </a:p>
        </p:txBody>
      </p:sp>
    </p:spTree>
    <p:extLst>
      <p:ext uri="{BB962C8B-B14F-4D97-AF65-F5344CB8AC3E}">
        <p14:creationId xmlns:p14="http://schemas.microsoft.com/office/powerpoint/2010/main" val="44348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8A61C-CA50-4568-A8DA-968DE95E5189}"/>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A6B2E62-52AA-412F-9C7F-C3263F388532}"/>
              </a:ext>
            </a:extLst>
          </p:cNvPr>
          <p:cNvSpPr>
            <a:spLocks noGrp="1"/>
          </p:cNvSpPr>
          <p:nvPr>
            <p:ph type="sldNum" sz="quarter" idx="4"/>
          </p:nvPr>
        </p:nvSpPr>
        <p:spPr/>
        <p:txBody>
          <a:bodyPr/>
          <a:lstStyle/>
          <a:p>
            <a:fld id="{A9A80E4B-C0F5-4E56-9598-1969ED3AF9CA}" type="slidenum">
              <a:rPr lang="zh-CN" altLang="en-US" smtClean="0"/>
              <a:pPr/>
              <a:t>41</a:t>
            </a:fld>
            <a:endParaRPr lang="zh-CN" altLang="en-US" dirty="0"/>
          </a:p>
        </p:txBody>
      </p:sp>
      <p:sp>
        <p:nvSpPr>
          <p:cNvPr id="5" name="文本框 4">
            <a:extLst>
              <a:ext uri="{FF2B5EF4-FFF2-40B4-BE49-F238E27FC236}">
                <a16:creationId xmlns:a16="http://schemas.microsoft.com/office/drawing/2014/main" id="{12F3B4CC-8057-424F-92F6-5D60314827F6}"/>
              </a:ext>
            </a:extLst>
          </p:cNvPr>
          <p:cNvSpPr txBox="1"/>
          <p:nvPr/>
        </p:nvSpPr>
        <p:spPr>
          <a:xfrm>
            <a:off x="107504" y="954777"/>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Concept Question 2-4:</a:t>
            </a:r>
            <a:endParaRPr lang="zh-CN" altLang="en-US" sz="2000" dirty="0">
              <a:solidFill>
                <a:schemeClr val="tx2">
                  <a:lumMod val="60000"/>
                  <a:lumOff val="40000"/>
                </a:schemeClr>
              </a:solidFill>
              <a:cs typeface="Arial" panose="020B0604020202020204" pitchFamily="34" charset="0"/>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C23A81F-0454-4FF1-BC54-39555E10CC75}"/>
                  </a:ext>
                </a:extLst>
              </p:cNvPr>
              <p:cNvSpPr txBox="1"/>
              <p:nvPr/>
            </p:nvSpPr>
            <p:spPr>
              <a:xfrm>
                <a:off x="129775" y="1416245"/>
                <a:ext cx="9014225" cy="1938992"/>
              </a:xfrm>
              <a:prstGeom prst="rect">
                <a:avLst/>
              </a:prstGeom>
              <a:noFill/>
            </p:spPr>
            <p:txBody>
              <a:bodyPr wrap="square">
                <a:spAutoFit/>
              </a:bodyPr>
              <a:lstStyle/>
              <a:p>
                <a:r>
                  <a:rPr lang="en-US" altLang="zh-CN" sz="2000" b="0" i="0" dirty="0">
                    <a:solidFill>
                      <a:srgbClr val="000000"/>
                    </a:solidFill>
                    <a:effectLst/>
                    <a:cs typeface="Arial" panose="020B0604020202020204" pitchFamily="34" charset="0"/>
                  </a:rPr>
                  <a:t>What purpose does the lumped-element circuit model serve? How are the line </a:t>
                </a:r>
                <a:r>
                  <a:rPr kumimoji="0" lang="zh-CN" altLang="zh-CN" sz="2000" b="0" i="0" u="none" strike="noStrike" cap="none" normalizeH="0" baseline="0" dirty="0">
                    <a:ln>
                      <a:noFill/>
                    </a:ln>
                    <a:solidFill>
                      <a:srgbClr val="000000"/>
                    </a:solidFill>
                    <a:effectLst/>
                    <a:ea typeface="Times-Roman"/>
                    <a:cs typeface="Arial" panose="020B0604020202020204" pitchFamily="34" charset="0"/>
                  </a:rPr>
                  <a:t>parameters </a:t>
                </a:r>
                <a14:m>
                  <m:oMath xmlns:m="http://schemas.openxmlformats.org/officeDocument/2006/math">
                    <m:sSup>
                      <m:sSupPr>
                        <m:ctrlPr>
                          <a:rPr lang="zh-CN" altLang="en-US" sz="2000" i="1" smtClean="0">
                            <a:latin typeface="Cambria Math" panose="02040503050406030204" pitchFamily="18" charset="0"/>
                          </a:rPr>
                        </m:ctrlPr>
                      </m:sSupPr>
                      <m:e>
                        <m:r>
                          <a:rPr lang="zh-CN" altLang="en-US" sz="2000" i="1">
                            <a:latin typeface="Cambria Math" panose="02040503050406030204" pitchFamily="18" charset="0"/>
                          </a:rPr>
                          <m:t>𝑅</m:t>
                        </m:r>
                      </m:e>
                      <m:sup>
                        <m:r>
                          <a:rPr lang="zh-CN" altLang="en-US" sz="2000" i="0">
                            <a:latin typeface="Cambria Math" panose="02040503050406030204" pitchFamily="18" charset="0"/>
                          </a:rPr>
                          <m:t>’</m:t>
                        </m:r>
                      </m:sup>
                    </m:sSup>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𝐿</m:t>
                        </m:r>
                      </m:e>
                      <m:sup>
                        <m:r>
                          <a:rPr lang="zh-CN" altLang="en-US" sz="2000">
                            <a:latin typeface="Cambria Math" panose="02040503050406030204" pitchFamily="18" charset="0"/>
                          </a:rPr>
                          <m:t>’</m:t>
                        </m:r>
                      </m:sup>
                    </m:sSup>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a:t>
                </a:r>
                <a:r>
                  <a:rPr lang="zh-CN" altLang="en-US" sz="2000" dirty="0"/>
                  <a:t>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𝐺</m:t>
                        </m:r>
                      </m:e>
                      <m:sup>
                        <m:r>
                          <a:rPr lang="zh-CN" altLang="en-US" sz="2000">
                            <a:latin typeface="Cambria Math" panose="02040503050406030204" pitchFamily="18" charset="0"/>
                          </a:rPr>
                          <m:t>’</m:t>
                        </m:r>
                      </m:sup>
                    </m:sSup>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 and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𝐶</m:t>
                        </m:r>
                      </m:e>
                      <m:sup>
                        <m:r>
                          <a:rPr lang="zh-CN" altLang="en-US" sz="2000">
                            <a:latin typeface="Cambria Math" panose="02040503050406030204" pitchFamily="18" charset="0"/>
                          </a:rPr>
                          <m:t>’</m:t>
                        </m:r>
                      </m:sup>
                    </m:sSup>
                    <m:r>
                      <a:rPr lang="zh-CN" altLang="en-US" sz="2000" i="1">
                        <a:latin typeface="Cambria Math" panose="02040503050406030204" pitchFamily="18" charset="0"/>
                      </a:rPr>
                      <m:t> </m:t>
                    </m:r>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related to the physical</a:t>
                </a:r>
                <a:r>
                  <a:rPr kumimoji="0" lang="en-US" altLang="zh-CN" sz="2000" b="0" i="0" u="none" strike="noStrike" cap="none" normalizeH="0" baseline="0" dirty="0">
                    <a:ln>
                      <a:noFill/>
                    </a:ln>
                    <a:solidFill>
                      <a:srgbClr val="000000"/>
                    </a:solidFill>
                    <a:effectLst/>
                    <a:ea typeface="Times-Roman"/>
                    <a:cs typeface="Arial" panose="020B0604020202020204" pitchFamily="34" charset="0"/>
                  </a:rPr>
                  <a:t> </a:t>
                </a:r>
                <a:r>
                  <a:rPr lang="en-US" altLang="zh-CN" sz="2000" b="0" i="0" dirty="0">
                    <a:solidFill>
                      <a:srgbClr val="000000"/>
                    </a:solidFill>
                    <a:effectLst/>
                    <a:cs typeface="Arial" panose="020B0604020202020204" pitchFamily="34" charset="0"/>
                  </a:rPr>
                  <a:t>and electromagnetic constitutive properties of the transmission line?</a:t>
                </a:r>
                <a:r>
                  <a:rPr kumimoji="0" lang="zh-CN" altLang="zh-CN" sz="2000" b="0" i="0" u="none" strike="noStrike" cap="none" normalizeH="0" baseline="0" dirty="0">
                    <a:ln>
                      <a:noFill/>
                    </a:ln>
                    <a:solidFill>
                      <a:srgbClr val="000000"/>
                    </a:solidFill>
                    <a:effectLst/>
                    <a:ea typeface="Times-Roman"/>
                    <a:cs typeface="Arial" panose="020B0604020202020204" pitchFamily="34" charset="0"/>
                  </a:rPr>
                  <a:t/>
                </a:r>
                <a:br>
                  <a:rPr kumimoji="0" lang="zh-CN" altLang="zh-CN" sz="2000" b="0" i="0" u="none" strike="noStrike" cap="none" normalizeH="0" baseline="0" dirty="0">
                    <a:ln>
                      <a:noFill/>
                    </a:ln>
                    <a:solidFill>
                      <a:srgbClr val="000000"/>
                    </a:solidFill>
                    <a:effectLst/>
                    <a:ea typeface="Times-Roman"/>
                    <a:cs typeface="Arial" panose="020B0604020202020204" pitchFamily="34" charset="0"/>
                  </a:rPr>
                </a:br>
                <a:r>
                  <a:rPr kumimoji="0" lang="zh-CN" altLang="zh-CN" sz="2000" b="0" i="0" u="none" strike="noStrike" cap="none" normalizeH="0" baseline="0" dirty="0">
                    <a:ln>
                      <a:noFill/>
                    </a:ln>
                    <a:solidFill>
                      <a:schemeClr val="tx1"/>
                    </a:solidFill>
                    <a:effectLst/>
                    <a:cs typeface="Arial" panose="020B0604020202020204" pitchFamily="34" charset="0"/>
                  </a:rPr>
                  <a:t/>
                </a:r>
                <a:br>
                  <a:rPr kumimoji="0" lang="zh-CN" altLang="zh-CN" sz="2000" b="0" i="0" u="none" strike="noStrike" cap="none" normalizeH="0" baseline="0" dirty="0">
                    <a:ln>
                      <a:noFill/>
                    </a:ln>
                    <a:solidFill>
                      <a:schemeClr val="tx1"/>
                    </a:solidFill>
                    <a:effectLst/>
                    <a:cs typeface="Arial" panose="020B0604020202020204" pitchFamily="34" charset="0"/>
                  </a:rPr>
                </a:br>
                <a:endParaRPr kumimoji="0" lang="zh-CN" altLang="zh-CN" sz="2000" b="0" i="0" u="none" strike="noStrike" cap="none" normalizeH="0" baseline="0" dirty="0">
                  <a:ln>
                    <a:noFill/>
                  </a:ln>
                  <a:solidFill>
                    <a:schemeClr val="tx1"/>
                  </a:solidFill>
                  <a:effectLst/>
                  <a:cs typeface="Arial" panose="020B0604020202020204" pitchFamily="34" charset="0"/>
                </a:endParaRPr>
              </a:p>
              <a:p>
                <a:endParaRPr lang="en-US" altLang="zh-CN" sz="2000" dirty="0">
                  <a:effectLst/>
                </a:endParaRPr>
              </a:p>
            </p:txBody>
          </p:sp>
        </mc:Choice>
        <mc:Fallback xmlns="">
          <p:sp>
            <p:nvSpPr>
              <p:cNvPr id="19" name="文本框 18">
                <a:extLst>
                  <a:ext uri="{FF2B5EF4-FFF2-40B4-BE49-F238E27FC236}">
                    <a16:creationId xmlns:a16="http://schemas.microsoft.com/office/drawing/2014/main" id="{0C23A81F-0454-4FF1-BC54-39555E10CC75}"/>
                  </a:ext>
                </a:extLst>
              </p:cNvPr>
              <p:cNvSpPr txBox="1">
                <a:spLocks noRot="1" noChangeAspect="1" noMove="1" noResize="1" noEditPoints="1" noAdjustHandles="1" noChangeArrowheads="1" noChangeShapeType="1" noTextEdit="1"/>
              </p:cNvSpPr>
              <p:nvPr/>
            </p:nvSpPr>
            <p:spPr>
              <a:xfrm>
                <a:off x="129775" y="1416245"/>
                <a:ext cx="9014225" cy="1938992"/>
              </a:xfrm>
              <a:prstGeom prst="rect">
                <a:avLst/>
              </a:prstGeom>
              <a:blipFill>
                <a:blip r:embed="rId2"/>
                <a:stretch>
                  <a:fillRect l="-676" t="-1258" r="-541"/>
                </a:stretch>
              </a:blipFill>
            </p:spPr>
            <p:txBody>
              <a:bodyPr/>
              <a:lstStyle/>
              <a:p>
                <a:r>
                  <a:rPr lang="zh-CN" altLang="en-US">
                    <a:noFill/>
                  </a:rPr>
                  <a:t> </a:t>
                </a:r>
              </a:p>
            </p:txBody>
          </p:sp>
        </mc:Fallback>
      </mc:AlternateContent>
      <p:sp>
        <p:nvSpPr>
          <p:cNvPr id="23" name="Rectangle 6">
            <a:extLst>
              <a:ext uri="{FF2B5EF4-FFF2-40B4-BE49-F238E27FC236}">
                <a16:creationId xmlns:a16="http://schemas.microsoft.com/office/drawing/2014/main" id="{40845C70-3E3E-460B-9493-7BF73F0785BB}"/>
              </a:ext>
            </a:extLst>
          </p:cNvPr>
          <p:cNvSpPr>
            <a:spLocks noChangeArrowheads="1"/>
          </p:cNvSpPr>
          <p:nvPr/>
        </p:nvSpPr>
        <p:spPr bwMode="auto">
          <a:xfrm>
            <a:off x="1763689" y="42614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92397E15-F7D7-4954-A4A5-9F5228DA369D}"/>
              </a:ext>
            </a:extLst>
          </p:cNvPr>
          <p:cNvSpPr>
            <a:spLocks noChangeArrowheads="1"/>
          </p:cNvSpPr>
          <p:nvPr/>
        </p:nvSpPr>
        <p:spPr bwMode="auto">
          <a:xfrm>
            <a:off x="3033713" y="346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72A37E05-7937-4CCC-B3EB-71B96A130596}"/>
              </a:ext>
            </a:extLst>
          </p:cNvPr>
          <p:cNvSpPr>
            <a:spLocks noChangeArrowheads="1"/>
          </p:cNvSpPr>
          <p:nvPr/>
        </p:nvSpPr>
        <p:spPr bwMode="auto">
          <a:xfrm>
            <a:off x="3033713" y="3619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6A75FE9F-0CDD-42C7-9F95-2E519FCE13EF}"/>
              </a:ext>
            </a:extLst>
          </p:cNvPr>
          <p:cNvSpPr txBox="1"/>
          <p:nvPr/>
        </p:nvSpPr>
        <p:spPr>
          <a:xfrm>
            <a:off x="64887" y="2883068"/>
            <a:ext cx="9014226" cy="1015663"/>
          </a:xfrm>
          <a:prstGeom prst="rect">
            <a:avLst/>
          </a:prstGeom>
          <a:noFill/>
        </p:spPr>
        <p:txBody>
          <a:bodyPr wrap="square">
            <a:spAutoFit/>
          </a:bodyPr>
          <a:lstStyle/>
          <a:p>
            <a:pPr algn="just"/>
            <a:r>
              <a:rPr lang="zh-CN" altLang="en-US" sz="2000" dirty="0">
                <a:cs typeface="Arial" panose="020B0604020202020204" pitchFamily="34" charset="0"/>
              </a:rPr>
              <a:t>The lumped-element model shown in Fig. 2-6(c) reflects the physical phenomena associated with the currents and voltages on any TEM transmission line.</a:t>
            </a:r>
          </a:p>
        </p:txBody>
      </p:sp>
      <p:pic>
        <p:nvPicPr>
          <p:cNvPr id="9" name="图片 8">
            <a:extLst>
              <a:ext uri="{FF2B5EF4-FFF2-40B4-BE49-F238E27FC236}">
                <a16:creationId xmlns:a16="http://schemas.microsoft.com/office/drawing/2014/main" id="{8B26408E-80DD-4E56-A4B1-00E0FD3FB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48" y="3957154"/>
            <a:ext cx="8279904" cy="2339973"/>
          </a:xfrm>
          <a:prstGeom prst="rect">
            <a:avLst/>
          </a:prstGeom>
        </p:spPr>
      </p:pic>
      <p:sp>
        <p:nvSpPr>
          <p:cNvPr id="11" name="文本框 10">
            <a:extLst>
              <a:ext uri="{FF2B5EF4-FFF2-40B4-BE49-F238E27FC236}">
                <a16:creationId xmlns:a16="http://schemas.microsoft.com/office/drawing/2014/main" id="{3DCAB666-5778-4268-A55B-5B3DAA375AFD}"/>
              </a:ext>
            </a:extLst>
          </p:cNvPr>
          <p:cNvSpPr txBox="1"/>
          <p:nvPr/>
        </p:nvSpPr>
        <p:spPr>
          <a:xfrm>
            <a:off x="129775" y="2431115"/>
            <a:ext cx="1111202" cy="677108"/>
          </a:xfrm>
          <a:prstGeom prst="rect">
            <a:avLst/>
          </a:prstGeom>
          <a:noFill/>
        </p:spPr>
        <p:txBody>
          <a:bodyPr wrap="none" rtlCol="0">
            <a:spAutoFit/>
          </a:bodyPr>
          <a:lstStyle/>
          <a:p>
            <a:r>
              <a:rPr lang="en-US" altLang="zh-CN" sz="2000" dirty="0">
                <a:solidFill>
                  <a:srgbClr val="FF0000"/>
                </a:solidFill>
                <a:cs typeface="Arial" panose="020B0604020202020204" pitchFamily="34" charset="0"/>
              </a:rPr>
              <a:t>Answer:</a:t>
            </a:r>
            <a:endParaRPr lang="en-US" altLang="zh-CN" sz="2000" dirty="0">
              <a:effectLst/>
            </a:endParaRPr>
          </a:p>
          <a:p>
            <a:endParaRPr lang="zh-CN" altLang="en-US" dirty="0"/>
          </a:p>
        </p:txBody>
      </p:sp>
    </p:spTree>
    <p:extLst>
      <p:ext uri="{BB962C8B-B14F-4D97-AF65-F5344CB8AC3E}">
        <p14:creationId xmlns:p14="http://schemas.microsoft.com/office/powerpoint/2010/main" val="398446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8A61C-CA50-4568-A8DA-968DE95E5189}"/>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A6B2E62-52AA-412F-9C7F-C3263F388532}"/>
              </a:ext>
            </a:extLst>
          </p:cNvPr>
          <p:cNvSpPr>
            <a:spLocks noGrp="1"/>
          </p:cNvSpPr>
          <p:nvPr>
            <p:ph type="sldNum" sz="quarter" idx="4"/>
          </p:nvPr>
        </p:nvSpPr>
        <p:spPr/>
        <p:txBody>
          <a:bodyPr/>
          <a:lstStyle/>
          <a:p>
            <a:fld id="{A9A80E4B-C0F5-4E56-9598-1969ED3AF9CA}" type="slidenum">
              <a:rPr lang="zh-CN" altLang="en-US" smtClean="0"/>
              <a:pPr/>
              <a:t>42</a:t>
            </a:fld>
            <a:endParaRPr lang="zh-CN" altLang="en-US" dirty="0"/>
          </a:p>
        </p:txBody>
      </p:sp>
      <p:sp>
        <p:nvSpPr>
          <p:cNvPr id="5" name="文本框 4">
            <a:extLst>
              <a:ext uri="{FF2B5EF4-FFF2-40B4-BE49-F238E27FC236}">
                <a16:creationId xmlns:a16="http://schemas.microsoft.com/office/drawing/2014/main" id="{12F3B4CC-8057-424F-92F6-5D60314827F6}"/>
              </a:ext>
            </a:extLst>
          </p:cNvPr>
          <p:cNvSpPr txBox="1"/>
          <p:nvPr/>
        </p:nvSpPr>
        <p:spPr>
          <a:xfrm>
            <a:off x="-76963" y="759016"/>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Concept Question 2-4:</a:t>
            </a:r>
            <a:endParaRPr lang="zh-CN" altLang="en-US" sz="2000" dirty="0">
              <a:solidFill>
                <a:schemeClr val="tx2">
                  <a:lumMod val="60000"/>
                  <a:lumOff val="40000"/>
                </a:schemeClr>
              </a:solidFill>
              <a:cs typeface="Arial" panose="020B0604020202020204" pitchFamily="34" charset="0"/>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C23A81F-0454-4FF1-BC54-39555E10CC75}"/>
                  </a:ext>
                </a:extLst>
              </p:cNvPr>
              <p:cNvSpPr txBox="1"/>
              <p:nvPr/>
            </p:nvSpPr>
            <p:spPr>
              <a:xfrm>
                <a:off x="-1" y="1082248"/>
                <a:ext cx="9014225" cy="1938992"/>
              </a:xfrm>
              <a:prstGeom prst="rect">
                <a:avLst/>
              </a:prstGeom>
              <a:noFill/>
            </p:spPr>
            <p:txBody>
              <a:bodyPr wrap="square">
                <a:spAutoFit/>
              </a:bodyPr>
              <a:lstStyle/>
              <a:p>
                <a:r>
                  <a:rPr lang="en-US" altLang="zh-CN" sz="2000" b="0" i="0" dirty="0">
                    <a:solidFill>
                      <a:srgbClr val="000000"/>
                    </a:solidFill>
                    <a:effectLst/>
                    <a:cs typeface="Arial" panose="020B0604020202020204" pitchFamily="34" charset="0"/>
                  </a:rPr>
                  <a:t>What purpose does the lumped-element circuit model serve? How are the line </a:t>
                </a:r>
                <a:r>
                  <a:rPr kumimoji="0" lang="zh-CN" altLang="zh-CN" sz="2000" b="0" i="0" u="none" strike="noStrike" cap="none" normalizeH="0" baseline="0" dirty="0">
                    <a:ln>
                      <a:noFill/>
                    </a:ln>
                    <a:solidFill>
                      <a:srgbClr val="000000"/>
                    </a:solidFill>
                    <a:effectLst/>
                    <a:ea typeface="Times-Roman"/>
                    <a:cs typeface="Arial" panose="020B0604020202020204" pitchFamily="34" charset="0"/>
                  </a:rPr>
                  <a:t>parameters </a:t>
                </a:r>
                <a14:m>
                  <m:oMath xmlns:m="http://schemas.openxmlformats.org/officeDocument/2006/math">
                    <m:sSup>
                      <m:sSupPr>
                        <m:ctrlPr>
                          <a:rPr lang="zh-CN" altLang="en-US" sz="2000" i="1" smtClean="0">
                            <a:latin typeface="Cambria Math" panose="02040503050406030204" pitchFamily="18" charset="0"/>
                          </a:rPr>
                        </m:ctrlPr>
                      </m:sSupPr>
                      <m:e>
                        <m:r>
                          <a:rPr lang="zh-CN" altLang="en-US" sz="2000" i="1">
                            <a:latin typeface="Cambria Math" panose="02040503050406030204" pitchFamily="18" charset="0"/>
                          </a:rPr>
                          <m:t>𝑅</m:t>
                        </m:r>
                      </m:e>
                      <m:sup>
                        <m:r>
                          <a:rPr lang="zh-CN" altLang="en-US" sz="2000" i="0">
                            <a:latin typeface="Cambria Math" panose="02040503050406030204" pitchFamily="18" charset="0"/>
                          </a:rPr>
                          <m:t>’</m:t>
                        </m:r>
                      </m:sup>
                    </m:sSup>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𝐿</m:t>
                        </m:r>
                      </m:e>
                      <m:sup>
                        <m:r>
                          <a:rPr lang="zh-CN" altLang="en-US" sz="2000">
                            <a:latin typeface="Cambria Math" panose="02040503050406030204" pitchFamily="18" charset="0"/>
                          </a:rPr>
                          <m:t>’</m:t>
                        </m:r>
                      </m:sup>
                    </m:sSup>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a:t>
                </a:r>
                <a:r>
                  <a:rPr lang="zh-CN" altLang="en-US" sz="2000" dirty="0"/>
                  <a:t>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𝐺</m:t>
                        </m:r>
                      </m:e>
                      <m:sup>
                        <m:r>
                          <a:rPr lang="zh-CN" altLang="en-US" sz="2000">
                            <a:latin typeface="Cambria Math" panose="02040503050406030204" pitchFamily="18" charset="0"/>
                          </a:rPr>
                          <m:t>’</m:t>
                        </m:r>
                      </m:sup>
                    </m:sSup>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 and </a:t>
                </a:r>
                <a14:m>
                  <m:oMath xmlns:m="http://schemas.openxmlformats.org/officeDocument/2006/math">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𝐶</m:t>
                        </m:r>
                      </m:e>
                      <m:sup>
                        <m:r>
                          <a:rPr lang="zh-CN" altLang="en-US" sz="2000">
                            <a:latin typeface="Cambria Math" panose="02040503050406030204" pitchFamily="18" charset="0"/>
                          </a:rPr>
                          <m:t>’</m:t>
                        </m:r>
                      </m:sup>
                    </m:sSup>
                    <m:r>
                      <a:rPr lang="zh-CN" altLang="en-US" sz="2000" i="1">
                        <a:latin typeface="Cambria Math" panose="02040503050406030204" pitchFamily="18" charset="0"/>
                      </a:rPr>
                      <m:t> </m:t>
                    </m:r>
                  </m:oMath>
                </a14:m>
                <a:r>
                  <a:rPr kumimoji="0" lang="zh-CN" altLang="zh-CN" sz="2000" b="0" i="0" u="none" strike="noStrike" cap="none" normalizeH="0" baseline="0" dirty="0">
                    <a:ln>
                      <a:noFill/>
                    </a:ln>
                    <a:solidFill>
                      <a:srgbClr val="000000"/>
                    </a:solidFill>
                    <a:effectLst/>
                    <a:ea typeface="Times-Roman"/>
                    <a:cs typeface="Arial" panose="020B0604020202020204" pitchFamily="34" charset="0"/>
                  </a:rPr>
                  <a:t>related to the physical</a:t>
                </a:r>
                <a:r>
                  <a:rPr kumimoji="0" lang="en-US" altLang="zh-CN" sz="2000" b="0" i="0" u="none" strike="noStrike" cap="none" normalizeH="0" baseline="0" dirty="0">
                    <a:ln>
                      <a:noFill/>
                    </a:ln>
                    <a:solidFill>
                      <a:srgbClr val="000000"/>
                    </a:solidFill>
                    <a:effectLst/>
                    <a:ea typeface="Times-Roman"/>
                    <a:cs typeface="Arial" panose="020B0604020202020204" pitchFamily="34" charset="0"/>
                  </a:rPr>
                  <a:t> </a:t>
                </a:r>
                <a:r>
                  <a:rPr lang="en-US" altLang="zh-CN" sz="2000" b="0" i="0" dirty="0">
                    <a:solidFill>
                      <a:srgbClr val="000000"/>
                    </a:solidFill>
                    <a:effectLst/>
                    <a:cs typeface="Arial" panose="020B0604020202020204" pitchFamily="34" charset="0"/>
                  </a:rPr>
                  <a:t>and electromagnetic constitutive properties of the transmission line?</a:t>
                </a:r>
                <a:r>
                  <a:rPr kumimoji="0" lang="zh-CN" altLang="zh-CN" sz="2000" b="0" i="0" u="none" strike="noStrike" cap="none" normalizeH="0" baseline="0" dirty="0">
                    <a:ln>
                      <a:noFill/>
                    </a:ln>
                    <a:solidFill>
                      <a:srgbClr val="000000"/>
                    </a:solidFill>
                    <a:effectLst/>
                    <a:ea typeface="Times-Roman"/>
                    <a:cs typeface="Arial" panose="020B0604020202020204" pitchFamily="34" charset="0"/>
                  </a:rPr>
                  <a:t/>
                </a:r>
                <a:br>
                  <a:rPr kumimoji="0" lang="zh-CN" altLang="zh-CN" sz="2000" b="0" i="0" u="none" strike="noStrike" cap="none" normalizeH="0" baseline="0" dirty="0">
                    <a:ln>
                      <a:noFill/>
                    </a:ln>
                    <a:solidFill>
                      <a:srgbClr val="000000"/>
                    </a:solidFill>
                    <a:effectLst/>
                    <a:ea typeface="Times-Roman"/>
                    <a:cs typeface="Arial" panose="020B0604020202020204" pitchFamily="34" charset="0"/>
                  </a:rPr>
                </a:br>
                <a:r>
                  <a:rPr kumimoji="0" lang="zh-CN" altLang="zh-CN" sz="2000" b="0" i="0" u="none" strike="noStrike" cap="none" normalizeH="0" baseline="0" dirty="0">
                    <a:ln>
                      <a:noFill/>
                    </a:ln>
                    <a:solidFill>
                      <a:schemeClr val="tx1"/>
                    </a:solidFill>
                    <a:effectLst/>
                    <a:cs typeface="Arial" panose="020B0604020202020204" pitchFamily="34" charset="0"/>
                  </a:rPr>
                  <a:t/>
                </a:r>
                <a:br>
                  <a:rPr kumimoji="0" lang="zh-CN" altLang="zh-CN" sz="2000" b="0" i="0" u="none" strike="noStrike" cap="none" normalizeH="0" baseline="0" dirty="0">
                    <a:ln>
                      <a:noFill/>
                    </a:ln>
                    <a:solidFill>
                      <a:schemeClr val="tx1"/>
                    </a:solidFill>
                    <a:effectLst/>
                    <a:cs typeface="Arial" panose="020B0604020202020204" pitchFamily="34" charset="0"/>
                  </a:rPr>
                </a:br>
                <a:endParaRPr kumimoji="0" lang="zh-CN" altLang="zh-CN" sz="2000" b="0" i="0" u="none" strike="noStrike" cap="none" normalizeH="0" baseline="0" dirty="0">
                  <a:ln>
                    <a:noFill/>
                  </a:ln>
                  <a:solidFill>
                    <a:schemeClr val="tx1"/>
                  </a:solidFill>
                  <a:effectLst/>
                  <a:cs typeface="Arial" panose="020B0604020202020204" pitchFamily="34" charset="0"/>
                </a:endParaRPr>
              </a:p>
              <a:p>
                <a:endParaRPr lang="en-US" altLang="zh-CN" sz="2000" dirty="0">
                  <a:effectLst/>
                </a:endParaRPr>
              </a:p>
            </p:txBody>
          </p:sp>
        </mc:Choice>
        <mc:Fallback xmlns="">
          <p:sp>
            <p:nvSpPr>
              <p:cNvPr id="19" name="文本框 18">
                <a:extLst>
                  <a:ext uri="{FF2B5EF4-FFF2-40B4-BE49-F238E27FC236}">
                    <a16:creationId xmlns:a16="http://schemas.microsoft.com/office/drawing/2014/main" id="{0C23A81F-0454-4FF1-BC54-39555E10CC75}"/>
                  </a:ext>
                </a:extLst>
              </p:cNvPr>
              <p:cNvSpPr txBox="1">
                <a:spLocks noRot="1" noChangeAspect="1" noMove="1" noResize="1" noEditPoints="1" noAdjustHandles="1" noChangeArrowheads="1" noChangeShapeType="1" noTextEdit="1"/>
              </p:cNvSpPr>
              <p:nvPr/>
            </p:nvSpPr>
            <p:spPr>
              <a:xfrm>
                <a:off x="-1" y="1082248"/>
                <a:ext cx="9014225" cy="1938992"/>
              </a:xfrm>
              <a:prstGeom prst="rect">
                <a:avLst/>
              </a:prstGeom>
              <a:blipFill>
                <a:blip r:embed="rId2"/>
                <a:stretch>
                  <a:fillRect l="-676" t="-1572" r="-473"/>
                </a:stretch>
              </a:blipFill>
            </p:spPr>
            <p:txBody>
              <a:bodyPr/>
              <a:lstStyle/>
              <a:p>
                <a:r>
                  <a:rPr lang="zh-CN" altLang="en-US">
                    <a:noFill/>
                  </a:rPr>
                  <a:t> </a:t>
                </a:r>
              </a:p>
            </p:txBody>
          </p:sp>
        </mc:Fallback>
      </mc:AlternateContent>
      <p:sp>
        <p:nvSpPr>
          <p:cNvPr id="23" name="Rectangle 6">
            <a:extLst>
              <a:ext uri="{FF2B5EF4-FFF2-40B4-BE49-F238E27FC236}">
                <a16:creationId xmlns:a16="http://schemas.microsoft.com/office/drawing/2014/main" id="{40845C70-3E3E-460B-9493-7BF73F0785BB}"/>
              </a:ext>
            </a:extLst>
          </p:cNvPr>
          <p:cNvSpPr>
            <a:spLocks noChangeArrowheads="1"/>
          </p:cNvSpPr>
          <p:nvPr/>
        </p:nvSpPr>
        <p:spPr bwMode="auto">
          <a:xfrm>
            <a:off x="1763689" y="42614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92397E15-F7D7-4954-A4A5-9F5228DA369D}"/>
              </a:ext>
            </a:extLst>
          </p:cNvPr>
          <p:cNvSpPr>
            <a:spLocks noChangeArrowheads="1"/>
          </p:cNvSpPr>
          <p:nvPr/>
        </p:nvSpPr>
        <p:spPr bwMode="auto">
          <a:xfrm>
            <a:off x="3033713" y="346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72A37E05-7937-4CCC-B3EB-71B96A130596}"/>
              </a:ext>
            </a:extLst>
          </p:cNvPr>
          <p:cNvSpPr>
            <a:spLocks noChangeArrowheads="1"/>
          </p:cNvSpPr>
          <p:nvPr/>
        </p:nvSpPr>
        <p:spPr bwMode="auto">
          <a:xfrm>
            <a:off x="3033713" y="3619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E42CBE8E-C9C4-419E-92B7-77A0D062B419}"/>
              </a:ext>
            </a:extLst>
          </p:cNvPr>
          <p:cNvSpPr txBox="1"/>
          <p:nvPr/>
        </p:nvSpPr>
        <p:spPr>
          <a:xfrm>
            <a:off x="-76963" y="5379382"/>
            <a:ext cx="9014225" cy="1323439"/>
          </a:xfrm>
          <a:prstGeom prst="rect">
            <a:avLst/>
          </a:prstGeom>
          <a:noFill/>
        </p:spPr>
        <p:txBody>
          <a:bodyPr wrap="square">
            <a:spAutoFit/>
          </a:bodyPr>
          <a:lstStyle/>
          <a:p>
            <a:pPr algn="just"/>
            <a:r>
              <a:rPr lang="zh-CN" altLang="en-US" sz="2000" dirty="0">
                <a:cs typeface="Arial" panose="020B0604020202020204" pitchFamily="34" charset="0"/>
              </a:rPr>
              <a:t>For each of these lines, the expressions are functions of two sets of parameters: (1) geometric parameters defining the cross-sectional dimensions of the given line and (2) the electromagnetic constitutive parameters of the conducting and insulating materials. </a:t>
            </a:r>
          </a:p>
        </p:txBody>
      </p:sp>
      <p:pic>
        <p:nvPicPr>
          <p:cNvPr id="8" name="图片 7">
            <a:extLst>
              <a:ext uri="{FF2B5EF4-FFF2-40B4-BE49-F238E27FC236}">
                <a16:creationId xmlns:a16="http://schemas.microsoft.com/office/drawing/2014/main" id="{ADB9037C-B34F-46B6-8C61-D8E93BF18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79" y="2477267"/>
            <a:ext cx="6897063" cy="2972215"/>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BCFF9B3-7630-4B28-BECD-2E681038B091}"/>
                  </a:ext>
                </a:extLst>
              </p:cNvPr>
              <p:cNvSpPr txBox="1"/>
              <p:nvPr/>
            </p:nvSpPr>
            <p:spPr>
              <a:xfrm>
                <a:off x="12138" y="2187566"/>
                <a:ext cx="7776863" cy="379656"/>
              </a:xfrm>
              <a:prstGeom prst="rect">
                <a:avLst/>
              </a:prstGeom>
              <a:noFill/>
            </p:spPr>
            <p:txBody>
              <a:bodyPr wrap="square">
                <a:spAutoFit/>
              </a:bodyPr>
              <a:lstStyle/>
              <a:p>
                <a:r>
                  <a:rPr lang="en-US" altLang="zh-CN" dirty="0"/>
                  <a:t>(2) </a:t>
                </a:r>
                <a:r>
                  <a:rPr lang="zh-CN" altLang="en-US" dirty="0"/>
                  <a:t>Expressions for the line parameters </a:t>
                </a:r>
                <a14:m>
                  <m:oMath xmlns:m="http://schemas.openxmlformats.org/officeDocument/2006/math">
                    <m:sSup>
                      <m:sSupPr>
                        <m:ctrlPr>
                          <a:rPr lang="zh-CN" altLang="en-US" sz="1800" i="1" smtClean="0">
                            <a:latin typeface="Cambria Math" panose="02040503050406030204" pitchFamily="18" charset="0"/>
                          </a:rPr>
                        </m:ctrlPr>
                      </m:sSupPr>
                      <m:e>
                        <m:r>
                          <a:rPr lang="zh-CN" altLang="en-US" sz="1800" i="1">
                            <a:latin typeface="Cambria Math" panose="02040503050406030204" pitchFamily="18" charset="0"/>
                          </a:rPr>
                          <m:t>𝑅</m:t>
                        </m:r>
                      </m:e>
                      <m:sup>
                        <m:r>
                          <a:rPr lang="zh-CN" altLang="en-US" sz="1800" i="0">
                            <a:latin typeface="Cambria Math" panose="02040503050406030204" pitchFamily="18" charset="0"/>
                          </a:rPr>
                          <m:t>’</m:t>
                        </m:r>
                      </m:sup>
                    </m:sSup>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r>
                          <a:rPr lang="en-US" altLang="zh-CN" i="1">
                            <a:latin typeface="Cambria Math" panose="02040503050406030204" pitchFamily="18" charset="0"/>
                          </a:rPr>
                          <m:t>𝐿</m:t>
                        </m:r>
                      </m:e>
                      <m:sup>
                        <m:r>
                          <a:rPr lang="zh-CN" altLang="en-US">
                            <a:latin typeface="Cambria Math" panose="02040503050406030204" pitchFamily="18" charset="0"/>
                          </a:rPr>
                          <m:t>’</m:t>
                        </m:r>
                      </m:sup>
                    </m:sSup>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r>
                          <a:rPr lang="en-US" altLang="zh-CN" i="1">
                            <a:latin typeface="Cambria Math" panose="02040503050406030204" pitchFamily="18" charset="0"/>
                          </a:rPr>
                          <m:t>𝐺</m:t>
                        </m:r>
                      </m:e>
                      <m:sup>
                        <m:r>
                          <a:rPr lang="zh-CN" altLang="en-US">
                            <a:latin typeface="Cambria Math" panose="02040503050406030204" pitchFamily="18" charset="0"/>
                          </a:rPr>
                          <m:t>’</m:t>
                        </m:r>
                      </m:sup>
                    </m:sSup>
                  </m:oMath>
                </a14:m>
                <a:r>
                  <a:rPr lang="en-US" altLang="zh-CN" dirty="0"/>
                  <a:t>,</a:t>
                </a:r>
                <a:r>
                  <a:rPr lang="zh-CN" altLang="en-US" dirty="0"/>
                  <a:t> and </a:t>
                </a:r>
                <a14:m>
                  <m:oMath xmlns:m="http://schemas.openxmlformats.org/officeDocument/2006/math">
                    <m:sSup>
                      <m:sSupPr>
                        <m:ctrlPr>
                          <a:rPr lang="zh-CN" altLang="en-US" i="1">
                            <a:latin typeface="Cambria Math" panose="02040503050406030204" pitchFamily="18" charset="0"/>
                          </a:rPr>
                        </m:ctrlPr>
                      </m:sSupPr>
                      <m:e>
                        <m:r>
                          <a:rPr lang="en-US" altLang="zh-CN" i="1">
                            <a:latin typeface="Cambria Math" panose="02040503050406030204" pitchFamily="18" charset="0"/>
                          </a:rPr>
                          <m:t>𝐶</m:t>
                        </m:r>
                      </m:e>
                      <m:sup>
                        <m:r>
                          <a:rPr lang="zh-CN" altLang="en-US">
                            <a:latin typeface="Cambria Math" panose="02040503050406030204" pitchFamily="18" charset="0"/>
                          </a:rPr>
                          <m:t>’</m:t>
                        </m:r>
                      </m:sup>
                    </m:sSup>
                    <m:r>
                      <a:rPr lang="zh-CN" altLang="en-US" i="1">
                        <a:latin typeface="Cambria Math" panose="02040503050406030204" pitchFamily="18" charset="0"/>
                      </a:rPr>
                      <m:t> </m:t>
                    </m:r>
                  </m:oMath>
                </a14:m>
                <a:r>
                  <a:rPr lang="zh-CN" altLang="en-US" dirty="0"/>
                  <a:t>are  given in Table</a:t>
                </a:r>
                <a:r>
                  <a:rPr lang="en-US" altLang="zh-CN" dirty="0"/>
                  <a:t>.</a:t>
                </a:r>
                <a:r>
                  <a:rPr lang="zh-CN" altLang="en-US" dirty="0"/>
                  <a:t>  </a:t>
                </a:r>
              </a:p>
            </p:txBody>
          </p:sp>
        </mc:Choice>
        <mc:Fallback xmlns="">
          <p:sp>
            <p:nvSpPr>
              <p:cNvPr id="15" name="文本框 14">
                <a:extLst>
                  <a:ext uri="{FF2B5EF4-FFF2-40B4-BE49-F238E27FC236}">
                    <a16:creationId xmlns:a16="http://schemas.microsoft.com/office/drawing/2014/main" id="{6BCFF9B3-7630-4B28-BECD-2E681038B091}"/>
                  </a:ext>
                </a:extLst>
              </p:cNvPr>
              <p:cNvSpPr txBox="1">
                <a:spLocks noRot="1" noChangeAspect="1" noMove="1" noResize="1" noEditPoints="1" noAdjustHandles="1" noChangeArrowheads="1" noChangeShapeType="1" noTextEdit="1"/>
              </p:cNvSpPr>
              <p:nvPr/>
            </p:nvSpPr>
            <p:spPr>
              <a:xfrm>
                <a:off x="12138" y="2187566"/>
                <a:ext cx="7776863" cy="379656"/>
              </a:xfrm>
              <a:prstGeom prst="rect">
                <a:avLst/>
              </a:prstGeom>
              <a:blipFill>
                <a:blip r:embed="rId4"/>
                <a:stretch>
                  <a:fillRect l="-705" t="-6452" r="-78" b="-25806"/>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7E84D4B1-4A28-49F5-9009-FEB3215A5D3F}"/>
              </a:ext>
            </a:extLst>
          </p:cNvPr>
          <p:cNvSpPr txBox="1"/>
          <p:nvPr/>
        </p:nvSpPr>
        <p:spPr>
          <a:xfrm>
            <a:off x="12138" y="1938454"/>
            <a:ext cx="1111202" cy="677108"/>
          </a:xfrm>
          <a:prstGeom prst="rect">
            <a:avLst/>
          </a:prstGeom>
          <a:noFill/>
        </p:spPr>
        <p:txBody>
          <a:bodyPr wrap="none" rtlCol="0">
            <a:spAutoFit/>
          </a:bodyPr>
          <a:lstStyle/>
          <a:p>
            <a:r>
              <a:rPr lang="en-US" altLang="zh-CN" sz="2000" dirty="0">
                <a:solidFill>
                  <a:srgbClr val="FF0000"/>
                </a:solidFill>
                <a:cs typeface="Arial" panose="020B0604020202020204" pitchFamily="34" charset="0"/>
              </a:rPr>
              <a:t>Answer:</a:t>
            </a:r>
            <a:endParaRPr lang="en-US" altLang="zh-CN" sz="2000" dirty="0">
              <a:effectLst/>
            </a:endParaRPr>
          </a:p>
          <a:p>
            <a:endParaRPr lang="zh-CN" altLang="en-US" dirty="0"/>
          </a:p>
        </p:txBody>
      </p:sp>
    </p:spTree>
    <p:extLst>
      <p:ext uri="{BB962C8B-B14F-4D97-AF65-F5344CB8AC3E}">
        <p14:creationId xmlns:p14="http://schemas.microsoft.com/office/powerpoint/2010/main" val="145768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43</a:t>
            </a:fld>
            <a:endParaRPr lang="zh-CN" altLang="en-US" dirty="0"/>
          </a:p>
        </p:txBody>
      </p:sp>
      <p:sp>
        <p:nvSpPr>
          <p:cNvPr id="4" name="文本框 4">
            <a:extLst>
              <a:ext uri="{FF2B5EF4-FFF2-40B4-BE49-F238E27FC236}">
                <a16:creationId xmlns:a16="http://schemas.microsoft.com/office/drawing/2014/main" id="{12F3B4CC-8057-424F-92F6-5D60314827F6}"/>
              </a:ext>
            </a:extLst>
          </p:cNvPr>
          <p:cNvSpPr txBox="1"/>
          <p:nvPr/>
        </p:nvSpPr>
        <p:spPr>
          <a:xfrm>
            <a:off x="107504" y="954777"/>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Exercise 2-1</a:t>
            </a:r>
            <a:endParaRPr lang="zh-CN" altLang="en-US" sz="2000" dirty="0">
              <a:solidFill>
                <a:schemeClr val="tx2">
                  <a:lumMod val="60000"/>
                  <a:lumOff val="40000"/>
                </a:schemeClr>
              </a:solidFill>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6">
                <a:extLst>
                  <a:ext uri="{FF2B5EF4-FFF2-40B4-BE49-F238E27FC236}">
                    <a16:creationId xmlns:a16="http://schemas.microsoft.com/office/drawing/2014/main" id="{C9A7208C-BB37-4FA4-828C-26C3EE2F4F9B}"/>
                  </a:ext>
                </a:extLst>
              </p:cNvPr>
              <p:cNvSpPr txBox="1"/>
              <p:nvPr/>
            </p:nvSpPr>
            <p:spPr>
              <a:xfrm>
                <a:off x="107504" y="1556792"/>
                <a:ext cx="8928992" cy="1015663"/>
              </a:xfrm>
              <a:prstGeom prst="rect">
                <a:avLst/>
              </a:prstGeom>
              <a:noFill/>
            </p:spPr>
            <p:txBody>
              <a:bodyPr wrap="square">
                <a:spAutoFit/>
              </a:bodyPr>
              <a:lstStyle/>
              <a:p>
                <a:pPr algn="just"/>
                <a:r>
                  <a:rPr lang="zh-CN" altLang="en-US" sz="2000" dirty="0">
                    <a:cs typeface="Arial" panose="020B0604020202020204" pitchFamily="34" charset="0"/>
                  </a:rPr>
                  <a:t>Use Table to evaluate the line parameters of a two-wire air line with wires of radius 1mm, separated by a distance of 2 cm. The wires may be treated as perfect conductors with </a:t>
                </a:r>
                <a14:m>
                  <m:oMath xmlns:m="http://schemas.openxmlformats.org/officeDocument/2006/math">
                    <m:sSub>
                      <m:sSubPr>
                        <m:ctrlPr>
                          <a:rPr lang="zh-CN" altLang="en-US" sz="2000" i="1">
                            <a:latin typeface="Cambria Math" panose="02040503050406030204" pitchFamily="18" charset="0"/>
                            <a:cs typeface="Arial" panose="020B0604020202020204" pitchFamily="34" charset="0"/>
                          </a:rPr>
                        </m:ctrlPr>
                      </m:sSubPr>
                      <m:e>
                        <m:r>
                          <a:rPr lang="zh-CN" altLang="en-US" sz="2000">
                            <a:latin typeface="Cambria Math" panose="02040503050406030204" pitchFamily="18" charset="0"/>
                            <a:cs typeface="Arial" panose="020B0604020202020204" pitchFamily="34" charset="0"/>
                          </a:rPr>
                          <m:t>𝜎</m:t>
                        </m:r>
                      </m:e>
                      <m:sub>
                        <m:r>
                          <a:rPr lang="zh-CN" altLang="en-US" sz="2000">
                            <a:latin typeface="Cambria Math" panose="02040503050406030204" pitchFamily="18" charset="0"/>
                            <a:cs typeface="Arial" panose="020B0604020202020204" pitchFamily="34" charset="0"/>
                          </a:rPr>
                          <m:t>𝑐</m:t>
                        </m:r>
                      </m:sub>
                    </m:sSub>
                    <m:r>
                      <a:rPr lang="zh-CN" altLang="en-US" sz="2000">
                        <a:latin typeface="Cambria Math" panose="02040503050406030204" pitchFamily="18" charset="0"/>
                        <a:cs typeface="Arial" panose="020B0604020202020204" pitchFamily="34" charset="0"/>
                      </a:rPr>
                      <m:t> </m:t>
                    </m:r>
                  </m:oMath>
                </a14:m>
                <a:r>
                  <a:rPr lang="zh-CN" altLang="en-US" sz="2000" dirty="0">
                    <a:cs typeface="Arial" panose="020B0604020202020204" pitchFamily="34" charset="0"/>
                  </a:rPr>
                  <a:t>= ∞.</a:t>
                </a:r>
              </a:p>
            </p:txBody>
          </p:sp>
        </mc:Choice>
        <mc:Fallback xmlns="">
          <p:sp>
            <p:nvSpPr>
              <p:cNvPr id="5" name="文本框 6">
                <a:extLst>
                  <a:ext uri="{FF2B5EF4-FFF2-40B4-BE49-F238E27FC236}">
                    <a16:creationId xmlns:a16="http://schemas.microsoft.com/office/drawing/2014/main" id="{C9A7208C-BB37-4FA4-828C-26C3EE2F4F9B}"/>
                  </a:ext>
                </a:extLst>
              </p:cNvPr>
              <p:cNvSpPr txBox="1">
                <a:spLocks noRot="1" noChangeAspect="1" noMove="1" noResize="1" noEditPoints="1" noAdjustHandles="1" noChangeArrowheads="1" noChangeShapeType="1" noTextEdit="1"/>
              </p:cNvSpPr>
              <p:nvPr/>
            </p:nvSpPr>
            <p:spPr>
              <a:xfrm>
                <a:off x="107504" y="1556792"/>
                <a:ext cx="8928992" cy="1015663"/>
              </a:xfrm>
              <a:prstGeom prst="rect">
                <a:avLst/>
              </a:prstGeom>
              <a:blipFill>
                <a:blip r:embed="rId2"/>
                <a:stretch>
                  <a:fillRect l="-751" t="-2395" r="-751" b="-10180"/>
                </a:stretch>
              </a:blipFill>
            </p:spPr>
            <p:txBody>
              <a:bodyPr/>
              <a:lstStyle/>
              <a:p>
                <a:r>
                  <a:rPr lang="zh-CN" altLang="en-US">
                    <a:noFill/>
                  </a:rPr>
                  <a:t> </a:t>
                </a:r>
              </a:p>
            </p:txBody>
          </p:sp>
        </mc:Fallback>
      </mc:AlternateContent>
      <p:sp>
        <p:nvSpPr>
          <p:cNvPr id="7" name="文本框 4">
            <a:extLst>
              <a:ext uri="{FF2B5EF4-FFF2-40B4-BE49-F238E27FC236}">
                <a16:creationId xmlns:a16="http://schemas.microsoft.com/office/drawing/2014/main" id="{8055AAC6-467E-4E43-AB98-3161138BB5F4}"/>
              </a:ext>
            </a:extLst>
          </p:cNvPr>
          <p:cNvSpPr txBox="1"/>
          <p:nvPr/>
        </p:nvSpPr>
        <p:spPr>
          <a:xfrm>
            <a:off x="179512" y="3356992"/>
            <a:ext cx="4584582" cy="400110"/>
          </a:xfrm>
          <a:prstGeom prst="rect">
            <a:avLst/>
          </a:prstGeom>
          <a:noFill/>
        </p:spPr>
        <p:txBody>
          <a:bodyPr wrap="square">
            <a:spAutoFit/>
          </a:bodyPr>
          <a:lstStyle/>
          <a:p>
            <a:r>
              <a:rPr lang="en-US" altLang="zh-CN" sz="2000" dirty="0">
                <a:solidFill>
                  <a:schemeClr val="tx2">
                    <a:lumMod val="60000"/>
                    <a:lumOff val="40000"/>
                  </a:schemeClr>
                </a:solidFill>
                <a:cs typeface="Arial" panose="020B0604020202020204" pitchFamily="34" charset="0"/>
              </a:rPr>
              <a:t>Exercise 2-2</a:t>
            </a:r>
            <a:endParaRPr lang="zh-CN" altLang="en-US" sz="2000" dirty="0">
              <a:solidFill>
                <a:schemeClr val="tx2">
                  <a:lumMod val="60000"/>
                  <a:lumOff val="40000"/>
                </a:schemeClr>
              </a:solidFill>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8">
                <a:extLst>
                  <a:ext uri="{FF2B5EF4-FFF2-40B4-BE49-F238E27FC236}">
                    <a16:creationId xmlns:a16="http://schemas.microsoft.com/office/drawing/2014/main" id="{373EB57F-BB89-433B-B24F-18875A70A063}"/>
                  </a:ext>
                </a:extLst>
              </p:cNvPr>
              <p:cNvSpPr txBox="1"/>
              <p:nvPr/>
            </p:nvSpPr>
            <p:spPr>
              <a:xfrm>
                <a:off x="117029" y="4033807"/>
                <a:ext cx="9036496" cy="1015663"/>
              </a:xfrm>
              <a:prstGeom prst="rect">
                <a:avLst/>
              </a:prstGeom>
              <a:noFill/>
            </p:spPr>
            <p:txBody>
              <a:bodyPr wrap="square">
                <a:spAutoFit/>
              </a:bodyPr>
              <a:lstStyle/>
              <a:p>
                <a:pPr algn="just"/>
                <a:r>
                  <a:rPr lang="zh-CN" altLang="en-US" sz="2000" dirty="0">
                    <a:cs typeface="Arial" panose="020B0604020202020204" pitchFamily="34" charset="0"/>
                  </a:rPr>
                  <a:t>Calculate the transmission line parameters at 1 MHz for a coaxial air line with inner and outer conductor diameters of 0.6 cm and 1.2 cm, respectively.The conductors are made of copper (see Appendix B for </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𝜇</m:t>
                        </m:r>
                      </m:e>
                      <m:sub>
                        <m:r>
                          <a:rPr lang="zh-CN" altLang="en-US" sz="2000" i="1">
                            <a:latin typeface="Cambria Math" panose="02040503050406030204" pitchFamily="18" charset="0"/>
                          </a:rPr>
                          <m:t>𝑐</m:t>
                        </m:r>
                      </m:sub>
                    </m:sSub>
                  </m:oMath>
                </a14:m>
                <a:r>
                  <a:rPr lang="zh-CN" altLang="en-US" sz="2000" dirty="0">
                    <a:cs typeface="Arial" panose="020B0604020202020204" pitchFamily="34" charset="0"/>
                  </a:rPr>
                  <a:t> and </a:t>
                </a:r>
                <a14:m>
                  <m:oMath xmlns:m="http://schemas.openxmlformats.org/officeDocument/2006/math">
                    <m:sSub>
                      <m:sSubPr>
                        <m:ctrlPr>
                          <a:rPr lang="zh-CN" altLang="en-US" sz="2000" i="1" smtClean="0">
                            <a:latin typeface="Cambria Math" panose="02040503050406030204" pitchFamily="18" charset="0"/>
                          </a:rPr>
                        </m:ctrlPr>
                      </m:sSubPr>
                      <m:e>
                        <m:r>
                          <a:rPr lang="zh-CN" altLang="en-US" sz="2000" i="1">
                            <a:latin typeface="Cambria Math" panose="02040503050406030204" pitchFamily="18" charset="0"/>
                          </a:rPr>
                          <m:t>𝜎</m:t>
                        </m:r>
                      </m:e>
                      <m:sub>
                        <m:r>
                          <a:rPr lang="zh-CN" altLang="en-US" sz="2000" i="1">
                            <a:latin typeface="Cambria Math" panose="02040503050406030204" pitchFamily="18" charset="0"/>
                          </a:rPr>
                          <m:t>𝑐</m:t>
                        </m:r>
                      </m:sub>
                    </m:sSub>
                  </m:oMath>
                </a14:m>
                <a:r>
                  <a:rPr lang="zh-CN" altLang="en-US" sz="2000" dirty="0">
                    <a:cs typeface="Arial" panose="020B0604020202020204" pitchFamily="34" charset="0"/>
                  </a:rPr>
                  <a:t> of copper).</a:t>
                </a:r>
              </a:p>
            </p:txBody>
          </p:sp>
        </mc:Choice>
        <mc:Fallback xmlns="">
          <p:sp>
            <p:nvSpPr>
              <p:cNvPr id="8" name="文本框 8">
                <a:extLst>
                  <a:ext uri="{FF2B5EF4-FFF2-40B4-BE49-F238E27FC236}">
                    <a16:creationId xmlns:a16="http://schemas.microsoft.com/office/drawing/2014/main" id="{373EB57F-BB89-433B-B24F-18875A70A063}"/>
                  </a:ext>
                </a:extLst>
              </p:cNvPr>
              <p:cNvSpPr txBox="1">
                <a:spLocks noRot="1" noChangeAspect="1" noMove="1" noResize="1" noEditPoints="1" noAdjustHandles="1" noChangeArrowheads="1" noChangeShapeType="1" noTextEdit="1"/>
              </p:cNvSpPr>
              <p:nvPr/>
            </p:nvSpPr>
            <p:spPr>
              <a:xfrm>
                <a:off x="117029" y="4033807"/>
                <a:ext cx="9036496" cy="1015663"/>
              </a:xfrm>
              <a:prstGeom prst="rect">
                <a:avLst/>
              </a:prstGeom>
              <a:blipFill>
                <a:blip r:embed="rId3"/>
                <a:stretch>
                  <a:fillRect l="-674" t="-3012" r="-674" b="-10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93394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44</a:t>
            </a:fld>
            <a:endParaRPr lang="zh-CN" altLang="en-US" dirty="0"/>
          </a:p>
        </p:txBody>
      </p:sp>
      <p:pic>
        <p:nvPicPr>
          <p:cNvPr id="5" name="图片 9">
            <a:extLst>
              <a:ext uri="{FF2B5EF4-FFF2-40B4-BE49-F238E27FC236}">
                <a16:creationId xmlns:a16="http://schemas.microsoft.com/office/drawing/2014/main" id="{6D240768-AC0B-4725-BFA1-DFDE5A2DC3DD}"/>
              </a:ext>
            </a:extLst>
          </p:cNvPr>
          <p:cNvPicPr>
            <a:picLocks noChangeAspect="1"/>
          </p:cNvPicPr>
          <p:nvPr/>
        </p:nvPicPr>
        <p:blipFill rotWithShape="1">
          <a:blip r:embed="rId2">
            <a:extLst>
              <a:ext uri="{28A0092B-C50C-407E-A947-70E740481C1C}">
                <a14:useLocalDpi xmlns:a14="http://schemas.microsoft.com/office/drawing/2010/main" val="0"/>
              </a:ext>
            </a:extLst>
          </a:blip>
          <a:srcRect l="10097" r="6896"/>
          <a:stretch/>
        </p:blipFill>
        <p:spPr>
          <a:xfrm>
            <a:off x="0" y="836713"/>
            <a:ext cx="9144000" cy="5760938"/>
          </a:xfrm>
          <a:prstGeom prst="rect">
            <a:avLst/>
          </a:prstGeom>
        </p:spPr>
      </p:pic>
    </p:spTree>
    <p:extLst>
      <p:ext uri="{BB962C8B-B14F-4D97-AF65-F5344CB8AC3E}">
        <p14:creationId xmlns:p14="http://schemas.microsoft.com/office/powerpoint/2010/main" val="11120616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45</a:t>
            </a:fld>
            <a:endParaRPr lang="zh-CN" altLang="en-US" dirty="0"/>
          </a:p>
        </p:txBody>
      </p:sp>
      <p:pic>
        <p:nvPicPr>
          <p:cNvPr id="4" name="图片 5">
            <a:extLst>
              <a:ext uri="{FF2B5EF4-FFF2-40B4-BE49-F238E27FC236}">
                <a16:creationId xmlns:a16="http://schemas.microsoft.com/office/drawing/2014/main" id="{96CA4CCC-2A86-4AA9-815C-5E8663021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813657"/>
          </a:xfrm>
          <a:prstGeom prst="rect">
            <a:avLst/>
          </a:prstGeom>
        </p:spPr>
      </p:pic>
    </p:spTree>
    <p:extLst>
      <p:ext uri="{BB962C8B-B14F-4D97-AF65-F5344CB8AC3E}">
        <p14:creationId xmlns:p14="http://schemas.microsoft.com/office/powerpoint/2010/main" val="28546440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46</a:t>
            </a:fld>
            <a:endParaRPr lang="zh-CN" altLang="en-US" dirty="0"/>
          </a:p>
        </p:txBody>
      </p:sp>
      <p:pic>
        <p:nvPicPr>
          <p:cNvPr id="4" name="图片 11">
            <a:extLst>
              <a:ext uri="{FF2B5EF4-FFF2-40B4-BE49-F238E27FC236}">
                <a16:creationId xmlns:a16="http://schemas.microsoft.com/office/drawing/2014/main" id="{C94AAA37-AF33-44C5-B2BF-DB026EF69DA0}"/>
              </a:ext>
            </a:extLst>
          </p:cNvPr>
          <p:cNvPicPr>
            <a:picLocks noChangeAspect="1"/>
          </p:cNvPicPr>
          <p:nvPr/>
        </p:nvPicPr>
        <p:blipFill rotWithShape="1">
          <a:blip r:embed="rId2">
            <a:extLst>
              <a:ext uri="{28A0092B-C50C-407E-A947-70E740481C1C}">
                <a14:useLocalDpi xmlns:a14="http://schemas.microsoft.com/office/drawing/2010/main" val="0"/>
              </a:ext>
            </a:extLst>
          </a:blip>
          <a:srcRect l="5134" r="6298"/>
          <a:stretch/>
        </p:blipFill>
        <p:spPr>
          <a:xfrm>
            <a:off x="2411760" y="836712"/>
            <a:ext cx="3110845" cy="5760938"/>
          </a:xfrm>
          <a:prstGeom prst="rect">
            <a:avLst/>
          </a:prstGeom>
        </p:spPr>
      </p:pic>
    </p:spTree>
    <p:extLst>
      <p:ext uri="{BB962C8B-B14F-4D97-AF65-F5344CB8AC3E}">
        <p14:creationId xmlns:p14="http://schemas.microsoft.com/office/powerpoint/2010/main" val="15440413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8A61C-CA50-4568-A8DA-968DE95E5189}"/>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A6B2E62-52AA-412F-9C7F-C3263F388532}"/>
              </a:ext>
            </a:extLst>
          </p:cNvPr>
          <p:cNvSpPr>
            <a:spLocks noGrp="1"/>
          </p:cNvSpPr>
          <p:nvPr>
            <p:ph type="sldNum" sz="quarter" idx="4"/>
          </p:nvPr>
        </p:nvSpPr>
        <p:spPr/>
        <p:txBody>
          <a:bodyPr/>
          <a:lstStyle/>
          <a:p>
            <a:fld id="{A9A80E4B-C0F5-4E56-9598-1969ED3AF9CA}" type="slidenum">
              <a:rPr lang="zh-CN" altLang="en-US" smtClean="0"/>
              <a:pPr/>
              <a:t>47</a:t>
            </a:fld>
            <a:endParaRPr lang="zh-CN" altLang="en-US" dirty="0"/>
          </a:p>
        </p:txBody>
      </p:sp>
      <p:sp>
        <p:nvSpPr>
          <p:cNvPr id="5" name="文本框 4">
            <a:extLst>
              <a:ext uri="{FF2B5EF4-FFF2-40B4-BE49-F238E27FC236}">
                <a16:creationId xmlns:a16="http://schemas.microsoft.com/office/drawing/2014/main" id="{12F3B4CC-8057-424F-92F6-5D60314827F6}"/>
              </a:ext>
            </a:extLst>
          </p:cNvPr>
          <p:cNvSpPr txBox="1"/>
          <p:nvPr/>
        </p:nvSpPr>
        <p:spPr>
          <a:xfrm>
            <a:off x="107504" y="954777"/>
            <a:ext cx="4584582" cy="400110"/>
          </a:xfrm>
          <a:prstGeom prst="rect">
            <a:avLst/>
          </a:prstGeom>
          <a:noFill/>
        </p:spPr>
        <p:txBody>
          <a:bodyPr wrap="square">
            <a:spAutoFit/>
          </a:bodyPr>
          <a:lstStyle/>
          <a:p>
            <a:pPr algn="just"/>
            <a:r>
              <a:rPr lang="en-US" altLang="zh-CN" sz="2000" dirty="0">
                <a:solidFill>
                  <a:schemeClr val="tx2">
                    <a:lumMod val="60000"/>
                    <a:lumOff val="40000"/>
                  </a:schemeClr>
                </a:solidFill>
                <a:cs typeface="Arial" panose="020B0604020202020204" pitchFamily="34" charset="0"/>
              </a:rPr>
              <a:t>Exercise 2-1</a:t>
            </a:r>
            <a:endParaRPr lang="zh-CN" altLang="en-US" sz="2000" dirty="0">
              <a:solidFill>
                <a:schemeClr val="tx2">
                  <a:lumMod val="60000"/>
                  <a:lumOff val="40000"/>
                </a:schemeClr>
              </a:solidFill>
              <a:cs typeface="Arial" panose="020B0604020202020204" pitchFamily="34"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9A7208C-BB37-4FA4-828C-26C3EE2F4F9B}"/>
                  </a:ext>
                </a:extLst>
              </p:cNvPr>
              <p:cNvSpPr txBox="1"/>
              <p:nvPr/>
            </p:nvSpPr>
            <p:spPr>
              <a:xfrm>
                <a:off x="123476" y="1324109"/>
                <a:ext cx="8928992" cy="1015663"/>
              </a:xfrm>
              <a:prstGeom prst="rect">
                <a:avLst/>
              </a:prstGeom>
              <a:noFill/>
            </p:spPr>
            <p:txBody>
              <a:bodyPr wrap="square">
                <a:spAutoFit/>
              </a:bodyPr>
              <a:lstStyle/>
              <a:p>
                <a:pPr algn="just"/>
                <a:r>
                  <a:rPr lang="zh-CN" altLang="en-US" sz="2000" dirty="0">
                    <a:cs typeface="Arial" panose="020B0604020202020204" pitchFamily="34" charset="0"/>
                  </a:rPr>
                  <a:t>Use Table to evaluate the line parameters of a two-wire air line with wires of radius 1mm, separated by a distance of 2 cm. The wires may be treated as perfect conductors with </a:t>
                </a:r>
                <a14:m>
                  <m:oMath xmlns:m="http://schemas.openxmlformats.org/officeDocument/2006/math">
                    <m:sSub>
                      <m:sSubPr>
                        <m:ctrlPr>
                          <a:rPr lang="zh-CN" altLang="en-US" sz="2000" i="1">
                            <a:latin typeface="Cambria Math" panose="02040503050406030204" pitchFamily="18" charset="0"/>
                            <a:cs typeface="Arial" panose="020B0604020202020204" pitchFamily="34" charset="0"/>
                          </a:rPr>
                        </m:ctrlPr>
                      </m:sSubPr>
                      <m:e>
                        <m:r>
                          <a:rPr lang="zh-CN" altLang="en-US" sz="2000">
                            <a:latin typeface="Cambria Math" panose="02040503050406030204" pitchFamily="18" charset="0"/>
                            <a:cs typeface="Arial" panose="020B0604020202020204" pitchFamily="34" charset="0"/>
                          </a:rPr>
                          <m:t>𝜎</m:t>
                        </m:r>
                      </m:e>
                      <m:sub>
                        <m:r>
                          <a:rPr lang="zh-CN" altLang="en-US" sz="2000">
                            <a:latin typeface="Cambria Math" panose="02040503050406030204" pitchFamily="18" charset="0"/>
                            <a:cs typeface="Arial" panose="020B0604020202020204" pitchFamily="34" charset="0"/>
                          </a:rPr>
                          <m:t>𝑐</m:t>
                        </m:r>
                      </m:sub>
                    </m:sSub>
                    <m:r>
                      <a:rPr lang="zh-CN" altLang="en-US" sz="2000">
                        <a:latin typeface="Cambria Math" panose="02040503050406030204" pitchFamily="18" charset="0"/>
                        <a:cs typeface="Arial" panose="020B0604020202020204" pitchFamily="34" charset="0"/>
                      </a:rPr>
                      <m:t> </m:t>
                    </m:r>
                  </m:oMath>
                </a14:m>
                <a:r>
                  <a:rPr lang="zh-CN" altLang="en-US" sz="2000" dirty="0">
                    <a:cs typeface="Arial" panose="020B0604020202020204" pitchFamily="34" charset="0"/>
                  </a:rPr>
                  <a:t>= ∞.</a:t>
                </a:r>
              </a:p>
            </p:txBody>
          </p:sp>
        </mc:Choice>
        <mc:Fallback xmlns="">
          <p:sp>
            <p:nvSpPr>
              <p:cNvPr id="7" name="文本框 6">
                <a:extLst>
                  <a:ext uri="{FF2B5EF4-FFF2-40B4-BE49-F238E27FC236}">
                    <a16:creationId xmlns:a16="http://schemas.microsoft.com/office/drawing/2014/main" id="{C9A7208C-BB37-4FA4-828C-26C3EE2F4F9B}"/>
                  </a:ext>
                </a:extLst>
              </p:cNvPr>
              <p:cNvSpPr txBox="1">
                <a:spLocks noRot="1" noChangeAspect="1" noMove="1" noResize="1" noEditPoints="1" noAdjustHandles="1" noChangeArrowheads="1" noChangeShapeType="1" noTextEdit="1"/>
              </p:cNvSpPr>
              <p:nvPr/>
            </p:nvSpPr>
            <p:spPr>
              <a:xfrm>
                <a:off x="123476" y="1324109"/>
                <a:ext cx="8928992" cy="1015663"/>
              </a:xfrm>
              <a:prstGeom prst="rect">
                <a:avLst/>
              </a:prstGeom>
              <a:blipFill>
                <a:blip r:embed="rId3"/>
                <a:stretch>
                  <a:fillRect l="-683" t="-2395" r="-751" b="-1018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3F8184C6-8250-4187-8640-D16DC7D1E9DA}"/>
              </a:ext>
            </a:extLst>
          </p:cNvPr>
          <p:cNvSpPr txBox="1"/>
          <p:nvPr/>
        </p:nvSpPr>
        <p:spPr>
          <a:xfrm>
            <a:off x="323528" y="2600354"/>
            <a:ext cx="1519461" cy="400110"/>
          </a:xfrm>
          <a:prstGeom prst="rect">
            <a:avLst/>
          </a:prstGeom>
          <a:noFill/>
        </p:spPr>
        <p:txBody>
          <a:bodyPr wrap="square">
            <a:spAutoFit/>
          </a:bodyPr>
          <a:lstStyle/>
          <a:p>
            <a:r>
              <a:rPr lang="en-US" altLang="zh-CN" sz="2000" dirty="0">
                <a:solidFill>
                  <a:srgbClr val="FF0000"/>
                </a:solidFill>
                <a:cs typeface="Arial" panose="020B0604020202020204" pitchFamily="34" charset="0"/>
              </a:rPr>
              <a:t>Answer</a:t>
            </a:r>
            <a:r>
              <a:rPr lang="zh-CN" altLang="en-US" sz="2000" dirty="0">
                <a:solidFill>
                  <a:srgbClr val="FF0000"/>
                </a:solidFill>
                <a:cs typeface="Arial" panose="020B0604020202020204" pitchFamily="34" charset="0"/>
              </a:rPr>
              <a:t>:</a:t>
            </a:r>
            <a:endParaRPr lang="zh-CN" altLang="en-US" sz="2000" dirty="0">
              <a:cs typeface="Arial" panose="020B0604020202020204" pitchFamily="34" charset="0"/>
            </a:endParaRPr>
          </a:p>
        </p:txBody>
      </p:sp>
      <p:pic>
        <p:nvPicPr>
          <p:cNvPr id="12" name="图片 11">
            <a:extLst>
              <a:ext uri="{FF2B5EF4-FFF2-40B4-BE49-F238E27FC236}">
                <a16:creationId xmlns:a16="http://schemas.microsoft.com/office/drawing/2014/main" id="{C94AAA37-AF33-44C5-B2BF-DB026EF69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078321"/>
            <a:ext cx="2751636" cy="4534311"/>
          </a:xfrm>
          <a:prstGeom prst="rect">
            <a:avLst/>
          </a:prstGeom>
        </p:spPr>
      </p:pic>
      <p:graphicFrame>
        <p:nvGraphicFramePr>
          <p:cNvPr id="14" name="对象 13">
            <a:extLst>
              <a:ext uri="{FF2B5EF4-FFF2-40B4-BE49-F238E27FC236}">
                <a16:creationId xmlns:a16="http://schemas.microsoft.com/office/drawing/2014/main" id="{8D4C9AB0-7F0B-420B-A42D-E3B648CE8793}"/>
              </a:ext>
            </a:extLst>
          </p:cNvPr>
          <p:cNvGraphicFramePr>
            <a:graphicFrameLocks noChangeAspect="1"/>
          </p:cNvGraphicFramePr>
          <p:nvPr>
            <p:extLst/>
          </p:nvPr>
        </p:nvGraphicFramePr>
        <p:xfrm>
          <a:off x="1773647" y="4145157"/>
          <a:ext cx="2046175" cy="400637"/>
        </p:xfrm>
        <a:graphic>
          <a:graphicData uri="http://schemas.openxmlformats.org/presentationml/2006/ole">
            <mc:AlternateContent xmlns:mc="http://schemas.openxmlformats.org/markup-compatibility/2006">
              <mc:Choice xmlns:v="urn:schemas-microsoft-com:vml" Requires="v">
                <p:oleObj spid="_x0000_s68629" name="Equation" r:id="rId5" imgW="1295280" imgH="253800" progId="Equation.DSMT4">
                  <p:embed/>
                </p:oleObj>
              </mc:Choice>
              <mc:Fallback>
                <p:oleObj name="Equation" r:id="rId5" imgW="1295280" imgH="253800" progId="Equation.DSMT4">
                  <p:embed/>
                  <p:pic>
                    <p:nvPicPr>
                      <p:cNvPr id="14" name="对象 13">
                        <a:extLst>
                          <a:ext uri="{FF2B5EF4-FFF2-40B4-BE49-F238E27FC236}">
                            <a16:creationId xmlns:a16="http://schemas.microsoft.com/office/drawing/2014/main" id="{8D4C9AB0-7F0B-420B-A42D-E3B648CE8793}"/>
                          </a:ext>
                        </a:extLst>
                      </p:cNvPr>
                      <p:cNvPicPr/>
                      <p:nvPr/>
                    </p:nvPicPr>
                    <p:blipFill>
                      <a:blip r:embed="rId6"/>
                      <a:stretch>
                        <a:fillRect/>
                      </a:stretch>
                    </p:blipFill>
                    <p:spPr>
                      <a:xfrm>
                        <a:off x="1773647" y="4145157"/>
                        <a:ext cx="2046175" cy="400637"/>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425B972D-371E-407D-9752-441978E9D473}"/>
              </a:ext>
            </a:extLst>
          </p:cNvPr>
          <p:cNvSpPr txBox="1"/>
          <p:nvPr/>
        </p:nvSpPr>
        <p:spPr>
          <a:xfrm>
            <a:off x="710508" y="3243574"/>
            <a:ext cx="4584582" cy="369332"/>
          </a:xfrm>
          <a:prstGeom prst="rect">
            <a:avLst/>
          </a:prstGeom>
          <a:noFill/>
        </p:spPr>
        <p:txBody>
          <a:bodyPr wrap="square">
            <a:spAutoFit/>
          </a:bodyPr>
          <a:lstStyle/>
          <a:p>
            <a:r>
              <a:rPr lang="en-US" altLang="zh-CN" b="0" i="0" u="none" strike="noStrike" dirty="0">
                <a:effectLst/>
                <a:latin typeface="Roboto"/>
              </a:rPr>
              <a:t>From the table:</a:t>
            </a:r>
            <a:endParaRPr lang="zh-CN" altLang="en-US" dirty="0"/>
          </a:p>
        </p:txBody>
      </p:sp>
    </p:spTree>
    <p:extLst>
      <p:ext uri="{BB962C8B-B14F-4D97-AF65-F5344CB8AC3E}">
        <p14:creationId xmlns:p14="http://schemas.microsoft.com/office/powerpoint/2010/main" val="147317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8A61C-CA50-4568-A8DA-968DE95E5189}"/>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A6B2E62-52AA-412F-9C7F-C3263F388532}"/>
              </a:ext>
            </a:extLst>
          </p:cNvPr>
          <p:cNvSpPr>
            <a:spLocks noGrp="1"/>
          </p:cNvSpPr>
          <p:nvPr>
            <p:ph type="sldNum" sz="quarter" idx="4"/>
          </p:nvPr>
        </p:nvSpPr>
        <p:spPr/>
        <p:txBody>
          <a:bodyPr/>
          <a:lstStyle/>
          <a:p>
            <a:fld id="{A9A80E4B-C0F5-4E56-9598-1969ED3AF9CA}" type="slidenum">
              <a:rPr lang="zh-CN" altLang="en-US" smtClean="0"/>
              <a:pPr/>
              <a:t>48</a:t>
            </a:fld>
            <a:endParaRPr lang="zh-CN" altLang="en-US" dirty="0"/>
          </a:p>
        </p:txBody>
      </p:sp>
      <p:pic>
        <p:nvPicPr>
          <p:cNvPr id="10" name="图片 9">
            <a:extLst>
              <a:ext uri="{FF2B5EF4-FFF2-40B4-BE49-F238E27FC236}">
                <a16:creationId xmlns:a16="http://schemas.microsoft.com/office/drawing/2014/main" id="{6D240768-AC0B-4725-BFA1-DFDE5A2DC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218" y="836712"/>
            <a:ext cx="6758598" cy="3815338"/>
          </a:xfrm>
          <a:prstGeom prst="rect">
            <a:avLst/>
          </a:prstGeom>
        </p:spPr>
      </p:pic>
      <p:sp>
        <p:nvSpPr>
          <p:cNvPr id="11" name="文本框 10">
            <a:extLst>
              <a:ext uri="{FF2B5EF4-FFF2-40B4-BE49-F238E27FC236}">
                <a16:creationId xmlns:a16="http://schemas.microsoft.com/office/drawing/2014/main" id="{047F9574-71A8-48A0-BF02-E1EAD9447E9E}"/>
              </a:ext>
            </a:extLst>
          </p:cNvPr>
          <p:cNvSpPr txBox="1"/>
          <p:nvPr/>
        </p:nvSpPr>
        <p:spPr>
          <a:xfrm>
            <a:off x="1115616" y="4976189"/>
            <a:ext cx="4584582" cy="369332"/>
          </a:xfrm>
          <a:prstGeom prst="rect">
            <a:avLst/>
          </a:prstGeom>
          <a:noFill/>
        </p:spPr>
        <p:txBody>
          <a:bodyPr wrap="square">
            <a:spAutoFit/>
          </a:bodyPr>
          <a:lstStyle/>
          <a:p>
            <a:r>
              <a:rPr lang="en-US" altLang="zh-CN" b="0" i="0" u="none" strike="noStrike" dirty="0">
                <a:effectLst/>
                <a:latin typeface="Roboto"/>
              </a:rPr>
              <a:t>From the above table:</a:t>
            </a:r>
            <a:endParaRPr lang="zh-CN" altLang="en-US" dirty="0"/>
          </a:p>
        </p:txBody>
      </p:sp>
      <p:graphicFrame>
        <p:nvGraphicFramePr>
          <p:cNvPr id="6" name="对象 5">
            <a:extLst>
              <a:ext uri="{FF2B5EF4-FFF2-40B4-BE49-F238E27FC236}">
                <a16:creationId xmlns:a16="http://schemas.microsoft.com/office/drawing/2014/main" id="{3DB30518-C377-4418-8577-1B3E4BE1940D}"/>
              </a:ext>
            </a:extLst>
          </p:cNvPr>
          <p:cNvGraphicFramePr>
            <a:graphicFrameLocks noChangeAspect="1"/>
          </p:cNvGraphicFramePr>
          <p:nvPr>
            <p:extLst/>
          </p:nvPr>
        </p:nvGraphicFramePr>
        <p:xfrm>
          <a:off x="2753580" y="5669660"/>
          <a:ext cx="3143430" cy="449062"/>
        </p:xfrm>
        <a:graphic>
          <a:graphicData uri="http://schemas.openxmlformats.org/presentationml/2006/ole">
            <mc:AlternateContent xmlns:mc="http://schemas.openxmlformats.org/markup-compatibility/2006">
              <mc:Choice xmlns:v="urn:schemas-microsoft-com:vml" Requires="v">
                <p:oleObj spid="_x0000_s69653" name="Equation" r:id="rId4" imgW="1955520" imgH="279360" progId="Equation.DSMT4">
                  <p:embed/>
                </p:oleObj>
              </mc:Choice>
              <mc:Fallback>
                <p:oleObj name="Equation" r:id="rId4" imgW="1955520" imgH="279360" progId="Equation.DSMT4">
                  <p:embed/>
                  <p:pic>
                    <p:nvPicPr>
                      <p:cNvPr id="6" name="对象 5">
                        <a:extLst>
                          <a:ext uri="{FF2B5EF4-FFF2-40B4-BE49-F238E27FC236}">
                            <a16:creationId xmlns:a16="http://schemas.microsoft.com/office/drawing/2014/main" id="{3DB30518-C377-4418-8577-1B3E4BE1940D}"/>
                          </a:ext>
                        </a:extLst>
                      </p:cNvPr>
                      <p:cNvPicPr/>
                      <p:nvPr/>
                    </p:nvPicPr>
                    <p:blipFill>
                      <a:blip r:embed="rId5"/>
                      <a:stretch>
                        <a:fillRect/>
                      </a:stretch>
                    </p:blipFill>
                    <p:spPr>
                      <a:xfrm>
                        <a:off x="2753580" y="5669660"/>
                        <a:ext cx="3143430" cy="449062"/>
                      </a:xfrm>
                      <a:prstGeom prst="rect">
                        <a:avLst/>
                      </a:prstGeom>
                    </p:spPr>
                  </p:pic>
                </p:oleObj>
              </mc:Fallback>
            </mc:AlternateContent>
          </a:graphicData>
        </a:graphic>
      </p:graphicFrame>
    </p:spTree>
    <p:extLst>
      <p:ext uri="{BB962C8B-B14F-4D97-AF65-F5344CB8AC3E}">
        <p14:creationId xmlns:p14="http://schemas.microsoft.com/office/powerpoint/2010/main" val="21824648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716BC-5015-488C-9124-6F57F4E8BD2A}"/>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6256081C-C455-4947-99CE-8EEA7DC3643B}"/>
              </a:ext>
            </a:extLst>
          </p:cNvPr>
          <p:cNvSpPr>
            <a:spLocks noGrp="1"/>
          </p:cNvSpPr>
          <p:nvPr>
            <p:ph type="sldNum" sz="quarter" idx="4"/>
          </p:nvPr>
        </p:nvSpPr>
        <p:spPr/>
        <p:txBody>
          <a:bodyPr/>
          <a:lstStyle/>
          <a:p>
            <a:fld id="{A9A80E4B-C0F5-4E56-9598-1969ED3AF9CA}" type="slidenum">
              <a:rPr lang="zh-CN" altLang="en-US" smtClean="0"/>
              <a:pPr/>
              <a:t>49</a:t>
            </a:fld>
            <a:endParaRPr lang="zh-CN" altLang="en-US" dirty="0"/>
          </a:p>
        </p:txBody>
      </p:sp>
      <p:graphicFrame>
        <p:nvGraphicFramePr>
          <p:cNvPr id="5" name="对象 4">
            <a:extLst>
              <a:ext uri="{FF2B5EF4-FFF2-40B4-BE49-F238E27FC236}">
                <a16:creationId xmlns:a16="http://schemas.microsoft.com/office/drawing/2014/main" id="{69EC9D79-F98B-43FB-B78F-C8FBF84D6E47}"/>
              </a:ext>
            </a:extLst>
          </p:cNvPr>
          <p:cNvGraphicFramePr>
            <a:graphicFrameLocks noChangeAspect="1"/>
          </p:cNvGraphicFramePr>
          <p:nvPr>
            <p:extLst/>
          </p:nvPr>
        </p:nvGraphicFramePr>
        <p:xfrm>
          <a:off x="5731309" y="2413451"/>
          <a:ext cx="1588848" cy="412688"/>
        </p:xfrm>
        <a:graphic>
          <a:graphicData uri="http://schemas.openxmlformats.org/presentationml/2006/ole">
            <mc:AlternateContent xmlns:mc="http://schemas.openxmlformats.org/markup-compatibility/2006">
              <mc:Choice xmlns:v="urn:schemas-microsoft-com:vml" Requires="v">
                <p:oleObj spid="_x0000_s70829" name="Equation" r:id="rId3" imgW="977760" imgH="253800" progId="Equation.DSMT4">
                  <p:embed/>
                </p:oleObj>
              </mc:Choice>
              <mc:Fallback>
                <p:oleObj name="Equation" r:id="rId3" imgW="977760" imgH="253800" progId="Equation.DSMT4">
                  <p:embed/>
                  <p:pic>
                    <p:nvPicPr>
                      <p:cNvPr id="5" name="对象 4">
                        <a:extLst>
                          <a:ext uri="{FF2B5EF4-FFF2-40B4-BE49-F238E27FC236}">
                            <a16:creationId xmlns:a16="http://schemas.microsoft.com/office/drawing/2014/main" id="{69EC9D79-F98B-43FB-B78F-C8FBF84D6E47}"/>
                          </a:ext>
                        </a:extLst>
                      </p:cNvPr>
                      <p:cNvPicPr/>
                      <p:nvPr/>
                    </p:nvPicPr>
                    <p:blipFill>
                      <a:blip r:embed="rId4"/>
                      <a:stretch>
                        <a:fillRect/>
                      </a:stretch>
                    </p:blipFill>
                    <p:spPr>
                      <a:xfrm>
                        <a:off x="5731309" y="2413451"/>
                        <a:ext cx="1588848" cy="41268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9DD21368-91AE-4A64-9630-618EB913A0A0}"/>
              </a:ext>
            </a:extLst>
          </p:cNvPr>
          <p:cNvGraphicFramePr>
            <a:graphicFrameLocks noChangeAspect="1"/>
          </p:cNvGraphicFramePr>
          <p:nvPr>
            <p:extLst/>
          </p:nvPr>
        </p:nvGraphicFramePr>
        <p:xfrm>
          <a:off x="4514850" y="3338513"/>
          <a:ext cx="114300" cy="177800"/>
        </p:xfrm>
        <a:graphic>
          <a:graphicData uri="http://schemas.openxmlformats.org/presentationml/2006/ole">
            <mc:AlternateContent xmlns:mc="http://schemas.openxmlformats.org/markup-compatibility/2006">
              <mc:Choice xmlns:v="urn:schemas-microsoft-com:vml" Requires="v">
                <p:oleObj spid="_x0000_s70830" name="Equation" r:id="rId5" imgW="114120" imgH="177480" progId="Equation.DSMT4">
                  <p:embed/>
                </p:oleObj>
              </mc:Choice>
              <mc:Fallback>
                <p:oleObj name="Equation" r:id="rId5" imgW="114120" imgH="177480" progId="Equation.DSMT4">
                  <p:embed/>
                  <p:pic>
                    <p:nvPicPr>
                      <p:cNvPr id="6" name="对象 5">
                        <a:extLst>
                          <a:ext uri="{FF2B5EF4-FFF2-40B4-BE49-F238E27FC236}">
                            <a16:creationId xmlns:a16="http://schemas.microsoft.com/office/drawing/2014/main" id="{9DD21368-91AE-4A64-9630-618EB913A0A0}"/>
                          </a:ext>
                        </a:extLst>
                      </p:cNvPr>
                      <p:cNvPicPr/>
                      <p:nvPr/>
                    </p:nvPicPr>
                    <p:blipFill>
                      <a:blip r:embed="rId6"/>
                      <a:stretch>
                        <a:fillRect/>
                      </a:stretch>
                    </p:blipFill>
                    <p:spPr>
                      <a:xfrm>
                        <a:off x="4514850" y="3338513"/>
                        <a:ext cx="114300" cy="1778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F4F871E5-AF9B-41A9-B87E-98924E0FD567}"/>
              </a:ext>
            </a:extLst>
          </p:cNvPr>
          <p:cNvGraphicFramePr>
            <a:graphicFrameLocks noChangeAspect="1"/>
          </p:cNvGraphicFramePr>
          <p:nvPr>
            <p:extLst/>
          </p:nvPr>
        </p:nvGraphicFramePr>
        <p:xfrm>
          <a:off x="3428842" y="3345718"/>
          <a:ext cx="1574800" cy="393700"/>
        </p:xfrm>
        <a:graphic>
          <a:graphicData uri="http://schemas.openxmlformats.org/presentationml/2006/ole">
            <mc:AlternateContent xmlns:mc="http://schemas.openxmlformats.org/markup-compatibility/2006">
              <mc:Choice xmlns:v="urn:schemas-microsoft-com:vml" Requires="v">
                <p:oleObj spid="_x0000_s70831" name="Equation" r:id="rId7" imgW="1015920" imgH="253800" progId="Equation.DSMT4">
                  <p:embed/>
                </p:oleObj>
              </mc:Choice>
              <mc:Fallback>
                <p:oleObj name="Equation" r:id="rId7" imgW="1015920" imgH="253800" progId="Equation.DSMT4">
                  <p:embed/>
                  <p:pic>
                    <p:nvPicPr>
                      <p:cNvPr id="7" name="对象 6">
                        <a:extLst>
                          <a:ext uri="{FF2B5EF4-FFF2-40B4-BE49-F238E27FC236}">
                            <a16:creationId xmlns:a16="http://schemas.microsoft.com/office/drawing/2014/main" id="{F4F871E5-AF9B-41A9-B87E-98924E0FD567}"/>
                          </a:ext>
                        </a:extLst>
                      </p:cNvPr>
                      <p:cNvPicPr/>
                      <p:nvPr/>
                    </p:nvPicPr>
                    <p:blipFill>
                      <a:blip r:embed="rId8"/>
                      <a:stretch>
                        <a:fillRect/>
                      </a:stretch>
                    </p:blipFill>
                    <p:spPr>
                      <a:xfrm>
                        <a:off x="3428842" y="3345718"/>
                        <a:ext cx="1574800" cy="3937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6EAF3BA8-7856-4502-B9BB-12657488AE92}"/>
              </a:ext>
            </a:extLst>
          </p:cNvPr>
          <p:cNvGraphicFramePr>
            <a:graphicFrameLocks noChangeAspect="1"/>
          </p:cNvGraphicFramePr>
          <p:nvPr>
            <p:extLst/>
          </p:nvPr>
        </p:nvGraphicFramePr>
        <p:xfrm>
          <a:off x="863800" y="3381784"/>
          <a:ext cx="1889125" cy="369887"/>
        </p:xfrm>
        <a:graphic>
          <a:graphicData uri="http://schemas.openxmlformats.org/presentationml/2006/ole">
            <mc:AlternateContent xmlns:mc="http://schemas.openxmlformats.org/markup-compatibility/2006">
              <mc:Choice xmlns:v="urn:schemas-microsoft-com:vml" Requires="v">
                <p:oleObj spid="_x0000_s70832" name="Equation" r:id="rId9" imgW="1295280" imgH="253800" progId="Equation.DSMT4">
                  <p:embed/>
                </p:oleObj>
              </mc:Choice>
              <mc:Fallback>
                <p:oleObj name="Equation" r:id="rId9" imgW="1295280" imgH="253800" progId="Equation.DSMT4">
                  <p:embed/>
                  <p:pic>
                    <p:nvPicPr>
                      <p:cNvPr id="8" name="对象 7">
                        <a:extLst>
                          <a:ext uri="{FF2B5EF4-FFF2-40B4-BE49-F238E27FC236}">
                            <a16:creationId xmlns:a16="http://schemas.microsoft.com/office/drawing/2014/main" id="{6EAF3BA8-7856-4502-B9BB-12657488AE92}"/>
                          </a:ext>
                        </a:extLst>
                      </p:cNvPr>
                      <p:cNvPicPr/>
                      <p:nvPr/>
                    </p:nvPicPr>
                    <p:blipFill>
                      <a:blip r:embed="rId10"/>
                      <a:stretch>
                        <a:fillRect/>
                      </a:stretch>
                    </p:blipFill>
                    <p:spPr>
                      <a:xfrm>
                        <a:off x="863800" y="3381784"/>
                        <a:ext cx="1889125" cy="36988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BC47705-3A29-40A4-8C8F-44DF11565E9D}"/>
              </a:ext>
            </a:extLst>
          </p:cNvPr>
          <p:cNvGraphicFramePr>
            <a:graphicFrameLocks noChangeAspect="1"/>
          </p:cNvGraphicFramePr>
          <p:nvPr>
            <p:extLst/>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70833" name="Equation" r:id="rId11" imgW="114120" imgH="177480" progId="Equation.DSMT4">
                  <p:embed/>
                </p:oleObj>
              </mc:Choice>
              <mc:Fallback>
                <p:oleObj name="Equation" r:id="rId11" imgW="114120" imgH="177480" progId="Equation.DSMT4">
                  <p:embed/>
                  <p:pic>
                    <p:nvPicPr>
                      <p:cNvPr id="9" name="对象 8">
                        <a:extLst>
                          <a:ext uri="{FF2B5EF4-FFF2-40B4-BE49-F238E27FC236}">
                            <a16:creationId xmlns:a16="http://schemas.microsoft.com/office/drawing/2014/main" id="{6BC47705-3A29-40A4-8C8F-44DF11565E9D}"/>
                          </a:ext>
                        </a:extLst>
                      </p:cNvPr>
                      <p:cNvPicPr/>
                      <p:nvPr/>
                    </p:nvPicPr>
                    <p:blipFill>
                      <a:blip r:embed="rId6"/>
                      <a:stretch>
                        <a:fillRect/>
                      </a:stretch>
                    </p:blipFill>
                    <p:spPr>
                      <a:xfrm>
                        <a:off x="4514850" y="3340100"/>
                        <a:ext cx="114300" cy="1778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62EB343-F26D-4079-9E9B-AB80D5DC0F33}"/>
              </a:ext>
            </a:extLst>
          </p:cNvPr>
          <p:cNvGraphicFramePr>
            <a:graphicFrameLocks noChangeAspect="1"/>
          </p:cNvGraphicFramePr>
          <p:nvPr>
            <p:extLst/>
          </p:nvPr>
        </p:nvGraphicFramePr>
        <p:xfrm>
          <a:off x="5731309" y="3158393"/>
          <a:ext cx="1811337" cy="768350"/>
        </p:xfrm>
        <a:graphic>
          <a:graphicData uri="http://schemas.openxmlformats.org/presentationml/2006/ole">
            <mc:AlternateContent xmlns:mc="http://schemas.openxmlformats.org/markup-compatibility/2006">
              <mc:Choice xmlns:v="urn:schemas-microsoft-com:vml" Requires="v">
                <p:oleObj spid="_x0000_s70834" name="Equation" r:id="rId12" imgW="1079280" imgH="482400" progId="Equation.DSMT4">
                  <p:embed/>
                </p:oleObj>
              </mc:Choice>
              <mc:Fallback>
                <p:oleObj name="Equation" r:id="rId12" imgW="1079280" imgH="482400" progId="Equation.DSMT4">
                  <p:embed/>
                  <p:pic>
                    <p:nvPicPr>
                      <p:cNvPr id="10" name="对象 9">
                        <a:extLst>
                          <a:ext uri="{FF2B5EF4-FFF2-40B4-BE49-F238E27FC236}">
                            <a16:creationId xmlns:a16="http://schemas.microsoft.com/office/drawing/2014/main" id="{762EB343-F26D-4079-9E9B-AB80D5DC0F33}"/>
                          </a:ext>
                        </a:extLst>
                      </p:cNvPr>
                      <p:cNvPicPr/>
                      <p:nvPr/>
                    </p:nvPicPr>
                    <p:blipFill>
                      <a:blip r:embed="rId13"/>
                      <a:stretch>
                        <a:fillRect/>
                      </a:stretch>
                    </p:blipFill>
                    <p:spPr>
                      <a:xfrm>
                        <a:off x="5731309" y="3158393"/>
                        <a:ext cx="1811337" cy="76835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987113-CE0E-4C73-9640-08C3FAA05B45}"/>
              </a:ext>
            </a:extLst>
          </p:cNvPr>
          <p:cNvGraphicFramePr>
            <a:graphicFrameLocks noChangeAspect="1"/>
          </p:cNvGraphicFramePr>
          <p:nvPr>
            <p:extLst/>
          </p:nvPr>
        </p:nvGraphicFramePr>
        <p:xfrm>
          <a:off x="1441457" y="2449207"/>
          <a:ext cx="740838" cy="341176"/>
        </p:xfrm>
        <a:graphic>
          <a:graphicData uri="http://schemas.openxmlformats.org/presentationml/2006/ole">
            <mc:AlternateContent xmlns:mc="http://schemas.openxmlformats.org/markup-compatibility/2006">
              <mc:Choice xmlns:v="urn:schemas-microsoft-com:vml" Requires="v">
                <p:oleObj spid="_x0000_s70835" name="Equation" r:id="rId14" imgW="482400" imgH="228600" progId="Equation.DSMT4">
                  <p:embed/>
                </p:oleObj>
              </mc:Choice>
              <mc:Fallback>
                <p:oleObj name="Equation" r:id="rId14" imgW="482400" imgH="228600" progId="Equation.DSMT4">
                  <p:embed/>
                  <p:pic>
                    <p:nvPicPr>
                      <p:cNvPr id="14" name="对象 13">
                        <a:extLst>
                          <a:ext uri="{FF2B5EF4-FFF2-40B4-BE49-F238E27FC236}">
                            <a16:creationId xmlns:a16="http://schemas.microsoft.com/office/drawing/2014/main" id="{78987113-CE0E-4C73-9640-08C3FAA05B45}"/>
                          </a:ext>
                        </a:extLst>
                      </p:cNvPr>
                      <p:cNvPicPr/>
                      <p:nvPr/>
                    </p:nvPicPr>
                    <p:blipFill>
                      <a:blip r:embed="rId15"/>
                      <a:stretch>
                        <a:fillRect/>
                      </a:stretch>
                    </p:blipFill>
                    <p:spPr>
                      <a:xfrm>
                        <a:off x="1441457" y="2449207"/>
                        <a:ext cx="740838" cy="341176"/>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5727C4E-FAC3-4CC8-8D59-ED3AF3329CA0}"/>
              </a:ext>
            </a:extLst>
          </p:cNvPr>
          <p:cNvGraphicFramePr>
            <a:graphicFrameLocks noChangeAspect="1"/>
          </p:cNvGraphicFramePr>
          <p:nvPr>
            <p:extLst/>
          </p:nvPr>
        </p:nvGraphicFramePr>
        <p:xfrm>
          <a:off x="3707904" y="2453171"/>
          <a:ext cx="598652" cy="279371"/>
        </p:xfrm>
        <a:graphic>
          <a:graphicData uri="http://schemas.openxmlformats.org/presentationml/2006/ole">
            <mc:AlternateContent xmlns:mc="http://schemas.openxmlformats.org/markup-compatibility/2006">
              <mc:Choice xmlns:v="urn:schemas-microsoft-com:vml" Requires="v">
                <p:oleObj spid="_x0000_s70836" name="Equation" r:id="rId16" imgW="380880" imgH="177480" progId="Equation.DSMT4">
                  <p:embed/>
                </p:oleObj>
              </mc:Choice>
              <mc:Fallback>
                <p:oleObj name="Equation" r:id="rId16" imgW="380880" imgH="177480" progId="Equation.DSMT4">
                  <p:embed/>
                  <p:pic>
                    <p:nvPicPr>
                      <p:cNvPr id="18" name="对象 17">
                        <a:extLst>
                          <a:ext uri="{FF2B5EF4-FFF2-40B4-BE49-F238E27FC236}">
                            <a16:creationId xmlns:a16="http://schemas.microsoft.com/office/drawing/2014/main" id="{65727C4E-FAC3-4CC8-8D59-ED3AF3329CA0}"/>
                          </a:ext>
                        </a:extLst>
                      </p:cNvPr>
                      <p:cNvPicPr/>
                      <p:nvPr/>
                    </p:nvPicPr>
                    <p:blipFill>
                      <a:blip r:embed="rId17"/>
                      <a:stretch>
                        <a:fillRect/>
                      </a:stretch>
                    </p:blipFill>
                    <p:spPr>
                      <a:xfrm>
                        <a:off x="3707904" y="2453171"/>
                        <a:ext cx="598652" cy="279371"/>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0FC22202-C776-4BFA-B709-B9F1F21664A6}"/>
              </a:ext>
            </a:extLst>
          </p:cNvPr>
          <p:cNvGraphicFramePr>
            <a:graphicFrameLocks noChangeAspect="1"/>
          </p:cNvGraphicFramePr>
          <p:nvPr>
            <p:extLst/>
          </p:nvPr>
        </p:nvGraphicFramePr>
        <p:xfrm>
          <a:off x="863800" y="4384799"/>
          <a:ext cx="3143430" cy="449062"/>
        </p:xfrm>
        <a:graphic>
          <a:graphicData uri="http://schemas.openxmlformats.org/presentationml/2006/ole">
            <mc:AlternateContent xmlns:mc="http://schemas.openxmlformats.org/markup-compatibility/2006">
              <mc:Choice xmlns:v="urn:schemas-microsoft-com:vml" Requires="v">
                <p:oleObj spid="_x0000_s70837" name="Equation" r:id="rId18" imgW="1955520" imgH="279360" progId="Equation.DSMT4">
                  <p:embed/>
                </p:oleObj>
              </mc:Choice>
              <mc:Fallback>
                <p:oleObj name="Equation" r:id="rId18" imgW="1955520" imgH="279360" progId="Equation.DSMT4">
                  <p:embed/>
                  <p:pic>
                    <p:nvPicPr>
                      <p:cNvPr id="21" name="对象 20">
                        <a:extLst>
                          <a:ext uri="{FF2B5EF4-FFF2-40B4-BE49-F238E27FC236}">
                            <a16:creationId xmlns:a16="http://schemas.microsoft.com/office/drawing/2014/main" id="{0FC22202-C776-4BFA-B709-B9F1F21664A6}"/>
                          </a:ext>
                        </a:extLst>
                      </p:cNvPr>
                      <p:cNvPicPr/>
                      <p:nvPr/>
                    </p:nvPicPr>
                    <p:blipFill>
                      <a:blip r:embed="rId19"/>
                      <a:stretch>
                        <a:fillRect/>
                      </a:stretch>
                    </p:blipFill>
                    <p:spPr>
                      <a:xfrm>
                        <a:off x="863800" y="4384799"/>
                        <a:ext cx="3143430" cy="44906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B2D35F2B-0315-4EE3-9C77-547D02281FDC}"/>
              </a:ext>
            </a:extLst>
          </p:cNvPr>
          <p:cNvSpPr txBox="1"/>
          <p:nvPr/>
        </p:nvSpPr>
        <p:spPr>
          <a:xfrm>
            <a:off x="467544" y="1467326"/>
            <a:ext cx="4062331" cy="400110"/>
          </a:xfrm>
          <a:prstGeom prst="rect">
            <a:avLst/>
          </a:prstGeom>
          <a:noFill/>
        </p:spPr>
        <p:txBody>
          <a:bodyPr wrap="none" rtlCol="0">
            <a:spAutoFit/>
          </a:bodyPr>
          <a:lstStyle/>
          <a:p>
            <a:r>
              <a:rPr lang="en-US" altLang="zh-CN" sz="2000" dirty="0"/>
              <a:t>The following quantities are given:</a:t>
            </a:r>
            <a:endParaRPr lang="zh-CN" altLang="en-US" sz="2000" dirty="0"/>
          </a:p>
        </p:txBody>
      </p:sp>
    </p:spTree>
    <p:extLst>
      <p:ext uri="{BB962C8B-B14F-4D97-AF65-F5344CB8AC3E}">
        <p14:creationId xmlns:p14="http://schemas.microsoft.com/office/powerpoint/2010/main" val="818877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pc="-150" dirty="0" smtClean="0"/>
              <a:t>T</a:t>
            </a:r>
            <a:r>
              <a:rPr lang="en-US" altLang="zh-CN" dirty="0" smtClean="0"/>
              <a:t>ransmissi</a:t>
            </a:r>
            <a:r>
              <a:rPr lang="en-US" altLang="zh-CN" spc="5" dirty="0" smtClean="0"/>
              <a:t>o</a:t>
            </a:r>
            <a:r>
              <a:rPr lang="en-US" altLang="zh-CN" dirty="0" smtClean="0"/>
              <a:t>n</a:t>
            </a:r>
            <a:r>
              <a:rPr lang="en-US" altLang="zh-CN" spc="-55" dirty="0" smtClean="0"/>
              <a:t> </a:t>
            </a:r>
            <a:r>
              <a:rPr lang="en-US" altLang="zh-CN" dirty="0" smtClean="0"/>
              <a:t>Lin</a:t>
            </a:r>
            <a:r>
              <a:rPr lang="en-US" altLang="zh-CN" spc="5" dirty="0" smtClean="0"/>
              <a:t>e</a:t>
            </a:r>
            <a:r>
              <a:rPr lang="en-US" altLang="zh-CN" dirty="0"/>
              <a:t> </a:t>
            </a:r>
            <a:r>
              <a:rPr lang="en-US" altLang="zh-CN" dirty="0" smtClean="0"/>
              <a:t>Motivation</a:t>
            </a:r>
            <a:endParaRPr lang="zh-CN" altLang="en-US" dirty="0"/>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5</a:t>
            </a:fld>
            <a:endParaRPr lang="zh-CN" altLang="en-US" dirty="0"/>
          </a:p>
        </p:txBody>
      </p:sp>
      <p:pic>
        <p:nvPicPr>
          <p:cNvPr id="27650" name="Picture 2" descr="Measure Copper Thickness in PCB Through-ho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0967"/>
            <a:ext cx="5083356" cy="345668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p:cNvSpPr>
            <a:spLocks noChangeArrowheads="1"/>
          </p:cNvSpPr>
          <p:nvPr/>
        </p:nvSpPr>
        <p:spPr bwMode="auto">
          <a:xfrm>
            <a:off x="125041" y="692696"/>
            <a:ext cx="9018959" cy="22398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lnSpc>
                <a:spcPct val="150000"/>
              </a:lnSpc>
            </a:pPr>
            <a:r>
              <a:rPr lang="en-GB" altLang="zh-CN" sz="2400" dirty="0" smtClean="0"/>
              <a:t>When the length of the line is much smaller  than the wavelength,  the effects  caused by the line in the electric/magnetic fields is negligible.   </a:t>
            </a:r>
          </a:p>
          <a:p>
            <a:pPr marL="800100" lvl="1" indent="-342900" algn="just">
              <a:lnSpc>
                <a:spcPct val="150000"/>
              </a:lnSpc>
              <a:buFont typeface="Wingdings" panose="05000000000000000000" pitchFamily="2" charset="2"/>
              <a:buChar char="l"/>
            </a:pPr>
            <a:r>
              <a:rPr lang="en-GB" altLang="zh-CN" sz="2400" dirty="0" smtClean="0"/>
              <a:t>Circuit theory can be applied (KCL, KVL,…)</a:t>
            </a:r>
          </a:p>
        </p:txBody>
      </p:sp>
      <p:pic>
        <p:nvPicPr>
          <p:cNvPr id="27656" name="Picture 8" descr="Why Do We Use Copper to Make PCB Traces? | Yun Indust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977933" y="3140967"/>
            <a:ext cx="4175591" cy="345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027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716BC-5015-488C-9124-6F57F4E8BD2A}"/>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6256081C-C455-4947-99CE-8EEA7DC3643B}"/>
              </a:ext>
            </a:extLst>
          </p:cNvPr>
          <p:cNvSpPr>
            <a:spLocks noGrp="1"/>
          </p:cNvSpPr>
          <p:nvPr>
            <p:ph type="sldNum" sz="quarter" idx="4"/>
          </p:nvPr>
        </p:nvSpPr>
        <p:spPr/>
        <p:txBody>
          <a:bodyPr/>
          <a:lstStyle/>
          <a:p>
            <a:fld id="{A9A80E4B-C0F5-4E56-9598-1969ED3AF9CA}" type="slidenum">
              <a:rPr lang="zh-CN" altLang="en-US" smtClean="0"/>
              <a:pPr/>
              <a:t>50</a:t>
            </a:fld>
            <a:endParaRPr lang="zh-CN" altLang="en-US" dirty="0"/>
          </a:p>
        </p:txBody>
      </p:sp>
      <p:graphicFrame>
        <p:nvGraphicFramePr>
          <p:cNvPr id="6" name="对象 5">
            <a:extLst>
              <a:ext uri="{FF2B5EF4-FFF2-40B4-BE49-F238E27FC236}">
                <a16:creationId xmlns:a16="http://schemas.microsoft.com/office/drawing/2014/main" id="{9DD21368-91AE-4A64-9630-618EB913A0A0}"/>
              </a:ext>
            </a:extLst>
          </p:cNvPr>
          <p:cNvGraphicFramePr>
            <a:graphicFrameLocks noChangeAspect="1"/>
          </p:cNvGraphicFramePr>
          <p:nvPr/>
        </p:nvGraphicFramePr>
        <p:xfrm>
          <a:off x="4514850" y="3338513"/>
          <a:ext cx="114300" cy="177800"/>
        </p:xfrm>
        <a:graphic>
          <a:graphicData uri="http://schemas.openxmlformats.org/presentationml/2006/ole">
            <mc:AlternateContent xmlns:mc="http://schemas.openxmlformats.org/markup-compatibility/2006">
              <mc:Choice xmlns:v="urn:schemas-microsoft-com:vml" Requires="v">
                <p:oleObj spid="_x0000_s71796" name="Equation" r:id="rId3" imgW="114120" imgH="177480" progId="Equation.DSMT4">
                  <p:embed/>
                </p:oleObj>
              </mc:Choice>
              <mc:Fallback>
                <p:oleObj name="Equation" r:id="rId3" imgW="114120" imgH="177480" progId="Equation.DSMT4">
                  <p:embed/>
                  <p:pic>
                    <p:nvPicPr>
                      <p:cNvPr id="6" name="对象 5">
                        <a:extLst>
                          <a:ext uri="{FF2B5EF4-FFF2-40B4-BE49-F238E27FC236}">
                            <a16:creationId xmlns:a16="http://schemas.microsoft.com/office/drawing/2014/main" id="{9DD21368-91AE-4A64-9630-618EB913A0A0}"/>
                          </a:ext>
                        </a:extLst>
                      </p:cNvPr>
                      <p:cNvPicPr/>
                      <p:nvPr/>
                    </p:nvPicPr>
                    <p:blipFill>
                      <a:blip r:embed="rId4"/>
                      <a:stretch>
                        <a:fillRect/>
                      </a:stretch>
                    </p:blipFill>
                    <p:spPr>
                      <a:xfrm>
                        <a:off x="4514850" y="3338513"/>
                        <a:ext cx="114300" cy="1778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BC47705-3A29-40A4-8C8F-44DF11565E9D}"/>
              </a:ext>
            </a:extLst>
          </p:cNvPr>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71797" name="Equation" r:id="rId5" imgW="114120" imgH="177480" progId="Equation.DSMT4">
                  <p:embed/>
                </p:oleObj>
              </mc:Choice>
              <mc:Fallback>
                <p:oleObj name="Equation" r:id="rId5" imgW="114120" imgH="177480" progId="Equation.DSMT4">
                  <p:embed/>
                  <p:pic>
                    <p:nvPicPr>
                      <p:cNvPr id="9" name="对象 8">
                        <a:extLst>
                          <a:ext uri="{FF2B5EF4-FFF2-40B4-BE49-F238E27FC236}">
                            <a16:creationId xmlns:a16="http://schemas.microsoft.com/office/drawing/2014/main" id="{6BC47705-3A29-40A4-8C8F-44DF11565E9D}"/>
                          </a:ext>
                        </a:extLst>
                      </p:cNvPr>
                      <p:cNvPicPr/>
                      <p:nvPr/>
                    </p:nvPicPr>
                    <p:blipFill>
                      <a:blip r:embed="rId4"/>
                      <a:stretch>
                        <a:fillRect/>
                      </a:stretch>
                    </p:blipFill>
                    <p:spPr>
                      <a:xfrm>
                        <a:off x="4514850" y="3340100"/>
                        <a:ext cx="114300" cy="1778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13DBA8AD-B5FA-4FCD-86F0-20F8EE02152D}"/>
              </a:ext>
            </a:extLst>
          </p:cNvPr>
          <p:cNvGraphicFramePr>
            <a:graphicFrameLocks noChangeAspect="1"/>
          </p:cNvGraphicFramePr>
          <p:nvPr>
            <p:extLst/>
          </p:nvPr>
        </p:nvGraphicFramePr>
        <p:xfrm>
          <a:off x="3064225" y="3660506"/>
          <a:ext cx="3129850" cy="822704"/>
        </p:xfrm>
        <a:graphic>
          <a:graphicData uri="http://schemas.openxmlformats.org/presentationml/2006/ole">
            <mc:AlternateContent xmlns:mc="http://schemas.openxmlformats.org/markup-compatibility/2006">
              <mc:Choice xmlns:v="urn:schemas-microsoft-com:vml" Requires="v">
                <p:oleObj spid="_x0000_s71798" name="Equation" r:id="rId6" imgW="2222280" imgH="583920" progId="Equation.DSMT4">
                  <p:embed/>
                </p:oleObj>
              </mc:Choice>
              <mc:Fallback>
                <p:oleObj name="Equation" r:id="rId6" imgW="2222280" imgH="583920" progId="Equation.DSMT4">
                  <p:embed/>
                  <p:pic>
                    <p:nvPicPr>
                      <p:cNvPr id="13" name="对象 12">
                        <a:extLst>
                          <a:ext uri="{FF2B5EF4-FFF2-40B4-BE49-F238E27FC236}">
                            <a16:creationId xmlns:a16="http://schemas.microsoft.com/office/drawing/2014/main" id="{13DBA8AD-B5FA-4FCD-86F0-20F8EE02152D}"/>
                          </a:ext>
                        </a:extLst>
                      </p:cNvPr>
                      <p:cNvPicPr/>
                      <p:nvPr/>
                    </p:nvPicPr>
                    <p:blipFill>
                      <a:blip r:embed="rId7"/>
                      <a:stretch>
                        <a:fillRect/>
                      </a:stretch>
                    </p:blipFill>
                    <p:spPr>
                      <a:xfrm>
                        <a:off x="3064225" y="3660506"/>
                        <a:ext cx="3129850" cy="822704"/>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4AAECA44-F6DC-4A7E-AEC8-54E5EB4F4AC6}"/>
              </a:ext>
            </a:extLst>
          </p:cNvPr>
          <p:cNvGraphicFramePr>
            <a:graphicFrameLocks noChangeAspect="1"/>
          </p:cNvGraphicFramePr>
          <p:nvPr>
            <p:extLst/>
          </p:nvPr>
        </p:nvGraphicFramePr>
        <p:xfrm>
          <a:off x="2670521" y="4973216"/>
          <a:ext cx="4243744" cy="837820"/>
        </p:xfrm>
        <a:graphic>
          <a:graphicData uri="http://schemas.openxmlformats.org/presentationml/2006/ole">
            <mc:AlternateContent xmlns:mc="http://schemas.openxmlformats.org/markup-compatibility/2006">
              <mc:Choice xmlns:v="urn:schemas-microsoft-com:vml" Requires="v">
                <p:oleObj spid="_x0000_s71799" name="Equation" r:id="rId8" imgW="2958840" imgH="583920" progId="Equation.DSMT4">
                  <p:embed/>
                </p:oleObj>
              </mc:Choice>
              <mc:Fallback>
                <p:oleObj name="Equation" r:id="rId8" imgW="2958840" imgH="583920" progId="Equation.DSMT4">
                  <p:embed/>
                  <p:pic>
                    <p:nvPicPr>
                      <p:cNvPr id="16" name="对象 15">
                        <a:extLst>
                          <a:ext uri="{FF2B5EF4-FFF2-40B4-BE49-F238E27FC236}">
                            <a16:creationId xmlns:a16="http://schemas.microsoft.com/office/drawing/2014/main" id="{4AAECA44-F6DC-4A7E-AEC8-54E5EB4F4AC6}"/>
                          </a:ext>
                        </a:extLst>
                      </p:cNvPr>
                      <p:cNvPicPr/>
                      <p:nvPr/>
                    </p:nvPicPr>
                    <p:blipFill>
                      <a:blip r:embed="rId9"/>
                      <a:stretch>
                        <a:fillRect/>
                      </a:stretch>
                    </p:blipFill>
                    <p:spPr>
                      <a:xfrm>
                        <a:off x="2670521" y="4973216"/>
                        <a:ext cx="4243744" cy="83782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A2C72774-6351-44E7-950C-5E8C8A57E12E}"/>
              </a:ext>
            </a:extLst>
          </p:cNvPr>
          <p:cNvGraphicFramePr>
            <a:graphicFrameLocks noChangeAspect="1"/>
          </p:cNvGraphicFramePr>
          <p:nvPr>
            <p:extLst/>
          </p:nvPr>
        </p:nvGraphicFramePr>
        <p:xfrm>
          <a:off x="2696375" y="2586301"/>
          <a:ext cx="4399750" cy="584199"/>
        </p:xfrm>
        <a:graphic>
          <a:graphicData uri="http://schemas.openxmlformats.org/presentationml/2006/ole">
            <mc:AlternateContent xmlns:mc="http://schemas.openxmlformats.org/markup-compatibility/2006">
              <mc:Choice xmlns:v="urn:schemas-microsoft-com:vml" Requires="v">
                <p:oleObj spid="_x0000_s71800" name="Equation" r:id="rId10" imgW="3060360" imgH="406080" progId="Equation.DSMT4">
                  <p:embed/>
                </p:oleObj>
              </mc:Choice>
              <mc:Fallback>
                <p:oleObj name="Equation" r:id="rId10" imgW="3060360" imgH="406080" progId="Equation.DSMT4">
                  <p:embed/>
                  <p:pic>
                    <p:nvPicPr>
                      <p:cNvPr id="19" name="对象 18">
                        <a:extLst>
                          <a:ext uri="{FF2B5EF4-FFF2-40B4-BE49-F238E27FC236}">
                            <a16:creationId xmlns:a16="http://schemas.microsoft.com/office/drawing/2014/main" id="{A2C72774-6351-44E7-950C-5E8C8A57E12E}"/>
                          </a:ext>
                        </a:extLst>
                      </p:cNvPr>
                      <p:cNvPicPr/>
                      <p:nvPr/>
                    </p:nvPicPr>
                    <p:blipFill>
                      <a:blip r:embed="rId11"/>
                      <a:stretch>
                        <a:fillRect/>
                      </a:stretch>
                    </p:blipFill>
                    <p:spPr>
                      <a:xfrm>
                        <a:off x="2696375" y="2586301"/>
                        <a:ext cx="4399750" cy="584199"/>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62100836-1E20-4324-9584-744B8E601F94}"/>
              </a:ext>
            </a:extLst>
          </p:cNvPr>
          <p:cNvSpPr txBox="1"/>
          <p:nvPr/>
        </p:nvSpPr>
        <p:spPr>
          <a:xfrm>
            <a:off x="611560" y="1052736"/>
            <a:ext cx="904415"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Hence,</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7EEBEEA1-CD6B-4E95-8C2D-4433BC7B1689}"/>
              </a:ext>
            </a:extLst>
          </p:cNvPr>
          <p:cNvGraphicFramePr>
            <a:graphicFrameLocks noChangeAspect="1"/>
          </p:cNvGraphicFramePr>
          <p:nvPr>
            <p:extLst/>
          </p:nvPr>
        </p:nvGraphicFramePr>
        <p:xfrm>
          <a:off x="3963761" y="1454731"/>
          <a:ext cx="1330778" cy="634360"/>
        </p:xfrm>
        <a:graphic>
          <a:graphicData uri="http://schemas.openxmlformats.org/presentationml/2006/ole">
            <mc:AlternateContent xmlns:mc="http://schemas.openxmlformats.org/markup-compatibility/2006">
              <mc:Choice xmlns:v="urn:schemas-microsoft-com:vml" Requires="v">
                <p:oleObj spid="_x0000_s71801" name="Equation" r:id="rId12" imgW="825480" imgH="393480" progId="Equation.DSMT4">
                  <p:embed/>
                </p:oleObj>
              </mc:Choice>
              <mc:Fallback>
                <p:oleObj name="Equation" r:id="rId12" imgW="825480" imgH="393480" progId="Equation.DSMT4">
                  <p:embed/>
                  <p:pic>
                    <p:nvPicPr>
                      <p:cNvPr id="5" name="对象 4">
                        <a:extLst>
                          <a:ext uri="{FF2B5EF4-FFF2-40B4-BE49-F238E27FC236}">
                            <a16:creationId xmlns:a16="http://schemas.microsoft.com/office/drawing/2014/main" id="{7EEBEEA1-CD6B-4E95-8C2D-4433BC7B1689}"/>
                          </a:ext>
                        </a:extLst>
                      </p:cNvPr>
                      <p:cNvPicPr/>
                      <p:nvPr/>
                    </p:nvPicPr>
                    <p:blipFill>
                      <a:blip r:embed="rId13"/>
                      <a:stretch>
                        <a:fillRect/>
                      </a:stretch>
                    </p:blipFill>
                    <p:spPr>
                      <a:xfrm>
                        <a:off x="3963761" y="1454731"/>
                        <a:ext cx="1330778" cy="634360"/>
                      </a:xfrm>
                      <a:prstGeom prst="rect">
                        <a:avLst/>
                      </a:prstGeom>
                    </p:spPr>
                  </p:pic>
                </p:oleObj>
              </mc:Fallback>
            </mc:AlternateContent>
          </a:graphicData>
        </a:graphic>
      </p:graphicFrame>
    </p:spTree>
    <p:extLst>
      <p:ext uri="{BB962C8B-B14F-4D97-AF65-F5344CB8AC3E}">
        <p14:creationId xmlns:p14="http://schemas.microsoft.com/office/powerpoint/2010/main" val="34829032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FB154-78F7-4036-9E96-E7E1EC1B7FDB}"/>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DEAB3991-9DD9-41D2-9686-F2A251BE8A0E}"/>
              </a:ext>
            </a:extLst>
          </p:cNvPr>
          <p:cNvSpPr>
            <a:spLocks noGrp="1"/>
          </p:cNvSpPr>
          <p:nvPr>
            <p:ph type="sldNum" sz="quarter" idx="4"/>
          </p:nvPr>
        </p:nvSpPr>
        <p:spPr/>
        <p:txBody>
          <a:bodyPr/>
          <a:lstStyle/>
          <a:p>
            <a:fld id="{A9A80E4B-C0F5-4E56-9598-1969ED3AF9CA}" type="slidenum">
              <a:rPr lang="zh-CN" altLang="en-US" smtClean="0"/>
              <a:pPr/>
              <a:t>51</a:t>
            </a:fld>
            <a:endParaRPr lang="zh-CN" altLang="en-US" dirty="0"/>
          </a:p>
        </p:txBody>
      </p:sp>
      <p:sp>
        <p:nvSpPr>
          <p:cNvPr id="5" name="文本框 4">
            <a:extLst>
              <a:ext uri="{FF2B5EF4-FFF2-40B4-BE49-F238E27FC236}">
                <a16:creationId xmlns:a16="http://schemas.microsoft.com/office/drawing/2014/main" id="{8055AAC6-467E-4E43-AB98-3161138BB5F4}"/>
              </a:ext>
            </a:extLst>
          </p:cNvPr>
          <p:cNvSpPr txBox="1"/>
          <p:nvPr/>
        </p:nvSpPr>
        <p:spPr>
          <a:xfrm>
            <a:off x="177596" y="880357"/>
            <a:ext cx="4584582" cy="400110"/>
          </a:xfrm>
          <a:prstGeom prst="rect">
            <a:avLst/>
          </a:prstGeom>
          <a:noFill/>
        </p:spPr>
        <p:txBody>
          <a:bodyPr wrap="square">
            <a:spAutoFit/>
          </a:bodyPr>
          <a:lstStyle/>
          <a:p>
            <a:r>
              <a:rPr lang="en-US" altLang="zh-CN" sz="2000" dirty="0">
                <a:solidFill>
                  <a:schemeClr val="tx2">
                    <a:lumMod val="60000"/>
                    <a:lumOff val="40000"/>
                  </a:schemeClr>
                </a:solidFill>
                <a:cs typeface="Arial" panose="020B0604020202020204" pitchFamily="34" charset="0"/>
              </a:rPr>
              <a:t>Exercise 2-2</a:t>
            </a:r>
            <a:endParaRPr lang="zh-CN" altLang="en-US" sz="2000" dirty="0">
              <a:solidFill>
                <a:schemeClr val="tx2">
                  <a:lumMod val="60000"/>
                  <a:lumOff val="40000"/>
                </a:schemeClr>
              </a:solidFill>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73EB57F-BB89-433B-B24F-18875A70A063}"/>
                  </a:ext>
                </a:extLst>
              </p:cNvPr>
              <p:cNvSpPr txBox="1"/>
              <p:nvPr/>
            </p:nvSpPr>
            <p:spPr>
              <a:xfrm>
                <a:off x="53752" y="1280467"/>
                <a:ext cx="9036496" cy="1015663"/>
              </a:xfrm>
              <a:prstGeom prst="rect">
                <a:avLst/>
              </a:prstGeom>
              <a:noFill/>
            </p:spPr>
            <p:txBody>
              <a:bodyPr wrap="square">
                <a:spAutoFit/>
              </a:bodyPr>
              <a:lstStyle/>
              <a:p>
                <a:pPr algn="just"/>
                <a:r>
                  <a:rPr lang="zh-CN" altLang="en-US" sz="2000" dirty="0">
                    <a:cs typeface="Arial" panose="020B0604020202020204" pitchFamily="34" charset="0"/>
                  </a:rPr>
                  <a:t>Calculate the transmission line parameters at 1 MHz for a coaxial air line with inner and outer conductor diameters of 0.6 cm and 1.2 cm, respectively.The conductors are made of copper (see Appendix B for </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𝜇</m:t>
                        </m:r>
                      </m:e>
                      <m:sub>
                        <m:r>
                          <a:rPr lang="zh-CN" altLang="en-US" sz="2000" i="1">
                            <a:latin typeface="Cambria Math" panose="02040503050406030204" pitchFamily="18" charset="0"/>
                          </a:rPr>
                          <m:t>𝑐</m:t>
                        </m:r>
                      </m:sub>
                    </m:sSub>
                  </m:oMath>
                </a14:m>
                <a:r>
                  <a:rPr lang="zh-CN" altLang="en-US" sz="2000" dirty="0">
                    <a:cs typeface="Arial" panose="020B0604020202020204" pitchFamily="34" charset="0"/>
                  </a:rPr>
                  <a:t> and </a:t>
                </a:r>
                <a14:m>
                  <m:oMath xmlns:m="http://schemas.openxmlformats.org/officeDocument/2006/math">
                    <m:sSub>
                      <m:sSubPr>
                        <m:ctrlPr>
                          <a:rPr lang="zh-CN" altLang="en-US" sz="2000" i="1" smtClean="0">
                            <a:latin typeface="Cambria Math" panose="02040503050406030204" pitchFamily="18" charset="0"/>
                          </a:rPr>
                        </m:ctrlPr>
                      </m:sSubPr>
                      <m:e>
                        <m:r>
                          <a:rPr lang="zh-CN" altLang="en-US" sz="2000" i="1">
                            <a:latin typeface="Cambria Math" panose="02040503050406030204" pitchFamily="18" charset="0"/>
                          </a:rPr>
                          <m:t>𝜎</m:t>
                        </m:r>
                      </m:e>
                      <m:sub>
                        <m:r>
                          <a:rPr lang="zh-CN" altLang="en-US" sz="2000" i="1">
                            <a:latin typeface="Cambria Math" panose="02040503050406030204" pitchFamily="18" charset="0"/>
                          </a:rPr>
                          <m:t>𝑐</m:t>
                        </m:r>
                      </m:sub>
                    </m:sSub>
                  </m:oMath>
                </a14:m>
                <a:r>
                  <a:rPr lang="zh-CN" altLang="en-US" sz="2000" dirty="0">
                    <a:cs typeface="Arial" panose="020B0604020202020204" pitchFamily="34" charset="0"/>
                  </a:rPr>
                  <a:t> of copper).</a:t>
                </a:r>
              </a:p>
            </p:txBody>
          </p:sp>
        </mc:Choice>
        <mc:Fallback xmlns="">
          <p:sp>
            <p:nvSpPr>
              <p:cNvPr id="9" name="文本框 8">
                <a:extLst>
                  <a:ext uri="{FF2B5EF4-FFF2-40B4-BE49-F238E27FC236}">
                    <a16:creationId xmlns:a16="http://schemas.microsoft.com/office/drawing/2014/main" id="{373EB57F-BB89-433B-B24F-18875A70A063}"/>
                  </a:ext>
                </a:extLst>
              </p:cNvPr>
              <p:cNvSpPr txBox="1">
                <a:spLocks noRot="1" noChangeAspect="1" noMove="1" noResize="1" noEditPoints="1" noAdjustHandles="1" noChangeArrowheads="1" noChangeShapeType="1" noTextEdit="1"/>
              </p:cNvSpPr>
              <p:nvPr/>
            </p:nvSpPr>
            <p:spPr>
              <a:xfrm>
                <a:off x="53752" y="1280467"/>
                <a:ext cx="9036496" cy="1015663"/>
              </a:xfrm>
              <a:prstGeom prst="rect">
                <a:avLst/>
              </a:prstGeom>
              <a:blipFill>
                <a:blip r:embed="rId3"/>
                <a:stretch>
                  <a:fillRect l="-742" t="-2395" r="-675" b="-1018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C4A5B0D-9A35-43FA-9C28-03F4E477DB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526" y="2345996"/>
            <a:ext cx="2580106" cy="4251654"/>
          </a:xfrm>
          <a:prstGeom prst="rect">
            <a:avLst/>
          </a:prstGeom>
        </p:spPr>
      </p:pic>
      <p:sp>
        <p:nvSpPr>
          <p:cNvPr id="6" name="文本框 5">
            <a:extLst>
              <a:ext uri="{FF2B5EF4-FFF2-40B4-BE49-F238E27FC236}">
                <a16:creationId xmlns:a16="http://schemas.microsoft.com/office/drawing/2014/main" id="{0D4CC7BD-ED88-4AFC-881A-641A9E99BF26}"/>
              </a:ext>
            </a:extLst>
          </p:cNvPr>
          <p:cNvSpPr txBox="1"/>
          <p:nvPr/>
        </p:nvSpPr>
        <p:spPr>
          <a:xfrm>
            <a:off x="323528" y="2600354"/>
            <a:ext cx="1519461" cy="400110"/>
          </a:xfrm>
          <a:prstGeom prst="rect">
            <a:avLst/>
          </a:prstGeom>
          <a:noFill/>
        </p:spPr>
        <p:txBody>
          <a:bodyPr wrap="square">
            <a:spAutoFit/>
          </a:bodyPr>
          <a:lstStyle/>
          <a:p>
            <a:r>
              <a:rPr lang="en-US" altLang="zh-CN" sz="2000" dirty="0">
                <a:solidFill>
                  <a:srgbClr val="FF0000"/>
                </a:solidFill>
                <a:cs typeface="Arial" panose="020B0604020202020204" pitchFamily="34" charset="0"/>
              </a:rPr>
              <a:t>Answer</a:t>
            </a:r>
            <a:r>
              <a:rPr lang="zh-CN" altLang="en-US" sz="2000" dirty="0">
                <a:solidFill>
                  <a:srgbClr val="FF0000"/>
                </a:solidFill>
                <a:cs typeface="Arial" panose="020B0604020202020204" pitchFamily="34" charset="0"/>
              </a:rPr>
              <a:t>:</a:t>
            </a:r>
            <a:endParaRPr lang="zh-CN" altLang="en-US" sz="2000" dirty="0">
              <a:cs typeface="Arial" panose="020B0604020202020204" pitchFamily="34" charset="0"/>
            </a:endParaRPr>
          </a:p>
        </p:txBody>
      </p:sp>
      <p:sp>
        <p:nvSpPr>
          <p:cNvPr id="8" name="文本框 7">
            <a:extLst>
              <a:ext uri="{FF2B5EF4-FFF2-40B4-BE49-F238E27FC236}">
                <a16:creationId xmlns:a16="http://schemas.microsoft.com/office/drawing/2014/main" id="{EF53B112-4CAE-4972-BF5B-F6487617C083}"/>
              </a:ext>
            </a:extLst>
          </p:cNvPr>
          <p:cNvSpPr txBox="1"/>
          <p:nvPr/>
        </p:nvSpPr>
        <p:spPr>
          <a:xfrm>
            <a:off x="882291" y="3304688"/>
            <a:ext cx="4584582" cy="369332"/>
          </a:xfrm>
          <a:prstGeom prst="rect">
            <a:avLst/>
          </a:prstGeom>
          <a:noFill/>
        </p:spPr>
        <p:txBody>
          <a:bodyPr wrap="square">
            <a:spAutoFit/>
          </a:bodyPr>
          <a:lstStyle/>
          <a:p>
            <a:r>
              <a:rPr lang="en-US" altLang="zh-CN" b="0" i="0" u="none" strike="noStrike" dirty="0">
                <a:effectLst/>
                <a:latin typeface="Roboto"/>
              </a:rPr>
              <a:t>From the table:</a:t>
            </a:r>
            <a:endParaRPr lang="zh-CN" altLang="en-US" dirty="0"/>
          </a:p>
        </p:txBody>
      </p:sp>
      <p:graphicFrame>
        <p:nvGraphicFramePr>
          <p:cNvPr id="16" name="对象 15">
            <a:extLst>
              <a:ext uri="{FF2B5EF4-FFF2-40B4-BE49-F238E27FC236}">
                <a16:creationId xmlns:a16="http://schemas.microsoft.com/office/drawing/2014/main" id="{C52BD081-B719-4964-AE0B-B8D2E4B42653}"/>
              </a:ext>
            </a:extLst>
          </p:cNvPr>
          <p:cNvGraphicFramePr>
            <a:graphicFrameLocks noChangeAspect="1"/>
          </p:cNvGraphicFramePr>
          <p:nvPr>
            <p:extLst/>
          </p:nvPr>
        </p:nvGraphicFramePr>
        <p:xfrm>
          <a:off x="2032598" y="3978244"/>
          <a:ext cx="2283968" cy="423829"/>
        </p:xfrm>
        <a:graphic>
          <a:graphicData uri="http://schemas.openxmlformats.org/presentationml/2006/ole">
            <mc:AlternateContent xmlns:mc="http://schemas.openxmlformats.org/markup-compatibility/2006">
              <mc:Choice xmlns:v="urn:schemas-microsoft-com:vml" Requires="v">
                <p:oleObj spid="_x0000_s72744" name="Equation" r:id="rId5" imgW="1371600" imgH="253800" progId="Equation.DSMT4">
                  <p:embed/>
                </p:oleObj>
              </mc:Choice>
              <mc:Fallback>
                <p:oleObj name="Equation" r:id="rId5" imgW="1371600" imgH="253800" progId="Equation.DSMT4">
                  <p:embed/>
                  <p:pic>
                    <p:nvPicPr>
                      <p:cNvPr id="16" name="对象 15">
                        <a:extLst>
                          <a:ext uri="{FF2B5EF4-FFF2-40B4-BE49-F238E27FC236}">
                            <a16:creationId xmlns:a16="http://schemas.microsoft.com/office/drawing/2014/main" id="{C52BD081-B719-4964-AE0B-B8D2E4B42653}"/>
                          </a:ext>
                        </a:extLst>
                      </p:cNvPr>
                      <p:cNvPicPr/>
                      <p:nvPr/>
                    </p:nvPicPr>
                    <p:blipFill>
                      <a:blip r:embed="rId6"/>
                      <a:stretch>
                        <a:fillRect/>
                      </a:stretch>
                    </p:blipFill>
                    <p:spPr>
                      <a:xfrm>
                        <a:off x="2032598" y="3978244"/>
                        <a:ext cx="2283968" cy="42382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0F90F57-0D48-41D3-9482-C31DE0A031FA}"/>
              </a:ext>
            </a:extLst>
          </p:cNvPr>
          <p:cNvGraphicFramePr>
            <a:graphicFrameLocks noChangeAspect="1"/>
          </p:cNvGraphicFramePr>
          <p:nvPr>
            <p:extLst/>
          </p:nvPr>
        </p:nvGraphicFramePr>
        <p:xfrm>
          <a:off x="1998266" y="4706297"/>
          <a:ext cx="2283968" cy="440238"/>
        </p:xfrm>
        <a:graphic>
          <a:graphicData uri="http://schemas.openxmlformats.org/presentationml/2006/ole">
            <mc:AlternateContent xmlns:mc="http://schemas.openxmlformats.org/markup-compatibility/2006">
              <mc:Choice xmlns:v="urn:schemas-microsoft-com:vml" Requires="v">
                <p:oleObj spid="_x0000_s72745" name="Equation" r:id="rId7" imgW="1320480" imgH="253800" progId="Equation.DSMT4">
                  <p:embed/>
                </p:oleObj>
              </mc:Choice>
              <mc:Fallback>
                <p:oleObj name="Equation" r:id="rId7" imgW="1320480" imgH="253800" progId="Equation.DSMT4">
                  <p:embed/>
                  <p:pic>
                    <p:nvPicPr>
                      <p:cNvPr id="7" name="对象 6">
                        <a:extLst>
                          <a:ext uri="{FF2B5EF4-FFF2-40B4-BE49-F238E27FC236}">
                            <a16:creationId xmlns:a16="http://schemas.microsoft.com/office/drawing/2014/main" id="{00F90F57-0D48-41D3-9482-C31DE0A031FA}"/>
                          </a:ext>
                        </a:extLst>
                      </p:cNvPr>
                      <p:cNvPicPr/>
                      <p:nvPr/>
                    </p:nvPicPr>
                    <p:blipFill>
                      <a:blip r:embed="rId8"/>
                      <a:stretch>
                        <a:fillRect/>
                      </a:stretch>
                    </p:blipFill>
                    <p:spPr>
                      <a:xfrm>
                        <a:off x="1998266" y="4706297"/>
                        <a:ext cx="2283968" cy="440238"/>
                      </a:xfrm>
                      <a:prstGeom prst="rect">
                        <a:avLst/>
                      </a:prstGeom>
                    </p:spPr>
                  </p:pic>
                </p:oleObj>
              </mc:Fallback>
            </mc:AlternateContent>
          </a:graphicData>
        </a:graphic>
      </p:graphicFrame>
    </p:spTree>
    <p:extLst>
      <p:ext uri="{BB962C8B-B14F-4D97-AF65-F5344CB8AC3E}">
        <p14:creationId xmlns:p14="http://schemas.microsoft.com/office/powerpoint/2010/main" val="117601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FB154-78F7-4036-9E96-E7E1EC1B7FDB}"/>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DEAB3991-9DD9-41D2-9686-F2A251BE8A0E}"/>
              </a:ext>
            </a:extLst>
          </p:cNvPr>
          <p:cNvSpPr>
            <a:spLocks noGrp="1"/>
          </p:cNvSpPr>
          <p:nvPr>
            <p:ph type="sldNum" sz="quarter" idx="4"/>
          </p:nvPr>
        </p:nvSpPr>
        <p:spPr/>
        <p:txBody>
          <a:bodyPr/>
          <a:lstStyle/>
          <a:p>
            <a:fld id="{A9A80E4B-C0F5-4E56-9598-1969ED3AF9CA}" type="slidenum">
              <a:rPr lang="zh-CN" altLang="en-US" smtClean="0"/>
              <a:pPr/>
              <a:t>52</a:t>
            </a:fld>
            <a:endParaRPr lang="zh-CN" altLang="en-US" dirty="0"/>
          </a:p>
        </p:txBody>
      </p:sp>
      <p:pic>
        <p:nvPicPr>
          <p:cNvPr id="6" name="图片 5">
            <a:extLst>
              <a:ext uri="{FF2B5EF4-FFF2-40B4-BE49-F238E27FC236}">
                <a16:creationId xmlns:a16="http://schemas.microsoft.com/office/drawing/2014/main" id="{96CA4CCC-2A86-4AA9-815C-5E8663021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399" y="860673"/>
            <a:ext cx="5634828" cy="4008487"/>
          </a:xfrm>
          <a:prstGeom prst="rect">
            <a:avLst/>
          </a:prstGeom>
        </p:spPr>
      </p:pic>
      <p:graphicFrame>
        <p:nvGraphicFramePr>
          <p:cNvPr id="4" name="对象 3">
            <a:extLst>
              <a:ext uri="{FF2B5EF4-FFF2-40B4-BE49-F238E27FC236}">
                <a16:creationId xmlns:a16="http://schemas.microsoft.com/office/drawing/2014/main" id="{61AD70C0-C19E-4AA2-A95F-14FAC0DC36DD}"/>
              </a:ext>
            </a:extLst>
          </p:cNvPr>
          <p:cNvGraphicFramePr>
            <a:graphicFrameLocks noChangeAspect="1"/>
          </p:cNvGraphicFramePr>
          <p:nvPr>
            <p:extLst/>
          </p:nvPr>
        </p:nvGraphicFramePr>
        <p:xfrm>
          <a:off x="3203848" y="5584577"/>
          <a:ext cx="2139741" cy="412750"/>
        </p:xfrm>
        <a:graphic>
          <a:graphicData uri="http://schemas.openxmlformats.org/presentationml/2006/ole">
            <mc:AlternateContent xmlns:mc="http://schemas.openxmlformats.org/markup-compatibility/2006">
              <mc:Choice xmlns:v="urn:schemas-microsoft-com:vml" Requires="v">
                <p:oleObj spid="_x0000_s73749" name="Equation" r:id="rId4" imgW="1282680" imgH="253800" progId="Equation.DSMT4">
                  <p:embed/>
                </p:oleObj>
              </mc:Choice>
              <mc:Fallback>
                <p:oleObj name="Equation" r:id="rId4" imgW="1282680" imgH="253800" progId="Equation.DSMT4">
                  <p:embed/>
                  <p:pic>
                    <p:nvPicPr>
                      <p:cNvPr id="4" name="对象 3">
                        <a:extLst>
                          <a:ext uri="{FF2B5EF4-FFF2-40B4-BE49-F238E27FC236}">
                            <a16:creationId xmlns:a16="http://schemas.microsoft.com/office/drawing/2014/main" id="{61AD70C0-C19E-4AA2-A95F-14FAC0DC36DD}"/>
                          </a:ext>
                        </a:extLst>
                      </p:cNvPr>
                      <p:cNvPicPr/>
                      <p:nvPr/>
                    </p:nvPicPr>
                    <p:blipFill>
                      <a:blip r:embed="rId5"/>
                      <a:stretch>
                        <a:fillRect/>
                      </a:stretch>
                    </p:blipFill>
                    <p:spPr>
                      <a:xfrm>
                        <a:off x="3203848" y="5584577"/>
                        <a:ext cx="2139741" cy="412750"/>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D16AD082-4B2F-4FE6-B2CA-E0D0FD6A32F3}"/>
              </a:ext>
            </a:extLst>
          </p:cNvPr>
          <p:cNvSpPr txBox="1"/>
          <p:nvPr/>
        </p:nvSpPr>
        <p:spPr>
          <a:xfrm>
            <a:off x="1115616" y="4976189"/>
            <a:ext cx="4584582" cy="369332"/>
          </a:xfrm>
          <a:prstGeom prst="rect">
            <a:avLst/>
          </a:prstGeom>
          <a:noFill/>
        </p:spPr>
        <p:txBody>
          <a:bodyPr wrap="square">
            <a:spAutoFit/>
          </a:bodyPr>
          <a:lstStyle/>
          <a:p>
            <a:r>
              <a:rPr lang="en-US" altLang="zh-CN" b="0" i="0" u="none" strike="noStrike" dirty="0">
                <a:effectLst/>
                <a:latin typeface="Roboto"/>
              </a:rPr>
              <a:t>From the above table:</a:t>
            </a:r>
            <a:endParaRPr lang="zh-CN" altLang="en-US" dirty="0"/>
          </a:p>
        </p:txBody>
      </p:sp>
    </p:spTree>
    <p:extLst>
      <p:ext uri="{BB962C8B-B14F-4D97-AF65-F5344CB8AC3E}">
        <p14:creationId xmlns:p14="http://schemas.microsoft.com/office/powerpoint/2010/main" val="3354855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FB154-78F7-4036-9E96-E7E1EC1B7FDB}"/>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DEAB3991-9DD9-41D2-9686-F2A251BE8A0E}"/>
              </a:ext>
            </a:extLst>
          </p:cNvPr>
          <p:cNvSpPr>
            <a:spLocks noGrp="1"/>
          </p:cNvSpPr>
          <p:nvPr>
            <p:ph type="sldNum" sz="quarter" idx="4"/>
          </p:nvPr>
        </p:nvSpPr>
        <p:spPr/>
        <p:txBody>
          <a:bodyPr/>
          <a:lstStyle/>
          <a:p>
            <a:fld id="{A9A80E4B-C0F5-4E56-9598-1969ED3AF9CA}" type="slidenum">
              <a:rPr lang="zh-CN" altLang="en-US" smtClean="0"/>
              <a:pPr/>
              <a:t>53</a:t>
            </a:fld>
            <a:endParaRPr lang="zh-CN" altLang="en-US" dirty="0"/>
          </a:p>
        </p:txBody>
      </p:sp>
      <p:pic>
        <p:nvPicPr>
          <p:cNvPr id="11" name="图片 10">
            <a:extLst>
              <a:ext uri="{FF2B5EF4-FFF2-40B4-BE49-F238E27FC236}">
                <a16:creationId xmlns:a16="http://schemas.microsoft.com/office/drawing/2014/main" id="{3194F3EB-846C-4DE7-897D-7B4F6A4FC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8" y="908720"/>
            <a:ext cx="7398307" cy="4176464"/>
          </a:xfrm>
          <a:prstGeom prst="rect">
            <a:avLst/>
          </a:prstGeom>
        </p:spPr>
      </p:pic>
      <p:graphicFrame>
        <p:nvGraphicFramePr>
          <p:cNvPr id="4" name="对象 3">
            <a:extLst>
              <a:ext uri="{FF2B5EF4-FFF2-40B4-BE49-F238E27FC236}">
                <a16:creationId xmlns:a16="http://schemas.microsoft.com/office/drawing/2014/main" id="{9C9393FE-0A4C-4198-A00A-4691590752C6}"/>
              </a:ext>
            </a:extLst>
          </p:cNvPr>
          <p:cNvGraphicFramePr>
            <a:graphicFrameLocks noChangeAspect="1"/>
          </p:cNvGraphicFramePr>
          <p:nvPr>
            <p:extLst/>
          </p:nvPr>
        </p:nvGraphicFramePr>
        <p:xfrm>
          <a:off x="2699792" y="5724648"/>
          <a:ext cx="3205162" cy="449263"/>
        </p:xfrm>
        <a:graphic>
          <a:graphicData uri="http://schemas.openxmlformats.org/presentationml/2006/ole">
            <mc:AlternateContent xmlns:mc="http://schemas.openxmlformats.org/markup-compatibility/2006">
              <mc:Choice xmlns:v="urn:schemas-microsoft-com:vml" Requires="v">
                <p:oleObj spid="_x0000_s74773" name="Equation" r:id="rId4" imgW="1993680" imgH="279360" progId="Equation.DSMT4">
                  <p:embed/>
                </p:oleObj>
              </mc:Choice>
              <mc:Fallback>
                <p:oleObj name="Equation" r:id="rId4" imgW="1993680" imgH="279360" progId="Equation.DSMT4">
                  <p:embed/>
                  <p:pic>
                    <p:nvPicPr>
                      <p:cNvPr id="4" name="对象 3">
                        <a:extLst>
                          <a:ext uri="{FF2B5EF4-FFF2-40B4-BE49-F238E27FC236}">
                            <a16:creationId xmlns:a16="http://schemas.microsoft.com/office/drawing/2014/main" id="{9C9393FE-0A4C-4198-A00A-4691590752C6}"/>
                          </a:ext>
                        </a:extLst>
                      </p:cNvPr>
                      <p:cNvPicPr/>
                      <p:nvPr/>
                    </p:nvPicPr>
                    <p:blipFill>
                      <a:blip r:embed="rId5"/>
                      <a:stretch>
                        <a:fillRect/>
                      </a:stretch>
                    </p:blipFill>
                    <p:spPr>
                      <a:xfrm>
                        <a:off x="2699792" y="5724648"/>
                        <a:ext cx="3205162" cy="449263"/>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F214371B-ED94-4BEE-8F9C-FE8A084614E7}"/>
              </a:ext>
            </a:extLst>
          </p:cNvPr>
          <p:cNvSpPr txBox="1"/>
          <p:nvPr/>
        </p:nvSpPr>
        <p:spPr>
          <a:xfrm>
            <a:off x="1115616" y="5253915"/>
            <a:ext cx="4584582" cy="369332"/>
          </a:xfrm>
          <a:prstGeom prst="rect">
            <a:avLst/>
          </a:prstGeom>
          <a:noFill/>
        </p:spPr>
        <p:txBody>
          <a:bodyPr wrap="square">
            <a:spAutoFit/>
          </a:bodyPr>
          <a:lstStyle/>
          <a:p>
            <a:r>
              <a:rPr lang="en-US" altLang="zh-CN" b="0" i="0" u="none" strike="noStrike" dirty="0">
                <a:effectLst/>
                <a:latin typeface="Roboto"/>
              </a:rPr>
              <a:t>From the above table:</a:t>
            </a:r>
            <a:endParaRPr lang="zh-CN" altLang="en-US" dirty="0"/>
          </a:p>
        </p:txBody>
      </p:sp>
    </p:spTree>
    <p:extLst>
      <p:ext uri="{BB962C8B-B14F-4D97-AF65-F5344CB8AC3E}">
        <p14:creationId xmlns:p14="http://schemas.microsoft.com/office/powerpoint/2010/main" val="33086317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716BC-5015-488C-9124-6F57F4E8BD2A}"/>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6256081C-C455-4947-99CE-8EEA7DC3643B}"/>
              </a:ext>
            </a:extLst>
          </p:cNvPr>
          <p:cNvSpPr>
            <a:spLocks noGrp="1"/>
          </p:cNvSpPr>
          <p:nvPr>
            <p:ph type="sldNum" sz="quarter" idx="4"/>
          </p:nvPr>
        </p:nvSpPr>
        <p:spPr/>
        <p:txBody>
          <a:bodyPr/>
          <a:lstStyle/>
          <a:p>
            <a:fld id="{A9A80E4B-C0F5-4E56-9598-1969ED3AF9CA}" type="slidenum">
              <a:rPr lang="zh-CN" altLang="en-US" smtClean="0"/>
              <a:pPr/>
              <a:t>54</a:t>
            </a:fld>
            <a:endParaRPr lang="zh-CN" altLang="en-US" dirty="0"/>
          </a:p>
        </p:txBody>
      </p:sp>
      <p:graphicFrame>
        <p:nvGraphicFramePr>
          <p:cNvPr id="5" name="对象 4">
            <a:extLst>
              <a:ext uri="{FF2B5EF4-FFF2-40B4-BE49-F238E27FC236}">
                <a16:creationId xmlns:a16="http://schemas.microsoft.com/office/drawing/2014/main" id="{69EC9D79-F98B-43FB-B78F-C8FBF84D6E47}"/>
              </a:ext>
            </a:extLst>
          </p:cNvPr>
          <p:cNvGraphicFramePr>
            <a:graphicFrameLocks noChangeAspect="1"/>
          </p:cNvGraphicFramePr>
          <p:nvPr>
            <p:extLst/>
          </p:nvPr>
        </p:nvGraphicFramePr>
        <p:xfrm>
          <a:off x="6109808" y="2476117"/>
          <a:ext cx="1633105" cy="429764"/>
        </p:xfrm>
        <a:graphic>
          <a:graphicData uri="http://schemas.openxmlformats.org/presentationml/2006/ole">
            <mc:AlternateContent xmlns:mc="http://schemas.openxmlformats.org/markup-compatibility/2006">
              <mc:Choice xmlns:v="urn:schemas-microsoft-com:vml" Requires="v">
                <p:oleObj spid="_x0000_s75968" name="Equation" r:id="rId3" imgW="965160" imgH="253800" progId="Equation.DSMT4">
                  <p:embed/>
                </p:oleObj>
              </mc:Choice>
              <mc:Fallback>
                <p:oleObj name="Equation" r:id="rId3" imgW="965160" imgH="253800" progId="Equation.DSMT4">
                  <p:embed/>
                  <p:pic>
                    <p:nvPicPr>
                      <p:cNvPr id="5" name="对象 4">
                        <a:extLst>
                          <a:ext uri="{FF2B5EF4-FFF2-40B4-BE49-F238E27FC236}">
                            <a16:creationId xmlns:a16="http://schemas.microsoft.com/office/drawing/2014/main" id="{69EC9D79-F98B-43FB-B78F-C8FBF84D6E47}"/>
                          </a:ext>
                        </a:extLst>
                      </p:cNvPr>
                      <p:cNvPicPr/>
                      <p:nvPr/>
                    </p:nvPicPr>
                    <p:blipFill>
                      <a:blip r:embed="rId4"/>
                      <a:stretch>
                        <a:fillRect/>
                      </a:stretch>
                    </p:blipFill>
                    <p:spPr>
                      <a:xfrm>
                        <a:off x="6109808" y="2476117"/>
                        <a:ext cx="1633105" cy="42976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9DD21368-91AE-4A64-9630-618EB913A0A0}"/>
              </a:ext>
            </a:extLst>
          </p:cNvPr>
          <p:cNvGraphicFramePr>
            <a:graphicFrameLocks noChangeAspect="1"/>
          </p:cNvGraphicFramePr>
          <p:nvPr/>
        </p:nvGraphicFramePr>
        <p:xfrm>
          <a:off x="4514850" y="3338513"/>
          <a:ext cx="114300" cy="177800"/>
        </p:xfrm>
        <a:graphic>
          <a:graphicData uri="http://schemas.openxmlformats.org/presentationml/2006/ole">
            <mc:AlternateContent xmlns:mc="http://schemas.openxmlformats.org/markup-compatibility/2006">
              <mc:Choice xmlns:v="urn:schemas-microsoft-com:vml" Requires="v">
                <p:oleObj spid="_x0000_s75969" name="Equation" r:id="rId5" imgW="114120" imgH="177480" progId="Equation.DSMT4">
                  <p:embed/>
                </p:oleObj>
              </mc:Choice>
              <mc:Fallback>
                <p:oleObj name="Equation" r:id="rId5" imgW="114120" imgH="177480" progId="Equation.DSMT4">
                  <p:embed/>
                  <p:pic>
                    <p:nvPicPr>
                      <p:cNvPr id="6" name="对象 5">
                        <a:extLst>
                          <a:ext uri="{FF2B5EF4-FFF2-40B4-BE49-F238E27FC236}">
                            <a16:creationId xmlns:a16="http://schemas.microsoft.com/office/drawing/2014/main" id="{9DD21368-91AE-4A64-9630-618EB913A0A0}"/>
                          </a:ext>
                        </a:extLst>
                      </p:cNvPr>
                      <p:cNvPicPr/>
                      <p:nvPr/>
                    </p:nvPicPr>
                    <p:blipFill>
                      <a:blip r:embed="rId6"/>
                      <a:stretch>
                        <a:fillRect/>
                      </a:stretch>
                    </p:blipFill>
                    <p:spPr>
                      <a:xfrm>
                        <a:off x="4514850" y="3338513"/>
                        <a:ext cx="114300" cy="1778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F4F871E5-AF9B-41A9-B87E-98924E0FD567}"/>
              </a:ext>
            </a:extLst>
          </p:cNvPr>
          <p:cNvGraphicFramePr>
            <a:graphicFrameLocks noChangeAspect="1"/>
          </p:cNvGraphicFramePr>
          <p:nvPr>
            <p:extLst/>
          </p:nvPr>
        </p:nvGraphicFramePr>
        <p:xfrm>
          <a:off x="1192524" y="3412719"/>
          <a:ext cx="1651284" cy="434733"/>
        </p:xfrm>
        <a:graphic>
          <a:graphicData uri="http://schemas.openxmlformats.org/presentationml/2006/ole">
            <mc:AlternateContent xmlns:mc="http://schemas.openxmlformats.org/markup-compatibility/2006">
              <mc:Choice xmlns:v="urn:schemas-microsoft-com:vml" Requires="v">
                <p:oleObj spid="_x0000_s75970" name="Equation" r:id="rId7" imgW="965160" imgH="253800" progId="Equation.DSMT4">
                  <p:embed/>
                </p:oleObj>
              </mc:Choice>
              <mc:Fallback>
                <p:oleObj name="Equation" r:id="rId7" imgW="965160" imgH="253800" progId="Equation.DSMT4">
                  <p:embed/>
                  <p:pic>
                    <p:nvPicPr>
                      <p:cNvPr id="7" name="对象 6">
                        <a:extLst>
                          <a:ext uri="{FF2B5EF4-FFF2-40B4-BE49-F238E27FC236}">
                            <a16:creationId xmlns:a16="http://schemas.microsoft.com/office/drawing/2014/main" id="{F4F871E5-AF9B-41A9-B87E-98924E0FD567}"/>
                          </a:ext>
                        </a:extLst>
                      </p:cNvPr>
                      <p:cNvPicPr/>
                      <p:nvPr/>
                    </p:nvPicPr>
                    <p:blipFill>
                      <a:blip r:embed="rId8"/>
                      <a:stretch>
                        <a:fillRect/>
                      </a:stretch>
                    </p:blipFill>
                    <p:spPr>
                      <a:xfrm>
                        <a:off x="1192524" y="3412719"/>
                        <a:ext cx="1651284" cy="43473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6EAF3BA8-7856-4502-B9BB-12657488AE92}"/>
              </a:ext>
            </a:extLst>
          </p:cNvPr>
          <p:cNvGraphicFramePr>
            <a:graphicFrameLocks noChangeAspect="1"/>
          </p:cNvGraphicFramePr>
          <p:nvPr>
            <p:extLst/>
          </p:nvPr>
        </p:nvGraphicFramePr>
        <p:xfrm>
          <a:off x="6098553" y="3338513"/>
          <a:ext cx="2283968" cy="423829"/>
        </p:xfrm>
        <a:graphic>
          <a:graphicData uri="http://schemas.openxmlformats.org/presentationml/2006/ole">
            <mc:AlternateContent xmlns:mc="http://schemas.openxmlformats.org/markup-compatibility/2006">
              <mc:Choice xmlns:v="urn:schemas-microsoft-com:vml" Requires="v">
                <p:oleObj spid="_x0000_s75971" name="Equation" r:id="rId9" imgW="1371600" imgH="253800" progId="Equation.DSMT4">
                  <p:embed/>
                </p:oleObj>
              </mc:Choice>
              <mc:Fallback>
                <p:oleObj name="Equation" r:id="rId9" imgW="1371600" imgH="253800" progId="Equation.DSMT4">
                  <p:embed/>
                  <p:pic>
                    <p:nvPicPr>
                      <p:cNvPr id="8" name="对象 7">
                        <a:extLst>
                          <a:ext uri="{FF2B5EF4-FFF2-40B4-BE49-F238E27FC236}">
                            <a16:creationId xmlns:a16="http://schemas.microsoft.com/office/drawing/2014/main" id="{6EAF3BA8-7856-4502-B9BB-12657488AE92}"/>
                          </a:ext>
                        </a:extLst>
                      </p:cNvPr>
                      <p:cNvPicPr/>
                      <p:nvPr/>
                    </p:nvPicPr>
                    <p:blipFill>
                      <a:blip r:embed="rId10"/>
                      <a:stretch>
                        <a:fillRect/>
                      </a:stretch>
                    </p:blipFill>
                    <p:spPr>
                      <a:xfrm>
                        <a:off x="6098553" y="3338513"/>
                        <a:ext cx="2283968" cy="423829"/>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BC47705-3A29-40A4-8C8F-44DF11565E9D}"/>
              </a:ext>
            </a:extLst>
          </p:cNvPr>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75972" name="Equation" r:id="rId11" imgW="114120" imgH="177480" progId="Equation.DSMT4">
                  <p:embed/>
                </p:oleObj>
              </mc:Choice>
              <mc:Fallback>
                <p:oleObj name="Equation" r:id="rId11" imgW="114120" imgH="177480" progId="Equation.DSMT4">
                  <p:embed/>
                  <p:pic>
                    <p:nvPicPr>
                      <p:cNvPr id="9" name="对象 8">
                        <a:extLst>
                          <a:ext uri="{FF2B5EF4-FFF2-40B4-BE49-F238E27FC236}">
                            <a16:creationId xmlns:a16="http://schemas.microsoft.com/office/drawing/2014/main" id="{6BC47705-3A29-40A4-8C8F-44DF11565E9D}"/>
                          </a:ext>
                        </a:extLst>
                      </p:cNvPr>
                      <p:cNvPicPr/>
                      <p:nvPr/>
                    </p:nvPicPr>
                    <p:blipFill>
                      <a:blip r:embed="rId6"/>
                      <a:stretch>
                        <a:fillRect/>
                      </a:stretch>
                    </p:blipFill>
                    <p:spPr>
                      <a:xfrm>
                        <a:off x="4514850" y="3340100"/>
                        <a:ext cx="114300" cy="1778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987113-CE0E-4C73-9640-08C3FAA05B45}"/>
              </a:ext>
            </a:extLst>
          </p:cNvPr>
          <p:cNvGraphicFramePr>
            <a:graphicFrameLocks noChangeAspect="1"/>
          </p:cNvGraphicFramePr>
          <p:nvPr>
            <p:extLst/>
          </p:nvPr>
        </p:nvGraphicFramePr>
        <p:xfrm>
          <a:off x="3429754" y="3412719"/>
          <a:ext cx="2139741" cy="412750"/>
        </p:xfrm>
        <a:graphic>
          <a:graphicData uri="http://schemas.openxmlformats.org/presentationml/2006/ole">
            <mc:AlternateContent xmlns:mc="http://schemas.openxmlformats.org/markup-compatibility/2006">
              <mc:Choice xmlns:v="urn:schemas-microsoft-com:vml" Requires="v">
                <p:oleObj spid="_x0000_s75973" name="Equation" r:id="rId12" imgW="1282680" imgH="253800" progId="Equation.DSMT4">
                  <p:embed/>
                </p:oleObj>
              </mc:Choice>
              <mc:Fallback>
                <p:oleObj name="Equation" r:id="rId12" imgW="1282680" imgH="253800" progId="Equation.DSMT4">
                  <p:embed/>
                  <p:pic>
                    <p:nvPicPr>
                      <p:cNvPr id="14" name="对象 13">
                        <a:extLst>
                          <a:ext uri="{FF2B5EF4-FFF2-40B4-BE49-F238E27FC236}">
                            <a16:creationId xmlns:a16="http://schemas.microsoft.com/office/drawing/2014/main" id="{78987113-CE0E-4C73-9640-08C3FAA05B45}"/>
                          </a:ext>
                        </a:extLst>
                      </p:cNvPr>
                      <p:cNvPicPr/>
                      <p:nvPr/>
                    </p:nvPicPr>
                    <p:blipFill>
                      <a:blip r:embed="rId13"/>
                      <a:stretch>
                        <a:fillRect/>
                      </a:stretch>
                    </p:blipFill>
                    <p:spPr>
                      <a:xfrm>
                        <a:off x="3429754" y="3412719"/>
                        <a:ext cx="2139741" cy="41275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5727C4E-FAC3-4CC8-8D59-ED3AF3329CA0}"/>
              </a:ext>
            </a:extLst>
          </p:cNvPr>
          <p:cNvGraphicFramePr>
            <a:graphicFrameLocks noChangeAspect="1"/>
          </p:cNvGraphicFramePr>
          <p:nvPr>
            <p:extLst/>
          </p:nvPr>
        </p:nvGraphicFramePr>
        <p:xfrm>
          <a:off x="4001525" y="2458504"/>
          <a:ext cx="660464" cy="308217"/>
        </p:xfrm>
        <a:graphic>
          <a:graphicData uri="http://schemas.openxmlformats.org/presentationml/2006/ole">
            <mc:AlternateContent xmlns:mc="http://schemas.openxmlformats.org/markup-compatibility/2006">
              <mc:Choice xmlns:v="urn:schemas-microsoft-com:vml" Requires="v">
                <p:oleObj spid="_x0000_s75974" name="Equation" r:id="rId14" imgW="380880" imgH="177480" progId="Equation.DSMT4">
                  <p:embed/>
                </p:oleObj>
              </mc:Choice>
              <mc:Fallback>
                <p:oleObj name="Equation" r:id="rId14" imgW="380880" imgH="177480" progId="Equation.DSMT4">
                  <p:embed/>
                  <p:pic>
                    <p:nvPicPr>
                      <p:cNvPr id="18" name="对象 17">
                        <a:extLst>
                          <a:ext uri="{FF2B5EF4-FFF2-40B4-BE49-F238E27FC236}">
                            <a16:creationId xmlns:a16="http://schemas.microsoft.com/office/drawing/2014/main" id="{65727C4E-FAC3-4CC8-8D59-ED3AF3329CA0}"/>
                          </a:ext>
                        </a:extLst>
                      </p:cNvPr>
                      <p:cNvPicPr/>
                      <p:nvPr/>
                    </p:nvPicPr>
                    <p:blipFill>
                      <a:blip r:embed="rId15"/>
                      <a:stretch>
                        <a:fillRect/>
                      </a:stretch>
                    </p:blipFill>
                    <p:spPr>
                      <a:xfrm>
                        <a:off x="4001525" y="2458504"/>
                        <a:ext cx="660464" cy="308217"/>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0FC22202-C776-4BFA-B709-B9F1F21664A6}"/>
              </a:ext>
            </a:extLst>
          </p:cNvPr>
          <p:cNvGraphicFramePr>
            <a:graphicFrameLocks noChangeAspect="1"/>
          </p:cNvGraphicFramePr>
          <p:nvPr>
            <p:extLst/>
          </p:nvPr>
        </p:nvGraphicFramePr>
        <p:xfrm>
          <a:off x="1115616" y="4362669"/>
          <a:ext cx="3264929" cy="457640"/>
        </p:xfrm>
        <a:graphic>
          <a:graphicData uri="http://schemas.openxmlformats.org/presentationml/2006/ole">
            <mc:AlternateContent xmlns:mc="http://schemas.openxmlformats.org/markup-compatibility/2006">
              <mc:Choice xmlns:v="urn:schemas-microsoft-com:vml" Requires="v">
                <p:oleObj spid="_x0000_s75975" name="Equation" r:id="rId16" imgW="1993680" imgH="279360" progId="Equation.DSMT4">
                  <p:embed/>
                </p:oleObj>
              </mc:Choice>
              <mc:Fallback>
                <p:oleObj name="Equation" r:id="rId16" imgW="1993680" imgH="279360" progId="Equation.DSMT4">
                  <p:embed/>
                  <p:pic>
                    <p:nvPicPr>
                      <p:cNvPr id="21" name="对象 20">
                        <a:extLst>
                          <a:ext uri="{FF2B5EF4-FFF2-40B4-BE49-F238E27FC236}">
                            <a16:creationId xmlns:a16="http://schemas.microsoft.com/office/drawing/2014/main" id="{0FC22202-C776-4BFA-B709-B9F1F21664A6}"/>
                          </a:ext>
                        </a:extLst>
                      </p:cNvPr>
                      <p:cNvPicPr/>
                      <p:nvPr/>
                    </p:nvPicPr>
                    <p:blipFill>
                      <a:blip r:embed="rId17"/>
                      <a:stretch>
                        <a:fillRect/>
                      </a:stretch>
                    </p:blipFill>
                    <p:spPr>
                      <a:xfrm>
                        <a:off x="1115616" y="4362669"/>
                        <a:ext cx="3264929" cy="45764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DE0867F6-7377-4B13-B328-083B09F4B0E7}"/>
              </a:ext>
            </a:extLst>
          </p:cNvPr>
          <p:cNvGraphicFramePr>
            <a:graphicFrameLocks noChangeAspect="1"/>
          </p:cNvGraphicFramePr>
          <p:nvPr>
            <p:extLst/>
          </p:nvPr>
        </p:nvGraphicFramePr>
        <p:xfrm>
          <a:off x="1210703" y="2462140"/>
          <a:ext cx="1633105" cy="418275"/>
        </p:xfrm>
        <a:graphic>
          <a:graphicData uri="http://schemas.openxmlformats.org/presentationml/2006/ole">
            <mc:AlternateContent xmlns:mc="http://schemas.openxmlformats.org/markup-compatibility/2006">
              <mc:Choice xmlns:v="urn:schemas-microsoft-com:vml" Requires="v">
                <p:oleObj spid="_x0000_s75976" name="Equation" r:id="rId18" imgW="990360" imgH="253800" progId="Equation.DSMT4">
                  <p:embed/>
                </p:oleObj>
              </mc:Choice>
              <mc:Fallback>
                <p:oleObj name="Equation" r:id="rId18" imgW="990360" imgH="253800" progId="Equation.DSMT4">
                  <p:embed/>
                  <p:pic>
                    <p:nvPicPr>
                      <p:cNvPr id="15" name="对象 14">
                        <a:extLst>
                          <a:ext uri="{FF2B5EF4-FFF2-40B4-BE49-F238E27FC236}">
                            <a16:creationId xmlns:a16="http://schemas.microsoft.com/office/drawing/2014/main" id="{DE0867F6-7377-4B13-B328-083B09F4B0E7}"/>
                          </a:ext>
                        </a:extLst>
                      </p:cNvPr>
                      <p:cNvPicPr/>
                      <p:nvPr/>
                    </p:nvPicPr>
                    <p:blipFill>
                      <a:blip r:embed="rId19"/>
                      <a:stretch>
                        <a:fillRect/>
                      </a:stretch>
                    </p:blipFill>
                    <p:spPr>
                      <a:xfrm>
                        <a:off x="1210703" y="2462140"/>
                        <a:ext cx="1633105" cy="41827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5F45451F-A759-441E-885D-C6EE6D93D28E}"/>
              </a:ext>
            </a:extLst>
          </p:cNvPr>
          <p:cNvGraphicFramePr>
            <a:graphicFrameLocks noChangeAspect="1"/>
          </p:cNvGraphicFramePr>
          <p:nvPr>
            <p:extLst/>
          </p:nvPr>
        </p:nvGraphicFramePr>
        <p:xfrm>
          <a:off x="5649409" y="4314510"/>
          <a:ext cx="2283967" cy="440238"/>
        </p:xfrm>
        <a:graphic>
          <a:graphicData uri="http://schemas.openxmlformats.org/presentationml/2006/ole">
            <mc:AlternateContent xmlns:mc="http://schemas.openxmlformats.org/markup-compatibility/2006">
              <mc:Choice xmlns:v="urn:schemas-microsoft-com:vml" Requires="v">
                <p:oleObj spid="_x0000_s75977" name="Equation" r:id="rId20" imgW="1320480" imgH="253800" progId="Equation.DSMT4">
                  <p:embed/>
                </p:oleObj>
              </mc:Choice>
              <mc:Fallback>
                <p:oleObj name="Equation" r:id="rId20" imgW="1320480" imgH="253800" progId="Equation.DSMT4">
                  <p:embed/>
                  <p:pic>
                    <p:nvPicPr>
                      <p:cNvPr id="16" name="对象 15">
                        <a:extLst>
                          <a:ext uri="{FF2B5EF4-FFF2-40B4-BE49-F238E27FC236}">
                            <a16:creationId xmlns:a16="http://schemas.microsoft.com/office/drawing/2014/main" id="{5F45451F-A759-441E-885D-C6EE6D93D28E}"/>
                          </a:ext>
                        </a:extLst>
                      </p:cNvPr>
                      <p:cNvPicPr/>
                      <p:nvPr/>
                    </p:nvPicPr>
                    <p:blipFill>
                      <a:blip r:embed="rId21"/>
                      <a:stretch>
                        <a:fillRect/>
                      </a:stretch>
                    </p:blipFill>
                    <p:spPr>
                      <a:xfrm>
                        <a:off x="5649409" y="4314510"/>
                        <a:ext cx="2283967" cy="440238"/>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64DDB1DB-64B1-476E-89C1-4CD1C909EC39}"/>
              </a:ext>
            </a:extLst>
          </p:cNvPr>
          <p:cNvSpPr txBox="1"/>
          <p:nvPr/>
        </p:nvSpPr>
        <p:spPr>
          <a:xfrm>
            <a:off x="463117" y="1278924"/>
            <a:ext cx="4062331" cy="400110"/>
          </a:xfrm>
          <a:prstGeom prst="rect">
            <a:avLst/>
          </a:prstGeom>
          <a:noFill/>
        </p:spPr>
        <p:txBody>
          <a:bodyPr wrap="none" rtlCol="0">
            <a:spAutoFit/>
          </a:bodyPr>
          <a:lstStyle/>
          <a:p>
            <a:r>
              <a:rPr lang="en-US" altLang="zh-CN" sz="2000" dirty="0"/>
              <a:t>The following quantities are given:</a:t>
            </a:r>
            <a:endParaRPr lang="zh-CN" altLang="en-US" sz="2000" dirty="0"/>
          </a:p>
        </p:txBody>
      </p:sp>
    </p:spTree>
    <p:extLst>
      <p:ext uri="{BB962C8B-B14F-4D97-AF65-F5344CB8AC3E}">
        <p14:creationId xmlns:p14="http://schemas.microsoft.com/office/powerpoint/2010/main" val="4849319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AC176-2033-4578-BE43-E7B418D27533}"/>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Exercise</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00152F95-D9C1-4926-9836-6D02FB7A9DF9}"/>
              </a:ext>
            </a:extLst>
          </p:cNvPr>
          <p:cNvSpPr>
            <a:spLocks noGrp="1"/>
          </p:cNvSpPr>
          <p:nvPr>
            <p:ph type="sldNum" sz="quarter" idx="4"/>
          </p:nvPr>
        </p:nvSpPr>
        <p:spPr/>
        <p:txBody>
          <a:bodyPr/>
          <a:lstStyle/>
          <a:p>
            <a:fld id="{A9A80E4B-C0F5-4E56-9598-1969ED3AF9CA}" type="slidenum">
              <a:rPr lang="zh-CN" altLang="en-US" smtClean="0"/>
              <a:pPr/>
              <a:t>55</a:t>
            </a:fld>
            <a:endParaRPr lang="zh-CN" altLang="en-US" dirty="0"/>
          </a:p>
        </p:txBody>
      </p:sp>
      <p:graphicFrame>
        <p:nvGraphicFramePr>
          <p:cNvPr id="4" name="对象 3">
            <a:extLst>
              <a:ext uri="{FF2B5EF4-FFF2-40B4-BE49-F238E27FC236}">
                <a16:creationId xmlns:a16="http://schemas.microsoft.com/office/drawing/2014/main" id="{63385F9F-9812-43B6-94EB-62C40222B93A}"/>
              </a:ext>
            </a:extLst>
          </p:cNvPr>
          <p:cNvGraphicFramePr>
            <a:graphicFrameLocks noChangeAspect="1"/>
          </p:cNvGraphicFramePr>
          <p:nvPr>
            <p:extLst/>
          </p:nvPr>
        </p:nvGraphicFramePr>
        <p:xfrm>
          <a:off x="2838195" y="3509725"/>
          <a:ext cx="3197225" cy="635000"/>
        </p:xfrm>
        <a:graphic>
          <a:graphicData uri="http://schemas.openxmlformats.org/presentationml/2006/ole">
            <mc:AlternateContent xmlns:mc="http://schemas.openxmlformats.org/markup-compatibility/2006">
              <mc:Choice xmlns:v="urn:schemas-microsoft-com:vml" Requires="v">
                <p:oleObj spid="_x0000_s76897" name="Equation" r:id="rId3" imgW="1981080" imgH="393480" progId="Equation.DSMT4">
                  <p:embed/>
                </p:oleObj>
              </mc:Choice>
              <mc:Fallback>
                <p:oleObj name="Equation" r:id="rId3" imgW="1981080" imgH="393480" progId="Equation.DSMT4">
                  <p:embed/>
                  <p:pic>
                    <p:nvPicPr>
                      <p:cNvPr id="4" name="对象 3">
                        <a:extLst>
                          <a:ext uri="{FF2B5EF4-FFF2-40B4-BE49-F238E27FC236}">
                            <a16:creationId xmlns:a16="http://schemas.microsoft.com/office/drawing/2014/main" id="{63385F9F-9812-43B6-94EB-62C40222B93A}"/>
                          </a:ext>
                        </a:extLst>
                      </p:cNvPr>
                      <p:cNvPicPr/>
                      <p:nvPr/>
                    </p:nvPicPr>
                    <p:blipFill>
                      <a:blip r:embed="rId4"/>
                      <a:stretch>
                        <a:fillRect/>
                      </a:stretch>
                    </p:blipFill>
                    <p:spPr>
                      <a:xfrm>
                        <a:off x="2838195" y="3509725"/>
                        <a:ext cx="3197225" cy="6350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6BDBE202-8CBD-4B33-91E4-A831137CB986}"/>
              </a:ext>
            </a:extLst>
          </p:cNvPr>
          <p:cNvGraphicFramePr>
            <a:graphicFrameLocks noChangeAspect="1"/>
          </p:cNvGraphicFramePr>
          <p:nvPr>
            <p:extLst/>
          </p:nvPr>
        </p:nvGraphicFramePr>
        <p:xfrm>
          <a:off x="2838195" y="4550708"/>
          <a:ext cx="1720850" cy="717550"/>
        </p:xfrm>
        <a:graphic>
          <a:graphicData uri="http://schemas.openxmlformats.org/presentationml/2006/ole">
            <mc:AlternateContent xmlns:mc="http://schemas.openxmlformats.org/markup-compatibility/2006">
              <mc:Choice xmlns:v="urn:schemas-microsoft-com:vml" Requires="v">
                <p:oleObj spid="_x0000_s76898" name="Equation" r:id="rId5" imgW="1066680" imgH="444240" progId="Equation.DSMT4">
                  <p:embed/>
                </p:oleObj>
              </mc:Choice>
              <mc:Fallback>
                <p:oleObj name="Equation" r:id="rId5" imgW="1066680" imgH="444240" progId="Equation.DSMT4">
                  <p:embed/>
                  <p:pic>
                    <p:nvPicPr>
                      <p:cNvPr id="5" name="对象 4">
                        <a:extLst>
                          <a:ext uri="{FF2B5EF4-FFF2-40B4-BE49-F238E27FC236}">
                            <a16:creationId xmlns:a16="http://schemas.microsoft.com/office/drawing/2014/main" id="{6BDBE202-8CBD-4B33-91E4-A831137CB986}"/>
                          </a:ext>
                        </a:extLst>
                      </p:cNvPr>
                      <p:cNvPicPr/>
                      <p:nvPr/>
                    </p:nvPicPr>
                    <p:blipFill>
                      <a:blip r:embed="rId6"/>
                      <a:stretch>
                        <a:fillRect/>
                      </a:stretch>
                    </p:blipFill>
                    <p:spPr>
                      <a:xfrm>
                        <a:off x="2838195" y="4550708"/>
                        <a:ext cx="1720850" cy="7175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9C1D9B5-801E-4600-9A3B-4070925D1D35}"/>
              </a:ext>
            </a:extLst>
          </p:cNvPr>
          <p:cNvGraphicFramePr>
            <a:graphicFrameLocks noChangeAspect="1"/>
          </p:cNvGraphicFramePr>
          <p:nvPr>
            <p:extLst/>
          </p:nvPr>
        </p:nvGraphicFramePr>
        <p:xfrm>
          <a:off x="2843808" y="5445224"/>
          <a:ext cx="2868613" cy="717550"/>
        </p:xfrm>
        <a:graphic>
          <a:graphicData uri="http://schemas.openxmlformats.org/presentationml/2006/ole">
            <mc:AlternateContent xmlns:mc="http://schemas.openxmlformats.org/markup-compatibility/2006">
              <mc:Choice xmlns:v="urn:schemas-microsoft-com:vml" Requires="v">
                <p:oleObj spid="_x0000_s76899" name="Equation" r:id="rId7" imgW="1777680" imgH="444240" progId="Equation.DSMT4">
                  <p:embed/>
                </p:oleObj>
              </mc:Choice>
              <mc:Fallback>
                <p:oleObj name="Equation" r:id="rId7" imgW="1777680" imgH="444240" progId="Equation.DSMT4">
                  <p:embed/>
                  <p:pic>
                    <p:nvPicPr>
                      <p:cNvPr id="6" name="对象 5">
                        <a:extLst>
                          <a:ext uri="{FF2B5EF4-FFF2-40B4-BE49-F238E27FC236}">
                            <a16:creationId xmlns:a16="http://schemas.microsoft.com/office/drawing/2014/main" id="{89C1D9B5-801E-4600-9A3B-4070925D1D35}"/>
                          </a:ext>
                        </a:extLst>
                      </p:cNvPr>
                      <p:cNvPicPr/>
                      <p:nvPr/>
                    </p:nvPicPr>
                    <p:blipFill>
                      <a:blip r:embed="rId8"/>
                      <a:stretch>
                        <a:fillRect/>
                      </a:stretch>
                    </p:blipFill>
                    <p:spPr>
                      <a:xfrm>
                        <a:off x="2843808" y="5445224"/>
                        <a:ext cx="2868613" cy="71755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5B04EB8-F821-4ABF-AE5F-03DDC5D6B552}"/>
              </a:ext>
            </a:extLst>
          </p:cNvPr>
          <p:cNvGraphicFramePr>
            <a:graphicFrameLocks noChangeAspect="1"/>
          </p:cNvGraphicFramePr>
          <p:nvPr>
            <p:extLst/>
          </p:nvPr>
        </p:nvGraphicFramePr>
        <p:xfrm>
          <a:off x="2838195" y="2578506"/>
          <a:ext cx="3052762" cy="695325"/>
        </p:xfrm>
        <a:graphic>
          <a:graphicData uri="http://schemas.openxmlformats.org/presentationml/2006/ole">
            <mc:AlternateContent xmlns:mc="http://schemas.openxmlformats.org/markup-compatibility/2006">
              <mc:Choice xmlns:v="urn:schemas-microsoft-com:vml" Requires="v">
                <p:oleObj spid="_x0000_s76900" name="Equation" r:id="rId9" imgW="1892160" imgH="431640" progId="Equation.DSMT4">
                  <p:embed/>
                </p:oleObj>
              </mc:Choice>
              <mc:Fallback>
                <p:oleObj name="Equation" r:id="rId9" imgW="1892160" imgH="431640" progId="Equation.DSMT4">
                  <p:embed/>
                  <p:pic>
                    <p:nvPicPr>
                      <p:cNvPr id="7" name="对象 6">
                        <a:extLst>
                          <a:ext uri="{FF2B5EF4-FFF2-40B4-BE49-F238E27FC236}">
                            <a16:creationId xmlns:a16="http://schemas.microsoft.com/office/drawing/2014/main" id="{E5B04EB8-F821-4ABF-AE5F-03DDC5D6B552}"/>
                          </a:ext>
                        </a:extLst>
                      </p:cNvPr>
                      <p:cNvPicPr/>
                      <p:nvPr/>
                    </p:nvPicPr>
                    <p:blipFill>
                      <a:blip r:embed="rId10"/>
                      <a:stretch>
                        <a:fillRect/>
                      </a:stretch>
                    </p:blipFill>
                    <p:spPr>
                      <a:xfrm>
                        <a:off x="2838195" y="2578506"/>
                        <a:ext cx="3052762" cy="695325"/>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FC63C5E5-06B7-4EC4-B46E-2C9C94BDEB56}"/>
              </a:ext>
            </a:extLst>
          </p:cNvPr>
          <p:cNvSpPr txBox="1"/>
          <p:nvPr/>
        </p:nvSpPr>
        <p:spPr>
          <a:xfrm>
            <a:off x="1547664" y="955481"/>
            <a:ext cx="997389" cy="400110"/>
          </a:xfrm>
          <a:prstGeom prst="rect">
            <a:avLst/>
          </a:prstGeom>
          <a:noFill/>
        </p:spPr>
        <p:txBody>
          <a:bodyPr wrap="none" rtlCol="0">
            <a:spAutoFit/>
          </a:bodyPr>
          <a:lstStyle/>
          <a:p>
            <a:r>
              <a:rPr lang="en-US" altLang="zh-CN" sz="2000" dirty="0">
                <a:cs typeface="Arial" panose="020B0604020202020204" pitchFamily="34" charset="0"/>
              </a:rPr>
              <a:t>Hence,</a:t>
            </a:r>
            <a:endParaRPr lang="zh-CN" altLang="en-US" sz="2000" dirty="0">
              <a:cs typeface="Arial" panose="020B0604020202020204" pitchFamily="34" charset="0"/>
            </a:endParaRPr>
          </a:p>
        </p:txBody>
      </p:sp>
      <p:graphicFrame>
        <p:nvGraphicFramePr>
          <p:cNvPr id="9" name="对象 8">
            <a:extLst>
              <a:ext uri="{FF2B5EF4-FFF2-40B4-BE49-F238E27FC236}">
                <a16:creationId xmlns:a16="http://schemas.microsoft.com/office/drawing/2014/main" id="{75E3DFA6-2D0E-4E87-9FDE-8A7519C964DF}"/>
              </a:ext>
            </a:extLst>
          </p:cNvPr>
          <p:cNvGraphicFramePr>
            <a:graphicFrameLocks noChangeAspect="1"/>
          </p:cNvGraphicFramePr>
          <p:nvPr>
            <p:extLst/>
          </p:nvPr>
        </p:nvGraphicFramePr>
        <p:xfrm>
          <a:off x="2841129" y="1589742"/>
          <a:ext cx="3152775" cy="768350"/>
        </p:xfrm>
        <a:graphic>
          <a:graphicData uri="http://schemas.openxmlformats.org/presentationml/2006/ole">
            <mc:AlternateContent xmlns:mc="http://schemas.openxmlformats.org/markup-compatibility/2006">
              <mc:Choice xmlns:v="urn:schemas-microsoft-com:vml" Requires="v">
                <p:oleObj spid="_x0000_s76901" name="Equation" r:id="rId11" imgW="1879560" imgH="482400" progId="Equation.DSMT4">
                  <p:embed/>
                </p:oleObj>
              </mc:Choice>
              <mc:Fallback>
                <p:oleObj name="Equation" r:id="rId11" imgW="1879560" imgH="482400" progId="Equation.DSMT4">
                  <p:embed/>
                  <p:pic>
                    <p:nvPicPr>
                      <p:cNvPr id="9" name="对象 8">
                        <a:extLst>
                          <a:ext uri="{FF2B5EF4-FFF2-40B4-BE49-F238E27FC236}">
                            <a16:creationId xmlns:a16="http://schemas.microsoft.com/office/drawing/2014/main" id="{75E3DFA6-2D0E-4E87-9FDE-8A7519C964DF}"/>
                          </a:ext>
                        </a:extLst>
                      </p:cNvPr>
                      <p:cNvPicPr/>
                      <p:nvPr/>
                    </p:nvPicPr>
                    <p:blipFill>
                      <a:blip r:embed="rId12"/>
                      <a:stretch>
                        <a:fillRect/>
                      </a:stretch>
                    </p:blipFill>
                    <p:spPr>
                      <a:xfrm>
                        <a:off x="2841129" y="1589742"/>
                        <a:ext cx="3152775" cy="768350"/>
                      </a:xfrm>
                      <a:prstGeom prst="rect">
                        <a:avLst/>
                      </a:prstGeom>
                    </p:spPr>
                  </p:pic>
                </p:oleObj>
              </mc:Fallback>
            </mc:AlternateContent>
          </a:graphicData>
        </a:graphic>
      </p:graphicFrame>
    </p:spTree>
    <p:extLst>
      <p:ext uri="{BB962C8B-B14F-4D97-AF65-F5344CB8AC3E}">
        <p14:creationId xmlns:p14="http://schemas.microsoft.com/office/powerpoint/2010/main" val="599601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56E9885-7310-40EC-A54C-E34FA4879E22}"/>
              </a:ext>
            </a:extLst>
          </p:cNvPr>
          <p:cNvSpPr txBox="1"/>
          <p:nvPr/>
        </p:nvSpPr>
        <p:spPr>
          <a:xfrm>
            <a:off x="1115616" y="1700808"/>
            <a:ext cx="6732240" cy="2308324"/>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r>
            <a:br>
              <a:rPr kumimoji="0" lang="en-US" altLang="zh-CN" sz="3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3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r>
            <a:br>
              <a:rPr kumimoji="0" lang="en-US" altLang="zh-CN" sz="3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Lecture</a:t>
            </a:r>
            <a:r>
              <a:rPr kumimoji="0" lang="en-US" altLang="zh-CN" sz="3600" b="0" i="0" u="none" strike="noStrike" kern="1200" cap="none" spc="-25"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3</a:t>
            </a:r>
            <a:br>
              <a:rPr kumimoji="0" lang="en-US" altLang="zh-CN" sz="3600" b="0" i="0" u="none" strike="noStrike" kern="1200" cap="none" spc="-25"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Transmission-Line Equations</a:t>
            </a:r>
            <a:endParaRPr kumimoji="0" lang="zh-CN" altLang="en-US"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568444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03755-2692-4AF7-9C1E-36C7A2BBED08}"/>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Transmission-Line</a:t>
            </a:r>
            <a:r>
              <a:rPr lang="en-US" altLang="zh-CN" dirty="0"/>
              <a:t> </a:t>
            </a:r>
            <a:r>
              <a:rPr lang="en-US" altLang="zh-CN" spc="-145" dirty="0">
                <a:latin typeface="Arial" panose="020B0604020202020204" pitchFamily="34" charset="0"/>
                <a:cs typeface="Arial" panose="020B0604020202020204" pitchFamily="34" charset="0"/>
              </a:rPr>
              <a:t>Equations</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D232B33F-A015-479B-AECB-3BE5115A99B5}"/>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4" name="object 4">
            <a:extLst>
              <a:ext uri="{FF2B5EF4-FFF2-40B4-BE49-F238E27FC236}">
                <a16:creationId xmlns:a16="http://schemas.microsoft.com/office/drawing/2014/main" id="{29922370-BDE9-45A7-B77C-FAA0DA1A36A9}"/>
              </a:ext>
            </a:extLst>
          </p:cNvPr>
          <p:cNvSpPr/>
          <p:nvPr/>
        </p:nvSpPr>
        <p:spPr>
          <a:xfrm>
            <a:off x="1979712" y="2177580"/>
            <a:ext cx="4608512" cy="2765171"/>
          </a:xfrm>
          <a:prstGeom prst="rect">
            <a:avLst/>
          </a:prstGeom>
          <a:blipFill>
            <a:blip r:embed="rId2" cstate="print"/>
            <a:stretch>
              <a:fillRect/>
            </a:stretch>
          </a:blipFill>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 name="文本框 12">
            <a:extLst>
              <a:ext uri="{FF2B5EF4-FFF2-40B4-BE49-F238E27FC236}">
                <a16:creationId xmlns:a16="http://schemas.microsoft.com/office/drawing/2014/main" id="{C75A695C-3456-4059-81F7-C9CD2DD72FA1}"/>
              </a:ext>
            </a:extLst>
          </p:cNvPr>
          <p:cNvSpPr txBox="1"/>
          <p:nvPr/>
        </p:nvSpPr>
        <p:spPr>
          <a:xfrm>
            <a:off x="-2836" y="880002"/>
            <a:ext cx="9111340" cy="132343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 transmission line usually connects a source on one end to a load on the other. Before considering the complete circuit,</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however, we will develop general equations that describe the </a:t>
            </a: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voltage</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across and </a:t>
            </a: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current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carried by the transmission line as a function of time </a:t>
            </a:r>
            <a:r>
              <a:rPr kumimoji="0" lang="zh-CN" altLang="en-US"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and spatial position </a:t>
            </a:r>
            <a:r>
              <a:rPr kumimoji="0" lang="zh-CN" altLang="en-US"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z. </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753191B-0FA6-420E-B0E6-2E37016AF031}"/>
                  </a:ext>
                </a:extLst>
              </p:cNvPr>
              <p:cNvSpPr txBox="1"/>
              <p:nvPr/>
            </p:nvSpPr>
            <p:spPr>
              <a:xfrm>
                <a:off x="9525" y="5013176"/>
                <a:ext cx="9144000" cy="132343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quantities  </a:t>
                </a:r>
                <a14:m>
                  <m:oMath xmlns:m="http://schemas.openxmlformats.org/officeDocument/2006/math">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𝑣</m:t>
                    </m:r>
                    <m:d>
                      <m:d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d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𝑡</m:t>
                        </m:r>
                      </m:e>
                    </m:d>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a:t>
                </a: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𝑖</m:t>
                    </m:r>
                    <m:d>
                      <m:d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d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𝑡</m:t>
                        </m:r>
                      </m:e>
                    </m:d>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denote the instantaneous voltage and current at the left   end   of    the   differential   section     (</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node </a:t>
                </a:r>
                <a:r>
                  <a:rPr kumimoji="0" lang="zh-CN" altLang="en-US" sz="2000" b="0" i="1"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N</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similarly</a:t>
                </a: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𝑣</m:t>
                    </m:r>
                    <m:d>
                      <m:d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d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𝑡</m:t>
                        </m:r>
                      </m:e>
                    </m:d>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𝑖</m:t>
                    </m:r>
                    <m:d>
                      <m:d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d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𝑡</m:t>
                        </m:r>
                      </m:e>
                    </m:d>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denote the same quantities at node (</a:t>
                </a:r>
                <a:r>
                  <a:rPr kumimoji="0" lang="zh-CN" altLang="en-US"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N</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+ 1), located at the right end of the section</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16" name="文本框 15">
                <a:extLst>
                  <a:ext uri="{FF2B5EF4-FFF2-40B4-BE49-F238E27FC236}">
                    <a16:creationId xmlns:a16="http://schemas.microsoft.com/office/drawing/2014/main" id="{6753191B-0FA6-420E-B0E6-2E37016AF031}"/>
                  </a:ext>
                </a:extLst>
              </p:cNvPr>
              <p:cNvSpPr txBox="1">
                <a:spLocks noRot="1" noChangeAspect="1" noMove="1" noResize="1" noEditPoints="1" noAdjustHandles="1" noChangeArrowheads="1" noChangeShapeType="1" noTextEdit="1"/>
              </p:cNvSpPr>
              <p:nvPr/>
            </p:nvSpPr>
            <p:spPr>
              <a:xfrm>
                <a:off x="9525" y="5013176"/>
                <a:ext cx="9144000" cy="1323439"/>
              </a:xfrm>
              <a:prstGeom prst="rect">
                <a:avLst/>
              </a:prstGeom>
              <a:blipFill>
                <a:blip r:embed="rId3"/>
                <a:stretch>
                  <a:fillRect l="-733" t="-1843" r="-667" b="-78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23010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03755-2692-4AF7-9C1E-36C7A2BBED08}"/>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Transmission-Line</a:t>
            </a:r>
            <a:r>
              <a:rPr lang="en-US" altLang="zh-CN" dirty="0"/>
              <a:t> </a:t>
            </a:r>
            <a:r>
              <a:rPr lang="en-US" altLang="zh-CN" spc="-145" dirty="0">
                <a:latin typeface="Arial" panose="020B0604020202020204" pitchFamily="34" charset="0"/>
                <a:cs typeface="Arial" panose="020B0604020202020204" pitchFamily="34" charset="0"/>
              </a:rPr>
              <a:t>Equations</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D232B33F-A015-479B-AECB-3BE5115A99B5}"/>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4" name="object 4">
            <a:extLst>
              <a:ext uri="{FF2B5EF4-FFF2-40B4-BE49-F238E27FC236}">
                <a16:creationId xmlns:a16="http://schemas.microsoft.com/office/drawing/2014/main" id="{29922370-BDE9-45A7-B77C-FAA0DA1A36A9}"/>
              </a:ext>
            </a:extLst>
          </p:cNvPr>
          <p:cNvSpPr/>
          <p:nvPr/>
        </p:nvSpPr>
        <p:spPr>
          <a:xfrm>
            <a:off x="2267744" y="880001"/>
            <a:ext cx="4608512" cy="2765171"/>
          </a:xfrm>
          <a:prstGeom prst="rect">
            <a:avLst/>
          </a:prstGeom>
          <a:blipFill>
            <a:blip r:embed="rId3" cstate="print"/>
            <a:stretch>
              <a:fillRect/>
            </a:stretch>
          </a:blipFill>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5F470FD-4388-4DD3-82B9-15AE9B6D68E4}"/>
                  </a:ext>
                </a:extLst>
              </p:cNvPr>
              <p:cNvSpPr txBox="1"/>
              <p:nvPr/>
            </p:nvSpPr>
            <p:spPr>
              <a:xfrm>
                <a:off x="107504" y="3832477"/>
                <a:ext cx="8820472"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Application of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Kirchhoff</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 voltage law accounts for the voltage drop across the series resistance</a:t>
                </a:r>
                <a14:m>
                  <m:oMath xmlns:m="http://schemas.openxmlformats.org/officeDocument/2006/math">
                    <m: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𝛥</m:t>
                    </m:r>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𝑧</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inductance </a:t>
                </a:r>
                <a14:m>
                  <m:oMath xmlns:m="http://schemas.openxmlformats.org/officeDocument/2006/math">
                    <m:sSup>
                      <m:sSup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𝐿</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sup>
                    </m:sSup>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𝛥</m:t>
                    </m:r>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𝑧</m:t>
                    </m:r>
                  </m:oMath>
                </a14:m>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6" name="文本框 5">
                <a:extLst>
                  <a:ext uri="{FF2B5EF4-FFF2-40B4-BE49-F238E27FC236}">
                    <a16:creationId xmlns:a16="http://schemas.microsoft.com/office/drawing/2014/main" id="{95F470FD-4388-4DD3-82B9-15AE9B6D68E4}"/>
                  </a:ext>
                </a:extLst>
              </p:cNvPr>
              <p:cNvSpPr txBox="1">
                <a:spLocks noRot="1" noChangeAspect="1" noMove="1" noResize="1" noEditPoints="1" noAdjustHandles="1" noChangeArrowheads="1" noChangeShapeType="1" noTextEdit="1"/>
              </p:cNvSpPr>
              <p:nvPr/>
            </p:nvSpPr>
            <p:spPr>
              <a:xfrm>
                <a:off x="107504" y="3832477"/>
                <a:ext cx="8820472" cy="707886"/>
              </a:xfrm>
              <a:prstGeom prst="rect">
                <a:avLst/>
              </a:prstGeom>
              <a:blipFill>
                <a:blip r:embed="rId4"/>
                <a:stretch>
                  <a:fillRect l="-760" t="-4310" r="-691" b="-15517"/>
                </a:stretch>
              </a:blipFill>
            </p:spPr>
            <p:txBody>
              <a:bodyPr/>
              <a:lstStyle/>
              <a:p>
                <a:r>
                  <a:rPr lang="zh-CN" altLang="en-US">
                    <a:noFill/>
                  </a:rPr>
                  <a:t> </a:t>
                </a:r>
              </a:p>
            </p:txBody>
          </p:sp>
        </mc:Fallback>
      </mc:AlternateContent>
      <p:graphicFrame>
        <p:nvGraphicFramePr>
          <p:cNvPr id="15" name="对象 14">
            <a:extLst>
              <a:ext uri="{FF2B5EF4-FFF2-40B4-BE49-F238E27FC236}">
                <a16:creationId xmlns:a16="http://schemas.microsoft.com/office/drawing/2014/main" id="{9D4F9914-FA7A-4008-B3B7-F14BDCC7333B}"/>
              </a:ext>
            </a:extLst>
          </p:cNvPr>
          <p:cNvGraphicFramePr>
            <a:graphicFrameLocks noChangeAspect="1"/>
          </p:cNvGraphicFramePr>
          <p:nvPr>
            <p:extLst>
              <p:ext uri="{D42A27DB-BD31-4B8C-83A1-F6EECF244321}">
                <p14:modId xmlns:p14="http://schemas.microsoft.com/office/powerpoint/2010/main" val="3112620644"/>
              </p:ext>
            </p:extLst>
          </p:nvPr>
        </p:nvGraphicFramePr>
        <p:xfrm>
          <a:off x="1907704" y="5013176"/>
          <a:ext cx="5070475" cy="707886"/>
        </p:xfrm>
        <a:graphic>
          <a:graphicData uri="http://schemas.openxmlformats.org/presentationml/2006/ole">
            <mc:AlternateContent xmlns:mc="http://schemas.openxmlformats.org/markup-compatibility/2006">
              <mc:Choice xmlns:v="urn:schemas-microsoft-com:vml" Requires="v">
                <p:oleObj spid="_x0000_s62530" name="Equation" r:id="rId5" imgW="3136680" imgH="419040" progId="Equation.DSMT4">
                  <p:embed/>
                </p:oleObj>
              </mc:Choice>
              <mc:Fallback>
                <p:oleObj name="Equation" r:id="rId5" imgW="3136680" imgH="419040" progId="Equation.DSMT4">
                  <p:embed/>
                  <p:pic>
                    <p:nvPicPr>
                      <p:cNvPr id="15" name="对象 14">
                        <a:extLst>
                          <a:ext uri="{FF2B5EF4-FFF2-40B4-BE49-F238E27FC236}">
                            <a16:creationId xmlns:a16="http://schemas.microsoft.com/office/drawing/2014/main" id="{9D4F9914-FA7A-4008-B3B7-F14BDCC7333B}"/>
                          </a:ext>
                        </a:extLst>
                      </p:cNvPr>
                      <p:cNvPicPr/>
                      <p:nvPr/>
                    </p:nvPicPr>
                    <p:blipFill>
                      <a:blip r:embed="rId6"/>
                      <a:stretch>
                        <a:fillRect/>
                      </a:stretch>
                    </p:blipFill>
                    <p:spPr>
                      <a:xfrm>
                        <a:off x="1907704" y="5013176"/>
                        <a:ext cx="5070475" cy="707886"/>
                      </a:xfrm>
                      <a:prstGeom prst="rect">
                        <a:avLst/>
                      </a:prstGeom>
                    </p:spPr>
                  </p:pic>
                </p:oleObj>
              </mc:Fallback>
            </mc:AlternateContent>
          </a:graphicData>
        </a:graphic>
      </p:graphicFrame>
    </p:spTree>
    <p:extLst>
      <p:ext uri="{BB962C8B-B14F-4D97-AF65-F5344CB8AC3E}">
        <p14:creationId xmlns:p14="http://schemas.microsoft.com/office/powerpoint/2010/main" val="17324613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03755-2692-4AF7-9C1E-36C7A2BBED08}"/>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Transmission-Line Equations</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D232B33F-A015-479B-AECB-3BE5115A99B5}"/>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4" name="object 4">
            <a:extLst>
              <a:ext uri="{FF2B5EF4-FFF2-40B4-BE49-F238E27FC236}">
                <a16:creationId xmlns:a16="http://schemas.microsoft.com/office/drawing/2014/main" id="{29922370-BDE9-45A7-B77C-FAA0DA1A36A9}"/>
              </a:ext>
            </a:extLst>
          </p:cNvPr>
          <p:cNvSpPr/>
          <p:nvPr/>
        </p:nvSpPr>
        <p:spPr>
          <a:xfrm>
            <a:off x="2035154" y="860281"/>
            <a:ext cx="4570586" cy="2690616"/>
          </a:xfrm>
          <a:prstGeom prst="rect">
            <a:avLst/>
          </a:prstGeom>
          <a:blipFill>
            <a:blip r:embed="rId3" cstate="print"/>
            <a:stretch>
              <a:fillRect/>
            </a:stretch>
          </a:blipFill>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AF16E53-4F6E-4CDA-ADBF-1F6D722C8478}"/>
                  </a:ext>
                </a:extLst>
              </p:cNvPr>
              <p:cNvSpPr txBox="1"/>
              <p:nvPr/>
            </p:nvSpPr>
            <p:spPr>
              <a:xfrm>
                <a:off x="276730" y="3935192"/>
                <a:ext cx="7992888" cy="40011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Upon dividing all terms by</a:t>
                </a: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𝛥</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rearranging them, we obtain</a:t>
                </a:r>
              </a:p>
            </p:txBody>
          </p:sp>
        </mc:Choice>
        <mc:Fallback xmlns="">
          <p:sp>
            <p:nvSpPr>
              <p:cNvPr id="17" name="文本框 16">
                <a:extLst>
                  <a:ext uri="{FF2B5EF4-FFF2-40B4-BE49-F238E27FC236}">
                    <a16:creationId xmlns:a16="http://schemas.microsoft.com/office/drawing/2014/main" id="{4AF16E53-4F6E-4CDA-ADBF-1F6D722C8478}"/>
                  </a:ext>
                </a:extLst>
              </p:cNvPr>
              <p:cNvSpPr txBox="1">
                <a:spLocks noRot="1" noChangeAspect="1" noMove="1" noResize="1" noEditPoints="1" noAdjustHandles="1" noChangeArrowheads="1" noChangeShapeType="1" noTextEdit="1"/>
              </p:cNvSpPr>
              <p:nvPr/>
            </p:nvSpPr>
            <p:spPr>
              <a:xfrm>
                <a:off x="276730" y="3935192"/>
                <a:ext cx="7992888" cy="400110"/>
              </a:xfrm>
              <a:prstGeom prst="rect">
                <a:avLst/>
              </a:prstGeom>
              <a:blipFill>
                <a:blip r:embed="rId4"/>
                <a:stretch>
                  <a:fillRect l="-762" t="-7692" b="-29231"/>
                </a:stretch>
              </a:blipFill>
            </p:spPr>
            <p:txBody>
              <a:bodyPr/>
              <a:lstStyle/>
              <a:p>
                <a:r>
                  <a:rPr lang="zh-CN" altLang="en-US">
                    <a:noFill/>
                  </a:rPr>
                  <a:t> </a:t>
                </a:r>
              </a:p>
            </p:txBody>
          </p:sp>
        </mc:Fallback>
      </mc:AlternateContent>
      <p:graphicFrame>
        <p:nvGraphicFramePr>
          <p:cNvPr id="24" name="对象 23">
            <a:extLst>
              <a:ext uri="{FF2B5EF4-FFF2-40B4-BE49-F238E27FC236}">
                <a16:creationId xmlns:a16="http://schemas.microsoft.com/office/drawing/2014/main" id="{1ECC7965-BE46-4DD4-9984-B201314A35DE}"/>
              </a:ext>
            </a:extLst>
          </p:cNvPr>
          <p:cNvGraphicFramePr>
            <a:graphicFrameLocks noChangeAspect="1"/>
          </p:cNvGraphicFramePr>
          <p:nvPr>
            <p:extLst>
              <p:ext uri="{D42A27DB-BD31-4B8C-83A1-F6EECF244321}">
                <p14:modId xmlns:p14="http://schemas.microsoft.com/office/powerpoint/2010/main" val="2027885697"/>
              </p:ext>
            </p:extLst>
          </p:nvPr>
        </p:nvGraphicFramePr>
        <p:xfrm>
          <a:off x="2035154" y="4474622"/>
          <a:ext cx="4781814" cy="800480"/>
        </p:xfrm>
        <a:graphic>
          <a:graphicData uri="http://schemas.openxmlformats.org/presentationml/2006/ole">
            <mc:AlternateContent xmlns:mc="http://schemas.openxmlformats.org/markup-compatibility/2006">
              <mc:Choice xmlns:v="urn:schemas-microsoft-com:vml" Requires="v">
                <p:oleObj spid="_x0000_s63673" name="Equation" r:id="rId5" imgW="2882880" imgH="482400" progId="Equation.DSMT4">
                  <p:embed/>
                </p:oleObj>
              </mc:Choice>
              <mc:Fallback>
                <p:oleObj name="Equation" r:id="rId5" imgW="2882880" imgH="482400" progId="Equation.DSMT4">
                  <p:embed/>
                  <p:pic>
                    <p:nvPicPr>
                      <p:cNvPr id="24" name="对象 23">
                        <a:extLst>
                          <a:ext uri="{FF2B5EF4-FFF2-40B4-BE49-F238E27FC236}">
                            <a16:creationId xmlns:a16="http://schemas.microsoft.com/office/drawing/2014/main" id="{1ECC7965-BE46-4DD4-9984-B201314A35DE}"/>
                          </a:ext>
                        </a:extLst>
                      </p:cNvPr>
                      <p:cNvPicPr/>
                      <p:nvPr/>
                    </p:nvPicPr>
                    <p:blipFill>
                      <a:blip r:embed="rId6"/>
                      <a:stretch>
                        <a:fillRect/>
                      </a:stretch>
                    </p:blipFill>
                    <p:spPr>
                      <a:xfrm>
                        <a:off x="2035154" y="4474622"/>
                        <a:ext cx="4781814" cy="800480"/>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207BD054-9011-482B-A5F9-0ED5102BB1BE}"/>
              </a:ext>
            </a:extLst>
          </p:cNvPr>
          <p:cNvGraphicFramePr>
            <a:graphicFrameLocks noChangeAspect="1"/>
          </p:cNvGraphicFramePr>
          <p:nvPr>
            <p:extLst>
              <p:ext uri="{D42A27DB-BD31-4B8C-83A1-F6EECF244321}">
                <p14:modId xmlns:p14="http://schemas.microsoft.com/office/powerpoint/2010/main" val="2741346119"/>
              </p:ext>
            </p:extLst>
          </p:nvPr>
        </p:nvGraphicFramePr>
        <p:xfrm>
          <a:off x="2519900" y="5815643"/>
          <a:ext cx="3744158" cy="782007"/>
        </p:xfrm>
        <a:graphic>
          <a:graphicData uri="http://schemas.openxmlformats.org/presentationml/2006/ole">
            <mc:AlternateContent xmlns:mc="http://schemas.openxmlformats.org/markup-compatibility/2006">
              <mc:Choice xmlns:v="urn:schemas-microsoft-com:vml" Requires="v">
                <p:oleObj spid="_x0000_s63674" name="Equation" r:id="rId7" imgW="2006280" imgH="419040" progId="Equation.DSMT4">
                  <p:embed/>
                </p:oleObj>
              </mc:Choice>
              <mc:Fallback>
                <p:oleObj name="Equation" r:id="rId7" imgW="2006280" imgH="419040" progId="Equation.DSMT4">
                  <p:embed/>
                  <p:pic>
                    <p:nvPicPr>
                      <p:cNvPr id="31" name="对象 30">
                        <a:extLst>
                          <a:ext uri="{FF2B5EF4-FFF2-40B4-BE49-F238E27FC236}">
                            <a16:creationId xmlns:a16="http://schemas.microsoft.com/office/drawing/2014/main" id="{207BD054-9011-482B-A5F9-0ED5102BB1BE}"/>
                          </a:ext>
                        </a:extLst>
                      </p:cNvPr>
                      <p:cNvPicPr/>
                      <p:nvPr/>
                    </p:nvPicPr>
                    <p:blipFill>
                      <a:blip r:embed="rId8"/>
                      <a:stretch>
                        <a:fillRect/>
                      </a:stretch>
                    </p:blipFill>
                    <p:spPr>
                      <a:xfrm>
                        <a:off x="2519900" y="5815643"/>
                        <a:ext cx="3744158" cy="78200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1370CA4-C5AE-4E81-B9BC-D0060CD8AB1E}"/>
                  </a:ext>
                </a:extLst>
              </p:cNvPr>
              <p:cNvSpPr txBox="1"/>
              <p:nvPr/>
            </p:nvSpPr>
            <p:spPr>
              <a:xfrm>
                <a:off x="285601" y="5396806"/>
                <a:ext cx="8280920" cy="40011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In the limit as</a:t>
                </a: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𝛥</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0, we obtain a differential equation:</a:t>
                </a:r>
              </a:p>
            </p:txBody>
          </p:sp>
        </mc:Choice>
        <mc:Fallback xmlns="">
          <p:sp>
            <p:nvSpPr>
              <p:cNvPr id="19" name="文本框 18">
                <a:extLst>
                  <a:ext uri="{FF2B5EF4-FFF2-40B4-BE49-F238E27FC236}">
                    <a16:creationId xmlns:a16="http://schemas.microsoft.com/office/drawing/2014/main" id="{41370CA4-C5AE-4E81-B9BC-D0060CD8AB1E}"/>
                  </a:ext>
                </a:extLst>
              </p:cNvPr>
              <p:cNvSpPr txBox="1">
                <a:spLocks noRot="1" noChangeAspect="1" noMove="1" noResize="1" noEditPoints="1" noAdjustHandles="1" noChangeArrowheads="1" noChangeShapeType="1" noTextEdit="1"/>
              </p:cNvSpPr>
              <p:nvPr/>
            </p:nvSpPr>
            <p:spPr>
              <a:xfrm>
                <a:off x="285601" y="5396806"/>
                <a:ext cx="8280920" cy="400110"/>
              </a:xfrm>
              <a:prstGeom prst="rect">
                <a:avLst/>
              </a:prstGeom>
              <a:blipFill>
                <a:blip r:embed="rId9"/>
                <a:stretch>
                  <a:fillRect l="-810" t="-6061" b="-27273"/>
                </a:stretch>
              </a:blipFill>
            </p:spPr>
            <p:txBody>
              <a:bodyPr/>
              <a:lstStyle/>
              <a:p>
                <a:r>
                  <a:rPr lang="zh-CN" altLang="en-US">
                    <a:noFill/>
                  </a:rPr>
                  <a:t> </a:t>
                </a:r>
              </a:p>
            </p:txBody>
          </p:sp>
        </mc:Fallback>
      </mc:AlternateContent>
      <p:graphicFrame>
        <p:nvGraphicFramePr>
          <p:cNvPr id="9" name="对象 14">
            <a:extLst>
              <a:ext uri="{FF2B5EF4-FFF2-40B4-BE49-F238E27FC236}">
                <a16:creationId xmlns:a16="http://schemas.microsoft.com/office/drawing/2014/main" id="{9D4F9914-FA7A-4008-B3B7-F14BDCC7333B}"/>
              </a:ext>
            </a:extLst>
          </p:cNvPr>
          <p:cNvGraphicFramePr>
            <a:graphicFrameLocks noChangeAspect="1"/>
          </p:cNvGraphicFramePr>
          <p:nvPr>
            <p:extLst>
              <p:ext uri="{D42A27DB-BD31-4B8C-83A1-F6EECF244321}">
                <p14:modId xmlns:p14="http://schemas.microsoft.com/office/powerpoint/2010/main" val="148905159"/>
              </p:ext>
            </p:extLst>
          </p:nvPr>
        </p:nvGraphicFramePr>
        <p:xfrm>
          <a:off x="1660114" y="3356992"/>
          <a:ext cx="5070475" cy="707886"/>
        </p:xfrm>
        <a:graphic>
          <a:graphicData uri="http://schemas.openxmlformats.org/presentationml/2006/ole">
            <mc:AlternateContent xmlns:mc="http://schemas.openxmlformats.org/markup-compatibility/2006">
              <mc:Choice xmlns:v="urn:schemas-microsoft-com:vml" Requires="v">
                <p:oleObj spid="_x0000_s63675" name="Equation" r:id="rId10" imgW="3136680" imgH="419040" progId="Equation.DSMT4">
                  <p:embed/>
                </p:oleObj>
              </mc:Choice>
              <mc:Fallback>
                <p:oleObj name="Equation" r:id="rId10" imgW="3136680" imgH="419040" progId="Equation.DSMT4">
                  <p:embed/>
                  <p:pic>
                    <p:nvPicPr>
                      <p:cNvPr id="15" name="对象 14">
                        <a:extLst>
                          <a:ext uri="{FF2B5EF4-FFF2-40B4-BE49-F238E27FC236}">
                            <a16:creationId xmlns:a16="http://schemas.microsoft.com/office/drawing/2014/main" id="{9D4F9914-FA7A-4008-B3B7-F14BDCC7333B}"/>
                          </a:ext>
                        </a:extLst>
                      </p:cNvPr>
                      <p:cNvPicPr/>
                      <p:nvPr/>
                    </p:nvPicPr>
                    <p:blipFill>
                      <a:blip r:embed="rId11"/>
                      <a:stretch>
                        <a:fillRect/>
                      </a:stretch>
                    </p:blipFill>
                    <p:spPr>
                      <a:xfrm>
                        <a:off x="1660114" y="3356992"/>
                        <a:ext cx="5070475" cy="707886"/>
                      </a:xfrm>
                      <a:prstGeom prst="rect">
                        <a:avLst/>
                      </a:prstGeom>
                    </p:spPr>
                  </p:pic>
                </p:oleObj>
              </mc:Fallback>
            </mc:AlternateContent>
          </a:graphicData>
        </a:graphic>
      </p:graphicFrame>
    </p:spTree>
    <p:extLst>
      <p:ext uri="{BB962C8B-B14F-4D97-AF65-F5344CB8AC3E}">
        <p14:creationId xmlns:p14="http://schemas.microsoft.com/office/powerpoint/2010/main" val="194562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pc="-150" dirty="0"/>
              <a:t>T</a:t>
            </a:r>
            <a:r>
              <a:rPr lang="en-US" altLang="zh-CN" dirty="0"/>
              <a:t>ransmissi</a:t>
            </a:r>
            <a:r>
              <a:rPr lang="en-US" altLang="zh-CN" spc="5" dirty="0"/>
              <a:t>o</a:t>
            </a:r>
            <a:r>
              <a:rPr lang="en-US" altLang="zh-CN" dirty="0"/>
              <a:t>n</a:t>
            </a:r>
            <a:r>
              <a:rPr lang="en-US" altLang="zh-CN" spc="-55" dirty="0"/>
              <a:t> </a:t>
            </a:r>
            <a:r>
              <a:rPr lang="en-US" altLang="zh-CN" dirty="0"/>
              <a:t>Lin</a:t>
            </a:r>
            <a:r>
              <a:rPr lang="en-US" altLang="zh-CN" spc="5" dirty="0"/>
              <a:t>e</a:t>
            </a:r>
            <a:r>
              <a:rPr lang="en-US" altLang="zh-CN" dirty="0"/>
              <a:t> Motivation</a:t>
            </a:r>
            <a:endParaRPr lang="zh-CN" altLang="en-US" dirty="0"/>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6</a:t>
            </a:fld>
            <a:endParaRPr lang="zh-CN" altLang="en-US" dirty="0"/>
          </a:p>
        </p:txBody>
      </p:sp>
      <p:sp>
        <p:nvSpPr>
          <p:cNvPr id="4" name="Rectangle 1"/>
          <p:cNvSpPr>
            <a:spLocks noChangeArrowheads="1"/>
          </p:cNvSpPr>
          <p:nvPr/>
        </p:nvSpPr>
        <p:spPr bwMode="auto">
          <a:xfrm>
            <a:off x="-1332656" y="2492896"/>
            <a:ext cx="12313367" cy="17081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1" algn="ctr">
              <a:lnSpc>
                <a:spcPct val="150000"/>
              </a:lnSpc>
            </a:pPr>
            <a:r>
              <a:rPr lang="en-US" altLang="zh-CN" sz="4800" spc="-15" dirty="0" smtClean="0">
                <a:latin typeface="Arial"/>
                <a:cs typeface="Arial"/>
              </a:rPr>
              <a:t>Why </a:t>
            </a:r>
            <a:r>
              <a:rPr lang="en-US" altLang="zh-CN" sz="4800" dirty="0" smtClean="0">
                <a:latin typeface="Arial"/>
                <a:cs typeface="Arial"/>
              </a:rPr>
              <a:t>Tra</a:t>
            </a:r>
            <a:r>
              <a:rPr lang="en-US" altLang="zh-CN" sz="4800" spc="5" dirty="0" smtClean="0">
                <a:latin typeface="Arial"/>
                <a:cs typeface="Arial"/>
              </a:rPr>
              <a:t>n</a:t>
            </a:r>
            <a:r>
              <a:rPr lang="en-US" altLang="zh-CN" sz="4800" dirty="0" smtClean="0">
                <a:latin typeface="Arial"/>
                <a:cs typeface="Arial"/>
              </a:rPr>
              <a:t>smi</a:t>
            </a:r>
            <a:r>
              <a:rPr lang="en-US" altLang="zh-CN" sz="4800" spc="5" dirty="0" smtClean="0">
                <a:latin typeface="Arial"/>
                <a:cs typeface="Arial"/>
              </a:rPr>
              <a:t>s</a:t>
            </a:r>
            <a:r>
              <a:rPr lang="en-US" altLang="zh-CN" sz="4800" dirty="0" smtClean="0">
                <a:latin typeface="Arial"/>
                <a:cs typeface="Arial"/>
              </a:rPr>
              <a:t>sion</a:t>
            </a:r>
            <a:r>
              <a:rPr lang="en-US" altLang="zh-CN" sz="4800" spc="-40" dirty="0" smtClean="0">
                <a:latin typeface="Arial"/>
                <a:cs typeface="Arial"/>
              </a:rPr>
              <a:t> </a:t>
            </a:r>
            <a:r>
              <a:rPr lang="en-US" altLang="zh-CN" sz="4800" dirty="0" smtClean="0">
                <a:latin typeface="Arial"/>
                <a:cs typeface="Arial"/>
              </a:rPr>
              <a:t>Line </a:t>
            </a:r>
            <a:r>
              <a:rPr lang="en-US" altLang="zh-CN" sz="4800" dirty="0">
                <a:latin typeface="Arial"/>
                <a:cs typeface="Arial"/>
              </a:rPr>
              <a:t>Theory</a:t>
            </a:r>
            <a:r>
              <a:rPr lang="en-US" altLang="zh-CN" sz="4800" spc="-15" dirty="0">
                <a:latin typeface="Arial"/>
                <a:cs typeface="Arial"/>
              </a:rPr>
              <a:t> </a:t>
            </a:r>
            <a:r>
              <a:rPr lang="zh-CN" altLang="en-US" sz="4800" dirty="0" smtClean="0"/>
              <a:t>？</a:t>
            </a:r>
            <a:endParaRPr lang="en-US" altLang="zh-CN" sz="4800" dirty="0" smtClean="0"/>
          </a:p>
          <a:p>
            <a:pPr marL="0" lvl="1" algn="just">
              <a:lnSpc>
                <a:spcPct val="150000"/>
              </a:lnSpc>
            </a:pPr>
            <a:endParaRPr lang="en-GB" altLang="zh-CN" sz="2200" dirty="0" smtClean="0">
              <a:solidFill>
                <a:srgbClr val="FF0000"/>
              </a:solidFill>
            </a:endParaRPr>
          </a:p>
        </p:txBody>
      </p:sp>
    </p:spTree>
    <p:extLst>
      <p:ext uri="{BB962C8B-B14F-4D97-AF65-F5344CB8AC3E}">
        <p14:creationId xmlns:p14="http://schemas.microsoft.com/office/powerpoint/2010/main" val="30096642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03755-2692-4AF7-9C1E-36C7A2BBED08}"/>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Transmission-Line</a:t>
            </a:r>
            <a:r>
              <a:rPr lang="en-US" altLang="zh-CN" dirty="0"/>
              <a:t> </a:t>
            </a:r>
            <a:r>
              <a:rPr lang="en-US" altLang="zh-CN" spc="-145" dirty="0">
                <a:latin typeface="Arial" panose="020B0604020202020204" pitchFamily="34" charset="0"/>
                <a:cs typeface="Arial" panose="020B0604020202020204" pitchFamily="34" charset="0"/>
              </a:rPr>
              <a:t>Equations</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D232B33F-A015-479B-AECB-3BE5115A99B5}"/>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4" name="object 4">
            <a:extLst>
              <a:ext uri="{FF2B5EF4-FFF2-40B4-BE49-F238E27FC236}">
                <a16:creationId xmlns:a16="http://schemas.microsoft.com/office/drawing/2014/main" id="{29922370-BDE9-45A7-B77C-FAA0DA1A36A9}"/>
              </a:ext>
            </a:extLst>
          </p:cNvPr>
          <p:cNvSpPr/>
          <p:nvPr/>
        </p:nvSpPr>
        <p:spPr>
          <a:xfrm>
            <a:off x="2188532" y="803458"/>
            <a:ext cx="4468499" cy="2628962"/>
          </a:xfrm>
          <a:prstGeom prst="rect">
            <a:avLst/>
          </a:prstGeom>
          <a:blipFill>
            <a:blip r:embed="rId3" cstate="print"/>
            <a:stretch>
              <a:fillRect/>
            </a:stretch>
          </a:blipFill>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32" name="对象 31">
            <a:extLst>
              <a:ext uri="{FF2B5EF4-FFF2-40B4-BE49-F238E27FC236}">
                <a16:creationId xmlns:a16="http://schemas.microsoft.com/office/drawing/2014/main" id="{DAC8E5EC-305D-4156-A76C-79C51F4AC938}"/>
              </a:ext>
            </a:extLst>
          </p:cNvPr>
          <p:cNvGraphicFramePr>
            <a:graphicFrameLocks noChangeAspect="1"/>
          </p:cNvGraphicFramePr>
          <p:nvPr>
            <p:extLst>
              <p:ext uri="{D42A27DB-BD31-4B8C-83A1-F6EECF244321}">
                <p14:modId xmlns:p14="http://schemas.microsoft.com/office/powerpoint/2010/main" val="1039915385"/>
              </p:ext>
            </p:extLst>
          </p:nvPr>
        </p:nvGraphicFramePr>
        <p:xfrm>
          <a:off x="1712913" y="4217988"/>
          <a:ext cx="6122987" cy="681037"/>
        </p:xfrm>
        <a:graphic>
          <a:graphicData uri="http://schemas.openxmlformats.org/presentationml/2006/ole">
            <mc:AlternateContent xmlns:mc="http://schemas.openxmlformats.org/markup-compatibility/2006">
              <mc:Choice xmlns:v="urn:schemas-microsoft-com:vml" Requires="v">
                <p:oleObj spid="_x0000_s64642" name="Equation" r:id="rId4" imgW="3771720" imgH="419040" progId="Equation.DSMT4">
                  <p:embed/>
                </p:oleObj>
              </mc:Choice>
              <mc:Fallback>
                <p:oleObj name="Equation" r:id="rId4" imgW="3771720" imgH="419040" progId="Equation.DSMT4">
                  <p:embed/>
                  <p:pic>
                    <p:nvPicPr>
                      <p:cNvPr id="32" name="对象 31">
                        <a:extLst>
                          <a:ext uri="{FF2B5EF4-FFF2-40B4-BE49-F238E27FC236}">
                            <a16:creationId xmlns:a16="http://schemas.microsoft.com/office/drawing/2014/main" id="{DAC8E5EC-305D-4156-A76C-79C51F4AC938}"/>
                          </a:ext>
                        </a:extLst>
                      </p:cNvPr>
                      <p:cNvPicPr/>
                      <p:nvPr/>
                    </p:nvPicPr>
                    <p:blipFill>
                      <a:blip r:embed="rId5"/>
                      <a:stretch>
                        <a:fillRect/>
                      </a:stretch>
                    </p:blipFill>
                    <p:spPr>
                      <a:xfrm>
                        <a:off x="1712913" y="4217988"/>
                        <a:ext cx="6122987" cy="6810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1C966169-4761-4218-9EF1-B3CBB82BF028}"/>
                  </a:ext>
                </a:extLst>
              </p:cNvPr>
              <p:cNvSpPr txBox="1"/>
              <p:nvPr/>
            </p:nvSpPr>
            <p:spPr>
              <a:xfrm>
                <a:off x="4180" y="3364648"/>
                <a:ext cx="8837205" cy="101566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Similarly, Kirchhoff</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 current law accounts for current drawn from the upper line at node (N +1) by the parallel conductance </a:t>
                </a:r>
                <a14:m>
                  <m:oMath xmlns:m="http://schemas.openxmlformats.org/officeDocument/2006/math">
                    <m:sSup>
                      <m:sSupPr>
                        <m:ctrlP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𝐺</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sup>
                    </m:sSup>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𝛥</m:t>
                    </m:r>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𝑧</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capacitance </a:t>
                </a:r>
                <a14:m>
                  <m:oMath xmlns:m="http://schemas.openxmlformats.org/officeDocument/2006/math">
                    <m:sSup>
                      <m:sSup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𝐶</m:t>
                        </m:r>
                      </m:e>
                      <m:sup>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sup>
                    </m:sSup>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𝛥</m:t>
                    </m:r>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𝑧</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4" name="文本框 33">
                <a:extLst>
                  <a:ext uri="{FF2B5EF4-FFF2-40B4-BE49-F238E27FC236}">
                    <a16:creationId xmlns:a16="http://schemas.microsoft.com/office/drawing/2014/main" id="{1C966169-4761-4218-9EF1-B3CBB82BF028}"/>
                  </a:ext>
                </a:extLst>
              </p:cNvPr>
              <p:cNvSpPr txBox="1">
                <a:spLocks noRot="1" noChangeAspect="1" noMove="1" noResize="1" noEditPoints="1" noAdjustHandles="1" noChangeArrowheads="1" noChangeShapeType="1" noTextEdit="1"/>
              </p:cNvSpPr>
              <p:nvPr/>
            </p:nvSpPr>
            <p:spPr>
              <a:xfrm>
                <a:off x="4180" y="3364648"/>
                <a:ext cx="8837205" cy="1015663"/>
              </a:xfrm>
              <a:prstGeom prst="rect">
                <a:avLst/>
              </a:prstGeom>
              <a:blipFill>
                <a:blip r:embed="rId6"/>
                <a:stretch>
                  <a:fillRect l="-759" t="-2994" r="-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5A66CBD2-B35F-4584-9665-10A17967F1AE}"/>
                  </a:ext>
                </a:extLst>
              </p:cNvPr>
              <p:cNvSpPr txBox="1"/>
              <p:nvPr/>
            </p:nvSpPr>
            <p:spPr>
              <a:xfrm>
                <a:off x="153396" y="5029088"/>
                <a:ext cx="8837206"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Upon dividing all terms by </a:t>
                </a:r>
                <a14:m>
                  <m:oMath xmlns:m="http://schemas.openxmlformats.org/officeDocument/2006/math">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𝛥</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taking the limit</a:t>
                </a: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𝛥</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0, becomes a second-order differential equation:</a:t>
                </a:r>
              </a:p>
            </p:txBody>
          </p:sp>
        </mc:Choice>
        <mc:Fallback xmlns="">
          <p:sp>
            <p:nvSpPr>
              <p:cNvPr id="40" name="文本框 39">
                <a:extLst>
                  <a:ext uri="{FF2B5EF4-FFF2-40B4-BE49-F238E27FC236}">
                    <a16:creationId xmlns:a16="http://schemas.microsoft.com/office/drawing/2014/main" id="{5A66CBD2-B35F-4584-9665-10A17967F1AE}"/>
                  </a:ext>
                </a:extLst>
              </p:cNvPr>
              <p:cNvSpPr txBox="1">
                <a:spLocks noRot="1" noChangeAspect="1" noMove="1" noResize="1" noEditPoints="1" noAdjustHandles="1" noChangeArrowheads="1" noChangeShapeType="1" noTextEdit="1"/>
              </p:cNvSpPr>
              <p:nvPr/>
            </p:nvSpPr>
            <p:spPr>
              <a:xfrm>
                <a:off x="153396" y="5029088"/>
                <a:ext cx="8837206" cy="707886"/>
              </a:xfrm>
              <a:prstGeom prst="rect">
                <a:avLst/>
              </a:prstGeom>
              <a:blipFill>
                <a:blip r:embed="rId7"/>
                <a:stretch>
                  <a:fillRect l="-690" t="-4310" r="-759" b="-15517"/>
                </a:stretch>
              </a:blipFill>
            </p:spPr>
            <p:txBody>
              <a:bodyPr/>
              <a:lstStyle/>
              <a:p>
                <a:r>
                  <a:rPr lang="zh-CN" altLang="en-US">
                    <a:noFill/>
                  </a:rPr>
                  <a:t> </a:t>
                </a:r>
              </a:p>
            </p:txBody>
          </p:sp>
        </mc:Fallback>
      </mc:AlternateContent>
      <p:graphicFrame>
        <p:nvGraphicFramePr>
          <p:cNvPr id="42" name="对象 41">
            <a:extLst>
              <a:ext uri="{FF2B5EF4-FFF2-40B4-BE49-F238E27FC236}">
                <a16:creationId xmlns:a16="http://schemas.microsoft.com/office/drawing/2014/main" id="{B86117C5-6551-43FF-A88A-E7EDA1E86976}"/>
              </a:ext>
            </a:extLst>
          </p:cNvPr>
          <p:cNvGraphicFramePr>
            <a:graphicFrameLocks noChangeAspect="1"/>
          </p:cNvGraphicFramePr>
          <p:nvPr/>
        </p:nvGraphicFramePr>
        <p:xfrm>
          <a:off x="2824170" y="5796466"/>
          <a:ext cx="3495659" cy="712079"/>
        </p:xfrm>
        <a:graphic>
          <a:graphicData uri="http://schemas.openxmlformats.org/presentationml/2006/ole">
            <mc:AlternateContent xmlns:mc="http://schemas.openxmlformats.org/markup-compatibility/2006">
              <mc:Choice xmlns:v="urn:schemas-microsoft-com:vml" Requires="v">
                <p:oleObj spid="_x0000_s64643" name="Equation" r:id="rId8" imgW="2057400" imgH="419040" progId="Equation.DSMT4">
                  <p:embed/>
                </p:oleObj>
              </mc:Choice>
              <mc:Fallback>
                <p:oleObj name="Equation" r:id="rId8" imgW="2057400" imgH="419040" progId="Equation.DSMT4">
                  <p:embed/>
                  <p:pic>
                    <p:nvPicPr>
                      <p:cNvPr id="42" name="对象 41">
                        <a:extLst>
                          <a:ext uri="{FF2B5EF4-FFF2-40B4-BE49-F238E27FC236}">
                            <a16:creationId xmlns:a16="http://schemas.microsoft.com/office/drawing/2014/main" id="{B86117C5-6551-43FF-A88A-E7EDA1E86976}"/>
                          </a:ext>
                        </a:extLst>
                      </p:cNvPr>
                      <p:cNvPicPr/>
                      <p:nvPr/>
                    </p:nvPicPr>
                    <p:blipFill>
                      <a:blip r:embed="rId9"/>
                      <a:stretch>
                        <a:fillRect/>
                      </a:stretch>
                    </p:blipFill>
                    <p:spPr>
                      <a:xfrm>
                        <a:off x="2824170" y="5796466"/>
                        <a:ext cx="3495659" cy="712079"/>
                      </a:xfrm>
                      <a:prstGeom prst="rect">
                        <a:avLst/>
                      </a:prstGeom>
                    </p:spPr>
                  </p:pic>
                </p:oleObj>
              </mc:Fallback>
            </mc:AlternateContent>
          </a:graphicData>
        </a:graphic>
      </p:graphicFrame>
    </p:spTree>
    <p:extLst>
      <p:ext uri="{BB962C8B-B14F-4D97-AF65-F5344CB8AC3E}">
        <p14:creationId xmlns:p14="http://schemas.microsoft.com/office/powerpoint/2010/main" val="1891618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03755-2692-4AF7-9C1E-36C7A2BBED08}"/>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Transmission-Line</a:t>
            </a:r>
            <a:r>
              <a:rPr lang="en-US" altLang="zh-CN" dirty="0"/>
              <a:t> </a:t>
            </a:r>
            <a:r>
              <a:rPr lang="en-US" altLang="zh-CN" spc="-145" dirty="0">
                <a:latin typeface="Arial" panose="020B0604020202020204" pitchFamily="34" charset="0"/>
                <a:cs typeface="Arial" panose="020B0604020202020204" pitchFamily="34" charset="0"/>
              </a:rPr>
              <a:t>Equations</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D232B33F-A015-479B-AECB-3BE5115A99B5}"/>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61</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44" name="文本框 43">
            <a:extLst>
              <a:ext uri="{FF2B5EF4-FFF2-40B4-BE49-F238E27FC236}">
                <a16:creationId xmlns:a16="http://schemas.microsoft.com/office/drawing/2014/main" id="{3F725F9D-CD11-4030-AA44-61B3C6733636}"/>
              </a:ext>
            </a:extLst>
          </p:cNvPr>
          <p:cNvSpPr txBox="1"/>
          <p:nvPr/>
        </p:nvSpPr>
        <p:spPr>
          <a:xfrm>
            <a:off x="107505" y="1169492"/>
            <a:ext cx="8928992"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first-order differential equations are the time-domain forms of the</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transmission-line equations</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known as the </a:t>
            </a: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telegrapher</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s equations</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p>
        </p:txBody>
      </p:sp>
      <p:graphicFrame>
        <p:nvGraphicFramePr>
          <p:cNvPr id="10" name="对象 9">
            <a:extLst>
              <a:ext uri="{FF2B5EF4-FFF2-40B4-BE49-F238E27FC236}">
                <a16:creationId xmlns:a16="http://schemas.microsoft.com/office/drawing/2014/main" id="{6946F0A6-0D32-4B82-B421-7EC339989E38}"/>
              </a:ext>
            </a:extLst>
          </p:cNvPr>
          <p:cNvGraphicFramePr>
            <a:graphicFrameLocks noChangeAspect="1"/>
          </p:cNvGraphicFramePr>
          <p:nvPr/>
        </p:nvGraphicFramePr>
        <p:xfrm>
          <a:off x="2627784" y="2492896"/>
          <a:ext cx="3738666" cy="780860"/>
        </p:xfrm>
        <a:graphic>
          <a:graphicData uri="http://schemas.openxmlformats.org/presentationml/2006/ole">
            <mc:AlternateContent xmlns:mc="http://schemas.openxmlformats.org/markup-compatibility/2006">
              <mc:Choice xmlns:v="urn:schemas-microsoft-com:vml" Requires="v">
                <p:oleObj spid="_x0000_s65664" name="Equation" r:id="rId3" imgW="2006280" imgH="419040" progId="Equation.DSMT4">
                  <p:embed/>
                </p:oleObj>
              </mc:Choice>
              <mc:Fallback>
                <p:oleObj name="Equation" r:id="rId3" imgW="2006280" imgH="419040" progId="Equation.DSMT4">
                  <p:embed/>
                  <p:pic>
                    <p:nvPicPr>
                      <p:cNvPr id="10" name="对象 9">
                        <a:extLst>
                          <a:ext uri="{FF2B5EF4-FFF2-40B4-BE49-F238E27FC236}">
                            <a16:creationId xmlns:a16="http://schemas.microsoft.com/office/drawing/2014/main" id="{6946F0A6-0D32-4B82-B421-7EC339989E38}"/>
                          </a:ext>
                        </a:extLst>
                      </p:cNvPr>
                      <p:cNvPicPr/>
                      <p:nvPr/>
                    </p:nvPicPr>
                    <p:blipFill>
                      <a:blip r:embed="rId4"/>
                      <a:stretch>
                        <a:fillRect/>
                      </a:stretch>
                    </p:blipFill>
                    <p:spPr>
                      <a:xfrm>
                        <a:off x="2627784" y="2492896"/>
                        <a:ext cx="3738666" cy="78086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7916A35-9F9D-47FE-98EA-7C8531B48BA5}"/>
              </a:ext>
            </a:extLst>
          </p:cNvPr>
          <p:cNvGraphicFramePr>
            <a:graphicFrameLocks noChangeAspect="1"/>
          </p:cNvGraphicFramePr>
          <p:nvPr>
            <p:extLst>
              <p:ext uri="{D42A27DB-BD31-4B8C-83A1-F6EECF244321}">
                <p14:modId xmlns:p14="http://schemas.microsoft.com/office/powerpoint/2010/main" val="2599229002"/>
              </p:ext>
            </p:extLst>
          </p:nvPr>
        </p:nvGraphicFramePr>
        <p:xfrm>
          <a:off x="2627784" y="3645024"/>
          <a:ext cx="3833306" cy="780859"/>
        </p:xfrm>
        <a:graphic>
          <a:graphicData uri="http://schemas.openxmlformats.org/presentationml/2006/ole">
            <mc:AlternateContent xmlns:mc="http://schemas.openxmlformats.org/markup-compatibility/2006">
              <mc:Choice xmlns:v="urn:schemas-microsoft-com:vml" Requires="v">
                <p:oleObj spid="_x0000_s65665" name="Equation" r:id="rId5" imgW="2057400" imgH="419040" progId="Equation.DSMT4">
                  <p:embed/>
                </p:oleObj>
              </mc:Choice>
              <mc:Fallback>
                <p:oleObj name="Equation" r:id="rId5" imgW="2057400" imgH="419040" progId="Equation.DSMT4">
                  <p:embed/>
                  <p:pic>
                    <p:nvPicPr>
                      <p:cNvPr id="11" name="对象 10">
                        <a:extLst>
                          <a:ext uri="{FF2B5EF4-FFF2-40B4-BE49-F238E27FC236}">
                            <a16:creationId xmlns:a16="http://schemas.microsoft.com/office/drawing/2014/main" id="{97916A35-9F9D-47FE-98EA-7C8531B48BA5}"/>
                          </a:ext>
                        </a:extLst>
                      </p:cNvPr>
                      <p:cNvPicPr/>
                      <p:nvPr/>
                    </p:nvPicPr>
                    <p:blipFill>
                      <a:blip r:embed="rId6"/>
                      <a:stretch>
                        <a:fillRect/>
                      </a:stretch>
                    </p:blipFill>
                    <p:spPr>
                      <a:xfrm>
                        <a:off x="2627784" y="3645024"/>
                        <a:ext cx="3833306" cy="780859"/>
                      </a:xfrm>
                      <a:prstGeom prst="rect">
                        <a:avLst/>
                      </a:prstGeom>
                    </p:spPr>
                  </p:pic>
                </p:oleObj>
              </mc:Fallback>
            </mc:AlternateContent>
          </a:graphicData>
        </a:graphic>
      </p:graphicFrame>
    </p:spTree>
    <p:extLst>
      <p:ext uri="{BB962C8B-B14F-4D97-AF65-F5344CB8AC3E}">
        <p14:creationId xmlns:p14="http://schemas.microsoft.com/office/powerpoint/2010/main" val="33522702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4F668-BD7F-46EB-820E-FEBC6B8D4695}"/>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Transmission-Line</a:t>
            </a:r>
            <a:r>
              <a:rPr lang="en-US" altLang="zh-CN" dirty="0"/>
              <a:t> </a:t>
            </a:r>
            <a:r>
              <a:rPr lang="en-US" altLang="zh-CN" spc="-145" dirty="0">
                <a:latin typeface="Arial" panose="020B0604020202020204" pitchFamily="34" charset="0"/>
                <a:cs typeface="Arial" panose="020B0604020202020204" pitchFamily="34" charset="0"/>
              </a:rPr>
              <a:t>Equations</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1E7B40BF-BED0-43C5-A074-AC18B3FB7556}"/>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62</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D2BB5172-CEC7-495A-AB8D-2DBD80E981BC}"/>
              </a:ext>
            </a:extLst>
          </p:cNvPr>
          <p:cNvSpPr txBox="1"/>
          <p:nvPr/>
        </p:nvSpPr>
        <p:spPr>
          <a:xfrm>
            <a:off x="55500" y="1166768"/>
            <a:ext cx="9144000"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O</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ur primary interest is in sinusoidal steady-state conditions.</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 make use of the phasor representation with a cosine reference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Thus, we define</a:t>
            </a:r>
          </a:p>
        </p:txBody>
      </p:sp>
      <p:graphicFrame>
        <p:nvGraphicFramePr>
          <p:cNvPr id="6" name="对象 5">
            <a:extLst>
              <a:ext uri="{FF2B5EF4-FFF2-40B4-BE49-F238E27FC236}">
                <a16:creationId xmlns:a16="http://schemas.microsoft.com/office/drawing/2014/main" id="{60100A55-108A-4A22-A755-D5BBB4372AB4}"/>
              </a:ext>
            </a:extLst>
          </p:cNvPr>
          <p:cNvGraphicFramePr>
            <a:graphicFrameLocks noChangeAspect="1"/>
          </p:cNvGraphicFramePr>
          <p:nvPr/>
        </p:nvGraphicFramePr>
        <p:xfrm>
          <a:off x="2906599" y="2652892"/>
          <a:ext cx="2721434" cy="516134"/>
        </p:xfrm>
        <a:graphic>
          <a:graphicData uri="http://schemas.openxmlformats.org/presentationml/2006/ole">
            <mc:AlternateContent xmlns:mc="http://schemas.openxmlformats.org/markup-compatibility/2006">
              <mc:Choice xmlns:v="urn:schemas-microsoft-com:vml" Requires="v">
                <p:oleObj spid="_x0000_s66688" name="Equation" r:id="rId3" imgW="1473120" imgH="279360" progId="Equation.DSMT4">
                  <p:embed/>
                </p:oleObj>
              </mc:Choice>
              <mc:Fallback>
                <p:oleObj name="Equation" r:id="rId3" imgW="1473120" imgH="279360" progId="Equation.DSMT4">
                  <p:embed/>
                  <p:pic>
                    <p:nvPicPr>
                      <p:cNvPr id="6" name="对象 5">
                        <a:extLst>
                          <a:ext uri="{FF2B5EF4-FFF2-40B4-BE49-F238E27FC236}">
                            <a16:creationId xmlns:a16="http://schemas.microsoft.com/office/drawing/2014/main" id="{60100A55-108A-4A22-A755-D5BBB4372AB4}"/>
                          </a:ext>
                        </a:extLst>
                      </p:cNvPr>
                      <p:cNvPicPr/>
                      <p:nvPr/>
                    </p:nvPicPr>
                    <p:blipFill>
                      <a:blip r:embed="rId4"/>
                      <a:stretch>
                        <a:fillRect/>
                      </a:stretch>
                    </p:blipFill>
                    <p:spPr>
                      <a:xfrm>
                        <a:off x="2906599" y="2652892"/>
                        <a:ext cx="2721434" cy="51613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23174818-BE46-4819-B7F3-A69F6245F993}"/>
              </a:ext>
            </a:extLst>
          </p:cNvPr>
          <p:cNvGraphicFramePr>
            <a:graphicFrameLocks noChangeAspect="1"/>
          </p:cNvGraphicFramePr>
          <p:nvPr>
            <p:extLst>
              <p:ext uri="{D42A27DB-BD31-4B8C-83A1-F6EECF244321}">
                <p14:modId xmlns:p14="http://schemas.microsoft.com/office/powerpoint/2010/main" val="499077936"/>
              </p:ext>
            </p:extLst>
          </p:nvPr>
        </p:nvGraphicFramePr>
        <p:xfrm>
          <a:off x="2953522" y="3782935"/>
          <a:ext cx="2627588" cy="516133"/>
        </p:xfrm>
        <a:graphic>
          <a:graphicData uri="http://schemas.openxmlformats.org/presentationml/2006/ole">
            <mc:AlternateContent xmlns:mc="http://schemas.openxmlformats.org/markup-compatibility/2006">
              <mc:Choice xmlns:v="urn:schemas-microsoft-com:vml" Requires="v">
                <p:oleObj spid="_x0000_s66689" name="Equation" r:id="rId5" imgW="1422360" imgH="279360" progId="Equation.DSMT4">
                  <p:embed/>
                </p:oleObj>
              </mc:Choice>
              <mc:Fallback>
                <p:oleObj name="Equation" r:id="rId5" imgW="1422360" imgH="279360" progId="Equation.DSMT4">
                  <p:embed/>
                  <p:pic>
                    <p:nvPicPr>
                      <p:cNvPr id="7" name="对象 6">
                        <a:extLst>
                          <a:ext uri="{FF2B5EF4-FFF2-40B4-BE49-F238E27FC236}">
                            <a16:creationId xmlns:a16="http://schemas.microsoft.com/office/drawing/2014/main" id="{23174818-BE46-4819-B7F3-A69F6245F993}"/>
                          </a:ext>
                        </a:extLst>
                      </p:cNvPr>
                      <p:cNvPicPr/>
                      <p:nvPr/>
                    </p:nvPicPr>
                    <p:blipFill>
                      <a:blip r:embed="rId6"/>
                      <a:stretch>
                        <a:fillRect/>
                      </a:stretch>
                    </p:blipFill>
                    <p:spPr>
                      <a:xfrm>
                        <a:off x="2953522" y="3782935"/>
                        <a:ext cx="2627588" cy="51613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2058976-2A4B-406B-890E-9670FE5DAA73}"/>
                  </a:ext>
                </a:extLst>
              </p:cNvPr>
              <p:cNvSpPr txBox="1"/>
              <p:nvPr/>
            </p:nvSpPr>
            <p:spPr>
              <a:xfrm>
                <a:off x="30363" y="5059781"/>
                <a:ext cx="9468545" cy="4056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where </a:t>
                </a:r>
                <a14:m>
                  <m:oMath xmlns:m="http://schemas.openxmlformats.org/officeDocument/2006/math">
                    <m:acc>
                      <m:accPr>
                        <m:chr m:val="̃"/>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acc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𝑉</m:t>
                        </m:r>
                      </m:e>
                    </m:acc>
                    <m:d>
                      <m:d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d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e>
                    </m:d>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and </a:t>
                </a:r>
                <a14:m>
                  <m:oMath xmlns:m="http://schemas.openxmlformats.org/officeDocument/2006/math">
                    <m:acc>
                      <m:accPr>
                        <m:chr m:val="̃"/>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acc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𝐼</m:t>
                        </m:r>
                      </m:e>
                    </m:acc>
                    <m:d>
                      <m:d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d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e>
                    </m:d>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are the phasor counterparts of</a:t>
                </a:r>
                <a14:m>
                  <m:oMath xmlns:m="http://schemas.openxmlformats.org/officeDocument/2006/math">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 </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𝑣</m:t>
                    </m:r>
                    <m:d>
                      <m:d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d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𝑡</m:t>
                        </m:r>
                      </m:e>
                    </m:d>
                  </m:oMath>
                </a14:m>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and </a:t>
                </a:r>
                <a14:m>
                  <m:oMath xmlns:m="http://schemas.openxmlformats.org/officeDocument/2006/math">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𝐼</m:t>
                    </m:r>
                    <m:d>
                      <m:dPr>
                        <m:ctrlP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ctrlPr>
                      </m:dPr>
                      <m:e>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𝑧</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2000" b="0" i="0" u="none" strike="noStrike" kern="1200" cap="none" spc="0" normalizeH="0" baseline="0" noProof="0">
                            <a:ln>
                              <a:noFill/>
                            </a:ln>
                            <a:solidFill>
                              <a:prstClr val="black"/>
                            </a:solidFill>
                            <a:effectLst/>
                            <a:uLnTx/>
                            <a:uFillTx/>
                            <a:latin typeface="Cambria Math" panose="02040503050406030204" pitchFamily="18" charset="0"/>
                            <a:cs typeface="Arial" panose="020B0604020202020204" pitchFamily="34" charset="0"/>
                          </a:rPr>
                          <m:t>𝑡</m:t>
                        </m:r>
                      </m:e>
                    </m:d>
                  </m:oMath>
                </a14:m>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respectively</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B2058976-2A4B-406B-890E-9670FE5DAA73}"/>
                  </a:ext>
                </a:extLst>
              </p:cNvPr>
              <p:cNvSpPr txBox="1">
                <a:spLocks noRot="1" noChangeAspect="1" noMove="1" noResize="1" noEditPoints="1" noAdjustHandles="1" noChangeArrowheads="1" noChangeShapeType="1" noTextEdit="1"/>
              </p:cNvSpPr>
              <p:nvPr/>
            </p:nvSpPr>
            <p:spPr>
              <a:xfrm>
                <a:off x="30363" y="5059781"/>
                <a:ext cx="9468545" cy="405688"/>
              </a:xfrm>
              <a:prstGeom prst="rect">
                <a:avLst/>
              </a:prstGeom>
              <a:blipFill>
                <a:blip r:embed="rId7"/>
                <a:stretch>
                  <a:fillRect l="-708" t="-5970" b="-25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40957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4F668-BD7F-46EB-820E-FEBC6B8D4695}"/>
              </a:ext>
            </a:extLst>
          </p:cNvPr>
          <p:cNvSpPr>
            <a:spLocks noGrp="1"/>
          </p:cNvSpPr>
          <p:nvPr>
            <p:ph type="title"/>
          </p:nvPr>
        </p:nvSpPr>
        <p:spPr/>
        <p:txBody>
          <a:bodyPr/>
          <a:lstStyle/>
          <a:p>
            <a:r>
              <a:rPr lang="en-US" altLang="zh-CN" spc="-145" dirty="0">
                <a:latin typeface="Arial" panose="020B0604020202020204" pitchFamily="34" charset="0"/>
                <a:cs typeface="Arial" panose="020B0604020202020204" pitchFamily="34" charset="0"/>
              </a:rPr>
              <a:t>Transmission-Line</a:t>
            </a:r>
            <a:r>
              <a:rPr lang="en-US" altLang="zh-CN" dirty="0"/>
              <a:t> </a:t>
            </a:r>
            <a:r>
              <a:rPr lang="en-US" altLang="zh-CN" spc="-145" dirty="0">
                <a:latin typeface="Arial" panose="020B0604020202020204" pitchFamily="34" charset="0"/>
                <a:cs typeface="Arial" panose="020B0604020202020204" pitchFamily="34" charset="0"/>
              </a:rPr>
              <a:t>Equations</a:t>
            </a:r>
            <a:endParaRPr lang="zh-CN" altLang="en-US" spc="-145"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1E7B40BF-BED0-43C5-A074-AC18B3FB7556}"/>
              </a:ext>
            </a:extLst>
          </p:cNvPr>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9A80E4B-C0F5-4E56-9598-1969ED3AF9CA}" type="slidenum">
              <a:rPr kumimoji="0" lang="zh-CN" altLang="en-US" sz="1400" b="1" i="1" u="none" strike="noStrike" kern="1200" cap="none" spc="0" normalizeH="0" baseline="0" noProof="0" smtClean="0">
                <a:ln>
                  <a:noFill/>
                </a:ln>
                <a:solidFill>
                  <a:prstClr val="white"/>
                </a:solidFill>
                <a:effectLst/>
                <a:uLnTx/>
                <a:uFillTx/>
                <a:latin typeface="Georgia" panose="02040502050405020303"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63</a:t>
            </a:fld>
            <a:endParaRPr kumimoji="0" lang="zh-CN" altLang="en-US" sz="1400" b="1" i="1" u="none" strike="noStrike" kern="1200" cap="none" spc="0" normalizeH="0" baseline="0" noProof="0" dirty="0">
              <a:ln>
                <a:noFill/>
              </a:ln>
              <a:solidFill>
                <a:prstClr val="white"/>
              </a:solidFill>
              <a:effectLst/>
              <a:uLnTx/>
              <a:uFillTx/>
              <a:latin typeface="Georgia" panose="02040502050405020303" pitchFamily="18" charset="0"/>
              <a:ea typeface="宋体" panose="02010600030101010101" pitchFamily="2" charset="-122"/>
              <a:cs typeface="+mn-cs"/>
            </a:endParaRPr>
          </a:p>
        </p:txBody>
      </p:sp>
      <p:sp>
        <p:nvSpPr>
          <p:cNvPr id="21" name="文本框 20">
            <a:extLst>
              <a:ext uri="{FF2B5EF4-FFF2-40B4-BE49-F238E27FC236}">
                <a16:creationId xmlns:a16="http://schemas.microsoft.com/office/drawing/2014/main" id="{A37E1D49-2F44-4F0E-8328-E204A23ACE45}"/>
              </a:ext>
            </a:extLst>
          </p:cNvPr>
          <p:cNvSpPr txBox="1"/>
          <p:nvPr/>
        </p:nvSpPr>
        <p:spPr>
          <a:xfrm>
            <a:off x="34302" y="1070037"/>
            <a:ext cx="8856687" cy="40011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Upon </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substituting</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4" name="对象 23">
            <a:extLst>
              <a:ext uri="{FF2B5EF4-FFF2-40B4-BE49-F238E27FC236}">
                <a16:creationId xmlns:a16="http://schemas.microsoft.com/office/drawing/2014/main" id="{F63A7E50-DEC5-4E45-9682-87400B880A17}"/>
              </a:ext>
            </a:extLst>
          </p:cNvPr>
          <p:cNvGraphicFramePr>
            <a:graphicFrameLocks noChangeAspect="1"/>
          </p:cNvGraphicFramePr>
          <p:nvPr>
            <p:extLst>
              <p:ext uri="{D42A27DB-BD31-4B8C-83A1-F6EECF244321}">
                <p14:modId xmlns:p14="http://schemas.microsoft.com/office/powerpoint/2010/main" val="1106488928"/>
              </p:ext>
            </p:extLst>
          </p:nvPr>
        </p:nvGraphicFramePr>
        <p:xfrm>
          <a:off x="3196640" y="4690452"/>
          <a:ext cx="3046441" cy="761611"/>
        </p:xfrm>
        <a:graphic>
          <a:graphicData uri="http://schemas.openxmlformats.org/presentationml/2006/ole">
            <mc:AlternateContent xmlns:mc="http://schemas.openxmlformats.org/markup-compatibility/2006">
              <mc:Choice xmlns:v="urn:schemas-microsoft-com:vml" Requires="v">
                <p:oleObj spid="_x0000_s67712" name="Equation" r:id="rId3" imgW="1726920" imgH="431640" progId="Equation.DSMT4">
                  <p:embed/>
                </p:oleObj>
              </mc:Choice>
              <mc:Fallback>
                <p:oleObj name="Equation" r:id="rId3" imgW="1726920" imgH="431640" progId="Equation.DSMT4">
                  <p:embed/>
                  <p:pic>
                    <p:nvPicPr>
                      <p:cNvPr id="24" name="对象 23">
                        <a:extLst>
                          <a:ext uri="{FF2B5EF4-FFF2-40B4-BE49-F238E27FC236}">
                            <a16:creationId xmlns:a16="http://schemas.microsoft.com/office/drawing/2014/main" id="{F63A7E50-DEC5-4E45-9682-87400B880A17}"/>
                          </a:ext>
                        </a:extLst>
                      </p:cNvPr>
                      <p:cNvPicPr/>
                      <p:nvPr/>
                    </p:nvPicPr>
                    <p:blipFill>
                      <a:blip r:embed="rId4"/>
                      <a:stretch>
                        <a:fillRect/>
                      </a:stretch>
                    </p:blipFill>
                    <p:spPr>
                      <a:xfrm>
                        <a:off x="3196640" y="4690452"/>
                        <a:ext cx="3046441" cy="761611"/>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8752742D-374E-489C-A69F-3CB5B94A5AE0}"/>
              </a:ext>
            </a:extLst>
          </p:cNvPr>
          <p:cNvGraphicFramePr>
            <a:graphicFrameLocks noChangeAspect="1"/>
          </p:cNvGraphicFramePr>
          <p:nvPr>
            <p:extLst>
              <p:ext uri="{D42A27DB-BD31-4B8C-83A1-F6EECF244321}">
                <p14:modId xmlns:p14="http://schemas.microsoft.com/office/powerpoint/2010/main" val="4285529951"/>
              </p:ext>
            </p:extLst>
          </p:nvPr>
        </p:nvGraphicFramePr>
        <p:xfrm>
          <a:off x="3284445" y="5713525"/>
          <a:ext cx="3068638" cy="762000"/>
        </p:xfrm>
        <a:graphic>
          <a:graphicData uri="http://schemas.openxmlformats.org/presentationml/2006/ole">
            <mc:AlternateContent xmlns:mc="http://schemas.openxmlformats.org/markup-compatibility/2006">
              <mc:Choice xmlns:v="urn:schemas-microsoft-com:vml" Requires="v">
                <p:oleObj spid="_x0000_s67713" name="Equation" r:id="rId5" imgW="1739880" imgH="431640" progId="Equation.DSMT4">
                  <p:embed/>
                </p:oleObj>
              </mc:Choice>
              <mc:Fallback>
                <p:oleObj name="Equation" r:id="rId5" imgW="1739880" imgH="431640" progId="Equation.DSMT4">
                  <p:embed/>
                  <p:pic>
                    <p:nvPicPr>
                      <p:cNvPr id="25" name="对象 24">
                        <a:extLst>
                          <a:ext uri="{FF2B5EF4-FFF2-40B4-BE49-F238E27FC236}">
                            <a16:creationId xmlns:a16="http://schemas.microsoft.com/office/drawing/2014/main" id="{8752742D-374E-489C-A69F-3CB5B94A5AE0}"/>
                          </a:ext>
                        </a:extLst>
                      </p:cNvPr>
                      <p:cNvPicPr/>
                      <p:nvPr/>
                    </p:nvPicPr>
                    <p:blipFill>
                      <a:blip r:embed="rId6"/>
                      <a:stretch>
                        <a:fillRect/>
                      </a:stretch>
                    </p:blipFill>
                    <p:spPr>
                      <a:xfrm>
                        <a:off x="3284445" y="5713525"/>
                        <a:ext cx="3068638" cy="762000"/>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7BE67922-1AB5-4135-ACE0-4613D7C40D3A}"/>
              </a:ext>
            </a:extLst>
          </p:cNvPr>
          <p:cNvSpPr txBox="1"/>
          <p:nvPr/>
        </p:nvSpPr>
        <p:spPr>
          <a:xfrm>
            <a:off x="34302" y="4210170"/>
            <a:ext cx="4819474"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宋体" panose="02010600030101010101" pitchFamily="2" charset="-122"/>
                <a:cs typeface="Arial" panose="020B0604020202020204" pitchFamily="34" charset="0"/>
              </a:rPr>
              <a:t>(telegrapher</a:t>
            </a:r>
            <a:r>
              <a:rPr kumimoji="0" lang="en-US" altLang="zh-CN"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宋体" panose="02010600030101010101" pitchFamily="2" charset="-122"/>
                <a:cs typeface="Arial" panose="020B0604020202020204" pitchFamily="34" charset="0"/>
              </a:rPr>
              <a:t>s equations in phasor form)</a:t>
            </a:r>
          </a:p>
        </p:txBody>
      </p:sp>
      <mc:AlternateContent xmlns:mc="http://schemas.openxmlformats.org/markup-compatibility/2006" xmlns:a14="http://schemas.microsoft.com/office/drawing/2010/main">
        <mc:Choice Requires="a14">
          <p:sp>
            <p:nvSpPr>
              <p:cNvPr id="4" name="Rectangle 3"/>
              <p:cNvSpPr/>
              <p:nvPr/>
            </p:nvSpPr>
            <p:spPr>
              <a:xfrm>
                <a:off x="34302" y="3326547"/>
                <a:ext cx="9119223" cy="1155701"/>
              </a:xfrm>
              <a:prstGeom prst="rect">
                <a:avLst/>
              </a:prstGeom>
            </p:spPr>
            <p:txBody>
              <a:bodyPr wrap="square">
                <a:spAutoFit/>
              </a:bodyPr>
              <a:lstStyle/>
              <a:p>
                <a:r>
                  <a:rPr lang="en-US" altLang="zh-CN" sz="2000" dirty="0">
                    <a:solidFill>
                      <a:prstClr val="black"/>
                    </a:solidFill>
                    <a:cs typeface="Arial" panose="020B0604020202020204" pitchFamily="34" charset="0"/>
                  </a:rPr>
                  <a:t>utilizing the property given by </a:t>
                </a:r>
                <a14:m>
                  <m:oMath xmlns:m="http://schemas.openxmlformats.org/officeDocument/2006/math">
                    <m:f>
                      <m:fPr>
                        <m:ctrlPr>
                          <a:rPr lang="zh-CN" altLang="en-US" sz="2000" i="1">
                            <a:solidFill>
                              <a:prstClr val="black"/>
                            </a:solidFill>
                            <a:latin typeface="Cambria Math" panose="02040503050406030204" pitchFamily="18" charset="0"/>
                          </a:rPr>
                        </m:ctrlPr>
                      </m:fPr>
                      <m:num>
                        <m:r>
                          <a:rPr lang="zh-CN" altLang="en-US" sz="2000" i="1">
                            <a:solidFill>
                              <a:prstClr val="black"/>
                            </a:solidFill>
                            <a:latin typeface="Cambria Math" panose="02040503050406030204" pitchFamily="18" charset="0"/>
                          </a:rPr>
                          <m:t>𝑑𝑖</m:t>
                        </m:r>
                      </m:num>
                      <m:den>
                        <m:r>
                          <a:rPr lang="zh-CN" altLang="en-US" sz="2000" i="1">
                            <a:solidFill>
                              <a:prstClr val="black"/>
                            </a:solidFill>
                            <a:latin typeface="Cambria Math" panose="02040503050406030204" pitchFamily="18" charset="0"/>
                          </a:rPr>
                          <m:t>𝑑𝑡</m:t>
                        </m:r>
                      </m:den>
                    </m:f>
                    <m:r>
                      <a:rPr lang="zh-CN" altLang="en-US" sz="2000">
                        <a:solidFill>
                          <a:prstClr val="black"/>
                        </a:solidFill>
                        <a:latin typeface="Cambria Math" panose="02040503050406030204" pitchFamily="18" charset="0"/>
                      </a:rPr>
                      <m:t>=</m:t>
                    </m:r>
                    <m:r>
                      <a:rPr lang="zh-CN" altLang="en-US" sz="2000">
                        <a:solidFill>
                          <a:prstClr val="black"/>
                        </a:solidFill>
                        <a:latin typeface="Cambria Math" panose="02040503050406030204" pitchFamily="18" charset="0"/>
                      </a:rPr>
                      <m:t>ℜ</m:t>
                    </m:r>
                    <m:r>
                      <a:rPr lang="zh-CN" altLang="en-US" sz="2000" i="1">
                        <a:solidFill>
                          <a:prstClr val="black"/>
                        </a:solidFill>
                        <a:latin typeface="Cambria Math" panose="02040503050406030204" pitchFamily="18" charset="0"/>
                      </a:rPr>
                      <m:t>𝑒</m:t>
                    </m:r>
                    <m:d>
                      <m:dPr>
                        <m:begChr m:val="["/>
                        <m:endChr m:val="]"/>
                        <m:ctrlPr>
                          <a:rPr lang="zh-CN" altLang="en-US" sz="2000" i="1">
                            <a:solidFill>
                              <a:prstClr val="black"/>
                            </a:solidFill>
                            <a:latin typeface="Cambria Math" panose="02040503050406030204" pitchFamily="18" charset="0"/>
                          </a:rPr>
                        </m:ctrlPr>
                      </m:dPr>
                      <m:e>
                        <m:r>
                          <a:rPr lang="zh-CN" altLang="en-US" sz="2000" i="1">
                            <a:solidFill>
                              <a:prstClr val="black"/>
                            </a:solidFill>
                            <a:latin typeface="Cambria Math" panose="02040503050406030204" pitchFamily="18" charset="0"/>
                          </a:rPr>
                          <m:t>𝑗</m:t>
                        </m:r>
                        <m:r>
                          <a:rPr lang="zh-CN" altLang="en-US" sz="2000" i="1">
                            <a:solidFill>
                              <a:prstClr val="black"/>
                            </a:solidFill>
                            <a:latin typeface="Cambria Math" panose="02040503050406030204" pitchFamily="18" charset="0"/>
                          </a:rPr>
                          <m:t>𝜔</m:t>
                        </m:r>
                        <m:acc>
                          <m:accPr>
                            <m:chr m:val="̃"/>
                            <m:ctrlPr>
                              <a:rPr lang="zh-CN" altLang="en-US" sz="2000" i="1">
                                <a:solidFill>
                                  <a:prstClr val="black"/>
                                </a:solidFill>
                                <a:latin typeface="Cambria Math" panose="02040503050406030204" pitchFamily="18" charset="0"/>
                              </a:rPr>
                            </m:ctrlPr>
                          </m:accPr>
                          <m:e>
                            <m:r>
                              <a:rPr lang="zh-CN" altLang="en-US" sz="2000" i="1">
                                <a:solidFill>
                                  <a:prstClr val="black"/>
                                </a:solidFill>
                                <a:latin typeface="Cambria Math" panose="02040503050406030204" pitchFamily="18" charset="0"/>
                              </a:rPr>
                              <m:t>𝐼</m:t>
                            </m:r>
                          </m:e>
                        </m:acc>
                        <m:sSup>
                          <m:sSupPr>
                            <m:ctrlPr>
                              <a:rPr lang="zh-CN" altLang="en-US" sz="2000" i="1">
                                <a:solidFill>
                                  <a:prstClr val="black"/>
                                </a:solidFill>
                                <a:latin typeface="Cambria Math" panose="02040503050406030204" pitchFamily="18" charset="0"/>
                              </a:rPr>
                            </m:ctrlPr>
                          </m:sSupPr>
                          <m:e>
                            <m:r>
                              <a:rPr lang="zh-CN" altLang="en-US" sz="2000" i="1">
                                <a:solidFill>
                                  <a:prstClr val="black"/>
                                </a:solidFill>
                                <a:latin typeface="Cambria Math" panose="02040503050406030204" pitchFamily="18" charset="0"/>
                              </a:rPr>
                              <m:t>𝑒</m:t>
                            </m:r>
                          </m:e>
                          <m:sup>
                            <m:r>
                              <a:rPr lang="zh-CN" altLang="en-US" sz="2000" i="1">
                                <a:solidFill>
                                  <a:prstClr val="black"/>
                                </a:solidFill>
                                <a:latin typeface="Cambria Math" panose="02040503050406030204" pitchFamily="18" charset="0"/>
                              </a:rPr>
                              <m:t>𝑗𝑤𝑡</m:t>
                            </m:r>
                          </m:sup>
                        </m:sSup>
                      </m:e>
                    </m:d>
                    <m:r>
                      <a:rPr lang="zh-CN" altLang="en-US" sz="2000" i="1">
                        <a:solidFill>
                          <a:prstClr val="black"/>
                        </a:solidFill>
                        <a:latin typeface="Cambria Math" panose="02040503050406030204" pitchFamily="18" charset="0"/>
                      </a:rPr>
                      <m:t> </m:t>
                    </m:r>
                  </m:oMath>
                </a14:m>
                <a:r>
                  <a:rPr lang="en-US" altLang="zh-CN" sz="2000" dirty="0" smtClean="0">
                    <a:solidFill>
                      <a:prstClr val="black"/>
                    </a:solidFill>
                    <a:cs typeface="Arial" panose="020B0604020202020204" pitchFamily="34" charset="0"/>
                  </a:rPr>
                  <a:t>that </a:t>
                </a:r>
                <a:r>
                  <a:rPr lang="en-US" altLang="zh-CN" sz="2000" dirty="0">
                    <a:solidFill>
                      <a:prstClr val="black"/>
                    </a:solidFill>
                    <a:cs typeface="Arial" panose="020B0604020202020204" pitchFamily="34" charset="0"/>
                  </a:rPr>
                  <a:t>∂/∂t in </a:t>
                </a:r>
                <a:r>
                  <a:rPr lang="en-US" altLang="zh-CN" sz="2000" dirty="0" smtClean="0">
                    <a:solidFill>
                      <a:prstClr val="black"/>
                    </a:solidFill>
                    <a:cs typeface="Arial" panose="020B0604020202020204" pitchFamily="34" charset="0"/>
                  </a:rPr>
                  <a:t>time </a:t>
                </a:r>
                <a:r>
                  <a:rPr lang="en-US" altLang="zh-CN" sz="2000" dirty="0">
                    <a:solidFill>
                      <a:prstClr val="black"/>
                    </a:solidFill>
                    <a:cs typeface="Arial" panose="020B0604020202020204" pitchFamily="34" charset="0"/>
                  </a:rPr>
                  <a:t>domain is equivalent to multiplication by</a:t>
                </a:r>
                <a14:m>
                  <m:oMath xmlns:m="http://schemas.openxmlformats.org/officeDocument/2006/math">
                    <m:r>
                      <a:rPr lang="en-US" altLang="zh-CN" sz="2000">
                        <a:solidFill>
                          <a:prstClr val="black"/>
                        </a:solidFill>
                        <a:latin typeface="Cambria Math" panose="02040503050406030204" pitchFamily="18" charset="0"/>
                      </a:rPr>
                      <m:t> </m:t>
                    </m:r>
                    <m:r>
                      <a:rPr lang="zh-CN" altLang="en-US" sz="2000" i="1">
                        <a:solidFill>
                          <a:prstClr val="black"/>
                        </a:solidFill>
                        <a:latin typeface="Cambria Math" panose="02040503050406030204" pitchFamily="18" charset="0"/>
                      </a:rPr>
                      <m:t>𝑗</m:t>
                    </m:r>
                    <m:r>
                      <a:rPr lang="zh-CN" altLang="en-US" sz="2000" i="1">
                        <a:solidFill>
                          <a:prstClr val="black"/>
                        </a:solidFill>
                        <a:latin typeface="Cambria Math" panose="02040503050406030204" pitchFamily="18" charset="0"/>
                      </a:rPr>
                      <m:t>𝜔</m:t>
                    </m:r>
                    <m:r>
                      <a:rPr lang="en-US" altLang="zh-CN" sz="2000" i="1">
                        <a:solidFill>
                          <a:prstClr val="black"/>
                        </a:solidFill>
                        <a:latin typeface="Cambria Math" panose="02040503050406030204" pitchFamily="18" charset="0"/>
                      </a:rPr>
                      <m:t> </m:t>
                    </m:r>
                  </m:oMath>
                </a14:m>
                <a:r>
                  <a:rPr lang="en-US" altLang="zh-CN" sz="2000" dirty="0">
                    <a:solidFill>
                      <a:prstClr val="black"/>
                    </a:solidFill>
                    <a:cs typeface="Arial" panose="020B0604020202020204" pitchFamily="34" charset="0"/>
                  </a:rPr>
                  <a:t>in the phasor domain, we </a:t>
                </a:r>
                <a:r>
                  <a:rPr lang="en-US" altLang="zh-CN" sz="2000" dirty="0" smtClean="0">
                    <a:solidFill>
                      <a:prstClr val="black"/>
                    </a:solidFill>
                    <a:cs typeface="Arial" panose="020B0604020202020204" pitchFamily="34" charset="0"/>
                  </a:rPr>
                  <a:t>obtain </a:t>
                </a:r>
                <a:r>
                  <a:rPr lang="en-US" altLang="zh-CN" sz="2000" dirty="0">
                    <a:solidFill>
                      <a:prstClr val="black"/>
                    </a:solidFill>
                    <a:latin typeface="Times New Roman" panose="02020603050405020304" pitchFamily="18" charset="0"/>
                    <a:cs typeface="Times New Roman" panose="02020603050405020304" pitchFamily="18" charset="0"/>
                  </a:rPr>
                  <a:t>: </a:t>
                </a:r>
                <a:endParaRPr lang="zh-CN" altLang="en-US" sz="2000" dirty="0"/>
              </a:p>
              <a:p>
                <a:endParaRPr lang="en-US" altLang="zh-CN" sz="2000" dirty="0" smtClean="0">
                  <a:solidFill>
                    <a:prstClr val="black"/>
                  </a:solidFill>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4302" y="3326547"/>
                <a:ext cx="9119223" cy="1155701"/>
              </a:xfrm>
              <a:prstGeom prst="rect">
                <a:avLst/>
              </a:prstGeom>
              <a:blipFill>
                <a:blip r:embed="rId7"/>
                <a:stretch>
                  <a:fillRect l="-7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494008" y="1604461"/>
                <a:ext cx="3005983" cy="404983"/>
              </a:xfrm>
              <a:prstGeom prst="rect">
                <a:avLst/>
              </a:prstGeom>
            </p:spPr>
            <p:txBody>
              <a:bodyPr wrap="square">
                <a:spAutoFit/>
              </a:bodyPr>
              <a:lstStyle/>
              <a:p>
                <a14:m>
                  <m:oMath xmlns:m="http://schemas.openxmlformats.org/officeDocument/2006/math">
                    <m:r>
                      <a:rPr lang="en-US" altLang="zh-CN" i="1">
                        <a:solidFill>
                          <a:prstClr val="black"/>
                        </a:solidFill>
                        <a:latin typeface="Cambria Math" panose="02040503050406030204" pitchFamily="18" charset="0"/>
                      </a:rPr>
                      <m:t> </m:t>
                    </m:r>
                    <m:r>
                      <a:rPr lang="zh-CN" altLang="en-US" i="1">
                        <a:solidFill>
                          <a:prstClr val="black"/>
                        </a:solidFill>
                        <a:latin typeface="Cambria Math" panose="02040503050406030204" pitchFamily="18" charset="0"/>
                      </a:rPr>
                      <m:t>𝑣</m:t>
                    </m:r>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e>
                    </m:d>
                    <m:r>
                      <a:rPr lang="zh-CN" altLang="en-US">
                        <a:solidFill>
                          <a:prstClr val="black"/>
                        </a:solidFill>
                        <a:latin typeface="Cambria Math" panose="02040503050406030204" pitchFamily="18" charset="0"/>
                      </a:rPr>
                      <m:t>=</m:t>
                    </m:r>
                    <m:r>
                      <a:rPr lang="zh-CN" altLang="en-US">
                        <a:solidFill>
                          <a:prstClr val="black"/>
                        </a:solidFill>
                        <a:latin typeface="Cambria Math" panose="02040503050406030204" pitchFamily="18" charset="0"/>
                      </a:rPr>
                      <m:t>ℜ</m:t>
                    </m:r>
                    <m:r>
                      <a:rPr lang="zh-CN" altLang="en-US" i="1">
                        <a:solidFill>
                          <a:prstClr val="black"/>
                        </a:solidFill>
                        <a:latin typeface="Cambria Math" panose="02040503050406030204" pitchFamily="18" charset="0"/>
                      </a:rPr>
                      <m:t>𝑒</m:t>
                    </m:r>
                    <m:d>
                      <m:dPr>
                        <m:begChr m:val="["/>
                        <m:endChr m:val="]"/>
                        <m:ctrlPr>
                          <a:rPr lang="zh-CN" altLang="en-US" i="1">
                            <a:solidFill>
                              <a:prstClr val="black"/>
                            </a:solidFill>
                            <a:latin typeface="Cambria Math" panose="02040503050406030204" pitchFamily="18" charset="0"/>
                          </a:rPr>
                        </m:ctrlPr>
                      </m:dPr>
                      <m:e>
                        <m:acc>
                          <m:accPr>
                            <m:chr m:val="̃"/>
                            <m:ctrlPr>
                              <a:rPr lang="zh-CN" altLang="en-US" i="1">
                                <a:solidFill>
                                  <a:prstClr val="black"/>
                                </a:solidFill>
                                <a:latin typeface="Cambria Math" panose="02040503050406030204" pitchFamily="18" charset="0"/>
                              </a:rPr>
                            </m:ctrlPr>
                          </m:accPr>
                          <m:e>
                            <m:r>
                              <a:rPr lang="zh-CN" altLang="en-US" i="1">
                                <a:solidFill>
                                  <a:prstClr val="black"/>
                                </a:solidFill>
                                <a:latin typeface="Cambria Math" panose="02040503050406030204" pitchFamily="18" charset="0"/>
                              </a:rPr>
                              <m:t>𝑉</m:t>
                            </m:r>
                          </m:e>
                        </m:acc>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e>
                        </m:d>
                        <m:sSup>
                          <m:sSupPr>
                            <m:ctrlPr>
                              <a:rPr lang="zh-CN" altLang="en-US" i="1">
                                <a:solidFill>
                                  <a:prstClr val="black"/>
                                </a:solidFill>
                                <a:latin typeface="Cambria Math" panose="02040503050406030204" pitchFamily="18" charset="0"/>
                              </a:rPr>
                            </m:ctrlPr>
                          </m:sSupPr>
                          <m:e>
                            <m:r>
                              <a:rPr lang="zh-CN" altLang="en-US" i="1">
                                <a:solidFill>
                                  <a:prstClr val="black"/>
                                </a:solidFill>
                                <a:latin typeface="Cambria Math" panose="02040503050406030204" pitchFamily="18" charset="0"/>
                              </a:rPr>
                              <m:t>𝑒</m:t>
                            </m:r>
                          </m:e>
                          <m:sup>
                            <m:r>
                              <a:rPr lang="zh-CN" altLang="en-US" i="1">
                                <a:solidFill>
                                  <a:prstClr val="black"/>
                                </a:solidFill>
                                <a:latin typeface="Cambria Math" panose="02040503050406030204" pitchFamily="18" charset="0"/>
                              </a:rPr>
                              <m:t>𝑗</m:t>
                            </m:r>
                            <m:r>
                              <a:rPr lang="zh-CN" altLang="en-US" i="1">
                                <a:solidFill>
                                  <a:prstClr val="black"/>
                                </a:solidFill>
                                <a:latin typeface="Cambria Math" panose="02040503050406030204" pitchFamily="18" charset="0"/>
                              </a:rPr>
                              <m:t>𝜔</m:t>
                            </m:r>
                            <m:r>
                              <a:rPr lang="zh-CN" altLang="en-US" i="1">
                                <a:solidFill>
                                  <a:prstClr val="black"/>
                                </a:solidFill>
                                <a:latin typeface="Cambria Math" panose="02040503050406030204" pitchFamily="18" charset="0"/>
                              </a:rPr>
                              <m:t>𝑡</m:t>
                            </m:r>
                          </m:sup>
                        </m:sSup>
                      </m:e>
                    </m:d>
                  </m:oMath>
                </a14:m>
                <a:r>
                  <a:rPr lang="zh-CN" altLang="en-US" dirty="0">
                    <a:solidFill>
                      <a:prstClr val="black"/>
                    </a:solidFill>
                    <a:cs typeface="Arial" panose="020B0604020202020204" pitchFamily="34" charset="0"/>
                  </a:rPr>
                  <a:t> </a:t>
                </a:r>
                <a:endParaRPr lang="zh-CN" altLang="en-US" dirty="0"/>
              </a:p>
            </p:txBody>
          </p:sp>
        </mc:Choice>
        <mc:Fallback xmlns="">
          <p:sp>
            <p:nvSpPr>
              <p:cNvPr id="5" name="Rectangle 4"/>
              <p:cNvSpPr>
                <a:spLocks noRot="1" noChangeAspect="1" noMove="1" noResize="1" noEditPoints="1" noAdjustHandles="1" noChangeArrowheads="1" noChangeShapeType="1" noTextEdit="1"/>
              </p:cNvSpPr>
              <p:nvPr/>
            </p:nvSpPr>
            <p:spPr>
              <a:xfrm>
                <a:off x="1494008" y="1604461"/>
                <a:ext cx="3005983" cy="40498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593913" y="1632306"/>
                <a:ext cx="3146439" cy="404983"/>
              </a:xfrm>
              <a:prstGeom prst="rect">
                <a:avLst/>
              </a:prstGeom>
            </p:spPr>
            <p:txBody>
              <a:bodyPr wrap="square">
                <a:spAutoFit/>
              </a:bodyPr>
              <a:lstStyle/>
              <a:p>
                <a14:m>
                  <m:oMath xmlns:m="http://schemas.openxmlformats.org/officeDocument/2006/math">
                    <m:r>
                      <a:rPr lang="zh-CN" altLang="en-US" i="1">
                        <a:solidFill>
                          <a:prstClr val="black"/>
                        </a:solidFill>
                        <a:latin typeface="Cambria Math" panose="02040503050406030204" pitchFamily="18" charset="0"/>
                      </a:rPr>
                      <m:t>𝑖</m:t>
                    </m:r>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e>
                    </m:d>
                    <m:r>
                      <a:rPr lang="zh-CN" altLang="en-US">
                        <a:solidFill>
                          <a:prstClr val="black"/>
                        </a:solidFill>
                        <a:latin typeface="Cambria Math" panose="02040503050406030204" pitchFamily="18" charset="0"/>
                      </a:rPr>
                      <m:t>=</m:t>
                    </m:r>
                    <m:r>
                      <a:rPr lang="zh-CN" altLang="en-US">
                        <a:solidFill>
                          <a:prstClr val="black"/>
                        </a:solidFill>
                        <a:latin typeface="Cambria Math" panose="02040503050406030204" pitchFamily="18" charset="0"/>
                      </a:rPr>
                      <m:t>ℜ</m:t>
                    </m:r>
                    <m:r>
                      <a:rPr lang="zh-CN" altLang="en-US" i="1">
                        <a:solidFill>
                          <a:prstClr val="black"/>
                        </a:solidFill>
                        <a:latin typeface="Cambria Math" panose="02040503050406030204" pitchFamily="18" charset="0"/>
                      </a:rPr>
                      <m:t>𝑒</m:t>
                    </m:r>
                    <m:d>
                      <m:dPr>
                        <m:begChr m:val="["/>
                        <m:endChr m:val="]"/>
                        <m:ctrlPr>
                          <a:rPr lang="zh-CN" altLang="en-US" i="1">
                            <a:solidFill>
                              <a:prstClr val="black"/>
                            </a:solidFill>
                            <a:latin typeface="Cambria Math" panose="02040503050406030204" pitchFamily="18" charset="0"/>
                          </a:rPr>
                        </m:ctrlPr>
                      </m:dPr>
                      <m:e>
                        <m:acc>
                          <m:accPr>
                            <m:chr m:val="̃"/>
                            <m:ctrlPr>
                              <a:rPr lang="zh-CN" altLang="en-US" i="1">
                                <a:solidFill>
                                  <a:prstClr val="black"/>
                                </a:solidFill>
                                <a:latin typeface="Cambria Math" panose="02040503050406030204" pitchFamily="18" charset="0"/>
                              </a:rPr>
                            </m:ctrlPr>
                          </m:accPr>
                          <m:e>
                            <m:r>
                              <a:rPr lang="zh-CN" altLang="en-US" i="1">
                                <a:solidFill>
                                  <a:prstClr val="black"/>
                                </a:solidFill>
                                <a:latin typeface="Cambria Math" panose="02040503050406030204" pitchFamily="18" charset="0"/>
                              </a:rPr>
                              <m:t>𝐼</m:t>
                            </m:r>
                          </m:e>
                        </m:acc>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e>
                        </m:d>
                        <m:sSup>
                          <m:sSupPr>
                            <m:ctrlPr>
                              <a:rPr lang="zh-CN" altLang="en-US" i="1">
                                <a:solidFill>
                                  <a:prstClr val="black"/>
                                </a:solidFill>
                                <a:latin typeface="Cambria Math" panose="02040503050406030204" pitchFamily="18" charset="0"/>
                              </a:rPr>
                            </m:ctrlPr>
                          </m:sSupPr>
                          <m:e>
                            <m:r>
                              <a:rPr lang="zh-CN" altLang="en-US" i="1">
                                <a:solidFill>
                                  <a:prstClr val="black"/>
                                </a:solidFill>
                                <a:latin typeface="Cambria Math" panose="02040503050406030204" pitchFamily="18" charset="0"/>
                              </a:rPr>
                              <m:t>𝑒</m:t>
                            </m:r>
                          </m:e>
                          <m:sup>
                            <m:r>
                              <a:rPr lang="zh-CN" altLang="en-US" i="1">
                                <a:solidFill>
                                  <a:prstClr val="black"/>
                                </a:solidFill>
                                <a:latin typeface="Cambria Math" panose="02040503050406030204" pitchFamily="18" charset="0"/>
                              </a:rPr>
                              <m:t>𝑗</m:t>
                            </m:r>
                            <m:r>
                              <a:rPr lang="zh-CN" altLang="en-US" i="1">
                                <a:solidFill>
                                  <a:prstClr val="black"/>
                                </a:solidFill>
                                <a:latin typeface="Cambria Math" panose="02040503050406030204" pitchFamily="18" charset="0"/>
                              </a:rPr>
                              <m:t>𝜔</m:t>
                            </m:r>
                            <m:r>
                              <a:rPr lang="zh-CN" altLang="en-US" i="1">
                                <a:solidFill>
                                  <a:prstClr val="black"/>
                                </a:solidFill>
                                <a:latin typeface="Cambria Math" panose="02040503050406030204" pitchFamily="18" charset="0"/>
                              </a:rPr>
                              <m:t>𝑡</m:t>
                            </m:r>
                          </m:sup>
                        </m:sSup>
                      </m:e>
                    </m:d>
                  </m:oMath>
                </a14:m>
                <a:r>
                  <a:rPr lang="zh-CN" altLang="en-US" dirty="0">
                    <a:solidFill>
                      <a:prstClr val="black"/>
                    </a:solidFill>
                    <a:cs typeface="Arial" panose="020B0604020202020204" pitchFamily="34" charset="0"/>
                  </a:rPr>
                  <a:t> </a:t>
                </a:r>
                <a:endParaRPr lang="zh-CN" altLang="en-US" dirty="0"/>
              </a:p>
            </p:txBody>
          </p:sp>
        </mc:Choice>
        <mc:Fallback xmlns="">
          <p:sp>
            <p:nvSpPr>
              <p:cNvPr id="6" name="Rectangle 5"/>
              <p:cNvSpPr>
                <a:spLocks noRot="1" noChangeAspect="1" noMove="1" noResize="1" noEditPoints="1" noAdjustHandles="1" noChangeArrowheads="1" noChangeShapeType="1" noTextEdit="1"/>
              </p:cNvSpPr>
              <p:nvPr/>
            </p:nvSpPr>
            <p:spPr>
              <a:xfrm>
                <a:off x="4593913" y="1632306"/>
                <a:ext cx="3146439" cy="404983"/>
              </a:xfrm>
              <a:prstGeom prst="rect">
                <a:avLst/>
              </a:prstGeom>
              <a:blipFill>
                <a:blip r:embed="rId9"/>
                <a:stretch>
                  <a:fillRect/>
                </a:stretch>
              </a:blipFill>
            </p:spPr>
            <p:txBody>
              <a:bodyPr/>
              <a:lstStyle/>
              <a:p>
                <a:r>
                  <a:rPr lang="zh-CN" altLang="en-US">
                    <a:noFill/>
                  </a:rPr>
                  <a:t> </a:t>
                </a:r>
              </a:p>
            </p:txBody>
          </p:sp>
        </mc:Fallback>
      </mc:AlternateContent>
      <p:sp>
        <p:nvSpPr>
          <p:cNvPr id="7" name="Rectangle 6"/>
          <p:cNvSpPr/>
          <p:nvPr/>
        </p:nvSpPr>
        <p:spPr>
          <a:xfrm>
            <a:off x="-710" y="2099186"/>
            <a:ext cx="668773" cy="400110"/>
          </a:xfrm>
          <a:prstGeom prst="rect">
            <a:avLst/>
          </a:prstGeom>
        </p:spPr>
        <p:txBody>
          <a:bodyPr wrap="none">
            <a:spAutoFit/>
          </a:bodyPr>
          <a:lstStyle/>
          <a:p>
            <a:r>
              <a:rPr lang="zh-CN" altLang="en-US" sz="2000" dirty="0">
                <a:solidFill>
                  <a:prstClr val="black"/>
                </a:solidFill>
                <a:cs typeface="Arial" panose="020B0604020202020204" pitchFamily="34" charset="0"/>
              </a:rPr>
              <a:t>into </a:t>
            </a:r>
            <a:endParaRPr lang="zh-CN" altLang="en-US" sz="2000" dirty="0"/>
          </a:p>
        </p:txBody>
      </p:sp>
      <mc:AlternateContent xmlns:mc="http://schemas.openxmlformats.org/markup-compatibility/2006" xmlns:a14="http://schemas.microsoft.com/office/drawing/2010/main">
        <mc:Choice Requires="a14">
          <p:sp>
            <p:nvSpPr>
              <p:cNvPr id="8" name="Rectangle 7"/>
              <p:cNvSpPr/>
              <p:nvPr/>
            </p:nvSpPr>
            <p:spPr>
              <a:xfrm>
                <a:off x="1133714" y="2549096"/>
                <a:ext cx="3586147" cy="6298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a:solidFill>
                            <a:prstClr val="black"/>
                          </a:solidFill>
                          <a:latin typeface="Cambria Math" panose="02040503050406030204" pitchFamily="18" charset="0"/>
                        </a:rPr>
                        <m:t>−</m:t>
                      </m:r>
                      <m:f>
                        <m:fPr>
                          <m:ctrlPr>
                            <a:rPr lang="zh-CN" altLang="en-US" i="1">
                              <a:solidFill>
                                <a:prstClr val="black"/>
                              </a:solidFill>
                              <a:latin typeface="Cambria Math" panose="02040503050406030204" pitchFamily="18" charset="0"/>
                            </a:rPr>
                          </m:ctrlPr>
                        </m:fPr>
                        <m:num>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𝑣</m:t>
                          </m:r>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e>
                          </m:d>
                        </m:num>
                        <m:den>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𝑧</m:t>
                          </m:r>
                        </m:den>
                      </m:f>
                      <m:r>
                        <a:rPr lang="zh-CN" altLang="en-US">
                          <a:solidFill>
                            <a:prstClr val="black"/>
                          </a:solidFill>
                          <a:latin typeface="Cambria Math" panose="02040503050406030204" pitchFamily="18" charset="0"/>
                        </a:rPr>
                        <m:t>=</m:t>
                      </m:r>
                      <m:sSup>
                        <m:sSupPr>
                          <m:ctrlPr>
                            <a:rPr lang="zh-CN" altLang="en-US" i="1">
                              <a:solidFill>
                                <a:prstClr val="black"/>
                              </a:solidFill>
                              <a:latin typeface="Cambria Math" panose="02040503050406030204" pitchFamily="18" charset="0"/>
                            </a:rPr>
                          </m:ctrlPr>
                        </m:sSupPr>
                        <m:e>
                          <m:r>
                            <a:rPr lang="zh-CN" altLang="en-US" i="1">
                              <a:solidFill>
                                <a:prstClr val="black"/>
                              </a:solidFill>
                              <a:latin typeface="Cambria Math" panose="02040503050406030204" pitchFamily="18" charset="0"/>
                            </a:rPr>
                            <m:t>𝑅</m:t>
                          </m:r>
                        </m:e>
                        <m:sup>
                          <m:r>
                            <a:rPr lang="zh-CN" altLang="en-US">
                              <a:solidFill>
                                <a:prstClr val="black"/>
                              </a:solidFill>
                              <a:latin typeface="Cambria Math" panose="02040503050406030204" pitchFamily="18" charset="0"/>
                            </a:rPr>
                            <m:t>′</m:t>
                          </m:r>
                        </m:sup>
                      </m:sSup>
                      <m:r>
                        <a:rPr lang="zh-CN" altLang="en-US" i="1">
                          <a:solidFill>
                            <a:prstClr val="black"/>
                          </a:solidFill>
                          <a:latin typeface="Cambria Math" panose="02040503050406030204" pitchFamily="18" charset="0"/>
                        </a:rPr>
                        <m:t>𝑖</m:t>
                      </m:r>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e>
                      </m:d>
                      <m:r>
                        <a:rPr lang="zh-CN" altLang="en-US">
                          <a:solidFill>
                            <a:prstClr val="black"/>
                          </a:solidFill>
                          <a:latin typeface="Cambria Math" panose="02040503050406030204" pitchFamily="18" charset="0"/>
                        </a:rPr>
                        <m:t>+</m:t>
                      </m:r>
                      <m:sSup>
                        <m:sSupPr>
                          <m:ctrlPr>
                            <a:rPr lang="zh-CN" altLang="en-US" i="1">
                              <a:solidFill>
                                <a:prstClr val="black"/>
                              </a:solidFill>
                              <a:latin typeface="Cambria Math" panose="02040503050406030204" pitchFamily="18" charset="0"/>
                            </a:rPr>
                          </m:ctrlPr>
                        </m:sSupPr>
                        <m:e>
                          <m:r>
                            <a:rPr lang="zh-CN" altLang="en-US" i="1">
                              <a:solidFill>
                                <a:prstClr val="black"/>
                              </a:solidFill>
                              <a:latin typeface="Cambria Math" panose="02040503050406030204" pitchFamily="18" charset="0"/>
                            </a:rPr>
                            <m:t>𝐿</m:t>
                          </m:r>
                        </m:e>
                        <m:sup>
                          <m:r>
                            <a:rPr lang="zh-CN" altLang="en-US">
                              <a:solidFill>
                                <a:prstClr val="black"/>
                              </a:solidFill>
                              <a:latin typeface="Cambria Math" panose="02040503050406030204" pitchFamily="18" charset="0"/>
                            </a:rPr>
                            <m:t>′</m:t>
                          </m:r>
                        </m:sup>
                      </m:sSup>
                      <m:f>
                        <m:fPr>
                          <m:ctrlPr>
                            <a:rPr lang="zh-CN" altLang="en-US" i="1">
                              <a:solidFill>
                                <a:prstClr val="black"/>
                              </a:solidFill>
                              <a:latin typeface="Cambria Math" panose="02040503050406030204" pitchFamily="18" charset="0"/>
                            </a:rPr>
                          </m:ctrlPr>
                        </m:fPr>
                        <m:num>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𝑖</m:t>
                          </m:r>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e>
                          </m:d>
                        </m:num>
                        <m:den>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den>
                      </m:f>
                    </m:oMath>
                  </m:oMathPara>
                </a14:m>
                <a:endParaRPr lang="zh-CN" altLang="en-US" dirty="0"/>
              </a:p>
            </p:txBody>
          </p:sp>
        </mc:Choice>
        <mc:Fallback xmlns="">
          <p:sp>
            <p:nvSpPr>
              <p:cNvPr id="8" name="Rectangle 7"/>
              <p:cNvSpPr>
                <a:spLocks noRot="1" noChangeAspect="1" noMove="1" noResize="1" noEditPoints="1" noAdjustHandles="1" noChangeArrowheads="1" noChangeShapeType="1" noTextEdit="1"/>
              </p:cNvSpPr>
              <p:nvPr/>
            </p:nvSpPr>
            <p:spPr>
              <a:xfrm>
                <a:off x="1133714" y="2549096"/>
                <a:ext cx="3586147" cy="62985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818764" y="2562383"/>
                <a:ext cx="3960440" cy="6298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a:solidFill>
                            <a:prstClr val="black"/>
                          </a:solidFill>
                          <a:latin typeface="Cambria Math" panose="02040503050406030204" pitchFamily="18" charset="0"/>
                        </a:rPr>
                        <m:t>−</m:t>
                      </m:r>
                      <m:f>
                        <m:fPr>
                          <m:ctrlPr>
                            <a:rPr lang="zh-CN" altLang="en-US" i="1">
                              <a:solidFill>
                                <a:prstClr val="black"/>
                              </a:solidFill>
                              <a:latin typeface="Cambria Math" panose="02040503050406030204" pitchFamily="18" charset="0"/>
                            </a:rPr>
                          </m:ctrlPr>
                        </m:fPr>
                        <m:num>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𝑖</m:t>
                          </m:r>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e>
                          </m:d>
                        </m:num>
                        <m:den>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𝑧</m:t>
                          </m:r>
                        </m:den>
                      </m:f>
                      <m:r>
                        <a:rPr lang="zh-CN" altLang="en-US">
                          <a:solidFill>
                            <a:prstClr val="black"/>
                          </a:solidFill>
                          <a:latin typeface="Cambria Math" panose="02040503050406030204" pitchFamily="18" charset="0"/>
                        </a:rPr>
                        <m:t>=</m:t>
                      </m:r>
                      <m:sSup>
                        <m:sSupPr>
                          <m:ctrlPr>
                            <a:rPr lang="zh-CN" altLang="en-US" i="1">
                              <a:solidFill>
                                <a:prstClr val="black"/>
                              </a:solidFill>
                              <a:latin typeface="Cambria Math" panose="02040503050406030204" pitchFamily="18" charset="0"/>
                            </a:rPr>
                          </m:ctrlPr>
                        </m:sSupPr>
                        <m:e>
                          <m:r>
                            <a:rPr lang="zh-CN" altLang="en-US" i="1">
                              <a:solidFill>
                                <a:prstClr val="black"/>
                              </a:solidFill>
                              <a:latin typeface="Cambria Math" panose="02040503050406030204" pitchFamily="18" charset="0"/>
                            </a:rPr>
                            <m:t>𝐺</m:t>
                          </m:r>
                        </m:e>
                        <m:sup>
                          <m:r>
                            <a:rPr lang="zh-CN" altLang="en-US">
                              <a:solidFill>
                                <a:prstClr val="black"/>
                              </a:solidFill>
                              <a:latin typeface="Cambria Math" panose="02040503050406030204" pitchFamily="18" charset="0"/>
                            </a:rPr>
                            <m:t>′</m:t>
                          </m:r>
                        </m:sup>
                      </m:sSup>
                      <m:r>
                        <a:rPr lang="zh-CN" altLang="en-US" i="1">
                          <a:solidFill>
                            <a:prstClr val="black"/>
                          </a:solidFill>
                          <a:latin typeface="Cambria Math" panose="02040503050406030204" pitchFamily="18" charset="0"/>
                        </a:rPr>
                        <m:t>𝑣</m:t>
                      </m:r>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e>
                      </m:d>
                      <m:r>
                        <a:rPr lang="zh-CN" altLang="en-US">
                          <a:solidFill>
                            <a:prstClr val="black"/>
                          </a:solidFill>
                          <a:latin typeface="Cambria Math" panose="02040503050406030204" pitchFamily="18" charset="0"/>
                        </a:rPr>
                        <m:t>+</m:t>
                      </m:r>
                      <m:sSup>
                        <m:sSupPr>
                          <m:ctrlPr>
                            <a:rPr lang="zh-CN" altLang="en-US" i="1">
                              <a:solidFill>
                                <a:prstClr val="black"/>
                              </a:solidFill>
                              <a:latin typeface="Cambria Math" panose="02040503050406030204" pitchFamily="18" charset="0"/>
                            </a:rPr>
                          </m:ctrlPr>
                        </m:sSupPr>
                        <m:e>
                          <m:r>
                            <a:rPr lang="zh-CN" altLang="en-US" i="1">
                              <a:solidFill>
                                <a:prstClr val="black"/>
                              </a:solidFill>
                              <a:latin typeface="Cambria Math" panose="02040503050406030204" pitchFamily="18" charset="0"/>
                            </a:rPr>
                            <m:t>𝐶</m:t>
                          </m:r>
                        </m:e>
                        <m:sup>
                          <m:r>
                            <a:rPr lang="zh-CN" altLang="en-US">
                              <a:solidFill>
                                <a:prstClr val="black"/>
                              </a:solidFill>
                              <a:latin typeface="Cambria Math" panose="02040503050406030204" pitchFamily="18" charset="0"/>
                            </a:rPr>
                            <m:t>′</m:t>
                          </m:r>
                        </m:sup>
                      </m:sSup>
                      <m:f>
                        <m:fPr>
                          <m:ctrlPr>
                            <a:rPr lang="zh-CN" altLang="en-US" i="1">
                              <a:solidFill>
                                <a:prstClr val="black"/>
                              </a:solidFill>
                              <a:latin typeface="Cambria Math" panose="02040503050406030204" pitchFamily="18" charset="0"/>
                            </a:rPr>
                          </m:ctrlPr>
                        </m:fPr>
                        <m:num>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𝑣</m:t>
                          </m:r>
                          <m:d>
                            <m:dPr>
                              <m:ctrlPr>
                                <a:rPr lang="zh-CN" altLang="en-US" i="1">
                                  <a:solidFill>
                                    <a:prstClr val="black"/>
                                  </a:solidFill>
                                  <a:latin typeface="Cambria Math" panose="02040503050406030204" pitchFamily="18" charset="0"/>
                                </a:rPr>
                              </m:ctrlPr>
                            </m:dPr>
                            <m:e>
                              <m:r>
                                <a:rPr lang="zh-CN" altLang="en-US" i="1">
                                  <a:solidFill>
                                    <a:prstClr val="black"/>
                                  </a:solidFill>
                                  <a:latin typeface="Cambria Math" panose="02040503050406030204" pitchFamily="18" charset="0"/>
                                </a:rPr>
                                <m:t>𝑧</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e>
                          </m:d>
                        </m:num>
                        <m:den>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𝑡</m:t>
                          </m:r>
                        </m:den>
                      </m:f>
                      <m:r>
                        <a:rPr lang="zh-CN" altLang="en-US" i="1">
                          <a:solidFill>
                            <a:prstClr val="black"/>
                          </a:solidFill>
                          <a:latin typeface="Cambria Math" panose="02040503050406030204" pitchFamily="18" charset="0"/>
                        </a:rPr>
                        <m:t> </m:t>
                      </m:r>
                    </m:oMath>
                  </m:oMathPara>
                </a14:m>
                <a:endParaRPr lang="zh-CN" altLang="en-US" dirty="0"/>
              </a:p>
            </p:txBody>
          </p:sp>
        </mc:Choice>
        <mc:Fallback xmlns="">
          <p:sp>
            <p:nvSpPr>
              <p:cNvPr id="9" name="Rectangle 8"/>
              <p:cNvSpPr>
                <a:spLocks noRot="1" noChangeAspect="1" noMove="1" noResize="1" noEditPoints="1" noAdjustHandles="1" noChangeArrowheads="1" noChangeShapeType="1" noTextEdit="1"/>
              </p:cNvSpPr>
              <p:nvPr/>
            </p:nvSpPr>
            <p:spPr>
              <a:xfrm>
                <a:off x="4818764" y="2562383"/>
                <a:ext cx="3960440" cy="629851"/>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0140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pc="-150" dirty="0"/>
              <a:t>T</a:t>
            </a:r>
            <a:r>
              <a:rPr lang="en-US" altLang="zh-CN" dirty="0"/>
              <a:t>ransmissi</a:t>
            </a:r>
            <a:r>
              <a:rPr lang="en-US" altLang="zh-CN" spc="5" dirty="0"/>
              <a:t>o</a:t>
            </a:r>
            <a:r>
              <a:rPr lang="en-US" altLang="zh-CN" dirty="0"/>
              <a:t>n</a:t>
            </a:r>
            <a:r>
              <a:rPr lang="en-US" altLang="zh-CN" spc="-55" dirty="0"/>
              <a:t> </a:t>
            </a:r>
            <a:r>
              <a:rPr lang="en-US" altLang="zh-CN" dirty="0"/>
              <a:t>Lin</a:t>
            </a:r>
            <a:r>
              <a:rPr lang="en-US" altLang="zh-CN" spc="5" dirty="0"/>
              <a:t>e</a:t>
            </a:r>
            <a:r>
              <a:rPr lang="en-US" altLang="zh-CN" dirty="0"/>
              <a:t> Motivation</a:t>
            </a:r>
            <a:endParaRPr lang="zh-CN" altLang="en-US" dirty="0"/>
          </a:p>
        </p:txBody>
      </p:sp>
      <p:sp>
        <p:nvSpPr>
          <p:cNvPr id="3" name="Slide Number Placeholder 2"/>
          <p:cNvSpPr>
            <a:spLocks noGrp="1"/>
          </p:cNvSpPr>
          <p:nvPr>
            <p:ph type="sldNum" sz="quarter" idx="4"/>
          </p:nvPr>
        </p:nvSpPr>
        <p:spPr/>
        <p:txBody>
          <a:bodyPr/>
          <a:lstStyle/>
          <a:p>
            <a:fld id="{A9A80E4B-C0F5-4E56-9598-1969ED3AF9CA}" type="slidenum">
              <a:rPr lang="zh-CN" altLang="en-US" smtClean="0"/>
              <a:pPr/>
              <a:t>7</a:t>
            </a:fld>
            <a:endParaRPr lang="zh-CN" altLang="en-US" dirty="0"/>
          </a:p>
        </p:txBody>
      </p:sp>
      <p:sp>
        <p:nvSpPr>
          <p:cNvPr id="4" name="Rectangle 1"/>
          <p:cNvSpPr>
            <a:spLocks noChangeArrowheads="1"/>
          </p:cNvSpPr>
          <p:nvPr/>
        </p:nvSpPr>
        <p:spPr bwMode="auto">
          <a:xfrm>
            <a:off x="-2" y="974209"/>
            <a:ext cx="9018959"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1" algn="just">
              <a:lnSpc>
                <a:spcPct val="150000"/>
              </a:lnSpc>
            </a:pPr>
            <a:r>
              <a:rPr lang="en-US" altLang="zh-CN" sz="2200" dirty="0"/>
              <a:t>Circuit T</a:t>
            </a:r>
            <a:r>
              <a:rPr lang="en-US" altLang="zh-CN" sz="2200" dirty="0" smtClean="0"/>
              <a:t>heory: theory of </a:t>
            </a:r>
            <a:r>
              <a:rPr lang="en-US" altLang="zh-CN" sz="2200" dirty="0" smtClean="0">
                <a:solidFill>
                  <a:srgbClr val="FF0000"/>
                </a:solidFill>
              </a:rPr>
              <a:t>lumped elements </a:t>
            </a:r>
            <a:r>
              <a:rPr lang="en-US" altLang="zh-CN" sz="2200" dirty="0" smtClean="0"/>
              <a:t>(</a:t>
            </a:r>
            <a:r>
              <a:rPr lang="en-US" altLang="zh-CN" sz="2200" dirty="0"/>
              <a:t>R, C, </a:t>
            </a:r>
            <a:r>
              <a:rPr lang="en-US" altLang="zh-CN" sz="2200" dirty="0" smtClean="0"/>
              <a:t>L), conducting </a:t>
            </a:r>
            <a:r>
              <a:rPr lang="en-US" altLang="zh-CN" sz="2200" dirty="0"/>
              <a:t>wires play no role (space-independent v, </a:t>
            </a:r>
            <a:r>
              <a:rPr lang="en-US" altLang="zh-CN" sz="2200" dirty="0" err="1" smtClean="0"/>
              <a:t>i</a:t>
            </a:r>
            <a:r>
              <a:rPr lang="en-US" altLang="zh-CN" sz="2200" dirty="0" smtClean="0"/>
              <a:t>), </a:t>
            </a:r>
            <a:r>
              <a:rPr lang="en-US" altLang="zh-CN" sz="2200" dirty="0" smtClean="0">
                <a:solidFill>
                  <a:srgbClr val="FF0000"/>
                </a:solidFill>
              </a:rPr>
              <a:t>simple, approximate. </a:t>
            </a:r>
            <a:endParaRPr lang="en-GB" altLang="zh-CN" sz="2200" dirty="0" smtClean="0">
              <a:solidFill>
                <a:srgbClr val="FF0000"/>
              </a:solidFill>
            </a:endParaRPr>
          </a:p>
        </p:txBody>
      </p:sp>
      <p:sp>
        <p:nvSpPr>
          <p:cNvPr id="5" name="Rectangle 1"/>
          <p:cNvSpPr>
            <a:spLocks noChangeArrowheads="1"/>
          </p:cNvSpPr>
          <p:nvPr/>
        </p:nvSpPr>
        <p:spPr bwMode="auto">
          <a:xfrm>
            <a:off x="-9525" y="4977784"/>
            <a:ext cx="9153525" cy="16158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1" algn="just">
              <a:lnSpc>
                <a:spcPct val="150000"/>
              </a:lnSpc>
            </a:pPr>
            <a:r>
              <a:rPr lang="en-US" altLang="zh-CN" sz="2200" dirty="0" smtClean="0">
                <a:latin typeface="Arial"/>
                <a:cs typeface="Arial"/>
              </a:rPr>
              <a:t>Tra</a:t>
            </a:r>
            <a:r>
              <a:rPr lang="en-US" altLang="zh-CN" sz="2200" spc="5" dirty="0" smtClean="0">
                <a:latin typeface="Arial"/>
                <a:cs typeface="Arial"/>
              </a:rPr>
              <a:t>n</a:t>
            </a:r>
            <a:r>
              <a:rPr lang="en-US" altLang="zh-CN" sz="2200" dirty="0" smtClean="0">
                <a:latin typeface="Arial"/>
                <a:cs typeface="Arial"/>
              </a:rPr>
              <a:t>smi</a:t>
            </a:r>
            <a:r>
              <a:rPr lang="en-US" altLang="zh-CN" sz="2200" spc="5" dirty="0" smtClean="0">
                <a:latin typeface="Arial"/>
                <a:cs typeface="Arial"/>
              </a:rPr>
              <a:t>s</a:t>
            </a:r>
            <a:r>
              <a:rPr lang="en-US" altLang="zh-CN" sz="2200" dirty="0" smtClean="0">
                <a:latin typeface="Arial"/>
                <a:cs typeface="Arial"/>
              </a:rPr>
              <a:t>sion</a:t>
            </a:r>
            <a:r>
              <a:rPr lang="en-US" altLang="zh-CN" sz="2200" spc="-40" dirty="0" smtClean="0">
                <a:latin typeface="Arial"/>
                <a:cs typeface="Arial"/>
              </a:rPr>
              <a:t> </a:t>
            </a:r>
            <a:r>
              <a:rPr lang="en-US" altLang="zh-CN" sz="2200" dirty="0" smtClean="0">
                <a:latin typeface="Arial"/>
                <a:cs typeface="Arial"/>
              </a:rPr>
              <a:t>line</a:t>
            </a:r>
            <a:r>
              <a:rPr lang="en-US" altLang="zh-CN" sz="2200" spc="-15" dirty="0" smtClean="0">
                <a:latin typeface="Arial"/>
                <a:cs typeface="Arial"/>
              </a:rPr>
              <a:t> </a:t>
            </a:r>
            <a:r>
              <a:rPr lang="en-US" altLang="zh-CN" sz="2200" dirty="0" smtClean="0"/>
              <a:t> Theory : </a:t>
            </a:r>
            <a:r>
              <a:rPr lang="en-US" altLang="zh-CN" sz="2200" dirty="0" smtClean="0">
                <a:latin typeface="Arial"/>
                <a:cs typeface="Arial"/>
              </a:rPr>
              <a:t>bridge</a:t>
            </a:r>
            <a:r>
              <a:rPr lang="en-US" altLang="zh-CN" sz="2200" spc="-25" dirty="0" smtClean="0">
                <a:latin typeface="Arial"/>
                <a:cs typeface="Arial"/>
              </a:rPr>
              <a:t> </a:t>
            </a:r>
            <a:r>
              <a:rPr lang="en-US" altLang="zh-CN" sz="2200" dirty="0" smtClean="0">
                <a:latin typeface="Arial"/>
                <a:cs typeface="Arial"/>
              </a:rPr>
              <a:t>ci</a:t>
            </a:r>
            <a:r>
              <a:rPr lang="en-US" altLang="zh-CN" sz="2200" spc="5" dirty="0" smtClean="0">
                <a:latin typeface="Arial"/>
                <a:cs typeface="Arial"/>
              </a:rPr>
              <a:t>r</a:t>
            </a:r>
            <a:r>
              <a:rPr lang="en-US" altLang="zh-CN" sz="2200" dirty="0" smtClean="0">
                <a:latin typeface="Arial"/>
                <a:cs typeface="Arial"/>
              </a:rPr>
              <a:t>c</a:t>
            </a:r>
            <a:r>
              <a:rPr lang="en-US" altLang="zh-CN" sz="2200" spc="5" dirty="0" smtClean="0">
                <a:latin typeface="Arial"/>
                <a:cs typeface="Arial"/>
              </a:rPr>
              <a:t>u</a:t>
            </a:r>
            <a:r>
              <a:rPr lang="en-US" altLang="zh-CN" sz="2200" dirty="0" smtClean="0">
                <a:latin typeface="Arial"/>
                <a:cs typeface="Arial"/>
              </a:rPr>
              <a:t>it</a:t>
            </a:r>
            <a:r>
              <a:rPr lang="en-US" altLang="zh-CN" sz="2200" spc="-25" dirty="0" smtClean="0">
                <a:latin typeface="Arial"/>
                <a:cs typeface="Arial"/>
              </a:rPr>
              <a:t> </a:t>
            </a:r>
            <a:r>
              <a:rPr lang="en-US" altLang="zh-CN" sz="2200" dirty="0">
                <a:latin typeface="Arial"/>
                <a:cs typeface="Arial"/>
              </a:rPr>
              <a:t>theory</a:t>
            </a:r>
            <a:r>
              <a:rPr lang="en-US" altLang="zh-CN" sz="2200" spc="-30" dirty="0">
                <a:latin typeface="Arial"/>
                <a:cs typeface="Arial"/>
              </a:rPr>
              <a:t> </a:t>
            </a:r>
            <a:r>
              <a:rPr lang="en-US" altLang="zh-CN" sz="2200" dirty="0">
                <a:latin typeface="Arial"/>
                <a:cs typeface="Arial"/>
              </a:rPr>
              <a:t>and </a:t>
            </a:r>
            <a:r>
              <a:rPr lang="en-US" altLang="zh-CN" sz="2200" dirty="0" smtClean="0">
                <a:latin typeface="Arial"/>
                <a:cs typeface="Arial"/>
              </a:rPr>
              <a:t>EM</a:t>
            </a:r>
            <a:r>
              <a:rPr lang="en-US" altLang="zh-CN" sz="2200" spc="-35" dirty="0" smtClean="0">
                <a:latin typeface="Arial"/>
                <a:cs typeface="Arial"/>
              </a:rPr>
              <a:t> </a:t>
            </a:r>
            <a:r>
              <a:rPr lang="en-US" altLang="zh-CN" sz="2200" dirty="0" smtClean="0">
                <a:latin typeface="Arial"/>
                <a:cs typeface="Arial"/>
              </a:rPr>
              <a:t>theory,</a:t>
            </a:r>
            <a:r>
              <a:rPr lang="en-US" altLang="zh-CN" sz="2200" dirty="0"/>
              <a:t> theory of </a:t>
            </a:r>
            <a:r>
              <a:rPr lang="en-US" altLang="zh-CN" sz="2200" dirty="0">
                <a:solidFill>
                  <a:srgbClr val="FF0000"/>
                </a:solidFill>
              </a:rPr>
              <a:t>distributed </a:t>
            </a:r>
            <a:r>
              <a:rPr lang="en-US" altLang="zh-CN" sz="2200" dirty="0" smtClean="0"/>
              <a:t>circuits, using the EM theory to derive the distributed parameters, dealing with them by using circuit theory.</a:t>
            </a:r>
            <a:endParaRPr lang="en-GB" altLang="zh-CN" sz="2200" dirty="0"/>
          </a:p>
        </p:txBody>
      </p:sp>
      <p:sp>
        <p:nvSpPr>
          <p:cNvPr id="6" name="Rectangle 1"/>
          <p:cNvSpPr>
            <a:spLocks noChangeArrowheads="1"/>
          </p:cNvSpPr>
          <p:nvPr/>
        </p:nvSpPr>
        <p:spPr bwMode="auto">
          <a:xfrm>
            <a:off x="17744" y="2104980"/>
            <a:ext cx="9153528"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1" algn="just">
              <a:lnSpc>
                <a:spcPct val="150000"/>
              </a:lnSpc>
            </a:pPr>
            <a:r>
              <a:rPr lang="en-US" altLang="zh-CN" sz="2200" dirty="0" smtClean="0"/>
              <a:t>EM Theory : A </a:t>
            </a:r>
            <a:r>
              <a:rPr lang="en-US" altLang="zh-CN" sz="2200" dirty="0"/>
              <a:t>full vector analysis based on Maxwell’s </a:t>
            </a:r>
            <a:r>
              <a:rPr lang="en-US" altLang="zh-CN" sz="2200" dirty="0" smtClean="0"/>
              <a:t>equations, </a:t>
            </a:r>
            <a:r>
              <a:rPr lang="en-US" altLang="zh-CN" sz="2200" dirty="0"/>
              <a:t>is most </a:t>
            </a:r>
            <a:r>
              <a:rPr lang="en-US" altLang="zh-CN" sz="2200" dirty="0">
                <a:solidFill>
                  <a:srgbClr val="FF0000"/>
                </a:solidFill>
              </a:rPr>
              <a:t>complete</a:t>
            </a:r>
            <a:r>
              <a:rPr lang="en-US" altLang="zh-CN" sz="2200" dirty="0"/>
              <a:t>, </a:t>
            </a:r>
            <a:r>
              <a:rPr lang="en-US" altLang="zh-CN" sz="2200" dirty="0" smtClean="0">
                <a:solidFill>
                  <a:srgbClr val="FF0000"/>
                </a:solidFill>
              </a:rPr>
              <a:t>accurate</a:t>
            </a:r>
            <a:r>
              <a:rPr lang="en-US" altLang="zh-CN" sz="2200" dirty="0" smtClean="0"/>
              <a:t>,</a:t>
            </a:r>
            <a:r>
              <a:rPr lang="en-GB" altLang="zh-CN" sz="2200" dirty="0" smtClean="0"/>
              <a:t> </a:t>
            </a:r>
            <a:r>
              <a:rPr lang="en-US" altLang="zh-CN" sz="2200" dirty="0" smtClean="0"/>
              <a:t>however, </a:t>
            </a:r>
            <a:r>
              <a:rPr lang="en-US" altLang="zh-CN" sz="2200" dirty="0" smtClean="0">
                <a:solidFill>
                  <a:srgbClr val="FF0000"/>
                </a:solidFill>
              </a:rPr>
              <a:t>too complex . </a:t>
            </a:r>
            <a:endParaRPr lang="en-GB" altLang="zh-CN" sz="2200" dirty="0">
              <a:solidFill>
                <a:srgbClr val="FF0000"/>
              </a:solidFill>
            </a:endParaRPr>
          </a:p>
        </p:txBody>
      </p:sp>
      <p:pic>
        <p:nvPicPr>
          <p:cNvPr id="7" name="Picture 6"/>
          <p:cNvPicPr>
            <a:picLocks noChangeAspect="1"/>
          </p:cNvPicPr>
          <p:nvPr/>
        </p:nvPicPr>
        <p:blipFill>
          <a:blip r:embed="rId3"/>
          <a:stretch>
            <a:fillRect/>
          </a:stretch>
        </p:blipFill>
        <p:spPr>
          <a:xfrm>
            <a:off x="1087" y="3232669"/>
            <a:ext cx="9142913" cy="1420467"/>
          </a:xfrm>
          <a:prstGeom prst="rect">
            <a:avLst/>
          </a:prstGeom>
        </p:spPr>
      </p:pic>
      <p:graphicFrame>
        <p:nvGraphicFramePr>
          <p:cNvPr id="11" name="Object 10"/>
          <p:cNvGraphicFramePr>
            <a:graphicFrameLocks noChangeAspect="1"/>
          </p:cNvGraphicFramePr>
          <p:nvPr>
            <p:extLst/>
          </p:nvPr>
        </p:nvGraphicFramePr>
        <p:xfrm>
          <a:off x="438653" y="4627984"/>
          <a:ext cx="960438" cy="457200"/>
        </p:xfrm>
        <a:graphic>
          <a:graphicData uri="http://schemas.openxmlformats.org/presentationml/2006/ole">
            <mc:AlternateContent xmlns:mc="http://schemas.openxmlformats.org/markup-compatibility/2006">
              <mc:Choice xmlns:v="urn:schemas-microsoft-com:vml" Requires="v">
                <p:oleObj spid="_x0000_s47310" name="Equation" r:id="rId4" imgW="545626" imgH="253780" progId="Equation.DSMT4">
                  <p:embed/>
                </p:oleObj>
              </mc:Choice>
              <mc:Fallback>
                <p:oleObj name="Equation" r:id="rId4" imgW="545626" imgH="253780" progId="Equation.DSMT4">
                  <p:embed/>
                  <p:pic>
                    <p:nvPicPr>
                      <p:cNvPr id="11"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653" y="4627984"/>
                        <a:ext cx="9604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nvPr>
        </p:nvGraphicFramePr>
        <p:xfrm>
          <a:off x="3491880" y="4627984"/>
          <a:ext cx="1409700" cy="457200"/>
        </p:xfrm>
        <a:graphic>
          <a:graphicData uri="http://schemas.openxmlformats.org/presentationml/2006/ole">
            <mc:AlternateContent xmlns:mc="http://schemas.openxmlformats.org/markup-compatibility/2006">
              <mc:Choice xmlns:v="urn:schemas-microsoft-com:vml" Requires="v">
                <p:oleObj spid="_x0000_s47311" name="Equation" r:id="rId6" imgW="799753" imgH="253890" progId="Equation.DSMT4">
                  <p:embed/>
                </p:oleObj>
              </mc:Choice>
              <mc:Fallback>
                <p:oleObj name="Equation" r:id="rId6" imgW="799753" imgH="253890" progId="Equation.DSMT4">
                  <p:embed/>
                  <p:pic>
                    <p:nvPicPr>
                      <p:cNvPr id="12"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4627984"/>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6804248" y="4627984"/>
          <a:ext cx="1638300" cy="457200"/>
        </p:xfrm>
        <a:graphic>
          <a:graphicData uri="http://schemas.openxmlformats.org/presentationml/2006/ole">
            <mc:AlternateContent xmlns:mc="http://schemas.openxmlformats.org/markup-compatibility/2006">
              <mc:Choice xmlns:v="urn:schemas-microsoft-com:vml" Requires="v">
                <p:oleObj spid="_x0000_s47312" name="Equation" r:id="rId8" imgW="926698" imgH="253890" progId="Equation.DSMT4">
                  <p:embed/>
                </p:oleObj>
              </mc:Choice>
              <mc:Fallback>
                <p:oleObj name="Equation" r:id="rId8" imgW="926698" imgH="253890" progId="Equation.DSMT4">
                  <p:embed/>
                  <p:pic>
                    <p:nvPicPr>
                      <p:cNvPr id="13"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248" y="4627984"/>
                        <a:ext cx="1638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01064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0B01D-286B-470B-AD98-633E279A790C}"/>
              </a:ext>
            </a:extLst>
          </p:cNvPr>
          <p:cNvSpPr>
            <a:spLocks noGrp="1"/>
          </p:cNvSpPr>
          <p:nvPr>
            <p:ph type="title"/>
          </p:nvPr>
        </p:nvSpPr>
        <p:spPr>
          <a:xfrm>
            <a:off x="2882715" y="-16548"/>
            <a:ext cx="6300192" cy="692696"/>
          </a:xfrm>
        </p:spPr>
        <p:txBody>
          <a:bodyPr/>
          <a:lstStyle/>
          <a:p>
            <a:r>
              <a:rPr lang="en-US" altLang="zh-CN" dirty="0"/>
              <a:t>The Role of Wavelength</a:t>
            </a:r>
            <a:endParaRPr lang="zh-CN" altLang="en-US" dirty="0"/>
          </a:p>
        </p:txBody>
      </p:sp>
      <p:sp>
        <p:nvSpPr>
          <p:cNvPr id="3" name="灯片编号占位符 2">
            <a:extLst>
              <a:ext uri="{FF2B5EF4-FFF2-40B4-BE49-F238E27FC236}">
                <a16:creationId xmlns:a16="http://schemas.microsoft.com/office/drawing/2014/main" id="{9D360FF1-F006-436A-83E1-7BAB2F010023}"/>
              </a:ext>
            </a:extLst>
          </p:cNvPr>
          <p:cNvSpPr>
            <a:spLocks noGrp="1"/>
          </p:cNvSpPr>
          <p:nvPr>
            <p:ph type="sldNum" sz="quarter" idx="4"/>
          </p:nvPr>
        </p:nvSpPr>
        <p:spPr/>
        <p:txBody>
          <a:bodyPr/>
          <a:lstStyle/>
          <a:p>
            <a:fld id="{A9A80E4B-C0F5-4E56-9598-1969ED3AF9CA}" type="slidenum">
              <a:rPr lang="zh-CN" altLang="en-US" smtClean="0"/>
              <a:pPr/>
              <a:t>8</a:t>
            </a:fld>
            <a:endParaRPr lang="zh-CN" altLang="en-US" dirty="0"/>
          </a:p>
        </p:txBody>
      </p:sp>
      <p:pic>
        <p:nvPicPr>
          <p:cNvPr id="22" name="图片 21">
            <a:extLst>
              <a:ext uri="{FF2B5EF4-FFF2-40B4-BE49-F238E27FC236}">
                <a16:creationId xmlns:a16="http://schemas.microsoft.com/office/drawing/2014/main" id="{9F08BA03-5370-406C-BD04-92A08EF20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663054"/>
            <a:ext cx="5151911" cy="3133090"/>
          </a:xfrm>
          <a:prstGeom prst="rect">
            <a:avLst/>
          </a:prstGeom>
        </p:spPr>
      </p:pic>
      <p:sp>
        <p:nvSpPr>
          <p:cNvPr id="42" name="Rectangle 16">
            <a:extLst>
              <a:ext uri="{FF2B5EF4-FFF2-40B4-BE49-F238E27FC236}">
                <a16:creationId xmlns:a16="http://schemas.microsoft.com/office/drawing/2014/main" id="{8F5F74CB-0135-4BCA-B673-1ED33D21ED83}"/>
              </a:ext>
            </a:extLst>
          </p:cNvPr>
          <p:cNvSpPr>
            <a:spLocks noChangeArrowheads="1"/>
          </p:cNvSpPr>
          <p:nvPr/>
        </p:nvSpPr>
        <p:spPr bwMode="auto">
          <a:xfrm flipV="1">
            <a:off x="4359315" y="3624068"/>
            <a:ext cx="55446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94C9C12B-DEBA-41B9-AFC4-10C224A5E10F}"/>
              </a:ext>
            </a:extLst>
          </p:cNvPr>
          <p:cNvSpPr txBox="1"/>
          <p:nvPr/>
        </p:nvSpPr>
        <p:spPr>
          <a:xfrm>
            <a:off x="179512" y="832057"/>
            <a:ext cx="8784976" cy="830997"/>
          </a:xfrm>
          <a:prstGeom prst="rect">
            <a:avLst/>
          </a:prstGeom>
          <a:noFill/>
        </p:spPr>
        <p:txBody>
          <a:bodyPr wrap="square">
            <a:spAutoFit/>
          </a:bodyPr>
          <a:lstStyle/>
          <a:p>
            <a:pPr algn="just"/>
            <a:r>
              <a:rPr lang="en-US" altLang="zh-CN" sz="2400" dirty="0" smtClean="0">
                <a:latin typeface="Times New Roman" panose="02020603050405020304" pitchFamily="18" charset="0"/>
                <a:cs typeface="Times New Roman" panose="02020603050405020304" pitchFamily="18" charset="0"/>
              </a:rPr>
              <a:t>A </a:t>
            </a:r>
            <a:r>
              <a:rPr lang="zh-CN" altLang="en-US" sz="2400" dirty="0" smtClean="0">
                <a:latin typeface="Times New Roman" panose="02020603050405020304" pitchFamily="18" charset="0"/>
                <a:cs typeface="Times New Roman" panose="02020603050405020304" pitchFamily="18" charset="0"/>
              </a:rPr>
              <a:t>simple circuit, elements </a:t>
            </a:r>
            <a:r>
              <a:rPr lang="zh-CN" altLang="en-US" sz="2400" dirty="0">
                <a:latin typeface="Times New Roman" panose="02020603050405020304" pitchFamily="18" charset="0"/>
                <a:cs typeface="Times New Roman" panose="02020603050405020304" pitchFamily="18" charset="0"/>
              </a:rPr>
              <a:t>usually are interconnected using </a:t>
            </a:r>
            <a:r>
              <a:rPr lang="en-US" altLang="zh-CN" sz="2400" dirty="0" smtClean="0">
                <a:latin typeface="Times New Roman" panose="02020603050405020304" pitchFamily="18" charset="0"/>
                <a:cs typeface="Times New Roman" panose="02020603050405020304" pitchFamily="18" charset="0"/>
              </a:rPr>
              <a:t>a pair of </a:t>
            </a:r>
            <a:r>
              <a:rPr lang="zh-CN" altLang="en-US" sz="2400" dirty="0" smtClean="0">
                <a:latin typeface="Times New Roman" panose="02020603050405020304" pitchFamily="18" charset="0"/>
                <a:cs typeface="Times New Roman" panose="02020603050405020304" pitchFamily="18" charset="0"/>
              </a:rPr>
              <a:t>wires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G</a:t>
            </a:r>
            <a:r>
              <a:rPr lang="en-US" altLang="zh-CN" sz="2400" dirty="0" smtClean="0">
                <a:latin typeface="Times New Roman" panose="02020603050405020304" pitchFamily="18" charset="0"/>
                <a:cs typeface="Times New Roman" panose="02020603050405020304" pitchFamily="18" charset="0"/>
              </a:rPr>
              <a:t>enerator </a:t>
            </a:r>
            <a:r>
              <a:rPr lang="en-US" altLang="zh-CN" sz="2400" dirty="0">
                <a:latin typeface="Times New Roman" panose="02020603050405020304" pitchFamily="18" charset="0"/>
                <a:cs typeface="Times New Roman" panose="02020603050405020304" pitchFamily="18" charset="0"/>
              </a:rPr>
              <a:t>is connected to a </a:t>
            </a:r>
            <a:r>
              <a:rPr lang="en-US" altLang="zh-CN" sz="2400" dirty="0" smtClean="0">
                <a:latin typeface="Times New Roman" panose="02020603050405020304" pitchFamily="18" charset="0"/>
                <a:cs typeface="Times New Roman" panose="02020603050405020304" pitchFamily="18" charset="0"/>
              </a:rPr>
              <a:t>RC </a:t>
            </a:r>
            <a:r>
              <a:rPr lang="en-US" altLang="zh-CN" sz="2400" dirty="0">
                <a:latin typeface="Times New Roman" panose="02020603050405020304" pitchFamily="18" charset="0"/>
                <a:cs typeface="Times New Roman" panose="02020603050405020304" pitchFamily="18" charset="0"/>
              </a:rPr>
              <a:t>load via a pair of wires.</a:t>
            </a:r>
            <a:endParaRPr lang="zh-CN" altLang="en-US" sz="240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DC4EDC97-8780-4C98-A29D-2744358EB6A9}"/>
              </a:ext>
            </a:extLst>
          </p:cNvPr>
          <p:cNvSpPr txBox="1"/>
          <p:nvPr/>
        </p:nvSpPr>
        <p:spPr>
          <a:xfrm>
            <a:off x="26749" y="4805508"/>
            <a:ext cx="9090502" cy="461665"/>
          </a:xfrm>
          <a:prstGeom prst="rect">
            <a:avLst/>
          </a:prstGeom>
          <a:noFill/>
        </p:spPr>
        <p:txBody>
          <a:bodyPr wrap="square">
            <a:spAutoFit/>
          </a:bodyPr>
          <a:lstStyle/>
          <a:p>
            <a:pPr algn="just"/>
            <a:r>
              <a:rPr lang="zh-CN" altLang="en-US" sz="2400" dirty="0" smtClean="0">
                <a:latin typeface="Times New Roman" panose="02020603050405020304" pitchFamily="18" charset="0"/>
                <a:cs typeface="Times New Roman" panose="02020603050405020304" pitchFamily="18" charset="0"/>
              </a:rPr>
              <a:t>Is </a:t>
            </a:r>
            <a:r>
              <a:rPr lang="zh-CN" altLang="en-US" sz="2400" dirty="0">
                <a:latin typeface="Times New Roman" panose="02020603050405020304" pitchFamily="18" charset="0"/>
                <a:cs typeface="Times New Roman" panose="02020603050405020304" pitchFamily="18" charset="0"/>
              </a:rPr>
              <a:t>the pair of wires between </a:t>
            </a:r>
            <a:r>
              <a:rPr lang="zh-CN" altLang="en-US" sz="2400" dirty="0" smtClean="0">
                <a:latin typeface="Times New Roman" panose="02020603050405020304" pitchFamily="18" charset="0"/>
                <a:cs typeface="Times New Roman" panose="02020603050405020304" pitchFamily="18" charset="0"/>
              </a:rPr>
              <a:t>AA</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and </a:t>
            </a:r>
            <a:r>
              <a:rPr lang="zh-CN" altLang="en-US" sz="2400" dirty="0" smtClean="0">
                <a:latin typeface="Times New Roman" panose="02020603050405020304" pitchFamily="18" charset="0"/>
                <a:cs typeface="Times New Roman" panose="02020603050405020304" pitchFamily="18" charset="0"/>
              </a:rPr>
              <a:t> BB</a:t>
            </a:r>
            <a:r>
              <a:rPr lang="en-US" altLang="zh-CN"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a transmission line</a:t>
            </a:r>
            <a:r>
              <a:rPr lang="zh-CN" alt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8" name="文本框 3">
                <a:extLst>
                  <a:ext uri="{FF2B5EF4-FFF2-40B4-BE49-F238E27FC236}">
                    <a16:creationId xmlns:a16="http://schemas.microsoft.com/office/drawing/2014/main" id="{ABBED233-1EDF-4EE0-93F3-9066582B9FB6}"/>
                  </a:ext>
                </a:extLst>
              </p:cNvPr>
              <p:cNvSpPr txBox="1"/>
              <p:nvPr/>
            </p:nvSpPr>
            <p:spPr>
              <a:xfrm>
                <a:off x="-6074" y="5276537"/>
                <a:ext cx="9144000" cy="1200329"/>
              </a:xfrm>
              <a:prstGeom prst="rect">
                <a:avLst/>
              </a:prstGeom>
              <a:noFill/>
            </p:spPr>
            <p:txBody>
              <a:bodyPr wrap="square">
                <a:spAutoFit/>
              </a:bodyPr>
              <a:lstStyle/>
              <a:p>
                <a:pPr algn="just"/>
                <a:r>
                  <a:rPr lang="en-US" altLang="zh-CN" sz="2400" dirty="0">
                    <a:solidFill>
                      <a:srgbClr val="FF0000"/>
                    </a:solidFill>
                    <a:latin typeface="Times New Roman" panose="02020603050405020304" pitchFamily="18" charset="0"/>
                    <a:cs typeface="Times New Roman" panose="02020603050405020304" pitchFamily="18" charset="0"/>
                  </a:rPr>
                  <a:t>T</a:t>
                </a:r>
                <a:r>
                  <a:rPr lang="zh-CN" altLang="en-US" sz="2400" dirty="0">
                    <a:solidFill>
                      <a:srgbClr val="FF0000"/>
                    </a:solidFill>
                    <a:latin typeface="Times New Roman" panose="02020603050405020304" pitchFamily="18" charset="0"/>
                    <a:cs typeface="Times New Roman" panose="02020603050405020304" pitchFamily="18" charset="0"/>
                  </a:rPr>
                  <a:t>he factors that determine whether or not we should treat the wires as a transmission </a:t>
                </a:r>
                <a:r>
                  <a:rPr lang="zh-CN" altLang="en-US" sz="2400" dirty="0" smtClean="0">
                    <a:solidFill>
                      <a:srgbClr val="FF0000"/>
                    </a:solidFill>
                    <a:latin typeface="Times New Roman" panose="02020603050405020304" pitchFamily="18" charset="0"/>
                    <a:cs typeface="Times New Roman" panose="02020603050405020304" pitchFamily="18" charset="0"/>
                  </a:rPr>
                  <a:t>line</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are governed by the length of the line </a:t>
                </a:r>
                <a14:m>
                  <m:oMath xmlns:m="http://schemas.openxmlformats.org/officeDocument/2006/math">
                    <m:r>
                      <a:rPr lang="zh-CN" altLang="en-US" sz="2400" i="1" smtClean="0">
                        <a:solidFill>
                          <a:srgbClr val="FF0000"/>
                        </a:solidFill>
                        <a:latin typeface="Cambria Math" panose="02040503050406030204" pitchFamily="18" charset="0"/>
                      </a:rPr>
                      <m:t>𝑙</m:t>
                    </m:r>
                  </m:oMath>
                </a14:m>
                <a:r>
                  <a:rPr lang="zh-CN" altLang="en-US" sz="2400" dirty="0">
                    <a:solidFill>
                      <a:srgbClr val="FF0000"/>
                    </a:solidFill>
                    <a:latin typeface="Times New Roman" panose="02020603050405020304" pitchFamily="18" charset="0"/>
                    <a:cs typeface="Times New Roman" panose="02020603050405020304" pitchFamily="18" charset="0"/>
                  </a:rPr>
                  <a:t> and the frequency</a:t>
                </a:r>
                <a14:m>
                  <m:oMath xmlns:m="http://schemas.openxmlformats.org/officeDocument/2006/math">
                    <m:r>
                      <a:rPr lang="en-US" altLang="zh-CN" sz="2400" b="0" i="0" smtClean="0">
                        <a:solidFill>
                          <a:srgbClr val="FF0000"/>
                        </a:solidFill>
                        <a:latin typeface="Cambria Math" panose="02040503050406030204" pitchFamily="18" charset="0"/>
                      </a:rPr>
                      <m:t> </m:t>
                    </m:r>
                    <m:r>
                      <a:rPr lang="zh-CN" altLang="en-US" sz="2400" i="1" smtClean="0">
                        <a:solidFill>
                          <a:srgbClr val="FF0000"/>
                        </a:solidFill>
                        <a:latin typeface="Cambria Math" panose="02040503050406030204" pitchFamily="18" charset="0"/>
                      </a:rPr>
                      <m:t>𝑓</m:t>
                    </m:r>
                    <m:r>
                      <a:rPr lang="en-US" altLang="zh-CN" sz="2400" b="0" i="0" smtClean="0">
                        <a:solidFill>
                          <a:srgbClr val="FF0000"/>
                        </a:solidFill>
                        <a:latin typeface="Cambria Math" panose="02040503050406030204" pitchFamily="18" charset="0"/>
                      </a:rPr>
                      <m:t> </m:t>
                    </m:r>
                  </m:oMath>
                </a14:m>
                <a:r>
                  <a:rPr lang="zh-CN" altLang="en-US" sz="2400" dirty="0">
                    <a:solidFill>
                      <a:srgbClr val="FF0000"/>
                    </a:solidFill>
                    <a:latin typeface="Times New Roman" panose="02020603050405020304" pitchFamily="18" charset="0"/>
                    <a:cs typeface="Times New Roman" panose="02020603050405020304" pitchFamily="18" charset="0"/>
                  </a:rPr>
                  <a:t>of the signal provided by the generator. </a:t>
                </a:r>
              </a:p>
            </p:txBody>
          </p:sp>
        </mc:Choice>
        <mc:Fallback xmlns="">
          <p:sp>
            <p:nvSpPr>
              <p:cNvPr id="8" name="文本框 3">
                <a:extLst>
                  <a:ext uri="{FF2B5EF4-FFF2-40B4-BE49-F238E27FC236}">
                    <a16:creationId xmlns:a16="http://schemas.microsoft.com/office/drawing/2014/main" id="{ABBED233-1EDF-4EE0-93F3-9066582B9FB6}"/>
                  </a:ext>
                </a:extLst>
              </p:cNvPr>
              <p:cNvSpPr txBox="1">
                <a:spLocks noRot="1" noChangeAspect="1" noMove="1" noResize="1" noEditPoints="1" noAdjustHandles="1" noChangeArrowheads="1" noChangeShapeType="1" noTextEdit="1"/>
              </p:cNvSpPr>
              <p:nvPr/>
            </p:nvSpPr>
            <p:spPr>
              <a:xfrm>
                <a:off x="-6074" y="5276537"/>
                <a:ext cx="9144000" cy="1200329"/>
              </a:xfrm>
              <a:prstGeom prst="rect">
                <a:avLst/>
              </a:prstGeom>
              <a:blipFill>
                <a:blip r:embed="rId3"/>
                <a:stretch>
                  <a:fillRect l="-1000" t="-4082" r="-1067" b="-112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295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0B01D-286B-470B-AD98-633E279A790C}"/>
              </a:ext>
            </a:extLst>
          </p:cNvPr>
          <p:cNvSpPr>
            <a:spLocks noGrp="1"/>
          </p:cNvSpPr>
          <p:nvPr>
            <p:ph type="title"/>
          </p:nvPr>
        </p:nvSpPr>
        <p:spPr>
          <a:xfrm>
            <a:off x="2882715" y="-16548"/>
            <a:ext cx="6300192" cy="692696"/>
          </a:xfrm>
        </p:spPr>
        <p:txBody>
          <a:bodyPr/>
          <a:lstStyle/>
          <a:p>
            <a:r>
              <a:rPr lang="en-US" altLang="zh-CN" dirty="0"/>
              <a:t>The Role of Wavelength</a:t>
            </a:r>
            <a:endParaRPr lang="zh-CN" altLang="en-US" dirty="0"/>
          </a:p>
        </p:txBody>
      </p:sp>
      <p:sp>
        <p:nvSpPr>
          <p:cNvPr id="3" name="灯片编号占位符 2">
            <a:extLst>
              <a:ext uri="{FF2B5EF4-FFF2-40B4-BE49-F238E27FC236}">
                <a16:creationId xmlns:a16="http://schemas.microsoft.com/office/drawing/2014/main" id="{9D360FF1-F006-436A-83E1-7BAB2F010023}"/>
              </a:ext>
            </a:extLst>
          </p:cNvPr>
          <p:cNvSpPr>
            <a:spLocks noGrp="1"/>
          </p:cNvSpPr>
          <p:nvPr>
            <p:ph type="sldNum" sz="quarter" idx="4"/>
          </p:nvPr>
        </p:nvSpPr>
        <p:spPr/>
        <p:txBody>
          <a:bodyPr/>
          <a:lstStyle/>
          <a:p>
            <a:fld id="{A9A80E4B-C0F5-4E56-9598-1969ED3AF9CA}" type="slidenum">
              <a:rPr lang="zh-CN" altLang="en-US" smtClean="0"/>
              <a:pPr/>
              <a:t>9</a:t>
            </a:fld>
            <a:endParaRPr lang="zh-CN" altLang="en-US" dirty="0"/>
          </a:p>
        </p:txBody>
      </p:sp>
      <p:graphicFrame>
        <p:nvGraphicFramePr>
          <p:cNvPr id="18" name="对象 17">
            <a:extLst>
              <a:ext uri="{FF2B5EF4-FFF2-40B4-BE49-F238E27FC236}">
                <a16:creationId xmlns:a16="http://schemas.microsoft.com/office/drawing/2014/main" id="{CF5D8705-8078-41EF-8604-74F729FC2A68}"/>
              </a:ext>
            </a:extLst>
          </p:cNvPr>
          <p:cNvGraphicFramePr>
            <a:graphicFrameLocks noChangeAspect="1"/>
          </p:cNvGraphicFramePr>
          <p:nvPr>
            <p:extLst/>
          </p:nvPr>
        </p:nvGraphicFramePr>
        <p:xfrm>
          <a:off x="5687596" y="1167492"/>
          <a:ext cx="2628820" cy="385794"/>
        </p:xfrm>
        <a:graphic>
          <a:graphicData uri="http://schemas.openxmlformats.org/presentationml/2006/ole">
            <mc:AlternateContent xmlns:mc="http://schemas.openxmlformats.org/markup-compatibility/2006">
              <mc:Choice xmlns:v="urn:schemas-microsoft-com:vml" Requires="v">
                <p:oleObj spid="_x0000_s48402" name="Equation" r:id="rId3" imgW="1726920" imgH="253800" progId="Equation.DSMT4">
                  <p:embed/>
                </p:oleObj>
              </mc:Choice>
              <mc:Fallback>
                <p:oleObj name="Equation" r:id="rId3" imgW="1726920" imgH="253800" progId="Equation.DSMT4">
                  <p:embed/>
                  <p:pic>
                    <p:nvPicPr>
                      <p:cNvPr id="18" name="对象 17">
                        <a:extLst>
                          <a:ext uri="{FF2B5EF4-FFF2-40B4-BE49-F238E27FC236}">
                            <a16:creationId xmlns:a16="http://schemas.microsoft.com/office/drawing/2014/main" id="{CF5D8705-8078-41EF-8604-74F729FC2A68}"/>
                          </a:ext>
                        </a:extLst>
                      </p:cNvPr>
                      <p:cNvPicPr/>
                      <p:nvPr/>
                    </p:nvPicPr>
                    <p:blipFill>
                      <a:blip r:embed="rId4"/>
                      <a:stretch>
                        <a:fillRect/>
                      </a:stretch>
                    </p:blipFill>
                    <p:spPr>
                      <a:xfrm>
                        <a:off x="5687596" y="1167492"/>
                        <a:ext cx="2628820" cy="385794"/>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9A65492D-968B-42B8-8092-51FA000FCEFA}"/>
              </a:ext>
            </a:extLst>
          </p:cNvPr>
          <p:cNvGraphicFramePr>
            <a:graphicFrameLocks noChangeAspect="1"/>
          </p:cNvGraphicFramePr>
          <p:nvPr>
            <p:extLst/>
          </p:nvPr>
        </p:nvGraphicFramePr>
        <p:xfrm>
          <a:off x="4990556" y="2954366"/>
          <a:ext cx="4084191" cy="855349"/>
        </p:xfrm>
        <a:graphic>
          <a:graphicData uri="http://schemas.openxmlformats.org/presentationml/2006/ole">
            <mc:AlternateContent xmlns:mc="http://schemas.openxmlformats.org/markup-compatibility/2006">
              <mc:Choice xmlns:v="urn:schemas-microsoft-com:vml" Requires="v">
                <p:oleObj spid="_x0000_s48403" name="Equation" r:id="rId5" imgW="2552400" imgH="533160" progId="Equation.DSMT4">
                  <p:embed/>
                </p:oleObj>
              </mc:Choice>
              <mc:Fallback>
                <p:oleObj name="Equation" r:id="rId5" imgW="2552400" imgH="533160" progId="Equation.DSMT4">
                  <p:embed/>
                  <p:pic>
                    <p:nvPicPr>
                      <p:cNvPr id="23" name="对象 22">
                        <a:extLst>
                          <a:ext uri="{FF2B5EF4-FFF2-40B4-BE49-F238E27FC236}">
                            <a16:creationId xmlns:a16="http://schemas.microsoft.com/office/drawing/2014/main" id="{9A65492D-968B-42B8-8092-51FA000FCEFA}"/>
                          </a:ext>
                        </a:extLst>
                      </p:cNvPr>
                      <p:cNvPicPr/>
                      <p:nvPr/>
                    </p:nvPicPr>
                    <p:blipFill>
                      <a:blip r:embed="rId6"/>
                      <a:stretch>
                        <a:fillRect/>
                      </a:stretch>
                    </p:blipFill>
                    <p:spPr>
                      <a:xfrm>
                        <a:off x="4990556" y="2954366"/>
                        <a:ext cx="4084191" cy="85534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4B8F32F-845E-4D83-8886-0E950BABA85A}"/>
                  </a:ext>
                </a:extLst>
              </p:cNvPr>
              <p:cNvSpPr txBox="1"/>
              <p:nvPr/>
            </p:nvSpPr>
            <p:spPr>
              <a:xfrm>
                <a:off x="4864943" y="1668648"/>
                <a:ext cx="4279735" cy="1015663"/>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oltage </a:t>
                </a:r>
                <a:r>
                  <a:rPr lang="en-US" altLang="zh-CN" sz="2000" dirty="0">
                    <a:latin typeface="Times New Roman" panose="02020603050405020304" pitchFamily="18" charset="0"/>
                    <a:cs typeface="Times New Roman" panose="02020603050405020304" pitchFamily="18" charset="0"/>
                  </a:rPr>
                  <a:t>across </a:t>
                </a:r>
                <a:r>
                  <a:rPr lang="en-US" altLang="zh-CN" sz="2000" dirty="0" smtClean="0">
                    <a:latin typeface="Times New Roman" panose="02020603050405020304" pitchFamily="18" charset="0"/>
                    <a:cs typeface="Times New Roman" panose="02020603050405020304" pitchFamily="18" charset="0"/>
                  </a:rPr>
                  <a:t>BB</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is delayed </a:t>
                </a:r>
                <a:r>
                  <a:rPr lang="en-US" altLang="zh-CN" sz="2000" dirty="0">
                    <a:latin typeface="Times New Roman" panose="02020603050405020304" pitchFamily="18" charset="0"/>
                    <a:cs typeface="Times New Roman" panose="02020603050405020304" pitchFamily="18" charset="0"/>
                  </a:rPr>
                  <a:t>in time relative to that across AA’ </a:t>
                </a:r>
                <a:r>
                  <a:rPr lang="en-US" altLang="zh-CN" sz="2000" dirty="0" smtClean="0">
                    <a:latin typeface="Times New Roman" panose="02020603050405020304" pitchFamily="18" charset="0"/>
                    <a:cs typeface="Times New Roman" panose="02020603050405020304" pitchFamily="18" charset="0"/>
                  </a:rPr>
                  <a:t>,by </a:t>
                </a:r>
                <a:r>
                  <a:rPr lang="en-US" altLang="zh-CN" sz="2000" dirty="0">
                    <a:latin typeface="Times New Roman" panose="02020603050405020304" pitchFamily="18" charset="0"/>
                    <a:cs typeface="Times New Roman" panose="02020603050405020304" pitchFamily="18" charset="0"/>
                  </a:rPr>
                  <a:t>the travel delay-time </a:t>
                </a:r>
                <a14:m>
                  <m:oMath xmlns:m="http://schemas.openxmlformats.org/officeDocument/2006/math">
                    <m:f>
                      <m:fPr>
                        <m:type m:val="lin"/>
                        <m:ctrlPr>
                          <a:rPr lang="zh-CN" altLang="en-US" sz="2000" i="1" smtClean="0">
                            <a:latin typeface="Cambria Math" panose="02040503050406030204" pitchFamily="18" charset="0"/>
                          </a:rPr>
                        </m:ctrlPr>
                      </m:fPr>
                      <m:num>
                        <m:r>
                          <a:rPr lang="zh-CN" altLang="en-US" sz="2000" i="1">
                            <a:latin typeface="Cambria Math" panose="02040503050406030204" pitchFamily="18" charset="0"/>
                          </a:rPr>
                          <m:t>𝑙</m:t>
                        </m:r>
                      </m:num>
                      <m:den>
                        <m:r>
                          <a:rPr lang="zh-CN" altLang="en-US" sz="2000" i="1">
                            <a:latin typeface="Cambria Math" panose="02040503050406030204" pitchFamily="18" charset="0"/>
                          </a:rPr>
                          <m:t>𝑐</m:t>
                        </m:r>
                      </m:den>
                    </m:f>
                    <m:r>
                      <m:rPr>
                        <m:nor/>
                      </m:rPr>
                      <a:rPr lang="zh-CN" altLang="en-US" sz="2000" i="1">
                        <a:latin typeface="Times New Roman" panose="020206030504050203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44B8F32F-845E-4D83-8886-0E950BABA85A}"/>
                  </a:ext>
                </a:extLst>
              </p:cNvPr>
              <p:cNvSpPr txBox="1">
                <a:spLocks noRot="1" noChangeAspect="1" noMove="1" noResize="1" noEditPoints="1" noAdjustHandles="1" noChangeArrowheads="1" noChangeShapeType="1" noTextEdit="1"/>
              </p:cNvSpPr>
              <p:nvPr/>
            </p:nvSpPr>
            <p:spPr>
              <a:xfrm>
                <a:off x="4864943" y="1668648"/>
                <a:ext cx="4279735" cy="1015663"/>
              </a:xfrm>
              <a:prstGeom prst="rect">
                <a:avLst/>
              </a:prstGeom>
              <a:blipFill>
                <a:blip r:embed="rId7"/>
                <a:stretch>
                  <a:fillRect l="-1425" t="-3614" r="-1567" b="-71084"/>
                </a:stretch>
              </a:blipFill>
            </p:spPr>
            <p:txBody>
              <a:bodyPr/>
              <a:lstStyle/>
              <a:p>
                <a:r>
                  <a:rPr lang="zh-CN" altLang="en-US">
                    <a:noFill/>
                  </a:rPr>
                  <a:t> </a:t>
                </a:r>
              </a:p>
            </p:txBody>
          </p:sp>
        </mc:Fallback>
      </mc:AlternateContent>
      <p:sp>
        <p:nvSpPr>
          <p:cNvPr id="42" name="Rectangle 16">
            <a:extLst>
              <a:ext uri="{FF2B5EF4-FFF2-40B4-BE49-F238E27FC236}">
                <a16:creationId xmlns:a16="http://schemas.microsoft.com/office/drawing/2014/main" id="{8F5F74CB-0135-4BCA-B673-1ED33D21ED83}"/>
              </a:ext>
            </a:extLst>
          </p:cNvPr>
          <p:cNvSpPr>
            <a:spLocks noChangeArrowheads="1"/>
          </p:cNvSpPr>
          <p:nvPr/>
        </p:nvSpPr>
        <p:spPr bwMode="auto">
          <a:xfrm flipV="1">
            <a:off x="4359315" y="3624068"/>
            <a:ext cx="55446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17">
            <a:extLst>
              <a:ext uri="{FF2B5EF4-FFF2-40B4-BE49-F238E27FC236}">
                <a16:creationId xmlns:a16="http://schemas.microsoft.com/office/drawing/2014/main" id="{D35B7E3A-E76A-4CD6-B47C-5954897A1271}"/>
              </a:ext>
            </a:extLst>
          </p:cNvPr>
          <p:cNvSpPr>
            <a:spLocks noChangeArrowheads="1"/>
          </p:cNvSpPr>
          <p:nvPr/>
        </p:nvSpPr>
        <p:spPr bwMode="auto">
          <a:xfrm>
            <a:off x="1979713" y="4959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F3DBF9C-9F12-4B79-A653-5AF4D79F925B}"/>
                  </a:ext>
                </a:extLst>
              </p:cNvPr>
              <p:cNvSpPr txBox="1"/>
              <p:nvPr/>
            </p:nvSpPr>
            <p:spPr>
              <a:xfrm>
                <a:off x="5979797" y="4594709"/>
                <a:ext cx="223265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𝑓</m:t>
                      </m:r>
                      <m:r>
                        <a:rPr lang="zh-CN" altLang="en-US" sz="2000" i="1">
                          <a:latin typeface="Cambria Math" panose="02040503050406030204" pitchFamily="18" charset="0"/>
                        </a:rPr>
                        <m:t>𝜆</m:t>
                      </m:r>
                      <m:r>
                        <m:rPr>
                          <m:nor/>
                        </m:rPr>
                        <a:rPr lang="zh-CN" altLang="en-US" sz="2000" i="1">
                          <a:latin typeface="Times New Roman" panose="02020603050405020304" pitchFamily="18" charset="0"/>
                          <a:cs typeface="Times New Roman" panose="02020603050405020304" pitchFamily="18" charset="0"/>
                        </a:rPr>
                        <m:t> </m:t>
                      </m:r>
                      <m:r>
                        <m:rPr>
                          <m:nor/>
                        </m:rPr>
                        <a:rPr lang="en-US" altLang="zh-CN" sz="2000" b="0" i="1" smtClean="0">
                          <a:latin typeface="Times New Roman" panose="02020603050405020304" pitchFamily="18" charset="0"/>
                          <a:cs typeface="Times New Roman" panose="02020603050405020304" pitchFamily="18" charset="0"/>
                        </a:rPr>
                        <m:t>=</m:t>
                      </m:r>
                      <m:r>
                        <m:rPr>
                          <m:nor/>
                        </m:rPr>
                        <a:rPr lang="en-US" altLang="zh-CN" sz="2000" b="0" i="1" smtClean="0">
                          <a:latin typeface="Times New Roman" panose="02020603050405020304" pitchFamily="18" charset="0"/>
                          <a:cs typeface="Times New Roman" panose="02020603050405020304" pitchFamily="18" charset="0"/>
                        </a:rPr>
                        <m:t>c</m:t>
                      </m:r>
                      <m:r>
                        <m:rPr>
                          <m:nor/>
                        </m:rPr>
                        <a:rPr lang="en-US" altLang="zh-CN" sz="2000" b="0" i="1" smtClean="0">
                          <a:latin typeface="Times New Roman" panose="02020603050405020304" pitchFamily="18" charset="0"/>
                          <a:cs typeface="Times New Roman" panose="02020603050405020304" pitchFamily="18" charset="0"/>
                        </a:rPr>
                        <m:t> </m:t>
                      </m:r>
                      <m:d>
                        <m:dPr>
                          <m:ctrlPr>
                            <a:rPr lang="zh-CN" altLang="en-US" sz="2000" i="1">
                              <a:latin typeface="Cambria Math" panose="02040503050406030204" pitchFamily="18" charset="0"/>
                            </a:rPr>
                          </m:ctrlPr>
                        </m:dPr>
                        <m:e>
                          <m:f>
                            <m:fPr>
                              <m:type m:val="lin"/>
                              <m:ctrlPr>
                                <a:rPr lang="zh-CN" altLang="en-US" sz="2000" i="1">
                                  <a:latin typeface="Cambria Math" panose="02040503050406030204" pitchFamily="18" charset="0"/>
                                </a:rPr>
                              </m:ctrlPr>
                            </m:fPr>
                            <m:num>
                              <m:r>
                                <a:rPr lang="zh-CN" altLang="en-US" sz="2000" i="1">
                                  <a:latin typeface="Cambria Math" panose="02040503050406030204" pitchFamily="18" charset="0"/>
                                </a:rPr>
                                <m:t>𝑚</m:t>
                              </m:r>
                            </m:num>
                            <m:den>
                              <m:r>
                                <a:rPr lang="zh-CN" altLang="en-US" sz="2000" i="1">
                                  <a:latin typeface="Cambria Math" panose="02040503050406030204" pitchFamily="18" charset="0"/>
                                </a:rPr>
                                <m:t>𝑠</m:t>
                              </m:r>
                            </m:den>
                          </m:f>
                        </m:e>
                      </m:d>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63" name="文本框 62">
                <a:extLst>
                  <a:ext uri="{FF2B5EF4-FFF2-40B4-BE49-F238E27FC236}">
                    <a16:creationId xmlns:a16="http://schemas.microsoft.com/office/drawing/2014/main" id="{2F3DBF9C-9F12-4B79-A653-5AF4D79F925B}"/>
                  </a:ext>
                </a:extLst>
              </p:cNvPr>
              <p:cNvSpPr txBox="1">
                <a:spLocks noRot="1" noChangeAspect="1" noMove="1" noResize="1" noEditPoints="1" noAdjustHandles="1" noChangeArrowheads="1" noChangeShapeType="1" noTextEdit="1"/>
              </p:cNvSpPr>
              <p:nvPr/>
            </p:nvSpPr>
            <p:spPr>
              <a:xfrm>
                <a:off x="5979797" y="4594709"/>
                <a:ext cx="2232655" cy="400110"/>
              </a:xfrm>
              <a:prstGeom prst="rect">
                <a:avLst/>
              </a:prstGeom>
              <a:blipFill>
                <a:blip r:embed="rId8"/>
                <a:stretch>
                  <a:fillRect t="-116923" r="-6557" b="-183077"/>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F0F320AA-3850-4E45-B7F4-52D117476F03}"/>
              </a:ext>
            </a:extLst>
          </p:cNvPr>
          <p:cNvSpPr txBox="1"/>
          <p:nvPr/>
        </p:nvSpPr>
        <p:spPr>
          <a:xfrm>
            <a:off x="4864943" y="4994819"/>
            <a:ext cx="4986470" cy="400110"/>
          </a:xfrm>
          <a:prstGeom prst="rect">
            <a:avLst/>
          </a:prstGeom>
          <a:noFill/>
        </p:spPr>
        <p:txBody>
          <a:bodyPr wrap="square">
            <a:spAutoFit/>
          </a:bodyPr>
          <a:lstStyle/>
          <a:p>
            <a:r>
              <a:rPr lang="en-US" altLang="zh-CN" sz="2000" dirty="0" smtClean="0">
                <a:latin typeface="Times New Roman" panose="02020603050405020304" pitchFamily="18" charset="0"/>
                <a:cs typeface="Times New Roman" panose="02020603050405020304" pitchFamily="18" charset="0"/>
              </a:rPr>
              <a:t>Hence</a:t>
            </a:r>
            <a:r>
              <a:rPr lang="en-US" altLang="zh-CN" sz="2000" dirty="0">
                <a:latin typeface="Times New Roman" panose="02020603050405020304" pitchFamily="18" charset="0"/>
                <a:cs typeface="Times New Roman" panose="02020603050405020304" pitchFamily="18" charset="0"/>
              </a:rPr>
              <a:t>,</a:t>
            </a:r>
          </a:p>
        </p:txBody>
      </p:sp>
      <p:graphicFrame>
        <p:nvGraphicFramePr>
          <p:cNvPr id="69" name="对象 68">
            <a:extLst>
              <a:ext uri="{FF2B5EF4-FFF2-40B4-BE49-F238E27FC236}">
                <a16:creationId xmlns:a16="http://schemas.microsoft.com/office/drawing/2014/main" id="{4C66DBE0-198E-4D7F-91FB-B052147ABF19}"/>
              </a:ext>
            </a:extLst>
          </p:cNvPr>
          <p:cNvGraphicFramePr>
            <a:graphicFrameLocks noChangeAspect="1"/>
          </p:cNvGraphicFramePr>
          <p:nvPr>
            <p:extLst/>
          </p:nvPr>
        </p:nvGraphicFramePr>
        <p:xfrm>
          <a:off x="5734416" y="5537489"/>
          <a:ext cx="2621543" cy="639037"/>
        </p:xfrm>
        <a:graphic>
          <a:graphicData uri="http://schemas.openxmlformats.org/presentationml/2006/ole">
            <mc:AlternateContent xmlns:mc="http://schemas.openxmlformats.org/markup-compatibility/2006">
              <mc:Choice xmlns:v="urn:schemas-microsoft-com:vml" Requires="v">
                <p:oleObj spid="_x0000_s48404" name="Equation" r:id="rId9" imgW="1434960" imgH="393480" progId="Equation.DSMT4">
                  <p:embed/>
                </p:oleObj>
              </mc:Choice>
              <mc:Fallback>
                <p:oleObj name="Equation" r:id="rId9" imgW="1434960" imgH="393480" progId="Equation.DSMT4">
                  <p:embed/>
                  <p:pic>
                    <p:nvPicPr>
                      <p:cNvPr id="69" name="对象 68">
                        <a:extLst>
                          <a:ext uri="{FF2B5EF4-FFF2-40B4-BE49-F238E27FC236}">
                            <a16:creationId xmlns:a16="http://schemas.microsoft.com/office/drawing/2014/main" id="{4C66DBE0-198E-4D7F-91FB-B052147ABF19}"/>
                          </a:ext>
                        </a:extLst>
                      </p:cNvPr>
                      <p:cNvPicPr/>
                      <p:nvPr/>
                    </p:nvPicPr>
                    <p:blipFill>
                      <a:blip r:embed="rId10"/>
                      <a:stretch>
                        <a:fillRect/>
                      </a:stretch>
                    </p:blipFill>
                    <p:spPr>
                      <a:xfrm>
                        <a:off x="5734416" y="5537489"/>
                        <a:ext cx="2621543" cy="639037"/>
                      </a:xfrm>
                      <a:prstGeom prst="rect">
                        <a:avLst/>
                      </a:prstGeom>
                    </p:spPr>
                  </p:pic>
                </p:oleObj>
              </mc:Fallback>
            </mc:AlternateContent>
          </a:graphicData>
        </a:graphic>
      </p:graphicFrame>
      <p:graphicFrame>
        <p:nvGraphicFramePr>
          <p:cNvPr id="70" name="对象 69">
            <a:extLst>
              <a:ext uri="{FF2B5EF4-FFF2-40B4-BE49-F238E27FC236}">
                <a16:creationId xmlns:a16="http://schemas.microsoft.com/office/drawing/2014/main" id="{D0E15B3E-A279-441E-AE47-2306B3E5201F}"/>
              </a:ext>
            </a:extLst>
          </p:cNvPr>
          <p:cNvGraphicFramePr>
            <a:graphicFrameLocks noChangeAspect="1"/>
          </p:cNvGraphicFramePr>
          <p:nvPr>
            <p:extLst/>
          </p:nvPr>
        </p:nvGraphicFramePr>
        <p:xfrm>
          <a:off x="5928861" y="3861452"/>
          <a:ext cx="761679" cy="605437"/>
        </p:xfrm>
        <a:graphic>
          <a:graphicData uri="http://schemas.openxmlformats.org/presentationml/2006/ole">
            <mc:AlternateContent xmlns:mc="http://schemas.openxmlformats.org/markup-compatibility/2006">
              <mc:Choice xmlns:v="urn:schemas-microsoft-com:vml" Requires="v">
                <p:oleObj spid="_x0000_s48405" name="Equation" r:id="rId11" imgW="495000" imgH="393480" progId="Equation.DSMT4">
                  <p:embed/>
                </p:oleObj>
              </mc:Choice>
              <mc:Fallback>
                <p:oleObj name="Equation" r:id="rId11" imgW="495000" imgH="393480" progId="Equation.DSMT4">
                  <p:embed/>
                  <p:pic>
                    <p:nvPicPr>
                      <p:cNvPr id="70" name="对象 69">
                        <a:extLst>
                          <a:ext uri="{FF2B5EF4-FFF2-40B4-BE49-F238E27FC236}">
                            <a16:creationId xmlns:a16="http://schemas.microsoft.com/office/drawing/2014/main" id="{D0E15B3E-A279-441E-AE47-2306B3E5201F}"/>
                          </a:ext>
                        </a:extLst>
                      </p:cNvPr>
                      <p:cNvPicPr/>
                      <p:nvPr/>
                    </p:nvPicPr>
                    <p:blipFill>
                      <a:blip r:embed="rId12"/>
                      <a:stretch>
                        <a:fillRect/>
                      </a:stretch>
                    </p:blipFill>
                    <p:spPr>
                      <a:xfrm>
                        <a:off x="5928861" y="3861452"/>
                        <a:ext cx="761679" cy="605437"/>
                      </a:xfrm>
                      <a:prstGeom prst="rect">
                        <a:avLst/>
                      </a:prstGeom>
                    </p:spPr>
                  </p:pic>
                </p:oleObj>
              </mc:Fallback>
            </mc:AlternateContent>
          </a:graphicData>
        </a:graphic>
      </p:graphicFrame>
      <p:sp>
        <p:nvSpPr>
          <p:cNvPr id="71" name="文本框 70">
            <a:extLst>
              <a:ext uri="{FF2B5EF4-FFF2-40B4-BE49-F238E27FC236}">
                <a16:creationId xmlns:a16="http://schemas.microsoft.com/office/drawing/2014/main" id="{7CB55F94-BC7B-46AD-989E-AFDBE23E7219}"/>
              </a:ext>
            </a:extLst>
          </p:cNvPr>
          <p:cNvSpPr txBox="1"/>
          <p:nvPr/>
        </p:nvSpPr>
        <p:spPr>
          <a:xfrm>
            <a:off x="4957131" y="3981906"/>
            <a:ext cx="936104"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Where</a:t>
            </a:r>
            <a:endParaRPr lang="zh-CN" alt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6" y="864350"/>
            <a:ext cx="4831795" cy="3197086"/>
          </a:xfrm>
          <a:prstGeom prst="rect">
            <a:avLst/>
          </a:prstGeom>
        </p:spPr>
      </p:pic>
      <mc:AlternateContent xmlns:mc="http://schemas.openxmlformats.org/markup-compatibility/2006" xmlns:a14="http://schemas.microsoft.com/office/drawing/2010/main">
        <mc:Choice Requires="a14">
          <p:sp>
            <p:nvSpPr>
              <p:cNvPr id="19" name="文本框 49">
                <a:extLst>
                  <a:ext uri="{FF2B5EF4-FFF2-40B4-BE49-F238E27FC236}">
                    <a16:creationId xmlns:a16="http://schemas.microsoft.com/office/drawing/2014/main" id="{94C5F820-A7CE-4FB6-8527-0E426FF2FEBC}"/>
                  </a:ext>
                </a:extLst>
              </p:cNvPr>
              <p:cNvSpPr txBox="1"/>
              <p:nvPr/>
            </p:nvSpPr>
            <p:spPr>
              <a:xfrm>
                <a:off x="51361" y="4160572"/>
                <a:ext cx="4664655" cy="2246769"/>
              </a:xfrm>
              <a:prstGeom prst="rect">
                <a:avLst/>
              </a:prstGeom>
              <a:noFill/>
            </p:spPr>
            <p:txBody>
              <a:bodyPr wrap="square">
                <a:spAutoFit/>
              </a:bodyPr>
              <a:lstStyle/>
              <a:p>
                <a:pPr algn="just"/>
                <a14:m>
                  <m:oMath xmlns:m="http://schemas.openxmlformats.org/officeDocument/2006/math">
                    <m:r>
                      <m:rPr>
                        <m:nor/>
                      </m:rPr>
                      <a:rPr lang="en-US" altLang="zh-CN" sz="2000" dirty="0">
                        <a:solidFill>
                          <a:srgbClr val="000000"/>
                        </a:solidFill>
                        <a:latin typeface="Times New Roman" panose="02020603050405020304" pitchFamily="18" charset="0"/>
                        <a:cs typeface="Times New Roman" panose="02020603050405020304" pitchFamily="18" charset="0"/>
                      </a:rPr>
                      <m:t>When</m:t>
                    </m:r>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f>
                      <m:fPr>
                        <m:type m:val="lin"/>
                        <m:ctrlPr>
                          <a:rPr lang="zh-CN" altLang="en-US" sz="2000" i="1" smtClean="0">
                            <a:latin typeface="Cambria Math" panose="02040503050406030204" pitchFamily="18" charset="0"/>
                          </a:rPr>
                        </m:ctrlPr>
                      </m:fPr>
                      <m:num>
                        <m:r>
                          <a:rPr lang="zh-CN" altLang="en-US" sz="2000" i="1">
                            <a:latin typeface="Cambria Math" panose="02040503050406030204" pitchFamily="18" charset="0"/>
                          </a:rPr>
                          <m:t>𝑙</m:t>
                        </m:r>
                      </m:num>
                      <m:den>
                        <m:r>
                          <a:rPr lang="zh-CN" altLang="en-US" sz="2000" i="1">
                            <a:latin typeface="Cambria Math" panose="02040503050406030204" pitchFamily="18" charset="0"/>
                          </a:rPr>
                          <m:t>𝜆</m:t>
                        </m:r>
                      </m:den>
                    </m:f>
                  </m:oMath>
                </a14:m>
                <a:r>
                  <a:rPr lang="zh-CN" altLang="en-US" sz="2000" dirty="0">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is very small, </a:t>
                </a:r>
                <a:r>
                  <a:rPr lang="en-US" altLang="zh-CN" sz="2000" dirty="0" smtClean="0">
                    <a:solidFill>
                      <a:srgbClr val="000000"/>
                    </a:solidFill>
                    <a:latin typeface="Times New Roman" panose="02020603050405020304" pitchFamily="18" charset="0"/>
                    <a:cs typeface="Times New Roman" panose="02020603050405020304" pitchFamily="18" charset="0"/>
                  </a:rPr>
                  <a:t>line </a:t>
                </a:r>
                <a:r>
                  <a:rPr lang="en-US" altLang="zh-CN" sz="2000" dirty="0">
                    <a:solidFill>
                      <a:srgbClr val="000000"/>
                    </a:solidFill>
                    <a:latin typeface="Times New Roman" panose="02020603050405020304" pitchFamily="18" charset="0"/>
                    <a:cs typeface="Times New Roman" panose="02020603050405020304" pitchFamily="18" charset="0"/>
                  </a:rPr>
                  <a:t>effects may be ignored, but when</a:t>
                </a:r>
                <a14:m>
                  <m:oMath xmlns:m="http://schemas.openxmlformats.org/officeDocument/2006/math">
                    <m:f>
                      <m:fPr>
                        <m:type m:val="lin"/>
                        <m:ctrlPr>
                          <a:rPr lang="zh-CN" altLang="en-US" sz="2000" b="1" i="1" smtClean="0">
                            <a:solidFill>
                              <a:srgbClr val="FF0000"/>
                            </a:solidFill>
                            <a:latin typeface="Cambria Math" panose="02040503050406030204" pitchFamily="18" charset="0"/>
                          </a:rPr>
                        </m:ctrlPr>
                      </m:fPr>
                      <m:num>
                        <m:r>
                          <a:rPr lang="en-US" altLang="zh-CN" sz="2000" b="1" i="1" smtClean="0">
                            <a:solidFill>
                              <a:srgbClr val="FF0000"/>
                            </a:solidFill>
                            <a:latin typeface="Cambria Math" panose="02040503050406030204" pitchFamily="18" charset="0"/>
                          </a:rPr>
                          <m:t> </m:t>
                        </m:r>
                        <m:r>
                          <a:rPr lang="zh-CN" altLang="en-US" sz="2000" b="1" i="1">
                            <a:solidFill>
                              <a:srgbClr val="FF0000"/>
                            </a:solidFill>
                            <a:latin typeface="Cambria Math" panose="02040503050406030204" pitchFamily="18" charset="0"/>
                          </a:rPr>
                          <m:t>𝒍</m:t>
                        </m:r>
                      </m:num>
                      <m:den>
                        <m:r>
                          <a:rPr lang="zh-CN" altLang="en-US" sz="2000" b="1" i="1">
                            <a:solidFill>
                              <a:srgbClr val="FF0000"/>
                            </a:solidFill>
                            <a:latin typeface="Cambria Math" panose="02040503050406030204" pitchFamily="18" charset="0"/>
                          </a:rPr>
                          <m:t>𝝀</m:t>
                        </m:r>
                      </m:den>
                    </m:f>
                    <m:r>
                      <a:rPr lang="zh-CN" altLang="en-US" sz="2000" b="1">
                        <a:solidFill>
                          <a:srgbClr val="FF0000"/>
                        </a:solidFill>
                        <a:latin typeface="Cambria Math" panose="02040503050406030204" pitchFamily="18" charset="0"/>
                      </a:rPr>
                      <m:t>≥</m:t>
                    </m:r>
                    <m:r>
                      <m:rPr>
                        <m:nor/>
                      </m:rPr>
                      <a:rPr lang="zh-CN" altLang="en-US" sz="2000" b="1" i="1">
                        <a:solidFill>
                          <a:srgbClr val="FF0000"/>
                        </a:solidFill>
                        <a:latin typeface="Times New Roman" panose="02020603050405020304" pitchFamily="18" charset="0"/>
                        <a:cs typeface="Times New Roman" panose="02020603050405020304" pitchFamily="18" charset="0"/>
                      </a:rPr>
                      <m:t>0.01</m:t>
                    </m:r>
                    <m:r>
                      <m:rPr>
                        <m:nor/>
                      </m:rPr>
                      <a:rPr lang="en-US" altLang="zh-CN" sz="2000" b="1" i="1" smtClean="0">
                        <a:solidFill>
                          <a:srgbClr val="FF0000"/>
                        </a:solidFill>
                        <a:latin typeface="Times New Roman" panose="02020603050405020304" pitchFamily="18" charset="0"/>
                        <a:cs typeface="Times New Roman" panose="02020603050405020304" pitchFamily="18" charset="0"/>
                      </a:rPr>
                      <m:t> </m:t>
                    </m:r>
                  </m:oMath>
                </a14:m>
                <a:r>
                  <a:rPr lang="en-US" altLang="zh-CN" sz="2000" dirty="0">
                    <a:solidFill>
                      <a:srgbClr val="000000"/>
                    </a:solidFill>
                    <a:latin typeface="Times New Roman" panose="02020603050405020304" pitchFamily="18" charset="0"/>
                    <a:cs typeface="Times New Roman" panose="02020603050405020304" pitchFamily="18" charset="0"/>
                  </a:rPr>
                  <a:t>, it may be necessary to account not only for the phase shift due to the time delay,</a:t>
                </a: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but also for the presence of </a:t>
                </a:r>
                <a:r>
                  <a:rPr lang="en-US" altLang="zh-CN" sz="2000" b="1" dirty="0">
                    <a:solidFill>
                      <a:srgbClr val="FF0000"/>
                    </a:solidFill>
                    <a:latin typeface="Times New Roman" panose="02020603050405020304" pitchFamily="18" charset="0"/>
                    <a:cs typeface="Times New Roman" panose="02020603050405020304" pitchFamily="18" charset="0"/>
                  </a:rPr>
                  <a:t>reflected</a:t>
                </a:r>
                <a:r>
                  <a:rPr lang="en-US" altLang="zh-CN" sz="2000" b="1" i="1" dirty="0">
                    <a:solidFill>
                      <a:srgbClr val="ED1D24"/>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signals that may have been bounced back by the load toward the generator</a:t>
                </a:r>
                <a:r>
                  <a:rPr lang="en-US" altLang="zh-CN" sz="2000" dirty="0">
                    <a:solidFill>
                      <a:srgbClr val="000000"/>
                    </a:solidFill>
                    <a:latin typeface="Times-Roman"/>
                  </a:rPr>
                  <a:t>.</a:t>
                </a:r>
                <a:r>
                  <a:rPr lang="zh-CN" altLang="en-US" sz="2000" dirty="0"/>
                  <a:t> </a:t>
                </a:r>
              </a:p>
            </p:txBody>
          </p:sp>
        </mc:Choice>
        <mc:Fallback xmlns="">
          <p:sp>
            <p:nvSpPr>
              <p:cNvPr id="19" name="文本框 49">
                <a:extLst>
                  <a:ext uri="{FF2B5EF4-FFF2-40B4-BE49-F238E27FC236}">
                    <a16:creationId xmlns:a16="http://schemas.microsoft.com/office/drawing/2014/main" id="{94C5F820-A7CE-4FB6-8527-0E426FF2FEBC}"/>
                  </a:ext>
                </a:extLst>
              </p:cNvPr>
              <p:cNvSpPr txBox="1">
                <a:spLocks noRot="1" noChangeAspect="1" noMove="1" noResize="1" noEditPoints="1" noAdjustHandles="1" noChangeArrowheads="1" noChangeShapeType="1" noTextEdit="1"/>
              </p:cNvSpPr>
              <p:nvPr/>
            </p:nvSpPr>
            <p:spPr>
              <a:xfrm>
                <a:off x="51361" y="4160572"/>
                <a:ext cx="4664655" cy="2246769"/>
              </a:xfrm>
              <a:prstGeom prst="rect">
                <a:avLst/>
              </a:prstGeom>
              <a:blipFill>
                <a:blip r:embed="rId14"/>
                <a:stretch>
                  <a:fillRect l="-1305" t="-20652" r="-1305" b="-4348"/>
                </a:stretch>
              </a:blipFill>
            </p:spPr>
            <p:txBody>
              <a:bodyPr/>
              <a:lstStyle/>
              <a:p>
                <a:r>
                  <a:rPr lang="zh-CN" altLang="en-US">
                    <a:noFill/>
                  </a:rPr>
                  <a:t> </a:t>
                </a:r>
              </a:p>
            </p:txBody>
          </p:sp>
        </mc:Fallback>
      </mc:AlternateContent>
      <p:sp>
        <p:nvSpPr>
          <p:cNvPr id="20" name="文本框 70">
            <a:extLst>
              <a:ext uri="{FF2B5EF4-FFF2-40B4-BE49-F238E27FC236}">
                <a16:creationId xmlns:a16="http://schemas.microsoft.com/office/drawing/2014/main" id="{7CB55F94-BC7B-46AD-989E-AFDBE23E7219}"/>
              </a:ext>
            </a:extLst>
          </p:cNvPr>
          <p:cNvSpPr txBox="1"/>
          <p:nvPr/>
        </p:nvSpPr>
        <p:spPr>
          <a:xfrm>
            <a:off x="5425183" y="4594709"/>
            <a:ext cx="936104"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Due to</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89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18273</TotalTime>
  <Words>3226</Words>
  <Application>Microsoft Office PowerPoint</Application>
  <PresentationFormat>On-screen Show (4:3)</PresentationFormat>
  <Paragraphs>329</Paragraphs>
  <Slides>63</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5" baseType="lpstr">
      <vt:lpstr>Roboto</vt:lpstr>
      <vt:lpstr>Times-Roman</vt:lpstr>
      <vt:lpstr>宋体</vt:lpstr>
      <vt:lpstr>Arial</vt:lpstr>
      <vt:lpstr>Arial Narrow</vt:lpstr>
      <vt:lpstr>Calibri</vt:lpstr>
      <vt:lpstr>Cambria Math</vt:lpstr>
      <vt:lpstr>Georgia</vt:lpstr>
      <vt:lpstr>Times New Roman</vt:lpstr>
      <vt:lpstr>Wingdings</vt:lpstr>
      <vt:lpstr>Office 主题</vt:lpstr>
      <vt:lpstr>Equation</vt:lpstr>
      <vt:lpstr>PowerPoint Presentation</vt:lpstr>
      <vt:lpstr>Chapter 2 Outline</vt:lpstr>
      <vt:lpstr>Chapter 2 Outline</vt:lpstr>
      <vt:lpstr>Transmission Line Motivation</vt:lpstr>
      <vt:lpstr>Transmission Line Motivation</vt:lpstr>
      <vt:lpstr>Transmission Line Motivation</vt:lpstr>
      <vt:lpstr>Transmission Line Motivation</vt:lpstr>
      <vt:lpstr>The Role of Wavelength</vt:lpstr>
      <vt:lpstr>The Role of Wavelength</vt:lpstr>
      <vt:lpstr>The Role of Wavelength</vt:lpstr>
      <vt:lpstr>Transmission Line Modeling</vt:lpstr>
      <vt:lpstr>The Role of Wavelength</vt:lpstr>
      <vt:lpstr>PowerPoint Presentation</vt:lpstr>
      <vt:lpstr>PowerPoint Presentation</vt:lpstr>
      <vt:lpstr>PowerPoint Presentation</vt:lpstr>
      <vt:lpstr>PowerPoint Presentation</vt:lpstr>
      <vt:lpstr>PowerPoint Presentation</vt:lpstr>
      <vt:lpstr>   Propagation Modes</vt:lpstr>
      <vt:lpstr>Propagation Modes</vt:lpstr>
      <vt:lpstr> Propagation Modes</vt:lpstr>
      <vt:lpstr>PowerPoint Presentation</vt:lpstr>
      <vt:lpstr>PowerPoint Presentation</vt:lpstr>
      <vt:lpstr> Lumped-Element Model</vt:lpstr>
      <vt:lpstr> Lumped-Element Model</vt:lpstr>
      <vt:lpstr> Lumped-Element Model</vt:lpstr>
      <vt:lpstr>PowerPoint Presentation</vt:lpstr>
      <vt:lpstr>  Lumped-Element Model</vt:lpstr>
      <vt:lpstr>Lumped-Element Model</vt:lpstr>
      <vt:lpstr> Lumped-Element Model</vt:lpstr>
      <vt:lpstr> Lumped-Element Model</vt:lpstr>
      <vt:lpstr>Lumped-Element Model</vt:lpstr>
      <vt:lpstr> Lumped-Element Model</vt:lpstr>
      <vt:lpstr>Lumped-Element Model</vt:lpstr>
      <vt:lpstr>Lumped-Element Model</vt:lpstr>
      <vt:lpstr>Lumped-Element Model</vt:lpstr>
      <vt:lpstr>PowerPoint Presentation</vt:lpstr>
      <vt:lpstr>Exercise</vt:lpstr>
      <vt:lpstr>Exercise</vt:lpstr>
      <vt:lpstr>Exercise</vt:lpstr>
      <vt:lpstr>Exercise</vt:lpstr>
      <vt:lpstr>Exercise</vt:lpstr>
      <vt:lpstr>Exercise</vt:lpstr>
      <vt:lpstr>PowerPoint Presentation</vt:lpstr>
      <vt:lpstr>PowerPoint Presentation</vt:lpstr>
      <vt:lpstr>PowerPoint Presentation</vt:lpstr>
      <vt:lpstr>PowerPoint Presentation</vt:lpstr>
      <vt:lpstr>Exercise</vt:lpstr>
      <vt:lpstr>Exercise</vt:lpstr>
      <vt:lpstr>Exercise</vt:lpstr>
      <vt:lpstr>Exercise</vt:lpstr>
      <vt:lpstr>Exercise</vt:lpstr>
      <vt:lpstr>Exercise</vt:lpstr>
      <vt:lpstr>Exercise</vt:lpstr>
      <vt:lpstr>Exercise</vt:lpstr>
      <vt:lpstr>Exercise</vt:lpstr>
      <vt:lpstr>PowerPoint Presentation</vt:lpstr>
      <vt:lpstr>Transmission-Line Equations</vt:lpstr>
      <vt:lpstr>Transmission-Line Equations</vt:lpstr>
      <vt:lpstr>Transmission-Line Equations</vt:lpstr>
      <vt:lpstr>Transmission-Line Equations</vt:lpstr>
      <vt:lpstr>Transmission-Line Equations</vt:lpstr>
      <vt:lpstr>Transmission-Line Equations</vt:lpstr>
      <vt:lpstr>Transmission-Line Equations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李卫帮</dc:creator>
  <cp:lastModifiedBy>yqhei</cp:lastModifiedBy>
  <cp:revision>630</cp:revision>
  <dcterms:created xsi:type="dcterms:W3CDTF">2014-04-29T08:12:32Z</dcterms:created>
  <dcterms:modified xsi:type="dcterms:W3CDTF">2023-09-04T11:50:06Z</dcterms:modified>
</cp:coreProperties>
</file>