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87238"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150" autoAdjust="0"/>
    <p:restoredTop sz="94660"/>
  </p:normalViewPr>
  <p:slideViewPr>
    <p:cSldViewPr>
      <p:cViewPr varScale="1">
        <p:scale>
          <a:sx n="71" d="100"/>
          <a:sy n="71" d="100"/>
        </p:scale>
        <p:origin x="-1140" y="-96"/>
      </p:cViewPr>
      <p:guideLst>
        <p:guide orient="horz" pos="2160"/>
        <p:guide pos="3839"/>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7.wmf"/><Relationship Id="rId1" Type="http://schemas.openxmlformats.org/officeDocument/2006/relationships/image" Target="../media/image29.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58.wmf"/><Relationship Id="rId3" Type="http://schemas.openxmlformats.org/officeDocument/2006/relationships/image" Target="../media/image53.wmf"/><Relationship Id="rId7" Type="http://schemas.openxmlformats.org/officeDocument/2006/relationships/image" Target="../media/image57.wmf"/><Relationship Id="rId12" Type="http://schemas.openxmlformats.org/officeDocument/2006/relationships/image" Target="../media/image62.wmf"/><Relationship Id="rId2" Type="http://schemas.openxmlformats.org/officeDocument/2006/relationships/image" Target="../media/image52.wmf"/><Relationship Id="rId1" Type="http://schemas.openxmlformats.org/officeDocument/2006/relationships/image" Target="../media/image51.wmf"/><Relationship Id="rId6" Type="http://schemas.openxmlformats.org/officeDocument/2006/relationships/image" Target="../media/image56.wmf"/><Relationship Id="rId11" Type="http://schemas.openxmlformats.org/officeDocument/2006/relationships/image" Target="../media/image61.wmf"/><Relationship Id="rId5" Type="http://schemas.openxmlformats.org/officeDocument/2006/relationships/image" Target="../media/image55.wmf"/><Relationship Id="rId10" Type="http://schemas.openxmlformats.org/officeDocument/2006/relationships/image" Target="../media/image60.wmf"/><Relationship Id="rId4" Type="http://schemas.openxmlformats.org/officeDocument/2006/relationships/image" Target="../media/image54.wmf"/><Relationship Id="rId9" Type="http://schemas.openxmlformats.org/officeDocument/2006/relationships/image" Target="../media/image5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0.wmf"/><Relationship Id="rId7" Type="http://schemas.openxmlformats.org/officeDocument/2006/relationships/image" Target="../media/image14.wmf"/><Relationship Id="rId2" Type="http://schemas.openxmlformats.org/officeDocument/2006/relationships/image" Target="../media/image9.wmf"/><Relationship Id="rId1" Type="http://schemas.openxmlformats.org/officeDocument/2006/relationships/image" Target="../media/image8.wmf"/><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5" Type="http://schemas.openxmlformats.org/officeDocument/2006/relationships/image" Target="../media/image19.wmf"/><Relationship Id="rId4"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8.wmf"/><Relationship Id="rId7" Type="http://schemas.openxmlformats.org/officeDocument/2006/relationships/image" Target="../media/image24.wmf"/><Relationship Id="rId2" Type="http://schemas.openxmlformats.org/officeDocument/2006/relationships/image" Target="../media/image17.wmf"/><Relationship Id="rId1" Type="http://schemas.openxmlformats.org/officeDocument/2006/relationships/image" Target="../media/image20.wmf"/><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1.wmf"/><Relationship Id="rId1" Type="http://schemas.openxmlformats.org/officeDocument/2006/relationships/image" Target="../media/image2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D68C9E-3462-4530-B9A9-578AF793F7D9}" type="datetimeFigureOut">
              <a:rPr lang="en-GB" smtClean="0"/>
              <a:t>30/07/2014</a:t>
            </a:fld>
            <a:endParaRPr lang="en-GB"/>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30B4F9-F56B-4B1F-A7F6-68D0E6BDFCA5}" type="slidenum">
              <a:rPr lang="en-GB" smtClean="0"/>
              <a:t>‹#›</a:t>
            </a:fld>
            <a:endParaRPr lang="en-GB"/>
          </a:p>
        </p:txBody>
      </p:sp>
    </p:spTree>
    <p:extLst>
      <p:ext uri="{BB962C8B-B14F-4D97-AF65-F5344CB8AC3E}">
        <p14:creationId xmlns:p14="http://schemas.microsoft.com/office/powerpoint/2010/main" val="1042641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579786E7-EDAB-724E-B5AE-1BDD6B8AC677}"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37124709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GB" dirty="0" smtClean="0"/>
              <a:t>The region of convergence is an integral part of a z-transform (the representation of a sequence in the z-domain) and good tables of z-transforms should include these.</a:t>
            </a:r>
          </a:p>
          <a:p>
            <a:r>
              <a:rPr lang="en-GB" dirty="0" smtClean="0"/>
              <a:t>Regions of convergence have some interesting and useful (in terms of our being able to inverse transform) properties. These are tied up intimately with two more  things – poles and zeros (of a z-transform) and the relationship between the z-transform and the (discrete-time) Fourier transform </a:t>
            </a:r>
          </a:p>
          <a:p>
            <a:r>
              <a:rPr lang="en-GB" dirty="0" smtClean="0"/>
              <a:t>We’ll describe these two next – apologies for seeming to introduce more and more  arbitrary concepts. They will all be tied together shortly.</a:t>
            </a:r>
            <a:endParaRPr lang="en-GB" dirty="0"/>
          </a:p>
        </p:txBody>
      </p:sp>
      <p:sp>
        <p:nvSpPr>
          <p:cNvPr id="4" name="Slide Number Placeholder 3"/>
          <p:cNvSpPr>
            <a:spLocks noGrp="1"/>
          </p:cNvSpPr>
          <p:nvPr>
            <p:ph type="sldNum" sz="quarter" idx="10"/>
          </p:nvPr>
        </p:nvSpPr>
        <p:spPr/>
        <p:txBody>
          <a:bodyPr/>
          <a:lstStyle/>
          <a:p>
            <a:pPr>
              <a:defRPr/>
            </a:pPr>
            <a:fld id="{E65536E5-0377-4EEB-A512-2B9771343D13}" type="slidenum">
              <a:rPr lang="en-US" smtClean="0">
                <a:solidFill>
                  <a:prstClr val="black"/>
                </a:solidFill>
              </a:rPr>
              <a:pPr>
                <a:defRPr/>
              </a:pPr>
              <a:t>11</a:t>
            </a:fld>
            <a:endParaRPr lang="en-US">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GB" dirty="0" smtClean="0"/>
              <a:t>Students</a:t>
            </a:r>
            <a:r>
              <a:rPr lang="en-GB" baseline="0" dirty="0" smtClean="0"/>
              <a:t> are assumed to be familiar with the concept of p</a:t>
            </a:r>
            <a:r>
              <a:rPr lang="en-GB" dirty="0" smtClean="0"/>
              <a:t>oles</a:t>
            </a:r>
            <a:r>
              <a:rPr lang="en-GB" baseline="0" dirty="0" smtClean="0"/>
              <a:t> and </a:t>
            </a:r>
            <a:r>
              <a:rPr lang="en-GB" baseline="0" dirty="0" err="1" smtClean="0"/>
              <a:t>zeros</a:t>
            </a:r>
            <a:r>
              <a:rPr lang="en-GB" baseline="0" dirty="0" smtClean="0"/>
              <a:t> applied to continuous-time LTIs. </a:t>
            </a:r>
            <a:endParaRPr lang="en-GB" dirty="0"/>
          </a:p>
        </p:txBody>
      </p:sp>
      <p:sp>
        <p:nvSpPr>
          <p:cNvPr id="4" name="Slide Number Placeholder 3"/>
          <p:cNvSpPr>
            <a:spLocks noGrp="1"/>
          </p:cNvSpPr>
          <p:nvPr>
            <p:ph type="sldNum" sz="quarter" idx="10"/>
          </p:nvPr>
        </p:nvSpPr>
        <p:spPr/>
        <p:txBody>
          <a:bodyPr/>
          <a:lstStyle/>
          <a:p>
            <a:pPr>
              <a:defRPr/>
            </a:pPr>
            <a:fld id="{E65536E5-0377-4EEB-A512-2B9771343D13}" type="slidenum">
              <a:rPr lang="en-US" smtClean="0">
                <a:solidFill>
                  <a:prstClr val="black"/>
                </a:solidFill>
              </a:rPr>
              <a:pPr>
                <a:defRPr/>
              </a:pPr>
              <a:t>12</a:t>
            </a:fld>
            <a:endParaRPr lang="en-US">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GB" dirty="0" smtClean="0"/>
              <a:t>We mentioned ROCs a few slides back.</a:t>
            </a:r>
            <a:r>
              <a:rPr lang="en-GB" baseline="0" dirty="0" smtClean="0"/>
              <a:t> The first point on this slide s</a:t>
            </a:r>
            <a:r>
              <a:rPr lang="en-GB" dirty="0" smtClean="0"/>
              <a:t>ummarises</a:t>
            </a:r>
            <a:r>
              <a:rPr lang="en-GB" baseline="0" dirty="0" smtClean="0"/>
              <a:t> the definition of a ROC.</a:t>
            </a:r>
          </a:p>
          <a:p>
            <a:r>
              <a:rPr lang="en-GB" baseline="0" dirty="0" smtClean="0"/>
              <a:t>The values of the complex variable z (that make up the ROC) might be plotted in the z-plane. In the next few slides we will see that these values make up an area or region of the z-plane with simple geometrical properties.</a:t>
            </a:r>
            <a:endParaRPr lang="en-GB" dirty="0"/>
          </a:p>
        </p:txBody>
      </p:sp>
      <p:sp>
        <p:nvSpPr>
          <p:cNvPr id="4" name="Slide Number Placeholder 3"/>
          <p:cNvSpPr>
            <a:spLocks noGrp="1"/>
          </p:cNvSpPr>
          <p:nvPr>
            <p:ph type="sldNum" sz="quarter" idx="10"/>
          </p:nvPr>
        </p:nvSpPr>
        <p:spPr/>
        <p:txBody>
          <a:bodyPr/>
          <a:lstStyle/>
          <a:p>
            <a:pPr>
              <a:defRPr/>
            </a:pPr>
            <a:fld id="{E65536E5-0377-4EEB-A512-2B9771343D13}" type="slidenum">
              <a:rPr lang="en-US" smtClean="0">
                <a:solidFill>
                  <a:prstClr val="black"/>
                </a:solidFill>
              </a:rPr>
              <a:pPr>
                <a:defRPr/>
              </a:pPr>
              <a:t>13</a:t>
            </a:fld>
            <a:endParaRPr 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GB" dirty="0" smtClean="0"/>
              <a:t>Poles of x(z) are values of z for which X(z) equals, or tends</a:t>
            </a:r>
            <a:r>
              <a:rPr lang="en-GB" baseline="0" dirty="0" smtClean="0"/>
              <a:t> to</a:t>
            </a:r>
            <a:r>
              <a:rPr lang="en-GB" dirty="0" smtClean="0"/>
              <a:t>, infinity.</a:t>
            </a:r>
          </a:p>
          <a:p>
            <a:r>
              <a:rPr lang="en-GB" dirty="0" smtClean="0"/>
              <a:t>ROC </a:t>
            </a:r>
            <a:r>
              <a:rPr lang="en-GB" dirty="0"/>
              <a:t> </a:t>
            </a:r>
            <a:r>
              <a:rPr lang="en-GB" dirty="0" smtClean="0"/>
              <a:t>describes values of z for which |X(z)| is less than infinity. Hence poles</a:t>
            </a:r>
            <a:r>
              <a:rPr lang="en-GB" baseline="0" dirty="0" smtClean="0"/>
              <a:t> and ROCs are incompatible.</a:t>
            </a:r>
          </a:p>
          <a:p>
            <a:endParaRPr lang="en-GB"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GB" dirty="0" smtClean="0"/>
              <a:t>Recall the two (exponential function)</a:t>
            </a:r>
            <a:r>
              <a:rPr lang="en-GB" baseline="0" dirty="0" smtClean="0"/>
              <a:t> </a:t>
            </a:r>
            <a:r>
              <a:rPr lang="en-GB" dirty="0" smtClean="0"/>
              <a:t>examples given earlier.</a:t>
            </a:r>
            <a:r>
              <a:rPr lang="en-GB" baseline="0" dirty="0" smtClean="0"/>
              <a:t> The Taylor series simplifications </a:t>
            </a:r>
            <a:r>
              <a:rPr lang="en-GB" baseline="0" smtClean="0"/>
              <a:t>of X(z) were </a:t>
            </a:r>
            <a:r>
              <a:rPr lang="en-GB" baseline="0" dirty="0" smtClean="0"/>
              <a:t>contingent upon the value of |z|.</a:t>
            </a:r>
          </a:p>
          <a:p>
            <a:pPr marL="0" marR="0" indent="0" algn="l" defTabSz="4572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GB" dirty="0" smtClean="0"/>
              <a:t>The DTFT</a:t>
            </a:r>
            <a:r>
              <a:rPr lang="en-GB" baseline="0" dirty="0" smtClean="0"/>
              <a:t> is a special case of the z-transform when |z| is equal to one, i.e. the unit circle in the z-plane. Frequency domain considerations apply to stable systems.</a:t>
            </a:r>
            <a:endParaRPr lang="en-GB"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GB" dirty="0" smtClean="0"/>
          </a:p>
          <a:p>
            <a:endParaRPr lang="en-GB" dirty="0"/>
          </a:p>
        </p:txBody>
      </p:sp>
      <p:sp>
        <p:nvSpPr>
          <p:cNvPr id="4" name="Slide Number Placeholder 3"/>
          <p:cNvSpPr>
            <a:spLocks noGrp="1"/>
          </p:cNvSpPr>
          <p:nvPr>
            <p:ph type="sldNum" sz="quarter" idx="10"/>
          </p:nvPr>
        </p:nvSpPr>
        <p:spPr/>
        <p:txBody>
          <a:bodyPr/>
          <a:lstStyle/>
          <a:p>
            <a:pPr>
              <a:defRPr/>
            </a:pPr>
            <a:fld id="{E65536E5-0377-4EEB-A512-2B9771343D13}" type="slidenum">
              <a:rPr lang="en-US" smtClean="0">
                <a:solidFill>
                  <a:prstClr val="black"/>
                </a:solidFill>
              </a:rPr>
              <a:pPr>
                <a:defRPr/>
              </a:pPr>
              <a:t>14</a:t>
            </a:fld>
            <a:endParaRPr lang="en-US">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GB" dirty="0" smtClean="0"/>
              <a:t>Consider a system having two poles as shown in this diagram. Three</a:t>
            </a:r>
            <a:r>
              <a:rPr lang="en-GB" baseline="0" dirty="0" smtClean="0"/>
              <a:t> different ROCs satisfy, or possess, the aforementioned properties. We could turn the statements on these three slides on their heads and state, for example, that if we consider a ROC that extends outwards </a:t>
            </a:r>
            <a:r>
              <a:rPr lang="en-GB" dirty="0" smtClean="0"/>
              <a:t>from a circle containing the outermost pole of </a:t>
            </a:r>
            <a:r>
              <a:rPr lang="en-GB" i="1" dirty="0" smtClean="0"/>
              <a:t>X</a:t>
            </a:r>
            <a:r>
              <a:rPr lang="en-GB" dirty="0" smtClean="0"/>
              <a:t>(</a:t>
            </a:r>
            <a:r>
              <a:rPr lang="en-GB" i="1" dirty="0" smtClean="0"/>
              <a:t>z</a:t>
            </a:r>
            <a:r>
              <a:rPr lang="en-GB" dirty="0" smtClean="0"/>
              <a:t>)</a:t>
            </a:r>
            <a:r>
              <a:rPr lang="en-GB" baseline="0" dirty="0" smtClean="0"/>
              <a:t> then the corresponding x(n) will be right-sided.  Causal systems have right-sided impulse responses...</a:t>
            </a:r>
            <a:endParaRPr lang="en-GB" dirty="0"/>
          </a:p>
        </p:txBody>
      </p:sp>
      <p:sp>
        <p:nvSpPr>
          <p:cNvPr id="4" name="Slide Number Placeholder 3"/>
          <p:cNvSpPr>
            <a:spLocks noGrp="1"/>
          </p:cNvSpPr>
          <p:nvPr>
            <p:ph type="sldNum" sz="quarter" idx="10"/>
          </p:nvPr>
        </p:nvSpPr>
        <p:spPr/>
        <p:txBody>
          <a:bodyPr/>
          <a:lstStyle/>
          <a:p>
            <a:pPr>
              <a:defRPr/>
            </a:pPr>
            <a:fld id="{E65536E5-0377-4EEB-A512-2B9771343D13}" type="slidenum">
              <a:rPr lang="en-US" smtClean="0">
                <a:solidFill>
                  <a:prstClr val="black"/>
                </a:solidFill>
              </a:rPr>
              <a:pPr>
                <a:defRPr/>
              </a:pPr>
              <a:t>15</a:t>
            </a:fld>
            <a:endParaRPr lang="en-US">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GB" dirty="0" smtClean="0"/>
              <a:t>As</a:t>
            </a:r>
            <a:r>
              <a:rPr lang="en-GB" baseline="0" dirty="0" smtClean="0"/>
              <a:t> stated earlier, the same X(z) with the same poles and zeros may be associated with more than one valid region of convergence. If we consider a ROC that extends inwards </a:t>
            </a:r>
            <a:r>
              <a:rPr lang="en-GB" dirty="0" smtClean="0"/>
              <a:t>from a circle inside the innermost pole of </a:t>
            </a:r>
            <a:r>
              <a:rPr lang="en-GB" i="1" dirty="0" smtClean="0"/>
              <a:t>X</a:t>
            </a:r>
            <a:r>
              <a:rPr lang="en-GB" dirty="0" smtClean="0"/>
              <a:t>(</a:t>
            </a:r>
            <a:r>
              <a:rPr lang="en-GB" i="1" dirty="0" smtClean="0"/>
              <a:t>z</a:t>
            </a:r>
            <a:r>
              <a:rPr lang="en-GB" dirty="0" smtClean="0"/>
              <a:t>)</a:t>
            </a:r>
            <a:r>
              <a:rPr lang="en-GB" baseline="0" dirty="0" smtClean="0"/>
              <a:t> then the corresponding x(n) will be left-sided, i.e. non-causal.</a:t>
            </a:r>
            <a:endParaRPr lang="en-GB" dirty="0"/>
          </a:p>
        </p:txBody>
      </p:sp>
      <p:sp>
        <p:nvSpPr>
          <p:cNvPr id="4" name="Slide Number Placeholder 3"/>
          <p:cNvSpPr>
            <a:spLocks noGrp="1"/>
          </p:cNvSpPr>
          <p:nvPr>
            <p:ph type="sldNum" sz="quarter" idx="10"/>
          </p:nvPr>
        </p:nvSpPr>
        <p:spPr/>
        <p:txBody>
          <a:bodyPr/>
          <a:lstStyle/>
          <a:p>
            <a:pPr>
              <a:defRPr/>
            </a:pPr>
            <a:fld id="{E65536E5-0377-4EEB-A512-2B9771343D13}" type="slidenum">
              <a:rPr lang="en-US" smtClean="0">
                <a:solidFill>
                  <a:prstClr val="black"/>
                </a:solidFill>
              </a:rPr>
              <a:pPr>
                <a:defRPr/>
              </a:pPr>
              <a:t>16</a:t>
            </a:fld>
            <a:endParaRPr lang="en-US">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GB" baseline="0" dirty="0" smtClean="0"/>
              <a:t>If we consider a ROC such as this, the corresponding x(n) will be two-sided, i.e. non-causal.</a:t>
            </a:r>
            <a:endParaRPr lang="en-GB" dirty="0"/>
          </a:p>
        </p:txBody>
      </p:sp>
      <p:sp>
        <p:nvSpPr>
          <p:cNvPr id="4" name="Slide Number Placeholder 3"/>
          <p:cNvSpPr>
            <a:spLocks noGrp="1"/>
          </p:cNvSpPr>
          <p:nvPr>
            <p:ph type="sldNum" sz="quarter" idx="10"/>
          </p:nvPr>
        </p:nvSpPr>
        <p:spPr/>
        <p:txBody>
          <a:bodyPr/>
          <a:lstStyle/>
          <a:p>
            <a:pPr>
              <a:defRPr/>
            </a:pPr>
            <a:fld id="{E65536E5-0377-4EEB-A512-2B9771343D13}" type="slidenum">
              <a:rPr lang="en-US" smtClean="0">
                <a:solidFill>
                  <a:prstClr val="black"/>
                </a:solidFill>
              </a:rPr>
              <a:pPr>
                <a:defRPr/>
              </a:pPr>
              <a:t>17</a:t>
            </a:fld>
            <a:endParaRPr lang="en-US">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GB" dirty="0" smtClean="0"/>
              <a:t>The same z-transfer function X(z) may correspond to a number of different impulse responses.</a:t>
            </a:r>
          </a:p>
          <a:p>
            <a:r>
              <a:rPr lang="en-GB" dirty="0" smtClean="0"/>
              <a:t>Huh? We are familiar with the concept that a linear time invariant system is described completely by its</a:t>
            </a:r>
            <a:r>
              <a:rPr lang="en-GB" baseline="0" dirty="0" smtClean="0"/>
              <a:t> impulse response and in broad terms we understand the z-transfer function X(z) to be an equivalent/alternative system representation.</a:t>
            </a:r>
          </a:p>
          <a:p>
            <a:r>
              <a:rPr lang="en-GB" baseline="0" dirty="0" smtClean="0"/>
              <a:t>What we are seeing is that, strictly (correctly) speaking, </a:t>
            </a:r>
            <a:r>
              <a:rPr lang="en-GB" dirty="0" smtClean="0"/>
              <a:t>a linear time invariant system is described completely by its z-transfer function (algebraic</a:t>
            </a:r>
            <a:r>
              <a:rPr lang="en-GB" baseline="0" dirty="0" smtClean="0"/>
              <a:t> expression in z) </a:t>
            </a:r>
            <a:r>
              <a:rPr lang="en-GB" b="1" baseline="0" dirty="0" smtClean="0"/>
              <a:t>and</a:t>
            </a:r>
            <a:r>
              <a:rPr lang="en-GB" baseline="0" dirty="0" smtClean="0"/>
              <a:t> a region of convergence.  </a:t>
            </a:r>
            <a:endParaRPr lang="en-GB" dirty="0"/>
          </a:p>
        </p:txBody>
      </p:sp>
      <p:sp>
        <p:nvSpPr>
          <p:cNvPr id="4" name="Slide Number Placeholder 3"/>
          <p:cNvSpPr>
            <a:spLocks noGrp="1"/>
          </p:cNvSpPr>
          <p:nvPr>
            <p:ph type="sldNum" sz="quarter" idx="10"/>
          </p:nvPr>
        </p:nvSpPr>
        <p:spPr/>
        <p:txBody>
          <a:bodyPr/>
          <a:lstStyle/>
          <a:p>
            <a:pPr>
              <a:defRPr/>
            </a:pPr>
            <a:fld id="{E65536E5-0377-4EEB-A512-2B9771343D13}" type="slidenum">
              <a:rPr lang="en-US" smtClean="0">
                <a:solidFill>
                  <a:prstClr val="black"/>
                </a:solidFill>
              </a:rPr>
              <a:pPr>
                <a:defRPr/>
              </a:pPr>
              <a:t>18</a:t>
            </a:fld>
            <a:endParaRPr lang="en-US">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GB" dirty="0" smtClean="0"/>
              <a:t>Recall that if the ROC includes the unit circle then the</a:t>
            </a:r>
            <a:r>
              <a:rPr lang="en-GB" baseline="0" dirty="0" smtClean="0"/>
              <a:t> corresponding sequence x(n) is stable. In the following three examples, causal or right-sided sequences are considered – these correspond to ROCs that extend outwards from a circle containing the outermost pole of X(z). Here the sequence x(n) is referred to as an impulse response, implying that X(z) is considered to be the z-transfer function of a system, and causality and stability properties are attributed to that system. In more general terms, X(n) and X(z) are simply signals.</a:t>
            </a:r>
          </a:p>
          <a:p>
            <a:r>
              <a:rPr lang="en-GB" baseline="0" dirty="0" smtClean="0"/>
              <a:t>Systems encountered in the physical world are casual – that includes systems (filters) implemented by us – and hence are of most interest.</a:t>
            </a:r>
            <a:endParaRPr lang="en-GB" dirty="0"/>
          </a:p>
        </p:txBody>
      </p:sp>
      <p:sp>
        <p:nvSpPr>
          <p:cNvPr id="4" name="Slide Number Placeholder 3"/>
          <p:cNvSpPr>
            <a:spLocks noGrp="1"/>
          </p:cNvSpPr>
          <p:nvPr>
            <p:ph type="sldNum" sz="quarter" idx="10"/>
          </p:nvPr>
        </p:nvSpPr>
        <p:spPr/>
        <p:txBody>
          <a:bodyPr/>
          <a:lstStyle/>
          <a:p>
            <a:pPr>
              <a:defRPr/>
            </a:pPr>
            <a:fld id="{E65536E5-0377-4EEB-A512-2B9771343D13}" type="slidenum">
              <a:rPr lang="en-US" smtClean="0">
                <a:solidFill>
                  <a:prstClr val="black"/>
                </a:solidFill>
              </a:rPr>
              <a:pPr>
                <a:defRPr/>
              </a:pPr>
              <a:t>19</a:t>
            </a:fld>
            <a:endParaRPr lang="en-US">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GB" dirty="0" smtClean="0"/>
              <a:t>In this case, the outermost pole of X(z) lies outside the</a:t>
            </a:r>
            <a:r>
              <a:rPr lang="en-GB" baseline="0" dirty="0" smtClean="0"/>
              <a:t> unit circle and the causal system described is unstable.</a:t>
            </a:r>
            <a:endParaRPr lang="en-GB" dirty="0"/>
          </a:p>
        </p:txBody>
      </p:sp>
      <p:sp>
        <p:nvSpPr>
          <p:cNvPr id="4" name="Slide Number Placeholder 3"/>
          <p:cNvSpPr>
            <a:spLocks noGrp="1"/>
          </p:cNvSpPr>
          <p:nvPr>
            <p:ph type="sldNum" sz="quarter" idx="10"/>
          </p:nvPr>
        </p:nvSpPr>
        <p:spPr/>
        <p:txBody>
          <a:bodyPr/>
          <a:lstStyle/>
          <a:p>
            <a:pPr>
              <a:defRPr/>
            </a:pPr>
            <a:fld id="{E65536E5-0377-4EEB-A512-2B9771343D13}" type="slidenum">
              <a:rPr lang="en-US" smtClean="0">
                <a:solidFill>
                  <a:prstClr val="black"/>
                </a:solidFill>
              </a:rPr>
              <a:pPr>
                <a:defRPr/>
              </a:pPr>
              <a:t>20</a:t>
            </a:fld>
            <a:endParaRPr 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New Roman" pitchFamily="18" charset="0"/>
              </a:defRPr>
            </a:lvl1pPr>
            <a:lvl2pPr marL="742950" indent="-285750">
              <a:defRPr sz="2400" baseline="-25000">
                <a:solidFill>
                  <a:schemeClr val="tx1"/>
                </a:solidFill>
                <a:latin typeface="Times New Roman" pitchFamily="18" charset="0"/>
              </a:defRPr>
            </a:lvl2pPr>
            <a:lvl3pPr marL="1143000" indent="-228600">
              <a:defRPr sz="2400" baseline="-25000">
                <a:solidFill>
                  <a:schemeClr val="tx1"/>
                </a:solidFill>
                <a:latin typeface="Times New Roman" pitchFamily="18" charset="0"/>
              </a:defRPr>
            </a:lvl3pPr>
            <a:lvl4pPr marL="1600200" indent="-228600">
              <a:defRPr sz="2400" baseline="-25000">
                <a:solidFill>
                  <a:schemeClr val="tx1"/>
                </a:solidFill>
                <a:latin typeface="Times New Roman" pitchFamily="18" charset="0"/>
              </a:defRPr>
            </a:lvl4pPr>
            <a:lvl5pPr marL="2057400" indent="-228600">
              <a:defRPr sz="2400" baseline="-25000">
                <a:solidFill>
                  <a:schemeClr val="tx1"/>
                </a:solidFill>
                <a:latin typeface="Times New Roman" pitchFamily="18" charset="0"/>
              </a:defRPr>
            </a:lvl5pPr>
            <a:lvl6pPr marL="2514600" indent="-228600" eaLnBrk="0" fontAlgn="base" hangingPunct="0">
              <a:spcBef>
                <a:spcPct val="0"/>
              </a:spcBef>
              <a:spcAft>
                <a:spcPct val="0"/>
              </a:spcAft>
              <a:defRPr sz="2400" baseline="-25000">
                <a:solidFill>
                  <a:schemeClr val="tx1"/>
                </a:solidFill>
                <a:latin typeface="Times New Roman" pitchFamily="18" charset="0"/>
              </a:defRPr>
            </a:lvl6pPr>
            <a:lvl7pPr marL="2971800" indent="-228600" eaLnBrk="0" fontAlgn="base" hangingPunct="0">
              <a:spcBef>
                <a:spcPct val="0"/>
              </a:spcBef>
              <a:spcAft>
                <a:spcPct val="0"/>
              </a:spcAft>
              <a:defRPr sz="2400" baseline="-25000">
                <a:solidFill>
                  <a:schemeClr val="tx1"/>
                </a:solidFill>
                <a:latin typeface="Times New Roman" pitchFamily="18" charset="0"/>
              </a:defRPr>
            </a:lvl7pPr>
            <a:lvl8pPr marL="3429000" indent="-228600" eaLnBrk="0" fontAlgn="base" hangingPunct="0">
              <a:spcBef>
                <a:spcPct val="0"/>
              </a:spcBef>
              <a:spcAft>
                <a:spcPct val="0"/>
              </a:spcAft>
              <a:defRPr sz="2400" baseline="-25000">
                <a:solidFill>
                  <a:schemeClr val="tx1"/>
                </a:solidFill>
                <a:latin typeface="Times New Roman" pitchFamily="18" charset="0"/>
              </a:defRPr>
            </a:lvl8pPr>
            <a:lvl9pPr marL="3886200" indent="-228600" eaLnBrk="0" fontAlgn="base" hangingPunct="0">
              <a:spcBef>
                <a:spcPct val="0"/>
              </a:spcBef>
              <a:spcAft>
                <a:spcPct val="0"/>
              </a:spcAft>
              <a:defRPr sz="2400" baseline="-25000">
                <a:solidFill>
                  <a:schemeClr val="tx1"/>
                </a:solidFill>
                <a:latin typeface="Times New Roman" pitchFamily="18" charset="0"/>
              </a:defRPr>
            </a:lvl9pPr>
          </a:lstStyle>
          <a:p>
            <a:fld id="{A0FD62C7-F173-4927-B354-64743C6251B5}" type="slidenum">
              <a:rPr lang="en-US" sz="1200" baseline="0" smtClean="0">
                <a:solidFill>
                  <a:prstClr val="black"/>
                </a:solidFill>
              </a:rPr>
              <a:pPr/>
              <a:t>3</a:t>
            </a:fld>
            <a:endParaRPr lang="en-US" sz="1200" baseline="0" dirty="0" smtClean="0">
              <a:solidFill>
                <a:prstClr val="black"/>
              </a:solidFill>
            </a:endParaRPr>
          </a:p>
        </p:txBody>
      </p:sp>
      <p:sp>
        <p:nvSpPr>
          <p:cNvPr id="43011" name="Rectangle 2"/>
          <p:cNvSpPr>
            <a:spLocks noGrp="1" noRot="1" noChangeAspect="1" noChangeArrowheads="1" noTextEdit="1"/>
          </p:cNvSpPr>
          <p:nvPr>
            <p:ph type="sldImg"/>
          </p:nvPr>
        </p:nvSpPr>
        <p:spPr>
          <a:xfrm>
            <a:off x="382588" y="685800"/>
            <a:ext cx="6092825" cy="3429000"/>
          </a:xfrm>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Familiarity, on the part of  the students, with continuous-time linear signals and systems theory and the Laplace transform is assumed.</a:t>
            </a:r>
          </a:p>
          <a:p>
            <a:r>
              <a:rPr lang="en-US" dirty="0" smtClean="0"/>
              <a:t>While a recurrent theme in this course is the representation of signals and systems in both time and frequency domains and great emphasis is given to the transformation, or mapping, between those two domains using Fourier analysis, the introduction of the z-transform completes the picture (so to speak) of discrete- as well as continuous-time  linear time-invariant systems.</a:t>
            </a:r>
          </a:p>
          <a:p>
            <a:r>
              <a:rPr lang="en-US" dirty="0" smtClean="0"/>
              <a:t>Discrete-time filters (systems) are very often described in terms of z-transfer functions.</a:t>
            </a:r>
          </a:p>
          <a:p>
            <a:r>
              <a:rPr lang="en-US" dirty="0" smtClean="0"/>
              <a:t>We will see how these relate to alternative descriptions of discrete-time filters using difference equations or impulse responses.</a:t>
            </a:r>
          </a:p>
          <a:p>
            <a:r>
              <a:rPr lang="en-US" dirty="0" smtClean="0"/>
              <a:t>The point made in this slide is that both Laplace and z-transforms are linked to Fourier analysis.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dirty="0" smtClean="0"/>
              <a:t>In this case, the outermost pole of X(z) lies on the</a:t>
            </a:r>
            <a:r>
              <a:rPr lang="en-GB" baseline="0" dirty="0" smtClean="0"/>
              <a:t> unit circle and the causal system described is unstable.</a:t>
            </a:r>
          </a:p>
          <a:p>
            <a:pPr marL="0" marR="0" indent="0" algn="l" defTabSz="914400" rtl="0" eaLnBrk="0" fontAlgn="base" latinLnBrk="0" hangingPunct="0">
              <a:lnSpc>
                <a:spcPct val="100000"/>
              </a:lnSpc>
              <a:spcBef>
                <a:spcPct val="30000"/>
              </a:spcBef>
              <a:spcAft>
                <a:spcPct val="0"/>
              </a:spcAft>
              <a:buClrTx/>
              <a:buSzTx/>
              <a:buFontTx/>
              <a:buNone/>
              <a:tabLst/>
              <a:defRPr/>
            </a:pPr>
            <a:r>
              <a:rPr lang="en-GB" baseline="0" dirty="0" smtClean="0"/>
              <a:t>The conclusion that may be drawn from these three examples is that for right-sided x(n) all poles must lie inside (and not on) the unit circle for stability.</a:t>
            </a:r>
            <a:endParaRPr lang="en-GB" dirty="0" smtClean="0"/>
          </a:p>
          <a:p>
            <a:endParaRPr lang="en-GB" dirty="0"/>
          </a:p>
        </p:txBody>
      </p:sp>
      <p:sp>
        <p:nvSpPr>
          <p:cNvPr id="4" name="Slide Number Placeholder 3"/>
          <p:cNvSpPr>
            <a:spLocks noGrp="1"/>
          </p:cNvSpPr>
          <p:nvPr>
            <p:ph type="sldNum" sz="quarter" idx="10"/>
          </p:nvPr>
        </p:nvSpPr>
        <p:spPr/>
        <p:txBody>
          <a:bodyPr/>
          <a:lstStyle/>
          <a:p>
            <a:pPr>
              <a:defRPr/>
            </a:pPr>
            <a:fld id="{E65536E5-0377-4EEB-A512-2B9771343D13}" type="slidenum">
              <a:rPr lang="en-US" smtClean="0">
                <a:solidFill>
                  <a:prstClr val="black"/>
                </a:solidFill>
              </a:rPr>
              <a:pPr>
                <a:defRPr/>
              </a:pPr>
              <a:t>21</a:t>
            </a:fld>
            <a:endParaRPr lang="en-US">
              <a:solidFill>
                <a:prstClr val="black"/>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GB" dirty="0" smtClean="0"/>
              <a:t>It was mentioned (much) earlier that the complex variable z may be considered as a</a:t>
            </a:r>
            <a:r>
              <a:rPr lang="en-GB" sz="1200" b="0" dirty="0" smtClean="0">
                <a:latin typeface="Times New Roman" pitchFamily="18" charset="0"/>
                <a:cs typeface="Times New Roman" pitchFamily="18" charset="0"/>
              </a:rPr>
              <a:t>n operator representing a shift of one sample in a sequence.</a:t>
            </a:r>
          </a:p>
          <a:p>
            <a:endParaRPr lang="en-GB" dirty="0" smtClean="0"/>
          </a:p>
          <a:p>
            <a:endParaRPr lang="en-GB" dirty="0"/>
          </a:p>
        </p:txBody>
      </p:sp>
      <p:sp>
        <p:nvSpPr>
          <p:cNvPr id="4" name="Slide Number Placeholder 3"/>
          <p:cNvSpPr>
            <a:spLocks noGrp="1"/>
          </p:cNvSpPr>
          <p:nvPr>
            <p:ph type="sldNum" sz="quarter" idx="10"/>
          </p:nvPr>
        </p:nvSpPr>
        <p:spPr/>
        <p:txBody>
          <a:bodyPr/>
          <a:lstStyle/>
          <a:p>
            <a:pPr>
              <a:defRPr/>
            </a:pPr>
            <a:fld id="{E65536E5-0377-4EEB-A512-2B9771343D13}" type="slidenum">
              <a:rPr lang="en-US" smtClean="0">
                <a:solidFill>
                  <a:prstClr val="black"/>
                </a:solidFill>
              </a:rPr>
              <a:pPr>
                <a:defRPr/>
              </a:pPr>
              <a:t>23</a:t>
            </a:fld>
            <a:endParaRPr lang="en-US">
              <a:solidFill>
                <a:prstClr val="black"/>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GB" dirty="0" smtClean="0"/>
              <a:t>Taking the z-transform of a convolution sum, and re-arranging it, takes a fair amount of algebraic manipulation (for a lecture slide) but yields a very important result.</a:t>
            </a:r>
            <a:endParaRPr lang="en-GB" dirty="0"/>
          </a:p>
        </p:txBody>
      </p:sp>
      <p:sp>
        <p:nvSpPr>
          <p:cNvPr id="4" name="Slide Number Placeholder 3"/>
          <p:cNvSpPr>
            <a:spLocks noGrp="1"/>
          </p:cNvSpPr>
          <p:nvPr>
            <p:ph type="sldNum" sz="quarter" idx="10"/>
          </p:nvPr>
        </p:nvSpPr>
        <p:spPr/>
        <p:txBody>
          <a:bodyPr/>
          <a:lstStyle/>
          <a:p>
            <a:pPr>
              <a:defRPr/>
            </a:pPr>
            <a:fld id="{E65536E5-0377-4EEB-A512-2B9771343D13}" type="slidenum">
              <a:rPr lang="en-US" smtClean="0">
                <a:solidFill>
                  <a:prstClr val="black"/>
                </a:solidFill>
              </a:rPr>
              <a:pPr>
                <a:defRPr/>
              </a:pPr>
              <a:t>24</a:t>
            </a:fld>
            <a:endParaRPr lang="en-US">
              <a:solidFill>
                <a:prstClr val="black"/>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GB" dirty="0" smtClean="0"/>
              <a:t>This </a:t>
            </a:r>
            <a:r>
              <a:rPr lang="en-GB" b="1" dirty="0" smtClean="0"/>
              <a:t>important result</a:t>
            </a:r>
            <a:r>
              <a:rPr lang="en-GB" dirty="0" smtClean="0"/>
              <a:t> is often referred to by stating that ‘convolution in the time-domain is equivalent to multiplication in the z- ( or frequency-)</a:t>
            </a:r>
            <a:r>
              <a:rPr lang="en-GB" baseline="0" dirty="0" smtClean="0"/>
              <a:t> domain’ and is well worth committing to memory.</a:t>
            </a:r>
            <a:endParaRPr lang="en-GB" dirty="0"/>
          </a:p>
        </p:txBody>
      </p:sp>
      <p:sp>
        <p:nvSpPr>
          <p:cNvPr id="4" name="Slide Number Placeholder 3"/>
          <p:cNvSpPr>
            <a:spLocks noGrp="1"/>
          </p:cNvSpPr>
          <p:nvPr>
            <p:ph type="sldNum" sz="quarter" idx="10"/>
          </p:nvPr>
        </p:nvSpPr>
        <p:spPr/>
        <p:txBody>
          <a:bodyPr/>
          <a:lstStyle/>
          <a:p>
            <a:pPr>
              <a:defRPr/>
            </a:pPr>
            <a:fld id="{E65536E5-0377-4EEB-A512-2B9771343D13}" type="slidenum">
              <a:rPr lang="en-US" smtClean="0">
                <a:solidFill>
                  <a:prstClr val="black"/>
                </a:solidFill>
              </a:rPr>
              <a:pPr>
                <a:defRPr/>
              </a:pPr>
              <a:t>26</a:t>
            </a:fld>
            <a:endParaRPr lang="en-US">
              <a:solidFill>
                <a:prstClr val="black"/>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dirty="0" smtClean="0">
                <a:solidFill>
                  <a:srgbClr val="FF0000"/>
                </a:solidFill>
              </a:rPr>
              <a:t>A z-transfer function (the z-domain characterisation of a system) is the z-transform of a discrete impulse response (the time-domain characterisation of a system). Don’t forget that strictly the z-domain characterisation of a system comprises z-transfer function and ROC.</a:t>
            </a:r>
          </a:p>
          <a:p>
            <a:endParaRPr lang="en-GB" dirty="0"/>
          </a:p>
        </p:txBody>
      </p:sp>
      <p:sp>
        <p:nvSpPr>
          <p:cNvPr id="4" name="Slide Number Placeholder 3"/>
          <p:cNvSpPr>
            <a:spLocks noGrp="1"/>
          </p:cNvSpPr>
          <p:nvPr>
            <p:ph type="sldNum" sz="quarter" idx="10"/>
          </p:nvPr>
        </p:nvSpPr>
        <p:spPr/>
        <p:txBody>
          <a:bodyPr/>
          <a:lstStyle/>
          <a:p>
            <a:pPr>
              <a:defRPr/>
            </a:pPr>
            <a:fld id="{E65536E5-0377-4EEB-A512-2B9771343D13}" type="slidenum">
              <a:rPr lang="en-US" smtClean="0">
                <a:solidFill>
                  <a:prstClr val="black"/>
                </a:solidFill>
              </a:rPr>
              <a:pPr>
                <a:defRPr/>
              </a:pPr>
              <a:t>27</a:t>
            </a:fld>
            <a:endParaRPr lang="en-US">
              <a:solidFill>
                <a:prstClr val="black"/>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GB" dirty="0" smtClean="0"/>
              <a:t>Here is</a:t>
            </a:r>
            <a:r>
              <a:rPr lang="en-GB" baseline="0" dirty="0" smtClean="0"/>
              <a:t> a (very small) selection of z-transform pairs (examples that we have considered earlier) as they would appear in a table of z-transforms. The table is of particular use in finding inverse z-transforms, i.e. given X(z), what is x(n)? As discussed earlier, for the example X(z) = z/(z-a) different regions of convergence, corresponding to different forms of sequence x(n) are possible.</a:t>
            </a:r>
            <a:endParaRPr lang="en-GB" dirty="0"/>
          </a:p>
        </p:txBody>
      </p:sp>
      <p:sp>
        <p:nvSpPr>
          <p:cNvPr id="4" name="Slide Number Placeholder 3"/>
          <p:cNvSpPr>
            <a:spLocks noGrp="1"/>
          </p:cNvSpPr>
          <p:nvPr>
            <p:ph type="sldNum" sz="quarter" idx="10"/>
          </p:nvPr>
        </p:nvSpPr>
        <p:spPr/>
        <p:txBody>
          <a:bodyPr/>
          <a:lstStyle/>
          <a:p>
            <a:pPr>
              <a:defRPr/>
            </a:pPr>
            <a:fld id="{E65536E5-0377-4EEB-A512-2B9771343D13}" type="slidenum">
              <a:rPr lang="en-US" smtClean="0">
                <a:solidFill>
                  <a:prstClr val="black"/>
                </a:solidFill>
              </a:rPr>
              <a:pPr>
                <a:defRPr/>
              </a:pPr>
              <a:t>28</a:t>
            </a:fld>
            <a:endParaRPr 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GB" dirty="0" smtClean="0"/>
              <a:t>As</a:t>
            </a:r>
            <a:r>
              <a:rPr lang="en-GB" baseline="0" dirty="0" smtClean="0"/>
              <a:t> mentioned previously, some familiarity with continuous-time linear time-invariant system theory is assumed. The contents of this slide are a concise review of the use of Laplace transforms in that context.</a:t>
            </a:r>
            <a:endParaRPr lang="en-GB" dirty="0"/>
          </a:p>
        </p:txBody>
      </p:sp>
      <p:sp>
        <p:nvSpPr>
          <p:cNvPr id="4" name="Slide Number Placeholder 3"/>
          <p:cNvSpPr>
            <a:spLocks noGrp="1"/>
          </p:cNvSpPr>
          <p:nvPr>
            <p:ph type="sldNum" sz="quarter" idx="10"/>
          </p:nvPr>
        </p:nvSpPr>
        <p:spPr/>
        <p:txBody>
          <a:bodyPr/>
          <a:lstStyle/>
          <a:p>
            <a:pPr>
              <a:defRPr/>
            </a:pPr>
            <a:fld id="{E65536E5-0377-4EEB-A512-2B9771343D13}" type="slidenum">
              <a:rPr lang="en-US" smtClean="0">
                <a:solidFill>
                  <a:prstClr val="black"/>
                </a:solidFill>
              </a:rPr>
              <a:pPr>
                <a:defRPr/>
              </a:pPr>
              <a:t>4</a:t>
            </a:fld>
            <a:endParaRPr 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GB" dirty="0" smtClean="0"/>
              <a:t>Here, a parallel is made between the application of the Laplace transform to</a:t>
            </a:r>
            <a:r>
              <a:rPr lang="en-GB" baseline="0" dirty="0" smtClean="0"/>
              <a:t> continuous-time LTIs and the application of the z-transform to discrete-time LTIs.</a:t>
            </a:r>
            <a:endParaRPr lang="en-GB" dirty="0"/>
          </a:p>
        </p:txBody>
      </p:sp>
      <p:sp>
        <p:nvSpPr>
          <p:cNvPr id="4" name="Slide Number Placeholder 3"/>
          <p:cNvSpPr>
            <a:spLocks noGrp="1"/>
          </p:cNvSpPr>
          <p:nvPr>
            <p:ph type="sldNum" sz="quarter" idx="10"/>
          </p:nvPr>
        </p:nvSpPr>
        <p:spPr/>
        <p:txBody>
          <a:bodyPr/>
          <a:lstStyle/>
          <a:p>
            <a:pPr>
              <a:defRPr/>
            </a:pPr>
            <a:fld id="{E65536E5-0377-4EEB-A512-2B9771343D13}" type="slidenum">
              <a:rPr lang="en-US" smtClean="0">
                <a:solidFill>
                  <a:prstClr val="black"/>
                </a:solidFill>
              </a:rPr>
              <a:pPr>
                <a:defRPr/>
              </a:pPr>
              <a:t>5</a:t>
            </a:fld>
            <a:endParaRPr 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GB" dirty="0" smtClean="0"/>
              <a:t>This definition is the most general definition of the z-transform, sometimes referred to as the two-sided or bilateral z-transform (the summation limits are +/- infinity).</a:t>
            </a:r>
          </a:p>
          <a:p>
            <a:r>
              <a:rPr lang="en-GB" dirty="0" smtClean="0"/>
              <a:t>The z-transform of a discrete sequence x(n) is a polynomial expression in the complex variable z containing as many terms as the discrete sequence x(n).</a:t>
            </a:r>
          </a:p>
          <a:p>
            <a:r>
              <a:rPr lang="en-GB" dirty="0" smtClean="0"/>
              <a:t>In the context of digital signal processing, the discrete sequence x(n) will often represent a discrete-time sequence where n is interchangeable with t=</a:t>
            </a:r>
            <a:r>
              <a:rPr lang="en-GB" dirty="0" err="1" smtClean="0"/>
              <a:t>nT.</a:t>
            </a:r>
            <a:endParaRPr lang="en-GB" dirty="0" smtClean="0"/>
          </a:p>
          <a:p>
            <a:r>
              <a:rPr lang="en-GB" dirty="0" smtClean="0"/>
              <a:t>The sequence x(n) may therefore be viewed as a  discrete-time </a:t>
            </a:r>
            <a:r>
              <a:rPr lang="en-GB" b="1" dirty="0" smtClean="0"/>
              <a:t>signal</a:t>
            </a:r>
            <a:r>
              <a:rPr lang="en-GB" dirty="0" smtClean="0"/>
              <a:t>.</a:t>
            </a:r>
          </a:p>
          <a:p>
            <a:r>
              <a:rPr lang="en-GB" dirty="0" smtClean="0"/>
              <a:t>We will shortly see how the z-transform may be applied and interpreted if that discrete-time signal x(n) is considered to be the impulse response h(n) of a discrete-time system (and therefore characterises or represents a system).</a:t>
            </a:r>
          </a:p>
          <a:p>
            <a:r>
              <a:rPr lang="en-GB" dirty="0" smtClean="0"/>
              <a:t>In the context of ‘real-world’, physically realisable, systems, impulse response h(n) is likely to be right-sided (causal) and hence</a:t>
            </a:r>
            <a:r>
              <a:rPr lang="en-GB" baseline="0" dirty="0" smtClean="0"/>
              <a:t> </a:t>
            </a:r>
            <a:r>
              <a:rPr lang="en-GB" dirty="0" smtClean="0"/>
              <a:t>the use of a corresponding one-sided, or unilateral, z-transform (summation limits zero to infinity) is widespread.</a:t>
            </a:r>
          </a:p>
          <a:p>
            <a:r>
              <a:rPr lang="en-GB" dirty="0" smtClean="0"/>
              <a:t>We’ll see this in the following simple examples of deriving algebraic expressions for the z-transforms of different sequences.</a:t>
            </a:r>
            <a:endParaRPr lang="en-GB" dirty="0"/>
          </a:p>
        </p:txBody>
      </p:sp>
      <p:sp>
        <p:nvSpPr>
          <p:cNvPr id="4" name="Slide Number Placeholder 3"/>
          <p:cNvSpPr>
            <a:spLocks noGrp="1"/>
          </p:cNvSpPr>
          <p:nvPr>
            <p:ph type="sldNum" sz="quarter" idx="10"/>
          </p:nvPr>
        </p:nvSpPr>
        <p:spPr/>
        <p:txBody>
          <a:bodyPr/>
          <a:lstStyle/>
          <a:p>
            <a:pPr>
              <a:defRPr/>
            </a:pPr>
            <a:fld id="{E65536E5-0377-4EEB-A512-2B9771343D13}" type="slidenum">
              <a:rPr lang="en-US" smtClean="0">
                <a:solidFill>
                  <a:prstClr val="black"/>
                </a:solidFill>
              </a:rPr>
              <a:pPr>
                <a:defRPr/>
              </a:pPr>
              <a:t>6</a:t>
            </a:fld>
            <a:endParaRPr 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GB" dirty="0" smtClean="0"/>
              <a:t>As stated earlier, the</a:t>
            </a:r>
            <a:r>
              <a:rPr lang="en-GB" baseline="0" dirty="0" smtClean="0"/>
              <a:t> z-transform is a generalisation of the discrete-time Fourier transform. The expressions defining the z-transform and the DTFT are very similar.</a:t>
            </a:r>
            <a:endParaRPr lang="en-GB" dirty="0"/>
          </a:p>
        </p:txBody>
      </p:sp>
      <p:sp>
        <p:nvSpPr>
          <p:cNvPr id="4" name="Slide Number Placeholder 3"/>
          <p:cNvSpPr>
            <a:spLocks noGrp="1"/>
          </p:cNvSpPr>
          <p:nvPr>
            <p:ph type="sldNum" sz="quarter" idx="10"/>
          </p:nvPr>
        </p:nvSpPr>
        <p:spPr/>
        <p:txBody>
          <a:bodyPr/>
          <a:lstStyle/>
          <a:p>
            <a:pPr>
              <a:defRPr/>
            </a:pPr>
            <a:fld id="{E65536E5-0377-4EEB-A512-2B9771343D13}" type="slidenum">
              <a:rPr lang="en-US" smtClean="0">
                <a:solidFill>
                  <a:prstClr val="black"/>
                </a:solidFill>
              </a:rPr>
              <a:pPr>
                <a:defRPr/>
              </a:pPr>
              <a:t>7</a:t>
            </a:fld>
            <a:endParaRPr 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GB" dirty="0" smtClean="0"/>
              <a:t>Looked at from another perspective, the DTFT is a special case of the z-transform. It applies when the magnitude of the complex variable z is equal to one.</a:t>
            </a:r>
            <a:endParaRPr lang="en-GB" dirty="0"/>
          </a:p>
        </p:txBody>
      </p:sp>
      <p:sp>
        <p:nvSpPr>
          <p:cNvPr id="4" name="Slide Number Placeholder 3"/>
          <p:cNvSpPr>
            <a:spLocks noGrp="1"/>
          </p:cNvSpPr>
          <p:nvPr>
            <p:ph type="sldNum" sz="quarter" idx="10"/>
          </p:nvPr>
        </p:nvSpPr>
        <p:spPr/>
        <p:txBody>
          <a:bodyPr/>
          <a:lstStyle/>
          <a:p>
            <a:pPr>
              <a:defRPr/>
            </a:pPr>
            <a:fld id="{E65536E5-0377-4EEB-A512-2B9771343D13}" type="slidenum">
              <a:rPr lang="en-US" smtClean="0">
                <a:solidFill>
                  <a:prstClr val="black"/>
                </a:solidFill>
              </a:rPr>
              <a:pPr>
                <a:defRPr/>
              </a:pPr>
              <a:t>8</a:t>
            </a:fld>
            <a:endParaRPr lang="en-US">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GB" dirty="0" smtClean="0"/>
              <a:t>In most, if not all, textbook treatments of the z-transform, this is the first example presented.</a:t>
            </a:r>
          </a:p>
          <a:p>
            <a:r>
              <a:rPr lang="en-GB" dirty="0" smtClean="0"/>
              <a:t>Multiplying the exponential sequence by the unit step function u(n) creates a right-sided, causal sequence and may be represented by changing the summation limits from +/- infinity to zero to infinity.</a:t>
            </a:r>
          </a:p>
          <a:p>
            <a:r>
              <a:rPr lang="en-GB" dirty="0" smtClean="0"/>
              <a:t>The resultant summation is of the same form as that appearing in the Taylor series expression on the left hand side .</a:t>
            </a:r>
          </a:p>
          <a:p>
            <a:r>
              <a:rPr lang="en-GB" dirty="0" smtClean="0"/>
              <a:t>Consequently we can substitute a/z for p in the right hand side of the Taylor series expression.</a:t>
            </a:r>
          </a:p>
          <a:p>
            <a:r>
              <a:rPr lang="en-GB" dirty="0" smtClean="0"/>
              <a:t>It’s important to note that the Taylor series expression is true only for p, or (a/z), less than 1.</a:t>
            </a:r>
          </a:p>
          <a:p>
            <a:r>
              <a:rPr lang="en-GB" dirty="0" smtClean="0"/>
              <a:t>In  creating a simple algebraic expression, rather than an infinite series of terms in decreasing powers of z, we have had to introduce a condition on  (the magnitude of) z.</a:t>
            </a:r>
            <a:endParaRPr lang="en-GB" dirty="0"/>
          </a:p>
        </p:txBody>
      </p:sp>
      <p:sp>
        <p:nvSpPr>
          <p:cNvPr id="4" name="Slide Number Placeholder 3"/>
          <p:cNvSpPr>
            <a:spLocks noGrp="1"/>
          </p:cNvSpPr>
          <p:nvPr>
            <p:ph type="sldNum" sz="quarter" idx="10"/>
          </p:nvPr>
        </p:nvSpPr>
        <p:spPr/>
        <p:txBody>
          <a:bodyPr/>
          <a:lstStyle/>
          <a:p>
            <a:pPr>
              <a:defRPr/>
            </a:pPr>
            <a:fld id="{E65536E5-0377-4EEB-A512-2B9771343D13}" type="slidenum">
              <a:rPr lang="en-US" smtClean="0">
                <a:solidFill>
                  <a:prstClr val="black"/>
                </a:solidFill>
              </a:rPr>
              <a:pPr>
                <a:defRPr/>
              </a:pPr>
              <a:t>9</a:t>
            </a:fld>
            <a:endParaRPr lang="en-US">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GB" dirty="0" smtClean="0"/>
              <a:t>At first sight you might wonder about the significance of this apparently esoteric sequence.</a:t>
            </a:r>
          </a:p>
          <a:p>
            <a:r>
              <a:rPr lang="en-GB" dirty="0" smtClean="0"/>
              <a:t>Don’t worry about that for now.</a:t>
            </a:r>
          </a:p>
          <a:p>
            <a:r>
              <a:rPr lang="en-GB" dirty="0" smtClean="0"/>
              <a:t>Just follow the derivation(of its z-transform) and then observe that the resulting expression for x(z) is identical to that in the previous example.</a:t>
            </a:r>
          </a:p>
          <a:p>
            <a:r>
              <a:rPr lang="en-GB" dirty="0" smtClean="0"/>
              <a:t>However, the constraint on the values of z for which it holds is different.</a:t>
            </a:r>
          </a:p>
          <a:p>
            <a:endParaRPr lang="en-GB" dirty="0"/>
          </a:p>
        </p:txBody>
      </p:sp>
      <p:sp>
        <p:nvSpPr>
          <p:cNvPr id="4" name="Slide Number Placeholder 3"/>
          <p:cNvSpPr>
            <a:spLocks noGrp="1"/>
          </p:cNvSpPr>
          <p:nvPr>
            <p:ph type="sldNum" sz="quarter" idx="10"/>
          </p:nvPr>
        </p:nvSpPr>
        <p:spPr/>
        <p:txBody>
          <a:bodyPr/>
          <a:lstStyle/>
          <a:p>
            <a:pPr>
              <a:defRPr/>
            </a:pPr>
            <a:fld id="{E65536E5-0377-4EEB-A512-2B9771343D13}" type="slidenum">
              <a:rPr lang="en-US" smtClean="0">
                <a:solidFill>
                  <a:prstClr val="black"/>
                </a:solidFill>
              </a:rPr>
              <a:pPr>
                <a:defRPr/>
              </a:pPr>
              <a:t>10</a:t>
            </a:fld>
            <a:endParaRPr 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68032" y="6495778"/>
            <a:ext cx="3734309" cy="226497"/>
          </a:xfrm>
          <a:prstGeom prst="rect">
            <a:avLst/>
          </a:prstGeom>
        </p:spPr>
      </p:pic>
      <p:sp>
        <p:nvSpPr>
          <p:cNvPr id="5" name="Title 4"/>
          <p:cNvSpPr>
            <a:spLocks noGrp="1"/>
          </p:cNvSpPr>
          <p:nvPr>
            <p:ph type="ctrTitle" hasCustomPrompt="1"/>
          </p:nvPr>
        </p:nvSpPr>
        <p:spPr>
          <a:xfrm>
            <a:off x="899883" y="1440000"/>
            <a:ext cx="11035688" cy="1920000"/>
          </a:xfrm>
        </p:spPr>
        <p:txBody>
          <a:bodyPr lIns="0" tIns="0" rIns="0" bIns="0">
            <a:normAutofit/>
          </a:bodyPr>
          <a:lstStyle>
            <a:lvl1pPr algn="r">
              <a:defRPr sz="4800" b="0">
                <a:solidFill>
                  <a:schemeClr val="accent1"/>
                </a:solidFill>
                <a:effectLst/>
              </a:defRPr>
            </a:lvl1pPr>
          </a:lstStyle>
          <a:p>
            <a:r>
              <a:rPr kumimoji="0" lang="en-GB" dirty="0" smtClean="0"/>
              <a:t>Click to Edit Title</a:t>
            </a:r>
            <a:endParaRPr kumimoji="0" lang="en-US" dirty="0"/>
          </a:p>
        </p:txBody>
      </p:sp>
      <p:sp>
        <p:nvSpPr>
          <p:cNvPr id="20" name="Subtitle 19"/>
          <p:cNvSpPr>
            <a:spLocks noGrp="1"/>
          </p:cNvSpPr>
          <p:nvPr>
            <p:ph type="subTitle" idx="1" hasCustomPrompt="1"/>
          </p:nvPr>
        </p:nvSpPr>
        <p:spPr>
          <a:xfrm>
            <a:off x="899883" y="3600000"/>
            <a:ext cx="11035688" cy="960000"/>
          </a:xfrm>
        </p:spPr>
        <p:txBody>
          <a:bodyPr lIns="0" tIns="0" rIns="0"/>
          <a:lstStyle>
            <a:lvl1pPr marL="36576" indent="0" algn="r">
              <a:spcBef>
                <a:spcPts val="0"/>
              </a:spcBef>
              <a:buNone/>
              <a:defRPr sz="32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GB" dirty="0" smtClean="0"/>
              <a:t>Click to edit subtitle</a:t>
            </a:r>
            <a:endParaRPr kumimoji="0" lang="en-US" dirty="0"/>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51344" y="6313932"/>
            <a:ext cx="1164431" cy="363693"/>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51344" y="6313932"/>
            <a:ext cx="1164431" cy="36369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38684366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3974866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 Column Slid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484" y="1440000"/>
            <a:ext cx="11154300"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9" name="Title 8"/>
          <p:cNvSpPr>
            <a:spLocks noGrp="1"/>
          </p:cNvSpPr>
          <p:nvPr>
            <p:ph type="title" hasCustomPrompt="1"/>
          </p:nvPr>
        </p:nvSpPr>
        <p:spPr/>
        <p:txBody>
          <a:bodyPr/>
          <a:lstStyle/>
          <a:p>
            <a:r>
              <a:rPr lang="en-GB" dirty="0" smtClean="0"/>
              <a:t>Click to Edit Title</a:t>
            </a:r>
            <a:endParaRPr lang="en-US" dirty="0"/>
          </a:p>
        </p:txBody>
      </p:sp>
      <p:sp>
        <p:nvSpPr>
          <p:cNvPr id="14" name="TextBox 13"/>
          <p:cNvSpPr txBox="1"/>
          <p:nvPr/>
        </p:nvSpPr>
        <p:spPr>
          <a:xfrm>
            <a:off x="302339" y="1197429"/>
            <a:ext cx="914281" cy="914400"/>
          </a:xfrm>
          <a:prstGeom prst="rect">
            <a:avLst/>
          </a:prstGeom>
        </p:spPr>
        <p:txBody>
          <a:bodyPr vert="horz" wrap="none" lIns="0" tIns="0" rIns="0" bIns="0" rtlCol="0" anchor="t">
            <a:normAutofit/>
          </a:bodyPr>
          <a:lstStyle/>
          <a:p>
            <a:endParaRPr lang="en-US" dirty="0" smtClean="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51344" y="6313932"/>
            <a:ext cx="1164431" cy="363693"/>
          </a:xfrm>
          <a:prstGeom prst="rect">
            <a:avLst/>
          </a:prstGeom>
        </p:spPr>
      </p:pic>
    </p:spTree>
    <p:extLst>
      <p:ext uri="{BB962C8B-B14F-4D97-AF65-F5344CB8AC3E}">
        <p14:creationId xmlns:p14="http://schemas.microsoft.com/office/powerpoint/2010/main" val="1779627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2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smtClean="0"/>
              <a:t>Click to Edit Title</a:t>
            </a:r>
            <a:endParaRPr kumimoji="0" lang="en-US" dirty="0"/>
          </a:p>
        </p:txBody>
      </p:sp>
      <p:sp>
        <p:nvSpPr>
          <p:cNvPr id="3" name="Content Placeholder 2"/>
          <p:cNvSpPr>
            <a:spLocks noGrp="1"/>
          </p:cNvSpPr>
          <p:nvPr>
            <p:ph sz="half" idx="1" hasCustomPrompt="1"/>
          </p:nvPr>
        </p:nvSpPr>
        <p:spPr>
          <a:xfrm>
            <a:off x="479814" y="1440000"/>
            <a:ext cx="5273651"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4" name="Content Placeholder 3"/>
          <p:cNvSpPr>
            <a:spLocks noGrp="1"/>
          </p:cNvSpPr>
          <p:nvPr>
            <p:ph sz="half" idx="2" hasCustomPrompt="1"/>
          </p:nvPr>
        </p:nvSpPr>
        <p:spPr>
          <a:xfrm>
            <a:off x="6075408" y="1440000"/>
            <a:ext cx="5560378"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51344" y="6313932"/>
            <a:ext cx="1164431" cy="363693"/>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lumn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484" y="1440000"/>
            <a:ext cx="5273651"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4" name="Content Placeholder 3"/>
          <p:cNvSpPr>
            <a:spLocks noGrp="1"/>
          </p:cNvSpPr>
          <p:nvPr>
            <p:ph sz="half" idx="2" hasCustomPrompt="1"/>
          </p:nvPr>
        </p:nvSpPr>
        <p:spPr>
          <a:xfrm>
            <a:off x="6075408" y="1440000"/>
            <a:ext cx="5560378"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9" name="Title 8"/>
          <p:cNvSpPr>
            <a:spLocks noGrp="1"/>
          </p:cNvSpPr>
          <p:nvPr>
            <p:ph type="title" hasCustomPrompt="1"/>
          </p:nvPr>
        </p:nvSpPr>
        <p:spPr/>
        <p:txBody>
          <a:bodyPr/>
          <a:lstStyle/>
          <a:p>
            <a:r>
              <a:rPr lang="en-GB" dirty="0" smtClean="0"/>
              <a:t>Click to Edit Title</a:t>
            </a:r>
            <a:endParaRPr lang="en-US" dirty="0"/>
          </a:p>
        </p:txBody>
      </p:sp>
      <p:sp>
        <p:nvSpPr>
          <p:cNvPr id="13" name="Text Placeholder 12"/>
          <p:cNvSpPr>
            <a:spLocks noGrp="1"/>
          </p:cNvSpPr>
          <p:nvPr>
            <p:ph type="body" sz="quarter" idx="10" hasCustomPrompt="1"/>
          </p:nvPr>
        </p:nvSpPr>
        <p:spPr>
          <a:xfrm>
            <a:off x="498544" y="920442"/>
            <a:ext cx="11158547" cy="396000"/>
          </a:xfrm>
        </p:spPr>
        <p:txBody>
          <a:bodyPr/>
          <a:lstStyle>
            <a:lvl1pPr marL="0" indent="0">
              <a:buNone/>
              <a:defRPr sz="2400">
                <a:solidFill>
                  <a:schemeClr val="accent5"/>
                </a:solidFill>
              </a:defRPr>
            </a:lvl1pPr>
          </a:lstStyle>
          <a:p>
            <a:pPr lvl="0"/>
            <a:r>
              <a:rPr lang="en-GB" dirty="0" smtClean="0"/>
              <a:t>Click to edit subtitle</a:t>
            </a:r>
            <a:endParaRPr lang="en-US" dirty="0"/>
          </a:p>
        </p:txBody>
      </p:sp>
      <p:sp>
        <p:nvSpPr>
          <p:cNvPr id="14" name="TextBox 13"/>
          <p:cNvSpPr txBox="1"/>
          <p:nvPr/>
        </p:nvSpPr>
        <p:spPr>
          <a:xfrm>
            <a:off x="302339" y="1197429"/>
            <a:ext cx="914281" cy="914400"/>
          </a:xfrm>
          <a:prstGeom prst="rect">
            <a:avLst/>
          </a:prstGeom>
        </p:spPr>
        <p:txBody>
          <a:bodyPr vert="horz" wrap="none" lIns="0" tIns="0" rIns="0" bIns="0" rtlCol="0" anchor="t">
            <a:normAutofit/>
          </a:bodyPr>
          <a:lstStyle/>
          <a:p>
            <a:endParaRPr lang="en-US" dirty="0" smtClean="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51344" y="6313932"/>
            <a:ext cx="1164431" cy="363693"/>
          </a:xfrm>
          <a:prstGeom prst="rect">
            <a:avLst/>
          </a:prstGeom>
        </p:spPr>
      </p:pic>
    </p:spTree>
    <p:extLst>
      <p:ext uri="{BB962C8B-B14F-4D97-AF65-F5344CB8AC3E}">
        <p14:creationId xmlns:p14="http://schemas.microsoft.com/office/powerpoint/2010/main" val="1997453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 Column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484" y="1440000"/>
            <a:ext cx="11154300"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9" name="Title 8"/>
          <p:cNvSpPr>
            <a:spLocks noGrp="1"/>
          </p:cNvSpPr>
          <p:nvPr>
            <p:ph type="title" hasCustomPrompt="1"/>
          </p:nvPr>
        </p:nvSpPr>
        <p:spPr/>
        <p:txBody>
          <a:bodyPr/>
          <a:lstStyle/>
          <a:p>
            <a:r>
              <a:rPr lang="en-GB" dirty="0" smtClean="0"/>
              <a:t>Click to Edit Title</a:t>
            </a:r>
            <a:endParaRPr lang="en-US" dirty="0"/>
          </a:p>
        </p:txBody>
      </p:sp>
      <p:sp>
        <p:nvSpPr>
          <p:cNvPr id="13" name="Text Placeholder 12"/>
          <p:cNvSpPr>
            <a:spLocks noGrp="1"/>
          </p:cNvSpPr>
          <p:nvPr>
            <p:ph type="body" sz="quarter" idx="10" hasCustomPrompt="1"/>
          </p:nvPr>
        </p:nvSpPr>
        <p:spPr>
          <a:xfrm>
            <a:off x="498544" y="920442"/>
            <a:ext cx="11158547" cy="396000"/>
          </a:xfrm>
        </p:spPr>
        <p:txBody>
          <a:bodyPr/>
          <a:lstStyle>
            <a:lvl1pPr marL="0" indent="0">
              <a:buNone/>
              <a:defRPr sz="2400">
                <a:solidFill>
                  <a:schemeClr val="accent5"/>
                </a:solidFill>
              </a:defRPr>
            </a:lvl1pPr>
          </a:lstStyle>
          <a:p>
            <a:pPr lvl="0"/>
            <a:r>
              <a:rPr lang="en-GB" dirty="0" smtClean="0"/>
              <a:t>Click to edit subtitle</a:t>
            </a:r>
            <a:endParaRPr lang="en-US" dirty="0"/>
          </a:p>
        </p:txBody>
      </p:sp>
      <p:sp>
        <p:nvSpPr>
          <p:cNvPr id="14" name="TextBox 13"/>
          <p:cNvSpPr txBox="1"/>
          <p:nvPr/>
        </p:nvSpPr>
        <p:spPr>
          <a:xfrm>
            <a:off x="302339" y="1197429"/>
            <a:ext cx="914281" cy="914400"/>
          </a:xfrm>
          <a:prstGeom prst="rect">
            <a:avLst/>
          </a:prstGeom>
        </p:spPr>
        <p:txBody>
          <a:bodyPr vert="horz" wrap="none" lIns="0" tIns="0" rIns="0" bIns="0" rtlCol="0" anchor="t">
            <a:normAutofit/>
          </a:bodyPr>
          <a:lstStyle/>
          <a:p>
            <a:endParaRPr lang="en-US" dirty="0" smtClean="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51344" y="6313932"/>
            <a:ext cx="1164431" cy="363693"/>
          </a:xfrm>
          <a:prstGeom prst="rect">
            <a:avLst/>
          </a:prstGeom>
        </p:spPr>
      </p:pic>
    </p:spTree>
    <p:extLst>
      <p:ext uri="{BB962C8B-B14F-4D97-AF65-F5344CB8AC3E}">
        <p14:creationId xmlns:p14="http://schemas.microsoft.com/office/powerpoint/2010/main" val="678807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learence check 1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smtClean="0"/>
              <a:t>Click to Edit Title</a:t>
            </a:r>
            <a:endParaRPr kumimoji="0" lang="en-US" dirty="0"/>
          </a:p>
        </p:txBody>
      </p:sp>
      <p:sp>
        <p:nvSpPr>
          <p:cNvPr id="3" name="Content Placeholder 2"/>
          <p:cNvSpPr>
            <a:spLocks noGrp="1"/>
          </p:cNvSpPr>
          <p:nvPr>
            <p:ph sz="half" idx="1" hasCustomPrompt="1"/>
          </p:nvPr>
        </p:nvSpPr>
        <p:spPr>
          <a:xfrm>
            <a:off x="479813" y="1440000"/>
            <a:ext cx="11155973"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7" name="Rectangle 6"/>
          <p:cNvSpPr/>
          <p:nvPr/>
        </p:nvSpPr>
        <p:spPr bwMode="auto">
          <a:xfrm>
            <a:off x="0" y="1524002"/>
            <a:ext cx="12187238" cy="4581407"/>
          </a:xfrm>
          <a:prstGeom prst="rect">
            <a:avLst/>
          </a:prstGeom>
          <a:noFill/>
          <a:ln w="1905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rgbClr val="000000"/>
              </a:solidFill>
              <a:effectLst/>
              <a:latin typeface="Arial" charset="0"/>
              <a:ea typeface="MS PGothic" pitchFamily="34" charset="-128"/>
            </a:endParaRPr>
          </a:p>
        </p:txBody>
      </p:sp>
      <p:sp>
        <p:nvSpPr>
          <p:cNvPr id="8" name="Rectangle 7"/>
          <p:cNvSpPr/>
          <p:nvPr/>
        </p:nvSpPr>
        <p:spPr bwMode="auto">
          <a:xfrm>
            <a:off x="3987766" y="1023286"/>
            <a:ext cx="4082117"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FFFFFF"/>
                </a:solidFill>
                <a:effectLst/>
                <a:latin typeface="Arial" charset="0"/>
                <a:ea typeface="MS PGothic" pitchFamily="34" charset="-128"/>
              </a:rPr>
              <a:t>Approximate</a:t>
            </a:r>
            <a:r>
              <a:rPr kumimoji="0" lang="en-US" sz="1000" b="1" i="0" u="none" strike="noStrike" cap="none" normalizeH="0" dirty="0" smtClean="0">
                <a:ln>
                  <a:noFill/>
                </a:ln>
                <a:solidFill>
                  <a:srgbClr val="FFFFFF"/>
                </a:solidFill>
                <a:effectLst/>
                <a:latin typeface="Arial" charset="0"/>
                <a:ea typeface="MS PGothic" pitchFamily="34" charset="-128"/>
              </a:rPr>
              <a:t> clearance</a:t>
            </a:r>
            <a:endParaRPr kumimoji="0" lang="en-US" sz="1000" b="1" i="0" u="none" strike="noStrike" cap="none" normalizeH="0" baseline="0" dirty="0" smtClean="0">
              <a:ln>
                <a:noFill/>
              </a:ln>
              <a:solidFill>
                <a:srgbClr val="FFFFFF"/>
              </a:solidFill>
              <a:effectLst/>
              <a:latin typeface="Arial" charset="0"/>
              <a:ea typeface="MS PGothic" pitchFamily="34" charset="-128"/>
            </a:endParaRPr>
          </a:p>
        </p:txBody>
      </p:sp>
      <p:sp>
        <p:nvSpPr>
          <p:cNvPr id="9" name="Rectangle 8"/>
          <p:cNvSpPr/>
          <p:nvPr/>
        </p:nvSpPr>
        <p:spPr bwMode="auto">
          <a:xfrm>
            <a:off x="3987766" y="6105409"/>
            <a:ext cx="4082117" cy="75259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smtClean="0">
                <a:solidFill>
                  <a:srgbClr val="FFFFFF"/>
                </a:solidFill>
                <a:latin typeface="Arial" charset="0"/>
                <a:ea typeface="MS PGothic" pitchFamily="34" charset="-128"/>
              </a:rPr>
              <a:t>Approximate clearance</a:t>
            </a:r>
          </a:p>
        </p:txBody>
      </p:sp>
      <p:sp>
        <p:nvSpPr>
          <p:cNvPr id="11" name="Rectangle 10"/>
          <p:cNvSpPr/>
          <p:nvPr/>
        </p:nvSpPr>
        <p:spPr bwMode="auto">
          <a:xfrm>
            <a:off x="3987766" y="835138"/>
            <a:ext cx="4082117"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FFFFFF"/>
                </a:solidFill>
                <a:effectLst/>
                <a:latin typeface="Arial" charset="0"/>
                <a:ea typeface="MS PGothic" pitchFamily="34" charset="-128"/>
              </a:rPr>
              <a:t>Approximate</a:t>
            </a:r>
            <a:r>
              <a:rPr kumimoji="0" lang="en-US" sz="1000" b="1" i="0" u="none" strike="noStrike" cap="none" normalizeH="0" dirty="0" smtClean="0">
                <a:ln>
                  <a:noFill/>
                </a:ln>
                <a:solidFill>
                  <a:srgbClr val="FFFFFF"/>
                </a:solidFill>
                <a:effectLst/>
                <a:latin typeface="Arial" charset="0"/>
                <a:ea typeface="MS PGothic" pitchFamily="34" charset="-128"/>
              </a:rPr>
              <a:t> clearance</a:t>
            </a:r>
            <a:endParaRPr kumimoji="0" lang="en-US" sz="1000" b="1" i="0" u="none" strike="noStrike" cap="none" normalizeH="0" baseline="0" dirty="0" smtClean="0">
              <a:ln>
                <a:noFill/>
              </a:ln>
              <a:solidFill>
                <a:srgbClr val="FFFFFF"/>
              </a:solidFill>
              <a:effectLst/>
              <a:latin typeface="Arial" charset="0"/>
              <a:ea typeface="MS PGothic" pitchFamily="34" charset="-128"/>
            </a:endParaRPr>
          </a:p>
        </p:txBody>
      </p:sp>
      <p:sp>
        <p:nvSpPr>
          <p:cNvPr id="12" name="Rectangle 11"/>
          <p:cNvSpPr/>
          <p:nvPr/>
        </p:nvSpPr>
        <p:spPr bwMode="auto">
          <a:xfrm>
            <a:off x="3987766" y="6153729"/>
            <a:ext cx="4082117" cy="70427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smtClean="0">
                <a:solidFill>
                  <a:srgbClr val="FFFFFF"/>
                </a:solidFill>
                <a:latin typeface="Arial" charset="0"/>
                <a:ea typeface="MS PGothic" pitchFamily="34" charset="-128"/>
              </a:rPr>
              <a:t>Approximate clearance</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51344" y="6313932"/>
            <a:ext cx="1164431" cy="36369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learence check 2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smtClean="0"/>
              <a:t>Click to Edit Title</a:t>
            </a:r>
            <a:endParaRPr kumimoji="0" lang="en-US" dirty="0"/>
          </a:p>
        </p:txBody>
      </p:sp>
      <p:sp>
        <p:nvSpPr>
          <p:cNvPr id="5" name="Rectangle 4"/>
          <p:cNvSpPr/>
          <p:nvPr/>
        </p:nvSpPr>
        <p:spPr bwMode="auto">
          <a:xfrm>
            <a:off x="0" y="1524002"/>
            <a:ext cx="12187238" cy="4581407"/>
          </a:xfrm>
          <a:prstGeom prst="rect">
            <a:avLst/>
          </a:prstGeom>
          <a:noFill/>
          <a:ln w="1905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rgbClr val="000000"/>
              </a:solidFill>
              <a:effectLst/>
              <a:latin typeface="Arial" charset="0"/>
              <a:ea typeface="MS PGothic" pitchFamily="34" charset="-128"/>
            </a:endParaRPr>
          </a:p>
        </p:txBody>
      </p:sp>
      <p:sp>
        <p:nvSpPr>
          <p:cNvPr id="6" name="Rectangle 5"/>
          <p:cNvSpPr/>
          <p:nvPr/>
        </p:nvSpPr>
        <p:spPr bwMode="auto">
          <a:xfrm>
            <a:off x="3987766" y="1023286"/>
            <a:ext cx="4082117"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FFFFFF"/>
                </a:solidFill>
                <a:effectLst/>
                <a:latin typeface="Arial" charset="0"/>
                <a:ea typeface="MS PGothic" pitchFamily="34" charset="-128"/>
              </a:rPr>
              <a:t>Approximate</a:t>
            </a:r>
            <a:r>
              <a:rPr kumimoji="0" lang="en-US" sz="1000" b="1" i="0" u="none" strike="noStrike" cap="none" normalizeH="0" dirty="0" smtClean="0">
                <a:ln>
                  <a:noFill/>
                </a:ln>
                <a:solidFill>
                  <a:srgbClr val="FFFFFF"/>
                </a:solidFill>
                <a:effectLst/>
                <a:latin typeface="Arial" charset="0"/>
                <a:ea typeface="MS PGothic" pitchFamily="34" charset="-128"/>
              </a:rPr>
              <a:t> clearance</a:t>
            </a:r>
            <a:endParaRPr kumimoji="0" lang="en-US" sz="1000" b="1" i="0" u="none" strike="noStrike" cap="none" normalizeH="0" baseline="0" dirty="0" smtClean="0">
              <a:ln>
                <a:noFill/>
              </a:ln>
              <a:solidFill>
                <a:srgbClr val="FFFFFF"/>
              </a:solidFill>
              <a:effectLst/>
              <a:latin typeface="Arial" charset="0"/>
              <a:ea typeface="MS PGothic" pitchFamily="34" charset="-128"/>
            </a:endParaRPr>
          </a:p>
        </p:txBody>
      </p:sp>
      <p:sp>
        <p:nvSpPr>
          <p:cNvPr id="7" name="Rectangle 6"/>
          <p:cNvSpPr/>
          <p:nvPr/>
        </p:nvSpPr>
        <p:spPr bwMode="auto">
          <a:xfrm>
            <a:off x="3987766" y="6105409"/>
            <a:ext cx="4082117" cy="75259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smtClean="0">
                <a:solidFill>
                  <a:srgbClr val="FFFFFF"/>
                </a:solidFill>
                <a:latin typeface="Arial" charset="0"/>
                <a:ea typeface="MS PGothic" pitchFamily="34" charset="-128"/>
              </a:rPr>
              <a:t>Approximate clearance</a:t>
            </a:r>
          </a:p>
        </p:txBody>
      </p:sp>
      <p:cxnSp>
        <p:nvCxnSpPr>
          <p:cNvPr id="11" name="Straight Connector 10"/>
          <p:cNvCxnSpPr/>
          <p:nvPr/>
        </p:nvCxnSpPr>
        <p:spPr>
          <a:xfrm>
            <a:off x="6064930" y="1316550"/>
            <a:ext cx="0" cy="5091186"/>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
        <p:nvSpPr>
          <p:cNvPr id="12" name="Content Placeholder 2"/>
          <p:cNvSpPr>
            <a:spLocks noGrp="1"/>
          </p:cNvSpPr>
          <p:nvPr>
            <p:ph sz="half" idx="1" hasCustomPrompt="1"/>
          </p:nvPr>
        </p:nvSpPr>
        <p:spPr>
          <a:xfrm>
            <a:off x="479814" y="1440000"/>
            <a:ext cx="5273651"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13" name="Content Placeholder 3"/>
          <p:cNvSpPr>
            <a:spLocks noGrp="1"/>
          </p:cNvSpPr>
          <p:nvPr>
            <p:ph sz="half" idx="2" hasCustomPrompt="1"/>
          </p:nvPr>
        </p:nvSpPr>
        <p:spPr>
          <a:xfrm>
            <a:off x="6076009" y="1440000"/>
            <a:ext cx="5559776"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10" name="Rectangle 9"/>
          <p:cNvSpPr/>
          <p:nvPr/>
        </p:nvSpPr>
        <p:spPr bwMode="auto">
          <a:xfrm>
            <a:off x="3987766" y="835138"/>
            <a:ext cx="4082117"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FFFFFF"/>
                </a:solidFill>
                <a:effectLst/>
                <a:latin typeface="Arial" charset="0"/>
                <a:ea typeface="MS PGothic" pitchFamily="34" charset="-128"/>
              </a:rPr>
              <a:t>Approximate</a:t>
            </a:r>
            <a:r>
              <a:rPr kumimoji="0" lang="en-US" sz="1000" b="1" i="0" u="none" strike="noStrike" cap="none" normalizeH="0" dirty="0" smtClean="0">
                <a:ln>
                  <a:noFill/>
                </a:ln>
                <a:solidFill>
                  <a:srgbClr val="FFFFFF"/>
                </a:solidFill>
                <a:effectLst/>
                <a:latin typeface="Arial" charset="0"/>
                <a:ea typeface="MS PGothic" pitchFamily="34" charset="-128"/>
              </a:rPr>
              <a:t> clearance</a:t>
            </a:r>
            <a:endParaRPr kumimoji="0" lang="en-US" sz="1000" b="1" i="0" u="none" strike="noStrike" cap="none" normalizeH="0" baseline="0" dirty="0" smtClean="0">
              <a:ln>
                <a:noFill/>
              </a:ln>
              <a:solidFill>
                <a:srgbClr val="FFFFFF"/>
              </a:solidFill>
              <a:effectLst/>
              <a:latin typeface="Arial" charset="0"/>
              <a:ea typeface="MS PGothic" pitchFamily="34" charset="-128"/>
            </a:endParaRPr>
          </a:p>
        </p:txBody>
      </p:sp>
      <p:sp>
        <p:nvSpPr>
          <p:cNvPr id="14" name="Rectangle 13"/>
          <p:cNvSpPr/>
          <p:nvPr/>
        </p:nvSpPr>
        <p:spPr bwMode="auto">
          <a:xfrm>
            <a:off x="3987766" y="6153729"/>
            <a:ext cx="4082117" cy="70427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smtClean="0">
                <a:solidFill>
                  <a:srgbClr val="FFFFFF"/>
                </a:solidFill>
                <a:latin typeface="Arial" charset="0"/>
                <a:ea typeface="MS PGothic" pitchFamily="34" charset="-128"/>
              </a:rPr>
              <a:t>Approximate clearance</a:t>
            </a:r>
          </a:p>
        </p:txBody>
      </p:sp>
      <p:cxnSp>
        <p:nvCxnSpPr>
          <p:cNvPr id="15" name="Straight Connector 14"/>
          <p:cNvCxnSpPr/>
          <p:nvPr/>
        </p:nvCxnSpPr>
        <p:spPr>
          <a:xfrm>
            <a:off x="468602" y="1339852"/>
            <a:ext cx="0" cy="5067885"/>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6064930" y="1316550"/>
            <a:ext cx="0" cy="5091186"/>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51344" y="6313932"/>
            <a:ext cx="1164431" cy="363693"/>
          </a:xfrm>
          <a:prstGeom prst="rect">
            <a:avLst/>
          </a:prstGeom>
        </p:spPr>
      </p:pic>
    </p:spTree>
    <p:extLst>
      <p:ext uri="{BB962C8B-B14F-4D97-AF65-F5344CB8AC3E}">
        <p14:creationId xmlns:p14="http://schemas.microsoft.com/office/powerpoint/2010/main" val="3421534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ransistion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899883" y="2796214"/>
            <a:ext cx="11035688" cy="1013625"/>
          </a:xfrm>
        </p:spPr>
        <p:txBody>
          <a:bodyPr lIns="0" tIns="0" rIns="0" bIns="0">
            <a:normAutofit/>
          </a:bodyPr>
          <a:lstStyle>
            <a:lvl1pPr algn="r">
              <a:defRPr sz="4800" b="0">
                <a:solidFill>
                  <a:schemeClr val="accent1"/>
                </a:solidFill>
                <a:effectLst/>
              </a:defRPr>
            </a:lvl1pPr>
          </a:lstStyle>
          <a:p>
            <a:r>
              <a:rPr kumimoji="0" lang="en-GB" dirty="0" smtClean="0"/>
              <a:t>Click to Edit Title</a:t>
            </a:r>
            <a:endParaRPr kumimoji="0"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51344" y="6313932"/>
            <a:ext cx="1164431" cy="363693"/>
          </a:xfrm>
          <a:prstGeom prst="rect">
            <a:avLst/>
          </a:prstGeom>
        </p:spPr>
      </p:pic>
    </p:spTree>
    <p:extLst>
      <p:ext uri="{BB962C8B-B14F-4D97-AF65-F5344CB8AC3E}">
        <p14:creationId xmlns:p14="http://schemas.microsoft.com/office/powerpoint/2010/main" val="83946838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1534790" y="2540002"/>
            <a:ext cx="9275000" cy="1479663"/>
          </a:xfrm>
        </p:spPr>
        <p:txBody>
          <a:bodyPr lIns="0" tIns="0" rIns="0" bIns="0">
            <a:noAutofit/>
          </a:bodyPr>
          <a:lstStyle>
            <a:lvl1pPr algn="l">
              <a:defRPr sz="3200" b="0" baseline="0">
                <a:solidFill>
                  <a:schemeClr val="accent1"/>
                </a:solidFill>
                <a:effectLst/>
              </a:defRPr>
            </a:lvl1pPr>
          </a:lstStyle>
          <a:p>
            <a:r>
              <a:rPr kumimoji="0" lang="en-GB" dirty="0" smtClean="0"/>
              <a:t>Type or insert a quote into this box ensuring each line of text is as equal as possible.  There are three line to fill so please edit as required.  Character count </a:t>
            </a:r>
            <a:r>
              <a:rPr kumimoji="0" lang="en-GB" dirty="0" err="1" smtClean="0"/>
              <a:t>approx</a:t>
            </a:r>
            <a:r>
              <a:rPr kumimoji="0" lang="en-GB" dirty="0" smtClean="0"/>
              <a:t> 160</a:t>
            </a:r>
            <a:endParaRPr kumimoji="0" lang="en-US" dirty="0"/>
          </a:p>
        </p:txBody>
      </p:sp>
      <p:sp>
        <p:nvSpPr>
          <p:cNvPr id="12" name="TextBox 11"/>
          <p:cNvSpPr txBox="1"/>
          <p:nvPr/>
        </p:nvSpPr>
        <p:spPr>
          <a:xfrm>
            <a:off x="3358105" y="4515556"/>
            <a:ext cx="914281" cy="914400"/>
          </a:xfrm>
          <a:prstGeom prst="rect">
            <a:avLst/>
          </a:prstGeom>
        </p:spPr>
        <p:txBody>
          <a:bodyPr vert="horz" wrap="none" lIns="0" tIns="0" rIns="0" bIns="0" rtlCol="0" anchor="t">
            <a:normAutofit/>
          </a:bodyPr>
          <a:lstStyle/>
          <a:p>
            <a:endParaRPr lang="en-US" dirty="0" smtClean="0"/>
          </a:p>
        </p:txBody>
      </p:sp>
      <p:sp>
        <p:nvSpPr>
          <p:cNvPr id="14" name="Text Placeholder 13"/>
          <p:cNvSpPr>
            <a:spLocks noGrp="1"/>
          </p:cNvSpPr>
          <p:nvPr>
            <p:ph type="body" sz="quarter" idx="11" hasCustomPrompt="1"/>
          </p:nvPr>
        </p:nvSpPr>
        <p:spPr>
          <a:xfrm>
            <a:off x="6180041" y="4524560"/>
            <a:ext cx="4710378" cy="546041"/>
          </a:xfrm>
        </p:spPr>
        <p:txBody>
          <a:bodyPr/>
          <a:lstStyle>
            <a:lvl1pPr marL="0" indent="0" algn="r">
              <a:buNone/>
              <a:defRPr sz="1200">
                <a:solidFill>
                  <a:srgbClr val="7F7F7F"/>
                </a:solidFill>
              </a:defRPr>
            </a:lvl1pPr>
            <a:lvl2pPr marL="538162" indent="0">
              <a:buNone/>
              <a:defRPr sz="1200">
                <a:solidFill>
                  <a:srgbClr val="7F7F7F"/>
                </a:solidFill>
              </a:defRPr>
            </a:lvl2pPr>
            <a:lvl3pPr marL="538162" indent="0">
              <a:buNone/>
              <a:defRPr sz="1200">
                <a:solidFill>
                  <a:srgbClr val="7F7F7F"/>
                </a:solidFill>
              </a:defRPr>
            </a:lvl3pPr>
            <a:lvl4pPr marL="538162" indent="0">
              <a:buNone/>
              <a:defRPr sz="1200">
                <a:solidFill>
                  <a:srgbClr val="7F7F7F"/>
                </a:solidFill>
              </a:defRPr>
            </a:lvl4pPr>
            <a:lvl5pPr marL="538162" indent="0">
              <a:buNone/>
              <a:defRPr sz="1200">
                <a:solidFill>
                  <a:srgbClr val="7F7F7F"/>
                </a:solidFill>
              </a:defRPr>
            </a:lvl5pPr>
          </a:lstStyle>
          <a:p>
            <a:pPr lvl="0"/>
            <a:r>
              <a:rPr lang="en-GB" dirty="0" smtClean="0"/>
              <a:t>Type acknowledgement or source of statement</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51344" y="6313932"/>
            <a:ext cx="1164431" cy="363693"/>
          </a:xfrm>
          <a:prstGeom prst="rect">
            <a:avLst/>
          </a:prstGeom>
        </p:spPr>
      </p:pic>
    </p:spTree>
    <p:extLst>
      <p:ext uri="{BB962C8B-B14F-4D97-AF65-F5344CB8AC3E}">
        <p14:creationId xmlns:p14="http://schemas.microsoft.com/office/powerpoint/2010/main" val="143271346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itle Placeholder 12"/>
          <p:cNvSpPr>
            <a:spLocks noGrp="1"/>
          </p:cNvSpPr>
          <p:nvPr>
            <p:ph type="title"/>
          </p:nvPr>
        </p:nvSpPr>
        <p:spPr>
          <a:xfrm>
            <a:off x="479811" y="336000"/>
            <a:ext cx="11158547" cy="576000"/>
          </a:xfrm>
          <a:prstGeom prst="rect">
            <a:avLst/>
          </a:prstGeom>
        </p:spPr>
        <p:txBody>
          <a:bodyPr vert="horz" lIns="0" tIns="0" rIns="0" bIns="0" anchor="t">
            <a:normAutofit/>
          </a:bodyPr>
          <a:lstStyle/>
          <a:p>
            <a:r>
              <a:rPr kumimoji="0" lang="en-GB" dirty="0" smtClean="0"/>
              <a:t>Click to Edit Title</a:t>
            </a:r>
            <a:endParaRPr kumimoji="0" lang="en-US" dirty="0"/>
          </a:p>
        </p:txBody>
      </p:sp>
      <p:sp>
        <p:nvSpPr>
          <p:cNvPr id="4" name="Text Placeholder 3"/>
          <p:cNvSpPr>
            <a:spLocks noGrp="1"/>
          </p:cNvSpPr>
          <p:nvPr>
            <p:ph type="body" idx="1"/>
          </p:nvPr>
        </p:nvSpPr>
        <p:spPr>
          <a:xfrm>
            <a:off x="479813" y="1440000"/>
            <a:ext cx="11155973" cy="4680000"/>
          </a:xfrm>
          <a:prstGeom prst="rect">
            <a:avLst/>
          </a:prstGeom>
        </p:spPr>
        <p:txBody>
          <a:bodyPr vert="horz" lIns="0" tIns="0" rIns="0" bIns="0">
            <a:noAutofit/>
          </a:bodyPr>
          <a:lstStyle/>
          <a:p>
            <a:pPr lvl="0" eaLnBrk="1" latinLnBrk="0" hangingPunct="1"/>
            <a:r>
              <a:rPr kumimoji="0" lang="en-GB" dirty="0" smtClean="0"/>
              <a:t>Click to edit text</a:t>
            </a:r>
          </a:p>
          <a:p>
            <a:pPr lvl="1" eaLnBrk="1" latinLnBrk="0" hangingPunct="1"/>
            <a:r>
              <a:rPr kumimoji="0" lang="en-GB" dirty="0" smtClean="0"/>
              <a:t>Second level</a:t>
            </a:r>
          </a:p>
          <a:p>
            <a:pPr lvl="2" eaLnBrk="1" latinLnBrk="0" hangingPunct="1"/>
            <a:r>
              <a:rPr kumimoji="0" lang="en-GB" dirty="0" smtClean="0"/>
              <a:t>Third level</a:t>
            </a:r>
          </a:p>
          <a:p>
            <a:pPr lvl="3" eaLnBrk="1" latinLnBrk="0" hangingPunct="1"/>
            <a:r>
              <a:rPr kumimoji="0" lang="en-GB" dirty="0" smtClean="0"/>
              <a:t>Fourth level</a:t>
            </a:r>
          </a:p>
          <a:p>
            <a:pPr lvl="4" eaLnBrk="1" latinLnBrk="0" hangingPunct="1"/>
            <a:r>
              <a:rPr kumimoji="0" lang="en-GB" dirty="0" smtClean="0"/>
              <a:t>Fifth level</a:t>
            </a:r>
            <a:endParaRPr kumimoji="0" lang="en-US" dirty="0"/>
          </a:p>
        </p:txBody>
      </p:sp>
      <p:sp>
        <p:nvSpPr>
          <p:cNvPr id="7" name="Slide Number Placeholder 4"/>
          <p:cNvSpPr txBox="1">
            <a:spLocks/>
          </p:cNvSpPr>
          <p:nvPr/>
        </p:nvSpPr>
        <p:spPr>
          <a:xfrm>
            <a:off x="477726" y="6559369"/>
            <a:ext cx="1302876" cy="240000"/>
          </a:xfrm>
          <a:prstGeom prst="rect">
            <a:avLst/>
          </a:prstGeom>
        </p:spPr>
        <p:txBody>
          <a:bodyPr vert="horz" lIns="0" tIns="0" bIns="0" anchor="t"/>
          <a:lstStyle>
            <a:defPPr>
              <a:defRPr lang="en-US"/>
            </a:defPPr>
            <a:lvl1pPr marL="0" algn="l" defTabSz="457200" rtl="0" eaLnBrk="1" latinLnBrk="0" hangingPunct="1">
              <a:defRPr kumimoji="0" sz="1000" kern="1200">
                <a:solidFill>
                  <a:schemeClr val="tx1"/>
                </a:solidFill>
                <a:latin typeface="+mn-lt"/>
                <a:ea typeface="+mn-ea"/>
                <a:cs typeface="Gill Sans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l" defTabSz="457200" rtl="0" eaLnBrk="1" fontAlgn="auto" latinLnBrk="0" hangingPunct="1">
              <a:lnSpc>
                <a:spcPct val="100000"/>
              </a:lnSpc>
              <a:spcBef>
                <a:spcPts val="0"/>
              </a:spcBef>
              <a:spcAft>
                <a:spcPts val="0"/>
              </a:spcAft>
              <a:buClrTx/>
              <a:buSzTx/>
              <a:buFontTx/>
              <a:buNone/>
              <a:tabLst/>
              <a:defRPr/>
            </a:pPr>
            <a:fld id="{319DA607-C033-414D-8F05-C963E77EB547}" type="slidenum">
              <a:rPr lang="en-US" smtClean="0"/>
              <a:pPr marL="0" marR="0" indent="0" algn="l" defTabSz="457200" rtl="0" eaLnBrk="1" fontAlgn="auto" latinLnBrk="0" hangingPunct="1">
                <a:lnSpc>
                  <a:spcPct val="100000"/>
                </a:lnSpc>
                <a:spcBef>
                  <a:spcPts val="0"/>
                </a:spcBef>
                <a:spcAft>
                  <a:spcPts val="0"/>
                </a:spcAft>
                <a:buClrTx/>
                <a:buSzTx/>
                <a:buFontTx/>
                <a:buNone/>
                <a:tabLst/>
                <a:defRPr/>
              </a:pPr>
              <a:t>‹#›</a:t>
            </a:fld>
            <a:endParaRPr lang="en-US" dirty="0" smtClean="0"/>
          </a:p>
          <a:p>
            <a:endParaRPr lang="en-US" b="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latinLnBrk="0" hangingPunct="1">
        <a:spcBef>
          <a:spcPct val="0"/>
        </a:spcBef>
        <a:buNone/>
        <a:tabLst>
          <a:tab pos="2155825" algn="l"/>
        </a:tabLst>
        <a:defRPr kumimoji="0" sz="3800" b="0" i="0" kern="1200">
          <a:solidFill>
            <a:schemeClr val="accent1"/>
          </a:solidFill>
          <a:effectLst/>
          <a:latin typeface="Gill Sans MT"/>
          <a:ea typeface="+mj-ea"/>
          <a:cs typeface="Gill Sans MT"/>
        </a:defRPr>
      </a:lvl1pPr>
    </p:titleStyle>
    <p:bodyStyle>
      <a:lvl1pPr marL="265113" indent="-265113" algn="l" rtl="0" eaLnBrk="1" latinLnBrk="0" hangingPunct="1">
        <a:spcBef>
          <a:spcPts val="400"/>
        </a:spcBef>
        <a:buClr>
          <a:schemeClr val="accent5"/>
        </a:buClr>
        <a:buSzPct val="95000"/>
        <a:buFont typeface="Wingdings" charset="2"/>
        <a:buChar char="§"/>
        <a:defRPr kumimoji="0" sz="2400" b="0" i="0" kern="1200">
          <a:solidFill>
            <a:schemeClr val="tx1"/>
          </a:solidFill>
          <a:effectLst/>
          <a:latin typeface="Gill Sans MT"/>
          <a:ea typeface="+mn-ea"/>
          <a:cs typeface="Gill Sans MT"/>
        </a:defRPr>
      </a:lvl1pPr>
      <a:lvl2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2pPr>
      <a:lvl3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3pPr>
      <a:lvl4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4pPr>
      <a:lvl5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4.bin"/><Relationship Id="rId13" Type="http://schemas.openxmlformats.org/officeDocument/2006/relationships/image" Target="../media/image19.wmf"/><Relationship Id="rId3" Type="http://schemas.openxmlformats.org/officeDocument/2006/relationships/notesSlide" Target="../notesSlides/notesSlide9.xml"/><Relationship Id="rId7" Type="http://schemas.openxmlformats.org/officeDocument/2006/relationships/image" Target="../media/image16.wmf"/><Relationship Id="rId12" Type="http://schemas.openxmlformats.org/officeDocument/2006/relationships/oleObject" Target="../embeddings/oleObject16.bin"/><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oleObject" Target="../embeddings/oleObject13.bin"/><Relationship Id="rId11" Type="http://schemas.openxmlformats.org/officeDocument/2006/relationships/image" Target="../media/image18.wmf"/><Relationship Id="rId5" Type="http://schemas.openxmlformats.org/officeDocument/2006/relationships/image" Target="../media/image15.wmf"/><Relationship Id="rId10" Type="http://schemas.openxmlformats.org/officeDocument/2006/relationships/oleObject" Target="../embeddings/oleObject15.bin"/><Relationship Id="rId4" Type="http://schemas.openxmlformats.org/officeDocument/2006/relationships/oleObject" Target="../embeddings/oleObject12.bin"/><Relationship Id="rId9" Type="http://schemas.openxmlformats.org/officeDocument/2006/relationships/image" Target="../media/image17.w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9.bin"/><Relationship Id="rId13" Type="http://schemas.openxmlformats.org/officeDocument/2006/relationships/image" Target="../media/image22.wmf"/><Relationship Id="rId18" Type="http://schemas.openxmlformats.org/officeDocument/2006/relationships/oleObject" Target="../embeddings/oleObject24.bin"/><Relationship Id="rId3" Type="http://schemas.openxmlformats.org/officeDocument/2006/relationships/notesSlide" Target="../notesSlides/notesSlide10.xml"/><Relationship Id="rId7" Type="http://schemas.openxmlformats.org/officeDocument/2006/relationships/image" Target="../media/image17.wmf"/><Relationship Id="rId12" Type="http://schemas.openxmlformats.org/officeDocument/2006/relationships/oleObject" Target="../embeddings/oleObject21.bin"/><Relationship Id="rId17" Type="http://schemas.openxmlformats.org/officeDocument/2006/relationships/image" Target="../media/image24.wmf"/><Relationship Id="rId2" Type="http://schemas.openxmlformats.org/officeDocument/2006/relationships/slideLayout" Target="../slideLayouts/slideLayout12.xml"/><Relationship Id="rId16" Type="http://schemas.openxmlformats.org/officeDocument/2006/relationships/oleObject" Target="../embeddings/oleObject23.bin"/><Relationship Id="rId1" Type="http://schemas.openxmlformats.org/officeDocument/2006/relationships/vmlDrawing" Target="../drawings/vmlDrawing6.vml"/><Relationship Id="rId6" Type="http://schemas.openxmlformats.org/officeDocument/2006/relationships/oleObject" Target="../embeddings/oleObject18.bin"/><Relationship Id="rId11" Type="http://schemas.openxmlformats.org/officeDocument/2006/relationships/image" Target="../media/image21.wmf"/><Relationship Id="rId5" Type="http://schemas.openxmlformats.org/officeDocument/2006/relationships/image" Target="../media/image20.wmf"/><Relationship Id="rId15" Type="http://schemas.openxmlformats.org/officeDocument/2006/relationships/image" Target="../media/image23.wmf"/><Relationship Id="rId10" Type="http://schemas.openxmlformats.org/officeDocument/2006/relationships/oleObject" Target="../embeddings/oleObject20.bin"/><Relationship Id="rId4" Type="http://schemas.openxmlformats.org/officeDocument/2006/relationships/oleObject" Target="../embeddings/oleObject17.bin"/><Relationship Id="rId9" Type="http://schemas.openxmlformats.org/officeDocument/2006/relationships/image" Target="../media/image8.wmf"/><Relationship Id="rId14" Type="http://schemas.openxmlformats.org/officeDocument/2006/relationships/oleObject" Target="../embeddings/oleObject22.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26.wmf"/><Relationship Id="rId2" Type="http://schemas.openxmlformats.org/officeDocument/2006/relationships/slideLayout" Target="../slideLayouts/slideLayout12.xml"/><Relationship Id="rId1" Type="http://schemas.openxmlformats.org/officeDocument/2006/relationships/vmlDrawing" Target="../drawings/vmlDrawing7.vml"/><Relationship Id="rId6" Type="http://schemas.openxmlformats.org/officeDocument/2006/relationships/oleObject" Target="../embeddings/oleObject26.bin"/><Relationship Id="rId5" Type="http://schemas.openxmlformats.org/officeDocument/2006/relationships/image" Target="../media/image25.wmf"/><Relationship Id="rId4" Type="http://schemas.openxmlformats.org/officeDocument/2006/relationships/oleObject" Target="../embeddings/oleObject25.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notesSlide" Target="../notesSlides/notesSlide18.xml"/><Relationship Id="rId7" Type="http://schemas.openxmlformats.org/officeDocument/2006/relationships/image" Target="../media/image29.wmf"/><Relationship Id="rId2" Type="http://schemas.openxmlformats.org/officeDocument/2006/relationships/slideLayout" Target="../slideLayouts/slideLayout11.xml"/><Relationship Id="rId1" Type="http://schemas.openxmlformats.org/officeDocument/2006/relationships/vmlDrawing" Target="../drawings/vmlDrawing8.vml"/><Relationship Id="rId6" Type="http://schemas.openxmlformats.org/officeDocument/2006/relationships/oleObject" Target="../embeddings/oleObject27.bin"/><Relationship Id="rId11" Type="http://schemas.openxmlformats.org/officeDocument/2006/relationships/image" Target="../media/image31.wmf"/><Relationship Id="rId5" Type="http://schemas.openxmlformats.org/officeDocument/2006/relationships/image" Target="../media/image33.wmf"/><Relationship Id="rId10" Type="http://schemas.openxmlformats.org/officeDocument/2006/relationships/oleObject" Target="../embeddings/oleObject29.bin"/><Relationship Id="rId4" Type="http://schemas.openxmlformats.org/officeDocument/2006/relationships/image" Target="../media/image32.wmf"/><Relationship Id="rId9" Type="http://schemas.openxmlformats.org/officeDocument/2006/relationships/image" Target="../media/image30.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notesSlide" Target="../notesSlides/notesSlide19.xml"/><Relationship Id="rId7" Type="http://schemas.openxmlformats.org/officeDocument/2006/relationships/image" Target="../media/image29.wmf"/><Relationship Id="rId2" Type="http://schemas.openxmlformats.org/officeDocument/2006/relationships/slideLayout" Target="../slideLayouts/slideLayout11.xml"/><Relationship Id="rId1" Type="http://schemas.openxmlformats.org/officeDocument/2006/relationships/vmlDrawing" Target="../drawings/vmlDrawing9.vml"/><Relationship Id="rId6" Type="http://schemas.openxmlformats.org/officeDocument/2006/relationships/oleObject" Target="../embeddings/oleObject30.bin"/><Relationship Id="rId11" Type="http://schemas.openxmlformats.org/officeDocument/2006/relationships/image" Target="../media/image34.wmf"/><Relationship Id="rId5" Type="http://schemas.openxmlformats.org/officeDocument/2006/relationships/image" Target="../media/image36.wmf"/><Relationship Id="rId10" Type="http://schemas.openxmlformats.org/officeDocument/2006/relationships/oleObject" Target="../embeddings/oleObject32.bin"/><Relationship Id="rId4" Type="http://schemas.openxmlformats.org/officeDocument/2006/relationships/image" Target="../media/image35.wmf"/><Relationship Id="rId9" Type="http://schemas.openxmlformats.org/officeDocument/2006/relationships/image" Target="../media/image31.wmf"/></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34.bin"/><Relationship Id="rId3" Type="http://schemas.openxmlformats.org/officeDocument/2006/relationships/notesSlide" Target="../notesSlides/notesSlide20.xml"/><Relationship Id="rId7" Type="http://schemas.openxmlformats.org/officeDocument/2006/relationships/image" Target="../media/image29.wmf"/><Relationship Id="rId2" Type="http://schemas.openxmlformats.org/officeDocument/2006/relationships/slideLayout" Target="../slideLayouts/slideLayout11.xml"/><Relationship Id="rId1" Type="http://schemas.openxmlformats.org/officeDocument/2006/relationships/vmlDrawing" Target="../drawings/vmlDrawing10.vml"/><Relationship Id="rId6" Type="http://schemas.openxmlformats.org/officeDocument/2006/relationships/oleObject" Target="../embeddings/oleObject33.bin"/><Relationship Id="rId11" Type="http://schemas.openxmlformats.org/officeDocument/2006/relationships/image" Target="../media/image31.wmf"/><Relationship Id="rId5" Type="http://schemas.openxmlformats.org/officeDocument/2006/relationships/image" Target="../media/image39.wmf"/><Relationship Id="rId10" Type="http://schemas.openxmlformats.org/officeDocument/2006/relationships/oleObject" Target="../embeddings/oleObject35.bin"/><Relationship Id="rId4" Type="http://schemas.openxmlformats.org/officeDocument/2006/relationships/image" Target="../media/image38.wmf"/><Relationship Id="rId9" Type="http://schemas.openxmlformats.org/officeDocument/2006/relationships/image" Target="../media/image37.wmf"/></Relationships>
</file>

<file path=ppt/slides/_rels/slide22.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oleObject" Target="../embeddings/oleObject36.bin"/><Relationship Id="rId7" Type="http://schemas.openxmlformats.org/officeDocument/2006/relationships/oleObject" Target="../embeddings/oleObject38.bin"/><Relationship Id="rId2" Type="http://schemas.openxmlformats.org/officeDocument/2006/relationships/slideLayout" Target="../slideLayouts/slideLayout12.xml"/><Relationship Id="rId1" Type="http://schemas.openxmlformats.org/officeDocument/2006/relationships/vmlDrawing" Target="../drawings/vmlDrawing11.vml"/><Relationship Id="rId6" Type="http://schemas.openxmlformats.org/officeDocument/2006/relationships/image" Target="../media/image41.wmf"/><Relationship Id="rId5" Type="http://schemas.openxmlformats.org/officeDocument/2006/relationships/oleObject" Target="../embeddings/oleObject37.bin"/><Relationship Id="rId4" Type="http://schemas.openxmlformats.org/officeDocument/2006/relationships/image" Target="../media/image40.wmf"/></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44.wmf"/><Relationship Id="rId2" Type="http://schemas.openxmlformats.org/officeDocument/2006/relationships/slideLayout" Target="../slideLayouts/slideLayout12.xml"/><Relationship Id="rId1" Type="http://schemas.openxmlformats.org/officeDocument/2006/relationships/vmlDrawing" Target="../drawings/vmlDrawing12.vml"/><Relationship Id="rId6" Type="http://schemas.openxmlformats.org/officeDocument/2006/relationships/oleObject" Target="../embeddings/oleObject40.bin"/><Relationship Id="rId5" Type="http://schemas.openxmlformats.org/officeDocument/2006/relationships/image" Target="../media/image43.wmf"/><Relationship Id="rId4" Type="http://schemas.openxmlformats.org/officeDocument/2006/relationships/oleObject" Target="../embeddings/oleObject39.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46.wmf"/><Relationship Id="rId2" Type="http://schemas.openxmlformats.org/officeDocument/2006/relationships/slideLayout" Target="../slideLayouts/slideLayout12.xml"/><Relationship Id="rId1" Type="http://schemas.openxmlformats.org/officeDocument/2006/relationships/vmlDrawing" Target="../drawings/vmlDrawing13.vml"/><Relationship Id="rId6" Type="http://schemas.openxmlformats.org/officeDocument/2006/relationships/oleObject" Target="../embeddings/oleObject42.bin"/><Relationship Id="rId5" Type="http://schemas.openxmlformats.org/officeDocument/2006/relationships/image" Target="../media/image45.wmf"/><Relationship Id="rId4" Type="http://schemas.openxmlformats.org/officeDocument/2006/relationships/oleObject" Target="../embeddings/oleObject41.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12.xml"/><Relationship Id="rId1" Type="http://schemas.openxmlformats.org/officeDocument/2006/relationships/vmlDrawing" Target="../drawings/vmlDrawing14.vml"/><Relationship Id="rId6" Type="http://schemas.openxmlformats.org/officeDocument/2006/relationships/image" Target="../media/image48.wmf"/><Relationship Id="rId5" Type="http://schemas.openxmlformats.org/officeDocument/2006/relationships/oleObject" Target="../embeddings/oleObject44.bin"/><Relationship Id="rId4" Type="http://schemas.openxmlformats.org/officeDocument/2006/relationships/image" Target="../media/image47.wmf"/></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vmlDrawing" Target="../drawings/vmlDrawing15.vml"/><Relationship Id="rId5" Type="http://schemas.openxmlformats.org/officeDocument/2006/relationships/image" Target="../media/image49.wmf"/><Relationship Id="rId4" Type="http://schemas.openxmlformats.org/officeDocument/2006/relationships/oleObject" Target="../embeddings/oleObject45.bin"/></Relationships>
</file>

<file path=ppt/slides/_rels/slide27.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48.bin"/><Relationship Id="rId13" Type="http://schemas.openxmlformats.org/officeDocument/2006/relationships/image" Target="../media/image55.wmf"/><Relationship Id="rId18" Type="http://schemas.openxmlformats.org/officeDocument/2006/relationships/oleObject" Target="../embeddings/oleObject53.bin"/><Relationship Id="rId26" Type="http://schemas.openxmlformats.org/officeDocument/2006/relationships/oleObject" Target="../embeddings/oleObject57.bin"/><Relationship Id="rId3" Type="http://schemas.openxmlformats.org/officeDocument/2006/relationships/notesSlide" Target="../notesSlides/notesSlide25.xml"/><Relationship Id="rId21" Type="http://schemas.openxmlformats.org/officeDocument/2006/relationships/image" Target="../media/image59.wmf"/><Relationship Id="rId7" Type="http://schemas.openxmlformats.org/officeDocument/2006/relationships/image" Target="../media/image52.wmf"/><Relationship Id="rId12" Type="http://schemas.openxmlformats.org/officeDocument/2006/relationships/oleObject" Target="../embeddings/oleObject50.bin"/><Relationship Id="rId17" Type="http://schemas.openxmlformats.org/officeDocument/2006/relationships/image" Target="../media/image57.wmf"/><Relationship Id="rId25" Type="http://schemas.openxmlformats.org/officeDocument/2006/relationships/image" Target="../media/image61.wmf"/><Relationship Id="rId2" Type="http://schemas.openxmlformats.org/officeDocument/2006/relationships/slideLayout" Target="../slideLayouts/slideLayout11.xml"/><Relationship Id="rId16" Type="http://schemas.openxmlformats.org/officeDocument/2006/relationships/oleObject" Target="../embeddings/oleObject52.bin"/><Relationship Id="rId20" Type="http://schemas.openxmlformats.org/officeDocument/2006/relationships/oleObject" Target="../embeddings/oleObject54.bin"/><Relationship Id="rId1" Type="http://schemas.openxmlformats.org/officeDocument/2006/relationships/vmlDrawing" Target="../drawings/vmlDrawing16.vml"/><Relationship Id="rId6" Type="http://schemas.openxmlformats.org/officeDocument/2006/relationships/oleObject" Target="../embeddings/oleObject47.bin"/><Relationship Id="rId11" Type="http://schemas.openxmlformats.org/officeDocument/2006/relationships/image" Target="../media/image54.wmf"/><Relationship Id="rId24" Type="http://schemas.openxmlformats.org/officeDocument/2006/relationships/oleObject" Target="../embeddings/oleObject56.bin"/><Relationship Id="rId5" Type="http://schemas.openxmlformats.org/officeDocument/2006/relationships/image" Target="../media/image51.wmf"/><Relationship Id="rId15" Type="http://schemas.openxmlformats.org/officeDocument/2006/relationships/image" Target="../media/image56.wmf"/><Relationship Id="rId23" Type="http://schemas.openxmlformats.org/officeDocument/2006/relationships/image" Target="../media/image60.wmf"/><Relationship Id="rId10" Type="http://schemas.openxmlformats.org/officeDocument/2006/relationships/oleObject" Target="../embeddings/oleObject49.bin"/><Relationship Id="rId19" Type="http://schemas.openxmlformats.org/officeDocument/2006/relationships/image" Target="../media/image58.wmf"/><Relationship Id="rId4" Type="http://schemas.openxmlformats.org/officeDocument/2006/relationships/oleObject" Target="../embeddings/oleObject46.bin"/><Relationship Id="rId9" Type="http://schemas.openxmlformats.org/officeDocument/2006/relationships/image" Target="../media/image53.wmf"/><Relationship Id="rId14" Type="http://schemas.openxmlformats.org/officeDocument/2006/relationships/oleObject" Target="../embeddings/oleObject51.bin"/><Relationship Id="rId22" Type="http://schemas.openxmlformats.org/officeDocument/2006/relationships/oleObject" Target="../embeddings/oleObject55.bin"/><Relationship Id="rId27" Type="http://schemas.openxmlformats.org/officeDocument/2006/relationships/image" Target="../media/image62.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7.wmf"/><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6.wmf"/><Relationship Id="rId4"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7.bin"/><Relationship Id="rId13" Type="http://schemas.openxmlformats.org/officeDocument/2006/relationships/image" Target="../media/image12.wmf"/><Relationship Id="rId3" Type="http://schemas.openxmlformats.org/officeDocument/2006/relationships/notesSlide" Target="../notesSlides/notesSlide8.xml"/><Relationship Id="rId7" Type="http://schemas.openxmlformats.org/officeDocument/2006/relationships/image" Target="../media/image9.wmf"/><Relationship Id="rId12" Type="http://schemas.openxmlformats.org/officeDocument/2006/relationships/oleObject" Target="../embeddings/oleObject9.bin"/><Relationship Id="rId17" Type="http://schemas.openxmlformats.org/officeDocument/2006/relationships/image" Target="../media/image14.wmf"/><Relationship Id="rId2" Type="http://schemas.openxmlformats.org/officeDocument/2006/relationships/slideLayout" Target="../slideLayouts/slideLayout12.xml"/><Relationship Id="rId16" Type="http://schemas.openxmlformats.org/officeDocument/2006/relationships/oleObject" Target="../embeddings/oleObject11.bin"/><Relationship Id="rId1" Type="http://schemas.openxmlformats.org/officeDocument/2006/relationships/vmlDrawing" Target="../drawings/vmlDrawing4.vml"/><Relationship Id="rId6" Type="http://schemas.openxmlformats.org/officeDocument/2006/relationships/oleObject" Target="../embeddings/oleObject6.bin"/><Relationship Id="rId11" Type="http://schemas.openxmlformats.org/officeDocument/2006/relationships/image" Target="../media/image11.wmf"/><Relationship Id="rId5" Type="http://schemas.openxmlformats.org/officeDocument/2006/relationships/image" Target="../media/image8.wmf"/><Relationship Id="rId15" Type="http://schemas.openxmlformats.org/officeDocument/2006/relationships/image" Target="../media/image13.wmf"/><Relationship Id="rId10" Type="http://schemas.openxmlformats.org/officeDocument/2006/relationships/oleObject" Target="../embeddings/oleObject8.bin"/><Relationship Id="rId4" Type="http://schemas.openxmlformats.org/officeDocument/2006/relationships/oleObject" Target="../embeddings/oleObject5.bin"/><Relationship Id="rId9" Type="http://schemas.openxmlformats.org/officeDocument/2006/relationships/image" Target="../media/image10.wmf"/><Relationship Id="rId14" Type="http://schemas.openxmlformats.org/officeDocument/2006/relationships/oleObject" Target="../embeddings/oleObject1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Time and Frequency Domains</a:t>
            </a:r>
            <a:br>
              <a:rPr lang="en-GB" dirty="0" smtClean="0"/>
            </a:br>
            <a:r>
              <a:rPr lang="en-GB" i="1" dirty="0" smtClean="0"/>
              <a:t>z</a:t>
            </a:r>
            <a:r>
              <a:rPr lang="en-GB" dirty="0" smtClean="0"/>
              <a:t>-transform</a:t>
            </a:r>
            <a:endParaRPr lang="en-US" dirty="0"/>
          </a:p>
        </p:txBody>
      </p:sp>
    </p:spTree>
    <p:extLst>
      <p:ext uri="{BB962C8B-B14F-4D97-AF65-F5344CB8AC3E}">
        <p14:creationId xmlns:p14="http://schemas.microsoft.com/office/powerpoint/2010/main" val="16221695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i="1" dirty="0" smtClean="0"/>
              <a:t>z</a:t>
            </a:r>
            <a:r>
              <a:rPr lang="en-GB" dirty="0" smtClean="0"/>
              <a:t>-transform of an exponential function</a:t>
            </a:r>
            <a:endParaRPr lang="en-GB" dirty="0"/>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2048224345"/>
              </p:ext>
            </p:extLst>
          </p:nvPr>
        </p:nvGraphicFramePr>
        <p:xfrm>
          <a:off x="4319633" y="1146338"/>
          <a:ext cx="3280327" cy="457038"/>
        </p:xfrm>
        <a:graphic>
          <a:graphicData uri="http://schemas.openxmlformats.org/presentationml/2006/ole">
            <mc:AlternateContent xmlns:mc="http://schemas.openxmlformats.org/markup-compatibility/2006">
              <mc:Choice xmlns:v="urn:schemas-microsoft-com:vml" Requires="v">
                <p:oleObj spid="_x0000_s5122" name="Equation" r:id="rId4" imgW="1231366" imgH="228501" progId="Equation.3">
                  <p:embed/>
                </p:oleObj>
              </mc:Choice>
              <mc:Fallback>
                <p:oleObj name="Equation" r:id="rId4" imgW="1231366" imgH="228501" progId="Equation.3">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19633" y="1146338"/>
                        <a:ext cx="3280327" cy="457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849919162"/>
              </p:ext>
            </p:extLst>
          </p:nvPr>
        </p:nvGraphicFramePr>
        <p:xfrm>
          <a:off x="2906186" y="2373396"/>
          <a:ext cx="6358016" cy="836530"/>
        </p:xfrm>
        <a:graphic>
          <a:graphicData uri="http://schemas.openxmlformats.org/presentationml/2006/ole">
            <mc:AlternateContent xmlns:mc="http://schemas.openxmlformats.org/markup-compatibility/2006">
              <mc:Choice xmlns:v="urn:schemas-microsoft-com:vml" Requires="v">
                <p:oleObj spid="_x0000_s5123" name="Equation" r:id="rId6" imgW="2463480" imgH="431640" progId="Equation.3">
                  <p:embed/>
                </p:oleObj>
              </mc:Choice>
              <mc:Fallback>
                <p:oleObj name="Equation" r:id="rId6" imgW="2463480" imgH="4316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06186" y="2373396"/>
                        <a:ext cx="6358016" cy="8365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1639006" y="1784869"/>
            <a:ext cx="4563284" cy="430887"/>
          </a:xfrm>
          <a:prstGeom prst="rect">
            <a:avLst/>
          </a:prstGeom>
          <a:noFill/>
        </p:spPr>
        <p:txBody>
          <a:bodyPr wrap="none" rtlCol="0">
            <a:spAutoFit/>
          </a:bodyPr>
          <a:lstStyle/>
          <a:p>
            <a:pPr defTabSz="457200"/>
            <a:r>
              <a:rPr lang="en-GB" sz="2200" dirty="0" smtClean="0">
                <a:solidFill>
                  <a:srgbClr val="000000"/>
                </a:solidFill>
              </a:rPr>
              <a:t>From the definition of the z-transform</a:t>
            </a:r>
            <a:endParaRPr lang="en-GB" sz="2200" dirty="0">
              <a:solidFill>
                <a:srgbClr val="000000"/>
              </a:solidFill>
            </a:endParaRPr>
          </a:p>
        </p:txBody>
      </p:sp>
      <p:sp>
        <p:nvSpPr>
          <p:cNvPr id="7" name="TextBox 6"/>
          <p:cNvSpPr txBox="1"/>
          <p:nvPr/>
        </p:nvSpPr>
        <p:spPr>
          <a:xfrm>
            <a:off x="1724444" y="3457576"/>
            <a:ext cx="827363" cy="369332"/>
          </a:xfrm>
          <a:prstGeom prst="rect">
            <a:avLst/>
          </a:prstGeom>
          <a:noFill/>
        </p:spPr>
        <p:txBody>
          <a:bodyPr wrap="none" rtlCol="0">
            <a:spAutoFit/>
          </a:bodyPr>
          <a:lstStyle/>
          <a:p>
            <a:pPr defTabSz="457200"/>
            <a:r>
              <a:rPr lang="en-GB" dirty="0" smtClean="0">
                <a:solidFill>
                  <a:srgbClr val="000000"/>
                </a:solidFill>
              </a:rPr>
              <a:t>Letting</a:t>
            </a:r>
            <a:endParaRPr lang="en-GB" dirty="0">
              <a:solidFill>
                <a:srgbClr val="000000"/>
              </a:solidFill>
            </a:endParaRPr>
          </a:p>
        </p:txBody>
      </p:sp>
      <p:sp>
        <p:nvSpPr>
          <p:cNvPr id="12" name="TextBox 11"/>
          <p:cNvSpPr txBox="1"/>
          <p:nvPr/>
        </p:nvSpPr>
        <p:spPr>
          <a:xfrm>
            <a:off x="1369995" y="5328167"/>
            <a:ext cx="458079" cy="369332"/>
          </a:xfrm>
          <a:prstGeom prst="rect">
            <a:avLst/>
          </a:prstGeom>
          <a:noFill/>
        </p:spPr>
        <p:txBody>
          <a:bodyPr wrap="none" rtlCol="0">
            <a:spAutoFit/>
          </a:bodyPr>
          <a:lstStyle/>
          <a:p>
            <a:pPr defTabSz="457200"/>
            <a:r>
              <a:rPr lang="en-GB" dirty="0" smtClean="0">
                <a:solidFill>
                  <a:srgbClr val="000000"/>
                </a:solidFill>
              </a:rPr>
              <a:t>for</a:t>
            </a:r>
            <a:endParaRPr lang="en-GB" dirty="0">
              <a:solidFill>
                <a:srgbClr val="000000"/>
              </a:solidFill>
            </a:endParaRPr>
          </a:p>
        </p:txBody>
      </p:sp>
      <p:graphicFrame>
        <p:nvGraphicFramePr>
          <p:cNvPr id="14" name="Object 13"/>
          <p:cNvGraphicFramePr>
            <a:graphicFrameLocks noChangeAspect="1"/>
          </p:cNvGraphicFramePr>
          <p:nvPr>
            <p:extLst>
              <p:ext uri="{D42A27DB-BD31-4B8C-83A1-F6EECF244321}">
                <p14:modId xmlns:p14="http://schemas.microsoft.com/office/powerpoint/2010/main" val="961700569"/>
              </p:ext>
            </p:extLst>
          </p:nvPr>
        </p:nvGraphicFramePr>
        <p:xfrm>
          <a:off x="1818549" y="5310415"/>
          <a:ext cx="960445" cy="423891"/>
        </p:xfrm>
        <a:graphic>
          <a:graphicData uri="http://schemas.openxmlformats.org/presentationml/2006/ole">
            <mc:AlternateContent xmlns:mc="http://schemas.openxmlformats.org/markup-compatibility/2006">
              <mc:Choice xmlns:v="urn:schemas-microsoft-com:vml" Requires="v">
                <p:oleObj spid="_x0000_s5124" name="Equation" r:id="rId8" imgW="431613" imgH="253890" progId="Equation.3">
                  <p:embed/>
                </p:oleObj>
              </mc:Choice>
              <mc:Fallback>
                <p:oleObj name="Equation" r:id="rId8" imgW="431613" imgH="25389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18549" y="5310415"/>
                        <a:ext cx="960445" cy="4238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941569529"/>
              </p:ext>
            </p:extLst>
          </p:nvPr>
        </p:nvGraphicFramePr>
        <p:xfrm>
          <a:off x="2570855" y="3539064"/>
          <a:ext cx="1349795" cy="293162"/>
        </p:xfrm>
        <a:graphic>
          <a:graphicData uri="http://schemas.openxmlformats.org/presentationml/2006/ole">
            <mc:AlternateContent xmlns:mc="http://schemas.openxmlformats.org/markup-compatibility/2006">
              <mc:Choice xmlns:v="urn:schemas-microsoft-com:vml" Requires="v">
                <p:oleObj spid="_x0000_s5125" name="Equation" r:id="rId10" imgW="482391" imgH="139639" progId="Equation.3">
                  <p:embed/>
                </p:oleObj>
              </mc:Choice>
              <mc:Fallback>
                <p:oleObj name="Equation" r:id="rId10" imgW="482391" imgH="139639"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70855" y="3539064"/>
                        <a:ext cx="1349795" cy="293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1022865055"/>
              </p:ext>
            </p:extLst>
          </p:nvPr>
        </p:nvGraphicFramePr>
        <p:xfrm>
          <a:off x="1331675" y="4114800"/>
          <a:ext cx="9202279" cy="875932"/>
        </p:xfrm>
        <a:graphic>
          <a:graphicData uri="http://schemas.openxmlformats.org/presentationml/2006/ole">
            <mc:AlternateContent xmlns:mc="http://schemas.openxmlformats.org/markup-compatibility/2006">
              <mc:Choice xmlns:v="urn:schemas-microsoft-com:vml" Requires="v">
                <p:oleObj spid="_x0000_s5126" name="Equation" r:id="rId12" imgW="3403600" imgH="431800" progId="Equation.3">
                  <p:embed/>
                </p:oleObj>
              </mc:Choice>
              <mc:Fallback>
                <p:oleObj name="Equation" r:id="rId12" imgW="3403600" imgH="4318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31675" y="4114800"/>
                        <a:ext cx="9202279" cy="8759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78227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i="1" dirty="0" smtClean="0"/>
              <a:t>z</a:t>
            </a:r>
            <a:r>
              <a:rPr lang="en-GB" dirty="0" smtClean="0"/>
              <a:t>-transform of an exponential function</a:t>
            </a:r>
            <a:endParaRPr lang="en-GB" dirty="0"/>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3849470088"/>
              </p:ext>
            </p:extLst>
          </p:nvPr>
        </p:nvGraphicFramePr>
        <p:xfrm>
          <a:off x="1079069" y="1992796"/>
          <a:ext cx="4067672" cy="566737"/>
        </p:xfrm>
        <a:graphic>
          <a:graphicData uri="http://schemas.openxmlformats.org/presentationml/2006/ole">
            <mc:AlternateContent xmlns:mc="http://schemas.openxmlformats.org/markup-compatibility/2006">
              <mc:Choice xmlns:v="urn:schemas-microsoft-com:vml" Requires="v">
                <p:oleObj spid="_x0000_s6146" name="Equation" r:id="rId4" imgW="1231366" imgH="228501" progId="Equation.3">
                  <p:embed/>
                </p:oleObj>
              </mc:Choice>
              <mc:Fallback>
                <p:oleObj name="Equation" r:id="rId4" imgW="1231366" imgH="228501" progId="Equation.3">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9069" y="1992796"/>
                        <a:ext cx="4067672" cy="566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extBox 11"/>
          <p:cNvSpPr txBox="1"/>
          <p:nvPr/>
        </p:nvSpPr>
        <p:spPr>
          <a:xfrm>
            <a:off x="9152058" y="2068993"/>
            <a:ext cx="458079" cy="369332"/>
          </a:xfrm>
          <a:prstGeom prst="rect">
            <a:avLst/>
          </a:prstGeom>
          <a:noFill/>
        </p:spPr>
        <p:txBody>
          <a:bodyPr wrap="none" rtlCol="0">
            <a:spAutoFit/>
          </a:bodyPr>
          <a:lstStyle/>
          <a:p>
            <a:pPr defTabSz="457200"/>
            <a:r>
              <a:rPr lang="en-GB" dirty="0" smtClean="0">
                <a:solidFill>
                  <a:srgbClr val="000000"/>
                </a:solidFill>
              </a:rPr>
              <a:t>for</a:t>
            </a:r>
            <a:endParaRPr lang="en-GB" dirty="0">
              <a:solidFill>
                <a:srgbClr val="000000"/>
              </a:solidFill>
            </a:endParaRPr>
          </a:p>
        </p:txBody>
      </p:sp>
      <p:graphicFrame>
        <p:nvGraphicFramePr>
          <p:cNvPr id="14" name="Object 13"/>
          <p:cNvGraphicFramePr>
            <a:graphicFrameLocks noChangeAspect="1"/>
          </p:cNvGraphicFramePr>
          <p:nvPr>
            <p:extLst>
              <p:ext uri="{D42A27DB-BD31-4B8C-83A1-F6EECF244321}">
                <p14:modId xmlns:p14="http://schemas.microsoft.com/office/powerpoint/2010/main" val="3164349450"/>
              </p:ext>
            </p:extLst>
          </p:nvPr>
        </p:nvGraphicFramePr>
        <p:xfrm>
          <a:off x="9917859" y="1984718"/>
          <a:ext cx="1218724" cy="537882"/>
        </p:xfrm>
        <a:graphic>
          <a:graphicData uri="http://schemas.openxmlformats.org/presentationml/2006/ole">
            <mc:AlternateContent xmlns:mc="http://schemas.openxmlformats.org/markup-compatibility/2006">
              <mc:Choice xmlns:v="urn:schemas-microsoft-com:vml" Requires="v">
                <p:oleObj spid="_x0000_s6147" name="Equation" r:id="rId6" imgW="431613" imgH="253890" progId="Equation.3">
                  <p:embed/>
                </p:oleObj>
              </mc:Choice>
              <mc:Fallback>
                <p:oleObj name="Equation" r:id="rId6" imgW="431613" imgH="25389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17859" y="1984718"/>
                        <a:ext cx="1218724" cy="5378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Box 10"/>
          <p:cNvSpPr txBox="1"/>
          <p:nvPr/>
        </p:nvSpPr>
        <p:spPr>
          <a:xfrm>
            <a:off x="723660" y="1104901"/>
            <a:ext cx="10638358" cy="430887"/>
          </a:xfrm>
          <a:prstGeom prst="rect">
            <a:avLst/>
          </a:prstGeom>
          <a:noFill/>
        </p:spPr>
        <p:txBody>
          <a:bodyPr wrap="square" rtlCol="0">
            <a:spAutoFit/>
          </a:bodyPr>
          <a:lstStyle/>
          <a:p>
            <a:pPr defTabSz="457200"/>
            <a:r>
              <a:rPr lang="en-GB" sz="2200" dirty="0" smtClean="0">
                <a:solidFill>
                  <a:srgbClr val="000000"/>
                </a:solidFill>
              </a:rPr>
              <a:t>Two different sequences have exactly the same algebraic expression for their z-transform.</a:t>
            </a:r>
            <a:endParaRPr lang="en-GB" sz="2200" dirty="0">
              <a:solidFill>
                <a:srgbClr val="000000"/>
              </a:solidFill>
            </a:endParaRPr>
          </a:p>
        </p:txBody>
      </p:sp>
      <p:sp>
        <p:nvSpPr>
          <p:cNvPr id="13" name="TextBox 12"/>
          <p:cNvSpPr txBox="1"/>
          <p:nvPr/>
        </p:nvSpPr>
        <p:spPr>
          <a:xfrm>
            <a:off x="723661" y="3905252"/>
            <a:ext cx="9942951" cy="1815882"/>
          </a:xfrm>
          <a:prstGeom prst="rect">
            <a:avLst/>
          </a:prstGeom>
          <a:noFill/>
        </p:spPr>
        <p:txBody>
          <a:bodyPr wrap="square" rtlCol="0">
            <a:spAutoFit/>
          </a:bodyPr>
          <a:lstStyle/>
          <a:p>
            <a:pPr defTabSz="457200"/>
            <a:r>
              <a:rPr lang="en-GB" sz="2200" dirty="0" smtClean="0">
                <a:solidFill>
                  <a:srgbClr val="000000"/>
                </a:solidFill>
              </a:rPr>
              <a:t>The algebraic expression for a </a:t>
            </a:r>
            <a:r>
              <a:rPr lang="en-GB" sz="2200" i="1" dirty="0" smtClean="0">
                <a:solidFill>
                  <a:srgbClr val="000000"/>
                </a:solidFill>
              </a:rPr>
              <a:t>z</a:t>
            </a:r>
            <a:r>
              <a:rPr lang="en-GB" sz="2200" dirty="0" smtClean="0">
                <a:solidFill>
                  <a:srgbClr val="000000"/>
                </a:solidFill>
              </a:rPr>
              <a:t>-transform alone does not specify a unique sequence.  The condition part of the </a:t>
            </a:r>
            <a:r>
              <a:rPr lang="en-GB" sz="2200" i="1" dirty="0" smtClean="0">
                <a:solidFill>
                  <a:srgbClr val="000000"/>
                </a:solidFill>
              </a:rPr>
              <a:t>z</a:t>
            </a:r>
            <a:r>
              <a:rPr lang="en-GB" sz="2200" dirty="0" smtClean="0">
                <a:solidFill>
                  <a:srgbClr val="000000"/>
                </a:solidFill>
              </a:rPr>
              <a:t>-transform must be taken into account.</a:t>
            </a:r>
          </a:p>
          <a:p>
            <a:pPr defTabSz="457200"/>
            <a:endParaRPr lang="en-GB" sz="2200" dirty="0">
              <a:solidFill>
                <a:srgbClr val="000000"/>
              </a:solidFill>
            </a:endParaRPr>
          </a:p>
          <a:p>
            <a:pPr defTabSz="457200"/>
            <a:r>
              <a:rPr lang="en-GB" sz="2400" dirty="0">
                <a:solidFill>
                  <a:srgbClr val="128CAB"/>
                </a:solidFill>
              </a:rPr>
              <a:t>The conditions on the values of </a:t>
            </a:r>
            <a:r>
              <a:rPr lang="en-GB" sz="2400" i="1" dirty="0">
                <a:solidFill>
                  <a:srgbClr val="128CAB"/>
                </a:solidFill>
              </a:rPr>
              <a:t>z</a:t>
            </a:r>
            <a:r>
              <a:rPr lang="en-GB" sz="2400" dirty="0">
                <a:solidFill>
                  <a:srgbClr val="128CAB"/>
                </a:solidFill>
              </a:rPr>
              <a:t> define regions of convergence (ROCs)</a:t>
            </a:r>
          </a:p>
          <a:p>
            <a:pPr defTabSz="457200"/>
            <a:endParaRPr lang="en-GB" sz="2200" dirty="0">
              <a:solidFill>
                <a:srgbClr val="000000"/>
              </a:solidFill>
            </a:endParaRPr>
          </a:p>
        </p:txBody>
      </p:sp>
      <p:graphicFrame>
        <p:nvGraphicFramePr>
          <p:cNvPr id="117767" name="Content Placeholder 3"/>
          <p:cNvGraphicFramePr>
            <a:graphicFrameLocks noChangeAspect="1"/>
          </p:cNvGraphicFramePr>
          <p:nvPr>
            <p:extLst>
              <p:ext uri="{D42A27DB-BD31-4B8C-83A1-F6EECF244321}">
                <p14:modId xmlns:p14="http://schemas.microsoft.com/office/powerpoint/2010/main" val="3118420785"/>
              </p:ext>
            </p:extLst>
          </p:nvPr>
        </p:nvGraphicFramePr>
        <p:xfrm>
          <a:off x="1180629" y="2659542"/>
          <a:ext cx="3136676" cy="622300"/>
        </p:xfrm>
        <a:graphic>
          <a:graphicData uri="http://schemas.openxmlformats.org/presentationml/2006/ole">
            <mc:AlternateContent xmlns:mc="http://schemas.openxmlformats.org/markup-compatibility/2006">
              <mc:Choice xmlns:v="urn:schemas-microsoft-com:vml" Requires="v">
                <p:oleObj spid="_x0000_s6148" name="Equation" r:id="rId8" imgW="863225" imgH="228501" progId="Equation.3">
                  <p:embed/>
                </p:oleObj>
              </mc:Choice>
              <mc:Fallback>
                <p:oleObj name="Equation" r:id="rId8" imgW="863225" imgH="228501"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80629" y="2659542"/>
                        <a:ext cx="3136676"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TextBox 16"/>
          <p:cNvSpPr txBox="1"/>
          <p:nvPr/>
        </p:nvSpPr>
        <p:spPr>
          <a:xfrm>
            <a:off x="9152057" y="2790751"/>
            <a:ext cx="458079" cy="369332"/>
          </a:xfrm>
          <a:prstGeom prst="rect">
            <a:avLst/>
          </a:prstGeom>
          <a:noFill/>
        </p:spPr>
        <p:txBody>
          <a:bodyPr wrap="none" rtlCol="0">
            <a:spAutoFit/>
          </a:bodyPr>
          <a:lstStyle/>
          <a:p>
            <a:pPr defTabSz="457200"/>
            <a:r>
              <a:rPr lang="en-GB" dirty="0" smtClean="0">
                <a:solidFill>
                  <a:srgbClr val="000000"/>
                </a:solidFill>
              </a:rPr>
              <a:t>for</a:t>
            </a:r>
            <a:endParaRPr lang="en-GB" dirty="0">
              <a:solidFill>
                <a:srgbClr val="000000"/>
              </a:solidFill>
            </a:endParaRPr>
          </a:p>
        </p:txBody>
      </p:sp>
      <p:graphicFrame>
        <p:nvGraphicFramePr>
          <p:cNvPr id="117768" name="Object 7"/>
          <p:cNvGraphicFramePr>
            <a:graphicFrameLocks noChangeAspect="1"/>
          </p:cNvGraphicFramePr>
          <p:nvPr>
            <p:extLst>
              <p:ext uri="{D42A27DB-BD31-4B8C-83A1-F6EECF244321}">
                <p14:modId xmlns:p14="http://schemas.microsoft.com/office/powerpoint/2010/main" val="2192461548"/>
              </p:ext>
            </p:extLst>
          </p:nvPr>
        </p:nvGraphicFramePr>
        <p:xfrm>
          <a:off x="9919981" y="2708480"/>
          <a:ext cx="1254694" cy="538163"/>
        </p:xfrm>
        <a:graphic>
          <a:graphicData uri="http://schemas.openxmlformats.org/presentationml/2006/ole">
            <mc:AlternateContent xmlns:mc="http://schemas.openxmlformats.org/markup-compatibility/2006">
              <mc:Choice xmlns:v="urn:schemas-microsoft-com:vml" Requires="v">
                <p:oleObj spid="_x0000_s6149" name="Equation" r:id="rId10" imgW="444114" imgH="253780" progId="Equation.3">
                  <p:embed/>
                </p:oleObj>
              </mc:Choice>
              <mc:Fallback>
                <p:oleObj name="Equation" r:id="rId10" imgW="444114" imgH="25378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919981" y="2708480"/>
                        <a:ext cx="1254694" cy="538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17"/>
          <p:cNvGraphicFramePr>
            <a:graphicFrameLocks noChangeAspect="1"/>
          </p:cNvGraphicFramePr>
          <p:nvPr>
            <p:extLst>
              <p:ext uri="{D42A27DB-BD31-4B8C-83A1-F6EECF244321}">
                <p14:modId xmlns:p14="http://schemas.microsoft.com/office/powerpoint/2010/main" val="1620482992"/>
              </p:ext>
            </p:extLst>
          </p:nvPr>
        </p:nvGraphicFramePr>
        <p:xfrm>
          <a:off x="6664886" y="1840392"/>
          <a:ext cx="2164982" cy="774700"/>
        </p:xfrm>
        <a:graphic>
          <a:graphicData uri="http://schemas.openxmlformats.org/presentationml/2006/ole">
            <mc:AlternateContent xmlns:mc="http://schemas.openxmlformats.org/markup-compatibility/2006">
              <mc:Choice xmlns:v="urn:schemas-microsoft-com:vml" Requires="v">
                <p:oleObj spid="_x0000_s6150" name="Equation" r:id="rId12" imgW="825500" imgH="393700" progId="Equation.3">
                  <p:embed/>
                </p:oleObj>
              </mc:Choice>
              <mc:Fallback>
                <p:oleObj name="Equation" r:id="rId12" imgW="825500" imgH="3937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664886" y="1840392"/>
                        <a:ext cx="2164982" cy="774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7770" name="Object 10"/>
          <p:cNvGraphicFramePr>
            <a:graphicFrameLocks noChangeAspect="1"/>
          </p:cNvGraphicFramePr>
          <p:nvPr>
            <p:extLst>
              <p:ext uri="{D42A27DB-BD31-4B8C-83A1-F6EECF244321}">
                <p14:modId xmlns:p14="http://schemas.microsoft.com/office/powerpoint/2010/main" val="2767185465"/>
              </p:ext>
            </p:extLst>
          </p:nvPr>
        </p:nvGraphicFramePr>
        <p:xfrm>
          <a:off x="6868008" y="2678592"/>
          <a:ext cx="1952187" cy="698500"/>
        </p:xfrm>
        <a:graphic>
          <a:graphicData uri="http://schemas.openxmlformats.org/presentationml/2006/ole">
            <mc:AlternateContent xmlns:mc="http://schemas.openxmlformats.org/markup-compatibility/2006">
              <mc:Choice xmlns:v="urn:schemas-microsoft-com:vml" Requires="v">
                <p:oleObj spid="_x0000_s6151" name="Equation" r:id="rId14" imgW="825500" imgH="393700" progId="Equation.3">
                  <p:embed/>
                </p:oleObj>
              </mc:Choice>
              <mc:Fallback>
                <p:oleObj name="Equation" r:id="rId14" imgW="825500" imgH="39370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868008" y="2678592"/>
                        <a:ext cx="1952187" cy="69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1644765484"/>
              </p:ext>
            </p:extLst>
          </p:nvPr>
        </p:nvGraphicFramePr>
        <p:xfrm>
          <a:off x="5446162" y="2145192"/>
          <a:ext cx="634752" cy="381000"/>
        </p:xfrm>
        <a:graphic>
          <a:graphicData uri="http://schemas.openxmlformats.org/presentationml/2006/ole">
            <mc:AlternateContent xmlns:mc="http://schemas.openxmlformats.org/markup-compatibility/2006">
              <mc:Choice xmlns:v="urn:schemas-microsoft-com:vml" Requires="v">
                <p:oleObj spid="_x0000_s6152" name="Equation" r:id="rId16" imgW="190417" imgH="152334" progId="Equation.3">
                  <p:embed/>
                </p:oleObj>
              </mc:Choice>
              <mc:Fallback>
                <p:oleObj name="Equation" r:id="rId16" imgW="190417" imgH="152334"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446162" y="2145192"/>
                        <a:ext cx="634752"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7772" name="Object 12"/>
          <p:cNvGraphicFramePr>
            <a:graphicFrameLocks noChangeAspect="1"/>
          </p:cNvGraphicFramePr>
          <p:nvPr>
            <p:extLst>
              <p:ext uri="{D42A27DB-BD31-4B8C-83A1-F6EECF244321}">
                <p14:modId xmlns:p14="http://schemas.microsoft.com/office/powerpoint/2010/main" val="3324722940"/>
              </p:ext>
            </p:extLst>
          </p:nvPr>
        </p:nvGraphicFramePr>
        <p:xfrm>
          <a:off x="5446162" y="2830992"/>
          <a:ext cx="634752" cy="381000"/>
        </p:xfrm>
        <a:graphic>
          <a:graphicData uri="http://schemas.openxmlformats.org/presentationml/2006/ole">
            <mc:AlternateContent xmlns:mc="http://schemas.openxmlformats.org/markup-compatibility/2006">
              <mc:Choice xmlns:v="urn:schemas-microsoft-com:vml" Requires="v">
                <p:oleObj spid="_x0000_s6153" name="Equation" r:id="rId18" imgW="190417" imgH="152334" progId="Equation.3">
                  <p:embed/>
                </p:oleObj>
              </mc:Choice>
              <mc:Fallback>
                <p:oleObj name="Equation" r:id="rId18" imgW="190417" imgH="152334"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446162" y="2830992"/>
                        <a:ext cx="634752"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93067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Poles and </a:t>
            </a:r>
            <a:r>
              <a:rPr lang="en-GB" dirty="0" err="1" smtClean="0"/>
              <a:t>zeros</a:t>
            </a:r>
            <a:r>
              <a:rPr lang="en-GB" dirty="0" smtClean="0"/>
              <a:t> of a </a:t>
            </a:r>
            <a:r>
              <a:rPr lang="en-GB" i="1" dirty="0" smtClean="0"/>
              <a:t>z</a:t>
            </a:r>
            <a:r>
              <a:rPr lang="en-GB" dirty="0" smtClean="0"/>
              <a:t>-transform</a:t>
            </a:r>
            <a:endParaRPr lang="en-GB" dirty="0"/>
          </a:p>
        </p:txBody>
      </p:sp>
      <p:sp>
        <p:nvSpPr>
          <p:cNvPr id="4" name="TextBox 3"/>
          <p:cNvSpPr txBox="1"/>
          <p:nvPr/>
        </p:nvSpPr>
        <p:spPr>
          <a:xfrm>
            <a:off x="1828086" y="1447804"/>
            <a:ext cx="6658392" cy="430887"/>
          </a:xfrm>
          <a:prstGeom prst="rect">
            <a:avLst/>
          </a:prstGeom>
          <a:noFill/>
        </p:spPr>
        <p:txBody>
          <a:bodyPr wrap="none" rtlCol="0">
            <a:spAutoFit/>
          </a:bodyPr>
          <a:lstStyle/>
          <a:p>
            <a:pPr defTabSz="457200"/>
            <a:r>
              <a:rPr lang="en-GB" sz="2200" dirty="0" smtClean="0">
                <a:solidFill>
                  <a:srgbClr val="000000"/>
                </a:solidFill>
              </a:rPr>
              <a:t>The poles of a </a:t>
            </a:r>
            <a:r>
              <a:rPr lang="en-GB" sz="2200" i="1" dirty="0" smtClean="0">
                <a:solidFill>
                  <a:srgbClr val="000000"/>
                </a:solidFill>
              </a:rPr>
              <a:t>z</a:t>
            </a:r>
            <a:r>
              <a:rPr lang="en-GB" sz="2200" dirty="0" smtClean="0">
                <a:solidFill>
                  <a:srgbClr val="000000"/>
                </a:solidFill>
              </a:rPr>
              <a:t>-transform are the values of </a:t>
            </a:r>
            <a:r>
              <a:rPr lang="en-GB" sz="2200" i="1" dirty="0" smtClean="0">
                <a:solidFill>
                  <a:srgbClr val="000000"/>
                </a:solidFill>
              </a:rPr>
              <a:t>z</a:t>
            </a:r>
            <a:r>
              <a:rPr lang="en-GB" sz="2200" dirty="0" smtClean="0">
                <a:solidFill>
                  <a:srgbClr val="000000"/>
                </a:solidFill>
              </a:rPr>
              <a:t> for which </a:t>
            </a:r>
            <a:endParaRPr lang="en-GB" sz="2200" dirty="0">
              <a:solidFill>
                <a:srgbClr val="000000"/>
              </a:solidFill>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2126836669"/>
              </p:ext>
            </p:extLst>
          </p:nvPr>
        </p:nvGraphicFramePr>
        <p:xfrm>
          <a:off x="4898915" y="1999869"/>
          <a:ext cx="2343955" cy="521083"/>
        </p:xfrm>
        <a:graphic>
          <a:graphicData uri="http://schemas.openxmlformats.org/presentationml/2006/ole">
            <mc:AlternateContent xmlns:mc="http://schemas.openxmlformats.org/markup-compatibility/2006">
              <mc:Choice xmlns:v="urn:schemas-microsoft-com:vml" Requires="v">
                <p:oleObj spid="_x0000_s7170" name="Equation" r:id="rId4" imgW="685800" imgH="203200" progId="Equation.3">
                  <p:embed/>
                </p:oleObj>
              </mc:Choice>
              <mc:Fallback>
                <p:oleObj name="Equation" r:id="rId4" imgW="685800" imgH="203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98915" y="1999869"/>
                        <a:ext cx="2343955" cy="5210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1828087" y="2743204"/>
            <a:ext cx="6676985" cy="430887"/>
          </a:xfrm>
          <a:prstGeom prst="rect">
            <a:avLst/>
          </a:prstGeom>
          <a:noFill/>
        </p:spPr>
        <p:txBody>
          <a:bodyPr wrap="none" rtlCol="0">
            <a:spAutoFit/>
          </a:bodyPr>
          <a:lstStyle/>
          <a:p>
            <a:pPr defTabSz="457200"/>
            <a:r>
              <a:rPr lang="en-GB" sz="2200" dirty="0" smtClean="0">
                <a:solidFill>
                  <a:srgbClr val="000000"/>
                </a:solidFill>
              </a:rPr>
              <a:t>The zeros of a </a:t>
            </a:r>
            <a:r>
              <a:rPr lang="en-GB" sz="2200" i="1" dirty="0" smtClean="0">
                <a:solidFill>
                  <a:srgbClr val="000000"/>
                </a:solidFill>
              </a:rPr>
              <a:t>z</a:t>
            </a:r>
            <a:r>
              <a:rPr lang="en-GB" sz="2200" dirty="0" smtClean="0">
                <a:solidFill>
                  <a:srgbClr val="000000"/>
                </a:solidFill>
              </a:rPr>
              <a:t>-transform are the values of </a:t>
            </a:r>
            <a:r>
              <a:rPr lang="en-GB" sz="2200" i="1" dirty="0" smtClean="0">
                <a:solidFill>
                  <a:srgbClr val="000000"/>
                </a:solidFill>
              </a:rPr>
              <a:t>z</a:t>
            </a:r>
            <a:r>
              <a:rPr lang="en-GB" sz="2200" dirty="0" smtClean="0">
                <a:solidFill>
                  <a:srgbClr val="000000"/>
                </a:solidFill>
              </a:rPr>
              <a:t> for which </a:t>
            </a:r>
            <a:endParaRPr lang="en-GB" sz="2200" dirty="0">
              <a:solidFill>
                <a:srgbClr val="000000"/>
              </a:solidFill>
            </a:endParaRPr>
          </a:p>
        </p:txBody>
      </p:sp>
      <p:graphicFrame>
        <p:nvGraphicFramePr>
          <p:cNvPr id="118787" name="Object 3"/>
          <p:cNvGraphicFramePr>
            <a:graphicFrameLocks noChangeAspect="1"/>
          </p:cNvGraphicFramePr>
          <p:nvPr>
            <p:extLst>
              <p:ext uri="{D42A27DB-BD31-4B8C-83A1-F6EECF244321}">
                <p14:modId xmlns:p14="http://schemas.microsoft.com/office/powerpoint/2010/main" val="1165322180"/>
              </p:ext>
            </p:extLst>
          </p:nvPr>
        </p:nvGraphicFramePr>
        <p:xfrm>
          <a:off x="4899305" y="3383689"/>
          <a:ext cx="1986373" cy="518387"/>
        </p:xfrm>
        <a:graphic>
          <a:graphicData uri="http://schemas.openxmlformats.org/presentationml/2006/ole">
            <mc:AlternateContent xmlns:mc="http://schemas.openxmlformats.org/markup-compatibility/2006">
              <mc:Choice xmlns:v="urn:schemas-microsoft-com:vml" Requires="v">
                <p:oleObj spid="_x0000_s7171" name="Equation" r:id="rId6" imgW="583947" imgH="203112" progId="Equation.3">
                  <p:embed/>
                </p:oleObj>
              </mc:Choice>
              <mc:Fallback>
                <p:oleObj name="Equation" r:id="rId6" imgW="583947" imgH="203112"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99305" y="3383689"/>
                        <a:ext cx="1986373" cy="518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1828086" y="4528071"/>
            <a:ext cx="9133762" cy="769441"/>
          </a:xfrm>
          <a:prstGeom prst="rect">
            <a:avLst/>
          </a:prstGeom>
          <a:noFill/>
        </p:spPr>
        <p:txBody>
          <a:bodyPr wrap="square" rtlCol="0">
            <a:spAutoFit/>
          </a:bodyPr>
          <a:lstStyle/>
          <a:p>
            <a:pPr defTabSz="457200"/>
            <a:r>
              <a:rPr lang="en-GB" sz="2200" dirty="0" smtClean="0">
                <a:solidFill>
                  <a:srgbClr val="000000"/>
                </a:solidFill>
              </a:rPr>
              <a:t>For rational </a:t>
            </a:r>
            <a:r>
              <a:rPr lang="en-GB" sz="2200" i="1" dirty="0" smtClean="0">
                <a:solidFill>
                  <a:srgbClr val="000000"/>
                </a:solidFill>
              </a:rPr>
              <a:t>X(z)</a:t>
            </a:r>
            <a:r>
              <a:rPr lang="en-GB" sz="2200" dirty="0" smtClean="0">
                <a:solidFill>
                  <a:srgbClr val="000000"/>
                </a:solidFill>
              </a:rPr>
              <a:t>, i.e. when </a:t>
            </a:r>
            <a:r>
              <a:rPr lang="en-GB" sz="2200" i="1" dirty="0" smtClean="0">
                <a:solidFill>
                  <a:srgbClr val="000000"/>
                </a:solidFill>
              </a:rPr>
              <a:t>X(z)</a:t>
            </a:r>
            <a:r>
              <a:rPr lang="en-GB" sz="2200" dirty="0" smtClean="0">
                <a:solidFill>
                  <a:srgbClr val="000000"/>
                </a:solidFill>
              </a:rPr>
              <a:t> is a ratio of polynomials in </a:t>
            </a:r>
            <a:r>
              <a:rPr lang="en-GB" sz="2200" i="1" dirty="0" smtClean="0">
                <a:solidFill>
                  <a:srgbClr val="000000"/>
                </a:solidFill>
              </a:rPr>
              <a:t>z</a:t>
            </a:r>
            <a:r>
              <a:rPr lang="en-GB" sz="2200" dirty="0" smtClean="0">
                <a:solidFill>
                  <a:srgbClr val="000000"/>
                </a:solidFill>
              </a:rPr>
              <a:t>, you can find/plot poles and zeros.</a:t>
            </a:r>
            <a:endParaRPr lang="en-GB" sz="2200" dirty="0">
              <a:solidFill>
                <a:srgbClr val="000000"/>
              </a:solidFill>
            </a:endParaRPr>
          </a:p>
        </p:txBody>
      </p:sp>
    </p:spTree>
    <p:extLst>
      <p:ext uri="{BB962C8B-B14F-4D97-AF65-F5344CB8AC3E}">
        <p14:creationId xmlns:p14="http://schemas.microsoft.com/office/powerpoint/2010/main" val="1897549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Regions of </a:t>
            </a:r>
            <a:r>
              <a:rPr lang="en-GB" dirty="0"/>
              <a:t>c</a:t>
            </a:r>
            <a:r>
              <a:rPr lang="en-GB" dirty="0" smtClean="0"/>
              <a:t>onvergence</a:t>
            </a:r>
            <a:endParaRPr lang="en-GB" dirty="0"/>
          </a:p>
        </p:txBody>
      </p:sp>
      <p:sp>
        <p:nvSpPr>
          <p:cNvPr id="6" name="TextBox 5"/>
          <p:cNvSpPr txBox="1"/>
          <p:nvPr/>
        </p:nvSpPr>
        <p:spPr>
          <a:xfrm>
            <a:off x="1701156" y="1695451"/>
            <a:ext cx="8124825" cy="1785104"/>
          </a:xfrm>
          <a:prstGeom prst="rect">
            <a:avLst/>
          </a:prstGeom>
          <a:noFill/>
        </p:spPr>
        <p:txBody>
          <a:bodyPr wrap="square" rtlCol="0">
            <a:spAutoFit/>
          </a:bodyPr>
          <a:lstStyle/>
          <a:p>
            <a:pPr defTabSz="457200"/>
            <a:r>
              <a:rPr lang="en-GB" sz="2200" dirty="0" smtClean="0">
                <a:solidFill>
                  <a:srgbClr val="000000"/>
                </a:solidFill>
              </a:rPr>
              <a:t>A region of convergence (ROC) specifies the values of the complex variable </a:t>
            </a:r>
            <a:r>
              <a:rPr lang="en-GB" sz="2200" i="1" dirty="0" smtClean="0">
                <a:solidFill>
                  <a:srgbClr val="000000"/>
                </a:solidFill>
              </a:rPr>
              <a:t>z</a:t>
            </a:r>
            <a:r>
              <a:rPr lang="en-GB" sz="2200" dirty="0" smtClean="0">
                <a:solidFill>
                  <a:srgbClr val="000000"/>
                </a:solidFill>
              </a:rPr>
              <a:t> for which |</a:t>
            </a:r>
            <a:r>
              <a:rPr lang="en-GB" sz="2200" i="1" dirty="0" smtClean="0">
                <a:solidFill>
                  <a:srgbClr val="000000"/>
                </a:solidFill>
              </a:rPr>
              <a:t>X</a:t>
            </a:r>
            <a:r>
              <a:rPr lang="en-GB" sz="2200" dirty="0" smtClean="0">
                <a:solidFill>
                  <a:srgbClr val="000000"/>
                </a:solidFill>
              </a:rPr>
              <a:t>(z)| &lt; ∞.</a:t>
            </a:r>
          </a:p>
          <a:p>
            <a:pPr defTabSz="457200"/>
            <a:endParaRPr lang="en-GB" sz="2200" dirty="0">
              <a:solidFill>
                <a:srgbClr val="000000"/>
              </a:solidFill>
            </a:endParaRPr>
          </a:p>
          <a:p>
            <a:pPr defTabSz="457200"/>
            <a:r>
              <a:rPr lang="en-GB" sz="2200" dirty="0">
                <a:solidFill>
                  <a:srgbClr val="000000"/>
                </a:solidFill>
              </a:rPr>
              <a:t>Its graphical interpretation is as an area in the (complex) </a:t>
            </a:r>
            <a:r>
              <a:rPr lang="en-GB" sz="2200" i="1" dirty="0">
                <a:solidFill>
                  <a:srgbClr val="000000"/>
                </a:solidFill>
              </a:rPr>
              <a:t>z</a:t>
            </a:r>
            <a:r>
              <a:rPr lang="en-GB" sz="2200" dirty="0">
                <a:solidFill>
                  <a:srgbClr val="000000"/>
                </a:solidFill>
              </a:rPr>
              <a:t>-plane.</a:t>
            </a:r>
          </a:p>
          <a:p>
            <a:pPr defTabSz="457200"/>
            <a:endParaRPr lang="en-GB" sz="2200" dirty="0">
              <a:solidFill>
                <a:srgbClr val="000000"/>
              </a:solidFill>
            </a:endParaRPr>
          </a:p>
        </p:txBody>
      </p:sp>
    </p:spTree>
    <p:extLst>
      <p:ext uri="{BB962C8B-B14F-4D97-AF65-F5344CB8AC3E}">
        <p14:creationId xmlns:p14="http://schemas.microsoft.com/office/powerpoint/2010/main" val="3332840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ROC properties</a:t>
            </a:r>
            <a:endParaRPr lang="en-GB" dirty="0"/>
          </a:p>
        </p:txBody>
      </p:sp>
      <p:sp>
        <p:nvSpPr>
          <p:cNvPr id="5" name="TextBox 4"/>
          <p:cNvSpPr txBox="1"/>
          <p:nvPr/>
        </p:nvSpPr>
        <p:spPr>
          <a:xfrm>
            <a:off x="856981" y="1866901"/>
            <a:ext cx="10533437" cy="1154162"/>
          </a:xfrm>
          <a:prstGeom prst="rect">
            <a:avLst/>
          </a:prstGeom>
          <a:noFill/>
        </p:spPr>
        <p:txBody>
          <a:bodyPr wrap="square" rtlCol="0">
            <a:spAutoFit/>
          </a:bodyPr>
          <a:lstStyle/>
          <a:p>
            <a:pPr marL="342900" indent="-342900" defTabSz="457200">
              <a:lnSpc>
                <a:spcPct val="150000"/>
              </a:lnSpc>
              <a:buFont typeface="Wingdings" panose="05000000000000000000" pitchFamily="2" charset="2"/>
              <a:buChar char="§"/>
            </a:pPr>
            <a:endParaRPr lang="en-GB" sz="2200" dirty="0">
              <a:solidFill>
                <a:srgbClr val="000000"/>
              </a:solidFill>
            </a:endParaRPr>
          </a:p>
          <a:p>
            <a:pPr marL="285750" indent="-285750" defTabSz="457200">
              <a:buFont typeface="Wingdings" panose="05000000000000000000" pitchFamily="2" charset="2"/>
              <a:buChar char="§"/>
            </a:pPr>
            <a:endParaRPr lang="en-GB" dirty="0" smtClean="0">
              <a:solidFill>
                <a:srgbClr val="000000"/>
              </a:solidFill>
            </a:endParaRPr>
          </a:p>
          <a:p>
            <a:pPr marL="285750" indent="-285750" defTabSz="457200">
              <a:buFont typeface="Wingdings" panose="05000000000000000000" pitchFamily="2" charset="2"/>
              <a:buChar char="§"/>
            </a:pPr>
            <a:endParaRPr lang="en-GB" dirty="0">
              <a:solidFill>
                <a:srgbClr val="000000"/>
              </a:solidFill>
            </a:endParaRPr>
          </a:p>
        </p:txBody>
      </p:sp>
      <p:sp>
        <p:nvSpPr>
          <p:cNvPr id="9" name="Content Placeholder 2"/>
          <p:cNvSpPr>
            <a:spLocks noGrp="1"/>
          </p:cNvSpPr>
          <p:nvPr>
            <p:ph idx="1"/>
          </p:nvPr>
        </p:nvSpPr>
        <p:spPr>
          <a:xfrm>
            <a:off x="780791" y="1609726"/>
            <a:ext cx="10965180" cy="3495674"/>
          </a:xfrm>
        </p:spPr>
        <p:txBody>
          <a:bodyPr/>
          <a:lstStyle/>
          <a:p>
            <a:pPr marL="342900" indent="-342900">
              <a:lnSpc>
                <a:spcPct val="150000"/>
              </a:lnSpc>
              <a:spcAft>
                <a:spcPts val="600"/>
              </a:spcAft>
              <a:buFont typeface="Wingdings" panose="05000000000000000000" pitchFamily="2" charset="2"/>
              <a:buChar char="§"/>
            </a:pPr>
            <a:r>
              <a:rPr lang="en-GB" sz="2200" dirty="0"/>
              <a:t>The ROC of </a:t>
            </a:r>
            <a:r>
              <a:rPr lang="en-GB" sz="2200" i="1" dirty="0"/>
              <a:t>X</a:t>
            </a:r>
            <a:r>
              <a:rPr lang="en-GB" sz="2200" dirty="0"/>
              <a:t>(</a:t>
            </a:r>
            <a:r>
              <a:rPr lang="en-GB" sz="2200" i="1" dirty="0"/>
              <a:t>z</a:t>
            </a:r>
            <a:r>
              <a:rPr lang="en-GB" sz="2200" dirty="0"/>
              <a:t>) does not contain any poles of </a:t>
            </a:r>
            <a:r>
              <a:rPr lang="en-GB" sz="2200" i="1" dirty="0"/>
              <a:t>X</a:t>
            </a:r>
            <a:r>
              <a:rPr lang="en-GB" sz="2200" dirty="0"/>
              <a:t>(</a:t>
            </a:r>
            <a:r>
              <a:rPr lang="en-GB" sz="2200" i="1" dirty="0"/>
              <a:t>z</a:t>
            </a:r>
            <a:r>
              <a:rPr lang="en-GB" sz="2200" dirty="0"/>
              <a:t>).</a:t>
            </a:r>
          </a:p>
          <a:p>
            <a:pPr marL="342900" indent="-342900">
              <a:lnSpc>
                <a:spcPct val="150000"/>
              </a:lnSpc>
              <a:spcAft>
                <a:spcPts val="600"/>
              </a:spcAft>
              <a:buFont typeface="Wingdings" panose="05000000000000000000" pitchFamily="2" charset="2"/>
              <a:buChar char="§"/>
            </a:pPr>
            <a:r>
              <a:rPr lang="en-GB" sz="2200" dirty="0"/>
              <a:t>ROC boundaries depend on |</a:t>
            </a:r>
            <a:r>
              <a:rPr lang="en-GB" sz="2200" i="1" dirty="0"/>
              <a:t>z</a:t>
            </a:r>
            <a:r>
              <a:rPr lang="en-GB" sz="2200" dirty="0"/>
              <a:t>| and hence are circles in the </a:t>
            </a:r>
            <a:r>
              <a:rPr lang="en-GB" sz="2200" i="1" dirty="0"/>
              <a:t>z</a:t>
            </a:r>
            <a:r>
              <a:rPr lang="en-GB" sz="2200" dirty="0"/>
              <a:t>-plane (centred on the origin).</a:t>
            </a:r>
          </a:p>
          <a:p>
            <a:pPr marL="342900" indent="-342900">
              <a:lnSpc>
                <a:spcPct val="150000"/>
              </a:lnSpc>
              <a:spcAft>
                <a:spcPts val="600"/>
              </a:spcAft>
              <a:buFont typeface="Wingdings" panose="05000000000000000000" pitchFamily="2" charset="2"/>
              <a:buChar char="§"/>
            </a:pPr>
            <a:r>
              <a:rPr lang="en-GB" sz="2200" dirty="0"/>
              <a:t>A ROC is a single connected region in the </a:t>
            </a:r>
            <a:r>
              <a:rPr lang="en-GB" sz="2200" i="1" dirty="0"/>
              <a:t>z</a:t>
            </a:r>
            <a:r>
              <a:rPr lang="en-GB" sz="2200" dirty="0"/>
              <a:t>-plane.</a:t>
            </a:r>
          </a:p>
          <a:p>
            <a:pPr marL="342900" indent="-342900">
              <a:lnSpc>
                <a:spcPct val="150000"/>
              </a:lnSpc>
              <a:spcAft>
                <a:spcPts val="600"/>
              </a:spcAft>
              <a:buFont typeface="Wingdings" panose="05000000000000000000" pitchFamily="2" charset="2"/>
              <a:buChar char="§"/>
            </a:pPr>
            <a:r>
              <a:rPr lang="en-GB" sz="2200" dirty="0"/>
              <a:t>If </a:t>
            </a:r>
            <a:r>
              <a:rPr lang="en-GB" sz="2200" i="1" dirty="0"/>
              <a:t>x</a:t>
            </a:r>
            <a:r>
              <a:rPr lang="en-GB" sz="2200" dirty="0"/>
              <a:t>(</a:t>
            </a:r>
            <a:r>
              <a:rPr lang="en-GB" sz="2200" i="1" dirty="0"/>
              <a:t>n</a:t>
            </a:r>
            <a:r>
              <a:rPr lang="en-GB" sz="2200" dirty="0"/>
              <a:t>) is finite then the ROC is the entire </a:t>
            </a:r>
            <a:r>
              <a:rPr lang="en-GB" sz="2200" i="1" dirty="0"/>
              <a:t>z</a:t>
            </a:r>
            <a:r>
              <a:rPr lang="en-GB" sz="2200" dirty="0"/>
              <a:t>-plane except, possibly, for 0 or infinity.</a:t>
            </a:r>
          </a:p>
          <a:p>
            <a:pPr marL="342900" indent="-342900">
              <a:lnSpc>
                <a:spcPct val="150000"/>
              </a:lnSpc>
              <a:spcAft>
                <a:spcPts val="600"/>
              </a:spcAft>
              <a:buFont typeface="Wingdings" panose="05000000000000000000" pitchFamily="2" charset="2"/>
              <a:buChar char="§"/>
            </a:pPr>
            <a:r>
              <a:rPr lang="en-GB" sz="2200" dirty="0"/>
              <a:t>Stable systems (for which a discrete-time Fourier transform exists) have ROCs that contain the unit circle.</a:t>
            </a:r>
          </a:p>
        </p:txBody>
      </p:sp>
    </p:spTree>
    <p:extLst>
      <p:ext uri="{BB962C8B-B14F-4D97-AF65-F5344CB8AC3E}">
        <p14:creationId xmlns:p14="http://schemas.microsoft.com/office/powerpoint/2010/main" val="3018086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ROC properties</a:t>
            </a:r>
            <a:endParaRPr lang="en-GB" dirty="0"/>
          </a:p>
        </p:txBody>
      </p:sp>
      <p:pic>
        <p:nvPicPr>
          <p:cNvPr id="180225" name="Picture 1"/>
          <p:cNvPicPr>
            <a:picLocks noChangeAspect="1" noChangeArrowheads="1"/>
          </p:cNvPicPr>
          <p:nvPr/>
        </p:nvPicPr>
        <p:blipFill>
          <a:blip r:embed="rId3" cstate="print"/>
          <a:srcRect/>
          <a:stretch>
            <a:fillRect/>
          </a:stretch>
        </p:blipFill>
        <p:spPr bwMode="auto">
          <a:xfrm>
            <a:off x="4292044" y="2527303"/>
            <a:ext cx="3920614" cy="2936875"/>
          </a:xfrm>
          <a:prstGeom prst="rect">
            <a:avLst/>
          </a:prstGeom>
          <a:noFill/>
          <a:ln w="9525">
            <a:noFill/>
            <a:miter lim="800000"/>
            <a:headEnd/>
            <a:tailEnd/>
          </a:ln>
        </p:spPr>
      </p:pic>
      <p:sp>
        <p:nvSpPr>
          <p:cNvPr id="7" name="TextBox 6"/>
          <p:cNvSpPr txBox="1"/>
          <p:nvPr/>
        </p:nvSpPr>
        <p:spPr>
          <a:xfrm>
            <a:off x="710924" y="1117601"/>
            <a:ext cx="11070074" cy="1046440"/>
          </a:xfrm>
          <a:prstGeom prst="rect">
            <a:avLst/>
          </a:prstGeom>
          <a:noFill/>
        </p:spPr>
        <p:txBody>
          <a:bodyPr wrap="square" rtlCol="0">
            <a:spAutoFit/>
          </a:bodyPr>
          <a:lstStyle/>
          <a:p>
            <a:pPr defTabSz="457200"/>
            <a:r>
              <a:rPr lang="en-GB" sz="2200" dirty="0" smtClean="0">
                <a:solidFill>
                  <a:srgbClr val="000000"/>
                </a:solidFill>
              </a:rPr>
              <a:t>If </a:t>
            </a:r>
            <a:r>
              <a:rPr lang="en-GB" sz="2200" i="1" dirty="0" smtClean="0">
                <a:solidFill>
                  <a:srgbClr val="000000"/>
                </a:solidFill>
              </a:rPr>
              <a:t>x</a:t>
            </a:r>
            <a:r>
              <a:rPr lang="en-GB" sz="2200" dirty="0" smtClean="0">
                <a:solidFill>
                  <a:srgbClr val="000000"/>
                </a:solidFill>
              </a:rPr>
              <a:t>(</a:t>
            </a:r>
            <a:r>
              <a:rPr lang="en-GB" sz="2200" i="1" dirty="0" smtClean="0">
                <a:solidFill>
                  <a:srgbClr val="000000"/>
                </a:solidFill>
              </a:rPr>
              <a:t>n</a:t>
            </a:r>
            <a:r>
              <a:rPr lang="en-GB" sz="2200" dirty="0" smtClean="0">
                <a:solidFill>
                  <a:srgbClr val="000000"/>
                </a:solidFill>
              </a:rPr>
              <a:t>) is right-sided then the ROC extends outwards from a circle containing the outermost pole of </a:t>
            </a:r>
            <a:r>
              <a:rPr lang="en-GB" sz="2200" i="1" dirty="0" smtClean="0">
                <a:solidFill>
                  <a:srgbClr val="000000"/>
                </a:solidFill>
              </a:rPr>
              <a:t>X</a:t>
            </a:r>
            <a:r>
              <a:rPr lang="en-GB" sz="2200" dirty="0" smtClean="0">
                <a:solidFill>
                  <a:srgbClr val="000000"/>
                </a:solidFill>
              </a:rPr>
              <a:t>(</a:t>
            </a:r>
            <a:r>
              <a:rPr lang="en-GB" sz="2200" i="1" dirty="0" smtClean="0">
                <a:solidFill>
                  <a:srgbClr val="000000"/>
                </a:solidFill>
              </a:rPr>
              <a:t>z</a:t>
            </a:r>
            <a:r>
              <a:rPr lang="en-GB" sz="2200" dirty="0" smtClean="0">
                <a:solidFill>
                  <a:srgbClr val="000000"/>
                </a:solidFill>
              </a:rPr>
              <a:t>).</a:t>
            </a:r>
          </a:p>
          <a:p>
            <a:pPr defTabSz="457200"/>
            <a:endParaRPr lang="en-GB" dirty="0">
              <a:solidFill>
                <a:srgbClr val="000000"/>
              </a:solidFill>
            </a:endParaRPr>
          </a:p>
        </p:txBody>
      </p:sp>
    </p:spTree>
    <p:extLst>
      <p:ext uri="{BB962C8B-B14F-4D97-AF65-F5344CB8AC3E}">
        <p14:creationId xmlns:p14="http://schemas.microsoft.com/office/powerpoint/2010/main" val="26008435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ROC properties</a:t>
            </a:r>
            <a:endParaRPr lang="en-GB" dirty="0"/>
          </a:p>
        </p:txBody>
      </p:sp>
      <p:sp>
        <p:nvSpPr>
          <p:cNvPr id="6" name="TextBox 5"/>
          <p:cNvSpPr txBox="1"/>
          <p:nvPr/>
        </p:nvSpPr>
        <p:spPr>
          <a:xfrm>
            <a:off x="710975" y="1117601"/>
            <a:ext cx="9930239" cy="1107996"/>
          </a:xfrm>
          <a:prstGeom prst="rect">
            <a:avLst/>
          </a:prstGeom>
          <a:noFill/>
        </p:spPr>
        <p:txBody>
          <a:bodyPr wrap="square" rtlCol="0">
            <a:spAutoFit/>
          </a:bodyPr>
          <a:lstStyle/>
          <a:p>
            <a:pPr defTabSz="457200"/>
            <a:r>
              <a:rPr lang="en-GB" sz="2200" dirty="0" smtClean="0">
                <a:solidFill>
                  <a:srgbClr val="000000"/>
                </a:solidFill>
              </a:rPr>
              <a:t>If </a:t>
            </a:r>
            <a:r>
              <a:rPr lang="en-GB" sz="2200" i="1" dirty="0" smtClean="0">
                <a:solidFill>
                  <a:srgbClr val="000000"/>
                </a:solidFill>
              </a:rPr>
              <a:t>x</a:t>
            </a:r>
            <a:r>
              <a:rPr lang="en-GB" sz="2200" dirty="0" smtClean="0">
                <a:solidFill>
                  <a:srgbClr val="000000"/>
                </a:solidFill>
              </a:rPr>
              <a:t>(</a:t>
            </a:r>
            <a:r>
              <a:rPr lang="en-GB" sz="2200" i="1" dirty="0" smtClean="0">
                <a:solidFill>
                  <a:srgbClr val="000000"/>
                </a:solidFill>
              </a:rPr>
              <a:t>n</a:t>
            </a:r>
            <a:r>
              <a:rPr lang="en-GB" sz="2200" dirty="0" smtClean="0">
                <a:solidFill>
                  <a:srgbClr val="000000"/>
                </a:solidFill>
              </a:rPr>
              <a:t>) is left-sided then the ROC is inside a circle that does not contain the innermost pole of </a:t>
            </a:r>
            <a:r>
              <a:rPr lang="en-GB" sz="2200" i="1" dirty="0" smtClean="0">
                <a:solidFill>
                  <a:srgbClr val="000000"/>
                </a:solidFill>
              </a:rPr>
              <a:t>X</a:t>
            </a:r>
            <a:r>
              <a:rPr lang="en-GB" sz="2200" dirty="0" smtClean="0">
                <a:solidFill>
                  <a:srgbClr val="000000"/>
                </a:solidFill>
              </a:rPr>
              <a:t>(</a:t>
            </a:r>
            <a:r>
              <a:rPr lang="en-GB" sz="2200" i="1" dirty="0" smtClean="0">
                <a:solidFill>
                  <a:srgbClr val="000000"/>
                </a:solidFill>
              </a:rPr>
              <a:t>z</a:t>
            </a:r>
            <a:r>
              <a:rPr lang="en-GB" sz="2200" dirty="0" smtClean="0">
                <a:solidFill>
                  <a:srgbClr val="000000"/>
                </a:solidFill>
              </a:rPr>
              <a:t>).</a:t>
            </a:r>
          </a:p>
          <a:p>
            <a:pPr defTabSz="457200"/>
            <a:endParaRPr lang="en-GB" sz="2200" dirty="0">
              <a:solidFill>
                <a:srgbClr val="000000"/>
              </a:solidFill>
            </a:endParaRPr>
          </a:p>
        </p:txBody>
      </p:sp>
      <p:grpSp>
        <p:nvGrpSpPr>
          <p:cNvPr id="3" name="Group 4"/>
          <p:cNvGrpSpPr>
            <a:grpSpLocks noChangeAspect="1"/>
          </p:cNvGrpSpPr>
          <p:nvPr/>
        </p:nvGrpSpPr>
        <p:grpSpPr bwMode="auto">
          <a:xfrm>
            <a:off x="3844426" y="2408238"/>
            <a:ext cx="4917435" cy="3128962"/>
            <a:chOff x="2238" y="1293"/>
            <a:chExt cx="3490" cy="1971"/>
          </a:xfrm>
        </p:grpSpPr>
        <p:sp>
          <p:nvSpPr>
            <p:cNvPr id="4" name="AutoShape 3"/>
            <p:cNvSpPr>
              <a:spLocks noChangeAspect="1" noChangeArrowheads="1" noTextEdit="1"/>
            </p:cNvSpPr>
            <p:nvPr/>
          </p:nvSpPr>
          <p:spPr bwMode="auto">
            <a:xfrm>
              <a:off x="2238" y="1303"/>
              <a:ext cx="3490" cy="1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457200"/>
              <a:endParaRPr lang="en-US">
                <a:solidFill>
                  <a:srgbClr val="000000"/>
                </a:solidFill>
              </a:endParaRPr>
            </a:p>
          </p:txBody>
        </p:sp>
        <p:sp>
          <p:nvSpPr>
            <p:cNvPr id="8" name="Rectangle 5"/>
            <p:cNvSpPr>
              <a:spLocks noChangeArrowheads="1"/>
            </p:cNvSpPr>
            <p:nvPr/>
          </p:nvSpPr>
          <p:spPr bwMode="auto">
            <a:xfrm>
              <a:off x="5264" y="2395"/>
              <a:ext cx="18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r>
                <a:rPr lang="en-US" altLang="en-US" sz="1600" dirty="0" smtClean="0">
                  <a:solidFill>
                    <a:srgbClr val="000000"/>
                  </a:solidFill>
                </a:rPr>
                <a:t>Re</a:t>
              </a:r>
              <a:endParaRPr lang="en-US" altLang="en-US" dirty="0" smtClean="0">
                <a:solidFill>
                  <a:srgbClr val="000000"/>
                </a:solidFill>
              </a:endParaRPr>
            </a:p>
          </p:txBody>
        </p:sp>
        <p:sp>
          <p:nvSpPr>
            <p:cNvPr id="9" name="Rectangle 6"/>
            <p:cNvSpPr>
              <a:spLocks noChangeArrowheads="1"/>
            </p:cNvSpPr>
            <p:nvPr/>
          </p:nvSpPr>
          <p:spPr bwMode="auto">
            <a:xfrm>
              <a:off x="3877" y="1381"/>
              <a:ext cx="16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r>
                <a:rPr lang="en-US" altLang="en-US" sz="1600" dirty="0" err="1" smtClean="0">
                  <a:solidFill>
                    <a:srgbClr val="000000"/>
                  </a:solidFill>
                </a:rPr>
                <a:t>Im</a:t>
              </a:r>
              <a:endParaRPr lang="en-US" altLang="en-US" dirty="0" smtClean="0">
                <a:solidFill>
                  <a:srgbClr val="000000"/>
                </a:solidFill>
              </a:endParaRPr>
            </a:p>
          </p:txBody>
        </p:sp>
        <p:sp>
          <p:nvSpPr>
            <p:cNvPr id="10" name="Rectangle 7"/>
            <p:cNvSpPr>
              <a:spLocks noChangeArrowheads="1"/>
            </p:cNvSpPr>
            <p:nvPr/>
          </p:nvSpPr>
          <p:spPr bwMode="auto">
            <a:xfrm>
              <a:off x="2280" y="1293"/>
              <a:ext cx="7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r>
                <a:rPr lang="en-US" altLang="en-US" sz="1600" i="1" smtClean="0">
                  <a:solidFill>
                    <a:srgbClr val="000000"/>
                  </a:solidFill>
                </a:rPr>
                <a:t>z</a:t>
              </a:r>
              <a:endParaRPr lang="en-US" altLang="en-US" smtClean="0">
                <a:solidFill>
                  <a:srgbClr val="000000"/>
                </a:solidFill>
              </a:endParaRPr>
            </a:p>
          </p:txBody>
        </p:sp>
        <p:sp>
          <p:nvSpPr>
            <p:cNvPr id="11" name="Rectangle 8"/>
            <p:cNvSpPr>
              <a:spLocks noChangeArrowheads="1"/>
            </p:cNvSpPr>
            <p:nvPr/>
          </p:nvSpPr>
          <p:spPr bwMode="auto">
            <a:xfrm>
              <a:off x="2379" y="1293"/>
              <a:ext cx="40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r>
                <a:rPr lang="en-US" altLang="en-US" sz="1600" smtClean="0">
                  <a:solidFill>
                    <a:srgbClr val="000000"/>
                  </a:solidFill>
                </a:rPr>
                <a:t>-plane</a:t>
              </a:r>
              <a:endParaRPr lang="en-US" altLang="en-US" smtClean="0">
                <a:solidFill>
                  <a:srgbClr val="000000"/>
                </a:solidFill>
              </a:endParaRPr>
            </a:p>
          </p:txBody>
        </p:sp>
        <p:sp>
          <p:nvSpPr>
            <p:cNvPr id="12" name="Line 9"/>
            <p:cNvSpPr>
              <a:spLocks noChangeShapeType="1"/>
            </p:cNvSpPr>
            <p:nvPr/>
          </p:nvSpPr>
          <p:spPr bwMode="auto">
            <a:xfrm flipH="1">
              <a:off x="4555" y="2352"/>
              <a:ext cx="85" cy="53"/>
            </a:xfrm>
            <a:prstGeom prst="line">
              <a:avLst/>
            </a:prstGeom>
            <a:noFill/>
            <a:ln w="444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457200"/>
              <a:endParaRPr lang="en-US">
                <a:solidFill>
                  <a:srgbClr val="000000"/>
                </a:solidFill>
              </a:endParaRPr>
            </a:p>
          </p:txBody>
        </p:sp>
        <p:sp>
          <p:nvSpPr>
            <p:cNvPr id="13" name="Line 10"/>
            <p:cNvSpPr>
              <a:spLocks noChangeShapeType="1"/>
            </p:cNvSpPr>
            <p:nvPr/>
          </p:nvSpPr>
          <p:spPr bwMode="auto">
            <a:xfrm>
              <a:off x="4555" y="2352"/>
              <a:ext cx="85" cy="53"/>
            </a:xfrm>
            <a:prstGeom prst="line">
              <a:avLst/>
            </a:prstGeom>
            <a:noFill/>
            <a:ln w="444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457200"/>
              <a:endParaRPr lang="en-US">
                <a:solidFill>
                  <a:srgbClr val="000000"/>
                </a:solidFill>
              </a:endParaRPr>
            </a:p>
          </p:txBody>
        </p:sp>
        <p:sp>
          <p:nvSpPr>
            <p:cNvPr id="14" name="Oval 11"/>
            <p:cNvSpPr>
              <a:spLocks noChangeArrowheads="1"/>
            </p:cNvSpPr>
            <p:nvPr/>
          </p:nvSpPr>
          <p:spPr bwMode="auto">
            <a:xfrm>
              <a:off x="3397" y="1981"/>
              <a:ext cx="890" cy="771"/>
            </a:xfrm>
            <a:prstGeom prst="ellipse">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a:solidFill>
                  <a:srgbClr val="000000"/>
                </a:solidFill>
              </a:endParaRPr>
            </a:p>
          </p:txBody>
        </p:sp>
        <p:sp>
          <p:nvSpPr>
            <p:cNvPr id="15" name="Line 12"/>
            <p:cNvSpPr>
              <a:spLocks noChangeShapeType="1"/>
            </p:cNvSpPr>
            <p:nvPr/>
          </p:nvSpPr>
          <p:spPr bwMode="auto">
            <a:xfrm>
              <a:off x="4244" y="2352"/>
              <a:ext cx="71" cy="53"/>
            </a:xfrm>
            <a:prstGeom prst="line">
              <a:avLst/>
            </a:prstGeom>
            <a:noFill/>
            <a:ln w="444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457200"/>
              <a:endParaRPr lang="en-US">
                <a:solidFill>
                  <a:srgbClr val="000000"/>
                </a:solidFill>
              </a:endParaRPr>
            </a:p>
          </p:txBody>
        </p:sp>
        <p:sp>
          <p:nvSpPr>
            <p:cNvPr id="16" name="Line 13"/>
            <p:cNvSpPr>
              <a:spLocks noChangeShapeType="1"/>
            </p:cNvSpPr>
            <p:nvPr/>
          </p:nvSpPr>
          <p:spPr bwMode="auto">
            <a:xfrm flipH="1">
              <a:off x="4244" y="2352"/>
              <a:ext cx="71" cy="53"/>
            </a:xfrm>
            <a:prstGeom prst="line">
              <a:avLst/>
            </a:prstGeom>
            <a:noFill/>
            <a:ln w="444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457200"/>
              <a:endParaRPr lang="en-US">
                <a:solidFill>
                  <a:srgbClr val="000000"/>
                </a:solidFill>
              </a:endParaRPr>
            </a:p>
          </p:txBody>
        </p:sp>
        <p:sp>
          <p:nvSpPr>
            <p:cNvPr id="17" name="Line 14"/>
            <p:cNvSpPr>
              <a:spLocks noChangeShapeType="1"/>
            </p:cNvSpPr>
            <p:nvPr/>
          </p:nvSpPr>
          <p:spPr bwMode="auto">
            <a:xfrm flipH="1">
              <a:off x="2238" y="2384"/>
              <a:ext cx="3207" cy="0"/>
            </a:xfrm>
            <a:prstGeom prst="line">
              <a:avLst/>
            </a:prstGeom>
            <a:noFill/>
            <a:ln w="222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457200"/>
              <a:endParaRPr lang="en-US">
                <a:solidFill>
                  <a:srgbClr val="000000"/>
                </a:solidFill>
              </a:endParaRPr>
            </a:p>
          </p:txBody>
        </p:sp>
        <p:sp>
          <p:nvSpPr>
            <p:cNvPr id="18" name="Line 15"/>
            <p:cNvSpPr>
              <a:spLocks noChangeShapeType="1"/>
            </p:cNvSpPr>
            <p:nvPr/>
          </p:nvSpPr>
          <p:spPr bwMode="auto">
            <a:xfrm>
              <a:off x="3835" y="1451"/>
              <a:ext cx="0" cy="1802"/>
            </a:xfrm>
            <a:prstGeom prst="line">
              <a:avLst/>
            </a:prstGeom>
            <a:noFill/>
            <a:ln w="222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457200"/>
              <a:endParaRPr lang="en-US">
                <a:solidFill>
                  <a:srgbClr val="000000"/>
                </a:solidFill>
              </a:endParaRPr>
            </a:p>
          </p:txBody>
        </p:sp>
        <p:sp>
          <p:nvSpPr>
            <p:cNvPr id="19" name="Rectangle 16"/>
            <p:cNvSpPr>
              <a:spLocks noChangeArrowheads="1"/>
            </p:cNvSpPr>
            <p:nvPr/>
          </p:nvSpPr>
          <p:spPr bwMode="auto">
            <a:xfrm>
              <a:off x="3487" y="2167"/>
              <a:ext cx="32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r>
                <a:rPr lang="en-US" altLang="en-US" sz="1600" dirty="0" smtClean="0">
                  <a:solidFill>
                    <a:srgbClr val="000000"/>
                  </a:solidFill>
                </a:rPr>
                <a:t>ROC</a:t>
              </a:r>
              <a:endParaRPr lang="en-US" altLang="en-US" dirty="0" smtClean="0">
                <a:solidFill>
                  <a:srgbClr val="000000"/>
                </a:solidFill>
              </a:endParaRPr>
            </a:p>
          </p:txBody>
        </p:sp>
      </p:grpSp>
    </p:spTree>
    <p:extLst>
      <p:ext uri="{BB962C8B-B14F-4D97-AF65-F5344CB8AC3E}">
        <p14:creationId xmlns:p14="http://schemas.microsoft.com/office/powerpoint/2010/main" val="4200353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ROC properties</a:t>
            </a:r>
            <a:endParaRPr lang="en-GB" dirty="0"/>
          </a:p>
        </p:txBody>
      </p:sp>
      <p:sp>
        <p:nvSpPr>
          <p:cNvPr id="6" name="TextBox 5"/>
          <p:cNvSpPr txBox="1"/>
          <p:nvPr/>
        </p:nvSpPr>
        <p:spPr>
          <a:xfrm>
            <a:off x="710923" y="1117600"/>
            <a:ext cx="10463622" cy="1107996"/>
          </a:xfrm>
          <a:prstGeom prst="rect">
            <a:avLst/>
          </a:prstGeom>
          <a:noFill/>
        </p:spPr>
        <p:txBody>
          <a:bodyPr wrap="square" rtlCol="0">
            <a:spAutoFit/>
          </a:bodyPr>
          <a:lstStyle/>
          <a:p>
            <a:pPr defTabSz="457200"/>
            <a:r>
              <a:rPr lang="en-GB" sz="2200" dirty="0" smtClean="0">
                <a:solidFill>
                  <a:srgbClr val="000000"/>
                </a:solidFill>
              </a:rPr>
              <a:t>If </a:t>
            </a:r>
            <a:r>
              <a:rPr lang="en-GB" sz="2200" i="1" dirty="0" smtClean="0">
                <a:solidFill>
                  <a:srgbClr val="000000"/>
                </a:solidFill>
              </a:rPr>
              <a:t>x</a:t>
            </a:r>
            <a:r>
              <a:rPr lang="en-GB" sz="2200" dirty="0" smtClean="0">
                <a:solidFill>
                  <a:srgbClr val="000000"/>
                </a:solidFill>
              </a:rPr>
              <a:t>(</a:t>
            </a:r>
            <a:r>
              <a:rPr lang="en-GB" sz="2200" i="1" dirty="0" smtClean="0">
                <a:solidFill>
                  <a:srgbClr val="000000"/>
                </a:solidFill>
              </a:rPr>
              <a:t>n</a:t>
            </a:r>
            <a:r>
              <a:rPr lang="en-GB" sz="2200" dirty="0" smtClean="0">
                <a:solidFill>
                  <a:srgbClr val="000000"/>
                </a:solidFill>
              </a:rPr>
              <a:t>) is two-sided then the ROC is a ring bounded by circles inside the outermost pole of </a:t>
            </a:r>
            <a:r>
              <a:rPr lang="en-GB" sz="2200" i="1" dirty="0" smtClean="0">
                <a:solidFill>
                  <a:srgbClr val="000000"/>
                </a:solidFill>
              </a:rPr>
              <a:t>X</a:t>
            </a:r>
            <a:r>
              <a:rPr lang="en-GB" sz="2200" dirty="0" smtClean="0">
                <a:solidFill>
                  <a:srgbClr val="000000"/>
                </a:solidFill>
              </a:rPr>
              <a:t>(</a:t>
            </a:r>
            <a:r>
              <a:rPr lang="en-GB" sz="2200" i="1" dirty="0" smtClean="0">
                <a:solidFill>
                  <a:srgbClr val="000000"/>
                </a:solidFill>
              </a:rPr>
              <a:t>z</a:t>
            </a:r>
            <a:r>
              <a:rPr lang="en-GB" sz="2200" dirty="0" smtClean="0">
                <a:solidFill>
                  <a:srgbClr val="000000"/>
                </a:solidFill>
              </a:rPr>
              <a:t>) and outside the innermost pole of </a:t>
            </a:r>
            <a:r>
              <a:rPr lang="en-GB" sz="2200" i="1" dirty="0" smtClean="0">
                <a:solidFill>
                  <a:srgbClr val="000000"/>
                </a:solidFill>
              </a:rPr>
              <a:t>X</a:t>
            </a:r>
            <a:r>
              <a:rPr lang="en-GB" sz="2200" dirty="0" smtClean="0">
                <a:solidFill>
                  <a:srgbClr val="000000"/>
                </a:solidFill>
              </a:rPr>
              <a:t>(</a:t>
            </a:r>
            <a:r>
              <a:rPr lang="en-GB" sz="2200" i="1" dirty="0" smtClean="0">
                <a:solidFill>
                  <a:srgbClr val="000000"/>
                </a:solidFill>
              </a:rPr>
              <a:t>z</a:t>
            </a:r>
            <a:r>
              <a:rPr lang="en-GB" sz="2200" dirty="0" smtClean="0">
                <a:solidFill>
                  <a:srgbClr val="000000"/>
                </a:solidFill>
              </a:rPr>
              <a:t>).</a:t>
            </a:r>
          </a:p>
          <a:p>
            <a:pPr defTabSz="457200"/>
            <a:endParaRPr lang="en-GB" sz="2200" dirty="0">
              <a:solidFill>
                <a:srgbClr val="000000"/>
              </a:solidFill>
            </a:endParaRPr>
          </a:p>
        </p:txBody>
      </p:sp>
      <p:grpSp>
        <p:nvGrpSpPr>
          <p:cNvPr id="3" name="Group 4"/>
          <p:cNvGrpSpPr>
            <a:grpSpLocks noChangeAspect="1"/>
          </p:cNvGrpSpPr>
          <p:nvPr/>
        </p:nvGrpSpPr>
        <p:grpSpPr bwMode="auto">
          <a:xfrm>
            <a:off x="4022203" y="2367716"/>
            <a:ext cx="4498389" cy="3232984"/>
            <a:chOff x="2254" y="1181"/>
            <a:chExt cx="3467" cy="2163"/>
          </a:xfrm>
        </p:grpSpPr>
        <p:sp>
          <p:nvSpPr>
            <p:cNvPr id="4" name="AutoShape 3"/>
            <p:cNvSpPr>
              <a:spLocks noChangeAspect="1" noChangeArrowheads="1" noTextEdit="1"/>
            </p:cNvSpPr>
            <p:nvPr/>
          </p:nvSpPr>
          <p:spPr bwMode="auto">
            <a:xfrm>
              <a:off x="2254" y="1181"/>
              <a:ext cx="3467" cy="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457200"/>
              <a:endParaRPr lang="en-US">
                <a:solidFill>
                  <a:srgbClr val="000000"/>
                </a:solidFill>
              </a:endParaRPr>
            </a:p>
          </p:txBody>
        </p:sp>
        <p:sp>
          <p:nvSpPr>
            <p:cNvPr id="21" name="Oval 5"/>
            <p:cNvSpPr>
              <a:spLocks noChangeArrowheads="1"/>
            </p:cNvSpPr>
            <p:nvPr/>
          </p:nvSpPr>
          <p:spPr bwMode="auto">
            <a:xfrm>
              <a:off x="3103" y="1749"/>
              <a:ext cx="1488" cy="1237"/>
            </a:xfrm>
            <a:prstGeom prst="ellipse">
              <a:avLst/>
            </a:prstGeom>
            <a:blipFill dpi="0" rotWithShape="0">
              <a:blip r:embed="rId3"/>
              <a:srcRect/>
              <a:tile tx="0" ty="0" sx="100000" sy="100000" flip="none" algn="tl"/>
            </a:blipFill>
            <a:ln w="22225">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defTabSz="457200"/>
              <a:endParaRPr lang="en-US">
                <a:solidFill>
                  <a:srgbClr val="000000"/>
                </a:solidFill>
              </a:endParaRPr>
            </a:p>
          </p:txBody>
        </p:sp>
        <p:sp>
          <p:nvSpPr>
            <p:cNvPr id="26" name="Rectangle 10"/>
            <p:cNvSpPr>
              <a:spLocks noChangeArrowheads="1"/>
            </p:cNvSpPr>
            <p:nvPr/>
          </p:nvSpPr>
          <p:spPr bwMode="auto">
            <a:xfrm>
              <a:off x="3882" y="1824"/>
              <a:ext cx="395"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r>
                <a:rPr lang="en-US" altLang="en-US" smtClean="0">
                  <a:solidFill>
                    <a:srgbClr val="000000"/>
                  </a:solidFill>
                </a:rPr>
                <a:t>ROC</a:t>
              </a:r>
            </a:p>
          </p:txBody>
        </p:sp>
        <p:sp>
          <p:nvSpPr>
            <p:cNvPr id="27" name="Line 11"/>
            <p:cNvSpPr>
              <a:spLocks noChangeShapeType="1"/>
            </p:cNvSpPr>
            <p:nvPr/>
          </p:nvSpPr>
          <p:spPr bwMode="auto">
            <a:xfrm flipH="1">
              <a:off x="4556" y="2338"/>
              <a:ext cx="84" cy="59"/>
            </a:xfrm>
            <a:prstGeom prst="line">
              <a:avLst/>
            </a:prstGeom>
            <a:noFill/>
            <a:ln w="444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457200"/>
              <a:endParaRPr lang="en-US">
                <a:solidFill>
                  <a:srgbClr val="000000"/>
                </a:solidFill>
              </a:endParaRPr>
            </a:p>
          </p:txBody>
        </p:sp>
        <p:sp>
          <p:nvSpPr>
            <p:cNvPr id="28" name="Line 12"/>
            <p:cNvSpPr>
              <a:spLocks noChangeShapeType="1"/>
            </p:cNvSpPr>
            <p:nvPr/>
          </p:nvSpPr>
          <p:spPr bwMode="auto">
            <a:xfrm>
              <a:off x="4556" y="2338"/>
              <a:ext cx="84" cy="59"/>
            </a:xfrm>
            <a:prstGeom prst="line">
              <a:avLst/>
            </a:prstGeom>
            <a:noFill/>
            <a:ln w="444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457200"/>
              <a:endParaRPr lang="en-US">
                <a:solidFill>
                  <a:srgbClr val="000000"/>
                </a:solidFill>
              </a:endParaRPr>
            </a:p>
          </p:txBody>
        </p:sp>
        <p:sp>
          <p:nvSpPr>
            <p:cNvPr id="29" name="Oval 13"/>
            <p:cNvSpPr>
              <a:spLocks noChangeArrowheads="1"/>
            </p:cNvSpPr>
            <p:nvPr/>
          </p:nvSpPr>
          <p:spPr bwMode="auto">
            <a:xfrm>
              <a:off x="3405" y="1999"/>
              <a:ext cx="884" cy="73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a:solidFill>
                  <a:srgbClr val="000000"/>
                </a:solidFill>
              </a:endParaRPr>
            </a:p>
          </p:txBody>
        </p:sp>
        <p:sp>
          <p:nvSpPr>
            <p:cNvPr id="30" name="Line 14"/>
            <p:cNvSpPr>
              <a:spLocks noChangeShapeType="1"/>
            </p:cNvSpPr>
            <p:nvPr/>
          </p:nvSpPr>
          <p:spPr bwMode="auto">
            <a:xfrm>
              <a:off x="4247" y="2338"/>
              <a:ext cx="70" cy="59"/>
            </a:xfrm>
            <a:prstGeom prst="line">
              <a:avLst/>
            </a:prstGeom>
            <a:noFill/>
            <a:ln w="444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457200"/>
              <a:endParaRPr lang="en-US">
                <a:solidFill>
                  <a:srgbClr val="000000"/>
                </a:solidFill>
              </a:endParaRPr>
            </a:p>
          </p:txBody>
        </p:sp>
        <p:sp>
          <p:nvSpPr>
            <p:cNvPr id="31" name="Line 15"/>
            <p:cNvSpPr>
              <a:spLocks noChangeShapeType="1"/>
            </p:cNvSpPr>
            <p:nvPr/>
          </p:nvSpPr>
          <p:spPr bwMode="auto">
            <a:xfrm flipH="1">
              <a:off x="4247" y="2338"/>
              <a:ext cx="70" cy="59"/>
            </a:xfrm>
            <a:prstGeom prst="line">
              <a:avLst/>
            </a:prstGeom>
            <a:noFill/>
            <a:ln w="444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457200"/>
              <a:endParaRPr lang="en-US">
                <a:solidFill>
                  <a:srgbClr val="000000"/>
                </a:solidFill>
              </a:endParaRPr>
            </a:p>
          </p:txBody>
        </p:sp>
        <p:sp>
          <p:nvSpPr>
            <p:cNvPr id="176128" name="Line 16"/>
            <p:cNvSpPr>
              <a:spLocks noChangeShapeType="1"/>
            </p:cNvSpPr>
            <p:nvPr/>
          </p:nvSpPr>
          <p:spPr bwMode="auto">
            <a:xfrm flipH="1">
              <a:off x="2254" y="2374"/>
              <a:ext cx="3186" cy="0"/>
            </a:xfrm>
            <a:prstGeom prst="line">
              <a:avLst/>
            </a:prstGeom>
            <a:noFill/>
            <a:ln w="222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457200"/>
              <a:endParaRPr lang="en-US">
                <a:solidFill>
                  <a:srgbClr val="000000"/>
                </a:solidFill>
              </a:endParaRPr>
            </a:p>
          </p:txBody>
        </p:sp>
        <p:sp>
          <p:nvSpPr>
            <p:cNvPr id="176130" name="Line 17"/>
            <p:cNvSpPr>
              <a:spLocks noChangeShapeType="1"/>
            </p:cNvSpPr>
            <p:nvPr/>
          </p:nvSpPr>
          <p:spPr bwMode="auto">
            <a:xfrm>
              <a:off x="3840" y="1345"/>
              <a:ext cx="0" cy="1987"/>
            </a:xfrm>
            <a:prstGeom prst="line">
              <a:avLst/>
            </a:prstGeom>
            <a:noFill/>
            <a:ln w="222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457200"/>
              <a:endParaRPr lang="en-US">
                <a:solidFill>
                  <a:srgbClr val="000000"/>
                </a:solidFill>
              </a:endParaRPr>
            </a:p>
          </p:txBody>
        </p:sp>
      </p:grpSp>
      <p:sp>
        <p:nvSpPr>
          <p:cNvPr id="35" name="Rectangle 5"/>
          <p:cNvSpPr>
            <a:spLocks noChangeArrowheads="1"/>
          </p:cNvSpPr>
          <p:nvPr/>
        </p:nvSpPr>
        <p:spPr bwMode="auto">
          <a:xfrm>
            <a:off x="8063450" y="3840163"/>
            <a:ext cx="26129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r>
              <a:rPr lang="en-US" altLang="en-US" sz="1600" dirty="0" smtClean="0">
                <a:solidFill>
                  <a:srgbClr val="000000"/>
                </a:solidFill>
              </a:rPr>
              <a:t>Re</a:t>
            </a:r>
            <a:endParaRPr lang="en-US" altLang="en-US" dirty="0" smtClean="0">
              <a:solidFill>
                <a:srgbClr val="000000"/>
              </a:solidFill>
            </a:endParaRPr>
          </a:p>
        </p:txBody>
      </p:sp>
      <p:sp>
        <p:nvSpPr>
          <p:cNvPr id="36" name="Rectangle 6"/>
          <p:cNvSpPr>
            <a:spLocks noChangeArrowheads="1"/>
          </p:cNvSpPr>
          <p:nvPr/>
        </p:nvSpPr>
        <p:spPr bwMode="auto">
          <a:xfrm>
            <a:off x="6221397" y="2363790"/>
            <a:ext cx="22923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r>
              <a:rPr lang="en-US" altLang="en-US" sz="1600" dirty="0" err="1" smtClean="0">
                <a:solidFill>
                  <a:srgbClr val="000000"/>
                </a:solidFill>
              </a:rPr>
              <a:t>Im</a:t>
            </a:r>
            <a:endParaRPr lang="en-US" altLang="en-US" dirty="0" smtClean="0">
              <a:solidFill>
                <a:srgbClr val="000000"/>
              </a:solidFill>
            </a:endParaRPr>
          </a:p>
        </p:txBody>
      </p:sp>
      <p:sp>
        <p:nvSpPr>
          <p:cNvPr id="38" name="Rectangle 8"/>
          <p:cNvSpPr>
            <a:spLocks noChangeArrowheads="1"/>
          </p:cNvSpPr>
          <p:nvPr/>
        </p:nvSpPr>
        <p:spPr bwMode="auto">
          <a:xfrm>
            <a:off x="3895218" y="2355852"/>
            <a:ext cx="67157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r>
              <a:rPr lang="en-US" altLang="en-US" sz="1600" dirty="0" smtClean="0">
                <a:solidFill>
                  <a:srgbClr val="000000"/>
                </a:solidFill>
              </a:rPr>
              <a:t>z-plane</a:t>
            </a:r>
            <a:endParaRPr lang="en-US" altLang="en-US" dirty="0" smtClean="0">
              <a:solidFill>
                <a:srgbClr val="000000"/>
              </a:solidFill>
            </a:endParaRPr>
          </a:p>
        </p:txBody>
      </p:sp>
    </p:spTree>
    <p:extLst>
      <p:ext uri="{BB962C8B-B14F-4D97-AF65-F5344CB8AC3E}">
        <p14:creationId xmlns:p14="http://schemas.microsoft.com/office/powerpoint/2010/main" val="531521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ROCs and poles and zeros</a:t>
            </a:r>
            <a:endParaRPr lang="en-GB" dirty="0"/>
          </a:p>
        </p:txBody>
      </p:sp>
      <p:sp>
        <p:nvSpPr>
          <p:cNvPr id="3" name="Content Placeholder 2"/>
          <p:cNvSpPr>
            <a:spLocks noGrp="1"/>
          </p:cNvSpPr>
          <p:nvPr>
            <p:ph idx="1"/>
          </p:nvPr>
        </p:nvSpPr>
        <p:spPr>
          <a:xfrm>
            <a:off x="577697" y="1058864"/>
            <a:ext cx="10825419" cy="2173802"/>
          </a:xfrm>
        </p:spPr>
        <p:txBody>
          <a:bodyPr/>
          <a:lstStyle/>
          <a:p>
            <a:pPr>
              <a:lnSpc>
                <a:spcPct val="150000"/>
              </a:lnSpc>
            </a:pPr>
            <a:r>
              <a:rPr lang="en-GB" sz="2200" dirty="0" smtClean="0"/>
              <a:t>ROCs may be deduced from poles and zeros of </a:t>
            </a:r>
            <a:r>
              <a:rPr lang="en-GB" sz="2200" i="1" dirty="0" smtClean="0"/>
              <a:t>X</a:t>
            </a:r>
            <a:r>
              <a:rPr lang="en-GB" sz="2200" dirty="0" smtClean="0"/>
              <a:t>(</a:t>
            </a:r>
            <a:r>
              <a:rPr lang="en-GB" sz="2200" i="1" dirty="0" smtClean="0"/>
              <a:t>z</a:t>
            </a:r>
            <a:r>
              <a:rPr lang="en-GB" sz="2200" dirty="0" smtClean="0"/>
              <a:t>).</a:t>
            </a:r>
          </a:p>
          <a:p>
            <a:pPr>
              <a:lnSpc>
                <a:spcPct val="150000"/>
              </a:lnSpc>
            </a:pPr>
            <a:r>
              <a:rPr lang="en-GB" sz="2200" dirty="0" smtClean="0"/>
              <a:t>More than one ROC may be compatible with a particular set of poles and </a:t>
            </a:r>
            <a:r>
              <a:rPr lang="en-GB" sz="2200" dirty="0" err="1" smtClean="0"/>
              <a:t>zeros</a:t>
            </a:r>
            <a:r>
              <a:rPr lang="en-GB" sz="2200" dirty="0" smtClean="0"/>
              <a:t>.</a:t>
            </a:r>
          </a:p>
          <a:p>
            <a:pPr>
              <a:lnSpc>
                <a:spcPct val="150000"/>
              </a:lnSpc>
            </a:pPr>
            <a:r>
              <a:rPr lang="en-GB" sz="2200" dirty="0" smtClean="0"/>
              <a:t>Different ROCs correspond to different (impulse) response sequences </a:t>
            </a:r>
            <a:r>
              <a:rPr lang="en-GB" sz="2200" i="1" dirty="0" smtClean="0"/>
              <a:t>x</a:t>
            </a:r>
            <a:r>
              <a:rPr lang="en-GB" sz="2200" dirty="0" smtClean="0"/>
              <a:t>(</a:t>
            </a:r>
            <a:r>
              <a:rPr lang="en-GB" sz="2200" i="1" dirty="0" smtClean="0"/>
              <a:t>n</a:t>
            </a:r>
            <a:r>
              <a:rPr lang="en-GB" sz="2200" dirty="0" smtClean="0"/>
              <a:t>) with different causality and stability characteristics.</a:t>
            </a:r>
          </a:p>
          <a:p>
            <a:pPr>
              <a:lnSpc>
                <a:spcPct val="150000"/>
              </a:lnSpc>
            </a:pPr>
            <a:r>
              <a:rPr lang="en-GB" sz="2200" dirty="0"/>
              <a:t>If ROC extends outwards to infinity then </a:t>
            </a:r>
            <a:r>
              <a:rPr lang="en-GB" sz="2200" dirty="0" smtClean="0"/>
              <a:t>system </a:t>
            </a:r>
            <a:r>
              <a:rPr lang="en-GB" sz="2200" dirty="0"/>
              <a:t>is </a:t>
            </a:r>
            <a:r>
              <a:rPr lang="en-GB" sz="2200" dirty="0" smtClean="0"/>
              <a:t>causal.</a:t>
            </a:r>
          </a:p>
          <a:p>
            <a:pPr>
              <a:lnSpc>
                <a:spcPct val="150000"/>
              </a:lnSpc>
            </a:pPr>
            <a:r>
              <a:rPr lang="en-GB" sz="2200" dirty="0"/>
              <a:t>Since most physical systems, including the digital filters we will implement, are causal, we will be concerned mainly with such ROCs and with right-sided sequences (signals) starting at </a:t>
            </a:r>
            <a:r>
              <a:rPr lang="en-GB" sz="2200" i="1" dirty="0"/>
              <a:t>n</a:t>
            </a:r>
            <a:r>
              <a:rPr lang="en-GB" sz="2200" dirty="0"/>
              <a:t>=0 and for which the one-sided or unilateral </a:t>
            </a:r>
            <a:r>
              <a:rPr lang="en-GB" sz="2200" i="1" dirty="0" smtClean="0"/>
              <a:t>z</a:t>
            </a:r>
            <a:r>
              <a:rPr lang="en-GB" sz="2200" dirty="0" smtClean="0"/>
              <a:t>-transform </a:t>
            </a:r>
            <a:r>
              <a:rPr lang="en-GB" sz="2200" dirty="0"/>
              <a:t>may be used.</a:t>
            </a:r>
          </a:p>
          <a:p>
            <a:pPr>
              <a:lnSpc>
                <a:spcPct val="150000"/>
              </a:lnSpc>
            </a:pPr>
            <a:endParaRPr lang="en-GB" sz="2200" dirty="0"/>
          </a:p>
          <a:p>
            <a:pPr>
              <a:lnSpc>
                <a:spcPct val="150000"/>
              </a:lnSpc>
            </a:pPr>
            <a:endParaRPr lang="en-GB" sz="2200" dirty="0"/>
          </a:p>
        </p:txBody>
      </p:sp>
    </p:spTree>
    <p:extLst>
      <p:ext uri="{BB962C8B-B14F-4D97-AF65-F5344CB8AC3E}">
        <p14:creationId xmlns:p14="http://schemas.microsoft.com/office/powerpoint/2010/main" val="17144397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ROC and the unit circle</a:t>
            </a:r>
            <a:endParaRPr lang="en-GB" dirty="0"/>
          </a:p>
        </p:txBody>
      </p:sp>
      <p:pic>
        <p:nvPicPr>
          <p:cNvPr id="13209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18616" y="2413000"/>
            <a:ext cx="4199068" cy="165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6841340" y="5131083"/>
            <a:ext cx="4192412" cy="430887"/>
          </a:xfrm>
          <a:prstGeom prst="rect">
            <a:avLst/>
          </a:prstGeom>
          <a:noFill/>
        </p:spPr>
        <p:txBody>
          <a:bodyPr wrap="square" rtlCol="0">
            <a:spAutoFit/>
          </a:bodyPr>
          <a:lstStyle/>
          <a:p>
            <a:pPr defTabSz="457200"/>
            <a:r>
              <a:rPr lang="en-GB" sz="2200" dirty="0">
                <a:solidFill>
                  <a:srgbClr val="000000"/>
                </a:solidFill>
              </a:rPr>
              <a:t>c</a:t>
            </a:r>
            <a:r>
              <a:rPr lang="en-GB" sz="2200" dirty="0" smtClean="0">
                <a:solidFill>
                  <a:srgbClr val="000000"/>
                </a:solidFill>
              </a:rPr>
              <a:t>ausal and stable impulse response</a:t>
            </a:r>
            <a:endParaRPr lang="en-GB" sz="2200" dirty="0">
              <a:solidFill>
                <a:srgbClr val="000000"/>
              </a:solidFill>
            </a:endParaRPr>
          </a:p>
        </p:txBody>
      </p:sp>
      <p:pic>
        <p:nvPicPr>
          <p:cNvPr id="207874" name="Picture 2"/>
          <p:cNvPicPr>
            <a:picLocks noChangeAspect="1" noChangeArrowheads="1"/>
          </p:cNvPicPr>
          <p:nvPr/>
        </p:nvPicPr>
        <p:blipFill>
          <a:blip r:embed="rId5" cstate="print"/>
          <a:srcRect/>
          <a:stretch>
            <a:fillRect/>
          </a:stretch>
        </p:blipFill>
        <p:spPr bwMode="auto">
          <a:xfrm>
            <a:off x="1599596" y="2011750"/>
            <a:ext cx="3505141" cy="2560250"/>
          </a:xfrm>
          <a:prstGeom prst="rect">
            <a:avLst/>
          </a:prstGeom>
          <a:noFill/>
          <a:ln w="9525">
            <a:noFill/>
            <a:miter lim="800000"/>
            <a:headEnd/>
            <a:tailEnd/>
          </a:ln>
        </p:spPr>
      </p:pic>
      <p:graphicFrame>
        <p:nvGraphicFramePr>
          <p:cNvPr id="9" name="Object 8"/>
          <p:cNvGraphicFramePr>
            <a:graphicFrameLocks noChangeAspect="1"/>
          </p:cNvGraphicFramePr>
          <p:nvPr/>
        </p:nvGraphicFramePr>
        <p:xfrm>
          <a:off x="2427453" y="5026444"/>
          <a:ext cx="1543028" cy="736002"/>
        </p:xfrm>
        <a:graphic>
          <a:graphicData uri="http://schemas.openxmlformats.org/presentationml/2006/ole">
            <mc:AlternateContent xmlns:mc="http://schemas.openxmlformats.org/markup-compatibility/2006">
              <mc:Choice xmlns:v="urn:schemas-microsoft-com:vml" Requires="v">
                <p:oleObj spid="_x0000_s8194" name="Equation" r:id="rId6" imgW="825480" imgH="393480" progId="Equation.3">
                  <p:embed/>
                </p:oleObj>
              </mc:Choice>
              <mc:Fallback>
                <p:oleObj name="Equation" r:id="rId6" imgW="825480" imgH="3934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27453" y="5026444"/>
                        <a:ext cx="1543028" cy="7360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9"/>
          <p:cNvGraphicFramePr>
            <a:graphicFrameLocks noChangeAspect="1"/>
          </p:cNvGraphicFramePr>
          <p:nvPr/>
        </p:nvGraphicFramePr>
        <p:xfrm>
          <a:off x="5997545" y="1925370"/>
          <a:ext cx="717713" cy="386511"/>
        </p:xfrm>
        <a:graphic>
          <a:graphicData uri="http://schemas.openxmlformats.org/presentationml/2006/ole">
            <mc:AlternateContent xmlns:mc="http://schemas.openxmlformats.org/markup-compatibility/2006">
              <mc:Choice xmlns:v="urn:schemas-microsoft-com:vml" Requires="v">
                <p:oleObj spid="_x0000_s8195" name="Equation" r:id="rId8" imgW="330120" imgH="177480" progId="Equation.3">
                  <p:embed/>
                </p:oleObj>
              </mc:Choice>
              <mc:Fallback>
                <p:oleObj name="Equation" r:id="rId8" imgW="330120" imgH="1774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97545" y="1925370"/>
                        <a:ext cx="717713" cy="3865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0"/>
          <p:cNvGraphicFramePr>
            <a:graphicFrameLocks noChangeAspect="1"/>
          </p:cNvGraphicFramePr>
          <p:nvPr/>
        </p:nvGraphicFramePr>
        <p:xfrm>
          <a:off x="7666300" y="4280858"/>
          <a:ext cx="1946918" cy="515428"/>
        </p:xfrm>
        <a:graphic>
          <a:graphicData uri="http://schemas.openxmlformats.org/presentationml/2006/ole">
            <mc:AlternateContent xmlns:mc="http://schemas.openxmlformats.org/markup-compatibility/2006">
              <mc:Choice xmlns:v="urn:schemas-microsoft-com:vml" Requires="v">
                <p:oleObj spid="_x0000_s8196" name="Equation" r:id="rId10" imgW="863280" imgH="228600" progId="Equation.3">
                  <p:embed/>
                </p:oleObj>
              </mc:Choice>
              <mc:Fallback>
                <p:oleObj name="Equation" r:id="rId10" imgW="863280" imgH="2286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66300" y="4280858"/>
                        <a:ext cx="1946918" cy="5154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72532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Why introduce the </a:t>
            </a:r>
            <a:r>
              <a:rPr lang="en-GB" i="1" dirty="0" smtClean="0"/>
              <a:t>z</a:t>
            </a:r>
            <a:r>
              <a:rPr lang="en-GB" dirty="0" smtClean="0"/>
              <a:t>-transform?</a:t>
            </a:r>
            <a:endParaRPr lang="en-GB" dirty="0"/>
          </a:p>
        </p:txBody>
      </p:sp>
      <p:sp>
        <p:nvSpPr>
          <p:cNvPr id="3" name="TextBox 2"/>
          <p:cNvSpPr txBox="1"/>
          <p:nvPr/>
        </p:nvSpPr>
        <p:spPr>
          <a:xfrm>
            <a:off x="1028567" y="1676399"/>
            <a:ext cx="10123757" cy="430887"/>
          </a:xfrm>
          <a:prstGeom prst="rect">
            <a:avLst/>
          </a:prstGeom>
          <a:noFill/>
        </p:spPr>
        <p:txBody>
          <a:bodyPr wrap="square" rtlCol="0">
            <a:spAutoFit/>
          </a:bodyPr>
          <a:lstStyle/>
          <a:p>
            <a:pPr defTabSz="457200"/>
            <a:r>
              <a:rPr lang="en-GB" sz="2200" dirty="0" smtClean="0">
                <a:solidFill>
                  <a:srgbClr val="000000"/>
                </a:solidFill>
              </a:rPr>
              <a:t>The design and analysis of digital filters is aided by an understanding of the </a:t>
            </a:r>
            <a:r>
              <a:rPr lang="en-GB" sz="2200" i="1" dirty="0" smtClean="0">
                <a:solidFill>
                  <a:srgbClr val="000000"/>
                </a:solidFill>
              </a:rPr>
              <a:t>z</a:t>
            </a:r>
            <a:r>
              <a:rPr lang="en-GB" sz="2200" dirty="0" smtClean="0">
                <a:solidFill>
                  <a:srgbClr val="000000"/>
                </a:solidFill>
              </a:rPr>
              <a:t>-transform.</a:t>
            </a:r>
            <a:endParaRPr lang="en-GB" sz="2200" dirty="0">
              <a:solidFill>
                <a:srgbClr val="000000"/>
              </a:solidFill>
            </a:endParaRPr>
          </a:p>
        </p:txBody>
      </p:sp>
    </p:spTree>
    <p:extLst>
      <p:ext uri="{BB962C8B-B14F-4D97-AF65-F5344CB8AC3E}">
        <p14:creationId xmlns:p14="http://schemas.microsoft.com/office/powerpoint/2010/main" val="28254100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ROC and the unit circle</a:t>
            </a:r>
            <a:endParaRPr lang="en-GB" dirty="0"/>
          </a:p>
        </p:txBody>
      </p:sp>
      <p:pic>
        <p:nvPicPr>
          <p:cNvPr id="13209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93273" y="2384594"/>
            <a:ext cx="4262506" cy="1675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826" name="Picture 2"/>
          <p:cNvPicPr>
            <a:picLocks noChangeAspect="1" noChangeArrowheads="1"/>
          </p:cNvPicPr>
          <p:nvPr/>
        </p:nvPicPr>
        <p:blipFill>
          <a:blip r:embed="rId5" cstate="print"/>
          <a:srcRect/>
          <a:stretch>
            <a:fillRect/>
          </a:stretch>
        </p:blipFill>
        <p:spPr bwMode="auto">
          <a:xfrm>
            <a:off x="1599596" y="2022964"/>
            <a:ext cx="3486433" cy="2523639"/>
          </a:xfrm>
          <a:prstGeom prst="rect">
            <a:avLst/>
          </a:prstGeom>
          <a:noFill/>
          <a:ln w="9525">
            <a:noFill/>
            <a:miter lim="800000"/>
            <a:headEnd/>
            <a:tailEnd/>
          </a:ln>
        </p:spPr>
      </p:pic>
      <p:sp>
        <p:nvSpPr>
          <p:cNvPr id="17" name="TextBox 16"/>
          <p:cNvSpPr txBox="1"/>
          <p:nvPr/>
        </p:nvSpPr>
        <p:spPr>
          <a:xfrm>
            <a:off x="6727056" y="5131083"/>
            <a:ext cx="4460188" cy="430887"/>
          </a:xfrm>
          <a:prstGeom prst="rect">
            <a:avLst/>
          </a:prstGeom>
          <a:noFill/>
        </p:spPr>
        <p:txBody>
          <a:bodyPr wrap="square" rtlCol="0">
            <a:spAutoFit/>
          </a:bodyPr>
          <a:lstStyle/>
          <a:p>
            <a:pPr defTabSz="457200"/>
            <a:r>
              <a:rPr lang="en-GB" sz="2200" dirty="0">
                <a:solidFill>
                  <a:srgbClr val="000000"/>
                </a:solidFill>
              </a:rPr>
              <a:t>c</a:t>
            </a:r>
            <a:r>
              <a:rPr lang="en-GB" sz="2200" dirty="0" smtClean="0">
                <a:solidFill>
                  <a:srgbClr val="000000"/>
                </a:solidFill>
              </a:rPr>
              <a:t>ausal and unstable impulse response</a:t>
            </a:r>
            <a:endParaRPr lang="en-GB" sz="2200" dirty="0">
              <a:solidFill>
                <a:srgbClr val="000000"/>
              </a:solidFill>
            </a:endParaRPr>
          </a:p>
        </p:txBody>
      </p:sp>
      <p:graphicFrame>
        <p:nvGraphicFramePr>
          <p:cNvPr id="90113" name="Object 1"/>
          <p:cNvGraphicFramePr>
            <a:graphicFrameLocks noChangeAspect="1"/>
          </p:cNvGraphicFramePr>
          <p:nvPr/>
        </p:nvGraphicFramePr>
        <p:xfrm>
          <a:off x="2426972" y="5026025"/>
          <a:ext cx="1542849" cy="736600"/>
        </p:xfrm>
        <a:graphic>
          <a:graphicData uri="http://schemas.openxmlformats.org/presentationml/2006/ole">
            <mc:AlternateContent xmlns:mc="http://schemas.openxmlformats.org/markup-compatibility/2006">
              <mc:Choice xmlns:v="urn:schemas-microsoft-com:vml" Requires="v">
                <p:oleObj spid="_x0000_s9218" name="Equation" r:id="rId6" imgW="825480" imgH="393480" progId="Equation.3">
                  <p:embed/>
                </p:oleObj>
              </mc:Choice>
              <mc:Fallback>
                <p:oleObj name="Equation" r:id="rId6" imgW="825480" imgH="3934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26972" y="5026025"/>
                        <a:ext cx="1542849" cy="73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114" name="Object 2"/>
          <p:cNvGraphicFramePr>
            <a:graphicFrameLocks noChangeAspect="1"/>
          </p:cNvGraphicFramePr>
          <p:nvPr/>
        </p:nvGraphicFramePr>
        <p:xfrm>
          <a:off x="7666628" y="4281488"/>
          <a:ext cx="1946022" cy="514350"/>
        </p:xfrm>
        <a:graphic>
          <a:graphicData uri="http://schemas.openxmlformats.org/presentationml/2006/ole">
            <mc:AlternateContent xmlns:mc="http://schemas.openxmlformats.org/markup-compatibility/2006">
              <mc:Choice xmlns:v="urn:schemas-microsoft-com:vml" Requires="v">
                <p:oleObj spid="_x0000_s9219" name="Equation" r:id="rId8" imgW="863280" imgH="228600" progId="Equation.3">
                  <p:embed/>
                </p:oleObj>
              </mc:Choice>
              <mc:Fallback>
                <p:oleObj name="Equation" r:id="rId8" imgW="863280" imgH="2286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66628" y="4281488"/>
                        <a:ext cx="1946022"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115" name="Object 3"/>
          <p:cNvGraphicFramePr>
            <a:graphicFrameLocks noChangeAspect="1"/>
          </p:cNvGraphicFramePr>
          <p:nvPr/>
        </p:nvGraphicFramePr>
        <p:xfrm>
          <a:off x="5996794" y="1925638"/>
          <a:ext cx="719044" cy="385762"/>
        </p:xfrm>
        <a:graphic>
          <a:graphicData uri="http://schemas.openxmlformats.org/presentationml/2006/ole">
            <mc:AlternateContent xmlns:mc="http://schemas.openxmlformats.org/markup-compatibility/2006">
              <mc:Choice xmlns:v="urn:schemas-microsoft-com:vml" Requires="v">
                <p:oleObj spid="_x0000_s9220" name="Equation" r:id="rId10" imgW="330120" imgH="177480" progId="Equation.3">
                  <p:embed/>
                </p:oleObj>
              </mc:Choice>
              <mc:Fallback>
                <p:oleObj name="Equation" r:id="rId10" imgW="330120" imgH="17748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96794" y="1925638"/>
                        <a:ext cx="719044" cy="385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470610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ROC and the unit circle</a:t>
            </a:r>
            <a:endParaRPr lang="en-GB" dirty="0"/>
          </a:p>
        </p:txBody>
      </p:sp>
      <p:pic>
        <p:nvPicPr>
          <p:cNvPr id="132100"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69807" y="2374900"/>
            <a:ext cx="4328269" cy="170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850" name="Picture 2"/>
          <p:cNvPicPr>
            <a:picLocks noChangeAspect="1" noChangeArrowheads="1"/>
          </p:cNvPicPr>
          <p:nvPr/>
        </p:nvPicPr>
        <p:blipFill>
          <a:blip r:embed="rId5" cstate="print"/>
          <a:srcRect/>
          <a:stretch>
            <a:fillRect/>
          </a:stretch>
        </p:blipFill>
        <p:spPr bwMode="auto">
          <a:xfrm>
            <a:off x="1625020" y="1980912"/>
            <a:ext cx="3428923" cy="2591091"/>
          </a:xfrm>
          <a:prstGeom prst="rect">
            <a:avLst/>
          </a:prstGeom>
          <a:noFill/>
          <a:ln w="9525">
            <a:noFill/>
            <a:miter lim="800000"/>
            <a:headEnd/>
            <a:tailEnd/>
          </a:ln>
        </p:spPr>
      </p:pic>
      <p:sp>
        <p:nvSpPr>
          <p:cNvPr id="15" name="TextBox 14"/>
          <p:cNvSpPr txBox="1"/>
          <p:nvPr/>
        </p:nvSpPr>
        <p:spPr>
          <a:xfrm>
            <a:off x="6727056" y="5131083"/>
            <a:ext cx="4460188" cy="430887"/>
          </a:xfrm>
          <a:prstGeom prst="rect">
            <a:avLst/>
          </a:prstGeom>
          <a:noFill/>
        </p:spPr>
        <p:txBody>
          <a:bodyPr wrap="square" rtlCol="0">
            <a:spAutoFit/>
          </a:bodyPr>
          <a:lstStyle/>
          <a:p>
            <a:pPr defTabSz="457200"/>
            <a:r>
              <a:rPr lang="en-GB" sz="2200" dirty="0">
                <a:solidFill>
                  <a:srgbClr val="000000"/>
                </a:solidFill>
              </a:rPr>
              <a:t>c</a:t>
            </a:r>
            <a:r>
              <a:rPr lang="en-GB" sz="2200" dirty="0" smtClean="0">
                <a:solidFill>
                  <a:srgbClr val="000000"/>
                </a:solidFill>
              </a:rPr>
              <a:t>ausal and unstable impulse response</a:t>
            </a:r>
            <a:endParaRPr lang="en-GB" sz="2200" dirty="0">
              <a:solidFill>
                <a:srgbClr val="000000"/>
              </a:solidFill>
            </a:endParaRPr>
          </a:p>
        </p:txBody>
      </p:sp>
      <p:graphicFrame>
        <p:nvGraphicFramePr>
          <p:cNvPr id="88065" name="Object 1"/>
          <p:cNvGraphicFramePr>
            <a:graphicFrameLocks noChangeAspect="1"/>
          </p:cNvGraphicFramePr>
          <p:nvPr/>
        </p:nvGraphicFramePr>
        <p:xfrm>
          <a:off x="2426972" y="5026025"/>
          <a:ext cx="1542849" cy="736600"/>
        </p:xfrm>
        <a:graphic>
          <a:graphicData uri="http://schemas.openxmlformats.org/presentationml/2006/ole">
            <mc:AlternateContent xmlns:mc="http://schemas.openxmlformats.org/markup-compatibility/2006">
              <mc:Choice xmlns:v="urn:schemas-microsoft-com:vml" Requires="v">
                <p:oleObj spid="_x0000_s10242" name="Equation" r:id="rId6" imgW="825480" imgH="393480" progId="Equation.3">
                  <p:embed/>
                </p:oleObj>
              </mc:Choice>
              <mc:Fallback>
                <p:oleObj name="Equation" r:id="rId6" imgW="825480" imgH="3934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26972" y="5026025"/>
                        <a:ext cx="1542849" cy="73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8066" name="Object 2"/>
          <p:cNvGraphicFramePr>
            <a:graphicFrameLocks noChangeAspect="1"/>
          </p:cNvGraphicFramePr>
          <p:nvPr/>
        </p:nvGraphicFramePr>
        <p:xfrm>
          <a:off x="5996794" y="1925638"/>
          <a:ext cx="719044" cy="385762"/>
        </p:xfrm>
        <a:graphic>
          <a:graphicData uri="http://schemas.openxmlformats.org/presentationml/2006/ole">
            <mc:AlternateContent xmlns:mc="http://schemas.openxmlformats.org/markup-compatibility/2006">
              <mc:Choice xmlns:v="urn:schemas-microsoft-com:vml" Requires="v">
                <p:oleObj spid="_x0000_s10243" name="Equation" r:id="rId8" imgW="330120" imgH="177480" progId="Equation.3">
                  <p:embed/>
                </p:oleObj>
              </mc:Choice>
              <mc:Fallback>
                <p:oleObj name="Equation" r:id="rId8" imgW="330120" imgH="1774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96794" y="1925638"/>
                        <a:ext cx="719044" cy="385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8067" name="Object 3"/>
          <p:cNvGraphicFramePr>
            <a:graphicFrameLocks noChangeAspect="1"/>
          </p:cNvGraphicFramePr>
          <p:nvPr/>
        </p:nvGraphicFramePr>
        <p:xfrm>
          <a:off x="7666628" y="4281488"/>
          <a:ext cx="1946022" cy="514350"/>
        </p:xfrm>
        <a:graphic>
          <a:graphicData uri="http://schemas.openxmlformats.org/presentationml/2006/ole">
            <mc:AlternateContent xmlns:mc="http://schemas.openxmlformats.org/markup-compatibility/2006">
              <mc:Choice xmlns:v="urn:schemas-microsoft-com:vml" Requires="v">
                <p:oleObj spid="_x0000_s10244" name="Equation" r:id="rId10" imgW="863280" imgH="228600" progId="Equation.3">
                  <p:embed/>
                </p:oleObj>
              </mc:Choice>
              <mc:Fallback>
                <p:oleObj name="Equation" r:id="rId10" imgW="863280" imgH="2286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66628" y="4281488"/>
                        <a:ext cx="1946022"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630266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Properties of the </a:t>
            </a:r>
            <a:r>
              <a:rPr lang="en-GB" i="1" dirty="0" smtClean="0"/>
              <a:t>z</a:t>
            </a:r>
            <a:r>
              <a:rPr lang="en-GB" dirty="0" smtClean="0"/>
              <a:t>-transform</a:t>
            </a:r>
            <a:endParaRPr lang="en-GB" dirty="0"/>
          </a:p>
        </p:txBody>
      </p:sp>
      <p:sp>
        <p:nvSpPr>
          <p:cNvPr id="4" name="TextBox 3"/>
          <p:cNvSpPr txBox="1"/>
          <p:nvPr/>
        </p:nvSpPr>
        <p:spPr>
          <a:xfrm>
            <a:off x="2031207" y="1295401"/>
            <a:ext cx="1173566" cy="1107996"/>
          </a:xfrm>
          <a:prstGeom prst="rect">
            <a:avLst/>
          </a:prstGeom>
          <a:noFill/>
        </p:spPr>
        <p:txBody>
          <a:bodyPr wrap="none" rtlCol="0">
            <a:spAutoFit/>
          </a:bodyPr>
          <a:lstStyle/>
          <a:p>
            <a:pPr defTabSz="457200"/>
            <a:r>
              <a:rPr lang="en-GB" sz="2200" dirty="0" smtClean="0">
                <a:solidFill>
                  <a:srgbClr val="000000"/>
                </a:solidFill>
              </a:rPr>
              <a:t>Linearity</a:t>
            </a:r>
          </a:p>
          <a:p>
            <a:pPr defTabSz="457200"/>
            <a:endParaRPr lang="en-GB" sz="2200" dirty="0" smtClean="0">
              <a:solidFill>
                <a:srgbClr val="000000"/>
              </a:solidFill>
            </a:endParaRPr>
          </a:p>
          <a:p>
            <a:pPr defTabSz="457200"/>
            <a:r>
              <a:rPr lang="en-GB" sz="2200" dirty="0" smtClean="0">
                <a:solidFill>
                  <a:srgbClr val="000000"/>
                </a:solidFill>
              </a:rPr>
              <a:t>If </a:t>
            </a:r>
            <a:endParaRPr lang="en-GB" sz="2200" dirty="0">
              <a:solidFill>
                <a:srgbClr val="000000"/>
              </a:solidFill>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3593665997"/>
              </p:ext>
            </p:extLst>
          </p:nvPr>
        </p:nvGraphicFramePr>
        <p:xfrm>
          <a:off x="2780197" y="1963700"/>
          <a:ext cx="2895964" cy="486026"/>
        </p:xfrm>
        <a:graphic>
          <a:graphicData uri="http://schemas.openxmlformats.org/presentationml/2006/ole">
            <mc:AlternateContent xmlns:mc="http://schemas.openxmlformats.org/markup-compatibility/2006">
              <mc:Choice xmlns:v="urn:schemas-microsoft-com:vml" Requires="v">
                <p:oleObj spid="_x0000_s11266" name="Equation" r:id="rId3" imgW="964781" imgH="215806" progId="Equation.3">
                  <p:embed/>
                </p:oleObj>
              </mc:Choice>
              <mc:Fallback>
                <p:oleObj name="Equation" r:id="rId3" imgW="964781" imgH="21580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0197" y="1963700"/>
                        <a:ext cx="2895964" cy="4860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5823942" y="1972513"/>
            <a:ext cx="590149" cy="430887"/>
          </a:xfrm>
          <a:prstGeom prst="rect">
            <a:avLst/>
          </a:prstGeom>
          <a:noFill/>
        </p:spPr>
        <p:txBody>
          <a:bodyPr wrap="none" rtlCol="0">
            <a:spAutoFit/>
          </a:bodyPr>
          <a:lstStyle/>
          <a:p>
            <a:pPr defTabSz="457200"/>
            <a:r>
              <a:rPr lang="en-GB" sz="2200" dirty="0" smtClean="0">
                <a:solidFill>
                  <a:srgbClr val="000000"/>
                </a:solidFill>
              </a:rPr>
              <a:t>and</a:t>
            </a:r>
            <a:endParaRPr lang="en-GB" sz="2200" dirty="0">
              <a:solidFill>
                <a:srgbClr val="000000"/>
              </a:solidFill>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3175618758"/>
              </p:ext>
            </p:extLst>
          </p:nvPr>
        </p:nvGraphicFramePr>
        <p:xfrm>
          <a:off x="6563088" y="1972510"/>
          <a:ext cx="2781904" cy="479502"/>
        </p:xfrm>
        <a:graphic>
          <a:graphicData uri="http://schemas.openxmlformats.org/presentationml/2006/ole">
            <mc:AlternateContent xmlns:mc="http://schemas.openxmlformats.org/markup-compatibility/2006">
              <mc:Choice xmlns:v="urn:schemas-microsoft-com:vml" Requires="v">
                <p:oleObj spid="_x0000_s11267" name="Equation" r:id="rId5" imgW="939392" imgH="215806" progId="Equation.3">
                  <p:embed/>
                </p:oleObj>
              </mc:Choice>
              <mc:Fallback>
                <p:oleObj name="Equation" r:id="rId5" imgW="939392" imgH="21580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63088" y="1972510"/>
                        <a:ext cx="2781904" cy="4795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2031207" y="3378203"/>
            <a:ext cx="774470" cy="430887"/>
          </a:xfrm>
          <a:prstGeom prst="rect">
            <a:avLst/>
          </a:prstGeom>
          <a:noFill/>
        </p:spPr>
        <p:txBody>
          <a:bodyPr wrap="none" rtlCol="0">
            <a:spAutoFit/>
          </a:bodyPr>
          <a:lstStyle/>
          <a:p>
            <a:pPr defTabSz="457200"/>
            <a:r>
              <a:rPr lang="en-GB" sz="2200" dirty="0">
                <a:solidFill>
                  <a:srgbClr val="000000"/>
                </a:solidFill>
              </a:rPr>
              <a:t>t</a:t>
            </a:r>
            <a:r>
              <a:rPr lang="en-GB" sz="2200" dirty="0" smtClean="0">
                <a:solidFill>
                  <a:srgbClr val="000000"/>
                </a:solidFill>
              </a:rPr>
              <a:t>hen </a:t>
            </a:r>
            <a:endParaRPr lang="en-GB" sz="2200" dirty="0">
              <a:solidFill>
                <a:srgbClr val="000000"/>
              </a:solidFill>
            </a:endParaRPr>
          </a:p>
        </p:txBody>
      </p:sp>
      <p:graphicFrame>
        <p:nvGraphicFramePr>
          <p:cNvPr id="9" name="Object 8"/>
          <p:cNvGraphicFramePr>
            <a:graphicFrameLocks noChangeAspect="1"/>
          </p:cNvGraphicFramePr>
          <p:nvPr>
            <p:extLst>
              <p:ext uri="{D42A27DB-BD31-4B8C-83A1-F6EECF244321}">
                <p14:modId xmlns:p14="http://schemas.microsoft.com/office/powerpoint/2010/main" val="1938251810"/>
              </p:ext>
            </p:extLst>
          </p:nvPr>
        </p:nvGraphicFramePr>
        <p:xfrm>
          <a:off x="2836990" y="3368934"/>
          <a:ext cx="6216691" cy="489468"/>
        </p:xfrm>
        <a:graphic>
          <a:graphicData uri="http://schemas.openxmlformats.org/presentationml/2006/ole">
            <mc:AlternateContent xmlns:mc="http://schemas.openxmlformats.org/markup-compatibility/2006">
              <mc:Choice xmlns:v="urn:schemas-microsoft-com:vml" Requires="v">
                <p:oleObj spid="_x0000_s11268" name="Equation" r:id="rId7" imgW="2057400" imgH="215900" progId="Equation.3">
                  <p:embed/>
                </p:oleObj>
              </mc:Choice>
              <mc:Fallback>
                <p:oleObj name="Equation" r:id="rId7" imgW="2057400" imgH="2159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6990" y="3368934"/>
                        <a:ext cx="6216691" cy="4894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640303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Properties of the </a:t>
            </a:r>
            <a:r>
              <a:rPr lang="en-GB" i="1" dirty="0" smtClean="0"/>
              <a:t>z</a:t>
            </a:r>
            <a:r>
              <a:rPr lang="en-GB" dirty="0" smtClean="0"/>
              <a:t>-transform</a:t>
            </a:r>
            <a:endParaRPr lang="en-GB" dirty="0"/>
          </a:p>
        </p:txBody>
      </p:sp>
      <p:sp>
        <p:nvSpPr>
          <p:cNvPr id="9" name="TextBox 8"/>
          <p:cNvSpPr txBox="1"/>
          <p:nvPr/>
        </p:nvSpPr>
        <p:spPr>
          <a:xfrm>
            <a:off x="2031208" y="1295401"/>
            <a:ext cx="8025883" cy="4154984"/>
          </a:xfrm>
          <a:prstGeom prst="rect">
            <a:avLst/>
          </a:prstGeom>
          <a:noFill/>
        </p:spPr>
        <p:txBody>
          <a:bodyPr wrap="square" rtlCol="0">
            <a:spAutoFit/>
          </a:bodyPr>
          <a:lstStyle/>
          <a:p>
            <a:pPr defTabSz="457200"/>
            <a:r>
              <a:rPr lang="en-GB" sz="2200" dirty="0" smtClean="0">
                <a:solidFill>
                  <a:srgbClr val="000000"/>
                </a:solidFill>
              </a:rPr>
              <a:t>Time Delay or Shift</a:t>
            </a:r>
            <a:endParaRPr lang="en-GB" sz="2200" dirty="0">
              <a:solidFill>
                <a:srgbClr val="000000"/>
              </a:solidFill>
            </a:endParaRPr>
          </a:p>
          <a:p>
            <a:pPr defTabSz="457200"/>
            <a:endParaRPr lang="en-GB" sz="2200" dirty="0">
              <a:solidFill>
                <a:srgbClr val="000000"/>
              </a:solidFill>
            </a:endParaRPr>
          </a:p>
          <a:p>
            <a:pPr defTabSz="457200"/>
            <a:r>
              <a:rPr lang="en-GB" sz="2200" dirty="0" smtClean="0">
                <a:solidFill>
                  <a:srgbClr val="000000"/>
                </a:solidFill>
              </a:rPr>
              <a:t>If</a:t>
            </a:r>
            <a:endParaRPr lang="en-GB" sz="2200" dirty="0">
              <a:solidFill>
                <a:srgbClr val="000000"/>
              </a:solidFill>
            </a:endParaRPr>
          </a:p>
          <a:p>
            <a:pPr defTabSz="457200"/>
            <a:endParaRPr lang="en-GB" sz="2200" dirty="0" smtClean="0">
              <a:solidFill>
                <a:srgbClr val="000000"/>
              </a:solidFill>
            </a:endParaRPr>
          </a:p>
          <a:p>
            <a:pPr defTabSz="457200"/>
            <a:endParaRPr lang="en-GB" sz="2200" dirty="0">
              <a:solidFill>
                <a:srgbClr val="000000"/>
              </a:solidFill>
            </a:endParaRPr>
          </a:p>
          <a:p>
            <a:pPr defTabSz="457200"/>
            <a:r>
              <a:rPr lang="en-GB" sz="2200" dirty="0">
                <a:solidFill>
                  <a:srgbClr val="000000"/>
                </a:solidFill>
              </a:rPr>
              <a:t>t</a:t>
            </a:r>
            <a:r>
              <a:rPr lang="en-GB" sz="2200" dirty="0" smtClean="0">
                <a:solidFill>
                  <a:srgbClr val="000000"/>
                </a:solidFill>
              </a:rPr>
              <a:t>hen</a:t>
            </a:r>
          </a:p>
          <a:p>
            <a:pPr defTabSz="457200"/>
            <a:endParaRPr lang="en-GB" sz="2200" dirty="0" smtClean="0">
              <a:solidFill>
                <a:srgbClr val="000000"/>
              </a:solidFill>
            </a:endParaRPr>
          </a:p>
          <a:p>
            <a:pPr defTabSz="457200"/>
            <a:endParaRPr lang="en-GB" sz="2200" dirty="0">
              <a:solidFill>
                <a:srgbClr val="000000"/>
              </a:solidFill>
            </a:endParaRPr>
          </a:p>
          <a:p>
            <a:pPr defTabSz="457200"/>
            <a:endParaRPr lang="en-GB" sz="2200" dirty="0" smtClean="0">
              <a:solidFill>
                <a:srgbClr val="000000"/>
              </a:solidFill>
            </a:endParaRPr>
          </a:p>
          <a:p>
            <a:pPr defTabSz="457200"/>
            <a:endParaRPr lang="en-GB" sz="2200" dirty="0">
              <a:solidFill>
                <a:srgbClr val="000000"/>
              </a:solidFill>
            </a:endParaRPr>
          </a:p>
          <a:p>
            <a:pPr defTabSz="457200"/>
            <a:r>
              <a:rPr lang="en-GB" sz="2200" dirty="0">
                <a:solidFill>
                  <a:srgbClr val="000000"/>
                </a:solidFill>
              </a:rPr>
              <a:t>Quantity </a:t>
            </a:r>
            <a:r>
              <a:rPr lang="en-GB" sz="2200" i="1" dirty="0">
                <a:solidFill>
                  <a:srgbClr val="000000"/>
                </a:solidFill>
              </a:rPr>
              <a:t>z</a:t>
            </a:r>
            <a:r>
              <a:rPr lang="en-GB" sz="2200" baseline="30000" dirty="0">
                <a:solidFill>
                  <a:srgbClr val="000000"/>
                </a:solidFill>
              </a:rPr>
              <a:t>-</a:t>
            </a:r>
            <a:r>
              <a:rPr lang="en-GB" sz="2200" i="1" baseline="30000" dirty="0">
                <a:solidFill>
                  <a:srgbClr val="000000"/>
                </a:solidFill>
              </a:rPr>
              <a:t>m</a:t>
            </a:r>
            <a:r>
              <a:rPr lang="en-GB" sz="2200" dirty="0">
                <a:solidFill>
                  <a:srgbClr val="000000"/>
                </a:solidFill>
              </a:rPr>
              <a:t> in the </a:t>
            </a:r>
            <a:r>
              <a:rPr lang="en-GB" sz="2200" i="1" dirty="0">
                <a:solidFill>
                  <a:srgbClr val="000000"/>
                </a:solidFill>
              </a:rPr>
              <a:t>z</a:t>
            </a:r>
            <a:r>
              <a:rPr lang="en-GB" sz="2200" dirty="0">
                <a:solidFill>
                  <a:srgbClr val="000000"/>
                </a:solidFill>
              </a:rPr>
              <a:t>-domain corresponds to a shift of </a:t>
            </a:r>
            <a:r>
              <a:rPr lang="en-GB" sz="2200" i="1" dirty="0">
                <a:solidFill>
                  <a:srgbClr val="000000"/>
                </a:solidFill>
              </a:rPr>
              <a:t>m s</a:t>
            </a:r>
            <a:r>
              <a:rPr lang="en-GB" sz="2200" dirty="0">
                <a:solidFill>
                  <a:srgbClr val="000000"/>
                </a:solidFill>
              </a:rPr>
              <a:t>ampling instants in the time domain</a:t>
            </a:r>
            <a:r>
              <a:rPr lang="en-GB" sz="2200" dirty="0" smtClean="0">
                <a:solidFill>
                  <a:srgbClr val="000000"/>
                </a:solidFill>
              </a:rPr>
              <a:t>.</a:t>
            </a:r>
            <a:endParaRPr lang="en-GB" sz="2200" dirty="0">
              <a:solidFill>
                <a:srgbClr val="000000"/>
              </a:solidFill>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1703676192"/>
              </p:ext>
            </p:extLst>
          </p:nvPr>
        </p:nvGraphicFramePr>
        <p:xfrm>
          <a:off x="3148928" y="2014541"/>
          <a:ext cx="2895223" cy="485775"/>
        </p:xfrm>
        <a:graphic>
          <a:graphicData uri="http://schemas.openxmlformats.org/presentationml/2006/ole">
            <mc:AlternateContent xmlns:mc="http://schemas.openxmlformats.org/markup-compatibility/2006">
              <mc:Choice xmlns:v="urn:schemas-microsoft-com:vml" Requires="v">
                <p:oleObj spid="_x0000_s12290" name="Equation" r:id="rId4" imgW="965160" imgH="215640" progId="Equation.3">
                  <p:embed/>
                </p:oleObj>
              </mc:Choice>
              <mc:Fallback>
                <p:oleObj name="Equation" r:id="rId4" imgW="965160" imgH="215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8928" y="2014541"/>
                        <a:ext cx="2895223"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498346131"/>
              </p:ext>
            </p:extLst>
          </p:nvPr>
        </p:nvGraphicFramePr>
        <p:xfrm>
          <a:off x="3122208" y="3110164"/>
          <a:ext cx="4357120" cy="525463"/>
        </p:xfrm>
        <a:graphic>
          <a:graphicData uri="http://schemas.openxmlformats.org/presentationml/2006/ole">
            <mc:AlternateContent xmlns:mc="http://schemas.openxmlformats.org/markup-compatibility/2006">
              <mc:Choice xmlns:v="urn:schemas-microsoft-com:vml" Requires="v">
                <p:oleObj spid="_x0000_s12291" name="Equation" r:id="rId6" imgW="1422400" imgH="228600" progId="Equation.3">
                  <p:embed/>
                </p:oleObj>
              </mc:Choice>
              <mc:Fallback>
                <p:oleObj name="Equation" r:id="rId6" imgW="142240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22208" y="3110164"/>
                        <a:ext cx="4357120" cy="525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005932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Properties of the </a:t>
            </a:r>
            <a:r>
              <a:rPr lang="en-GB" i="1" dirty="0" smtClean="0"/>
              <a:t>z</a:t>
            </a:r>
            <a:r>
              <a:rPr lang="en-GB" dirty="0" smtClean="0"/>
              <a:t>-transform</a:t>
            </a:r>
            <a:endParaRPr lang="en-GB" dirty="0"/>
          </a:p>
        </p:txBody>
      </p:sp>
      <p:sp>
        <p:nvSpPr>
          <p:cNvPr id="4" name="TextBox 3"/>
          <p:cNvSpPr txBox="1"/>
          <p:nvPr/>
        </p:nvSpPr>
        <p:spPr>
          <a:xfrm>
            <a:off x="812591" y="1257303"/>
            <a:ext cx="10552431" cy="1723549"/>
          </a:xfrm>
          <a:prstGeom prst="rect">
            <a:avLst/>
          </a:prstGeom>
          <a:noFill/>
        </p:spPr>
        <p:txBody>
          <a:bodyPr wrap="square" rtlCol="0">
            <a:spAutoFit/>
          </a:bodyPr>
          <a:lstStyle/>
          <a:p>
            <a:pPr defTabSz="457200"/>
            <a:r>
              <a:rPr lang="en-GB" sz="2200" dirty="0" smtClean="0">
                <a:solidFill>
                  <a:srgbClr val="000000"/>
                </a:solidFill>
              </a:rPr>
              <a:t>Convolution</a:t>
            </a:r>
          </a:p>
          <a:p>
            <a:pPr defTabSz="457200"/>
            <a:endParaRPr lang="en-GB" sz="2200" dirty="0" smtClean="0">
              <a:solidFill>
                <a:srgbClr val="000000"/>
              </a:solidFill>
            </a:endParaRPr>
          </a:p>
          <a:p>
            <a:pPr defTabSz="457200"/>
            <a:r>
              <a:rPr lang="en-GB" sz="2200" dirty="0" smtClean="0">
                <a:solidFill>
                  <a:srgbClr val="000000"/>
                </a:solidFill>
              </a:rPr>
              <a:t>The forced output </a:t>
            </a:r>
            <a:r>
              <a:rPr lang="en-GB" sz="2200" i="1" dirty="0" smtClean="0">
                <a:solidFill>
                  <a:srgbClr val="000000"/>
                </a:solidFill>
              </a:rPr>
              <a:t>y</a:t>
            </a:r>
            <a:r>
              <a:rPr lang="en-GB" sz="2200" dirty="0" smtClean="0">
                <a:solidFill>
                  <a:srgbClr val="000000"/>
                </a:solidFill>
              </a:rPr>
              <a:t>(</a:t>
            </a:r>
            <a:r>
              <a:rPr lang="en-GB" sz="2200" i="1" dirty="0" smtClean="0">
                <a:solidFill>
                  <a:srgbClr val="000000"/>
                </a:solidFill>
              </a:rPr>
              <a:t>n</a:t>
            </a:r>
            <a:r>
              <a:rPr lang="en-GB" sz="2200" dirty="0" smtClean="0">
                <a:solidFill>
                  <a:srgbClr val="000000"/>
                </a:solidFill>
              </a:rPr>
              <a:t>) of an LTI system having impulse response </a:t>
            </a:r>
            <a:r>
              <a:rPr lang="en-GB" sz="2200" i="1" dirty="0" smtClean="0">
                <a:solidFill>
                  <a:srgbClr val="000000"/>
                </a:solidFill>
              </a:rPr>
              <a:t>h</a:t>
            </a:r>
            <a:r>
              <a:rPr lang="en-GB" sz="2200" dirty="0" smtClean="0">
                <a:solidFill>
                  <a:srgbClr val="000000"/>
                </a:solidFill>
              </a:rPr>
              <a:t>(</a:t>
            </a:r>
            <a:r>
              <a:rPr lang="en-GB" sz="2200" i="1" dirty="0" smtClean="0">
                <a:solidFill>
                  <a:srgbClr val="000000"/>
                </a:solidFill>
              </a:rPr>
              <a:t>n</a:t>
            </a:r>
            <a:r>
              <a:rPr lang="en-GB" sz="2200" dirty="0" smtClean="0">
                <a:solidFill>
                  <a:srgbClr val="000000"/>
                </a:solidFill>
              </a:rPr>
              <a:t>) and input </a:t>
            </a:r>
            <a:r>
              <a:rPr lang="en-GB" sz="2200" i="1" dirty="0" smtClean="0">
                <a:solidFill>
                  <a:srgbClr val="000000"/>
                </a:solidFill>
              </a:rPr>
              <a:t>x</a:t>
            </a:r>
            <a:r>
              <a:rPr lang="en-GB" sz="2200" dirty="0" smtClean="0">
                <a:solidFill>
                  <a:srgbClr val="000000"/>
                </a:solidFill>
              </a:rPr>
              <a:t>(</a:t>
            </a:r>
            <a:r>
              <a:rPr lang="en-GB" sz="2200" i="1" dirty="0" smtClean="0">
                <a:solidFill>
                  <a:srgbClr val="000000"/>
                </a:solidFill>
              </a:rPr>
              <a:t>n</a:t>
            </a:r>
            <a:r>
              <a:rPr lang="en-GB" sz="2200" dirty="0" smtClean="0">
                <a:solidFill>
                  <a:srgbClr val="000000"/>
                </a:solidFill>
              </a:rPr>
              <a:t>) is given by the convolution sum</a:t>
            </a:r>
          </a:p>
          <a:p>
            <a:pPr defTabSz="457200"/>
            <a:endParaRPr lang="en-GB" dirty="0" smtClean="0">
              <a:solidFill>
                <a:srgbClr val="000000"/>
              </a:solidFill>
            </a:endParaRPr>
          </a:p>
        </p:txBody>
      </p:sp>
      <p:sp>
        <p:nvSpPr>
          <p:cNvPr id="9" name="TextBox 8"/>
          <p:cNvSpPr txBox="1"/>
          <p:nvPr/>
        </p:nvSpPr>
        <p:spPr>
          <a:xfrm>
            <a:off x="812590" y="3664471"/>
            <a:ext cx="3566987" cy="430887"/>
          </a:xfrm>
          <a:prstGeom prst="rect">
            <a:avLst/>
          </a:prstGeom>
          <a:noFill/>
        </p:spPr>
        <p:txBody>
          <a:bodyPr wrap="none" rtlCol="0">
            <a:spAutoFit/>
          </a:bodyPr>
          <a:lstStyle/>
          <a:p>
            <a:pPr defTabSz="457200"/>
            <a:r>
              <a:rPr lang="en-GB" sz="2200" dirty="0" smtClean="0">
                <a:solidFill>
                  <a:srgbClr val="000000"/>
                </a:solidFill>
              </a:rPr>
              <a:t>Taking the </a:t>
            </a:r>
            <a:r>
              <a:rPr lang="en-GB" sz="2200" i="1" dirty="0" smtClean="0">
                <a:solidFill>
                  <a:srgbClr val="000000"/>
                </a:solidFill>
              </a:rPr>
              <a:t>z</a:t>
            </a:r>
            <a:r>
              <a:rPr lang="en-GB" sz="2200" dirty="0" smtClean="0">
                <a:solidFill>
                  <a:srgbClr val="000000"/>
                </a:solidFill>
              </a:rPr>
              <a:t>-transform of this</a:t>
            </a:r>
            <a:endParaRPr lang="en-GB" sz="2200" dirty="0">
              <a:solidFill>
                <a:srgbClr val="000000"/>
              </a:solidFill>
            </a:endParaRPr>
          </a:p>
        </p:txBody>
      </p:sp>
      <p:graphicFrame>
        <p:nvGraphicFramePr>
          <p:cNvPr id="10" name="Object 9"/>
          <p:cNvGraphicFramePr>
            <a:graphicFrameLocks noChangeAspect="1"/>
          </p:cNvGraphicFramePr>
          <p:nvPr>
            <p:extLst>
              <p:ext uri="{D42A27DB-BD31-4B8C-83A1-F6EECF244321}">
                <p14:modId xmlns:p14="http://schemas.microsoft.com/office/powerpoint/2010/main" val="695621352"/>
              </p:ext>
            </p:extLst>
          </p:nvPr>
        </p:nvGraphicFramePr>
        <p:xfrm>
          <a:off x="4024238" y="2667003"/>
          <a:ext cx="4102704" cy="902239"/>
        </p:xfrm>
        <a:graphic>
          <a:graphicData uri="http://schemas.openxmlformats.org/presentationml/2006/ole">
            <mc:AlternateContent xmlns:mc="http://schemas.openxmlformats.org/markup-compatibility/2006">
              <mc:Choice xmlns:v="urn:schemas-microsoft-com:vml" Requires="v">
                <p:oleObj spid="_x0000_s13314" name="Equation" r:id="rId4" imgW="1473200" imgH="431800" progId="Equation.3">
                  <p:embed/>
                </p:oleObj>
              </mc:Choice>
              <mc:Fallback>
                <p:oleObj name="Equation" r:id="rId4" imgW="1473200" imgH="431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24238" y="2667003"/>
                        <a:ext cx="4102704" cy="9022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1080728742"/>
              </p:ext>
            </p:extLst>
          </p:nvPr>
        </p:nvGraphicFramePr>
        <p:xfrm>
          <a:off x="3364899" y="4235971"/>
          <a:ext cx="5422414" cy="1904999"/>
        </p:xfrm>
        <a:graphic>
          <a:graphicData uri="http://schemas.openxmlformats.org/presentationml/2006/ole">
            <mc:AlternateContent xmlns:mc="http://schemas.openxmlformats.org/markup-compatibility/2006">
              <mc:Choice xmlns:v="urn:schemas-microsoft-com:vml" Requires="v">
                <p:oleObj spid="_x0000_s13315" name="Equation" r:id="rId6" imgW="2006600" imgH="939800" progId="Equation.3">
                  <p:embed/>
                </p:oleObj>
              </mc:Choice>
              <mc:Fallback>
                <p:oleObj name="Equation" r:id="rId6" imgW="2006600" imgH="9398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64899" y="4235971"/>
                        <a:ext cx="5422414" cy="19049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257169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Properties of the z-transform</a:t>
            </a:r>
            <a:endParaRPr lang="en-GB" dirty="0"/>
          </a:p>
        </p:txBody>
      </p:sp>
      <p:sp>
        <p:nvSpPr>
          <p:cNvPr id="4" name="TextBox 3"/>
          <p:cNvSpPr txBox="1"/>
          <p:nvPr/>
        </p:nvSpPr>
        <p:spPr>
          <a:xfrm>
            <a:off x="913753" y="1219204"/>
            <a:ext cx="4055903" cy="430887"/>
          </a:xfrm>
          <a:prstGeom prst="rect">
            <a:avLst/>
          </a:prstGeom>
          <a:noFill/>
        </p:spPr>
        <p:txBody>
          <a:bodyPr wrap="none" rtlCol="0">
            <a:spAutoFit/>
          </a:bodyPr>
          <a:lstStyle/>
          <a:p>
            <a:pPr defTabSz="457200"/>
            <a:r>
              <a:rPr lang="en-GB" sz="2200" dirty="0" smtClean="0">
                <a:solidFill>
                  <a:srgbClr val="000000"/>
                </a:solidFill>
              </a:rPr>
              <a:t>Changing the order of summation</a:t>
            </a:r>
          </a:p>
        </p:txBody>
      </p:sp>
      <p:sp>
        <p:nvSpPr>
          <p:cNvPr id="9" name="TextBox 8"/>
          <p:cNvSpPr txBox="1"/>
          <p:nvPr/>
        </p:nvSpPr>
        <p:spPr>
          <a:xfrm>
            <a:off x="913752" y="4155423"/>
            <a:ext cx="1856356" cy="430887"/>
          </a:xfrm>
          <a:prstGeom prst="rect">
            <a:avLst/>
          </a:prstGeom>
          <a:noFill/>
        </p:spPr>
        <p:txBody>
          <a:bodyPr wrap="none" rtlCol="0">
            <a:spAutoFit/>
          </a:bodyPr>
          <a:lstStyle/>
          <a:p>
            <a:pPr defTabSz="457200"/>
            <a:r>
              <a:rPr lang="en-GB" sz="2200" dirty="0" smtClean="0">
                <a:solidFill>
                  <a:srgbClr val="000000"/>
                </a:solidFill>
              </a:rPr>
              <a:t>Letting </a:t>
            </a:r>
            <a:r>
              <a:rPr lang="en-GB" sz="2200" i="1" dirty="0" smtClean="0">
                <a:solidFill>
                  <a:srgbClr val="000000"/>
                </a:solidFill>
              </a:rPr>
              <a:t>l </a:t>
            </a:r>
            <a:r>
              <a:rPr lang="en-GB" sz="2200" dirty="0" smtClean="0">
                <a:solidFill>
                  <a:srgbClr val="000000"/>
                </a:solidFill>
              </a:rPr>
              <a:t>= </a:t>
            </a:r>
            <a:r>
              <a:rPr lang="en-GB" sz="2200" i="1" dirty="0" smtClean="0">
                <a:solidFill>
                  <a:srgbClr val="000000"/>
                </a:solidFill>
              </a:rPr>
              <a:t>n</a:t>
            </a:r>
            <a:r>
              <a:rPr lang="en-GB" sz="2200" dirty="0" smtClean="0">
                <a:solidFill>
                  <a:srgbClr val="000000"/>
                </a:solidFill>
              </a:rPr>
              <a:t>-</a:t>
            </a:r>
            <a:r>
              <a:rPr lang="en-GB" sz="2200" i="1" dirty="0" smtClean="0">
                <a:solidFill>
                  <a:srgbClr val="000000"/>
                </a:solidFill>
              </a:rPr>
              <a:t>m</a:t>
            </a:r>
            <a:endParaRPr lang="en-GB" sz="2200" i="1" dirty="0">
              <a:solidFill>
                <a:srgbClr val="000000"/>
              </a:solidFill>
            </a:endParaRPr>
          </a:p>
        </p:txBody>
      </p:sp>
      <p:graphicFrame>
        <p:nvGraphicFramePr>
          <p:cNvPr id="11" name="Object 10"/>
          <p:cNvGraphicFramePr>
            <a:graphicFrameLocks noChangeAspect="1"/>
          </p:cNvGraphicFramePr>
          <p:nvPr>
            <p:extLst>
              <p:ext uri="{D42A27DB-BD31-4B8C-83A1-F6EECF244321}">
                <p14:modId xmlns:p14="http://schemas.microsoft.com/office/powerpoint/2010/main" val="4078902601"/>
              </p:ext>
            </p:extLst>
          </p:nvPr>
        </p:nvGraphicFramePr>
        <p:xfrm>
          <a:off x="3112603" y="1727204"/>
          <a:ext cx="5514257" cy="1937265"/>
        </p:xfrm>
        <a:graphic>
          <a:graphicData uri="http://schemas.openxmlformats.org/presentationml/2006/ole">
            <mc:AlternateContent xmlns:mc="http://schemas.openxmlformats.org/markup-compatibility/2006">
              <mc:Choice xmlns:v="urn:schemas-microsoft-com:vml" Requires="v">
                <p:oleObj spid="_x0000_s14338" name="Equation" r:id="rId3" imgW="2006600" imgH="939800" progId="Equation.3">
                  <p:embed/>
                </p:oleObj>
              </mc:Choice>
              <mc:Fallback>
                <p:oleObj name="Equation" r:id="rId3" imgW="2006600" imgH="939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2603" y="1727204"/>
                        <a:ext cx="5514257" cy="19372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5958" name="Object 5"/>
          <p:cNvGraphicFramePr>
            <a:graphicFrameLocks noChangeAspect="1"/>
          </p:cNvGraphicFramePr>
          <p:nvPr>
            <p:extLst>
              <p:ext uri="{D42A27DB-BD31-4B8C-83A1-F6EECF244321}">
                <p14:modId xmlns:p14="http://schemas.microsoft.com/office/powerpoint/2010/main" val="1999932680"/>
              </p:ext>
            </p:extLst>
          </p:nvPr>
        </p:nvGraphicFramePr>
        <p:xfrm>
          <a:off x="3189155" y="3989410"/>
          <a:ext cx="4763549" cy="2235199"/>
        </p:xfrm>
        <a:graphic>
          <a:graphicData uri="http://schemas.openxmlformats.org/presentationml/2006/ole">
            <mc:AlternateContent xmlns:mc="http://schemas.openxmlformats.org/markup-compatibility/2006">
              <mc:Choice xmlns:v="urn:schemas-microsoft-com:vml" Requires="v">
                <p:oleObj spid="_x0000_s14339" name="Equation" r:id="rId5" imgW="1765300" imgH="1104900" progId="Equation.3">
                  <p:embed/>
                </p:oleObj>
              </mc:Choice>
              <mc:Fallback>
                <p:oleObj name="Equation" r:id="rId5" imgW="1765300" imgH="11049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89155" y="3989410"/>
                        <a:ext cx="4763549" cy="22351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6900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Properties of the </a:t>
            </a:r>
            <a:r>
              <a:rPr lang="en-GB" i="1" dirty="0" smtClean="0"/>
              <a:t>z</a:t>
            </a:r>
            <a:r>
              <a:rPr lang="en-GB" dirty="0" smtClean="0"/>
              <a:t>-transform</a:t>
            </a:r>
            <a:endParaRPr lang="en-GB" dirty="0"/>
          </a:p>
        </p:txBody>
      </p:sp>
      <p:sp>
        <p:nvSpPr>
          <p:cNvPr id="4" name="TextBox 3"/>
          <p:cNvSpPr txBox="1"/>
          <p:nvPr/>
        </p:nvSpPr>
        <p:spPr>
          <a:xfrm>
            <a:off x="571321" y="1295404"/>
            <a:ext cx="1905723" cy="430887"/>
          </a:xfrm>
          <a:prstGeom prst="rect">
            <a:avLst/>
          </a:prstGeom>
          <a:noFill/>
        </p:spPr>
        <p:txBody>
          <a:bodyPr wrap="none" rtlCol="0">
            <a:spAutoFit/>
          </a:bodyPr>
          <a:lstStyle/>
          <a:p>
            <a:pPr defTabSz="457200"/>
            <a:r>
              <a:rPr lang="en-GB" sz="2200" dirty="0" smtClean="0">
                <a:solidFill>
                  <a:srgbClr val="000000"/>
                </a:solidFill>
              </a:rPr>
              <a:t>In other words</a:t>
            </a:r>
          </a:p>
        </p:txBody>
      </p:sp>
      <p:sp>
        <p:nvSpPr>
          <p:cNvPr id="9" name="TextBox 8"/>
          <p:cNvSpPr txBox="1"/>
          <p:nvPr/>
        </p:nvSpPr>
        <p:spPr>
          <a:xfrm>
            <a:off x="571319" y="3263901"/>
            <a:ext cx="11022271" cy="1107996"/>
          </a:xfrm>
          <a:prstGeom prst="rect">
            <a:avLst/>
          </a:prstGeom>
          <a:noFill/>
        </p:spPr>
        <p:txBody>
          <a:bodyPr wrap="square" rtlCol="0">
            <a:spAutoFit/>
          </a:bodyPr>
          <a:lstStyle/>
          <a:p>
            <a:pPr defTabSz="457200">
              <a:lnSpc>
                <a:spcPct val="150000"/>
              </a:lnSpc>
            </a:pPr>
            <a:r>
              <a:rPr lang="en-GB" sz="2200" dirty="0" smtClean="0">
                <a:solidFill>
                  <a:srgbClr val="000000"/>
                </a:solidFill>
              </a:rPr>
              <a:t>The </a:t>
            </a:r>
            <a:r>
              <a:rPr lang="en-GB" sz="2200" i="1" dirty="0" smtClean="0">
                <a:solidFill>
                  <a:srgbClr val="000000"/>
                </a:solidFill>
              </a:rPr>
              <a:t>z</a:t>
            </a:r>
            <a:r>
              <a:rPr lang="en-GB" sz="2200" dirty="0" smtClean="0">
                <a:solidFill>
                  <a:srgbClr val="000000"/>
                </a:solidFill>
              </a:rPr>
              <a:t>-transform of the linear convolution of sequences </a:t>
            </a:r>
            <a:r>
              <a:rPr lang="en-GB" sz="2200" i="1" dirty="0" smtClean="0">
                <a:solidFill>
                  <a:srgbClr val="000000"/>
                </a:solidFill>
              </a:rPr>
              <a:t>h</a:t>
            </a:r>
            <a:r>
              <a:rPr lang="en-GB" sz="2200" dirty="0" smtClean="0">
                <a:solidFill>
                  <a:srgbClr val="000000"/>
                </a:solidFill>
              </a:rPr>
              <a:t>(</a:t>
            </a:r>
            <a:r>
              <a:rPr lang="en-GB" sz="2200" i="1" dirty="0" smtClean="0">
                <a:solidFill>
                  <a:srgbClr val="000000"/>
                </a:solidFill>
              </a:rPr>
              <a:t>n</a:t>
            </a:r>
            <a:r>
              <a:rPr lang="en-GB" sz="2200" dirty="0" smtClean="0">
                <a:solidFill>
                  <a:srgbClr val="000000"/>
                </a:solidFill>
              </a:rPr>
              <a:t>) and </a:t>
            </a:r>
            <a:r>
              <a:rPr lang="en-GB" sz="2200" i="1" dirty="0" smtClean="0">
                <a:solidFill>
                  <a:srgbClr val="000000"/>
                </a:solidFill>
              </a:rPr>
              <a:t>x</a:t>
            </a:r>
            <a:r>
              <a:rPr lang="en-GB" sz="2200" dirty="0" smtClean="0">
                <a:solidFill>
                  <a:srgbClr val="000000"/>
                </a:solidFill>
              </a:rPr>
              <a:t>(</a:t>
            </a:r>
            <a:r>
              <a:rPr lang="en-GB" sz="2200" i="1" dirty="0" smtClean="0">
                <a:solidFill>
                  <a:srgbClr val="000000"/>
                </a:solidFill>
              </a:rPr>
              <a:t>n</a:t>
            </a:r>
            <a:r>
              <a:rPr lang="en-GB" sz="2200" dirty="0" smtClean="0">
                <a:solidFill>
                  <a:srgbClr val="000000"/>
                </a:solidFill>
              </a:rPr>
              <a:t>) is equal to the product of their </a:t>
            </a:r>
            <a:r>
              <a:rPr lang="en-GB" sz="2200" i="1" dirty="0" smtClean="0">
                <a:solidFill>
                  <a:srgbClr val="000000"/>
                </a:solidFill>
              </a:rPr>
              <a:t>z</a:t>
            </a:r>
            <a:r>
              <a:rPr lang="en-GB" sz="2200" dirty="0" smtClean="0">
                <a:solidFill>
                  <a:srgbClr val="000000"/>
                </a:solidFill>
              </a:rPr>
              <a:t>-transforms </a:t>
            </a:r>
            <a:r>
              <a:rPr lang="en-GB" sz="2200" i="1" dirty="0" smtClean="0">
                <a:solidFill>
                  <a:srgbClr val="000000"/>
                </a:solidFill>
              </a:rPr>
              <a:t>H</a:t>
            </a:r>
            <a:r>
              <a:rPr lang="en-GB" sz="2200" dirty="0" smtClean="0">
                <a:solidFill>
                  <a:srgbClr val="000000"/>
                </a:solidFill>
              </a:rPr>
              <a:t>(</a:t>
            </a:r>
            <a:r>
              <a:rPr lang="en-GB" sz="2200" i="1" dirty="0" smtClean="0">
                <a:solidFill>
                  <a:srgbClr val="000000"/>
                </a:solidFill>
              </a:rPr>
              <a:t>z</a:t>
            </a:r>
            <a:r>
              <a:rPr lang="en-GB" sz="2200" dirty="0" smtClean="0">
                <a:solidFill>
                  <a:srgbClr val="000000"/>
                </a:solidFill>
              </a:rPr>
              <a:t>) and </a:t>
            </a:r>
            <a:r>
              <a:rPr lang="en-GB" sz="2200" i="1" dirty="0" smtClean="0">
                <a:solidFill>
                  <a:srgbClr val="000000"/>
                </a:solidFill>
              </a:rPr>
              <a:t>X</a:t>
            </a:r>
            <a:r>
              <a:rPr lang="en-GB" sz="2200" dirty="0" smtClean="0">
                <a:solidFill>
                  <a:srgbClr val="000000"/>
                </a:solidFill>
              </a:rPr>
              <a:t>(</a:t>
            </a:r>
            <a:r>
              <a:rPr lang="en-GB" sz="2200" i="1" dirty="0" smtClean="0">
                <a:solidFill>
                  <a:srgbClr val="000000"/>
                </a:solidFill>
              </a:rPr>
              <a:t>z</a:t>
            </a:r>
            <a:r>
              <a:rPr lang="en-GB" sz="2200" dirty="0" smtClean="0">
                <a:solidFill>
                  <a:srgbClr val="000000"/>
                </a:solidFill>
              </a:rPr>
              <a:t>).</a:t>
            </a:r>
            <a:endParaRPr lang="en-GB" sz="2200" dirty="0">
              <a:solidFill>
                <a:srgbClr val="000000"/>
              </a:solidFill>
            </a:endParaRPr>
          </a:p>
        </p:txBody>
      </p:sp>
      <p:graphicFrame>
        <p:nvGraphicFramePr>
          <p:cNvPr id="11" name="Object 10"/>
          <p:cNvGraphicFramePr>
            <a:graphicFrameLocks noChangeAspect="1"/>
          </p:cNvGraphicFramePr>
          <p:nvPr>
            <p:extLst>
              <p:ext uri="{D42A27DB-BD31-4B8C-83A1-F6EECF244321}">
                <p14:modId xmlns:p14="http://schemas.microsoft.com/office/powerpoint/2010/main" val="2633683632"/>
              </p:ext>
            </p:extLst>
          </p:nvPr>
        </p:nvGraphicFramePr>
        <p:xfrm>
          <a:off x="3525200" y="2077409"/>
          <a:ext cx="5096979" cy="495931"/>
        </p:xfrm>
        <a:graphic>
          <a:graphicData uri="http://schemas.openxmlformats.org/presentationml/2006/ole">
            <mc:AlternateContent xmlns:mc="http://schemas.openxmlformats.org/markup-compatibility/2006">
              <mc:Choice xmlns:v="urn:schemas-microsoft-com:vml" Requires="v">
                <p:oleObj spid="_x0000_s15362" name="Equation" r:id="rId4" imgW="1663700" imgH="215900" progId="Equation.3">
                  <p:embed/>
                </p:oleObj>
              </mc:Choice>
              <mc:Fallback>
                <p:oleObj name="Equation" r:id="rId4" imgW="1663700" imgH="2159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25200" y="2077409"/>
                        <a:ext cx="5096979" cy="4959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71099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Properties of the </a:t>
            </a:r>
            <a:r>
              <a:rPr lang="en-GB" i="1" dirty="0" smtClean="0"/>
              <a:t>z</a:t>
            </a:r>
            <a:r>
              <a:rPr lang="en-GB" dirty="0" smtClean="0"/>
              <a:t>-transform</a:t>
            </a:r>
            <a:endParaRPr lang="en-GB" dirty="0"/>
          </a:p>
        </p:txBody>
      </p:sp>
      <p:sp>
        <p:nvSpPr>
          <p:cNvPr id="9" name="TextBox 8"/>
          <p:cNvSpPr txBox="1"/>
          <p:nvPr/>
        </p:nvSpPr>
        <p:spPr>
          <a:xfrm>
            <a:off x="914018" y="1447802"/>
            <a:ext cx="10463701" cy="1107996"/>
          </a:xfrm>
          <a:prstGeom prst="rect">
            <a:avLst/>
          </a:prstGeom>
          <a:noFill/>
        </p:spPr>
        <p:txBody>
          <a:bodyPr wrap="square" rtlCol="0">
            <a:spAutoFit/>
          </a:bodyPr>
          <a:lstStyle/>
          <a:p>
            <a:pPr defTabSz="457200">
              <a:lnSpc>
                <a:spcPct val="150000"/>
              </a:lnSpc>
            </a:pPr>
            <a:r>
              <a:rPr lang="en-GB" sz="2200" dirty="0" smtClean="0">
                <a:solidFill>
                  <a:srgbClr val="000000"/>
                </a:solidFill>
              </a:rPr>
              <a:t>The convolution property leads to the concept of the </a:t>
            </a:r>
            <a:r>
              <a:rPr lang="en-GB" sz="2200" i="1" dirty="0" smtClean="0">
                <a:solidFill>
                  <a:srgbClr val="000000"/>
                </a:solidFill>
              </a:rPr>
              <a:t>z</a:t>
            </a:r>
            <a:r>
              <a:rPr lang="en-GB" sz="2200" dirty="0" smtClean="0">
                <a:solidFill>
                  <a:srgbClr val="000000"/>
                </a:solidFill>
              </a:rPr>
              <a:t>-transfer function where </a:t>
            </a:r>
            <a:r>
              <a:rPr lang="en-GB" sz="2200" i="1" dirty="0" smtClean="0">
                <a:solidFill>
                  <a:srgbClr val="000000"/>
                </a:solidFill>
              </a:rPr>
              <a:t>h</a:t>
            </a:r>
            <a:r>
              <a:rPr lang="en-GB" sz="2200" dirty="0" smtClean="0">
                <a:solidFill>
                  <a:srgbClr val="000000"/>
                </a:solidFill>
              </a:rPr>
              <a:t>(</a:t>
            </a:r>
            <a:r>
              <a:rPr lang="en-GB" sz="2200" i="1" dirty="0" smtClean="0">
                <a:solidFill>
                  <a:srgbClr val="000000"/>
                </a:solidFill>
              </a:rPr>
              <a:t>n</a:t>
            </a:r>
            <a:r>
              <a:rPr lang="en-GB" sz="2200" dirty="0" smtClean="0">
                <a:solidFill>
                  <a:srgbClr val="000000"/>
                </a:solidFill>
              </a:rPr>
              <a:t>) is the impulse response of a system.</a:t>
            </a:r>
          </a:p>
        </p:txBody>
      </p:sp>
      <p:pic>
        <p:nvPicPr>
          <p:cNvPr id="198657" name="Picture 1"/>
          <p:cNvPicPr>
            <a:picLocks noChangeAspect="1" noChangeArrowheads="1"/>
          </p:cNvPicPr>
          <p:nvPr/>
        </p:nvPicPr>
        <p:blipFill>
          <a:blip r:embed="rId3" cstate="print"/>
          <a:srcRect/>
          <a:stretch>
            <a:fillRect/>
          </a:stretch>
        </p:blipFill>
        <p:spPr bwMode="auto">
          <a:xfrm>
            <a:off x="3483781" y="2971800"/>
            <a:ext cx="5222591" cy="2146300"/>
          </a:xfrm>
          <a:prstGeom prst="rect">
            <a:avLst/>
          </a:prstGeom>
          <a:noFill/>
          <a:ln w="9525">
            <a:noFill/>
            <a:miter lim="800000"/>
            <a:headEnd/>
            <a:tailEnd/>
          </a:ln>
        </p:spPr>
      </p:pic>
    </p:spTree>
    <p:extLst>
      <p:ext uri="{BB962C8B-B14F-4D97-AF65-F5344CB8AC3E}">
        <p14:creationId xmlns:p14="http://schemas.microsoft.com/office/powerpoint/2010/main" val="18001757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Inverse </a:t>
            </a:r>
            <a:r>
              <a:rPr lang="en-GB" i="1" dirty="0" smtClean="0"/>
              <a:t>z</a:t>
            </a:r>
            <a:r>
              <a:rPr lang="en-GB" dirty="0" smtClean="0"/>
              <a:t>-transform</a:t>
            </a:r>
            <a:endParaRPr lang="en-GB" dirty="0"/>
          </a:p>
        </p:txBody>
      </p:sp>
      <p:sp>
        <p:nvSpPr>
          <p:cNvPr id="3" name="TextBox 2"/>
          <p:cNvSpPr txBox="1"/>
          <p:nvPr/>
        </p:nvSpPr>
        <p:spPr>
          <a:xfrm>
            <a:off x="1523405" y="1143000"/>
            <a:ext cx="9333682" cy="1107996"/>
          </a:xfrm>
          <a:prstGeom prst="rect">
            <a:avLst/>
          </a:prstGeom>
          <a:noFill/>
        </p:spPr>
        <p:txBody>
          <a:bodyPr wrap="square" rtlCol="0">
            <a:spAutoFit/>
          </a:bodyPr>
          <a:lstStyle/>
          <a:p>
            <a:pPr defTabSz="457200">
              <a:lnSpc>
                <a:spcPct val="150000"/>
              </a:lnSpc>
            </a:pPr>
            <a:r>
              <a:rPr lang="en-GB" sz="2200" dirty="0" smtClean="0">
                <a:solidFill>
                  <a:srgbClr val="000000"/>
                </a:solidFill>
              </a:rPr>
              <a:t>In theory, the inverse </a:t>
            </a:r>
            <a:r>
              <a:rPr lang="en-GB" sz="2200" i="1" dirty="0" smtClean="0">
                <a:solidFill>
                  <a:srgbClr val="000000"/>
                </a:solidFill>
              </a:rPr>
              <a:t>z</a:t>
            </a:r>
            <a:r>
              <a:rPr lang="en-GB" sz="2200" dirty="0" smtClean="0">
                <a:solidFill>
                  <a:srgbClr val="000000"/>
                </a:solidFill>
              </a:rPr>
              <a:t>-transform is found by contour integration but in practice usually found by partial fraction expansion and the use of </a:t>
            </a:r>
            <a:r>
              <a:rPr lang="en-GB" sz="2200" i="1" dirty="0" smtClean="0">
                <a:solidFill>
                  <a:srgbClr val="000000"/>
                </a:solidFill>
              </a:rPr>
              <a:t>z</a:t>
            </a:r>
            <a:r>
              <a:rPr lang="en-GB" sz="2200" dirty="0" smtClean="0">
                <a:solidFill>
                  <a:srgbClr val="000000"/>
                </a:solidFill>
              </a:rPr>
              <a:t>-transform tables.</a:t>
            </a:r>
            <a:endParaRPr lang="en-GB" sz="2200" dirty="0">
              <a:solidFill>
                <a:srgbClr val="000000"/>
              </a:solidFill>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3411291147"/>
              </p:ext>
            </p:extLst>
          </p:nvPr>
        </p:nvGraphicFramePr>
        <p:xfrm>
          <a:off x="2767632" y="3009900"/>
          <a:ext cx="662259" cy="304800"/>
        </p:xfrm>
        <a:graphic>
          <a:graphicData uri="http://schemas.openxmlformats.org/presentationml/2006/ole">
            <mc:AlternateContent xmlns:mc="http://schemas.openxmlformats.org/markup-compatibility/2006">
              <mc:Choice xmlns:v="urn:schemas-microsoft-com:vml" Requires="v">
                <p:oleObj spid="_x0000_s16386" name="Equation" r:id="rId4" imgW="330057" imgH="203112" progId="Equation.3">
                  <p:embed/>
                </p:oleObj>
              </mc:Choice>
              <mc:Fallback>
                <p:oleObj name="Equation" r:id="rId4" imgW="330057" imgH="203112"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7632" y="3009900"/>
                        <a:ext cx="662259"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385414410"/>
              </p:ext>
            </p:extLst>
          </p:nvPr>
        </p:nvGraphicFramePr>
        <p:xfrm>
          <a:off x="2780304" y="2552700"/>
          <a:ext cx="638984" cy="306388"/>
        </p:xfrm>
        <a:graphic>
          <a:graphicData uri="http://schemas.openxmlformats.org/presentationml/2006/ole">
            <mc:AlternateContent xmlns:mc="http://schemas.openxmlformats.org/markup-compatibility/2006">
              <mc:Choice xmlns:v="urn:schemas-microsoft-com:vml" Requires="v">
                <p:oleObj spid="_x0000_s16387" name="Equation" r:id="rId6" imgW="317225" imgH="203024" progId="Equation.3">
                  <p:embed/>
                </p:oleObj>
              </mc:Choice>
              <mc:Fallback>
                <p:oleObj name="Equation" r:id="rId6" imgW="317225" imgH="203024"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80304" y="2552700"/>
                        <a:ext cx="638984" cy="306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948455705"/>
              </p:ext>
            </p:extLst>
          </p:nvPr>
        </p:nvGraphicFramePr>
        <p:xfrm>
          <a:off x="5522433" y="2552700"/>
          <a:ext cx="571277" cy="306388"/>
        </p:xfrm>
        <a:graphic>
          <a:graphicData uri="http://schemas.openxmlformats.org/presentationml/2006/ole">
            <mc:AlternateContent xmlns:mc="http://schemas.openxmlformats.org/markup-compatibility/2006">
              <mc:Choice xmlns:v="urn:schemas-microsoft-com:vml" Requires="v">
                <p:oleObj spid="_x0000_s16388" name="Equation" r:id="rId8" imgW="355292" imgH="203024" progId="Equation.3">
                  <p:embed/>
                </p:oleObj>
              </mc:Choice>
              <mc:Fallback>
                <p:oleObj name="Equation" r:id="rId8" imgW="355292" imgH="203024"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22433" y="2552700"/>
                        <a:ext cx="571277" cy="306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882081428"/>
              </p:ext>
            </p:extLst>
          </p:nvPr>
        </p:nvGraphicFramePr>
        <p:xfrm>
          <a:off x="8061441" y="2552700"/>
          <a:ext cx="710922" cy="266700"/>
        </p:xfrm>
        <a:graphic>
          <a:graphicData uri="http://schemas.openxmlformats.org/presentationml/2006/ole">
            <mc:AlternateContent xmlns:mc="http://schemas.openxmlformats.org/markup-compatibility/2006">
              <mc:Choice xmlns:v="urn:schemas-microsoft-com:vml" Requires="v">
                <p:oleObj spid="_x0000_s16389" name="Equation" r:id="rId10" imgW="355138" imgH="177569" progId="Equation.3">
                  <p:embed/>
                </p:oleObj>
              </mc:Choice>
              <mc:Fallback>
                <p:oleObj name="Equation" r:id="rId10" imgW="355138" imgH="177569"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061441" y="2552700"/>
                        <a:ext cx="710922" cy="266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538320934"/>
              </p:ext>
            </p:extLst>
          </p:nvPr>
        </p:nvGraphicFramePr>
        <p:xfrm>
          <a:off x="5662088" y="3035304"/>
          <a:ext cx="239091" cy="246063"/>
        </p:xfrm>
        <a:graphic>
          <a:graphicData uri="http://schemas.openxmlformats.org/presentationml/2006/ole">
            <mc:AlternateContent xmlns:mc="http://schemas.openxmlformats.org/markup-compatibility/2006">
              <mc:Choice xmlns:v="urn:schemas-microsoft-com:vml" Requires="v">
                <p:oleObj spid="_x0000_s16390" name="Equation" r:id="rId12" imgW="88707" imgH="164742" progId="Equation.3">
                  <p:embed/>
                </p:oleObj>
              </mc:Choice>
              <mc:Fallback>
                <p:oleObj name="Equation" r:id="rId12" imgW="88707" imgH="164742"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662088" y="3035304"/>
                        <a:ext cx="239091" cy="246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585471029"/>
              </p:ext>
            </p:extLst>
          </p:nvPr>
        </p:nvGraphicFramePr>
        <p:xfrm>
          <a:off x="8074139" y="3022600"/>
          <a:ext cx="586089" cy="268288"/>
        </p:xfrm>
        <a:graphic>
          <a:graphicData uri="http://schemas.openxmlformats.org/presentationml/2006/ole">
            <mc:AlternateContent xmlns:mc="http://schemas.openxmlformats.org/markup-compatibility/2006">
              <mc:Choice xmlns:v="urn:schemas-microsoft-com:vml" Requires="v">
                <p:oleObj spid="_x0000_s16391" name="Equation" r:id="rId14" imgW="291847" imgH="177646" progId="Equation.3">
                  <p:embed/>
                </p:oleObj>
              </mc:Choice>
              <mc:Fallback>
                <p:oleObj name="Equation" r:id="rId14" imgW="291847" imgH="177646"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074139" y="3022600"/>
                        <a:ext cx="586089" cy="268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1138499462"/>
              </p:ext>
            </p:extLst>
          </p:nvPr>
        </p:nvGraphicFramePr>
        <p:xfrm>
          <a:off x="5374288" y="3606800"/>
          <a:ext cx="710922" cy="590550"/>
        </p:xfrm>
        <a:graphic>
          <a:graphicData uri="http://schemas.openxmlformats.org/presentationml/2006/ole">
            <mc:AlternateContent xmlns:mc="http://schemas.openxmlformats.org/markup-compatibility/2006">
              <mc:Choice xmlns:v="urn:schemas-microsoft-com:vml" Requires="v">
                <p:oleObj spid="_x0000_s16392" name="Equation" r:id="rId16" imgW="355292" imgH="393359" progId="Equation.3">
                  <p:embed/>
                </p:oleObj>
              </mc:Choice>
              <mc:Fallback>
                <p:oleObj name="Equation" r:id="rId16" imgW="355292" imgH="393359"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374288" y="3606800"/>
                        <a:ext cx="710922" cy="59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6616" name="Object 8"/>
          <p:cNvGraphicFramePr>
            <a:graphicFrameLocks noChangeAspect="1"/>
          </p:cNvGraphicFramePr>
          <p:nvPr>
            <p:extLst>
              <p:ext uri="{D42A27DB-BD31-4B8C-83A1-F6EECF244321}">
                <p14:modId xmlns:p14="http://schemas.microsoft.com/office/powerpoint/2010/main" val="2036830244"/>
              </p:ext>
            </p:extLst>
          </p:nvPr>
        </p:nvGraphicFramePr>
        <p:xfrm>
          <a:off x="5348864" y="4356100"/>
          <a:ext cx="710922" cy="590550"/>
        </p:xfrm>
        <a:graphic>
          <a:graphicData uri="http://schemas.openxmlformats.org/presentationml/2006/ole">
            <mc:AlternateContent xmlns:mc="http://schemas.openxmlformats.org/markup-compatibility/2006">
              <mc:Choice xmlns:v="urn:schemas-microsoft-com:vml" Requires="v">
                <p:oleObj spid="_x0000_s16393" name="Equation" r:id="rId18" imgW="355292" imgH="393359" progId="Equation.3">
                  <p:embed/>
                </p:oleObj>
              </mc:Choice>
              <mc:Fallback>
                <p:oleObj name="Equation" r:id="rId18" imgW="355292" imgH="393359"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348864" y="4356100"/>
                        <a:ext cx="710922" cy="59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1714110531"/>
              </p:ext>
            </p:extLst>
          </p:nvPr>
        </p:nvGraphicFramePr>
        <p:xfrm>
          <a:off x="7921786" y="3784600"/>
          <a:ext cx="892885" cy="382588"/>
        </p:xfrm>
        <a:graphic>
          <a:graphicData uri="http://schemas.openxmlformats.org/presentationml/2006/ole">
            <mc:AlternateContent xmlns:mc="http://schemas.openxmlformats.org/markup-compatibility/2006">
              <mc:Choice xmlns:v="urn:schemas-microsoft-com:vml" Requires="v">
                <p:oleObj spid="_x0000_s16394" name="Equation" r:id="rId20" imgW="444114" imgH="253780" progId="Equation.3">
                  <p:embed/>
                </p:oleObj>
              </mc:Choice>
              <mc:Fallback>
                <p:oleObj name="Equation" r:id="rId20" imgW="444114" imgH="25378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921786" y="3784600"/>
                        <a:ext cx="892885" cy="382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406610428"/>
              </p:ext>
            </p:extLst>
          </p:nvPr>
        </p:nvGraphicFramePr>
        <p:xfrm>
          <a:off x="7921759" y="4495800"/>
          <a:ext cx="863263" cy="381000"/>
        </p:xfrm>
        <a:graphic>
          <a:graphicData uri="http://schemas.openxmlformats.org/presentationml/2006/ole">
            <mc:AlternateContent xmlns:mc="http://schemas.openxmlformats.org/markup-compatibility/2006">
              <mc:Choice xmlns:v="urn:schemas-microsoft-com:vml" Requires="v">
                <p:oleObj spid="_x0000_s16395" name="Equation" r:id="rId22" imgW="431613" imgH="253890" progId="Equation.3">
                  <p:embed/>
                </p:oleObj>
              </mc:Choice>
              <mc:Fallback>
                <p:oleObj name="Equation" r:id="rId22" imgW="431613" imgH="253890"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921759" y="4495800"/>
                        <a:ext cx="863263"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1377893326"/>
              </p:ext>
            </p:extLst>
          </p:nvPr>
        </p:nvGraphicFramePr>
        <p:xfrm>
          <a:off x="2653322" y="3759200"/>
          <a:ext cx="911927" cy="342900"/>
        </p:xfrm>
        <a:graphic>
          <a:graphicData uri="http://schemas.openxmlformats.org/presentationml/2006/ole">
            <mc:AlternateContent xmlns:mc="http://schemas.openxmlformats.org/markup-compatibility/2006">
              <mc:Choice xmlns:v="urn:schemas-microsoft-com:vml" Requires="v">
                <p:oleObj spid="_x0000_s16396" name="Equation" r:id="rId24" imgW="457200" imgH="228600" progId="Equation.3">
                  <p:embed/>
                </p:oleObj>
              </mc:Choice>
              <mc:Fallback>
                <p:oleObj name="Equation" r:id="rId24" imgW="457200" imgH="228600"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653322" y="3759200"/>
                        <a:ext cx="911927"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1938786837"/>
              </p:ext>
            </p:extLst>
          </p:nvPr>
        </p:nvGraphicFramePr>
        <p:xfrm>
          <a:off x="2259777" y="4495800"/>
          <a:ext cx="1646124" cy="342900"/>
        </p:xfrm>
        <a:graphic>
          <a:graphicData uri="http://schemas.openxmlformats.org/presentationml/2006/ole">
            <mc:AlternateContent xmlns:mc="http://schemas.openxmlformats.org/markup-compatibility/2006">
              <mc:Choice xmlns:v="urn:schemas-microsoft-com:vml" Requires="v">
                <p:oleObj spid="_x0000_s16397" name="Equation" r:id="rId26" imgW="825500" imgH="228600" progId="Equation.3">
                  <p:embed/>
                </p:oleObj>
              </mc:Choice>
              <mc:Fallback>
                <p:oleObj name="Equation" r:id="rId26" imgW="825500" imgH="228600"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259777" y="4495800"/>
                        <a:ext cx="1646124"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TextBox 16"/>
          <p:cNvSpPr txBox="1"/>
          <p:nvPr/>
        </p:nvSpPr>
        <p:spPr>
          <a:xfrm>
            <a:off x="1866261" y="5499561"/>
            <a:ext cx="4769787" cy="430887"/>
          </a:xfrm>
          <a:prstGeom prst="rect">
            <a:avLst/>
          </a:prstGeom>
          <a:noFill/>
        </p:spPr>
        <p:txBody>
          <a:bodyPr wrap="none" rtlCol="0">
            <a:spAutoFit/>
          </a:bodyPr>
          <a:lstStyle/>
          <a:p>
            <a:pPr defTabSz="457200"/>
            <a:r>
              <a:rPr lang="en-GB" sz="2200" i="1" dirty="0" smtClean="0">
                <a:solidFill>
                  <a:srgbClr val="000000"/>
                </a:solidFill>
              </a:rPr>
              <a:t>z</a:t>
            </a:r>
            <a:r>
              <a:rPr lang="en-GB" sz="2200" dirty="0" smtClean="0">
                <a:solidFill>
                  <a:srgbClr val="000000"/>
                </a:solidFill>
              </a:rPr>
              <a:t>-transform tables should include ROCs</a:t>
            </a:r>
            <a:endParaRPr lang="en-GB" sz="2200" dirty="0">
              <a:solidFill>
                <a:srgbClr val="000000"/>
              </a:solidFill>
            </a:endParaRPr>
          </a:p>
        </p:txBody>
      </p:sp>
      <p:cxnSp>
        <p:nvCxnSpPr>
          <p:cNvPr id="19" name="Straight Connector 18"/>
          <p:cNvCxnSpPr/>
          <p:nvPr/>
        </p:nvCxnSpPr>
        <p:spPr bwMode="auto">
          <a:xfrm>
            <a:off x="1866260" y="2921000"/>
            <a:ext cx="8023265" cy="0"/>
          </a:xfrm>
          <a:prstGeom prst="line">
            <a:avLst/>
          </a:prstGeom>
          <a:solidFill>
            <a:schemeClr val="accent1"/>
          </a:solidFill>
          <a:ln w="19050" cap="flat" cmpd="sng" algn="ctr">
            <a:solidFill>
              <a:srgbClr val="000000"/>
            </a:solidFill>
            <a:prstDash val="solid"/>
            <a:round/>
            <a:headEnd type="none" w="med" len="med"/>
            <a:tailEnd type="none" w="lg" len="sm"/>
          </a:ln>
          <a:effectLst/>
        </p:spPr>
      </p:cxnSp>
    </p:spTree>
    <p:extLst>
      <p:ext uri="{BB962C8B-B14F-4D97-AF65-F5344CB8AC3E}">
        <p14:creationId xmlns:p14="http://schemas.microsoft.com/office/powerpoint/2010/main" val="42243640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666" name="Rectangle 2"/>
          <p:cNvSpPr>
            <a:spLocks noGrp="1" noChangeArrowheads="1"/>
          </p:cNvSpPr>
          <p:nvPr>
            <p:ph type="title"/>
          </p:nvPr>
        </p:nvSpPr>
        <p:spPr/>
        <p:txBody>
          <a:bodyPr>
            <a:normAutofit fontScale="90000"/>
          </a:bodyPr>
          <a:lstStyle/>
          <a:p>
            <a:pPr>
              <a:defRPr/>
            </a:pPr>
            <a:r>
              <a:rPr lang="en-US" dirty="0" smtClean="0"/>
              <a:t>What is the </a:t>
            </a:r>
            <a:r>
              <a:rPr lang="en-US" i="1" dirty="0" smtClean="0"/>
              <a:t>z</a:t>
            </a:r>
            <a:r>
              <a:rPr lang="en-US" dirty="0" smtClean="0"/>
              <a:t>-transform?</a:t>
            </a:r>
          </a:p>
        </p:txBody>
      </p:sp>
      <p:sp>
        <p:nvSpPr>
          <p:cNvPr id="4099" name="Rectangle 3"/>
          <p:cNvSpPr>
            <a:spLocks noGrp="1" noChangeArrowheads="1"/>
          </p:cNvSpPr>
          <p:nvPr>
            <p:ph idx="1"/>
          </p:nvPr>
        </p:nvSpPr>
        <p:spPr>
          <a:xfrm>
            <a:off x="768144" y="1600200"/>
            <a:ext cx="10593702" cy="1981200"/>
          </a:xfrm>
        </p:spPr>
        <p:txBody>
          <a:bodyPr/>
          <a:lstStyle/>
          <a:p>
            <a:pPr>
              <a:lnSpc>
                <a:spcPct val="150000"/>
              </a:lnSpc>
            </a:pPr>
            <a:r>
              <a:rPr lang="en-US" sz="2200" b="0" dirty="0" smtClean="0">
                <a:latin typeface="+mn-lt"/>
                <a:cs typeface="Times New Roman" pitchFamily="18" charset="0"/>
              </a:rPr>
              <a:t>The z-transform is the discrete-time equivalent of the Laplace transform.</a:t>
            </a:r>
          </a:p>
          <a:p>
            <a:pPr>
              <a:lnSpc>
                <a:spcPct val="150000"/>
              </a:lnSpc>
            </a:pPr>
            <a:r>
              <a:rPr lang="en-US" sz="2200" b="0" dirty="0" smtClean="0">
                <a:latin typeface="+mn-lt"/>
                <a:cs typeface="Times New Roman" pitchFamily="18" charset="0"/>
              </a:rPr>
              <a:t>The Laplace transform is a </a:t>
            </a:r>
            <a:r>
              <a:rPr lang="en-US" sz="2200" b="0" dirty="0" err="1" smtClean="0">
                <a:latin typeface="+mn-lt"/>
                <a:cs typeface="Times New Roman" pitchFamily="18" charset="0"/>
              </a:rPr>
              <a:t>generalisation</a:t>
            </a:r>
            <a:r>
              <a:rPr lang="en-US" sz="2200" b="0" dirty="0" smtClean="0">
                <a:latin typeface="+mn-lt"/>
                <a:cs typeface="Times New Roman" pitchFamily="18" charset="0"/>
              </a:rPr>
              <a:t> of the continuous-time Fourier transform.</a:t>
            </a:r>
          </a:p>
          <a:p>
            <a:pPr>
              <a:lnSpc>
                <a:spcPct val="150000"/>
              </a:lnSpc>
            </a:pPr>
            <a:r>
              <a:rPr lang="en-US" sz="2200" b="0" dirty="0" smtClean="0">
                <a:latin typeface="+mn-lt"/>
                <a:cs typeface="Times New Roman" pitchFamily="18" charset="0"/>
              </a:rPr>
              <a:t>The z-transform is a </a:t>
            </a:r>
            <a:r>
              <a:rPr lang="en-US" sz="2200" b="0" dirty="0" err="1" smtClean="0">
                <a:latin typeface="+mn-lt"/>
                <a:cs typeface="Times New Roman" pitchFamily="18" charset="0"/>
              </a:rPr>
              <a:t>generalisation</a:t>
            </a:r>
            <a:r>
              <a:rPr lang="en-US" sz="2200" b="0" dirty="0" smtClean="0">
                <a:latin typeface="+mn-lt"/>
                <a:cs typeface="Times New Roman" pitchFamily="18" charset="0"/>
              </a:rPr>
              <a:t> of the discrete-time Fourier transform.</a:t>
            </a:r>
          </a:p>
        </p:txBody>
      </p:sp>
    </p:spTree>
    <p:extLst>
      <p:ext uri="{BB962C8B-B14F-4D97-AF65-F5344CB8AC3E}">
        <p14:creationId xmlns:p14="http://schemas.microsoft.com/office/powerpoint/2010/main" val="36483062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Uses of the Laplace transform</a:t>
            </a:r>
            <a:endParaRPr lang="en-GB" dirty="0"/>
          </a:p>
        </p:txBody>
      </p:sp>
      <p:sp>
        <p:nvSpPr>
          <p:cNvPr id="3" name="Content Placeholder 2"/>
          <p:cNvSpPr>
            <a:spLocks noGrp="1"/>
          </p:cNvSpPr>
          <p:nvPr>
            <p:ph idx="1"/>
          </p:nvPr>
        </p:nvSpPr>
        <p:spPr>
          <a:xfrm>
            <a:off x="780792" y="1609729"/>
            <a:ext cx="11063726" cy="2674937"/>
          </a:xfrm>
        </p:spPr>
        <p:txBody>
          <a:bodyPr/>
          <a:lstStyle/>
          <a:p>
            <a:pPr>
              <a:lnSpc>
                <a:spcPct val="150000"/>
              </a:lnSpc>
            </a:pPr>
            <a:r>
              <a:rPr lang="en-GB" sz="2200" b="0" dirty="0" smtClean="0">
                <a:latin typeface="+mn-lt"/>
                <a:cs typeface="Times New Roman" pitchFamily="18" charset="0"/>
              </a:rPr>
              <a:t>Solution of continuous-time, linear differential equations</a:t>
            </a:r>
          </a:p>
          <a:p>
            <a:pPr>
              <a:lnSpc>
                <a:spcPct val="150000"/>
              </a:lnSpc>
            </a:pPr>
            <a:r>
              <a:rPr lang="en-GB" sz="2200" b="0" dirty="0" smtClean="0">
                <a:latin typeface="+mn-lt"/>
                <a:cs typeface="Times New Roman" pitchFamily="18" charset="0"/>
              </a:rPr>
              <a:t>Representation of continuous-time, linear time invariant systems as </a:t>
            </a:r>
            <a:r>
              <a:rPr lang="en-GB" sz="2200" b="0" i="1" dirty="0" smtClean="0">
                <a:latin typeface="+mn-lt"/>
                <a:cs typeface="Times New Roman" pitchFamily="18" charset="0"/>
              </a:rPr>
              <a:t>s</a:t>
            </a:r>
            <a:r>
              <a:rPr lang="en-GB" sz="2200" b="0" dirty="0" smtClean="0">
                <a:latin typeface="+mn-lt"/>
                <a:cs typeface="Times New Roman" pitchFamily="18" charset="0"/>
              </a:rPr>
              <a:t>-transfer functions</a:t>
            </a:r>
          </a:p>
          <a:p>
            <a:pPr>
              <a:lnSpc>
                <a:spcPct val="150000"/>
              </a:lnSpc>
            </a:pPr>
            <a:r>
              <a:rPr lang="en-GB" sz="2200" b="0" dirty="0" smtClean="0">
                <a:latin typeface="+mn-lt"/>
                <a:cs typeface="Times New Roman" pitchFamily="18" charset="0"/>
              </a:rPr>
              <a:t>Complex variable </a:t>
            </a:r>
            <a:r>
              <a:rPr lang="en-GB" sz="2200" b="0" i="1" dirty="0" smtClean="0">
                <a:latin typeface="+mn-lt"/>
                <a:cs typeface="Times New Roman" pitchFamily="18" charset="0"/>
              </a:rPr>
              <a:t>s</a:t>
            </a:r>
            <a:r>
              <a:rPr lang="en-GB" sz="2200" b="0" dirty="0" smtClean="0">
                <a:latin typeface="+mn-lt"/>
                <a:cs typeface="Times New Roman" pitchFamily="18" charset="0"/>
              </a:rPr>
              <a:t> may be viewed as an operator, representing differentiation with respect to time</a:t>
            </a:r>
            <a:endParaRPr lang="en-GB" sz="2200" b="0" dirty="0">
              <a:latin typeface="+mn-lt"/>
              <a:cs typeface="Times New Roman" pitchFamily="18" charset="0"/>
            </a:endParaRPr>
          </a:p>
        </p:txBody>
      </p:sp>
    </p:spTree>
    <p:extLst>
      <p:ext uri="{BB962C8B-B14F-4D97-AF65-F5344CB8AC3E}">
        <p14:creationId xmlns:p14="http://schemas.microsoft.com/office/powerpoint/2010/main" val="25619076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Uses of the </a:t>
            </a:r>
            <a:r>
              <a:rPr lang="en-GB" i="1" dirty="0" smtClean="0"/>
              <a:t>z</a:t>
            </a:r>
            <a:r>
              <a:rPr lang="en-GB" dirty="0" smtClean="0"/>
              <a:t>-transform</a:t>
            </a:r>
            <a:endParaRPr lang="en-GB" dirty="0"/>
          </a:p>
        </p:txBody>
      </p:sp>
      <p:sp>
        <p:nvSpPr>
          <p:cNvPr id="3" name="Content Placeholder 2"/>
          <p:cNvSpPr>
            <a:spLocks noGrp="1"/>
          </p:cNvSpPr>
          <p:nvPr>
            <p:ph idx="1"/>
          </p:nvPr>
        </p:nvSpPr>
        <p:spPr>
          <a:xfrm>
            <a:off x="783993" y="1609729"/>
            <a:ext cx="11063726" cy="2674937"/>
          </a:xfrm>
        </p:spPr>
        <p:txBody>
          <a:bodyPr/>
          <a:lstStyle/>
          <a:p>
            <a:pPr>
              <a:lnSpc>
                <a:spcPct val="150000"/>
              </a:lnSpc>
            </a:pPr>
            <a:r>
              <a:rPr lang="en-GB" sz="2200" b="0" dirty="0" smtClean="0">
                <a:latin typeface="+mn-lt"/>
                <a:cs typeface="Times New Roman" pitchFamily="18" charset="0"/>
              </a:rPr>
              <a:t>Solution of discrete-time, linear difference equations</a:t>
            </a:r>
          </a:p>
          <a:p>
            <a:pPr>
              <a:lnSpc>
                <a:spcPct val="150000"/>
              </a:lnSpc>
            </a:pPr>
            <a:r>
              <a:rPr lang="en-GB" sz="2200" b="0" dirty="0" smtClean="0">
                <a:latin typeface="+mn-lt"/>
                <a:cs typeface="Times New Roman" pitchFamily="18" charset="0"/>
              </a:rPr>
              <a:t>Representation of discrete-time, linear time invariant systems as z-transfer functions</a:t>
            </a:r>
          </a:p>
          <a:p>
            <a:pPr>
              <a:lnSpc>
                <a:spcPct val="150000"/>
              </a:lnSpc>
            </a:pPr>
            <a:r>
              <a:rPr lang="en-GB" sz="2200" b="0" dirty="0" smtClean="0">
                <a:latin typeface="+mn-lt"/>
                <a:cs typeface="Times New Roman" pitchFamily="18" charset="0"/>
              </a:rPr>
              <a:t>Complex variable z may be viewed as an operator representing a shift of one sample in a sequence</a:t>
            </a:r>
          </a:p>
          <a:p>
            <a:endParaRPr lang="en-GB" dirty="0"/>
          </a:p>
        </p:txBody>
      </p:sp>
    </p:spTree>
    <p:extLst>
      <p:ext uri="{BB962C8B-B14F-4D97-AF65-F5344CB8AC3E}">
        <p14:creationId xmlns:p14="http://schemas.microsoft.com/office/powerpoint/2010/main" val="20869319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Definition of the </a:t>
            </a:r>
            <a:r>
              <a:rPr lang="en-GB" i="1" dirty="0" smtClean="0"/>
              <a:t>z</a:t>
            </a:r>
            <a:r>
              <a:rPr lang="en-GB" dirty="0" smtClean="0"/>
              <a:t>-transform</a:t>
            </a:r>
            <a:endParaRPr lang="en-GB" dirty="0"/>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3827153601"/>
              </p:ext>
            </p:extLst>
          </p:nvPr>
        </p:nvGraphicFramePr>
        <p:xfrm>
          <a:off x="3505936" y="1628311"/>
          <a:ext cx="5175238" cy="1419693"/>
        </p:xfrm>
        <a:graphic>
          <a:graphicData uri="http://schemas.openxmlformats.org/presentationml/2006/ole">
            <mc:AlternateContent xmlns:mc="http://schemas.openxmlformats.org/markup-compatibility/2006">
              <mc:Choice xmlns:v="urn:schemas-microsoft-com:vml" Requires="v">
                <p:oleObj spid="_x0000_s1026" name="Equation" r:id="rId4" imgW="1180588" imgH="431613" progId="Equation.3">
                  <p:embed/>
                </p:oleObj>
              </mc:Choice>
              <mc:Fallback>
                <p:oleObj name="Equation" r:id="rId4" imgW="1180588" imgH="431613" progId="Equation.3">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936" y="1628311"/>
                        <a:ext cx="5175238" cy="14196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1056978" y="3731657"/>
            <a:ext cx="3923949" cy="1107996"/>
          </a:xfrm>
          <a:prstGeom prst="rect">
            <a:avLst/>
          </a:prstGeom>
          <a:noFill/>
        </p:spPr>
        <p:txBody>
          <a:bodyPr wrap="square" rtlCol="0">
            <a:spAutoFit/>
          </a:bodyPr>
          <a:lstStyle/>
          <a:p>
            <a:pPr defTabSz="457200">
              <a:lnSpc>
                <a:spcPct val="150000"/>
              </a:lnSpc>
            </a:pPr>
            <a:r>
              <a:rPr lang="en-GB" sz="2200" i="1" dirty="0" smtClean="0">
                <a:solidFill>
                  <a:srgbClr val="000000"/>
                </a:solidFill>
              </a:rPr>
              <a:t>X</a:t>
            </a:r>
            <a:r>
              <a:rPr lang="en-GB" sz="2200" dirty="0" smtClean="0">
                <a:solidFill>
                  <a:srgbClr val="000000"/>
                </a:solidFill>
              </a:rPr>
              <a:t>(</a:t>
            </a:r>
            <a:r>
              <a:rPr lang="en-GB" sz="2200" i="1" dirty="0" smtClean="0">
                <a:solidFill>
                  <a:srgbClr val="000000"/>
                </a:solidFill>
              </a:rPr>
              <a:t>z</a:t>
            </a:r>
            <a:r>
              <a:rPr lang="en-GB" sz="2200" dirty="0" smtClean="0">
                <a:solidFill>
                  <a:srgbClr val="000000"/>
                </a:solidFill>
              </a:rPr>
              <a:t>) is a continuous function of complex variable </a:t>
            </a:r>
            <a:r>
              <a:rPr lang="en-GB" sz="2200" i="1" dirty="0" smtClean="0">
                <a:solidFill>
                  <a:srgbClr val="000000"/>
                </a:solidFill>
              </a:rPr>
              <a:t>z.</a:t>
            </a:r>
            <a:endParaRPr lang="en-GB" sz="2200" i="1" dirty="0">
              <a:solidFill>
                <a:srgbClr val="000000"/>
              </a:solidFill>
            </a:endParaRPr>
          </a:p>
        </p:txBody>
      </p:sp>
      <p:sp>
        <p:nvSpPr>
          <p:cNvPr id="6" name="TextBox 5"/>
          <p:cNvSpPr txBox="1"/>
          <p:nvPr/>
        </p:nvSpPr>
        <p:spPr>
          <a:xfrm>
            <a:off x="6579254" y="3712607"/>
            <a:ext cx="4658784" cy="2123658"/>
          </a:xfrm>
          <a:prstGeom prst="rect">
            <a:avLst/>
          </a:prstGeom>
          <a:noFill/>
        </p:spPr>
        <p:txBody>
          <a:bodyPr wrap="square" rtlCol="0">
            <a:spAutoFit/>
          </a:bodyPr>
          <a:lstStyle/>
          <a:p>
            <a:pPr defTabSz="457200">
              <a:lnSpc>
                <a:spcPct val="150000"/>
              </a:lnSpc>
            </a:pPr>
            <a:r>
              <a:rPr lang="en-GB" sz="2200" i="1" dirty="0" smtClean="0">
                <a:solidFill>
                  <a:srgbClr val="000000"/>
                </a:solidFill>
              </a:rPr>
              <a:t>x</a:t>
            </a:r>
            <a:r>
              <a:rPr lang="en-GB" sz="2200" dirty="0" smtClean="0">
                <a:solidFill>
                  <a:srgbClr val="000000"/>
                </a:solidFill>
              </a:rPr>
              <a:t>(</a:t>
            </a:r>
            <a:r>
              <a:rPr lang="en-GB" sz="2200" i="1" dirty="0" smtClean="0">
                <a:solidFill>
                  <a:srgbClr val="000000"/>
                </a:solidFill>
              </a:rPr>
              <a:t>n</a:t>
            </a:r>
            <a:r>
              <a:rPr lang="en-GB" sz="2200" dirty="0" smtClean="0">
                <a:solidFill>
                  <a:srgbClr val="000000"/>
                </a:solidFill>
              </a:rPr>
              <a:t>) is a discrete-time sequence. It is a signal but, if considered to be an impulse response, it may represent, or characterise, a system.</a:t>
            </a:r>
            <a:endParaRPr lang="en-GB" sz="2200" dirty="0">
              <a:solidFill>
                <a:srgbClr val="000000"/>
              </a:solidFill>
            </a:endParaRPr>
          </a:p>
        </p:txBody>
      </p:sp>
    </p:spTree>
    <p:extLst>
      <p:ext uri="{BB962C8B-B14F-4D97-AF65-F5344CB8AC3E}">
        <p14:creationId xmlns:p14="http://schemas.microsoft.com/office/powerpoint/2010/main" val="1743472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i="1" dirty="0" smtClean="0"/>
              <a:t>z</a:t>
            </a:r>
            <a:r>
              <a:rPr lang="en-GB" dirty="0" smtClean="0"/>
              <a:t>-transform and Fourier transform</a:t>
            </a:r>
            <a:endParaRPr lang="en-GB" dirty="0"/>
          </a:p>
        </p:txBody>
      </p:sp>
      <p:sp>
        <p:nvSpPr>
          <p:cNvPr id="4" name="TextBox 3"/>
          <p:cNvSpPr txBox="1"/>
          <p:nvPr/>
        </p:nvSpPr>
        <p:spPr>
          <a:xfrm>
            <a:off x="793356" y="1295400"/>
            <a:ext cx="10520871" cy="1107996"/>
          </a:xfrm>
          <a:prstGeom prst="rect">
            <a:avLst/>
          </a:prstGeom>
          <a:noFill/>
        </p:spPr>
        <p:txBody>
          <a:bodyPr wrap="square" rtlCol="0">
            <a:spAutoFit/>
          </a:bodyPr>
          <a:lstStyle/>
          <a:p>
            <a:pPr defTabSz="457200">
              <a:lnSpc>
                <a:spcPct val="150000"/>
              </a:lnSpc>
            </a:pPr>
            <a:r>
              <a:rPr lang="en-GB" sz="2200" dirty="0" smtClean="0">
                <a:solidFill>
                  <a:srgbClr val="000000"/>
                </a:solidFill>
              </a:rPr>
              <a:t>The </a:t>
            </a:r>
            <a:r>
              <a:rPr lang="en-GB" sz="2200" i="1" dirty="0" smtClean="0">
                <a:solidFill>
                  <a:srgbClr val="000000"/>
                </a:solidFill>
              </a:rPr>
              <a:t>z</a:t>
            </a:r>
            <a:r>
              <a:rPr lang="en-GB" sz="2200" dirty="0" smtClean="0">
                <a:solidFill>
                  <a:srgbClr val="000000"/>
                </a:solidFill>
              </a:rPr>
              <a:t>-transform is concerned with discrete-time signals (sequences).</a:t>
            </a:r>
          </a:p>
          <a:p>
            <a:pPr defTabSz="457200">
              <a:lnSpc>
                <a:spcPct val="150000"/>
              </a:lnSpc>
            </a:pPr>
            <a:r>
              <a:rPr lang="en-GB" sz="2200" dirty="0" smtClean="0">
                <a:solidFill>
                  <a:srgbClr val="000000"/>
                </a:solidFill>
              </a:rPr>
              <a:t>The corresponding form of Fourier analysis is the discrete-time Fourier transform (DTFT).  </a:t>
            </a:r>
            <a:endParaRPr lang="en-GB" sz="2200" dirty="0">
              <a:solidFill>
                <a:srgbClr val="000000"/>
              </a:solidFill>
            </a:endParaRPr>
          </a:p>
        </p:txBody>
      </p:sp>
      <p:sp>
        <p:nvSpPr>
          <p:cNvPr id="5" name="TextBox 4"/>
          <p:cNvSpPr txBox="1"/>
          <p:nvPr/>
        </p:nvSpPr>
        <p:spPr>
          <a:xfrm>
            <a:off x="1682187" y="3124203"/>
            <a:ext cx="2923817" cy="430887"/>
          </a:xfrm>
          <a:prstGeom prst="rect">
            <a:avLst/>
          </a:prstGeom>
          <a:noFill/>
        </p:spPr>
        <p:txBody>
          <a:bodyPr wrap="none" rtlCol="0">
            <a:spAutoFit/>
          </a:bodyPr>
          <a:lstStyle/>
          <a:p>
            <a:pPr defTabSz="457200"/>
            <a:r>
              <a:rPr lang="en-GB" sz="2200" dirty="0" smtClean="0">
                <a:solidFill>
                  <a:srgbClr val="000000"/>
                </a:solidFill>
              </a:rPr>
              <a:t>The DTFT is defined as:</a:t>
            </a:r>
            <a:endParaRPr lang="en-GB" sz="2200" dirty="0">
              <a:solidFill>
                <a:srgbClr val="000000"/>
              </a:solidFill>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2929505042"/>
              </p:ext>
            </p:extLst>
          </p:nvPr>
        </p:nvGraphicFramePr>
        <p:xfrm>
          <a:off x="4053580" y="3981450"/>
          <a:ext cx="4038517" cy="990600"/>
        </p:xfrm>
        <a:graphic>
          <a:graphicData uri="http://schemas.openxmlformats.org/presentationml/2006/ole">
            <mc:AlternateContent xmlns:mc="http://schemas.openxmlformats.org/markup-compatibility/2006">
              <mc:Choice xmlns:v="urn:schemas-microsoft-com:vml" Requires="v">
                <p:oleObj spid="_x0000_s2050" name="Equation" r:id="rId4" imgW="1320227" imgH="431613" progId="Equation.3">
                  <p:embed/>
                </p:oleObj>
              </mc:Choice>
              <mc:Fallback>
                <p:oleObj name="Equation" r:id="rId4" imgW="1320227" imgH="431613"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53580" y="3981450"/>
                        <a:ext cx="4038517"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52975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i="1" dirty="0" smtClean="0"/>
              <a:t>z</a:t>
            </a:r>
            <a:r>
              <a:rPr lang="en-GB" dirty="0" smtClean="0"/>
              <a:t>-transform and DTFT</a:t>
            </a:r>
            <a:endParaRPr lang="en-GB" dirty="0"/>
          </a:p>
        </p:txBody>
      </p:sp>
      <p:sp>
        <p:nvSpPr>
          <p:cNvPr id="3" name="TextBox 2"/>
          <p:cNvSpPr txBox="1"/>
          <p:nvPr/>
        </p:nvSpPr>
        <p:spPr>
          <a:xfrm>
            <a:off x="1218726" y="1133476"/>
            <a:ext cx="5633629" cy="707886"/>
          </a:xfrm>
          <a:prstGeom prst="rect">
            <a:avLst/>
          </a:prstGeom>
          <a:noFill/>
        </p:spPr>
        <p:txBody>
          <a:bodyPr wrap="none" rtlCol="0">
            <a:spAutoFit/>
          </a:bodyPr>
          <a:lstStyle/>
          <a:p>
            <a:pPr defTabSz="457200"/>
            <a:r>
              <a:rPr lang="en-GB" sz="2200" dirty="0" smtClean="0">
                <a:solidFill>
                  <a:srgbClr val="000000"/>
                </a:solidFill>
              </a:rPr>
              <a:t>Expressing complex variable </a:t>
            </a:r>
            <a:r>
              <a:rPr lang="en-GB" sz="2200" i="1" dirty="0" smtClean="0">
                <a:solidFill>
                  <a:srgbClr val="000000"/>
                </a:solidFill>
              </a:rPr>
              <a:t>z</a:t>
            </a:r>
            <a:r>
              <a:rPr lang="en-GB" sz="2200" dirty="0" smtClean="0">
                <a:solidFill>
                  <a:srgbClr val="000000"/>
                </a:solidFill>
              </a:rPr>
              <a:t> in polar form, i.e.</a:t>
            </a:r>
          </a:p>
          <a:p>
            <a:pPr defTabSz="457200"/>
            <a:endParaRPr lang="en-GB" i="1" dirty="0">
              <a:solidFill>
                <a:srgbClr val="000000"/>
              </a:solidFill>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90510060"/>
              </p:ext>
            </p:extLst>
          </p:nvPr>
        </p:nvGraphicFramePr>
        <p:xfrm>
          <a:off x="6869119" y="1114426"/>
          <a:ext cx="1734989" cy="431800"/>
        </p:xfrm>
        <a:graphic>
          <a:graphicData uri="http://schemas.openxmlformats.org/presentationml/2006/ole">
            <mc:AlternateContent xmlns:mc="http://schemas.openxmlformats.org/markup-compatibility/2006">
              <mc:Choice xmlns:v="urn:schemas-microsoft-com:vml" Requires="v">
                <p:oleObj spid="_x0000_s3074" name="Equation" r:id="rId4" imgW="520474" imgH="203112" progId="Equation.3">
                  <p:embed/>
                </p:oleObj>
              </mc:Choice>
              <mc:Fallback>
                <p:oleObj name="Equation" r:id="rId4" imgW="520474" imgH="203112"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69119" y="1114426"/>
                        <a:ext cx="1734989"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2818" name="Object 2"/>
          <p:cNvGraphicFramePr>
            <a:graphicFrameLocks noGrp="1" noChangeAspect="1"/>
          </p:cNvGraphicFramePr>
          <p:nvPr>
            <p:extLst>
              <p:ext uri="{D42A27DB-BD31-4B8C-83A1-F6EECF244321}">
                <p14:modId xmlns:p14="http://schemas.microsoft.com/office/powerpoint/2010/main" val="1925420712"/>
              </p:ext>
            </p:extLst>
          </p:nvPr>
        </p:nvGraphicFramePr>
        <p:xfrm>
          <a:off x="3945245" y="1943100"/>
          <a:ext cx="4264237" cy="1789318"/>
        </p:xfrm>
        <a:graphic>
          <a:graphicData uri="http://schemas.openxmlformats.org/presentationml/2006/ole">
            <mc:AlternateContent xmlns:mc="http://schemas.openxmlformats.org/markup-compatibility/2006">
              <mc:Choice xmlns:v="urn:schemas-microsoft-com:vml" Requires="v">
                <p:oleObj spid="_x0000_s3075" name="Equation" r:id="rId6" imgW="1587500" imgH="889000" progId="Equation.3">
                  <p:embed/>
                </p:oleObj>
              </mc:Choice>
              <mc:Fallback>
                <p:oleObj name="Equation" r:id="rId6" imgW="1587500" imgH="889000" progId="Equation.3">
                  <p:embed/>
                  <p:pic>
                    <p:nvPicPr>
                      <p:cNvPr id="0" name=""/>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45245" y="1943100"/>
                        <a:ext cx="4264237" cy="17893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1726527" y="4171954"/>
            <a:ext cx="8359136" cy="1672253"/>
          </a:xfrm>
          <a:prstGeom prst="rect">
            <a:avLst/>
          </a:prstGeom>
          <a:noFill/>
        </p:spPr>
        <p:txBody>
          <a:bodyPr wrap="square" rtlCol="0">
            <a:spAutoFit/>
          </a:bodyPr>
          <a:lstStyle/>
          <a:p>
            <a:pPr defTabSz="457200"/>
            <a:r>
              <a:rPr lang="en-GB" sz="2200" dirty="0" smtClean="0">
                <a:solidFill>
                  <a:srgbClr val="000000"/>
                </a:solidFill>
              </a:rPr>
              <a:t>The </a:t>
            </a:r>
            <a:r>
              <a:rPr lang="en-GB" sz="2200" i="1" dirty="0" smtClean="0">
                <a:solidFill>
                  <a:srgbClr val="000000"/>
                </a:solidFill>
              </a:rPr>
              <a:t>z</a:t>
            </a:r>
            <a:r>
              <a:rPr lang="en-GB" sz="2200" dirty="0" smtClean="0">
                <a:solidFill>
                  <a:srgbClr val="000000"/>
                </a:solidFill>
              </a:rPr>
              <a:t>-transform of </a:t>
            </a:r>
            <a:r>
              <a:rPr lang="en-GB" sz="2200" i="1" dirty="0" smtClean="0">
                <a:solidFill>
                  <a:srgbClr val="000000"/>
                </a:solidFill>
              </a:rPr>
              <a:t>x(n)</a:t>
            </a:r>
            <a:r>
              <a:rPr lang="en-GB" sz="2200" dirty="0" smtClean="0">
                <a:solidFill>
                  <a:srgbClr val="000000"/>
                </a:solidFill>
              </a:rPr>
              <a:t> is equivalent to the DTFT of </a:t>
            </a:r>
            <a:r>
              <a:rPr lang="en-GB" sz="2200" i="1" dirty="0" smtClean="0">
                <a:solidFill>
                  <a:srgbClr val="000000"/>
                </a:solidFill>
              </a:rPr>
              <a:t>x(n)r</a:t>
            </a:r>
            <a:r>
              <a:rPr lang="en-GB" sz="2200" i="1" baseline="30000" dirty="0" smtClean="0">
                <a:solidFill>
                  <a:srgbClr val="000000"/>
                </a:solidFill>
              </a:rPr>
              <a:t>-n</a:t>
            </a:r>
            <a:r>
              <a:rPr lang="en-GB" sz="2200" dirty="0" smtClean="0">
                <a:solidFill>
                  <a:srgbClr val="000000"/>
                </a:solidFill>
              </a:rPr>
              <a:t>.</a:t>
            </a:r>
            <a:endParaRPr lang="en-GB" sz="2200" i="1" baseline="30000" dirty="0" smtClean="0">
              <a:solidFill>
                <a:srgbClr val="000000"/>
              </a:solidFill>
            </a:endParaRPr>
          </a:p>
          <a:p>
            <a:pPr defTabSz="457200"/>
            <a:endParaRPr lang="en-GB" sz="2200" i="1" baseline="30000" dirty="0" smtClean="0">
              <a:solidFill>
                <a:srgbClr val="000000"/>
              </a:solidFill>
            </a:endParaRPr>
          </a:p>
          <a:p>
            <a:pPr defTabSz="457200"/>
            <a:r>
              <a:rPr lang="en-GB" sz="2200" dirty="0" smtClean="0">
                <a:solidFill>
                  <a:srgbClr val="000000"/>
                </a:solidFill>
              </a:rPr>
              <a:t>If r = 1 then the </a:t>
            </a:r>
            <a:r>
              <a:rPr lang="en-GB" sz="2200" i="1" dirty="0" smtClean="0">
                <a:solidFill>
                  <a:srgbClr val="000000"/>
                </a:solidFill>
              </a:rPr>
              <a:t>z</a:t>
            </a:r>
            <a:r>
              <a:rPr lang="en-GB" sz="2200" dirty="0" smtClean="0">
                <a:solidFill>
                  <a:srgbClr val="000000"/>
                </a:solidFill>
              </a:rPr>
              <a:t>-transform of </a:t>
            </a:r>
            <a:r>
              <a:rPr lang="en-GB" sz="2200" i="1" dirty="0" smtClean="0">
                <a:solidFill>
                  <a:srgbClr val="000000"/>
                </a:solidFill>
              </a:rPr>
              <a:t>x(n)</a:t>
            </a:r>
            <a:r>
              <a:rPr lang="en-GB" sz="2200" dirty="0" smtClean="0">
                <a:solidFill>
                  <a:srgbClr val="000000"/>
                </a:solidFill>
              </a:rPr>
              <a:t> is equivalent to the DTFT of </a:t>
            </a:r>
            <a:r>
              <a:rPr lang="en-GB" sz="2200" i="1" dirty="0" smtClean="0">
                <a:solidFill>
                  <a:srgbClr val="000000"/>
                </a:solidFill>
              </a:rPr>
              <a:t>x(n)</a:t>
            </a:r>
            <a:r>
              <a:rPr lang="en-GB" sz="2200" dirty="0" smtClean="0">
                <a:solidFill>
                  <a:srgbClr val="000000"/>
                </a:solidFill>
              </a:rPr>
              <a:t>.</a:t>
            </a:r>
          </a:p>
          <a:p>
            <a:pPr defTabSz="457200"/>
            <a:endParaRPr lang="en-GB" sz="2200" dirty="0" smtClean="0">
              <a:solidFill>
                <a:srgbClr val="000000"/>
              </a:solidFill>
            </a:endParaRPr>
          </a:p>
          <a:p>
            <a:pPr defTabSz="457200"/>
            <a:r>
              <a:rPr lang="en-GB" sz="2200" dirty="0" smtClean="0">
                <a:solidFill>
                  <a:srgbClr val="000000"/>
                </a:solidFill>
              </a:rPr>
              <a:t>Recall that |</a:t>
            </a:r>
            <a:r>
              <a:rPr lang="en-GB" sz="2200" i="1" dirty="0" smtClean="0">
                <a:solidFill>
                  <a:srgbClr val="000000"/>
                </a:solidFill>
              </a:rPr>
              <a:t>z</a:t>
            </a:r>
            <a:r>
              <a:rPr lang="en-GB" sz="2200" dirty="0" smtClean="0">
                <a:solidFill>
                  <a:srgbClr val="000000"/>
                </a:solidFill>
              </a:rPr>
              <a:t>| = </a:t>
            </a:r>
            <a:r>
              <a:rPr lang="en-GB" sz="2200" i="1" dirty="0" smtClean="0">
                <a:solidFill>
                  <a:srgbClr val="000000"/>
                </a:solidFill>
              </a:rPr>
              <a:t>r</a:t>
            </a:r>
            <a:r>
              <a:rPr lang="en-GB" sz="2200" dirty="0" smtClean="0">
                <a:solidFill>
                  <a:srgbClr val="000000"/>
                </a:solidFill>
              </a:rPr>
              <a:t>.</a:t>
            </a:r>
          </a:p>
        </p:txBody>
      </p:sp>
    </p:spTree>
    <p:extLst>
      <p:ext uri="{BB962C8B-B14F-4D97-AF65-F5344CB8AC3E}">
        <p14:creationId xmlns:p14="http://schemas.microsoft.com/office/powerpoint/2010/main" val="37400142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i="1" dirty="0" smtClean="0"/>
              <a:t>z</a:t>
            </a:r>
            <a:r>
              <a:rPr lang="en-GB" dirty="0" smtClean="0"/>
              <a:t>-transform of an exponential function</a:t>
            </a:r>
            <a:endParaRPr lang="en-GB" dirty="0"/>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3327246214"/>
              </p:ext>
            </p:extLst>
          </p:nvPr>
        </p:nvGraphicFramePr>
        <p:xfrm>
          <a:off x="4909507" y="957366"/>
          <a:ext cx="2680045" cy="532029"/>
        </p:xfrm>
        <a:graphic>
          <a:graphicData uri="http://schemas.openxmlformats.org/presentationml/2006/ole">
            <mc:AlternateContent xmlns:mc="http://schemas.openxmlformats.org/markup-compatibility/2006">
              <mc:Choice xmlns:v="urn:schemas-microsoft-com:vml" Requires="v">
                <p:oleObj spid="_x0000_s4098" name="Equation" r:id="rId4" imgW="863225" imgH="228501" progId="Equation.3">
                  <p:embed/>
                </p:oleObj>
              </mc:Choice>
              <mc:Fallback>
                <p:oleObj name="Equation" r:id="rId4" imgW="863225" imgH="228501" progId="Equation.3">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09507" y="957366"/>
                        <a:ext cx="2680045" cy="5320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630039038"/>
              </p:ext>
            </p:extLst>
          </p:nvPr>
        </p:nvGraphicFramePr>
        <p:xfrm>
          <a:off x="3123553" y="2042963"/>
          <a:ext cx="5968911" cy="928838"/>
        </p:xfrm>
        <a:graphic>
          <a:graphicData uri="http://schemas.openxmlformats.org/presentationml/2006/ole">
            <mc:AlternateContent xmlns:mc="http://schemas.openxmlformats.org/markup-compatibility/2006">
              <mc:Choice xmlns:v="urn:schemas-microsoft-com:vml" Requires="v">
                <p:oleObj spid="_x0000_s4099" name="Equation" r:id="rId6" imgW="2082800" imgH="431800" progId="Equation.3">
                  <p:embed/>
                </p:oleObj>
              </mc:Choice>
              <mc:Fallback>
                <p:oleObj name="Equation" r:id="rId6" imgW="2082800" imgH="4318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23553" y="2042963"/>
                        <a:ext cx="5968911" cy="928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1015604" y="1562104"/>
            <a:ext cx="4576106" cy="430887"/>
          </a:xfrm>
          <a:prstGeom prst="rect">
            <a:avLst/>
          </a:prstGeom>
          <a:noFill/>
        </p:spPr>
        <p:txBody>
          <a:bodyPr wrap="none" rtlCol="0">
            <a:spAutoFit/>
          </a:bodyPr>
          <a:lstStyle/>
          <a:p>
            <a:pPr defTabSz="457200"/>
            <a:r>
              <a:rPr lang="en-GB" sz="2200" dirty="0" smtClean="0">
                <a:solidFill>
                  <a:srgbClr val="000000"/>
                </a:solidFill>
              </a:rPr>
              <a:t>From the definition of the </a:t>
            </a:r>
            <a:r>
              <a:rPr lang="en-GB" sz="2200" i="1" dirty="0" smtClean="0">
                <a:solidFill>
                  <a:srgbClr val="000000"/>
                </a:solidFill>
              </a:rPr>
              <a:t>z</a:t>
            </a:r>
            <a:r>
              <a:rPr lang="en-GB" sz="2200" dirty="0" smtClean="0">
                <a:solidFill>
                  <a:srgbClr val="000000"/>
                </a:solidFill>
              </a:rPr>
              <a:t>-transform</a:t>
            </a:r>
            <a:endParaRPr lang="en-GB" sz="2200" dirty="0">
              <a:solidFill>
                <a:srgbClr val="000000"/>
              </a:solidFill>
            </a:endParaRPr>
          </a:p>
        </p:txBody>
      </p:sp>
      <p:sp>
        <p:nvSpPr>
          <p:cNvPr id="7" name="TextBox 6"/>
          <p:cNvSpPr txBox="1"/>
          <p:nvPr/>
        </p:nvSpPr>
        <p:spPr>
          <a:xfrm>
            <a:off x="1015604" y="2981326"/>
            <a:ext cx="5079704" cy="369332"/>
          </a:xfrm>
          <a:prstGeom prst="rect">
            <a:avLst/>
          </a:prstGeom>
          <a:noFill/>
        </p:spPr>
        <p:txBody>
          <a:bodyPr wrap="none" rtlCol="0">
            <a:spAutoFit/>
          </a:bodyPr>
          <a:lstStyle/>
          <a:p>
            <a:pPr defTabSz="457200"/>
            <a:r>
              <a:rPr lang="en-GB" dirty="0" smtClean="0">
                <a:solidFill>
                  <a:srgbClr val="000000"/>
                </a:solidFill>
              </a:rPr>
              <a:t>Comparing this with the Taylor series approximation</a:t>
            </a:r>
            <a:endParaRPr lang="en-GB" dirty="0">
              <a:solidFill>
                <a:srgbClr val="000000"/>
              </a:solidFill>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2788165995"/>
              </p:ext>
            </p:extLst>
          </p:nvPr>
        </p:nvGraphicFramePr>
        <p:xfrm>
          <a:off x="3297630" y="3448051"/>
          <a:ext cx="2234327" cy="838200"/>
        </p:xfrm>
        <a:graphic>
          <a:graphicData uri="http://schemas.openxmlformats.org/presentationml/2006/ole">
            <mc:AlternateContent xmlns:mc="http://schemas.openxmlformats.org/markup-compatibility/2006">
              <mc:Choice xmlns:v="urn:schemas-microsoft-com:vml" Requires="v">
                <p:oleObj spid="_x0000_s4100" name="Equation" r:id="rId8" imgW="863225" imgH="431613" progId="Equation.3">
                  <p:embed/>
                </p:oleObj>
              </mc:Choice>
              <mc:Fallback>
                <p:oleObj name="Equation" r:id="rId8" imgW="863225" imgH="431613"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97630" y="3448051"/>
                        <a:ext cx="2234327"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p:nvPr/>
        </p:nvSpPr>
        <p:spPr>
          <a:xfrm>
            <a:off x="5891355" y="3636409"/>
            <a:ext cx="522191" cy="369332"/>
          </a:xfrm>
          <a:prstGeom prst="rect">
            <a:avLst/>
          </a:prstGeom>
          <a:noFill/>
        </p:spPr>
        <p:txBody>
          <a:bodyPr wrap="none" rtlCol="0">
            <a:spAutoFit/>
          </a:bodyPr>
          <a:lstStyle/>
          <a:p>
            <a:pPr defTabSz="457200"/>
            <a:r>
              <a:rPr lang="en-GB" dirty="0" smtClean="0">
                <a:solidFill>
                  <a:srgbClr val="000000"/>
                </a:solidFill>
              </a:rPr>
              <a:t>for </a:t>
            </a:r>
            <a:endParaRPr lang="en-GB" dirty="0">
              <a:solidFill>
                <a:srgbClr val="000000"/>
              </a:solidFill>
            </a:endParaRPr>
          </a:p>
        </p:txBody>
      </p:sp>
      <p:graphicFrame>
        <p:nvGraphicFramePr>
          <p:cNvPr id="10" name="Object 9"/>
          <p:cNvGraphicFramePr>
            <a:graphicFrameLocks noChangeAspect="1"/>
          </p:cNvGraphicFramePr>
          <p:nvPr>
            <p:extLst>
              <p:ext uri="{D42A27DB-BD31-4B8C-83A1-F6EECF244321}">
                <p14:modId xmlns:p14="http://schemas.microsoft.com/office/powerpoint/2010/main" val="194903829"/>
              </p:ext>
            </p:extLst>
          </p:nvPr>
        </p:nvGraphicFramePr>
        <p:xfrm>
          <a:off x="6741077" y="3632407"/>
          <a:ext cx="896979" cy="473902"/>
        </p:xfrm>
        <a:graphic>
          <a:graphicData uri="http://schemas.openxmlformats.org/presentationml/2006/ole">
            <mc:AlternateContent xmlns:mc="http://schemas.openxmlformats.org/markup-compatibility/2006">
              <mc:Choice xmlns:v="urn:schemas-microsoft-com:vml" Requires="v">
                <p:oleObj spid="_x0000_s4101" name="Equation" r:id="rId10" imgW="393480" imgH="253800" progId="Equation.3">
                  <p:embed/>
                </p:oleObj>
              </mc:Choice>
              <mc:Fallback>
                <p:oleObj name="Equation" r:id="rId10" imgW="393480" imgH="2538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41077" y="3632407"/>
                        <a:ext cx="896979" cy="4739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Box 10"/>
          <p:cNvSpPr txBox="1"/>
          <p:nvPr/>
        </p:nvSpPr>
        <p:spPr>
          <a:xfrm>
            <a:off x="1015605" y="4659275"/>
            <a:ext cx="1454183" cy="369332"/>
          </a:xfrm>
          <a:prstGeom prst="rect">
            <a:avLst/>
          </a:prstGeom>
          <a:noFill/>
        </p:spPr>
        <p:txBody>
          <a:bodyPr wrap="none" rtlCol="0">
            <a:spAutoFit/>
          </a:bodyPr>
          <a:lstStyle/>
          <a:p>
            <a:pPr defTabSz="457200"/>
            <a:r>
              <a:rPr lang="en-GB" dirty="0" smtClean="0">
                <a:solidFill>
                  <a:srgbClr val="000000"/>
                </a:solidFill>
              </a:rPr>
              <a:t>We can write</a:t>
            </a:r>
            <a:endParaRPr lang="en-GB" dirty="0">
              <a:solidFill>
                <a:srgbClr val="000000"/>
              </a:solidFill>
            </a:endParaRPr>
          </a:p>
        </p:txBody>
      </p:sp>
      <p:sp>
        <p:nvSpPr>
          <p:cNvPr id="12" name="TextBox 11"/>
          <p:cNvSpPr txBox="1"/>
          <p:nvPr/>
        </p:nvSpPr>
        <p:spPr>
          <a:xfrm>
            <a:off x="6893379" y="4659275"/>
            <a:ext cx="458079" cy="369332"/>
          </a:xfrm>
          <a:prstGeom prst="rect">
            <a:avLst/>
          </a:prstGeom>
          <a:noFill/>
        </p:spPr>
        <p:txBody>
          <a:bodyPr wrap="none" rtlCol="0">
            <a:spAutoFit/>
          </a:bodyPr>
          <a:lstStyle/>
          <a:p>
            <a:pPr defTabSz="457200"/>
            <a:r>
              <a:rPr lang="en-GB" dirty="0" smtClean="0">
                <a:solidFill>
                  <a:srgbClr val="000000"/>
                </a:solidFill>
              </a:rPr>
              <a:t>for</a:t>
            </a:r>
            <a:endParaRPr lang="en-GB" dirty="0">
              <a:solidFill>
                <a:srgbClr val="000000"/>
              </a:solidFill>
            </a:endParaRPr>
          </a:p>
        </p:txBody>
      </p:sp>
      <p:graphicFrame>
        <p:nvGraphicFramePr>
          <p:cNvPr id="13" name="Object 12"/>
          <p:cNvGraphicFramePr>
            <a:graphicFrameLocks noChangeAspect="1"/>
          </p:cNvGraphicFramePr>
          <p:nvPr>
            <p:extLst>
              <p:ext uri="{D42A27DB-BD31-4B8C-83A1-F6EECF244321}">
                <p14:modId xmlns:p14="http://schemas.microsoft.com/office/powerpoint/2010/main" val="1104195869"/>
              </p:ext>
            </p:extLst>
          </p:nvPr>
        </p:nvGraphicFramePr>
        <p:xfrm>
          <a:off x="2666576" y="4495800"/>
          <a:ext cx="3794588" cy="781050"/>
        </p:xfrm>
        <a:graphic>
          <a:graphicData uri="http://schemas.openxmlformats.org/presentationml/2006/ole">
            <mc:AlternateContent xmlns:mc="http://schemas.openxmlformats.org/markup-compatibility/2006">
              <mc:Choice xmlns:v="urn:schemas-microsoft-com:vml" Requires="v">
                <p:oleObj spid="_x0000_s4102" name="Equation" r:id="rId12" imgW="1435100" imgH="393700" progId="Equation.3">
                  <p:embed/>
                </p:oleObj>
              </mc:Choice>
              <mc:Fallback>
                <p:oleObj name="Equation" r:id="rId12" imgW="1435100" imgH="3937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66576" y="4495800"/>
                        <a:ext cx="3794588" cy="781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2018385940"/>
              </p:ext>
            </p:extLst>
          </p:nvPr>
        </p:nvGraphicFramePr>
        <p:xfrm>
          <a:off x="7626389" y="4574860"/>
          <a:ext cx="1254694" cy="538162"/>
        </p:xfrm>
        <a:graphic>
          <a:graphicData uri="http://schemas.openxmlformats.org/presentationml/2006/ole">
            <mc:AlternateContent xmlns:mc="http://schemas.openxmlformats.org/markup-compatibility/2006">
              <mc:Choice xmlns:v="urn:schemas-microsoft-com:vml" Requires="v">
                <p:oleObj spid="_x0000_s4103" name="Equation" r:id="rId14" imgW="444114" imgH="253780" progId="Equation.3">
                  <p:embed/>
                </p:oleObj>
              </mc:Choice>
              <mc:Fallback>
                <p:oleObj name="Equation" r:id="rId14" imgW="444114" imgH="25378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626389" y="4574860"/>
                        <a:ext cx="1254694" cy="538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TextBox 14"/>
          <p:cNvSpPr txBox="1"/>
          <p:nvPr/>
        </p:nvSpPr>
        <p:spPr>
          <a:xfrm>
            <a:off x="549966" y="5581651"/>
            <a:ext cx="8992841" cy="369332"/>
          </a:xfrm>
          <a:prstGeom prst="rect">
            <a:avLst/>
          </a:prstGeom>
          <a:noFill/>
        </p:spPr>
        <p:txBody>
          <a:bodyPr wrap="square" rtlCol="0">
            <a:spAutoFit/>
          </a:bodyPr>
          <a:lstStyle/>
          <a:p>
            <a:pPr defTabSz="457200"/>
            <a:r>
              <a:rPr lang="en-GB" dirty="0" smtClean="0">
                <a:solidFill>
                  <a:srgbClr val="000000"/>
                </a:solidFill>
              </a:rPr>
              <a:t>There is a range of values of </a:t>
            </a:r>
            <a:r>
              <a:rPr lang="en-GB" i="1" dirty="0" smtClean="0">
                <a:solidFill>
                  <a:srgbClr val="000000"/>
                </a:solidFill>
              </a:rPr>
              <a:t>z , a region of convergence,</a:t>
            </a:r>
            <a:r>
              <a:rPr lang="en-GB" dirty="0" smtClean="0">
                <a:solidFill>
                  <a:srgbClr val="000000"/>
                </a:solidFill>
              </a:rPr>
              <a:t> for which </a:t>
            </a:r>
            <a:r>
              <a:rPr lang="en-GB" i="1" dirty="0" smtClean="0">
                <a:solidFill>
                  <a:srgbClr val="000000"/>
                </a:solidFill>
              </a:rPr>
              <a:t>X(z)</a:t>
            </a:r>
            <a:r>
              <a:rPr lang="en-GB" dirty="0" smtClean="0">
                <a:solidFill>
                  <a:srgbClr val="000000"/>
                </a:solidFill>
              </a:rPr>
              <a:t> is </a:t>
            </a:r>
            <a:r>
              <a:rPr lang="en-GB" i="1" dirty="0" smtClean="0">
                <a:solidFill>
                  <a:srgbClr val="000000"/>
                </a:solidFill>
              </a:rPr>
              <a:t>absolutely </a:t>
            </a:r>
            <a:r>
              <a:rPr lang="en-GB" i="1" dirty="0" err="1" smtClean="0">
                <a:solidFill>
                  <a:srgbClr val="000000"/>
                </a:solidFill>
              </a:rPr>
              <a:t>summable</a:t>
            </a:r>
            <a:r>
              <a:rPr lang="en-GB" dirty="0" smtClean="0">
                <a:solidFill>
                  <a:srgbClr val="000000"/>
                </a:solidFill>
              </a:rPr>
              <a:t>, i.e. </a:t>
            </a:r>
            <a:endParaRPr lang="en-GB" dirty="0">
              <a:solidFill>
                <a:srgbClr val="000000"/>
              </a:solidFill>
            </a:endParaRPr>
          </a:p>
        </p:txBody>
      </p:sp>
      <p:graphicFrame>
        <p:nvGraphicFramePr>
          <p:cNvPr id="16" name="Object 15"/>
          <p:cNvGraphicFramePr>
            <a:graphicFrameLocks noChangeAspect="1"/>
          </p:cNvGraphicFramePr>
          <p:nvPr>
            <p:extLst>
              <p:ext uri="{D42A27DB-BD31-4B8C-83A1-F6EECF244321}">
                <p14:modId xmlns:p14="http://schemas.microsoft.com/office/powerpoint/2010/main" val="2940621068"/>
              </p:ext>
            </p:extLst>
          </p:nvPr>
        </p:nvGraphicFramePr>
        <p:xfrm>
          <a:off x="9503239" y="5575190"/>
          <a:ext cx="1496704" cy="431910"/>
        </p:xfrm>
        <a:graphic>
          <a:graphicData uri="http://schemas.openxmlformats.org/presentationml/2006/ole">
            <mc:AlternateContent xmlns:mc="http://schemas.openxmlformats.org/markup-compatibility/2006">
              <mc:Choice xmlns:v="urn:schemas-microsoft-com:vml" Requires="v">
                <p:oleObj spid="_x0000_s4104" name="Equation" r:id="rId16" imgW="660113" imgH="253890" progId="Equation.3">
                  <p:embed/>
                </p:oleObj>
              </mc:Choice>
              <mc:Fallback>
                <p:oleObj name="Equation" r:id="rId16" imgW="660113" imgH="25389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503239" y="5575190"/>
                        <a:ext cx="1496704" cy="4319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505264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M Interim Template Confidential">
  <a:themeElements>
    <a:clrScheme name="Custom 13">
      <a:dk1>
        <a:srgbClr val="000000"/>
      </a:dk1>
      <a:lt1>
        <a:srgbClr val="FFFFFF"/>
      </a:lt1>
      <a:dk2>
        <a:srgbClr val="61116A"/>
      </a:dk2>
      <a:lt2>
        <a:srgbClr val="F68A33"/>
      </a:lt2>
      <a:accent1>
        <a:srgbClr val="128CAB"/>
      </a:accent1>
      <a:accent2>
        <a:srgbClr val="ED174F"/>
      </a:accent2>
      <a:accent3>
        <a:srgbClr val="26CEAD"/>
      </a:accent3>
      <a:accent4>
        <a:srgbClr val="F68A33"/>
      </a:accent4>
      <a:accent5>
        <a:srgbClr val="00B1DB"/>
      </a:accent5>
      <a:accent6>
        <a:srgbClr val="61116A"/>
      </a:accent6>
      <a:hlink>
        <a:srgbClr val="128CAB"/>
      </a:hlink>
      <a:folHlink>
        <a:srgbClr val="9A8B7C"/>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spDef>
      <a:spPr>
        <a:noFill/>
        <a:ln>
          <a:solidFill>
            <a:schemeClr val="accent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wrap="square" lIns="0" tIns="0" rIns="0" bIns="0" rtlCol="0" anchor="t">
        <a:normAutofit/>
      </a:bodyPr>
      <a:lstStyle>
        <a:defPP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ARM PPT Template 2014 Public</Template>
  <TotalTime>385</TotalTime>
  <Words>2639</Words>
  <Application>Microsoft Office PowerPoint</Application>
  <PresentationFormat>Custom</PresentationFormat>
  <Paragraphs>204</Paragraphs>
  <Slides>28</Slides>
  <Notes>25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0" baseType="lpstr">
      <vt:lpstr>ARM Interim Template Confidential</vt:lpstr>
      <vt:lpstr>Equation</vt:lpstr>
      <vt:lpstr>Time and Frequency Domains z-transform</vt:lpstr>
      <vt:lpstr>Why introduce the z-transform?</vt:lpstr>
      <vt:lpstr>What is the z-transform?</vt:lpstr>
      <vt:lpstr>Uses of the Laplace transform</vt:lpstr>
      <vt:lpstr>Uses of the z-transform</vt:lpstr>
      <vt:lpstr>Definition of the z-transform</vt:lpstr>
      <vt:lpstr>z-transform and Fourier transform</vt:lpstr>
      <vt:lpstr>z-transform and DTFT</vt:lpstr>
      <vt:lpstr>z-transform of an exponential function</vt:lpstr>
      <vt:lpstr>z-transform of an exponential function</vt:lpstr>
      <vt:lpstr>z-transform of an exponential function</vt:lpstr>
      <vt:lpstr>Poles and zeros of a z-transform</vt:lpstr>
      <vt:lpstr>Regions of convergence</vt:lpstr>
      <vt:lpstr>ROC properties</vt:lpstr>
      <vt:lpstr>ROC properties</vt:lpstr>
      <vt:lpstr>ROC properties</vt:lpstr>
      <vt:lpstr>ROC properties</vt:lpstr>
      <vt:lpstr>ROCs and poles and zeros</vt:lpstr>
      <vt:lpstr>ROC and the unit circle</vt:lpstr>
      <vt:lpstr>ROC and the unit circle</vt:lpstr>
      <vt:lpstr>ROC and the unit circle</vt:lpstr>
      <vt:lpstr>Properties of the z-transform</vt:lpstr>
      <vt:lpstr>Properties of the z-transform</vt:lpstr>
      <vt:lpstr>Properties of the z-transform</vt:lpstr>
      <vt:lpstr>Properties of the z-transform</vt:lpstr>
      <vt:lpstr>Properties of the z-transform</vt:lpstr>
      <vt:lpstr>Properties of the z-transform</vt:lpstr>
      <vt:lpstr>Inverse z-transform</vt:lpstr>
    </vt:vector>
  </TitlesOfParts>
  <Company>ARM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 Cottee Gillbe</dc:creator>
  <cp:lastModifiedBy>Joan Teixidor Buixeda</cp:lastModifiedBy>
  <cp:revision>171</cp:revision>
  <dcterms:created xsi:type="dcterms:W3CDTF">2006-08-16T00:00:00Z</dcterms:created>
  <dcterms:modified xsi:type="dcterms:W3CDTF">2014-07-30T11:47:51Z</dcterms:modified>
</cp:coreProperties>
</file>