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36" r:id="rId2"/>
    <p:sldId id="309" r:id="rId3"/>
    <p:sldId id="347" r:id="rId4"/>
    <p:sldId id="310" r:id="rId5"/>
    <p:sldId id="343" r:id="rId6"/>
    <p:sldId id="337" r:id="rId7"/>
    <p:sldId id="339" r:id="rId8"/>
    <p:sldId id="340" r:id="rId9"/>
    <p:sldId id="341" r:id="rId10"/>
    <p:sldId id="344" r:id="rId11"/>
    <p:sldId id="345" r:id="rId12"/>
    <p:sldId id="346" r:id="rId13"/>
    <p:sldId id="348" r:id="rId14"/>
    <p:sldId id="349" r:id="rId15"/>
    <p:sldId id="350" r:id="rId16"/>
    <p:sldId id="353" r:id="rId17"/>
    <p:sldId id="352" r:id="rId18"/>
    <p:sldId id="351" r:id="rId19"/>
    <p:sldId id="354" r:id="rId20"/>
    <p:sldId id="355" r:id="rId21"/>
  </p:sldIdLst>
  <p:sldSz cx="12187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1377" autoAdjust="0"/>
  </p:normalViewPr>
  <p:slideViewPr>
    <p:cSldViewPr>
      <p:cViewPr varScale="1">
        <p:scale>
          <a:sx n="54" d="100"/>
          <a:sy n="54" d="100"/>
        </p:scale>
        <p:origin x="1188" y="5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68C9E-3462-4530-B9A9-578AF793F7D9}" type="datetimeFigureOut">
              <a:rPr lang="en-GB" smtClean="0"/>
              <a:pPr/>
              <a:t>30/10/2020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B4F9-F56B-4B1F-A7F6-68D0E6BDF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4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discrete-time Fourier transform allows Fourier analysis of </a:t>
            </a:r>
            <a:r>
              <a:rPr lang="en-GB" b="1" i="1" dirty="0"/>
              <a:t>aperiodic discrete-time</a:t>
            </a:r>
            <a:r>
              <a:rPr lang="en-GB" dirty="0"/>
              <a:t> signals, that is the representation of aperiodic discrete-time signals in the frequency-domain.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0B4F9-F56B-4B1F-A7F6-68D0E6BDFCA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48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The period of the DTFT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in the frequency domain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b="0" dirty="0"/>
                  <a:t> radians) corresponds to the sampling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b="0" dirty="0"/>
                  <a:t> of the discrete-time signal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The period of the DTFT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𝑋(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</a:t>
                </a:r>
                <a:r>
                  <a:rPr lang="en-GB" sz="1200" b="0" i="0">
                    <a:latin typeface="Cambria Math" panose="02040503050406030204" pitchFamily="18" charset="0"/>
                  </a:rPr>
                  <a:t>)</a:t>
                </a:r>
                <a:r>
                  <a:rPr lang="en-GB" b="0" dirty="0"/>
                  <a:t> in the frequency domain (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</a:t>
                </a:r>
                <a:r>
                  <a:rPr lang="en-GB" b="0" dirty="0"/>
                  <a:t> radians) corresponds to the sampling frequency of the discrete-time signal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90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The discrete-time</a:t>
                </a:r>
                <a:r>
                  <a:rPr lang="en-GB" b="0" baseline="0" dirty="0"/>
                  <a:t> Fourier transform</a:t>
                </a:r>
                <a:r>
                  <a:rPr lang="en-GB" b="0" dirty="0"/>
                  <a:t> is the dual of the Fourier series. Substitute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b="0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GB" b="0" dirty="0"/>
                  <a:t> 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b="0" dirty="0"/>
                  <a:t> 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r>
                  <a:rPr lang="en-GB" b="0" dirty="0"/>
                  <a:t> 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b="0" dirty="0"/>
                  <a:t> ,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b="0" dirty="0"/>
                  <a:t> 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b="0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The discrete-time</a:t>
                </a:r>
                <a:r>
                  <a:rPr lang="en-GB" b="0" baseline="0" dirty="0"/>
                  <a:t> Fourier transform</a:t>
                </a:r>
                <a:r>
                  <a:rPr lang="en-GB" b="0" dirty="0"/>
                  <a:t> is the dual of the Fourier series. Substitute </a:t>
                </a:r>
                <a:r>
                  <a:rPr lang="en-GB" b="0" i="0">
                    <a:latin typeface="Cambria Math" panose="02040503050406030204" pitchFamily="18" charset="0"/>
                  </a:rPr>
                  <a:t>𝑡</a:t>
                </a:r>
                <a:r>
                  <a:rPr lang="en-GB" b="0" dirty="0"/>
                  <a:t> for </a:t>
                </a:r>
                <a:r>
                  <a:rPr lang="en-GB" b="0" i="0">
                    <a:latin typeface="Cambria Math" panose="02040503050406030204" pitchFamily="18" charset="0"/>
                  </a:rPr>
                  <a:t>−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</a:t>
                </a:r>
                <a:r>
                  <a:rPr lang="en-GB" b="0" dirty="0"/>
                  <a:t> , </a:t>
                </a:r>
                <a:r>
                  <a:rPr lang="en-GB" b="0" i="0">
                    <a:latin typeface="Cambria Math" panose="02040503050406030204" pitchFamily="18" charset="0"/>
                  </a:rPr>
                  <a:t>𝑥(𝑡)</a:t>
                </a:r>
                <a:r>
                  <a:rPr lang="en-GB" b="0" dirty="0"/>
                  <a:t> for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𝑋(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 )</a:t>
                </a:r>
                <a:r>
                  <a:rPr lang="en-GB" b="0" dirty="0"/>
                  <a:t> , </a:t>
                </a:r>
                <a:r>
                  <a:rPr lang="en-GB" b="0" i="0">
                    <a:latin typeface="Cambria Math" panose="02040503050406030204" pitchFamily="18" charset="0"/>
                  </a:rPr>
                  <a:t>𝑇</a:t>
                </a:r>
                <a:r>
                  <a:rPr lang="en-GB" b="0" dirty="0"/>
                  <a:t> for 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</a:t>
                </a:r>
                <a:r>
                  <a:rPr lang="en-GB" b="0" dirty="0"/>
                  <a:t> , and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𝑋(𝑘)</a:t>
                </a:r>
                <a:r>
                  <a:rPr lang="en-GB" b="0" dirty="0"/>
                  <a:t> for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3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/>
                  <a:t>A valid function should be finite for any value of its independent variable.</a:t>
                </a:r>
              </a:p>
              <a:p>
                <a:r>
                  <a:rPr lang="en-GB" b="0" dirty="0"/>
                  <a:t>For the DTFT</a:t>
                </a:r>
                <a14:m>
                  <m:oMath xmlns:m="http://schemas.openxmlformats.org/officeDocument/2006/math"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r>
                  <a:rPr lang="en-GB" b="0" dirty="0"/>
                  <a:t> to exist or converge,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must be absolutely summable.</a:t>
                </a:r>
              </a:p>
              <a:p>
                <a:r>
                  <a:rPr lang="en-GB" b="0" baseline="0" dirty="0"/>
                  <a:t>In other words, no value in the sequence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b="0" baseline="0" dirty="0"/>
                  <a:t> may be infinite in magnitude and the sequence </a:t>
                </a:r>
                <a14:m>
                  <m:oMath xmlns:m="http://schemas.openxmlformats.org/officeDocument/2006/math">
                    <m:r>
                      <a:rPr lang="en-GB" b="0" i="1" baseline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b="0" baseline="0" dirty="0"/>
                  <a:t> must either be finite in length or its values must decay towards zero as </a:t>
                </a:r>
                <a14:m>
                  <m:oMath xmlns:m="http://schemas.openxmlformats.org/officeDocument/2006/math">
                    <m:r>
                      <a:rPr lang="en-GB" b="0" i="1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baseline="0" dirty="0"/>
                  <a:t> approaches plus or minus infinity.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The discrete-time</a:t>
                </a:r>
                <a:r>
                  <a:rPr lang="en-GB" b="0" baseline="0" dirty="0"/>
                  <a:t> Fourier transform</a:t>
                </a:r>
                <a:r>
                  <a:rPr lang="en-GB" b="0" dirty="0"/>
                  <a:t> is the dual of the Fourier series. Substitute </a:t>
                </a:r>
                <a:r>
                  <a:rPr lang="en-GB" b="0" i="0">
                    <a:latin typeface="Cambria Math" panose="02040503050406030204" pitchFamily="18" charset="0"/>
                  </a:rPr>
                  <a:t>𝑡</a:t>
                </a:r>
                <a:r>
                  <a:rPr lang="en-GB" b="0" dirty="0"/>
                  <a:t> for </a:t>
                </a:r>
                <a:r>
                  <a:rPr lang="en-GB" b="0" i="0">
                    <a:latin typeface="Cambria Math" panose="02040503050406030204" pitchFamily="18" charset="0"/>
                  </a:rPr>
                  <a:t>−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</a:t>
                </a:r>
                <a:r>
                  <a:rPr lang="en-GB" b="0" dirty="0"/>
                  <a:t> , </a:t>
                </a:r>
                <a:r>
                  <a:rPr lang="en-GB" b="0" i="0">
                    <a:latin typeface="Cambria Math" panose="02040503050406030204" pitchFamily="18" charset="0"/>
                  </a:rPr>
                  <a:t>𝑥(𝑡)</a:t>
                </a:r>
                <a:r>
                  <a:rPr lang="en-GB" b="0" dirty="0"/>
                  <a:t> for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𝑋(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 )</a:t>
                </a:r>
                <a:r>
                  <a:rPr lang="en-GB" b="0" dirty="0"/>
                  <a:t> , </a:t>
                </a:r>
                <a:r>
                  <a:rPr lang="en-GB" b="0" i="0">
                    <a:latin typeface="Cambria Math" panose="02040503050406030204" pitchFamily="18" charset="0"/>
                  </a:rPr>
                  <a:t>𝑇</a:t>
                </a:r>
                <a:r>
                  <a:rPr lang="en-GB" b="0" dirty="0"/>
                  <a:t> for 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</a:t>
                </a:r>
                <a:r>
                  <a:rPr lang="en-GB" b="0" dirty="0"/>
                  <a:t> , and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𝑋(𝑘)</a:t>
                </a:r>
                <a:r>
                  <a:rPr lang="en-GB" b="0" dirty="0"/>
                  <a:t> for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69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GB" b="0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For the DTFT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𝑋(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 )</a:t>
                </a:r>
                <a:r>
                  <a:rPr lang="en-GB" b="0" dirty="0"/>
                  <a:t> to exist or converge,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x(n) must be absolutely summable,</a:t>
                </a:r>
                <a:r>
                  <a:rPr lang="en-GB" b="0" baseline="0" dirty="0"/>
                  <a:t> that is the sum of all magnitudes of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baseline="0" dirty="0"/>
                  <a:t>x(n) must be finite. In un rigorous terms that means that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baseline="0" dirty="0"/>
                  <a:t>x(n) must be finite in extent (as well as finite in magnitude) or decays towards zero if it is infinite in extent.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43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GB" b="0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For the DTFT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𝑋(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 )</a:t>
                </a:r>
                <a:r>
                  <a:rPr lang="en-GB" b="0" dirty="0"/>
                  <a:t> to exist or converge,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 must be absolutely summable,</a:t>
                </a:r>
                <a:r>
                  <a:rPr lang="en-GB" b="0" baseline="0" dirty="0"/>
                  <a:t> that is the sum of all magnitudes of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baseline="0" dirty="0"/>
                  <a:t> must be finite. In un rigorous terms that means that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baseline="0" dirty="0"/>
                  <a:t>x(n) must be finite in extent (as well as finite in magnitude) or must decay towards zero if it is infinite in extent.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58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The DTFT of an infinite length sequence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is possible if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baseline="0" dirty="0"/>
                  <a:t> decays towards zero as </a:t>
                </a:r>
                <a14:m>
                  <m:oMath xmlns:m="http://schemas.openxmlformats.org/officeDocument/2006/math">
                    <m:r>
                      <a:rPr lang="en-GB" b="0" i="1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baseline="0" dirty="0"/>
                  <a:t> tends to infinity.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The DTFT of an infinite length sequence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 is possible if the value of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baseline="0" dirty="0"/>
                  <a:t> decays towards zero as 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n-GB" b="0" baseline="0" dirty="0"/>
                  <a:t> tends to infinity.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64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If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baseline="0" dirty="0"/>
                  <a:t> doesn’t decay towards zero as </a:t>
                </a:r>
                <a14:m>
                  <m:oMath xmlns:m="http://schemas.openxmlformats.org/officeDocument/2006/math">
                    <m:r>
                      <a:rPr lang="en-GB" b="0" i="1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baseline="0" dirty="0"/>
                  <a:t> tends to infinity as, for example, in the case of a unit step function then the DTFT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baseline="0" dirty="0"/>
                  <a:t> doesn’t exist.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If the value of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baseline="0" dirty="0"/>
                  <a:t> doesn’t decay towards zero as 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n-GB" b="0" baseline="0" dirty="0"/>
                  <a:t> tends to infinity as, for example, in the case of a unit step function then the DTFT of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baseline="0" dirty="0"/>
                  <a:t> doesn’t exist.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84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baseline="0" dirty="0"/>
              <a:t>The DTFT of this sequence doesn’t exist/converge.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5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Even if the sequence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is absolutely summable,</a:t>
                </a:r>
                <a:r>
                  <a:rPr lang="en-GB" b="0" baseline="0" dirty="0"/>
                  <a:t> if it’s infinite in length then the algebraic expression for its DTFT is infinite in length too. The Taylor series approximation for a power series can simplify the expression for the DTFT.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Even if the sequence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 is absolutely summable,</a:t>
                </a:r>
                <a:r>
                  <a:rPr lang="en-GB" b="0" baseline="0" dirty="0"/>
                  <a:t> if it’s infinite in length then the algebraic expression for its DTFT is infinite in length too. The Taylor series approximation for a power series can simplify the expression for the DTFT.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65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baseline="0" dirty="0"/>
              <a:t>Although tables of DTFT pairs may include the pair shown here, strictly the DTFT of a sinusoidal sequence doesn’t exist/converge.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What is the frequency domain representation of the sampled signal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dirty="0"/>
                  <a:t>And what is the nature of its frequency-domain representation?</a:t>
                </a:r>
              </a:p>
              <a:p>
                <a:r>
                  <a:rPr lang="en-GB" dirty="0"/>
                  <a:t>So far we have looked at the Fourier analysis of continuous-time signals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, whether periodic or aperiodic, using the Fourier series and the Fourier transform respectively.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not a function of time but a sequence, or series, of numbers (discrete sample values).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If we replace, or represent, continuous-time signal </a:t>
                </a:r>
                <a:r>
                  <a:rPr lang="en-GB" b="0" i="0">
                    <a:latin typeface="Cambria Math" panose="02040503050406030204" pitchFamily="18" charset="0"/>
                  </a:rPr>
                  <a:t>𝑥(𝑡)</a:t>
                </a:r>
                <a:r>
                  <a:rPr lang="en-GB" dirty="0"/>
                  <a:t> by samples of </a:t>
                </a:r>
                <a:r>
                  <a:rPr lang="en-GB" b="0" i="0">
                    <a:latin typeface="Cambria Math" panose="02040503050406030204" pitchFamily="18" charset="0"/>
                  </a:rPr>
                  <a:t>𝑥(𝑡)</a:t>
                </a:r>
                <a:r>
                  <a:rPr lang="en-GB" dirty="0"/>
                  <a:t> taken at regular intervals in time</a:t>
                </a:r>
                <a:r>
                  <a:rPr lang="en-GB" baseline="0" dirty="0"/>
                  <a:t> 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𝑡=𝑛𝑇</a:t>
                </a:r>
                <a:r>
                  <a:rPr lang="en-GB" dirty="0"/>
                  <a:t>, where </a:t>
                </a:r>
                <a:r>
                  <a:rPr lang="en-GB" b="0" i="0">
                    <a:latin typeface="Cambria Math" panose="02040503050406030204" pitchFamily="18" charset="0"/>
                  </a:rPr>
                  <a:t>𝑛</a:t>
                </a:r>
                <a:r>
                  <a:rPr lang="en-GB" dirty="0"/>
                  <a:t> is an integer index and </a:t>
                </a:r>
                <a:r>
                  <a:rPr lang="en-GB" b="0" i="0">
                    <a:latin typeface="Cambria Math" panose="02040503050406030204" pitchFamily="18" charset="0"/>
                  </a:rPr>
                  <a:t>𝑇</a:t>
                </a:r>
                <a:r>
                  <a:rPr lang="en-GB" dirty="0"/>
                  <a:t> is the sampling period in seconds we obtain a discrete time signal or sequence </a:t>
                </a:r>
                <a:r>
                  <a:rPr lang="en-GB" b="0" i="0">
                    <a:latin typeface="Cambria Math" panose="02040503050406030204" pitchFamily="18" charset="0"/>
                  </a:rPr>
                  <a:t>𝑥(𝑛)=𝑥(𝑛𝑇)</a:t>
                </a:r>
                <a:r>
                  <a:rPr lang="en-GB" dirty="0"/>
                  <a:t> that is the </a:t>
                </a:r>
                <a:r>
                  <a:rPr lang="en-GB" b="0" i="0">
                    <a:latin typeface="Cambria Math" panose="02040503050406030204" pitchFamily="18" charset="0"/>
                  </a:rPr>
                  <a:t>𝑛</a:t>
                </a:r>
                <a:r>
                  <a:rPr lang="en-GB" dirty="0" err="1"/>
                  <a:t>th</a:t>
                </a:r>
                <a:r>
                  <a:rPr lang="en-GB" dirty="0"/>
                  <a:t> value in the discrete-time sequence is</a:t>
                </a:r>
                <a:r>
                  <a:rPr lang="en-GB" baseline="0" dirty="0"/>
                  <a:t> equal to the continuous-time signal (sampled at) time 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𝑡=𝑛𝑇</a:t>
                </a:r>
                <a:r>
                  <a:rPr lang="en-GB" dirty="0"/>
                  <a:t>.</a:t>
                </a:r>
                <a:r>
                  <a:rPr lang="en-GB" baseline="0" dirty="0"/>
                  <a:t> T</a:t>
                </a:r>
                <a:r>
                  <a:rPr lang="en-GB" dirty="0"/>
                  <a:t>he values of </a:t>
                </a:r>
                <a:r>
                  <a:rPr lang="en-GB" b="0" i="0">
                    <a:latin typeface="Cambria Math" panose="02040503050406030204" pitchFamily="18" charset="0"/>
                  </a:rPr>
                  <a:t>𝑥(𝑡)</a:t>
                </a:r>
                <a:r>
                  <a:rPr lang="en-GB" dirty="0"/>
                  <a:t> at times other than at the sampling instants are not represented </a:t>
                </a:r>
                <a:r>
                  <a:rPr lang="en-GB" b="1" i="1" dirty="0"/>
                  <a:t>explicitly</a:t>
                </a:r>
                <a:r>
                  <a:rPr lang="en-GB" dirty="0"/>
                  <a:t> in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What is the frequency domain representation of the sampled signal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So far we have looked at the Fourier analysis of continuous-time signals, whether periodic or aperiodic, using the Fourier series and the Fourier transform.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dirty="0"/>
                  <a:t> is not a function of time but a sequence, or series, of numbers (discrete sample values).</a:t>
                </a:r>
              </a:p>
              <a:p>
                <a:endParaRPr lang="en-GB" dirty="0"/>
              </a:p>
              <a:p>
                <a:r>
                  <a:rPr lang="en-GB" dirty="0"/>
                  <a:t>One way of applying Fourier analysis to a discrete-time signal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dirty="0"/>
                  <a:t> is to represent it as a continuous–time signal </a:t>
                </a:r>
                <a:r>
                  <a:rPr lang="en-GB" b="0" i="0">
                    <a:latin typeface="Cambria Math" panose="02040503050406030204" pitchFamily="18" charset="0"/>
                  </a:rPr>
                  <a:t>𝑥_𝑛 (𝑡)  </a:t>
                </a:r>
                <a:r>
                  <a:rPr lang="en-GB" dirty="0"/>
                  <a:t>comprising a sum of weighted and time-shifted impulses as shown here,</a:t>
                </a:r>
                <a:r>
                  <a:rPr lang="en-GB" baseline="0" dirty="0"/>
                  <a:t> and then to apply the Fourier transform.</a:t>
                </a:r>
              </a:p>
              <a:p>
                <a:endParaRPr lang="en-GB" baseline="0" dirty="0"/>
              </a:p>
              <a:p>
                <a:r>
                  <a:rPr lang="en-GB" baseline="0" dirty="0"/>
                  <a:t>The result is a function of (continuous) frequency 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𝑋(𝜔)</a:t>
                </a:r>
                <a:r>
                  <a:rPr lang="en-GB" dirty="0"/>
                  <a:t>. 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𝑋(𝜔)</a:t>
                </a:r>
                <a:r>
                  <a:rPr lang="en-GB" dirty="0"/>
                  <a:t> is periodic with period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=2𝜋∕𝑇</a:t>
                </a:r>
                <a:r>
                  <a:rPr lang="en-GB" dirty="0"/>
                  <a:t> radians per second.</a:t>
                </a:r>
              </a:p>
              <a:p>
                <a:endParaRPr lang="en-GB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35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baseline="0" dirty="0"/>
              <a:t>A particularly useful application of the DTFT is that it maps between the impulse and frequency responses of an FIR filter.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4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One way of applying Fourier analysis to a discrete-time signal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to represent it as a continuous–time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comprising a sum of weighted and time-shifted impulses as shown here,</a:t>
                </a:r>
                <a:r>
                  <a:rPr lang="en-GB" baseline="0" dirty="0"/>
                  <a:t> and then to apply the (continuous-time) Fourier transform.</a:t>
                </a:r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err="1"/>
                  <a:t>th</a:t>
                </a:r>
                <a:r>
                  <a:rPr lang="en-GB" dirty="0"/>
                  <a:t> value in the discrete-time sequence is</a:t>
                </a:r>
                <a:r>
                  <a:rPr lang="en-GB" baseline="0" dirty="0"/>
                  <a:t> equal to the continuous-time signal (sampled) at time </a:t>
                </a:r>
                <a14:m>
                  <m:oMath xmlns:m="http://schemas.openxmlformats.org/officeDocument/2006/math">
                    <m:r>
                      <a:rPr lang="en-GB" b="0" i="1" baseline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baseline="0" smtClean="0">
                        <a:latin typeface="Cambria Math" panose="02040503050406030204" pitchFamily="18" charset="0"/>
                      </a:rPr>
                      <m:t>𝑛𝑇</m:t>
                    </m:r>
                  </m:oMath>
                </a14:m>
                <a:r>
                  <a:rPr lang="en-GB" dirty="0"/>
                  <a:t>.</a:t>
                </a:r>
                <a:r>
                  <a:rPr lang="en-GB" baseline="0" dirty="0"/>
                  <a:t> T</a:t>
                </a:r>
                <a:r>
                  <a:rPr lang="en-GB" dirty="0"/>
                  <a:t>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at times other than at the sampling instants is not represented </a:t>
                </a:r>
                <a:r>
                  <a:rPr lang="en-GB" b="1" i="1" dirty="0"/>
                  <a:t>explicitly</a:t>
                </a:r>
                <a:r>
                  <a:rPr lang="en-GB" dirty="0"/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baseline="0" dirty="0"/>
                  <a:t>The result (of applying the DTFT) is a (continuous) function of frequency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/>
                  <a:t> is periodic with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dirty="0"/>
                  <a:t> radians per second.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One way of applying Fourier analysis to a discrete-time signal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dirty="0"/>
                  <a:t> is to represent it as a continuous–time signal </a:t>
                </a:r>
                <a:r>
                  <a:rPr lang="en-GB" b="0" i="0">
                    <a:latin typeface="Cambria Math" panose="02040503050406030204" pitchFamily="18" charset="0"/>
                  </a:rPr>
                  <a:t>𝑥_𝑛 (𝑡)  </a:t>
                </a:r>
                <a:r>
                  <a:rPr lang="en-GB" dirty="0"/>
                  <a:t>comprising a sum of weighted and time-shifted impulses as shown here,</a:t>
                </a:r>
                <a:r>
                  <a:rPr lang="en-GB" baseline="0" dirty="0"/>
                  <a:t> and then to apply the (continuous-time) Fourier transform.</a:t>
                </a:r>
              </a:p>
              <a:p>
                <a:endParaRPr lang="en-GB" baseline="0" dirty="0"/>
              </a:p>
              <a:p>
                <a:r>
                  <a:rPr lang="en-GB" dirty="0"/>
                  <a:t>If we replace, or represent, continuous-time signal </a:t>
                </a:r>
                <a:r>
                  <a:rPr lang="en-GB" b="0" i="0">
                    <a:latin typeface="Cambria Math" panose="02040503050406030204" pitchFamily="18" charset="0"/>
                  </a:rPr>
                  <a:t>𝑥(𝑡)</a:t>
                </a:r>
                <a:r>
                  <a:rPr lang="en-GB" dirty="0"/>
                  <a:t> by samples of </a:t>
                </a:r>
                <a:r>
                  <a:rPr lang="en-GB" b="0" i="0">
                    <a:latin typeface="Cambria Math" panose="02040503050406030204" pitchFamily="18" charset="0"/>
                  </a:rPr>
                  <a:t>𝑥(𝑡)</a:t>
                </a:r>
                <a:r>
                  <a:rPr lang="en-GB" dirty="0"/>
                  <a:t> taken at regular intervals in time</a:t>
                </a:r>
                <a:r>
                  <a:rPr lang="en-GB" baseline="0" dirty="0"/>
                  <a:t> 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𝑡=𝑛𝑇</a:t>
                </a:r>
                <a:r>
                  <a:rPr lang="en-GB" dirty="0"/>
                  <a:t>, where </a:t>
                </a:r>
                <a:r>
                  <a:rPr lang="en-GB" b="0" i="0">
                    <a:latin typeface="Cambria Math" panose="02040503050406030204" pitchFamily="18" charset="0"/>
                  </a:rPr>
                  <a:t>𝑛</a:t>
                </a:r>
                <a:r>
                  <a:rPr lang="en-GB" dirty="0"/>
                  <a:t> is an integer index and </a:t>
                </a:r>
                <a:r>
                  <a:rPr lang="en-GB" b="0" i="0">
                    <a:latin typeface="Cambria Math" panose="02040503050406030204" pitchFamily="18" charset="0"/>
                  </a:rPr>
                  <a:t>𝑇</a:t>
                </a:r>
                <a:r>
                  <a:rPr lang="en-GB" dirty="0"/>
                  <a:t> is the sampling period in seconds we obtain a discrete time signal or sequence </a:t>
                </a:r>
                <a:r>
                  <a:rPr lang="en-GB" b="0" i="0">
                    <a:latin typeface="Cambria Math" panose="02040503050406030204" pitchFamily="18" charset="0"/>
                  </a:rPr>
                  <a:t>𝑥(𝑛)=𝑥(𝑛𝑇)</a:t>
                </a:r>
                <a:r>
                  <a:rPr lang="en-GB" dirty="0"/>
                  <a:t>. </a:t>
                </a:r>
              </a:p>
              <a:p>
                <a:endParaRPr lang="en-GB" dirty="0"/>
              </a:p>
              <a:p>
                <a:r>
                  <a:rPr lang="en-GB" dirty="0"/>
                  <a:t>The </a:t>
                </a:r>
                <a:r>
                  <a:rPr lang="en-GB" b="0" i="0">
                    <a:latin typeface="Cambria Math" panose="02040503050406030204" pitchFamily="18" charset="0"/>
                  </a:rPr>
                  <a:t>𝑛</a:t>
                </a:r>
                <a:r>
                  <a:rPr lang="en-GB" dirty="0" err="1"/>
                  <a:t>th</a:t>
                </a:r>
                <a:r>
                  <a:rPr lang="en-GB" dirty="0"/>
                  <a:t> value in the discrete-time sequence is</a:t>
                </a:r>
                <a:r>
                  <a:rPr lang="en-GB" baseline="0" dirty="0"/>
                  <a:t> equal to the continuous-time signal (sampled at) time 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𝑡=𝑛𝑇</a:t>
                </a:r>
                <a:r>
                  <a:rPr lang="en-GB" dirty="0"/>
                  <a:t>.</a:t>
                </a:r>
                <a:r>
                  <a:rPr lang="en-GB" baseline="0" dirty="0"/>
                  <a:t> T</a:t>
                </a:r>
                <a:r>
                  <a:rPr lang="en-GB" dirty="0"/>
                  <a:t>he values of </a:t>
                </a:r>
                <a:r>
                  <a:rPr lang="en-GB" b="0" i="0">
                    <a:latin typeface="Cambria Math" panose="02040503050406030204" pitchFamily="18" charset="0"/>
                  </a:rPr>
                  <a:t>𝑥(𝑡)</a:t>
                </a:r>
                <a:r>
                  <a:rPr lang="en-GB" dirty="0"/>
                  <a:t> at times other than at the sampling instants are not represented </a:t>
                </a:r>
                <a:r>
                  <a:rPr lang="en-GB" b="1" i="1" dirty="0"/>
                  <a:t>explicitly</a:t>
                </a:r>
                <a:r>
                  <a:rPr lang="en-GB" dirty="0"/>
                  <a:t> in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baseline="0" dirty="0"/>
                  <a:t>The result is a function of (continuous) frequency 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𝑋(𝜔)</a:t>
                </a:r>
                <a:r>
                  <a:rPr lang="en-GB" dirty="0"/>
                  <a:t>. 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𝑋(𝜔)</a:t>
                </a:r>
                <a:r>
                  <a:rPr lang="en-GB" dirty="0"/>
                  <a:t> is periodic with period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=2𝜋∕𝑇</a:t>
                </a:r>
                <a:r>
                  <a:rPr lang="en-GB" dirty="0"/>
                  <a:t> radians per second.</a:t>
                </a:r>
                <a:endParaRPr lang="en-GB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72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Another (arguably simpler) way of deriving the DTFT is simply to </a:t>
                </a:r>
                <a:r>
                  <a:rPr lang="en-GB" sz="1200" dirty="0"/>
                  <a:t>substitute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𝑛𝑇</m:t>
                    </m:r>
                  </m:oMath>
                </a14:m>
                <a:r>
                  <a:rPr lang="en-GB" sz="1200" dirty="0"/>
                  <a:t> 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b="0" dirty="0"/>
                  <a:t> in an expression for the (continuous-time) Fourier transform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If we replace, or represent, continuous-time signal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by samples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taken at regular intervals in time</a:t>
                </a:r>
                <a:r>
                  <a:rPr lang="en-GB" baseline="0" dirty="0"/>
                  <a:t> </a:t>
                </a:r>
                <a14:m>
                  <m:oMath xmlns:m="http://schemas.openxmlformats.org/officeDocument/2006/math">
                    <m:r>
                      <a:rPr lang="en-GB" b="0" i="1" baseline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baseline="0" smtClean="0">
                        <a:latin typeface="Cambria Math" panose="02040503050406030204" pitchFamily="18" charset="0"/>
                      </a:rPr>
                      <m:t>𝑛𝑇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an integer index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the sampling period in seconds we obtain a discrete time signal or sequence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GB" dirty="0"/>
                  <a:t>. </a:t>
                </a:r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Another way of deriving the DTFT is simply to </a:t>
                </a:r>
                <a:r>
                  <a:rPr lang="en-GB" sz="1200" dirty="0"/>
                  <a:t>substitute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𝑛𝑇</a:t>
                </a:r>
                <a:r>
                  <a:rPr lang="en-GB" sz="1200" dirty="0"/>
                  <a:t> for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𝑡</a:t>
                </a:r>
                <a:r>
                  <a:rPr lang="en-GB" b="0" dirty="0"/>
                  <a:t> in an expression for the (continuous-time) Fourier transform of </a:t>
                </a:r>
                <a:r>
                  <a:rPr lang="en-GB" b="0" i="0">
                    <a:latin typeface="Cambria Math" panose="02040503050406030204" pitchFamily="18" charset="0"/>
                  </a:rPr>
                  <a:t>𝑥(𝑡)</a:t>
                </a:r>
                <a:r>
                  <a:rPr lang="en-GB" b="0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9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What it says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3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These two equations describe the forward (analysis) and inverse (synthesis) equations of the DTFT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7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The discrete-time Fourier transform is linear. It obeys the law of superposition.</a:t>
                </a:r>
              </a:p>
              <a:p>
                <a:endParaRPr lang="en-GB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The discrete-time Fourier transform is linear. It obeys the law of superposition.</a:t>
                </a:r>
              </a:p>
              <a:p>
                <a:endParaRPr lang="en-GB" b="0" dirty="0"/>
              </a:p>
              <a:p>
                <a:r>
                  <a:rPr lang="en-GB" b="0" dirty="0"/>
                  <a:t>Shifting discrete-time sequence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 by an integer number of sample positions </a:t>
                </a:r>
                <a:r>
                  <a:rPr lang="en-GB" b="0" i="0">
                    <a:latin typeface="Cambria Math" panose="02040503050406030204" pitchFamily="18" charset="0"/>
                  </a:rPr>
                  <a:t>𝑛_0</a:t>
                </a:r>
                <a:r>
                  <a:rPr lang="en-GB" b="0" dirty="0"/>
                  <a:t> in</a:t>
                </a:r>
                <a:r>
                  <a:rPr lang="en-GB" b="0" baseline="0" dirty="0"/>
                  <a:t> the time-domain corresponds to multiplying the DTFT of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 ,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𝑋</a:t>
                </a:r>
                <a:r>
                  <a:rPr lang="en-GB" sz="1200" i="0">
                    <a:latin typeface="Cambria Math" panose="02040503050406030204" pitchFamily="18" charset="0"/>
                  </a:rPr>
                  <a:t>(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 )</a:t>
                </a:r>
                <a:r>
                  <a:rPr lang="en-GB" b="0" dirty="0"/>
                  <a:t> by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𝑒^(−𝑗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𝑛_0 )</a:t>
                </a:r>
                <a:r>
                  <a:rPr lang="en-GB" b="0" dirty="0"/>
                  <a:t>.</a:t>
                </a:r>
              </a:p>
              <a:p>
                <a:endParaRPr lang="en-GB" b="0" dirty="0"/>
              </a:p>
              <a:p>
                <a:r>
                  <a:rPr lang="en-GB" sz="1200" b="0" i="0">
                    <a:latin typeface="Cambria Math" panose="02040503050406030204" pitchFamily="18" charset="0"/>
                  </a:rPr>
                  <a:t>𝑒^(−𝑗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𝑛_0 )</a:t>
                </a:r>
                <a:r>
                  <a:rPr lang="en-GB" b="0" dirty="0"/>
                  <a:t> is a complex quantity with unity magnitude. Multiplying by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𝑒^(−𝑗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𝑛_0 )</a:t>
                </a:r>
                <a:r>
                  <a:rPr lang="en-GB" b="0" dirty="0"/>
                  <a:t> effects a linear phase shift.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59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Shifting discrete-time sequence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by an integer number of sample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b="0" dirty="0"/>
                  <a:t> in</a:t>
                </a:r>
                <a:r>
                  <a:rPr lang="en-GB" b="0" baseline="0" dirty="0"/>
                  <a:t> the time-domain corresponds to multiplying the DTFT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,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r>
                  <a:rPr lang="en-GB" b="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b="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b="0" dirty="0"/>
                  <a:t> is a complex quantity with unity magnitude. Multiplying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b="0" dirty="0"/>
                  <a:t> effects a linear phase shift.</a:t>
                </a:r>
              </a:p>
              <a:p>
                <a:endParaRPr lang="en-GB" b="0" dirty="0"/>
              </a:p>
              <a:p>
                <a:endParaRPr lang="en-GB" b="0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Shifting discrete-time sequence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 by an integer number of sample positions </a:t>
                </a:r>
                <a:r>
                  <a:rPr lang="en-GB" b="0" i="0">
                    <a:latin typeface="Cambria Math" panose="02040503050406030204" pitchFamily="18" charset="0"/>
                  </a:rPr>
                  <a:t>𝑛_0</a:t>
                </a:r>
                <a:r>
                  <a:rPr lang="en-GB" b="0" dirty="0"/>
                  <a:t> in</a:t>
                </a:r>
                <a:r>
                  <a:rPr lang="en-GB" b="0" baseline="0" dirty="0"/>
                  <a:t> the time-domain corresponds to multiplying the DTFT of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 ,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𝑋</a:t>
                </a:r>
                <a:r>
                  <a:rPr lang="en-GB" sz="1200" i="0">
                    <a:latin typeface="Cambria Math" panose="02040503050406030204" pitchFamily="18" charset="0"/>
                  </a:rPr>
                  <a:t>(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 )</a:t>
                </a:r>
                <a:r>
                  <a:rPr lang="en-GB" b="0" dirty="0"/>
                  <a:t> by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𝑒^(−𝑗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𝑛_0 )</a:t>
                </a:r>
                <a:r>
                  <a:rPr lang="en-GB" b="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b="0" i="0">
                    <a:latin typeface="Cambria Math" panose="02040503050406030204" pitchFamily="18" charset="0"/>
                  </a:rPr>
                  <a:t>𝑒^(−𝑗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𝑛_0 )</a:t>
                </a:r>
                <a:r>
                  <a:rPr lang="en-GB" b="0" dirty="0"/>
                  <a:t> is a complex quantity with unity magnitude. Multiplying by 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𝑒^(−𝑗</a:t>
                </a:r>
                <a:r>
                  <a:rPr lang="en-GB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</a:t>
                </a:r>
                <a:r>
                  <a:rPr lang="en-GB" sz="1200" b="0" i="0">
                    <a:latin typeface="Cambria Math" panose="02040503050406030204" pitchFamily="18" charset="0"/>
                  </a:rPr>
                  <a:t>𝑛_0 )</a:t>
                </a:r>
                <a:r>
                  <a:rPr lang="en-GB" b="0" dirty="0"/>
                  <a:t> effects a linear phase shift.</a:t>
                </a:r>
              </a:p>
              <a:p>
                <a:endParaRPr lang="en-GB" b="0" dirty="0"/>
              </a:p>
              <a:p>
                <a:endParaRPr lang="en-GB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51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Multiplying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b="0" dirty="0"/>
                  <a:t> by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𝑗𝑛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b="0" dirty="0"/>
                  <a:t> in the time-domain results in a shift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b="0" dirty="0"/>
                  <a:t> in the frequency-domain.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Multiplying </a:t>
                </a:r>
                <a:r>
                  <a:rPr lang="en-GB" b="0" i="0">
                    <a:latin typeface="Cambria Math" panose="02040503050406030204" pitchFamily="18" charset="0"/>
                  </a:rPr>
                  <a:t>𝑥(𝑛)</a:t>
                </a:r>
                <a:r>
                  <a:rPr lang="en-GB" b="0" dirty="0"/>
                  <a:t> by</a:t>
                </a:r>
                <a:r>
                  <a:rPr lang="en-GB" b="0" i="0" dirty="0">
                    <a:latin typeface="Cambria Math" panose="02040503050406030204" pitchFamily="18" charset="0"/>
                  </a:rPr>
                  <a:t>〖 𝑒〗^(−𝑗𝑛</a:t>
                </a:r>
                <a:r>
                  <a:rPr lang="en-GB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̂_</a:t>
                </a:r>
                <a:r>
                  <a:rPr lang="en-GB" b="0" i="0" dirty="0">
                    <a:latin typeface="Cambria Math" panose="02040503050406030204" pitchFamily="18" charset="0"/>
                  </a:rPr>
                  <a:t>0 )</a:t>
                </a:r>
                <a:r>
                  <a:rPr lang="en-GB" b="0" dirty="0"/>
                  <a:t> in the time-domain results in a shift of 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 ̂_</a:t>
                </a:r>
                <a:r>
                  <a:rPr lang="en-GB" b="0" i="0">
                    <a:latin typeface="Cambria Math" panose="02040503050406030204" pitchFamily="18" charset="0"/>
                  </a:rPr>
                  <a:t>0</a:t>
                </a:r>
                <a:r>
                  <a:rPr lang="en-GB" b="0" dirty="0"/>
                  <a:t> in the frequency-domain.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2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32" y="6495778"/>
            <a:ext cx="3734309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1440000"/>
            <a:ext cx="11035688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899883" y="3600000"/>
            <a:ext cx="11035688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8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4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3" y="1440000"/>
            <a:ext cx="1115597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009" y="1440000"/>
            <a:ext cx="5559776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602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2796214"/>
            <a:ext cx="11035688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790" y="2540002"/>
            <a:ext cx="9275000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8105" y="4515556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041" y="4524560"/>
            <a:ext cx="4710378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11" y="336000"/>
            <a:ext cx="1115854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13" y="1440000"/>
            <a:ext cx="11155973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26" y="6559369"/>
            <a:ext cx="130287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2D28F7C-72B9-48E6-8DB5-06DC779C71EE}"/>
              </a:ext>
            </a:extLst>
          </p:cNvPr>
          <p:cNvSpPr txBox="1">
            <a:spLocks/>
          </p:cNvSpPr>
          <p:nvPr/>
        </p:nvSpPr>
        <p:spPr>
          <a:xfrm>
            <a:off x="899883" y="1440000"/>
            <a:ext cx="11035688" cy="1920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r>
              <a:rPr lang="en-US" sz="4800" dirty="0"/>
              <a:t>Discrete-Time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37882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Periodicity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479811" y="863874"/>
                <a:ext cx="9220200" cy="55795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endParaRPr lang="en-GB" sz="2400" dirty="0"/>
              </a:p>
              <a:p>
                <a:r>
                  <a:rPr lang="en-GB" sz="2400" dirty="0">
                    <a:solidFill>
                      <a:schemeClr val="accent1"/>
                    </a:solidFill>
                  </a:rPr>
                  <a:t>Periodicity</a:t>
                </a:r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sup>
                          </m:sSup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1" y="863874"/>
                <a:ext cx="9220200" cy="5579526"/>
              </a:xfrm>
              <a:prstGeom prst="rect">
                <a:avLst/>
              </a:prstGeom>
              <a:blipFill>
                <a:blip r:embed="rId3"/>
                <a:stretch>
                  <a:fillRect l="-2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0593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 Time Fourier Transform - 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988219" y="1447800"/>
                <a:ext cx="9220200" cy="472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Forward and inverse DTFT expressions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Forward and inverse FS expressions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9" y="1447800"/>
                <a:ext cx="9220200" cy="4724400"/>
              </a:xfrm>
              <a:prstGeom prst="rect">
                <a:avLst/>
              </a:prstGeom>
              <a:blipFill>
                <a:blip r:embed="rId3"/>
                <a:stretch>
                  <a:fillRect l="-1983" t="-2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6076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 Time Fourier Transform - Existence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140619" y="863874"/>
                <a:ext cx="9220200" cy="55795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The DTFT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exists/converges if, for any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GB" sz="2400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GB" sz="2400" dirty="0"/>
                  <a:t>. </a:t>
                </a:r>
              </a:p>
              <a:p>
                <a:r>
                  <a:rPr lang="en-GB" sz="2400" dirty="0"/>
                  <a:t>Using the definition of the DTFT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pPr/>
                <a:endParaRPr lang="en-GB" sz="2400" b="0" dirty="0">
                  <a:ea typeface="Cambria Math" panose="02040503050406030204" pitchFamily="18" charset="0"/>
                </a:endParaRPr>
              </a:p>
              <a:p>
                <a:r>
                  <a:rPr lang="en-GB" sz="2400" dirty="0"/>
                  <a:t>That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/>
                  <a:t> is absolutely summable, which is satisfied if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pPr/>
                <a:endParaRPr lang="en-GB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400" dirty="0"/>
                  <a:t> must be absolutely summable for its DTFT to exist.</a:t>
                </a: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19" y="863874"/>
                <a:ext cx="9220200" cy="5579526"/>
              </a:xfrm>
              <a:prstGeom prst="rect">
                <a:avLst/>
              </a:prstGeom>
              <a:blipFill>
                <a:blip r:embed="rId3"/>
                <a:stretch>
                  <a:fillRect l="-1983" t="-1749" b="-31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084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2715215" y="1346337"/>
                <a:ext cx="6756808" cy="41653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DTFT of discrete-time impulse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DTFT exists, since 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absolutely summable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15" y="1346337"/>
                <a:ext cx="6756808" cy="4165326"/>
              </a:xfrm>
              <a:prstGeom prst="rect">
                <a:avLst/>
              </a:prstGeom>
              <a:blipFill>
                <a:blip r:embed="rId3"/>
                <a:stretch>
                  <a:fillRect l="-2705" t="-2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752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674019" y="1439337"/>
                <a:ext cx="9220200" cy="39793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DTFT of a finite length sequence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={2,− 4,5,3}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DTFT exists, since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absolutely summable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=2+4+5+3=14</m:t>
                      </m:r>
                    </m:oMath>
                  </m:oMathPara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=2−4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019" y="1439337"/>
                <a:ext cx="9220200" cy="3979326"/>
              </a:xfrm>
              <a:prstGeom prst="rect">
                <a:avLst/>
              </a:prstGeom>
              <a:blipFill>
                <a:blip r:embed="rId3"/>
                <a:stretch>
                  <a:fillRect l="-2050" t="-2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0285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694997-4F21-43C5-B5A7-E37BF67A9347}"/>
              </a:ext>
            </a:extLst>
          </p:cNvPr>
          <p:cNvCxnSpPr/>
          <p:nvPr/>
        </p:nvCxnSpPr>
        <p:spPr>
          <a:xfrm>
            <a:off x="5423672" y="3200400"/>
            <a:ext cx="0" cy="2476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140619" y="1325976"/>
                <a:ext cx="9220200" cy="55795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DTFT of an infinite length sequence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By inspection,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absolutely summable only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19" y="1325976"/>
                <a:ext cx="9220200" cy="5579526"/>
              </a:xfrm>
              <a:prstGeom prst="rect">
                <a:avLst/>
              </a:prstGeom>
              <a:blipFill>
                <a:blip r:embed="rId3"/>
                <a:stretch>
                  <a:fillRect l="-1983" t="-17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6EC344-5E1F-4023-BE13-E178E3C240DE}"/>
              </a:ext>
            </a:extLst>
          </p:cNvPr>
          <p:cNvCxnSpPr/>
          <p:nvPr/>
        </p:nvCxnSpPr>
        <p:spPr>
          <a:xfrm>
            <a:off x="3001674" y="5562600"/>
            <a:ext cx="579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15196F9-877C-41DA-83E4-1B0EF464EE8D}"/>
              </a:ext>
            </a:extLst>
          </p:cNvPr>
          <p:cNvSpPr/>
          <p:nvPr/>
        </p:nvSpPr>
        <p:spPr>
          <a:xfrm>
            <a:off x="3791768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88C335-3D5B-40E4-B255-B3B9A3796338}"/>
              </a:ext>
            </a:extLst>
          </p:cNvPr>
          <p:cNvSpPr/>
          <p:nvPr/>
        </p:nvSpPr>
        <p:spPr>
          <a:xfrm>
            <a:off x="4180694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B16B01-F1ED-4FCE-9FB3-4644F4FC6E3C}"/>
              </a:ext>
            </a:extLst>
          </p:cNvPr>
          <p:cNvSpPr/>
          <p:nvPr/>
        </p:nvSpPr>
        <p:spPr>
          <a:xfrm>
            <a:off x="4569620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1A1E12-69B3-4D91-A567-C7E0F0F1B06F}"/>
              </a:ext>
            </a:extLst>
          </p:cNvPr>
          <p:cNvSpPr/>
          <p:nvPr/>
        </p:nvSpPr>
        <p:spPr>
          <a:xfrm>
            <a:off x="4958546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F02942-08FF-40C6-92B5-84B174D86DB8}"/>
              </a:ext>
            </a:extLst>
          </p:cNvPr>
          <p:cNvSpPr/>
          <p:nvPr/>
        </p:nvSpPr>
        <p:spPr>
          <a:xfrm>
            <a:off x="6898042" y="506730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B7136E-98BC-4110-B4C0-D53997742D62}"/>
              </a:ext>
            </a:extLst>
          </p:cNvPr>
          <p:cNvSpPr/>
          <p:nvPr/>
        </p:nvSpPr>
        <p:spPr>
          <a:xfrm>
            <a:off x="6125325" y="480060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6A47D-5968-4384-8794-BED75DB64A5F}"/>
              </a:ext>
            </a:extLst>
          </p:cNvPr>
          <p:cNvSpPr/>
          <p:nvPr/>
        </p:nvSpPr>
        <p:spPr>
          <a:xfrm>
            <a:off x="5347472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BDD5D2-7D2D-44A0-8A8E-548C78CB3C26}"/>
              </a:ext>
            </a:extLst>
          </p:cNvPr>
          <p:cNvSpPr/>
          <p:nvPr/>
        </p:nvSpPr>
        <p:spPr>
          <a:xfrm>
            <a:off x="5734017" y="457200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E1B17E-EA95-46B3-B90F-1093DE94C256}"/>
              </a:ext>
            </a:extLst>
          </p:cNvPr>
          <p:cNvSpPr/>
          <p:nvPr/>
        </p:nvSpPr>
        <p:spPr>
          <a:xfrm>
            <a:off x="6514250" y="4952998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C86BD-16A8-46CB-AB39-0AD48DE7E0A5}"/>
              </a:ext>
            </a:extLst>
          </p:cNvPr>
          <p:cNvSpPr/>
          <p:nvPr/>
        </p:nvSpPr>
        <p:spPr>
          <a:xfrm>
            <a:off x="7673921" y="5219698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B02410-C813-4731-A615-3414B18D3DC3}"/>
              </a:ext>
            </a:extLst>
          </p:cNvPr>
          <p:cNvSpPr/>
          <p:nvPr/>
        </p:nvSpPr>
        <p:spPr>
          <a:xfrm>
            <a:off x="7280844" y="5152904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2A8F1A-8591-4DC2-94CF-C6D62FE1996B}"/>
              </a:ext>
            </a:extLst>
          </p:cNvPr>
          <p:cNvSpPr/>
          <p:nvPr/>
        </p:nvSpPr>
        <p:spPr>
          <a:xfrm>
            <a:off x="3402574" y="548190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4803CF-A0C5-468A-B66E-9E6AE00966FD}"/>
              </a:ext>
            </a:extLst>
          </p:cNvPr>
          <p:cNvSpPr/>
          <p:nvPr/>
        </p:nvSpPr>
        <p:spPr>
          <a:xfrm>
            <a:off x="8059686" y="5257799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0F3B07-08C3-4C39-B03A-4782F07A2DCD}"/>
                  </a:ext>
                </a:extLst>
              </p:cNvPr>
              <p:cNvSpPr txBox="1"/>
              <p:nvPr/>
            </p:nvSpPr>
            <p:spPr>
              <a:xfrm>
                <a:off x="8227221" y="563429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0F3B07-08C3-4C39-B03A-4782F07A2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21" y="5634298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C9938-940F-450B-8E8C-FC5578C74EC2}"/>
                  </a:ext>
                </a:extLst>
              </p:cNvPr>
              <p:cNvSpPr txBox="1"/>
              <p:nvPr/>
            </p:nvSpPr>
            <p:spPr>
              <a:xfrm>
                <a:off x="4982874" y="5655726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C9938-940F-450B-8E8C-FC5578C74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74" y="5655726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7E5DAB-85A1-4A50-AFDF-50D32FBBA16F}"/>
                  </a:ext>
                </a:extLst>
              </p:cNvPr>
              <p:cNvSpPr txBox="1"/>
              <p:nvPr/>
            </p:nvSpPr>
            <p:spPr>
              <a:xfrm>
                <a:off x="8684421" y="4026153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7E5DAB-85A1-4A50-AFDF-50D32FBB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21" y="4026153"/>
                <a:ext cx="914400" cy="914400"/>
              </a:xfrm>
              <a:prstGeom prst="rect">
                <a:avLst/>
              </a:prstGeom>
              <a:blipFill>
                <a:blip r:embed="rId6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8DF1EB-386F-4138-84B9-4DBCF8114AFD}"/>
                  </a:ext>
                </a:extLst>
              </p:cNvPr>
              <p:cNvSpPr txBox="1"/>
              <p:nvPr/>
            </p:nvSpPr>
            <p:spPr>
              <a:xfrm>
                <a:off x="4209981" y="2949763"/>
                <a:ext cx="1303884" cy="609603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8DF1EB-386F-4138-84B9-4DBCF811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81" y="2949763"/>
                <a:ext cx="1303884" cy="6096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577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694997-4F21-43C5-B5A7-E37BF67A9347}"/>
              </a:ext>
            </a:extLst>
          </p:cNvPr>
          <p:cNvCxnSpPr/>
          <p:nvPr/>
        </p:nvCxnSpPr>
        <p:spPr>
          <a:xfrm>
            <a:off x="5423672" y="3200400"/>
            <a:ext cx="0" cy="2476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140619" y="1409103"/>
                <a:ext cx="9220200" cy="55795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DTFT of an infinite length sequence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By inspection,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absolutely summable only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19" y="1409103"/>
                <a:ext cx="9220200" cy="5579526"/>
              </a:xfrm>
              <a:prstGeom prst="rect">
                <a:avLst/>
              </a:prstGeom>
              <a:blipFill>
                <a:blip r:embed="rId3"/>
                <a:stretch>
                  <a:fillRect l="-1983"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6EC344-5E1F-4023-BE13-E178E3C240DE}"/>
              </a:ext>
            </a:extLst>
          </p:cNvPr>
          <p:cNvCxnSpPr/>
          <p:nvPr/>
        </p:nvCxnSpPr>
        <p:spPr>
          <a:xfrm>
            <a:off x="3001674" y="5562600"/>
            <a:ext cx="579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15196F9-877C-41DA-83E4-1B0EF464EE8D}"/>
              </a:ext>
            </a:extLst>
          </p:cNvPr>
          <p:cNvSpPr/>
          <p:nvPr/>
        </p:nvSpPr>
        <p:spPr>
          <a:xfrm>
            <a:off x="3791768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88C335-3D5B-40E4-B255-B3B9A3796338}"/>
              </a:ext>
            </a:extLst>
          </p:cNvPr>
          <p:cNvSpPr/>
          <p:nvPr/>
        </p:nvSpPr>
        <p:spPr>
          <a:xfrm>
            <a:off x="4180694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B16B01-F1ED-4FCE-9FB3-4644F4FC6E3C}"/>
              </a:ext>
            </a:extLst>
          </p:cNvPr>
          <p:cNvSpPr/>
          <p:nvPr/>
        </p:nvSpPr>
        <p:spPr>
          <a:xfrm>
            <a:off x="4569620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1A1E12-69B3-4D91-A567-C7E0F0F1B06F}"/>
              </a:ext>
            </a:extLst>
          </p:cNvPr>
          <p:cNvSpPr/>
          <p:nvPr/>
        </p:nvSpPr>
        <p:spPr>
          <a:xfrm>
            <a:off x="4958546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F02942-08FF-40C6-92B5-84B174D86DB8}"/>
              </a:ext>
            </a:extLst>
          </p:cNvPr>
          <p:cNvSpPr/>
          <p:nvPr/>
        </p:nvSpPr>
        <p:spPr>
          <a:xfrm>
            <a:off x="6898042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B7136E-98BC-4110-B4C0-D53997742D62}"/>
              </a:ext>
            </a:extLst>
          </p:cNvPr>
          <p:cNvSpPr/>
          <p:nvPr/>
        </p:nvSpPr>
        <p:spPr>
          <a:xfrm>
            <a:off x="6125325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6A47D-5968-4384-8794-BED75DB64A5F}"/>
              </a:ext>
            </a:extLst>
          </p:cNvPr>
          <p:cNvSpPr/>
          <p:nvPr/>
        </p:nvSpPr>
        <p:spPr>
          <a:xfrm>
            <a:off x="5347472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BDD5D2-7D2D-44A0-8A8E-548C78CB3C26}"/>
              </a:ext>
            </a:extLst>
          </p:cNvPr>
          <p:cNvSpPr/>
          <p:nvPr/>
        </p:nvSpPr>
        <p:spPr>
          <a:xfrm>
            <a:off x="5744874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E1B17E-EA95-46B3-B90F-1093DE94C256}"/>
              </a:ext>
            </a:extLst>
          </p:cNvPr>
          <p:cNvSpPr/>
          <p:nvPr/>
        </p:nvSpPr>
        <p:spPr>
          <a:xfrm>
            <a:off x="6519750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C86BD-16A8-46CB-AB39-0AD48DE7E0A5}"/>
              </a:ext>
            </a:extLst>
          </p:cNvPr>
          <p:cNvSpPr/>
          <p:nvPr/>
        </p:nvSpPr>
        <p:spPr>
          <a:xfrm>
            <a:off x="7673921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B02410-C813-4731-A615-3414B18D3DC3}"/>
              </a:ext>
            </a:extLst>
          </p:cNvPr>
          <p:cNvSpPr/>
          <p:nvPr/>
        </p:nvSpPr>
        <p:spPr>
          <a:xfrm>
            <a:off x="7284727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2A8F1A-8591-4DC2-94CF-C6D62FE1996B}"/>
              </a:ext>
            </a:extLst>
          </p:cNvPr>
          <p:cNvSpPr/>
          <p:nvPr/>
        </p:nvSpPr>
        <p:spPr>
          <a:xfrm>
            <a:off x="3402574" y="548190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4803CF-A0C5-468A-B66E-9E6AE00966FD}"/>
              </a:ext>
            </a:extLst>
          </p:cNvPr>
          <p:cNvSpPr/>
          <p:nvPr/>
        </p:nvSpPr>
        <p:spPr>
          <a:xfrm>
            <a:off x="8060482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0F3B07-08C3-4C39-B03A-4782F07A2DCD}"/>
                  </a:ext>
                </a:extLst>
              </p:cNvPr>
              <p:cNvSpPr txBox="1"/>
              <p:nvPr/>
            </p:nvSpPr>
            <p:spPr>
              <a:xfrm>
                <a:off x="8227221" y="563429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0F3B07-08C3-4C39-B03A-4782F07A2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21" y="5634298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C9938-940F-450B-8E8C-FC5578C74EC2}"/>
                  </a:ext>
                </a:extLst>
              </p:cNvPr>
              <p:cNvSpPr txBox="1"/>
              <p:nvPr/>
            </p:nvSpPr>
            <p:spPr>
              <a:xfrm>
                <a:off x="4982874" y="5655726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C9938-940F-450B-8E8C-FC5578C74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74" y="5655726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237D1E-11A2-46ED-8E95-255B1205509F}"/>
                  </a:ext>
                </a:extLst>
              </p:cNvPr>
              <p:cNvSpPr txBox="1"/>
              <p:nvPr/>
            </p:nvSpPr>
            <p:spPr>
              <a:xfrm>
                <a:off x="8684421" y="4026153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237D1E-11A2-46ED-8E95-255B12055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21" y="4026153"/>
                <a:ext cx="914400" cy="914400"/>
              </a:xfrm>
              <a:prstGeom prst="rect">
                <a:avLst/>
              </a:prstGeom>
              <a:blipFill>
                <a:blip r:embed="rId6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A9F50B-0F35-465E-91E6-3410BCD2567E}"/>
                  </a:ext>
                </a:extLst>
              </p:cNvPr>
              <p:cNvSpPr txBox="1"/>
              <p:nvPr/>
            </p:nvSpPr>
            <p:spPr>
              <a:xfrm>
                <a:off x="4209981" y="2949763"/>
                <a:ext cx="1303884" cy="609603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A9F50B-0F35-465E-91E6-3410BCD25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81" y="2949763"/>
                <a:ext cx="1303884" cy="609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49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694997-4F21-43C5-B5A7-E37BF67A9347}"/>
              </a:ext>
            </a:extLst>
          </p:cNvPr>
          <p:cNvCxnSpPr/>
          <p:nvPr/>
        </p:nvCxnSpPr>
        <p:spPr>
          <a:xfrm>
            <a:off x="5423672" y="3200400"/>
            <a:ext cx="0" cy="2476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140619" y="1325976"/>
                <a:ext cx="9220200" cy="55795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DTFT of an infinite length sequence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By inspection,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absolutely summable only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19" y="1325976"/>
                <a:ext cx="9220200" cy="5579526"/>
              </a:xfrm>
              <a:prstGeom prst="rect">
                <a:avLst/>
              </a:prstGeom>
              <a:blipFill>
                <a:blip r:embed="rId3"/>
                <a:stretch>
                  <a:fillRect l="-1983" t="-17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6EC344-5E1F-4023-BE13-E178E3C240DE}"/>
              </a:ext>
            </a:extLst>
          </p:cNvPr>
          <p:cNvCxnSpPr/>
          <p:nvPr/>
        </p:nvCxnSpPr>
        <p:spPr>
          <a:xfrm>
            <a:off x="3001674" y="5562600"/>
            <a:ext cx="579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15196F9-877C-41DA-83E4-1B0EF464EE8D}"/>
              </a:ext>
            </a:extLst>
          </p:cNvPr>
          <p:cNvSpPr/>
          <p:nvPr/>
        </p:nvSpPr>
        <p:spPr>
          <a:xfrm>
            <a:off x="3791768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88C335-3D5B-40E4-B255-B3B9A3796338}"/>
              </a:ext>
            </a:extLst>
          </p:cNvPr>
          <p:cNvSpPr/>
          <p:nvPr/>
        </p:nvSpPr>
        <p:spPr>
          <a:xfrm>
            <a:off x="4180694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B16B01-F1ED-4FCE-9FB3-4644F4FC6E3C}"/>
              </a:ext>
            </a:extLst>
          </p:cNvPr>
          <p:cNvSpPr/>
          <p:nvPr/>
        </p:nvSpPr>
        <p:spPr>
          <a:xfrm>
            <a:off x="4569620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1A1E12-69B3-4D91-A567-C7E0F0F1B06F}"/>
              </a:ext>
            </a:extLst>
          </p:cNvPr>
          <p:cNvSpPr/>
          <p:nvPr/>
        </p:nvSpPr>
        <p:spPr>
          <a:xfrm>
            <a:off x="4958546" y="548640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F02942-08FF-40C6-92B5-84B174D86DB8}"/>
              </a:ext>
            </a:extLst>
          </p:cNvPr>
          <p:cNvSpPr/>
          <p:nvPr/>
        </p:nvSpPr>
        <p:spPr>
          <a:xfrm>
            <a:off x="6896809" y="3960165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B7136E-98BC-4110-B4C0-D53997742D62}"/>
              </a:ext>
            </a:extLst>
          </p:cNvPr>
          <p:cNvSpPr/>
          <p:nvPr/>
        </p:nvSpPr>
        <p:spPr>
          <a:xfrm>
            <a:off x="6128348" y="417103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6A47D-5968-4384-8794-BED75DB64A5F}"/>
              </a:ext>
            </a:extLst>
          </p:cNvPr>
          <p:cNvSpPr/>
          <p:nvPr/>
        </p:nvSpPr>
        <p:spPr>
          <a:xfrm>
            <a:off x="5347472" y="425358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BDD5D2-7D2D-44A0-8A8E-548C78CB3C26}"/>
              </a:ext>
            </a:extLst>
          </p:cNvPr>
          <p:cNvSpPr/>
          <p:nvPr/>
        </p:nvSpPr>
        <p:spPr>
          <a:xfrm>
            <a:off x="5736398" y="4215604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E1B17E-EA95-46B3-B90F-1093DE94C256}"/>
              </a:ext>
            </a:extLst>
          </p:cNvPr>
          <p:cNvSpPr/>
          <p:nvPr/>
        </p:nvSpPr>
        <p:spPr>
          <a:xfrm>
            <a:off x="6514250" y="4094831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C86BD-16A8-46CB-AB39-0AD48DE7E0A5}"/>
              </a:ext>
            </a:extLst>
          </p:cNvPr>
          <p:cNvSpPr/>
          <p:nvPr/>
        </p:nvSpPr>
        <p:spPr>
          <a:xfrm>
            <a:off x="7673921" y="3435347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B02410-C813-4731-A615-3414B18D3DC3}"/>
              </a:ext>
            </a:extLst>
          </p:cNvPr>
          <p:cNvSpPr/>
          <p:nvPr/>
        </p:nvSpPr>
        <p:spPr>
          <a:xfrm>
            <a:off x="7284727" y="373380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2A8F1A-8591-4DC2-94CF-C6D62FE1996B}"/>
              </a:ext>
            </a:extLst>
          </p:cNvPr>
          <p:cNvSpPr/>
          <p:nvPr/>
        </p:nvSpPr>
        <p:spPr>
          <a:xfrm>
            <a:off x="3402574" y="5481900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4803CF-A0C5-468A-B66E-9E6AE00966FD}"/>
              </a:ext>
            </a:extLst>
          </p:cNvPr>
          <p:cNvSpPr/>
          <p:nvPr/>
        </p:nvSpPr>
        <p:spPr>
          <a:xfrm>
            <a:off x="8054872" y="3013802"/>
            <a:ext cx="152400" cy="1523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0F3B07-08C3-4C39-B03A-4782F07A2DCD}"/>
                  </a:ext>
                </a:extLst>
              </p:cNvPr>
              <p:cNvSpPr txBox="1"/>
              <p:nvPr/>
            </p:nvSpPr>
            <p:spPr>
              <a:xfrm>
                <a:off x="8227221" y="563429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0F3B07-08C3-4C39-B03A-4782F07A2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21" y="5634298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C9938-940F-450B-8E8C-FC5578C74EC2}"/>
                  </a:ext>
                </a:extLst>
              </p:cNvPr>
              <p:cNvSpPr txBox="1"/>
              <p:nvPr/>
            </p:nvSpPr>
            <p:spPr>
              <a:xfrm>
                <a:off x="4982874" y="5655726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C9938-940F-450B-8E8C-FC5578C74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74" y="5655726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DEAEF1-472D-4354-890D-9472549657EB}"/>
                  </a:ext>
                </a:extLst>
              </p:cNvPr>
              <p:cNvSpPr txBox="1"/>
              <p:nvPr/>
            </p:nvSpPr>
            <p:spPr>
              <a:xfrm>
                <a:off x="8684421" y="4026153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DEAEF1-472D-4354-890D-947254965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21" y="4026153"/>
                <a:ext cx="914400" cy="914400"/>
              </a:xfrm>
              <a:prstGeom prst="rect">
                <a:avLst/>
              </a:prstGeom>
              <a:blipFill>
                <a:blip r:embed="rId6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C693C7-1393-4553-BAF4-2150F9E27739}"/>
                  </a:ext>
                </a:extLst>
              </p:cNvPr>
              <p:cNvSpPr txBox="1"/>
              <p:nvPr/>
            </p:nvSpPr>
            <p:spPr>
              <a:xfrm>
                <a:off x="4209981" y="2949763"/>
                <a:ext cx="1303884" cy="609603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C693C7-1393-4553-BAF4-2150F9E2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81" y="2949763"/>
                <a:ext cx="1303884" cy="6096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075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140619" y="1278474"/>
                <a:ext cx="9220200" cy="55795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These constraints on convergence are part of the Taylor series approximation</a:t>
                </a:r>
              </a:p>
              <a:p>
                <a:r>
                  <a:rPr lang="en-GB" sz="2400" dirty="0"/>
                  <a:t>for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`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19" y="1278474"/>
                <a:ext cx="9220200" cy="5579526"/>
              </a:xfrm>
              <a:prstGeom prst="rect">
                <a:avLst/>
              </a:prstGeom>
              <a:blipFill>
                <a:blip r:embed="rId3"/>
                <a:stretch>
                  <a:fillRect l="-1983" t="-1749" r="-60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78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216819" y="990600"/>
                <a:ext cx="9220200" cy="55795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Arguably, the DTFT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2400" dirty="0"/>
                  <a:t> doesn’t exist since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You may see tables of DTFT pairs including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groupChr>
                        <m:groupChrPr>
                          <m:chr m:val="↔"/>
                          <m:vertJc m:val="bot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𝑇𝐹𝑇</m:t>
                          </m:r>
                        </m:e>
                      </m:groupCh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but the expression on the right is undefined for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Strictly, the DTFT is not applicable to periodic functions.</a:t>
                </a: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19" y="990600"/>
                <a:ext cx="9220200" cy="5579526"/>
              </a:xfrm>
              <a:prstGeom prst="rect">
                <a:avLst/>
              </a:prstGeom>
              <a:blipFill>
                <a:blip r:embed="rId3"/>
                <a:stretch>
                  <a:fillRect l="-2050" t="-17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6632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912019" y="1981200"/>
                <a:ext cx="9296400" cy="19812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How can we represent a discrete-time 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in the frequency domain?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How do we apply Fourier analysis to 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?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19" y="1981200"/>
                <a:ext cx="9296400" cy="1981200"/>
              </a:xfrm>
              <a:prstGeom prst="rect">
                <a:avLst/>
              </a:prstGeom>
              <a:blipFill>
                <a:blip r:embed="rId3"/>
                <a:stretch>
                  <a:fillRect l="-1902" t="-4615" r="-11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080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and FIR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216819" y="1566600"/>
                <a:ext cx="9220200" cy="32766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The continuous frequency response of an FIR filter is given by the DTFT</a:t>
                </a:r>
              </a:p>
              <a:p>
                <a:r>
                  <a:rPr lang="en-GB" sz="2400" dirty="0"/>
                  <a:t>of its coefficients (its impulse response).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19" y="1566600"/>
                <a:ext cx="9220200" cy="3276600"/>
              </a:xfrm>
              <a:prstGeom prst="rect">
                <a:avLst/>
              </a:prstGeom>
              <a:blipFill>
                <a:blip r:embed="rId3"/>
                <a:stretch>
                  <a:fillRect l="-2050" t="-2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5066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DTFT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445419" y="1066800"/>
                <a:ext cx="9296400" cy="51133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Continuous–time representation of discrete sequence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b="0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/>
                  <a:t>Fourier transform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limLoc m:val="undOvr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m:rPr>
                          <m:nor/>
                        </m:rPr>
                        <a:rPr lang="en-GB" sz="2000" dirty="0"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419" y="1066800"/>
                <a:ext cx="9296400" cy="5113317"/>
              </a:xfrm>
              <a:prstGeom prst="rect">
                <a:avLst/>
              </a:prstGeom>
              <a:blipFill>
                <a:blip r:embed="rId3"/>
                <a:stretch>
                  <a:fillRect l="-1574" t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4499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DTFT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597819" y="1143000"/>
                <a:ext cx="9753600" cy="52578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endParaRPr lang="en-GB" sz="2400" dirty="0"/>
              </a:p>
              <a:p>
                <a:r>
                  <a:rPr lang="en-GB" sz="2400" dirty="0"/>
                  <a:t>We obtain the same result if we take the expression for the continuous</a:t>
                </a:r>
              </a:p>
              <a:p>
                <a:r>
                  <a:rPr lang="en-GB" sz="2400" dirty="0"/>
                  <a:t>Fourier transform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400" dirty="0"/>
                  <a:t> and replace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with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𝑛𝑇</m:t>
                    </m:r>
                  </m:oMath>
                </a14:m>
                <a:r>
                  <a:rPr lang="en-GB" sz="2400" dirty="0"/>
                  <a:t>.</a:t>
                </a: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br>
                  <a:rPr lang="en-GB" sz="2400" i="1" dirty="0">
                    <a:latin typeface="Cambria Math" panose="02040503050406030204" pitchFamily="18" charset="0"/>
                  </a:rPr>
                </a:br>
                <a:r>
                  <a:rPr lang="en-GB" sz="2400" dirty="0"/>
                  <a:t>DTFT of </a:t>
                </a:r>
                <a14:m>
                  <m:oMath xmlns:m="http://schemas.openxmlformats.org/officeDocument/2006/math">
                    <m:r>
                      <a:rPr lang="en-GB" sz="2400" b="0" i="1" smtClean="0"/>
                      <m:t>𝑥</m:t>
                    </m:r>
                    <m:r>
                      <a:rPr lang="en-GB" sz="2400" b="0" i="1" smtClean="0"/>
                      <m:t>(</m:t>
                    </m:r>
                    <m:r>
                      <a:rPr lang="en-GB" sz="2400" b="0" i="1" smtClean="0"/>
                      <m:t>𝑛</m:t>
                    </m:r>
                    <m:r>
                      <a:rPr lang="en-GB" sz="2400" b="0" i="1" smtClean="0"/>
                      <m:t>)</m:t>
                    </m:r>
                  </m:oMath>
                </a14:m>
                <a:r>
                  <a:rPr lang="en-GB" sz="2400" dirty="0"/>
                  <a:t> is equal to FT of</a:t>
                </a:r>
                <a:r>
                  <a:rPr lang="en-GB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𝑛𝑇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br>
                  <a:rPr lang="en-GB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m:rPr>
                          <m:nor/>
                        </m:rPr>
                        <a:rPr lang="en-GB" sz="2400" dirty="0"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19" y="1143000"/>
                <a:ext cx="9753600" cy="5257800"/>
              </a:xfrm>
              <a:prstGeom prst="rect">
                <a:avLst/>
              </a:prstGeom>
              <a:blipFill>
                <a:blip r:embed="rId3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9235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Normalised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216819" y="990600"/>
                <a:ext cx="9296400" cy="54864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accent1"/>
                  </a:buClr>
                </a:pPr>
                <a:r>
                  <a:rPr lang="en-GB" sz="2400" b="0" dirty="0">
                    <a:ea typeface="Cambria Math" panose="02040503050406030204" pitchFamily="18" charset="0"/>
                  </a:rPr>
                  <a:t>It is both convenient, and conventional to </a:t>
                </a:r>
                <a:r>
                  <a:rPr lang="en-GB" sz="2400" dirty="0">
                    <a:ea typeface="Cambria Math" panose="02040503050406030204" pitchFamily="18" charset="0"/>
                  </a:rPr>
                  <a:t>express the DTFT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GB" sz="200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m:rPr>
                          <m:nor/>
                        </m:rPr>
                        <a:rPr lang="en-GB" sz="2400" dirty="0"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</m:sup>
                      </m:sSup>
                    </m:oMath>
                  </m:oMathPara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>
                  <a:buClr>
                    <a:schemeClr val="accent1"/>
                  </a:buClr>
                </a:pPr>
                <a:endParaRPr lang="en-GB" sz="2000" dirty="0"/>
              </a:p>
              <a:p>
                <a:pPr>
                  <a:buClr>
                    <a:schemeClr val="accent1"/>
                  </a:buClr>
                </a:pPr>
                <a:r>
                  <a:rPr lang="en-GB" sz="2400" dirty="0"/>
                  <a:t>as a function of normalised frequency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pPr>
                  <a:buClr>
                    <a:schemeClr val="accent1"/>
                  </a:buClr>
                </a:pPr>
                <a:endParaRPr lang="en-GB" sz="2000" dirty="0"/>
              </a:p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m:rPr>
                          <m:nor/>
                        </m:rPr>
                        <a:rPr lang="en-GB" sz="2400" dirty="0"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>
                  <a:buClr>
                    <a:schemeClr val="accent1"/>
                  </a:buClr>
                </a:pPr>
                <a:endParaRPr lang="en-GB" sz="2000" dirty="0"/>
              </a:p>
              <a:p>
                <a:pPr>
                  <a:buClr>
                    <a:schemeClr val="accent1"/>
                  </a:buClr>
                </a:pPr>
                <a:r>
                  <a:rPr lang="en-GB" sz="2400" dirty="0"/>
                  <a:t>The units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GB" sz="2400" dirty="0"/>
                  <a:t> are radians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2400" dirty="0"/>
                  <a:t> is periodic with period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400" dirty="0"/>
                  <a:t> radians.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19" y="990600"/>
                <a:ext cx="9296400" cy="5486400"/>
              </a:xfrm>
              <a:prstGeom prst="rect">
                <a:avLst/>
              </a:prstGeom>
              <a:blipFill>
                <a:blip r:embed="rId3"/>
                <a:stretch>
                  <a:fillRect l="-2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4789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DTFT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216819" y="990600"/>
                <a:ext cx="9220200" cy="55795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/>
                  <a:t>Forward and inverse DTFT expressions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GB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is periodic with period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GB" sz="2400" dirty="0"/>
                  <a:t> finding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requires integration of</a:t>
                </a:r>
              </a:p>
              <a:p>
                <a:r>
                  <a:rPr lang="en-GB" sz="2400" dirty="0"/>
                  <a:t>one cycle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The DTFT shares many properties with the Fourier transform, including</a:t>
                </a:r>
              </a:p>
              <a:p>
                <a:r>
                  <a:rPr lang="en-GB" sz="2400" dirty="0"/>
                  <a:t>(but not limited to) linearity, duality, scaling and time and frequency shifting.</a:t>
                </a:r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19" y="990600"/>
                <a:ext cx="9220200" cy="5579526"/>
              </a:xfrm>
              <a:prstGeom prst="rect">
                <a:avLst/>
              </a:prstGeom>
              <a:blipFill>
                <a:blip r:embed="rId3"/>
                <a:stretch>
                  <a:fillRect l="-2050" t="-1749" r="-21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9585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16622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Discrete-Time Fourier Transform - Linearity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369219" y="990600"/>
                <a:ext cx="9220200" cy="40386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endParaRPr lang="en-GB" sz="2400" dirty="0"/>
              </a:p>
              <a:p>
                <a:r>
                  <a:rPr lang="en-GB" sz="2400" dirty="0">
                    <a:solidFill>
                      <a:schemeClr val="accent1"/>
                    </a:solidFill>
                  </a:rPr>
                  <a:t>Linearity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↔"/>
                        <m:vertJc m:val="bot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𝑇𝐹𝑇</m:t>
                        </m:r>
                      </m:e>
                    </m:groupCh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2400" dirty="0"/>
                  <a:t>        and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↔"/>
                        <m:vertJc m:val="bot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𝑇𝐹𝑇</m:t>
                        </m:r>
                      </m:e>
                    </m:groupCh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↔"/>
                        <m:vertJc m:val="bot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𝑇𝐹𝑇</m:t>
                        </m:r>
                      </m:e>
                    </m:groupCh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19" y="990600"/>
                <a:ext cx="9220200" cy="4038600"/>
              </a:xfrm>
              <a:prstGeom prst="rect">
                <a:avLst/>
              </a:prstGeom>
              <a:blipFill>
                <a:blip r:embed="rId3"/>
                <a:stretch>
                  <a:fillRect l="-2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637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 Time Fourier Transform DTFT – Time Shift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216819" y="990600"/>
                <a:ext cx="9220200" cy="495300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endParaRPr lang="en-GB" sz="2400" dirty="0"/>
              </a:p>
              <a:p>
                <a:r>
                  <a:rPr lang="en-GB" sz="2400" dirty="0">
                    <a:solidFill>
                      <a:schemeClr val="accent1"/>
                    </a:solidFill>
                  </a:rPr>
                  <a:t>Time</a:t>
                </a:r>
                <a:r>
                  <a:rPr lang="en-GB" sz="2400" dirty="0"/>
                  <a:t> </a:t>
                </a:r>
                <a:r>
                  <a:rPr lang="en-GB" sz="2400" dirty="0">
                    <a:solidFill>
                      <a:schemeClr val="accent1"/>
                    </a:solidFill>
                  </a:rPr>
                  <a:t>Shift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𝑇𝐹𝑇</m:t>
                          </m:r>
                        </m:e>
                      </m:groupChr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sz="2400" dirty="0"/>
              </a:p>
              <a:p>
                <a:pPr/>
                <a:endParaRPr lang="en-GB" sz="2400" dirty="0"/>
              </a:p>
              <a:p>
                <a:r>
                  <a:rPr lang="en-GB" sz="2000" dirty="0"/>
                  <a:t>Start from the definition of the DTFT and change variable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 to variable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000" dirty="0"/>
                  <a:t>The DTFT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given by</a:t>
                </a:r>
              </a:p>
              <a:p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m:rPr>
                                  <m:brk m:alnAt="23"/>
                                </m:rP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19" y="990600"/>
                <a:ext cx="9220200" cy="4953000"/>
              </a:xfrm>
              <a:prstGeom prst="rect">
                <a:avLst/>
              </a:prstGeom>
              <a:blipFill>
                <a:blip r:embed="rId3"/>
                <a:stretch>
                  <a:fillRect l="-2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5725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1" y="287874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Discrete Time Fourier Transform DTFT – Frequency Shift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/>
              <p:nvPr/>
            </p:nvSpPr>
            <p:spPr>
              <a:xfrm>
                <a:off x="1369219" y="1600200"/>
                <a:ext cx="9220200" cy="447012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GB" sz="2400" dirty="0">
                    <a:solidFill>
                      <a:schemeClr val="accent1"/>
                    </a:solidFill>
                  </a:rPr>
                  <a:t>Frequency Shift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𝑇𝐹𝑇</m:t>
                          </m:r>
                        </m:e>
                      </m:groupCh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000" dirty="0"/>
                  <a:t>The DTFT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𝑗𝑛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equal to the DTFT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0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 in place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2000" dirty="0"/>
                  <a:t>.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F0DD-3ECE-4DD7-A200-F12F8610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19" y="1600200"/>
                <a:ext cx="9220200" cy="4470126"/>
              </a:xfrm>
              <a:prstGeom prst="rect">
                <a:avLst/>
              </a:prstGeom>
              <a:blipFill>
                <a:blip r:embed="rId3"/>
                <a:stretch>
                  <a:fillRect l="-2050" t="-2183" r="-22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57173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22216</TotalTime>
  <Words>1608</Words>
  <Application>Microsoft Office PowerPoint</Application>
  <PresentationFormat>Custom</PresentationFormat>
  <Paragraphs>209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Gill Sans MT</vt:lpstr>
      <vt:lpstr>Verdana</vt:lpstr>
      <vt:lpstr>Wingdings</vt:lpstr>
      <vt:lpstr>Wingdings 2</vt:lpstr>
      <vt:lpstr>ARM Interim Template Confidential</vt:lpstr>
      <vt:lpstr>PowerPoint Presentation</vt:lpstr>
      <vt:lpstr>Discrete-Time Fourier Transform DTFT</vt:lpstr>
      <vt:lpstr>Discrete-Time Fourier Transform DTFT</vt:lpstr>
      <vt:lpstr>Discrete-Time Fourier Transform DTFT</vt:lpstr>
      <vt:lpstr>Discrete-Time Fourier Transform - Normalised Frequency</vt:lpstr>
      <vt:lpstr>Discrete-Time Fourier Transform DTFT</vt:lpstr>
      <vt:lpstr>Discrete-Time Fourier Transform - Linearity</vt:lpstr>
      <vt:lpstr>Discrete Time Fourier Transform DTFT – Time Shift</vt:lpstr>
      <vt:lpstr>Discrete Time Fourier Transform DTFT – Frequency Shift</vt:lpstr>
      <vt:lpstr>Discrete-Time Fourier Transform - Periodicity</vt:lpstr>
      <vt:lpstr>Discrete Time Fourier Transform - Duality</vt:lpstr>
      <vt:lpstr>Discrete Time Fourier Transform - Existence</vt:lpstr>
      <vt:lpstr>Discrete-Time Fourier Transform - Examples</vt:lpstr>
      <vt:lpstr>Discrete-Time Fourier Transform - Examples</vt:lpstr>
      <vt:lpstr>Discrete-Time Fourier Transform - Examples</vt:lpstr>
      <vt:lpstr>Discrete-Time Fourier Transform - Examples</vt:lpstr>
      <vt:lpstr>Discrete-Time Fourier Transform - Examples</vt:lpstr>
      <vt:lpstr>Discrete-Time Fourier Transform - Examples</vt:lpstr>
      <vt:lpstr>Discrete-Time Fourier Transform - Examples</vt:lpstr>
      <vt:lpstr>Discrete-Time Fourier Transform and FIR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Reay, Donald S</dc:creator>
  <cp:lastModifiedBy>Reay, Donald S</cp:lastModifiedBy>
  <cp:revision>109</cp:revision>
  <dcterms:created xsi:type="dcterms:W3CDTF">2020-06-18T09:41:03Z</dcterms:created>
  <dcterms:modified xsi:type="dcterms:W3CDTF">2020-11-01T13:29:43Z</dcterms:modified>
</cp:coreProperties>
</file>