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2143" autoAdjust="0"/>
  </p:normalViewPr>
  <p:slideViewPr>
    <p:cSldViewPr>
      <p:cViewPr varScale="1">
        <p:scale>
          <a:sx n="92" d="100"/>
          <a:sy n="92" d="100"/>
        </p:scale>
        <p:origin x="1650" y="60"/>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Wenda" userId="2eeac4dd-0c58-4798-a489-d1fd92a583c8" providerId="ADAL" clId="{36EC6242-567B-415E-AF19-24393B70796E}"/>
    <pc:docChg chg="undo custSel modSld">
      <pc:chgData name="Li, Wenda" userId="2eeac4dd-0c58-4798-a489-d1fd92a583c8" providerId="ADAL" clId="{36EC6242-567B-415E-AF19-24393B70796E}" dt="2024-03-14T17:52:43.837" v="1" actId="1076"/>
      <pc:docMkLst>
        <pc:docMk/>
      </pc:docMkLst>
      <pc:sldChg chg="modSp mod">
        <pc:chgData name="Li, Wenda" userId="2eeac4dd-0c58-4798-a489-d1fd92a583c8" providerId="ADAL" clId="{36EC6242-567B-415E-AF19-24393B70796E}" dt="2024-03-14T17:52:43.837" v="1" actId="1076"/>
        <pc:sldMkLst>
          <pc:docMk/>
          <pc:sldMk cId="4186337251" sldId="258"/>
        </pc:sldMkLst>
        <pc:spChg chg="mod">
          <ac:chgData name="Li, Wenda" userId="2eeac4dd-0c58-4798-a489-d1fd92a583c8" providerId="ADAL" clId="{36EC6242-567B-415E-AF19-24393B70796E}" dt="2024-03-14T17:52:43.837" v="1" actId="1076"/>
          <ac:spMkLst>
            <pc:docMk/>
            <pc:sldMk cId="4186337251" sldId="258"/>
            <ac:spMk id="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t>14/03/2024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fast Fourier transform is one of the most important and widely used algorithms in digital signal processing.</a:t>
            </a:r>
            <a:endParaRPr lang="en-US" dirty="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371247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Both</a:t>
            </a:r>
            <a:r>
              <a:rPr lang="en-GB" baseline="0" dirty="0"/>
              <a:t> a</a:t>
            </a:r>
            <a:r>
              <a:rPr lang="en-GB" dirty="0"/>
              <a:t>nalysis</a:t>
            </a:r>
            <a:r>
              <a:rPr lang="en-GB" baseline="0" dirty="0"/>
              <a:t> and synthesis operations are finite summations making them amenable to computation in practice.</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10</a:t>
            </a:fld>
            <a:endParaRPr lang="en-US"/>
          </a:p>
        </p:txBody>
      </p:sp>
    </p:spTree>
    <p:extLst>
      <p:ext uri="{BB962C8B-B14F-4D97-AF65-F5344CB8AC3E}">
        <p14:creationId xmlns:p14="http://schemas.microsoft.com/office/powerpoint/2010/main" val="93971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Summary of why we are interested in the DFT</a:t>
            </a:r>
            <a:r>
              <a:rPr lang="en-GB"/>
              <a:t>.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11</a:t>
            </a:fld>
            <a:endParaRPr lang="en-US"/>
          </a:p>
        </p:txBody>
      </p:sp>
    </p:spTree>
    <p:extLst>
      <p:ext uri="{BB962C8B-B14F-4D97-AF65-F5344CB8AC3E}">
        <p14:creationId xmlns:p14="http://schemas.microsoft.com/office/powerpoint/2010/main" val="31862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a:lnSpc>
                <a:spcPct val="150000"/>
              </a:lnSpc>
            </a:pPr>
            <a:r>
              <a:rPr lang="en-GB" dirty="0"/>
              <a:t>So where does the FFT fit into all of this?</a:t>
            </a:r>
            <a:r>
              <a:rPr lang="en-GB" baseline="0" dirty="0"/>
              <a:t> It’s not a further form of Fourier analysis.</a:t>
            </a:r>
          </a:p>
          <a:p>
            <a:pPr>
              <a:lnSpc>
                <a:spcPct val="150000"/>
              </a:lnSpc>
            </a:pPr>
            <a:r>
              <a:rPr lang="en-GB" sz="1200" dirty="0"/>
              <a:t>Many slightly different variations of the FFT may be derived from the DFT.</a:t>
            </a:r>
          </a:p>
          <a:p>
            <a:pPr>
              <a:lnSpc>
                <a:spcPct val="150000"/>
              </a:lnSpc>
            </a:pPr>
            <a:r>
              <a:rPr lang="en-GB" sz="1200" dirty="0"/>
              <a:t>In later slides the radix-2 version will</a:t>
            </a:r>
            <a:r>
              <a:rPr lang="en-GB" sz="1200" baseline="0" dirty="0"/>
              <a:t> be</a:t>
            </a:r>
            <a:r>
              <a:rPr lang="en-GB" sz="1200" dirty="0"/>
              <a:t> described in detail.</a:t>
            </a:r>
          </a:p>
          <a:p>
            <a:pPr>
              <a:lnSpc>
                <a:spcPct val="150000"/>
              </a:lnSpc>
            </a:pP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12</a:t>
            </a:fld>
            <a:endParaRPr lang="en-US"/>
          </a:p>
        </p:txBody>
      </p:sp>
    </p:spTree>
    <p:extLst>
      <p:ext uri="{BB962C8B-B14F-4D97-AF65-F5344CB8AC3E}">
        <p14:creationId xmlns:p14="http://schemas.microsoft.com/office/powerpoint/2010/main" val="311893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expression for the</a:t>
            </a:r>
            <a:r>
              <a:rPr lang="en-GB" baseline="0" dirty="0"/>
              <a:t> DFT (analysis or forward DFT in this case) may be simplified by the introduction of twiddle factors.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13</a:t>
            </a:fld>
            <a:endParaRPr lang="en-US"/>
          </a:p>
        </p:txBody>
      </p:sp>
    </p:spTree>
    <p:extLst>
      <p:ext uri="{BB962C8B-B14F-4D97-AF65-F5344CB8AC3E}">
        <p14:creationId xmlns:p14="http://schemas.microsoft.com/office/powerpoint/2010/main" val="268293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Each of</a:t>
            </a:r>
            <a:r>
              <a:rPr lang="en-GB" baseline="0" dirty="0"/>
              <a:t> the N different values of X(k) that make up the DFT of x(n) is computed from a sum of N products and each of those products involves a twiddle factor </a:t>
            </a:r>
            <a:r>
              <a:rPr lang="en-GB" baseline="0" dirty="0" err="1"/>
              <a:t>W^kn</a:t>
            </a:r>
            <a:r>
              <a:rPr lang="en-GB" baseline="0" dirty="0"/>
              <a:t>. On the face of it, there are N^2 possible </a:t>
            </a:r>
            <a:r>
              <a:rPr lang="en-GB" baseline="0" dirty="0" err="1"/>
              <a:t>kn</a:t>
            </a:r>
            <a:r>
              <a:rPr lang="en-GB" baseline="0" dirty="0"/>
              <a:t> as 0&lt;=k&lt;N and 0&lt;=n&lt;N. Okay, some of these, e.g. n=1, k=3 and n=3, k=1, clearly imply the same value of twiddle factor – but what this slide is pointing out is that in fact there are only N possible different values of twiddle factor.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14</a:t>
            </a:fld>
            <a:endParaRPr lang="en-US"/>
          </a:p>
        </p:txBody>
      </p:sp>
    </p:spTree>
    <p:extLst>
      <p:ext uri="{BB962C8B-B14F-4D97-AF65-F5344CB8AC3E}">
        <p14:creationId xmlns:p14="http://schemas.microsoft.com/office/powerpoint/2010/main" val="21459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Graphical representation of twiddle factors</a:t>
            </a:r>
            <a:r>
              <a:rPr lang="en-GB" baseline="0" dirty="0"/>
              <a:t> as vectors in the complex plane (a twiddle factor is a constant, complex quantity). Note that a twiddle factor is a vector, not a </a:t>
            </a:r>
            <a:r>
              <a:rPr lang="en-GB" baseline="0" dirty="0" err="1"/>
              <a:t>phasor</a:t>
            </a:r>
            <a:r>
              <a:rPr lang="en-GB" baseline="0" dirty="0"/>
              <a:t>.</a:t>
            </a:r>
          </a:p>
          <a:p>
            <a:r>
              <a:rPr lang="en-GB" baseline="0" dirty="0"/>
              <a:t>In this case, twiddle factors for an N=8 point DFT are shown. As the N=8 point DFT is evaluated, the exponent of the twiddle factor </a:t>
            </a:r>
            <a:r>
              <a:rPr lang="en-GB" i="1" baseline="0" dirty="0" err="1"/>
              <a:t>kn</a:t>
            </a:r>
            <a:r>
              <a:rPr lang="en-GB" baseline="0" dirty="0"/>
              <a:t> will take on a number of different values in the range 0 through </a:t>
            </a:r>
            <a:r>
              <a:rPr lang="en-GB" i="1" baseline="0" dirty="0"/>
              <a:t>N </a:t>
            </a:r>
            <a:r>
              <a:rPr lang="en-GB" baseline="0" dirty="0" err="1"/>
              <a:t>x</a:t>
            </a:r>
            <a:r>
              <a:rPr lang="en-GB" i="1" baseline="0" dirty="0" err="1"/>
              <a:t>N</a:t>
            </a:r>
            <a:r>
              <a:rPr lang="en-GB" baseline="0" dirty="0"/>
              <a:t> . This diagram illustrates that there will actually be only </a:t>
            </a:r>
            <a:r>
              <a:rPr lang="en-GB" i="1" baseline="0" dirty="0"/>
              <a:t>N</a:t>
            </a:r>
            <a:r>
              <a:rPr lang="en-GB" baseline="0" dirty="0"/>
              <a:t> distinct twiddle factor values.</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15</a:t>
            </a:fld>
            <a:endParaRPr lang="en-US"/>
          </a:p>
        </p:txBody>
      </p:sp>
    </p:spTree>
    <p:extLst>
      <p:ext uri="{BB962C8B-B14F-4D97-AF65-F5344CB8AC3E}">
        <p14:creationId xmlns:p14="http://schemas.microsoft.com/office/powerpoint/2010/main" val="240443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fld id="{A0FD62C7-F173-4927-B354-64743C6251B5}" type="slidenum">
              <a:rPr lang="en-US" sz="1200" baseline="0" smtClean="0"/>
              <a:pPr/>
              <a:t>2</a:t>
            </a:fld>
            <a:endParaRPr lang="en-US" sz="1200" baseline="0" dirty="0"/>
          </a:p>
        </p:txBody>
      </p:sp>
      <p:sp>
        <p:nvSpPr>
          <p:cNvPr id="43011" name="Rectangle 2"/>
          <p:cNvSpPr>
            <a:spLocks noGrp="1" noRot="1" noChangeAspect="1" noChangeArrowheads="1" noTextEdit="1"/>
          </p:cNvSpPr>
          <p:nvPr>
            <p:ph type="sldImg"/>
          </p:nvPr>
        </p:nvSpPr>
        <p:spPr>
          <a:xfrm>
            <a:off x="382588" y="685800"/>
            <a:ext cx="6092825"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a:t>Fourier analysis is concerned with the transformation of signals between time and frequency domain representations. The term Fourier analysis refers to this in general. According to the nature of the signals involved, whether they are continuous or discrete and whether they are periodic or aperiodic, the specific form of Fourier analysis applicable is different.</a:t>
            </a:r>
            <a:endParaRPr lang="en-US" dirty="0"/>
          </a:p>
        </p:txBody>
      </p:sp>
    </p:spTree>
    <p:extLst>
      <p:ext uri="{BB962C8B-B14F-4D97-AF65-F5344CB8AC3E}">
        <p14:creationId xmlns:p14="http://schemas.microsoft.com/office/powerpoint/2010/main" val="132376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It is instructive to consider the four different classifications of signal (according to discrete/continuous and periodic/aperiodic) and the corresponding forms of Fourier analysis.</a:t>
            </a:r>
          </a:p>
          <a:p>
            <a:endParaRPr lang="en-GB" dirty="0"/>
          </a:p>
          <a:p>
            <a:r>
              <a:rPr lang="en-GB" dirty="0"/>
              <a:t>Armed with a couple of rules</a:t>
            </a:r>
            <a:r>
              <a:rPr lang="en-GB" baseline="0" dirty="0"/>
              <a:t> about the properties of signal representations in either domain y</a:t>
            </a:r>
            <a:r>
              <a:rPr lang="en-GB" dirty="0"/>
              <a:t>ou can complete this table.</a:t>
            </a:r>
          </a:p>
          <a:p>
            <a:endParaRPr lang="en-GB" dirty="0"/>
          </a:p>
          <a:p>
            <a:pPr marL="0" marR="0" indent="0" algn="l" defTabSz="457200" rtl="0" eaLnBrk="1" fontAlgn="auto" latinLnBrk="0" hangingPunct="1">
              <a:lnSpc>
                <a:spcPct val="100000"/>
              </a:lnSpc>
              <a:spcBef>
                <a:spcPts val="0"/>
              </a:spcBef>
              <a:spcAft>
                <a:spcPts val="0"/>
              </a:spcAft>
              <a:buClrTx/>
              <a:buSzTx/>
              <a:buFontTx/>
              <a:buNone/>
              <a:tabLst/>
              <a:defRPr/>
            </a:pPr>
            <a:r>
              <a:rPr lang="en-GB" dirty="0"/>
              <a:t>There is a different form of Fourier analysis</a:t>
            </a:r>
            <a:r>
              <a:rPr lang="en-GB" baseline="0" dirty="0"/>
              <a:t> applicable to each of the four pairs of signal type listed here.</a:t>
            </a:r>
            <a:endParaRPr lang="en-GB" dirty="0"/>
          </a:p>
          <a:p>
            <a:endParaRPr lang="en-GB" dirty="0"/>
          </a:p>
          <a:p>
            <a:pPr marL="0" marR="0" indent="0" algn="l" defTabSz="457200" rtl="0" eaLnBrk="1" fontAlgn="auto" latinLnBrk="0" hangingPunct="1">
              <a:lnSpc>
                <a:spcPct val="100000"/>
              </a:lnSpc>
              <a:spcBef>
                <a:spcPts val="0"/>
              </a:spcBef>
              <a:spcAft>
                <a:spcPts val="0"/>
              </a:spcAft>
              <a:buClrTx/>
              <a:buSzTx/>
              <a:buFontTx/>
              <a:buNone/>
              <a:tabLst/>
              <a:defRPr/>
            </a:pPr>
            <a:r>
              <a:rPr lang="en-GB" dirty="0"/>
              <a:t>Fourier series is perhaps the most intuitive and easily understood form</a:t>
            </a:r>
            <a:r>
              <a:rPr lang="en-GB" baseline="0" dirty="0"/>
              <a:t> of Fourier analysis. Continuous periodic waveforms may be synthesised from weighted sums of harmonically-related sinusoids. It’s not difficult to see that only sinusoids at frequencies that are integer multiples of  the fundamental frequency of the synthesised periodic waveform may be used. This corresponds to the frequency domain representation of a periodic, continuous-time waveform being discrete in nature. There is no reason for the (discrete) frequency domain representation to be periodic.</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3</a:t>
            </a:fld>
            <a:endParaRPr lang="en-US"/>
          </a:p>
        </p:txBody>
      </p:sp>
    </p:spTree>
    <p:extLst>
      <p:ext uri="{BB962C8B-B14F-4D97-AF65-F5344CB8AC3E}">
        <p14:creationId xmlns:p14="http://schemas.microsoft.com/office/powerpoint/2010/main" val="388595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expressions describing</a:t>
            </a:r>
            <a:r>
              <a:rPr lang="en-GB" baseline="0" dirty="0"/>
              <a:t> the Fourier series comprise an infinite weighted summation of individual frequency components (complex exponentials) (synthesis) and an integral evaluated over one period of the continuous-time waveform. This integral effectively correlates different individual frequency components (complex exponentials) with the continuous-time waveform x(t). If correlation represents determining the degree of similarity between two signals, it is possible to consider each correlation result, X(k) as representing how much of that component should appear in the synthesis.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4</a:t>
            </a:fld>
            <a:endParaRPr lang="en-US"/>
          </a:p>
        </p:txBody>
      </p:sp>
    </p:spTree>
    <p:extLst>
      <p:ext uri="{BB962C8B-B14F-4D97-AF65-F5344CB8AC3E}">
        <p14:creationId xmlns:p14="http://schemas.microsoft.com/office/powerpoint/2010/main" val="3448408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a:t>
            </a:r>
            <a:r>
              <a:rPr lang="en-GB" baseline="0" dirty="0"/>
              <a:t> Fourier transform is the most generally applicable form of Fourier analysis.</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5</a:t>
            </a:fld>
            <a:endParaRPr lang="en-US"/>
          </a:p>
        </p:txBody>
      </p:sp>
    </p:spTree>
    <p:extLst>
      <p:ext uri="{BB962C8B-B14F-4D97-AF65-F5344CB8AC3E}">
        <p14:creationId xmlns:p14="http://schemas.microsoft.com/office/powerpoint/2010/main" val="120568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Both synthesis</a:t>
            </a:r>
            <a:r>
              <a:rPr lang="en-GB" baseline="0" dirty="0"/>
              <a:t> and analysis are implemented by integration with limits +/- infinity.</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6</a:t>
            </a:fld>
            <a:endParaRPr lang="en-US"/>
          </a:p>
        </p:txBody>
      </p:sp>
    </p:spTree>
    <p:extLst>
      <p:ext uri="{BB962C8B-B14F-4D97-AF65-F5344CB8AC3E}">
        <p14:creationId xmlns:p14="http://schemas.microsoft.com/office/powerpoint/2010/main" val="377817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discrete time Fourier transform is applicable to aperiodic discrete-time signals. One way of gaining insight into this form of Fourier analysis</a:t>
            </a:r>
            <a:r>
              <a:rPr lang="en-GB" baseline="0" dirty="0"/>
              <a:t> is to consider the relationship between the coefficients of a finite impulse response filter (its impulse response) and its frequency response. As considered in module 3, that frequency response is continuous (a digital filter has a gain at any frequency, not just at a discrete set of frequencies) and is periodic (sampling theory)</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7</a:t>
            </a:fld>
            <a:endParaRPr lang="en-US"/>
          </a:p>
        </p:txBody>
      </p:sp>
    </p:spTree>
    <p:extLst>
      <p:ext uri="{BB962C8B-B14F-4D97-AF65-F5344CB8AC3E}">
        <p14:creationId xmlns:p14="http://schemas.microsoft.com/office/powerpoint/2010/main" val="100503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Analysis, i.e. determining</a:t>
            </a:r>
            <a:r>
              <a:rPr lang="en-GB" baseline="0" dirty="0"/>
              <a:t> frequency response from a set of discrete time domain values, is possible (it’s a finite summation) in the case of a FIR filter. In general, x(n) might be infinite and in that case computation of a value X(w) is impractical.</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8</a:t>
            </a:fld>
            <a:endParaRPr lang="en-US"/>
          </a:p>
        </p:txBody>
      </p:sp>
    </p:spTree>
    <p:extLst>
      <p:ext uri="{BB962C8B-B14F-4D97-AF65-F5344CB8AC3E}">
        <p14:creationId xmlns:p14="http://schemas.microsoft.com/office/powerpoint/2010/main" val="227272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a:t>The discrete Fourier transform (DFT) is the form of Fourier analysis used</a:t>
            </a:r>
            <a:r>
              <a:rPr lang="en-GB" baseline="0" dirty="0"/>
              <a:t> in</a:t>
            </a:r>
            <a:r>
              <a:rPr lang="en-GB" dirty="0"/>
              <a:t> to digital signal processing. In practice,</a:t>
            </a:r>
            <a:r>
              <a:rPr lang="en-GB" baseline="0" dirty="0"/>
              <a:t> time-domain and frequency-domain representations of signals in a digital computer are necessarily discrete and finite. Think about it.</a:t>
            </a:r>
          </a:p>
          <a:p>
            <a:r>
              <a:rPr lang="en-GB" baseline="0" dirty="0"/>
              <a:t>There is a correspondence between such signal representations being finite and periodicity. Periodic signals are characterised completely by just one cycle and if a signal is periodic and discrete then it is characterised completely by a finite set of samples. This correspondence between finite signal representations and periodicity  can be a bit philosophical.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pPr>
                <a:defRPr/>
              </a:pPr>
              <a:t>9</a:t>
            </a:fld>
            <a:endParaRPr lang="en-US"/>
          </a:p>
        </p:txBody>
      </p:sp>
    </p:spTree>
    <p:extLst>
      <p:ext uri="{BB962C8B-B14F-4D97-AF65-F5344CB8AC3E}">
        <p14:creationId xmlns:p14="http://schemas.microsoft.com/office/powerpoint/2010/main" val="1063978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5693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362" y="274638"/>
            <a:ext cx="10968515"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609362" y="1600202"/>
            <a:ext cx="5382697"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5179" y="1600200"/>
            <a:ext cx="5382697"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5179" y="3938590"/>
            <a:ext cx="5382697"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xfrm>
            <a:off x="609362" y="6245225"/>
            <a:ext cx="2843689" cy="476250"/>
          </a:xfrm>
          <a:prstGeom prst="rect">
            <a:avLst/>
          </a:prstGeom>
          <a:ln/>
        </p:spPr>
        <p:txBody>
          <a:bodyPr/>
          <a:lstStyle>
            <a:lvl1pPr>
              <a:defRPr/>
            </a:lvl1pPr>
          </a:lstStyle>
          <a:p>
            <a:pPr>
              <a:defRPr/>
            </a:pPr>
            <a:endParaRPr lang="en-GB"/>
          </a:p>
        </p:txBody>
      </p:sp>
      <p:sp>
        <p:nvSpPr>
          <p:cNvPr id="7" name="Rectangle 5"/>
          <p:cNvSpPr>
            <a:spLocks noGrp="1" noChangeArrowheads="1"/>
          </p:cNvSpPr>
          <p:nvPr>
            <p:ph type="ftr" sz="quarter" idx="11"/>
          </p:nvPr>
        </p:nvSpPr>
        <p:spPr>
          <a:xfrm>
            <a:off x="4163973" y="6245225"/>
            <a:ext cx="3859292" cy="476250"/>
          </a:xfrm>
          <a:prstGeom prst="rect">
            <a:avLst/>
          </a:prstGeom>
          <a:ln/>
        </p:spPr>
        <p:txBody>
          <a:bodyPr/>
          <a:lstStyle>
            <a:lvl1pPr>
              <a:defRPr/>
            </a:lvl1pPr>
          </a:lstStyle>
          <a:p>
            <a:pPr>
              <a:defRPr/>
            </a:pPr>
            <a:endParaRPr lang="en-GB"/>
          </a:p>
        </p:txBody>
      </p:sp>
      <p:sp>
        <p:nvSpPr>
          <p:cNvPr id="8" name="Rectangle 6"/>
          <p:cNvSpPr>
            <a:spLocks noGrp="1" noChangeArrowheads="1"/>
          </p:cNvSpPr>
          <p:nvPr>
            <p:ph type="sldNum" sz="quarter" idx="12"/>
          </p:nvPr>
        </p:nvSpPr>
        <p:spPr>
          <a:xfrm>
            <a:off x="8734188" y="6245225"/>
            <a:ext cx="2843689" cy="476250"/>
          </a:xfrm>
          <a:prstGeom prst="rect">
            <a:avLst/>
          </a:prstGeom>
          <a:ln/>
        </p:spPr>
        <p:txBody>
          <a:bodyPr/>
          <a:lstStyle>
            <a:lvl1pPr>
              <a:defRPr/>
            </a:lvl1pPr>
          </a:lstStyle>
          <a:p>
            <a:pPr>
              <a:defRPr/>
            </a:pPr>
            <a:fld id="{EF7E89DD-3E19-437A-BFBE-6307B9E10425}" type="slidenum">
              <a:rPr lang="en-GB"/>
              <a:pPr>
                <a:defRPr/>
              </a:pPr>
              <a:t>‹#›</a:t>
            </a:fld>
            <a:endParaRPr lang="en-GB"/>
          </a:p>
        </p:txBody>
      </p:sp>
    </p:spTree>
    <p:extLst>
      <p:ext uri="{BB962C8B-B14F-4D97-AF65-F5344CB8AC3E}">
        <p14:creationId xmlns:p14="http://schemas.microsoft.com/office/powerpoint/2010/main" val="19766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7796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99745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6788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43271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Fast Fourier Transform</a:t>
            </a:r>
            <a:br>
              <a:rPr lang="en-GB" dirty="0"/>
            </a:br>
            <a:r>
              <a:rPr lang="en-GB" dirty="0"/>
              <a:t>Review of Fourier Analysis</a:t>
            </a:r>
            <a:endParaRPr lang="en-US" dirty="0"/>
          </a:p>
        </p:txBody>
      </p:sp>
    </p:spTree>
    <p:extLst>
      <p:ext uri="{BB962C8B-B14F-4D97-AF65-F5344CB8AC3E}">
        <p14:creationId xmlns:p14="http://schemas.microsoft.com/office/powerpoint/2010/main" val="1469204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600850" y="1926670"/>
            <a:ext cx="1088618" cy="369332"/>
          </a:xfrm>
          <a:prstGeom prst="rect">
            <a:avLst/>
          </a:prstGeom>
          <a:noFill/>
          <a:ln w="9525">
            <a:noFill/>
            <a:miter lim="800000"/>
            <a:headEnd/>
            <a:tailEnd/>
          </a:ln>
        </p:spPr>
        <p:txBody>
          <a:bodyPr wrap="none">
            <a:spAutoFit/>
          </a:bodyPr>
          <a:lstStyle/>
          <a:p>
            <a:r>
              <a:rPr lang="en-GB" dirty="0"/>
              <a:t>Synthesis:</a:t>
            </a:r>
          </a:p>
        </p:txBody>
      </p:sp>
      <p:sp>
        <p:nvSpPr>
          <p:cNvPr id="9222" name="Text Box 6"/>
          <p:cNvSpPr txBox="1">
            <a:spLocks noChangeArrowheads="1"/>
          </p:cNvSpPr>
          <p:nvPr/>
        </p:nvSpPr>
        <p:spPr bwMode="auto">
          <a:xfrm>
            <a:off x="2708878" y="4115479"/>
            <a:ext cx="980590" cy="369332"/>
          </a:xfrm>
          <a:prstGeom prst="rect">
            <a:avLst/>
          </a:prstGeom>
          <a:noFill/>
          <a:ln w="9525">
            <a:noFill/>
            <a:miter lim="800000"/>
            <a:headEnd/>
            <a:tailEnd/>
          </a:ln>
        </p:spPr>
        <p:txBody>
          <a:bodyPr wrap="none">
            <a:spAutoFit/>
          </a:bodyPr>
          <a:lstStyle/>
          <a:p>
            <a:r>
              <a:rPr lang="en-GB" dirty="0"/>
              <a:t>Analysis:</a:t>
            </a:r>
          </a:p>
        </p:txBody>
      </p:sp>
      <p:sp>
        <p:nvSpPr>
          <p:cNvPr id="9223" name="Text Box 7"/>
          <p:cNvSpPr txBox="1">
            <a:spLocks noChangeArrowheads="1"/>
          </p:cNvSpPr>
          <p:nvPr/>
        </p:nvSpPr>
        <p:spPr bwMode="auto">
          <a:xfrm>
            <a:off x="849361" y="5191514"/>
            <a:ext cx="10600341" cy="430887"/>
          </a:xfrm>
          <a:prstGeom prst="rect">
            <a:avLst/>
          </a:prstGeom>
          <a:noFill/>
          <a:ln w="9525">
            <a:noFill/>
            <a:miter lim="800000"/>
            <a:headEnd/>
            <a:tailEnd/>
          </a:ln>
        </p:spPr>
        <p:txBody>
          <a:bodyPr wrap="square">
            <a:spAutoFit/>
          </a:bodyPr>
          <a:lstStyle/>
          <a:p>
            <a:r>
              <a:rPr lang="en-GB" sz="2200" i="1" dirty="0">
                <a:solidFill>
                  <a:schemeClr val="accent1"/>
                </a:solidFill>
              </a:rPr>
              <a:t>x</a:t>
            </a:r>
            <a:r>
              <a:rPr lang="en-GB" sz="2200" dirty="0">
                <a:solidFill>
                  <a:schemeClr val="accent1"/>
                </a:solidFill>
              </a:rPr>
              <a:t>(</a:t>
            </a:r>
            <a:r>
              <a:rPr lang="en-GB" sz="2200" i="1" dirty="0">
                <a:solidFill>
                  <a:schemeClr val="accent1"/>
                </a:solidFill>
              </a:rPr>
              <a:t>n</a:t>
            </a:r>
            <a:r>
              <a:rPr lang="en-GB" sz="2200" dirty="0">
                <a:solidFill>
                  <a:schemeClr val="accent1"/>
                </a:solidFill>
              </a:rPr>
              <a:t>) is complex, discrete, and periodic analyse one cycle of </a:t>
            </a:r>
            <a:r>
              <a:rPr lang="en-GB" sz="2200" i="1" dirty="0">
                <a:solidFill>
                  <a:schemeClr val="accent1"/>
                </a:solidFill>
              </a:rPr>
              <a:t>x</a:t>
            </a:r>
            <a:r>
              <a:rPr lang="en-GB" sz="2200" dirty="0">
                <a:solidFill>
                  <a:schemeClr val="accent1"/>
                </a:solidFill>
              </a:rPr>
              <a:t>(</a:t>
            </a:r>
            <a:r>
              <a:rPr lang="en-GB" sz="2200" i="1" dirty="0">
                <a:solidFill>
                  <a:schemeClr val="accent1"/>
                </a:solidFill>
              </a:rPr>
              <a:t>n</a:t>
            </a:r>
            <a:r>
              <a:rPr lang="en-GB" sz="2200" dirty="0">
                <a:solidFill>
                  <a:schemeClr val="accent1"/>
                </a:solidFill>
              </a:rPr>
              <a:t>) comprising </a:t>
            </a:r>
            <a:r>
              <a:rPr lang="en-GB" sz="2200" i="1" dirty="0">
                <a:solidFill>
                  <a:schemeClr val="accent1"/>
                </a:solidFill>
              </a:rPr>
              <a:t>N</a:t>
            </a:r>
            <a:r>
              <a:rPr lang="en-GB" sz="2200" dirty="0">
                <a:solidFill>
                  <a:schemeClr val="accent1"/>
                </a:solidFill>
              </a:rPr>
              <a:t> values 0≤</a:t>
            </a:r>
            <a:r>
              <a:rPr lang="en-GB" sz="2200" i="1" dirty="0">
                <a:solidFill>
                  <a:schemeClr val="accent1"/>
                </a:solidFill>
              </a:rPr>
              <a:t>n</a:t>
            </a:r>
            <a:r>
              <a:rPr lang="en-GB" sz="2200" dirty="0">
                <a:solidFill>
                  <a:schemeClr val="accent1"/>
                </a:solidFill>
              </a:rPr>
              <a:t>&lt;</a:t>
            </a:r>
            <a:r>
              <a:rPr lang="en-GB" sz="2200" i="1" dirty="0">
                <a:solidFill>
                  <a:schemeClr val="accent1"/>
                </a:solidFill>
              </a:rPr>
              <a:t>N</a:t>
            </a:r>
          </a:p>
        </p:txBody>
      </p:sp>
      <p:sp>
        <p:nvSpPr>
          <p:cNvPr id="9224" name="Text Box 8"/>
          <p:cNvSpPr txBox="1">
            <a:spLocks noChangeArrowheads="1"/>
          </p:cNvSpPr>
          <p:nvPr/>
        </p:nvSpPr>
        <p:spPr bwMode="auto">
          <a:xfrm>
            <a:off x="878384" y="2908183"/>
            <a:ext cx="10332377" cy="769441"/>
          </a:xfrm>
          <a:prstGeom prst="rect">
            <a:avLst/>
          </a:prstGeom>
          <a:noFill/>
          <a:ln w="9525">
            <a:noFill/>
            <a:miter lim="800000"/>
            <a:headEnd/>
            <a:tailEnd/>
          </a:ln>
        </p:spPr>
        <p:txBody>
          <a:bodyPr wrap="square">
            <a:spAutoFit/>
          </a:bodyPr>
          <a:lstStyle/>
          <a:p>
            <a:r>
              <a:rPr lang="en-GB" sz="2200" i="1" dirty="0">
                <a:solidFill>
                  <a:schemeClr val="accent1"/>
                </a:solidFill>
              </a:rPr>
              <a:t>X</a:t>
            </a:r>
            <a:r>
              <a:rPr lang="en-GB" sz="2200" dirty="0">
                <a:solidFill>
                  <a:schemeClr val="accent1"/>
                </a:solidFill>
              </a:rPr>
              <a:t>(</a:t>
            </a:r>
            <a:r>
              <a:rPr lang="en-GB" sz="2200" i="1" dirty="0">
                <a:solidFill>
                  <a:schemeClr val="accent1"/>
                </a:solidFill>
              </a:rPr>
              <a:t>k</a:t>
            </a:r>
            <a:r>
              <a:rPr lang="en-GB" sz="2200" dirty="0">
                <a:solidFill>
                  <a:schemeClr val="accent1"/>
                </a:solidFill>
              </a:rPr>
              <a:t>) is complex, discrete, and periodic synthesise </a:t>
            </a:r>
            <a:r>
              <a:rPr lang="en-GB" sz="2200" i="1" dirty="0">
                <a:solidFill>
                  <a:schemeClr val="accent1"/>
                </a:solidFill>
              </a:rPr>
              <a:t>x</a:t>
            </a:r>
            <a:r>
              <a:rPr lang="en-GB" sz="2200" dirty="0">
                <a:solidFill>
                  <a:schemeClr val="accent1"/>
                </a:solidFill>
              </a:rPr>
              <a:t>(</a:t>
            </a:r>
            <a:r>
              <a:rPr lang="en-GB" sz="2200" i="1" dirty="0">
                <a:solidFill>
                  <a:schemeClr val="accent1"/>
                </a:solidFill>
              </a:rPr>
              <a:t>n</a:t>
            </a:r>
            <a:r>
              <a:rPr lang="en-GB" sz="2200" dirty="0">
                <a:solidFill>
                  <a:schemeClr val="accent1"/>
                </a:solidFill>
              </a:rPr>
              <a:t>) from one cycle of </a:t>
            </a:r>
            <a:r>
              <a:rPr lang="en-GB" sz="2200" i="1" dirty="0">
                <a:solidFill>
                  <a:schemeClr val="accent1"/>
                </a:solidFill>
              </a:rPr>
              <a:t>X(k)</a:t>
            </a:r>
            <a:r>
              <a:rPr lang="en-GB" sz="2200" dirty="0">
                <a:solidFill>
                  <a:schemeClr val="accent1"/>
                </a:solidFill>
              </a:rPr>
              <a:t> comprising </a:t>
            </a:r>
            <a:r>
              <a:rPr lang="en-GB" sz="2200" i="1" dirty="0">
                <a:solidFill>
                  <a:schemeClr val="accent1"/>
                </a:solidFill>
              </a:rPr>
              <a:t>N</a:t>
            </a:r>
            <a:r>
              <a:rPr lang="en-GB" sz="2200" dirty="0">
                <a:solidFill>
                  <a:schemeClr val="accent1"/>
                </a:solidFill>
              </a:rPr>
              <a:t> values 0≤</a:t>
            </a:r>
            <a:r>
              <a:rPr lang="en-GB" sz="2200" i="1" dirty="0">
                <a:solidFill>
                  <a:schemeClr val="accent1"/>
                </a:solidFill>
              </a:rPr>
              <a:t>k</a:t>
            </a:r>
            <a:r>
              <a:rPr lang="en-GB" sz="2200" dirty="0">
                <a:solidFill>
                  <a:schemeClr val="accent1"/>
                </a:solidFill>
              </a:rPr>
              <a:t>&lt;</a:t>
            </a:r>
            <a:r>
              <a:rPr lang="en-GB" sz="2200" i="1" dirty="0">
                <a:solidFill>
                  <a:schemeClr val="accent1"/>
                </a:solidFill>
              </a:rPr>
              <a:t>N </a:t>
            </a:r>
            <a:endParaRPr lang="en-GB" sz="2200" dirty="0">
              <a:solidFill>
                <a:schemeClr val="accent1"/>
              </a:solidFill>
            </a:endParaRPr>
          </a:p>
        </p:txBody>
      </p:sp>
      <p:sp>
        <p:nvSpPr>
          <p:cNvPr id="9"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Discrete Fourier Transform (DFT)</a:t>
            </a:r>
          </a:p>
        </p:txBody>
      </p:sp>
      <p:graphicFrame>
        <p:nvGraphicFramePr>
          <p:cNvPr id="2" name="Object 1"/>
          <p:cNvGraphicFramePr>
            <a:graphicFrameLocks noGrp="1" noChangeAspect="1"/>
          </p:cNvGraphicFramePr>
          <p:nvPr>
            <p:extLst>
              <p:ext uri="{D42A27DB-BD31-4B8C-83A1-F6EECF244321}">
                <p14:modId xmlns:p14="http://schemas.microsoft.com/office/powerpoint/2010/main" val="3265445870"/>
              </p:ext>
            </p:extLst>
          </p:nvPr>
        </p:nvGraphicFramePr>
        <p:xfrm>
          <a:off x="3902978" y="1565059"/>
          <a:ext cx="5036664" cy="1111503"/>
        </p:xfrm>
        <a:graphic>
          <a:graphicData uri="http://schemas.openxmlformats.org/presentationml/2006/ole">
            <mc:AlternateContent xmlns:mc="http://schemas.openxmlformats.org/markup-compatibility/2006">
              <mc:Choice xmlns:v="urn:schemas-microsoft-com:vml" Requires="v">
                <p:oleObj name="Equation" r:id="rId3" imgW="1511300" imgH="444500" progId="Equation.3">
                  <p:embed/>
                </p:oleObj>
              </mc:Choice>
              <mc:Fallback>
                <p:oleObj name="Equation" r:id="rId3" imgW="1511300" imgH="444500" progId="Equation.3">
                  <p:embed/>
                  <p:pic>
                    <p:nvPicPr>
                      <p:cNvPr id="2"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978" y="1565059"/>
                        <a:ext cx="5036664" cy="1111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Grp="1" noChangeAspect="1"/>
          </p:cNvGraphicFramePr>
          <p:nvPr>
            <p:extLst>
              <p:ext uri="{D42A27DB-BD31-4B8C-83A1-F6EECF244321}">
                <p14:modId xmlns:p14="http://schemas.microsoft.com/office/powerpoint/2010/main" val="3928955045"/>
              </p:ext>
            </p:extLst>
          </p:nvPr>
        </p:nvGraphicFramePr>
        <p:xfrm>
          <a:off x="3751387" y="3780344"/>
          <a:ext cx="4673444" cy="1116334"/>
        </p:xfrm>
        <a:graphic>
          <a:graphicData uri="http://schemas.openxmlformats.org/presentationml/2006/ole">
            <mc:AlternateContent xmlns:mc="http://schemas.openxmlformats.org/markup-compatibility/2006">
              <mc:Choice xmlns:v="urn:schemas-microsoft-com:vml" Requires="v">
                <p:oleObj name="Equation" r:id="rId5" imgW="1396800" imgH="444240" progId="Equation.3">
                  <p:embed/>
                </p:oleObj>
              </mc:Choice>
              <mc:Fallback>
                <p:oleObj name="Equation" r:id="rId5" imgW="1396800" imgH="444240" progId="Equation.3">
                  <p:embed/>
                  <p:pic>
                    <p:nvPicPr>
                      <p:cNvPr id="3"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1387" y="3780344"/>
                        <a:ext cx="4673444" cy="1116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397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8968" y="1333240"/>
            <a:ext cx="9622036" cy="4832092"/>
          </a:xfrm>
          <a:prstGeom prst="rect">
            <a:avLst/>
          </a:prstGeom>
          <a:noFill/>
        </p:spPr>
        <p:txBody>
          <a:bodyPr wrap="square" rtlCol="0">
            <a:spAutoFit/>
          </a:bodyPr>
          <a:lstStyle/>
          <a:p>
            <a:r>
              <a:rPr lang="en-GB" sz="2800" dirty="0"/>
              <a:t>The discrete Fourier transform (DFT) is particularly important  in digital signal processing.</a:t>
            </a:r>
          </a:p>
          <a:p>
            <a:endParaRPr lang="en-GB" sz="2800" dirty="0"/>
          </a:p>
          <a:p>
            <a:r>
              <a:rPr lang="en-GB" sz="2800" dirty="0"/>
              <a:t>It transforms a periodic, discrete representation of a signal in one domain into a periodic, discrete representation in the other.</a:t>
            </a:r>
          </a:p>
          <a:p>
            <a:endParaRPr lang="en-GB" sz="2800" dirty="0"/>
          </a:p>
          <a:p>
            <a:r>
              <a:rPr lang="en-GB" sz="2800" dirty="0"/>
              <a:t>In this context, the term periodic is closely associated with the term finite.</a:t>
            </a:r>
          </a:p>
          <a:p>
            <a:endParaRPr lang="en-GB" sz="2800" dirty="0"/>
          </a:p>
          <a:p>
            <a:r>
              <a:rPr lang="en-GB" sz="2800" dirty="0"/>
              <a:t>Forward and inverse transformations are described by finite summations.</a:t>
            </a:r>
          </a:p>
        </p:txBody>
      </p:sp>
      <p:sp>
        <p:nvSpPr>
          <p:cNvPr id="4" name="Rectangle 2"/>
          <p:cNvSpPr txBox="1">
            <a:spLocks noChangeArrowheads="1"/>
          </p:cNvSpPr>
          <p:nvPr/>
        </p:nvSpPr>
        <p:spPr>
          <a:xfrm>
            <a:off x="682982" y="495654"/>
            <a:ext cx="8184093"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Discrete Fourier Transform</a:t>
            </a:r>
          </a:p>
        </p:txBody>
      </p:sp>
    </p:spTree>
    <p:extLst>
      <p:ext uri="{BB962C8B-B14F-4D97-AF65-F5344CB8AC3E}">
        <p14:creationId xmlns:p14="http://schemas.microsoft.com/office/powerpoint/2010/main" val="144464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0309" y="1116044"/>
            <a:ext cx="9447890" cy="5262979"/>
          </a:xfrm>
          <a:prstGeom prst="rect">
            <a:avLst/>
          </a:prstGeom>
          <a:noFill/>
        </p:spPr>
        <p:txBody>
          <a:bodyPr wrap="square" rtlCol="0">
            <a:spAutoFit/>
          </a:bodyPr>
          <a:lstStyle/>
          <a:p>
            <a:pPr>
              <a:lnSpc>
                <a:spcPct val="150000"/>
              </a:lnSpc>
            </a:pPr>
            <a:r>
              <a:rPr lang="en-GB" sz="2800" dirty="0"/>
              <a:t>The term fast Fourier transform (FFT) refers to a computationally efficient algorithm for calculating the DFT.</a:t>
            </a:r>
          </a:p>
          <a:p>
            <a:pPr>
              <a:lnSpc>
                <a:spcPct val="150000"/>
              </a:lnSpc>
            </a:pPr>
            <a:r>
              <a:rPr lang="en-GB" sz="2800" dirty="0"/>
              <a:t>It requires fewer multiplications and additions than a more straightforward implementation of the DFT and its relative advantage</a:t>
            </a:r>
            <a:r>
              <a:rPr lang="en-GB" sz="2800" dirty="0">
                <a:solidFill>
                  <a:schemeClr val="accent6">
                    <a:lumMod val="60000"/>
                    <a:lumOff val="40000"/>
                  </a:schemeClr>
                </a:solidFill>
              </a:rPr>
              <a:t> i</a:t>
            </a:r>
            <a:r>
              <a:rPr lang="en-GB" sz="2800" dirty="0"/>
              <a:t>ncreases with the length of the sample sequences involved.</a:t>
            </a:r>
          </a:p>
          <a:p>
            <a:pPr>
              <a:lnSpc>
                <a:spcPct val="150000"/>
              </a:lnSpc>
            </a:pPr>
            <a:r>
              <a:rPr lang="en-GB" sz="2800" dirty="0"/>
              <a:t>Based on symmetries in the structure of the DFT calculations and on the periodic nature of twiddle factors.</a:t>
            </a:r>
          </a:p>
        </p:txBody>
      </p:sp>
      <p:sp>
        <p:nvSpPr>
          <p:cNvPr id="4" name="Rectangle 2"/>
          <p:cNvSpPr txBox="1">
            <a:spLocks noChangeArrowheads="1"/>
          </p:cNvSpPr>
          <p:nvPr/>
        </p:nvSpPr>
        <p:spPr>
          <a:xfrm>
            <a:off x="682982" y="495654"/>
            <a:ext cx="8184093"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GB" sz="3400" dirty="0"/>
              <a:t>Fast Fourier Transform</a:t>
            </a:r>
            <a:endParaRPr lang="en-US" sz="3400" dirty="0"/>
          </a:p>
        </p:txBody>
      </p:sp>
    </p:spTree>
    <p:extLst>
      <p:ext uri="{BB962C8B-B14F-4D97-AF65-F5344CB8AC3E}">
        <p14:creationId xmlns:p14="http://schemas.microsoft.com/office/powerpoint/2010/main" val="267508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26525" y="1524001"/>
            <a:ext cx="4815307" cy="369332"/>
          </a:xfrm>
          <a:prstGeom prst="rect">
            <a:avLst/>
          </a:prstGeom>
          <a:noFill/>
        </p:spPr>
        <p:txBody>
          <a:bodyPr wrap="none" rtlCol="0">
            <a:spAutoFit/>
          </a:bodyPr>
          <a:lstStyle/>
          <a:p>
            <a:r>
              <a:rPr lang="en-GB" dirty="0"/>
              <a:t>The N-point DFT of a discrete-time signal x(n) is:</a:t>
            </a:r>
          </a:p>
        </p:txBody>
      </p:sp>
      <p:graphicFrame>
        <p:nvGraphicFramePr>
          <p:cNvPr id="6" name="Object 5"/>
          <p:cNvGraphicFramePr>
            <a:graphicFrameLocks noChangeAspect="1"/>
          </p:cNvGraphicFramePr>
          <p:nvPr>
            <p:extLst>
              <p:ext uri="{D42A27DB-BD31-4B8C-83A1-F6EECF244321}">
                <p14:modId xmlns:p14="http://schemas.microsoft.com/office/powerpoint/2010/main" val="2929599646"/>
              </p:ext>
            </p:extLst>
          </p:nvPr>
        </p:nvGraphicFramePr>
        <p:xfrm>
          <a:off x="3967983" y="2061028"/>
          <a:ext cx="5147698" cy="1076436"/>
        </p:xfrm>
        <a:graphic>
          <a:graphicData uri="http://schemas.openxmlformats.org/presentationml/2006/ole">
            <mc:AlternateContent xmlns:mc="http://schemas.openxmlformats.org/markup-compatibility/2006">
              <mc:Choice xmlns:v="urn:schemas-microsoft-com:vml" Requires="v">
                <p:oleObj name="Equation" r:id="rId3" imgW="1548728" imgH="431613" progId="Equation.3">
                  <p:embed/>
                </p:oleObj>
              </mc:Choice>
              <mc:Fallback>
                <p:oleObj name="Equation" r:id="rId3" imgW="1548728" imgH="431613"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983" y="2061028"/>
                        <a:ext cx="5147698" cy="1076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70" name="Object 2"/>
          <p:cNvGraphicFramePr>
            <a:graphicFrameLocks noChangeAspect="1"/>
          </p:cNvGraphicFramePr>
          <p:nvPr>
            <p:extLst>
              <p:ext uri="{D42A27DB-BD31-4B8C-83A1-F6EECF244321}">
                <p14:modId xmlns:p14="http://schemas.microsoft.com/office/powerpoint/2010/main" val="276231924"/>
              </p:ext>
            </p:extLst>
          </p:nvPr>
        </p:nvGraphicFramePr>
        <p:xfrm>
          <a:off x="3989878" y="3882536"/>
          <a:ext cx="4149463" cy="1037771"/>
        </p:xfrm>
        <a:graphic>
          <a:graphicData uri="http://schemas.openxmlformats.org/presentationml/2006/ole">
            <mc:AlternateContent xmlns:mc="http://schemas.openxmlformats.org/markup-compatibility/2006">
              <mc:Choice xmlns:v="urn:schemas-microsoft-com:vml" Requires="v">
                <p:oleObj name="Equation" r:id="rId5" imgW="1295400" imgH="431800" progId="Equation.3">
                  <p:embed/>
                </p:oleObj>
              </mc:Choice>
              <mc:Fallback>
                <p:oleObj name="Equation" r:id="rId5" imgW="1295400" imgH="431800" progId="Equation.3">
                  <p:embed/>
                  <p:pic>
                    <p:nvPicPr>
                      <p:cNvPr id="16077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878" y="3882536"/>
                        <a:ext cx="4149463" cy="1037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26526" y="3276601"/>
            <a:ext cx="2080940" cy="369332"/>
          </a:xfrm>
          <a:prstGeom prst="rect">
            <a:avLst/>
          </a:prstGeom>
          <a:noFill/>
        </p:spPr>
        <p:txBody>
          <a:bodyPr wrap="none" rtlCol="0">
            <a:spAutoFit/>
          </a:bodyPr>
          <a:lstStyle/>
          <a:p>
            <a:r>
              <a:rPr lang="en-GB" dirty="0"/>
              <a:t>It is often expressed</a:t>
            </a:r>
          </a:p>
        </p:txBody>
      </p:sp>
      <p:graphicFrame>
        <p:nvGraphicFramePr>
          <p:cNvPr id="9" name="Object 8"/>
          <p:cNvGraphicFramePr>
            <a:graphicFrameLocks noChangeAspect="1"/>
          </p:cNvGraphicFramePr>
          <p:nvPr>
            <p:extLst>
              <p:ext uri="{D42A27DB-BD31-4B8C-83A1-F6EECF244321}">
                <p14:modId xmlns:p14="http://schemas.microsoft.com/office/powerpoint/2010/main" val="84052543"/>
              </p:ext>
            </p:extLst>
          </p:nvPr>
        </p:nvGraphicFramePr>
        <p:xfrm>
          <a:off x="3989058" y="5300167"/>
          <a:ext cx="2252144" cy="501650"/>
        </p:xfrm>
        <a:graphic>
          <a:graphicData uri="http://schemas.openxmlformats.org/presentationml/2006/ole">
            <mc:AlternateContent xmlns:mc="http://schemas.openxmlformats.org/markup-compatibility/2006">
              <mc:Choice xmlns:v="urn:schemas-microsoft-com:vml" Requires="v">
                <p:oleObj name="Equation" r:id="rId7" imgW="812447" imgH="241195" progId="Equation.3">
                  <p:embed/>
                </p:oleObj>
              </mc:Choice>
              <mc:Fallback>
                <p:oleObj name="Equation" r:id="rId7" imgW="812447" imgH="241195" progId="Equation.3">
                  <p:embed/>
                  <p:pic>
                    <p:nvPicPr>
                      <p:cNvPr id="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9058" y="5300167"/>
                        <a:ext cx="2252144"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112806" y="5374429"/>
            <a:ext cx="848392" cy="369332"/>
          </a:xfrm>
          <a:prstGeom prst="rect">
            <a:avLst/>
          </a:prstGeom>
          <a:noFill/>
        </p:spPr>
        <p:txBody>
          <a:bodyPr wrap="none" rtlCol="0">
            <a:spAutoFit/>
          </a:bodyPr>
          <a:lstStyle/>
          <a:p>
            <a:r>
              <a:rPr lang="en-GB" dirty="0"/>
              <a:t>Where</a:t>
            </a:r>
          </a:p>
        </p:txBody>
      </p:sp>
      <p:sp>
        <p:nvSpPr>
          <p:cNvPr id="11" name="Rectangle 2"/>
          <p:cNvSpPr txBox="1">
            <a:spLocks noChangeArrowheads="1"/>
          </p:cNvSpPr>
          <p:nvPr/>
        </p:nvSpPr>
        <p:spPr>
          <a:xfrm>
            <a:off x="682982" y="495654"/>
            <a:ext cx="8184093"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GB" sz="3400" dirty="0"/>
              <a:t>Discrete Fourier Transform</a:t>
            </a:r>
            <a:endParaRPr lang="en-US" sz="3400" dirty="0"/>
          </a:p>
        </p:txBody>
      </p:sp>
      <p:sp>
        <p:nvSpPr>
          <p:cNvPr id="12" name="TextBox 11"/>
          <p:cNvSpPr txBox="1"/>
          <p:nvPr/>
        </p:nvSpPr>
        <p:spPr>
          <a:xfrm>
            <a:off x="8748779" y="4210112"/>
            <a:ext cx="2114406" cy="400110"/>
          </a:xfrm>
          <a:prstGeom prst="rect">
            <a:avLst/>
          </a:prstGeom>
          <a:noFill/>
        </p:spPr>
        <p:txBody>
          <a:bodyPr wrap="none" rtlCol="0">
            <a:spAutoFit/>
          </a:bodyPr>
          <a:lstStyle/>
          <a:p>
            <a:r>
              <a:rPr lang="en-GB" sz="2000" dirty="0">
                <a:solidFill>
                  <a:schemeClr val="accent1"/>
                </a:solidFill>
              </a:rPr>
              <a:t>Simplified notation</a:t>
            </a:r>
          </a:p>
        </p:txBody>
      </p:sp>
      <p:sp>
        <p:nvSpPr>
          <p:cNvPr id="13" name="TextBox 12"/>
          <p:cNvSpPr txBox="1"/>
          <p:nvPr/>
        </p:nvSpPr>
        <p:spPr>
          <a:xfrm>
            <a:off x="7077192" y="5418095"/>
            <a:ext cx="4112962" cy="400110"/>
          </a:xfrm>
          <a:prstGeom prst="rect">
            <a:avLst/>
          </a:prstGeom>
          <a:noFill/>
        </p:spPr>
        <p:txBody>
          <a:bodyPr wrap="none" rtlCol="0">
            <a:spAutoFit/>
          </a:bodyPr>
          <a:lstStyle/>
          <a:p>
            <a:r>
              <a:rPr lang="en-GB" sz="2000" dirty="0">
                <a:solidFill>
                  <a:schemeClr val="accent1"/>
                </a:solidFill>
              </a:rPr>
              <a:t>W</a:t>
            </a:r>
            <a:r>
              <a:rPr lang="en-GB" sz="1200" dirty="0">
                <a:solidFill>
                  <a:schemeClr val="accent1"/>
                </a:solidFill>
              </a:rPr>
              <a:t>N  </a:t>
            </a:r>
            <a:r>
              <a:rPr lang="en-GB" sz="2000" dirty="0">
                <a:solidFill>
                  <a:schemeClr val="accent1"/>
                </a:solidFill>
              </a:rPr>
              <a:t>is referred to as a twiddle factor</a:t>
            </a:r>
          </a:p>
        </p:txBody>
      </p:sp>
    </p:spTree>
    <p:extLst>
      <p:ext uri="{BB962C8B-B14F-4D97-AF65-F5344CB8AC3E}">
        <p14:creationId xmlns:p14="http://schemas.microsoft.com/office/powerpoint/2010/main" val="286332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4184" y="1524001"/>
            <a:ext cx="3744896" cy="461665"/>
          </a:xfrm>
          <a:prstGeom prst="rect">
            <a:avLst/>
          </a:prstGeom>
          <a:noFill/>
        </p:spPr>
        <p:txBody>
          <a:bodyPr wrap="none" rtlCol="0">
            <a:spAutoFit/>
          </a:bodyPr>
          <a:lstStyle/>
          <a:p>
            <a:r>
              <a:rPr lang="en-GB" sz="2400" dirty="0"/>
              <a:t>The FFT takes advantage of :</a:t>
            </a:r>
          </a:p>
        </p:txBody>
      </p:sp>
      <p:sp>
        <p:nvSpPr>
          <p:cNvPr id="8" name="TextBox 7"/>
          <p:cNvSpPr txBox="1"/>
          <p:nvPr/>
        </p:nvSpPr>
        <p:spPr>
          <a:xfrm>
            <a:off x="906118" y="3492175"/>
            <a:ext cx="4050454" cy="400110"/>
          </a:xfrm>
          <a:prstGeom prst="rect">
            <a:avLst/>
          </a:prstGeom>
          <a:noFill/>
        </p:spPr>
        <p:txBody>
          <a:bodyPr wrap="none" rtlCol="0">
            <a:spAutoFit/>
          </a:bodyPr>
          <a:lstStyle/>
          <a:p>
            <a:r>
              <a:rPr lang="en-GB" sz="2000" dirty="0"/>
              <a:t>and  the symmetry (where </a:t>
            </a:r>
            <a:r>
              <a:rPr lang="en-GB" sz="2000" i="1" dirty="0"/>
              <a:t>N</a:t>
            </a:r>
            <a:r>
              <a:rPr lang="en-GB" sz="2000" dirty="0"/>
              <a:t> is even)</a:t>
            </a:r>
          </a:p>
        </p:txBody>
      </p:sp>
      <p:graphicFrame>
        <p:nvGraphicFramePr>
          <p:cNvPr id="9" name="Object 8"/>
          <p:cNvGraphicFramePr>
            <a:graphicFrameLocks noChangeAspect="1"/>
          </p:cNvGraphicFramePr>
          <p:nvPr>
            <p:extLst>
              <p:ext uri="{D42A27DB-BD31-4B8C-83A1-F6EECF244321}">
                <p14:modId xmlns:p14="http://schemas.microsoft.com/office/powerpoint/2010/main" val="2117354832"/>
              </p:ext>
            </p:extLst>
          </p:nvPr>
        </p:nvGraphicFramePr>
        <p:xfrm>
          <a:off x="5658695" y="3463334"/>
          <a:ext cx="2961667" cy="543130"/>
        </p:xfrm>
        <a:graphic>
          <a:graphicData uri="http://schemas.openxmlformats.org/presentationml/2006/ole">
            <mc:AlternateContent xmlns:mc="http://schemas.openxmlformats.org/markup-compatibility/2006">
              <mc:Choice xmlns:v="urn:schemas-microsoft-com:vml" Requires="v">
                <p:oleObj name="Equation" r:id="rId3" imgW="914400" imgH="203200" progId="Equation.3">
                  <p:embed/>
                </p:oleObj>
              </mc:Choice>
              <mc:Fallback>
                <p:oleObj name="Equation" r:id="rId3" imgW="914400" imgH="2032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695" y="3463334"/>
                        <a:ext cx="2961667" cy="543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604247" y="4647237"/>
            <a:ext cx="2414834" cy="400110"/>
          </a:xfrm>
          <a:prstGeom prst="rect">
            <a:avLst/>
          </a:prstGeom>
          <a:noFill/>
        </p:spPr>
        <p:txBody>
          <a:bodyPr wrap="none" rtlCol="0">
            <a:spAutoFit/>
          </a:bodyPr>
          <a:lstStyle/>
          <a:p>
            <a:r>
              <a:rPr lang="en-GB" sz="2000" dirty="0"/>
              <a:t>of the twiddle factors</a:t>
            </a:r>
            <a:endParaRPr lang="en-GB" sz="2000" i="1" dirty="0"/>
          </a:p>
        </p:txBody>
      </p:sp>
      <p:graphicFrame>
        <p:nvGraphicFramePr>
          <p:cNvPr id="191493" name="Object 3"/>
          <p:cNvGraphicFramePr>
            <a:graphicFrameLocks noChangeAspect="1"/>
          </p:cNvGraphicFramePr>
          <p:nvPr>
            <p:extLst>
              <p:ext uri="{D42A27DB-BD31-4B8C-83A1-F6EECF244321}">
                <p14:modId xmlns:p14="http://schemas.microsoft.com/office/powerpoint/2010/main" val="2420287815"/>
              </p:ext>
            </p:extLst>
          </p:nvPr>
        </p:nvGraphicFramePr>
        <p:xfrm>
          <a:off x="5644158" y="2400943"/>
          <a:ext cx="2576425" cy="533400"/>
        </p:xfrm>
        <a:graphic>
          <a:graphicData uri="http://schemas.openxmlformats.org/presentationml/2006/ole">
            <mc:AlternateContent xmlns:mc="http://schemas.openxmlformats.org/markup-compatibility/2006">
              <mc:Choice xmlns:v="urn:schemas-microsoft-com:vml" Requires="v">
                <p:oleObj name="Equation" r:id="rId5" imgW="736600" imgH="203200" progId="Equation.3">
                  <p:embed/>
                </p:oleObj>
              </mc:Choice>
              <mc:Fallback>
                <p:oleObj name="Equation" r:id="rId5" imgW="736600" imgH="203200" progId="Equation.3">
                  <p:embed/>
                  <p:pic>
                    <p:nvPicPr>
                      <p:cNvPr id="19149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4158" y="2400943"/>
                        <a:ext cx="25764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7" name="Object 3"/>
          <p:cNvGraphicFramePr>
            <a:graphicFrameLocks noChangeAspect="1"/>
          </p:cNvGraphicFramePr>
          <p:nvPr>
            <p:extLst>
              <p:ext uri="{D42A27DB-BD31-4B8C-83A1-F6EECF244321}">
                <p14:modId xmlns:p14="http://schemas.microsoft.com/office/powerpoint/2010/main" val="1397826887"/>
              </p:ext>
            </p:extLst>
          </p:nvPr>
        </p:nvGraphicFramePr>
        <p:xfrm>
          <a:off x="5673261" y="4545100"/>
          <a:ext cx="2918077" cy="650239"/>
        </p:xfrm>
        <a:graphic>
          <a:graphicData uri="http://schemas.openxmlformats.org/presentationml/2006/ole">
            <mc:AlternateContent xmlns:mc="http://schemas.openxmlformats.org/markup-compatibility/2006">
              <mc:Choice xmlns:v="urn:schemas-microsoft-com:vml" Requires="v">
                <p:oleObj name="Equation" r:id="rId7" imgW="812447" imgH="241195" progId="Equation.3">
                  <p:embed/>
                </p:oleObj>
              </mc:Choice>
              <mc:Fallback>
                <p:oleObj name="Equation" r:id="rId7" imgW="812447" imgH="241195" progId="Equation.3">
                  <p:embed/>
                  <p:pic>
                    <p:nvPicPr>
                      <p:cNvPr id="19251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261" y="4545100"/>
                        <a:ext cx="2918077" cy="650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txBox="1">
            <a:spLocks noChangeArrowheads="1"/>
          </p:cNvSpPr>
          <p:nvPr/>
        </p:nvSpPr>
        <p:spPr>
          <a:xfrm>
            <a:off x="682982" y="495654"/>
            <a:ext cx="8184093"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GB" sz="3400" dirty="0"/>
              <a:t>Discrete Fourier Transform</a:t>
            </a:r>
            <a:endParaRPr lang="en-US" sz="3400" dirty="0"/>
          </a:p>
        </p:txBody>
      </p:sp>
      <p:sp>
        <p:nvSpPr>
          <p:cNvPr id="12" name="TextBox 11"/>
          <p:cNvSpPr txBox="1"/>
          <p:nvPr/>
        </p:nvSpPr>
        <p:spPr>
          <a:xfrm>
            <a:off x="3257289" y="2480385"/>
            <a:ext cx="1761792" cy="400110"/>
          </a:xfrm>
          <a:prstGeom prst="rect">
            <a:avLst/>
          </a:prstGeom>
          <a:noFill/>
        </p:spPr>
        <p:txBody>
          <a:bodyPr wrap="none" rtlCol="0">
            <a:spAutoFit/>
          </a:bodyPr>
          <a:lstStyle/>
          <a:p>
            <a:r>
              <a:rPr lang="en-GB" sz="2000" dirty="0"/>
              <a:t>The Periodicity</a:t>
            </a:r>
            <a:endParaRPr lang="en-GB" sz="2000" i="1" dirty="0"/>
          </a:p>
        </p:txBody>
      </p:sp>
    </p:spTree>
    <p:extLst>
      <p:ext uri="{BB962C8B-B14F-4D97-AF65-F5344CB8AC3E}">
        <p14:creationId xmlns:p14="http://schemas.microsoft.com/office/powerpoint/2010/main" val="185279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2895223" y="3229432"/>
            <a:ext cx="7159249" cy="0"/>
          </a:xfrm>
          <a:prstGeom prst="line">
            <a:avLst/>
          </a:prstGeom>
          <a:solidFill>
            <a:schemeClr val="accent1"/>
          </a:solidFill>
          <a:ln w="9525" cap="flat" cmpd="sng" algn="ctr">
            <a:solidFill>
              <a:schemeClr val="bg1">
                <a:lumMod val="65000"/>
              </a:schemeClr>
            </a:solidFill>
            <a:prstDash val="solid"/>
            <a:round/>
            <a:headEnd type="none" w="med" len="med"/>
            <a:tailEnd type="triangle" w="med" len="med"/>
          </a:ln>
          <a:effectLst/>
        </p:spPr>
      </p:cxnSp>
      <p:cxnSp>
        <p:nvCxnSpPr>
          <p:cNvPr id="6" name="Straight Connector 5"/>
          <p:cNvCxnSpPr/>
          <p:nvPr/>
        </p:nvCxnSpPr>
        <p:spPr bwMode="auto">
          <a:xfrm flipV="1">
            <a:off x="5912267" y="1306291"/>
            <a:ext cx="0" cy="3614057"/>
          </a:xfrm>
          <a:prstGeom prst="line">
            <a:avLst/>
          </a:prstGeom>
          <a:solidFill>
            <a:schemeClr val="accent1"/>
          </a:solidFill>
          <a:ln w="9525" cap="flat" cmpd="sng" algn="ctr">
            <a:solidFill>
              <a:schemeClr val="bg1">
                <a:lumMod val="65000"/>
              </a:schemeClr>
            </a:solidFill>
            <a:prstDash val="solid"/>
            <a:round/>
            <a:headEnd type="none" w="med" len="med"/>
            <a:tailEnd type="triangle" w="med" len="med"/>
          </a:ln>
          <a:effectLst/>
        </p:spPr>
      </p:cxnSp>
      <p:pic>
        <p:nvPicPr>
          <p:cNvPr id="193541" name="Picture 5"/>
          <p:cNvPicPr>
            <a:picLocks noChangeAspect="1" noChangeArrowheads="1"/>
          </p:cNvPicPr>
          <p:nvPr/>
        </p:nvPicPr>
        <p:blipFill>
          <a:blip r:embed="rId3" cstate="print"/>
          <a:srcRect/>
          <a:stretch>
            <a:fillRect/>
          </a:stretch>
        </p:blipFill>
        <p:spPr bwMode="auto">
          <a:xfrm>
            <a:off x="3453051" y="1915890"/>
            <a:ext cx="5179577" cy="2692400"/>
          </a:xfrm>
          <a:prstGeom prst="rect">
            <a:avLst/>
          </a:prstGeom>
          <a:noFill/>
          <a:ln w="9525">
            <a:noFill/>
            <a:miter lim="800000"/>
            <a:headEnd/>
            <a:tailEnd/>
          </a:ln>
        </p:spPr>
      </p:pic>
      <p:sp>
        <p:nvSpPr>
          <p:cNvPr id="7" name="TextBox 6"/>
          <p:cNvSpPr txBox="1"/>
          <p:nvPr/>
        </p:nvSpPr>
        <p:spPr>
          <a:xfrm>
            <a:off x="2895224" y="1306290"/>
            <a:ext cx="1128688" cy="276999"/>
          </a:xfrm>
          <a:prstGeom prst="rect">
            <a:avLst/>
          </a:prstGeom>
          <a:noFill/>
        </p:spPr>
        <p:txBody>
          <a:bodyPr wrap="none" rtlCol="0">
            <a:spAutoFit/>
          </a:bodyPr>
          <a:lstStyle/>
          <a:p>
            <a:r>
              <a:rPr lang="en-GB" sz="1200" dirty="0"/>
              <a:t>Complex plane</a:t>
            </a:r>
          </a:p>
        </p:txBody>
      </p:sp>
      <p:sp>
        <p:nvSpPr>
          <p:cNvPr id="9" name="TextBox 8"/>
          <p:cNvSpPr txBox="1"/>
          <p:nvPr/>
        </p:nvSpPr>
        <p:spPr>
          <a:xfrm>
            <a:off x="5912267" y="1194050"/>
            <a:ext cx="777420" cy="276999"/>
          </a:xfrm>
          <a:prstGeom prst="rect">
            <a:avLst/>
          </a:prstGeom>
          <a:noFill/>
        </p:spPr>
        <p:txBody>
          <a:bodyPr wrap="none" rtlCol="0">
            <a:spAutoFit/>
          </a:bodyPr>
          <a:lstStyle/>
          <a:p>
            <a:r>
              <a:rPr lang="en-GB" sz="1200" dirty="0"/>
              <a:t>imaginary</a:t>
            </a:r>
          </a:p>
        </p:txBody>
      </p:sp>
      <p:sp>
        <p:nvSpPr>
          <p:cNvPr id="10" name="TextBox 9"/>
          <p:cNvSpPr txBox="1"/>
          <p:nvPr/>
        </p:nvSpPr>
        <p:spPr>
          <a:xfrm>
            <a:off x="9638899" y="3287491"/>
            <a:ext cx="415573" cy="276999"/>
          </a:xfrm>
          <a:prstGeom prst="rect">
            <a:avLst/>
          </a:prstGeom>
          <a:noFill/>
        </p:spPr>
        <p:txBody>
          <a:bodyPr wrap="none" rtlCol="0">
            <a:spAutoFit/>
          </a:bodyPr>
          <a:lstStyle/>
          <a:p>
            <a:r>
              <a:rPr lang="en-GB" sz="1200" dirty="0"/>
              <a:t>real</a:t>
            </a:r>
          </a:p>
        </p:txBody>
      </p:sp>
      <p:sp>
        <p:nvSpPr>
          <p:cNvPr id="11" name="TextBox 10"/>
          <p:cNvSpPr txBox="1"/>
          <p:nvPr/>
        </p:nvSpPr>
        <p:spPr>
          <a:xfrm>
            <a:off x="2032020" y="5115699"/>
            <a:ext cx="8022452" cy="830997"/>
          </a:xfrm>
          <a:prstGeom prst="rect">
            <a:avLst/>
          </a:prstGeom>
          <a:noFill/>
        </p:spPr>
        <p:txBody>
          <a:bodyPr wrap="square" rtlCol="0">
            <a:spAutoFit/>
          </a:bodyPr>
          <a:lstStyle/>
          <a:p>
            <a:r>
              <a:rPr lang="en-GB" dirty="0">
                <a:solidFill>
                  <a:schemeClr val="accent1"/>
                </a:solidFill>
              </a:rPr>
              <a:t>Evaluation of the </a:t>
            </a:r>
            <a:r>
              <a:rPr lang="en-GB" i="1" dirty="0">
                <a:solidFill>
                  <a:schemeClr val="accent1"/>
                </a:solidFill>
              </a:rPr>
              <a:t>N</a:t>
            </a:r>
            <a:r>
              <a:rPr lang="en-GB" dirty="0">
                <a:solidFill>
                  <a:schemeClr val="accent1"/>
                </a:solidFill>
              </a:rPr>
              <a:t>-point DFT involves nested summations over 0&lt;</a:t>
            </a:r>
            <a:r>
              <a:rPr lang="en-GB" i="1" dirty="0">
                <a:solidFill>
                  <a:schemeClr val="accent1"/>
                </a:solidFill>
              </a:rPr>
              <a:t>k</a:t>
            </a:r>
            <a:r>
              <a:rPr lang="en-GB" dirty="0">
                <a:solidFill>
                  <a:schemeClr val="accent1"/>
                </a:solidFill>
              </a:rPr>
              <a:t>&lt;</a:t>
            </a:r>
            <a:r>
              <a:rPr lang="en-GB" i="1" dirty="0">
                <a:solidFill>
                  <a:schemeClr val="accent1"/>
                </a:solidFill>
              </a:rPr>
              <a:t>N</a:t>
            </a:r>
            <a:r>
              <a:rPr lang="en-GB" dirty="0">
                <a:solidFill>
                  <a:schemeClr val="accent1"/>
                </a:solidFill>
              </a:rPr>
              <a:t> and 0&lt;</a:t>
            </a:r>
            <a:r>
              <a:rPr lang="en-GB" i="1" dirty="0">
                <a:solidFill>
                  <a:schemeClr val="accent1"/>
                </a:solidFill>
              </a:rPr>
              <a:t>n</a:t>
            </a:r>
            <a:r>
              <a:rPr lang="en-GB" dirty="0">
                <a:solidFill>
                  <a:schemeClr val="accent1"/>
                </a:solidFill>
              </a:rPr>
              <a:t>&lt;</a:t>
            </a:r>
            <a:r>
              <a:rPr lang="en-GB" i="1" dirty="0">
                <a:solidFill>
                  <a:schemeClr val="accent1"/>
                </a:solidFill>
              </a:rPr>
              <a:t>N</a:t>
            </a:r>
            <a:r>
              <a:rPr lang="en-GB" dirty="0">
                <a:solidFill>
                  <a:schemeClr val="accent1"/>
                </a:solidFill>
              </a:rPr>
              <a:t> and hence many different values of </a:t>
            </a:r>
            <a:r>
              <a:rPr lang="en-GB" i="1" dirty="0" err="1">
                <a:solidFill>
                  <a:schemeClr val="accent1"/>
                </a:solidFill>
              </a:rPr>
              <a:t>kn</a:t>
            </a:r>
            <a:r>
              <a:rPr lang="en-GB" dirty="0">
                <a:solidFill>
                  <a:schemeClr val="accent1"/>
                </a:solidFill>
              </a:rPr>
              <a:t> in </a:t>
            </a:r>
            <a:r>
              <a:rPr lang="en-GB" i="1" dirty="0" err="1">
                <a:solidFill>
                  <a:schemeClr val="accent1"/>
                </a:solidFill>
              </a:rPr>
              <a:t>W</a:t>
            </a:r>
            <a:r>
              <a:rPr lang="en-GB" i="1" baseline="-25000" dirty="0" err="1">
                <a:solidFill>
                  <a:schemeClr val="accent1"/>
                </a:solidFill>
              </a:rPr>
              <a:t>N</a:t>
            </a:r>
            <a:r>
              <a:rPr lang="en-GB" i="1" baseline="30000" dirty="0" err="1">
                <a:solidFill>
                  <a:schemeClr val="accent1"/>
                </a:solidFill>
              </a:rPr>
              <a:t>kn</a:t>
            </a:r>
            <a:r>
              <a:rPr lang="en-GB" dirty="0">
                <a:solidFill>
                  <a:schemeClr val="accent1"/>
                </a:solidFill>
              </a:rPr>
              <a:t> but recall that </a:t>
            </a:r>
            <a:r>
              <a:rPr lang="en-GB" i="1" dirty="0">
                <a:solidFill>
                  <a:schemeClr val="accent1"/>
                </a:solidFill>
              </a:rPr>
              <a:t>W</a:t>
            </a:r>
            <a:r>
              <a:rPr lang="en-GB" i="1" baseline="-25000" dirty="0">
                <a:solidFill>
                  <a:schemeClr val="accent1"/>
                </a:solidFill>
              </a:rPr>
              <a:t>N</a:t>
            </a:r>
            <a:r>
              <a:rPr lang="en-GB" baseline="30000" dirty="0">
                <a:solidFill>
                  <a:schemeClr val="accent1"/>
                </a:solidFill>
              </a:rPr>
              <a:t>(</a:t>
            </a:r>
            <a:r>
              <a:rPr lang="en-GB" i="1" baseline="30000" dirty="0" err="1">
                <a:solidFill>
                  <a:schemeClr val="accent1"/>
                </a:solidFill>
              </a:rPr>
              <a:t>k</a:t>
            </a:r>
            <a:r>
              <a:rPr lang="en-GB" baseline="30000" dirty="0" err="1">
                <a:solidFill>
                  <a:schemeClr val="accent1"/>
                </a:solidFill>
              </a:rPr>
              <a:t>+</a:t>
            </a:r>
            <a:r>
              <a:rPr lang="en-GB" i="1" baseline="30000" dirty="0" err="1">
                <a:solidFill>
                  <a:schemeClr val="accent1"/>
                </a:solidFill>
              </a:rPr>
              <a:t>N</a:t>
            </a:r>
            <a:r>
              <a:rPr lang="en-GB" baseline="30000" dirty="0">
                <a:solidFill>
                  <a:schemeClr val="accent1"/>
                </a:solidFill>
              </a:rPr>
              <a:t>)</a:t>
            </a:r>
            <a:r>
              <a:rPr lang="en-GB" dirty="0">
                <a:solidFill>
                  <a:schemeClr val="accent1"/>
                </a:solidFill>
              </a:rPr>
              <a:t> = </a:t>
            </a:r>
            <a:r>
              <a:rPr lang="en-GB" i="1" dirty="0" err="1">
                <a:solidFill>
                  <a:schemeClr val="accent1"/>
                </a:solidFill>
              </a:rPr>
              <a:t>W</a:t>
            </a:r>
            <a:r>
              <a:rPr lang="en-GB" i="1" baseline="-25000" dirty="0" err="1">
                <a:solidFill>
                  <a:schemeClr val="accent1"/>
                </a:solidFill>
              </a:rPr>
              <a:t>N</a:t>
            </a:r>
            <a:r>
              <a:rPr lang="en-GB" i="1" baseline="30000" dirty="0" err="1">
                <a:solidFill>
                  <a:schemeClr val="accent1"/>
                </a:solidFill>
              </a:rPr>
              <a:t>k</a:t>
            </a:r>
            <a:endParaRPr lang="en-GB" baseline="30000" dirty="0">
              <a:solidFill>
                <a:schemeClr val="accent1"/>
              </a:solidFill>
            </a:endParaRPr>
          </a:p>
          <a:p>
            <a:endParaRPr lang="en-GB" baseline="30000" dirty="0">
              <a:solidFill>
                <a:schemeClr val="accent1"/>
              </a:solidFill>
            </a:endParaRPr>
          </a:p>
        </p:txBody>
      </p:sp>
      <p:sp>
        <p:nvSpPr>
          <p:cNvPr id="5" name="TextBox 4"/>
          <p:cNvSpPr txBox="1"/>
          <p:nvPr/>
        </p:nvSpPr>
        <p:spPr>
          <a:xfrm>
            <a:off x="1015603" y="1307758"/>
            <a:ext cx="614191" cy="369332"/>
          </a:xfrm>
          <a:prstGeom prst="rect">
            <a:avLst/>
          </a:prstGeom>
          <a:noFill/>
        </p:spPr>
        <p:txBody>
          <a:bodyPr wrap="none" rtlCol="0">
            <a:spAutoFit/>
          </a:bodyPr>
          <a:lstStyle/>
          <a:p>
            <a:r>
              <a:rPr lang="en-GB" i="1" dirty="0"/>
              <a:t>N</a:t>
            </a:r>
            <a:r>
              <a:rPr lang="en-GB" dirty="0"/>
              <a:t>=8</a:t>
            </a:r>
          </a:p>
        </p:txBody>
      </p:sp>
      <p:sp>
        <p:nvSpPr>
          <p:cNvPr id="16" name="Rectangle 2"/>
          <p:cNvSpPr txBox="1">
            <a:spLocks noChangeArrowheads="1"/>
          </p:cNvSpPr>
          <p:nvPr/>
        </p:nvSpPr>
        <p:spPr>
          <a:xfrm>
            <a:off x="682982" y="495654"/>
            <a:ext cx="8184093"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GB" sz="3400" dirty="0"/>
              <a:t>Discrete Fourier Transform</a:t>
            </a:r>
            <a:endParaRPr lang="en-US" sz="3400" dirty="0"/>
          </a:p>
        </p:txBody>
      </p:sp>
    </p:spTree>
    <p:extLst>
      <p:ext uri="{BB962C8B-B14F-4D97-AF65-F5344CB8AC3E}">
        <p14:creationId xmlns:p14="http://schemas.microsoft.com/office/powerpoint/2010/main" val="26555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043" y="1371601"/>
            <a:ext cx="9952911" cy="3625608"/>
          </a:xfrm>
          <a:prstGeom prst="rect">
            <a:avLst/>
          </a:prstGeom>
          <a:noFill/>
        </p:spPr>
        <p:txBody>
          <a:bodyPr wrap="square" rtlCol="0">
            <a:spAutoFit/>
          </a:bodyPr>
          <a:lstStyle/>
          <a:p>
            <a:pPr>
              <a:lnSpc>
                <a:spcPct val="90000"/>
              </a:lnSpc>
            </a:pPr>
            <a:r>
              <a:rPr lang="en-US" sz="2800" dirty="0"/>
              <a:t>Fourier analysis describes transformation of signal representation between time and frequency domains.</a:t>
            </a:r>
          </a:p>
          <a:p>
            <a:pPr>
              <a:lnSpc>
                <a:spcPct val="90000"/>
              </a:lnSpc>
            </a:pPr>
            <a:endParaRPr lang="en-US" sz="2800" dirty="0"/>
          </a:p>
          <a:p>
            <a:pPr>
              <a:lnSpc>
                <a:spcPct val="90000"/>
              </a:lnSpc>
            </a:pPr>
            <a:r>
              <a:rPr lang="en-US" sz="2800" dirty="0"/>
              <a:t>Different forms of Fourier analysis are applicable to different classes of signal.</a:t>
            </a:r>
          </a:p>
          <a:p>
            <a:pPr>
              <a:lnSpc>
                <a:spcPct val="90000"/>
              </a:lnSpc>
            </a:pPr>
            <a:endParaRPr lang="en-US" sz="2800" dirty="0"/>
          </a:p>
          <a:p>
            <a:pPr>
              <a:lnSpc>
                <a:spcPct val="90000"/>
              </a:lnSpc>
            </a:pPr>
            <a:r>
              <a:rPr lang="en-US" sz="2800" dirty="0"/>
              <a:t>Signals may be classified according to whether they are continuous or discrete and according whether they are periodic or aperiodic.</a:t>
            </a:r>
          </a:p>
          <a:p>
            <a:endParaRPr lang="en-GB" sz="2800" dirty="0"/>
          </a:p>
        </p:txBody>
      </p:sp>
      <p:sp>
        <p:nvSpPr>
          <p:cNvPr id="6" name="Rectangle 2"/>
          <p:cNvSpPr>
            <a:spLocks noGrp="1" noChangeArrowheads="1"/>
          </p:cNvSpPr>
          <p:nvPr>
            <p:ph type="title"/>
          </p:nvPr>
        </p:nvSpPr>
        <p:spPr>
          <a:xfrm>
            <a:off x="682981" y="495654"/>
            <a:ext cx="11158547" cy="576000"/>
          </a:xfrm>
        </p:spPr>
        <p:txBody>
          <a:bodyPr>
            <a:normAutofit fontScale="90000"/>
          </a:bodyPr>
          <a:lstStyle/>
          <a:p>
            <a:pPr>
              <a:defRPr/>
            </a:pPr>
            <a:r>
              <a:rPr lang="en-US" dirty="0"/>
              <a:t>Fourier Analysis</a:t>
            </a:r>
          </a:p>
        </p:txBody>
      </p:sp>
    </p:spTree>
    <p:extLst>
      <p:ext uri="{BB962C8B-B14F-4D97-AF65-F5344CB8AC3E}">
        <p14:creationId xmlns:p14="http://schemas.microsoft.com/office/powerpoint/2010/main" val="408426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404373" y="1308160"/>
            <a:ext cx="11323613" cy="400110"/>
          </a:xfrm>
          <a:prstGeom prst="rect">
            <a:avLst/>
          </a:prstGeom>
          <a:noFill/>
          <a:ln w="9525">
            <a:noFill/>
            <a:miter lim="800000"/>
            <a:headEnd/>
            <a:tailEnd/>
          </a:ln>
        </p:spPr>
        <p:txBody>
          <a:bodyPr wrap="none">
            <a:spAutoFit/>
          </a:bodyPr>
          <a:lstStyle/>
          <a:p>
            <a:pPr algn="ctr"/>
            <a:r>
              <a:rPr lang="en-GB" sz="2000" dirty="0"/>
              <a:t>Time domain								      		Frequency domain</a:t>
            </a:r>
          </a:p>
        </p:txBody>
      </p:sp>
      <p:sp>
        <p:nvSpPr>
          <p:cNvPr id="5"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Fourier Analysis</a:t>
            </a:r>
          </a:p>
        </p:txBody>
      </p:sp>
      <p:cxnSp>
        <p:nvCxnSpPr>
          <p:cNvPr id="6" name="Straight Connector 5"/>
          <p:cNvCxnSpPr/>
          <p:nvPr/>
        </p:nvCxnSpPr>
        <p:spPr>
          <a:xfrm>
            <a:off x="1378678" y="1766326"/>
            <a:ext cx="9200859" cy="0"/>
          </a:xfrm>
          <a:prstGeom prst="line">
            <a:avLst/>
          </a:prstGeom>
          <a:ln w="19050"/>
          <a:effectLst>
            <a:outerShdw blurRad="63500" dist="38100" dir="5400000" sx="99000" sy="99000" rotWithShape="0">
              <a:srgbClr val="000000">
                <a:alpha val="8000"/>
              </a:srgbClr>
            </a:outerShdw>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867553" y="1969523"/>
            <a:ext cx="4223107" cy="2612571"/>
            <a:chOff x="3868056" y="1969522"/>
            <a:chExt cx="4223657" cy="2612571"/>
          </a:xfrm>
        </p:grpSpPr>
        <p:sp>
          <p:nvSpPr>
            <p:cNvPr id="8" name="Text Box 3"/>
            <p:cNvSpPr txBox="1">
              <a:spLocks noChangeArrowheads="1"/>
            </p:cNvSpPr>
            <p:nvPr/>
          </p:nvSpPr>
          <p:spPr bwMode="auto">
            <a:xfrm>
              <a:off x="4427847" y="2587848"/>
              <a:ext cx="3104073" cy="1323439"/>
            </a:xfrm>
            <a:prstGeom prst="rect">
              <a:avLst/>
            </a:prstGeom>
            <a:noFill/>
            <a:ln w="9525">
              <a:noFill/>
              <a:miter lim="800000"/>
              <a:headEnd/>
              <a:tailEnd/>
            </a:ln>
          </p:spPr>
          <p:txBody>
            <a:bodyPr wrap="square">
              <a:spAutoFit/>
            </a:bodyPr>
            <a:lstStyle/>
            <a:p>
              <a:pPr algn="ctr"/>
              <a:r>
                <a:rPr lang="en-GB" sz="2000" i="1" dirty="0">
                  <a:solidFill>
                    <a:schemeClr val="accent1"/>
                  </a:solidFill>
                </a:rPr>
                <a:t>Fourier analysis provides</a:t>
              </a:r>
            </a:p>
            <a:p>
              <a:pPr algn="ctr"/>
              <a:r>
                <a:rPr lang="en-GB" sz="2000" i="1" dirty="0">
                  <a:solidFill>
                    <a:schemeClr val="accent1"/>
                  </a:solidFill>
                </a:rPr>
                <a:t>the link between time</a:t>
              </a:r>
            </a:p>
            <a:p>
              <a:pPr algn="ctr"/>
              <a:r>
                <a:rPr lang="en-GB" sz="2000" i="1" dirty="0">
                  <a:solidFill>
                    <a:schemeClr val="accent1"/>
                  </a:solidFill>
                </a:rPr>
                <a:t>and frequency domain</a:t>
              </a:r>
            </a:p>
            <a:p>
              <a:pPr algn="ctr"/>
              <a:r>
                <a:rPr lang="en-GB" sz="2000" i="1" dirty="0">
                  <a:solidFill>
                    <a:schemeClr val="accent1"/>
                  </a:solidFill>
                </a:rPr>
                <a:t>representations of  a signal</a:t>
              </a:r>
            </a:p>
          </p:txBody>
        </p:sp>
        <p:sp>
          <p:nvSpPr>
            <p:cNvPr id="7" name="Left-Right Arrow 6"/>
            <p:cNvSpPr/>
            <p:nvPr/>
          </p:nvSpPr>
          <p:spPr>
            <a:xfrm>
              <a:off x="3868056" y="1969522"/>
              <a:ext cx="4223657" cy="2612571"/>
            </a:xfrm>
            <a:prstGeom prst="leftRightArrow">
              <a:avLst>
                <a:gd name="adj1" fmla="val 61112"/>
                <a:gd name="adj2" fmla="val 41666"/>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 Box 5"/>
          <p:cNvSpPr txBox="1">
            <a:spLocks noChangeArrowheads="1"/>
          </p:cNvSpPr>
          <p:nvPr/>
        </p:nvSpPr>
        <p:spPr bwMode="auto">
          <a:xfrm>
            <a:off x="406794" y="4801084"/>
            <a:ext cx="11318770" cy="400110"/>
          </a:xfrm>
          <a:prstGeom prst="rect">
            <a:avLst/>
          </a:prstGeom>
          <a:noFill/>
          <a:ln w="9525">
            <a:noFill/>
            <a:miter lim="800000"/>
            <a:headEnd/>
            <a:tailEnd/>
          </a:ln>
        </p:spPr>
        <p:txBody>
          <a:bodyPr wrap="square">
            <a:spAutoFit/>
          </a:bodyPr>
          <a:lstStyle/>
          <a:p>
            <a:r>
              <a:rPr lang="en-GB" sz="2000" i="1" dirty="0"/>
              <a:t>We classify signals according to whether they are continuous or discrete (sampled) and periodic (finite) or aperiodic</a:t>
            </a:r>
          </a:p>
        </p:txBody>
      </p:sp>
      <p:sp>
        <p:nvSpPr>
          <p:cNvPr id="12" name="Text Box 3"/>
          <p:cNvSpPr txBox="1">
            <a:spLocks noChangeArrowheads="1"/>
          </p:cNvSpPr>
          <p:nvPr/>
        </p:nvSpPr>
        <p:spPr bwMode="auto">
          <a:xfrm>
            <a:off x="2045330" y="2262933"/>
            <a:ext cx="2386689" cy="2246769"/>
          </a:xfrm>
          <a:prstGeom prst="rect">
            <a:avLst/>
          </a:prstGeom>
          <a:noFill/>
          <a:ln w="9525">
            <a:noFill/>
            <a:miter lim="800000"/>
            <a:headEnd/>
            <a:tailEnd/>
          </a:ln>
        </p:spPr>
        <p:txBody>
          <a:bodyPr wrap="none">
            <a:spAutoFit/>
          </a:bodyPr>
          <a:lstStyle/>
          <a:p>
            <a:pPr algn="ctr"/>
            <a:r>
              <a:rPr lang="en-GB" sz="2000" dirty="0"/>
              <a:t>continuous, aperiodic</a:t>
            </a:r>
          </a:p>
          <a:p>
            <a:pPr algn="ctr"/>
            <a:endParaRPr lang="en-GB" sz="2000" dirty="0"/>
          </a:p>
          <a:p>
            <a:pPr algn="ctr"/>
            <a:r>
              <a:rPr lang="en-GB" sz="2000" dirty="0"/>
              <a:t>continuous, periodic</a:t>
            </a:r>
          </a:p>
          <a:p>
            <a:pPr algn="ctr"/>
            <a:endParaRPr lang="en-GB" sz="2000" dirty="0"/>
          </a:p>
          <a:p>
            <a:pPr algn="ctr"/>
            <a:r>
              <a:rPr lang="en-GB" sz="2000" dirty="0"/>
              <a:t>discrete, aperiodic</a:t>
            </a:r>
          </a:p>
          <a:p>
            <a:pPr algn="ctr"/>
            <a:endParaRPr lang="en-GB" sz="2000" dirty="0"/>
          </a:p>
          <a:p>
            <a:pPr algn="ctr"/>
            <a:r>
              <a:rPr lang="en-GB" sz="2000" dirty="0"/>
              <a:t>discrete, periodic</a:t>
            </a:r>
          </a:p>
        </p:txBody>
      </p:sp>
      <p:sp>
        <p:nvSpPr>
          <p:cNvPr id="13" name="Text Box 7"/>
          <p:cNvSpPr txBox="1">
            <a:spLocks noChangeArrowheads="1"/>
          </p:cNvSpPr>
          <p:nvPr/>
        </p:nvSpPr>
        <p:spPr bwMode="auto">
          <a:xfrm>
            <a:off x="2205645" y="5337149"/>
            <a:ext cx="7546922" cy="400110"/>
          </a:xfrm>
          <a:prstGeom prst="rect">
            <a:avLst/>
          </a:prstGeom>
          <a:noFill/>
          <a:ln w="9525">
            <a:noFill/>
            <a:miter lim="800000"/>
            <a:headEnd/>
            <a:tailEnd/>
          </a:ln>
        </p:spPr>
        <p:txBody>
          <a:bodyPr wrap="square">
            <a:spAutoFit/>
          </a:bodyPr>
          <a:lstStyle/>
          <a:p>
            <a:r>
              <a:rPr lang="en-GB" sz="2000" b="1" i="1" dirty="0"/>
              <a:t>Discrete</a:t>
            </a:r>
            <a:r>
              <a:rPr lang="en-GB" sz="2000" i="1" dirty="0"/>
              <a:t> signals in one domain correspond to </a:t>
            </a:r>
            <a:r>
              <a:rPr lang="en-GB" sz="2000" b="1" i="1" dirty="0"/>
              <a:t>periodic</a:t>
            </a:r>
            <a:r>
              <a:rPr lang="en-GB" sz="2000" i="1" dirty="0"/>
              <a:t> signals in the other.</a:t>
            </a:r>
          </a:p>
        </p:txBody>
      </p:sp>
      <p:sp>
        <p:nvSpPr>
          <p:cNvPr id="14" name="Text Box 7"/>
          <p:cNvSpPr txBox="1">
            <a:spLocks noChangeArrowheads="1"/>
          </p:cNvSpPr>
          <p:nvPr/>
        </p:nvSpPr>
        <p:spPr bwMode="auto">
          <a:xfrm>
            <a:off x="2046009" y="5780801"/>
            <a:ext cx="7996572" cy="400110"/>
          </a:xfrm>
          <a:prstGeom prst="rect">
            <a:avLst/>
          </a:prstGeom>
          <a:noFill/>
          <a:ln w="9525">
            <a:noFill/>
            <a:miter lim="800000"/>
            <a:headEnd/>
            <a:tailEnd/>
          </a:ln>
        </p:spPr>
        <p:txBody>
          <a:bodyPr wrap="square">
            <a:spAutoFit/>
          </a:bodyPr>
          <a:lstStyle/>
          <a:p>
            <a:r>
              <a:rPr lang="en-GB" sz="2000" b="1" i="1" dirty="0"/>
              <a:t>Continuous</a:t>
            </a:r>
            <a:r>
              <a:rPr lang="en-GB" sz="2000" i="1" dirty="0"/>
              <a:t> signals in one domain correspond to </a:t>
            </a:r>
            <a:r>
              <a:rPr lang="en-GB" sz="2000" b="1" i="1" dirty="0"/>
              <a:t>aperiodic</a:t>
            </a:r>
            <a:r>
              <a:rPr lang="en-GB" sz="2000" i="1" dirty="0"/>
              <a:t> signals in the other.</a:t>
            </a:r>
          </a:p>
        </p:txBody>
      </p:sp>
      <p:sp>
        <p:nvSpPr>
          <p:cNvPr id="15" name="Text Box 7"/>
          <p:cNvSpPr txBox="1">
            <a:spLocks noChangeArrowheads="1"/>
          </p:cNvSpPr>
          <p:nvPr/>
        </p:nvSpPr>
        <p:spPr bwMode="auto">
          <a:xfrm>
            <a:off x="7429355" y="2262933"/>
            <a:ext cx="2386689" cy="2246769"/>
          </a:xfrm>
          <a:prstGeom prst="rect">
            <a:avLst/>
          </a:prstGeom>
          <a:noFill/>
          <a:ln w="9525">
            <a:noFill/>
            <a:miter lim="800000"/>
            <a:headEnd/>
            <a:tailEnd/>
          </a:ln>
        </p:spPr>
        <p:txBody>
          <a:bodyPr wrap="none">
            <a:spAutoFit/>
          </a:bodyPr>
          <a:lstStyle/>
          <a:p>
            <a:pPr algn="ctr"/>
            <a:r>
              <a:rPr lang="en-GB" sz="2000" dirty="0"/>
              <a:t>continuous, aperiodic</a:t>
            </a:r>
          </a:p>
          <a:p>
            <a:pPr algn="ctr"/>
            <a:endParaRPr lang="en-GB" sz="2000" dirty="0"/>
          </a:p>
          <a:p>
            <a:pPr algn="ctr"/>
            <a:r>
              <a:rPr lang="en-GB" sz="2000" dirty="0"/>
              <a:t>discrete, aperiodic</a:t>
            </a:r>
          </a:p>
          <a:p>
            <a:pPr algn="ctr"/>
            <a:endParaRPr lang="en-GB" sz="2000" dirty="0"/>
          </a:p>
          <a:p>
            <a:pPr algn="ctr"/>
            <a:r>
              <a:rPr lang="en-GB" sz="2000" dirty="0"/>
              <a:t>continuous, periodic</a:t>
            </a:r>
          </a:p>
          <a:p>
            <a:pPr algn="ctr"/>
            <a:endParaRPr lang="en-GB" sz="2000" dirty="0"/>
          </a:p>
          <a:p>
            <a:pPr algn="ctr"/>
            <a:r>
              <a:rPr lang="en-GB" sz="2000" dirty="0"/>
              <a:t>discrete, periodic</a:t>
            </a:r>
          </a:p>
        </p:txBody>
      </p:sp>
      <p:sp>
        <p:nvSpPr>
          <p:cNvPr id="18" name="Text Box 12"/>
          <p:cNvSpPr txBox="1">
            <a:spLocks noChangeArrowheads="1"/>
          </p:cNvSpPr>
          <p:nvPr/>
        </p:nvSpPr>
        <p:spPr bwMode="auto">
          <a:xfrm>
            <a:off x="4866261" y="2857977"/>
            <a:ext cx="2282829" cy="461665"/>
          </a:xfrm>
          <a:prstGeom prst="rect">
            <a:avLst/>
          </a:prstGeom>
          <a:noFill/>
          <a:ln w="9525">
            <a:noFill/>
            <a:miter lim="800000"/>
            <a:headEnd/>
            <a:tailEnd/>
          </a:ln>
        </p:spPr>
        <p:txBody>
          <a:bodyPr wrap="none">
            <a:spAutoFit/>
          </a:bodyPr>
          <a:lstStyle/>
          <a:p>
            <a:r>
              <a:rPr lang="en-GB" sz="2400" dirty="0">
                <a:solidFill>
                  <a:schemeClr val="accent2"/>
                </a:solidFill>
              </a:rPr>
              <a:t>Fourier series FS</a:t>
            </a:r>
          </a:p>
        </p:txBody>
      </p:sp>
    </p:spTree>
    <p:extLst>
      <p:ext uri="{BB962C8B-B14F-4D97-AF65-F5344CB8AC3E}">
        <p14:creationId xmlns:p14="http://schemas.microsoft.com/office/powerpoint/2010/main" val="418633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9"/>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Grp="1" noChangeAspect="1"/>
          </p:cNvGraphicFramePr>
          <p:nvPr>
            <p:ph sz="half" idx="1"/>
            <p:extLst>
              <p:ext uri="{D42A27DB-BD31-4B8C-83A1-F6EECF244321}">
                <p14:modId xmlns:p14="http://schemas.microsoft.com/office/powerpoint/2010/main" val="441196876"/>
              </p:ext>
            </p:extLst>
          </p:nvPr>
        </p:nvGraphicFramePr>
        <p:xfrm>
          <a:off x="3565815" y="1857774"/>
          <a:ext cx="3747152" cy="1057275"/>
        </p:xfrm>
        <a:graphic>
          <a:graphicData uri="http://schemas.openxmlformats.org/presentationml/2006/ole">
            <mc:AlternateContent xmlns:mc="http://schemas.openxmlformats.org/markup-compatibility/2006">
              <mc:Choice xmlns:v="urn:schemas-microsoft-com:vml" Requires="v">
                <p:oleObj name="Equation" r:id="rId3" imgW="1587500" imgH="596900" progId="Equation.3">
                  <p:embed/>
                </p:oleObj>
              </mc:Choice>
              <mc:Fallback>
                <p:oleObj name="Equation" r:id="rId3" imgW="1587500" imgH="596900" progId="Equation.3">
                  <p:embed/>
                  <p:pic>
                    <p:nvPicPr>
                      <p:cNvPr id="717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815" y="1857774"/>
                        <a:ext cx="3747152"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4"/>
          <p:cNvGraphicFramePr>
            <a:graphicFrameLocks noGrp="1" noChangeAspect="1"/>
          </p:cNvGraphicFramePr>
          <p:nvPr>
            <p:ph sz="quarter" idx="2"/>
            <p:extLst>
              <p:ext uri="{D42A27DB-BD31-4B8C-83A1-F6EECF244321}">
                <p14:modId xmlns:p14="http://schemas.microsoft.com/office/powerpoint/2010/main" val="2185036918"/>
              </p:ext>
            </p:extLst>
          </p:nvPr>
        </p:nvGraphicFramePr>
        <p:xfrm>
          <a:off x="3485206" y="4112051"/>
          <a:ext cx="4180900" cy="1009650"/>
        </p:xfrm>
        <a:graphic>
          <a:graphicData uri="http://schemas.openxmlformats.org/presentationml/2006/ole">
            <mc:AlternateContent xmlns:mc="http://schemas.openxmlformats.org/markup-compatibility/2006">
              <mc:Choice xmlns:v="urn:schemas-microsoft-com:vml" Requires="v">
                <p:oleObj name="Equation" r:id="rId5" imgW="1498320" imgH="482400" progId="Equation.3">
                  <p:embed/>
                </p:oleObj>
              </mc:Choice>
              <mc:Fallback>
                <p:oleObj name="Equation" r:id="rId5" imgW="1498320" imgH="482400" progId="Equation.3">
                  <p:embed/>
                  <p:pic>
                    <p:nvPicPr>
                      <p:cNvPr id="7171"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5206" y="4112051"/>
                        <a:ext cx="41809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5"/>
          <p:cNvSpPr txBox="1">
            <a:spLocks noChangeArrowheads="1"/>
          </p:cNvSpPr>
          <p:nvPr/>
        </p:nvSpPr>
        <p:spPr bwMode="auto">
          <a:xfrm>
            <a:off x="1906135" y="2216259"/>
            <a:ext cx="1129649" cy="369332"/>
          </a:xfrm>
          <a:prstGeom prst="rect">
            <a:avLst/>
          </a:prstGeom>
          <a:noFill/>
          <a:ln w="9525">
            <a:noFill/>
            <a:miter lim="800000"/>
            <a:headEnd/>
            <a:tailEnd/>
          </a:ln>
        </p:spPr>
        <p:txBody>
          <a:bodyPr wrap="none">
            <a:spAutoFit/>
          </a:bodyPr>
          <a:lstStyle/>
          <a:p>
            <a:r>
              <a:rPr lang="en-GB" dirty="0"/>
              <a:t>Synthesis: </a:t>
            </a:r>
          </a:p>
        </p:txBody>
      </p:sp>
      <p:sp>
        <p:nvSpPr>
          <p:cNvPr id="7174" name="Text Box 6"/>
          <p:cNvSpPr txBox="1">
            <a:spLocks noChangeArrowheads="1"/>
          </p:cNvSpPr>
          <p:nvPr/>
        </p:nvSpPr>
        <p:spPr bwMode="auto">
          <a:xfrm>
            <a:off x="2106483" y="4432210"/>
            <a:ext cx="929301" cy="369332"/>
          </a:xfrm>
          <a:prstGeom prst="rect">
            <a:avLst/>
          </a:prstGeom>
          <a:noFill/>
          <a:ln w="9525">
            <a:noFill/>
            <a:miter lim="800000"/>
            <a:headEnd/>
            <a:tailEnd/>
          </a:ln>
        </p:spPr>
        <p:txBody>
          <a:bodyPr wrap="none">
            <a:spAutoFit/>
          </a:bodyPr>
          <a:lstStyle/>
          <a:p>
            <a:r>
              <a:rPr lang="en-GB" dirty="0"/>
              <a:t>Analysis</a:t>
            </a:r>
          </a:p>
        </p:txBody>
      </p:sp>
      <p:sp>
        <p:nvSpPr>
          <p:cNvPr id="7175" name="Text Box 7"/>
          <p:cNvSpPr txBox="1">
            <a:spLocks noChangeArrowheads="1"/>
          </p:cNvSpPr>
          <p:nvPr/>
        </p:nvSpPr>
        <p:spPr bwMode="auto">
          <a:xfrm>
            <a:off x="682981" y="5296716"/>
            <a:ext cx="7819584" cy="461665"/>
          </a:xfrm>
          <a:prstGeom prst="rect">
            <a:avLst/>
          </a:prstGeom>
          <a:noFill/>
          <a:ln w="9525">
            <a:noFill/>
            <a:miter lim="800000"/>
            <a:headEnd/>
            <a:tailEnd/>
          </a:ln>
        </p:spPr>
        <p:txBody>
          <a:bodyPr wrap="none">
            <a:spAutoFit/>
          </a:bodyPr>
          <a:lstStyle/>
          <a:p>
            <a:r>
              <a:rPr lang="en-GB" sz="2400" dirty="0">
                <a:solidFill>
                  <a:schemeClr val="accent1"/>
                </a:solidFill>
              </a:rPr>
              <a:t>In the time domain,  </a:t>
            </a:r>
            <a:r>
              <a:rPr lang="en-GB" sz="2400" i="1" dirty="0">
                <a:solidFill>
                  <a:schemeClr val="accent1"/>
                </a:solidFill>
              </a:rPr>
              <a:t>x(t)</a:t>
            </a:r>
            <a:r>
              <a:rPr lang="en-GB" sz="2400" dirty="0">
                <a:solidFill>
                  <a:schemeClr val="accent1"/>
                </a:solidFill>
              </a:rPr>
              <a:t> is complex, continuous,  and periodic</a:t>
            </a:r>
          </a:p>
        </p:txBody>
      </p:sp>
      <p:sp>
        <p:nvSpPr>
          <p:cNvPr id="7176" name="Text Box 8"/>
          <p:cNvSpPr txBox="1">
            <a:spLocks noChangeArrowheads="1"/>
          </p:cNvSpPr>
          <p:nvPr/>
        </p:nvSpPr>
        <p:spPr bwMode="auto">
          <a:xfrm>
            <a:off x="682981" y="5767648"/>
            <a:ext cx="12346612" cy="461665"/>
          </a:xfrm>
          <a:prstGeom prst="rect">
            <a:avLst/>
          </a:prstGeom>
          <a:noFill/>
          <a:ln w="9525">
            <a:noFill/>
            <a:miter lim="800000"/>
            <a:headEnd/>
            <a:tailEnd/>
          </a:ln>
        </p:spPr>
        <p:txBody>
          <a:bodyPr wrap="square">
            <a:spAutoFit/>
          </a:bodyPr>
          <a:lstStyle/>
          <a:p>
            <a:r>
              <a:rPr lang="en-GB" sz="2400" dirty="0">
                <a:solidFill>
                  <a:schemeClr val="accent1"/>
                </a:solidFill>
              </a:rPr>
              <a:t>In the frequency domain,  </a:t>
            </a:r>
            <a:r>
              <a:rPr lang="en-GB" sz="2400" i="1" dirty="0">
                <a:solidFill>
                  <a:schemeClr val="accent1"/>
                </a:solidFill>
              </a:rPr>
              <a:t>X(k) </a:t>
            </a:r>
            <a:r>
              <a:rPr lang="en-GB" sz="2400" dirty="0">
                <a:solidFill>
                  <a:schemeClr val="accent1"/>
                </a:solidFill>
              </a:rPr>
              <a:t>is complex, discrete, and aperiodic </a:t>
            </a:r>
            <a:r>
              <a:rPr lang="en-GB" sz="2400" i="1" dirty="0">
                <a:solidFill>
                  <a:schemeClr val="accent1"/>
                </a:solidFill>
              </a:rPr>
              <a:t>k</a:t>
            </a:r>
            <a:r>
              <a:rPr lang="en-GB" sz="2400" dirty="0">
                <a:solidFill>
                  <a:schemeClr val="accent1"/>
                </a:solidFill>
              </a:rPr>
              <a:t> runs from -∞ to + ∞</a:t>
            </a:r>
          </a:p>
        </p:txBody>
      </p:sp>
      <p:sp>
        <p:nvSpPr>
          <p:cNvPr id="2" name="TextBox 1"/>
          <p:cNvSpPr txBox="1"/>
          <p:nvPr/>
        </p:nvSpPr>
        <p:spPr>
          <a:xfrm>
            <a:off x="706251" y="3178814"/>
            <a:ext cx="11112007" cy="646331"/>
          </a:xfrm>
          <a:prstGeom prst="rect">
            <a:avLst/>
          </a:prstGeom>
          <a:noFill/>
        </p:spPr>
        <p:txBody>
          <a:bodyPr wrap="square" rtlCol="0">
            <a:spAutoFit/>
          </a:bodyPr>
          <a:lstStyle/>
          <a:p>
            <a:r>
              <a:rPr lang="en-GB" dirty="0"/>
              <a:t>A periodic continuous-time waveform is formed from the weighted sum of a potentially infinite numbers of complex exponentials at integer multiples of its fundamental frequency.</a:t>
            </a:r>
          </a:p>
        </p:txBody>
      </p:sp>
      <p:sp>
        <p:nvSpPr>
          <p:cNvPr id="3" name="TextBox 2"/>
          <p:cNvSpPr txBox="1"/>
          <p:nvPr/>
        </p:nvSpPr>
        <p:spPr>
          <a:xfrm>
            <a:off x="8572420" y="1873093"/>
            <a:ext cx="3095316" cy="369332"/>
          </a:xfrm>
          <a:prstGeom prst="rect">
            <a:avLst/>
          </a:prstGeom>
          <a:noFill/>
        </p:spPr>
        <p:txBody>
          <a:bodyPr wrap="none" rtlCol="0">
            <a:spAutoFit/>
          </a:bodyPr>
          <a:lstStyle/>
          <a:p>
            <a:r>
              <a:rPr lang="en-GB" dirty="0">
                <a:solidFill>
                  <a:schemeClr val="accent1"/>
                </a:solidFill>
              </a:rPr>
              <a:t>Fundamental period  </a:t>
            </a:r>
            <a:r>
              <a:rPr lang="en-GB" i="1" dirty="0">
                <a:solidFill>
                  <a:schemeClr val="accent1"/>
                </a:solidFill>
              </a:rPr>
              <a:t>T</a:t>
            </a:r>
            <a:r>
              <a:rPr lang="en-GB" dirty="0">
                <a:solidFill>
                  <a:schemeClr val="accent1"/>
                </a:solidFill>
              </a:rPr>
              <a:t> seconds</a:t>
            </a:r>
          </a:p>
        </p:txBody>
      </p:sp>
      <p:sp>
        <p:nvSpPr>
          <p:cNvPr id="13" name="TextBox 12"/>
          <p:cNvSpPr txBox="1"/>
          <p:nvPr/>
        </p:nvSpPr>
        <p:spPr>
          <a:xfrm>
            <a:off x="8378481" y="2400925"/>
            <a:ext cx="3289255" cy="369332"/>
          </a:xfrm>
          <a:prstGeom prst="rect">
            <a:avLst/>
          </a:prstGeom>
          <a:noFill/>
        </p:spPr>
        <p:txBody>
          <a:bodyPr wrap="none" rtlCol="0">
            <a:spAutoFit/>
          </a:bodyPr>
          <a:lstStyle/>
          <a:p>
            <a:r>
              <a:rPr lang="en-GB" dirty="0">
                <a:solidFill>
                  <a:schemeClr val="accent1"/>
                </a:solidFill>
              </a:rPr>
              <a:t>Fundamental frequency 1/</a:t>
            </a:r>
            <a:r>
              <a:rPr lang="en-GB" i="1" dirty="0">
                <a:solidFill>
                  <a:schemeClr val="accent1"/>
                </a:solidFill>
              </a:rPr>
              <a:t>T</a:t>
            </a:r>
            <a:r>
              <a:rPr lang="en-GB" dirty="0">
                <a:solidFill>
                  <a:schemeClr val="accent1"/>
                </a:solidFill>
              </a:rPr>
              <a:t> hertz</a:t>
            </a:r>
          </a:p>
        </p:txBody>
      </p:sp>
      <p:sp>
        <p:nvSpPr>
          <p:cNvPr id="14" name="Text Box 7"/>
          <p:cNvSpPr txBox="1">
            <a:spLocks noChangeArrowheads="1"/>
          </p:cNvSpPr>
          <p:nvPr/>
        </p:nvSpPr>
        <p:spPr bwMode="auto">
          <a:xfrm>
            <a:off x="7868280" y="4417696"/>
            <a:ext cx="3799456" cy="369332"/>
          </a:xfrm>
          <a:prstGeom prst="rect">
            <a:avLst/>
          </a:prstGeom>
          <a:noFill/>
          <a:ln w="9525">
            <a:noFill/>
            <a:miter lim="800000"/>
            <a:headEnd/>
            <a:tailEnd/>
          </a:ln>
        </p:spPr>
        <p:txBody>
          <a:bodyPr wrap="none">
            <a:spAutoFit/>
          </a:bodyPr>
          <a:lstStyle/>
          <a:p>
            <a:r>
              <a:rPr lang="en-GB" dirty="0">
                <a:solidFill>
                  <a:schemeClr val="accent1"/>
                </a:solidFill>
              </a:rPr>
              <a:t>Analyse one cycle of </a:t>
            </a:r>
            <a:r>
              <a:rPr lang="en-GB" i="1" dirty="0">
                <a:solidFill>
                  <a:schemeClr val="accent1"/>
                </a:solidFill>
              </a:rPr>
              <a:t>x(t)</a:t>
            </a:r>
            <a:r>
              <a:rPr lang="en-GB" dirty="0">
                <a:solidFill>
                  <a:schemeClr val="accent1"/>
                </a:solidFill>
              </a:rPr>
              <a:t> over period </a:t>
            </a:r>
            <a:r>
              <a:rPr lang="en-GB" i="1" dirty="0">
                <a:solidFill>
                  <a:schemeClr val="accent1"/>
                </a:solidFill>
              </a:rPr>
              <a:t>T</a:t>
            </a:r>
          </a:p>
        </p:txBody>
      </p:sp>
      <p:sp>
        <p:nvSpPr>
          <p:cNvPr id="15" name="Text Box 8"/>
          <p:cNvSpPr txBox="1">
            <a:spLocks noChangeArrowheads="1"/>
          </p:cNvSpPr>
          <p:nvPr/>
        </p:nvSpPr>
        <p:spPr bwMode="auto">
          <a:xfrm>
            <a:off x="682981" y="1304724"/>
            <a:ext cx="4910834" cy="369332"/>
          </a:xfrm>
          <a:prstGeom prst="rect">
            <a:avLst/>
          </a:prstGeom>
          <a:noFill/>
          <a:ln w="9525">
            <a:noFill/>
            <a:miter lim="800000"/>
            <a:headEnd/>
            <a:tailEnd/>
          </a:ln>
        </p:spPr>
        <p:txBody>
          <a:bodyPr wrap="none">
            <a:spAutoFit/>
          </a:bodyPr>
          <a:lstStyle/>
          <a:p>
            <a:r>
              <a:rPr lang="en-GB" dirty="0"/>
              <a:t>Synthesise using an infinite number of weights </a:t>
            </a:r>
            <a:r>
              <a:rPr lang="en-GB" i="1" dirty="0"/>
              <a:t>X(k)</a:t>
            </a:r>
          </a:p>
        </p:txBody>
      </p:sp>
      <p:sp>
        <p:nvSpPr>
          <p:cNvPr id="16"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Fourier Series (FS)</a:t>
            </a:r>
          </a:p>
        </p:txBody>
      </p:sp>
    </p:spTree>
    <p:extLst>
      <p:ext uri="{BB962C8B-B14F-4D97-AF65-F5344CB8AC3E}">
        <p14:creationId xmlns:p14="http://schemas.microsoft.com/office/powerpoint/2010/main" val="395850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2" grpId="0"/>
      <p:bldP spid="3"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404373" y="1308160"/>
            <a:ext cx="11323613" cy="400110"/>
          </a:xfrm>
          <a:prstGeom prst="rect">
            <a:avLst/>
          </a:prstGeom>
          <a:noFill/>
          <a:ln w="9525">
            <a:noFill/>
            <a:miter lim="800000"/>
            <a:headEnd/>
            <a:tailEnd/>
          </a:ln>
        </p:spPr>
        <p:txBody>
          <a:bodyPr wrap="none">
            <a:spAutoFit/>
          </a:bodyPr>
          <a:lstStyle/>
          <a:p>
            <a:pPr algn="ctr"/>
            <a:r>
              <a:rPr lang="en-GB" sz="2000" dirty="0"/>
              <a:t>Time domain								      		Frequency domain</a:t>
            </a:r>
          </a:p>
        </p:txBody>
      </p:sp>
      <p:sp>
        <p:nvSpPr>
          <p:cNvPr id="8"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Fourier Analysis</a:t>
            </a:r>
          </a:p>
        </p:txBody>
      </p:sp>
      <p:cxnSp>
        <p:nvCxnSpPr>
          <p:cNvPr id="9" name="Straight Connector 8"/>
          <p:cNvCxnSpPr/>
          <p:nvPr/>
        </p:nvCxnSpPr>
        <p:spPr>
          <a:xfrm>
            <a:off x="1378678" y="1766326"/>
            <a:ext cx="9200859" cy="0"/>
          </a:xfrm>
          <a:prstGeom prst="line">
            <a:avLst/>
          </a:prstGeom>
          <a:ln w="19050"/>
          <a:effectLst>
            <a:outerShdw blurRad="63500" dist="38100" dir="5400000" sx="99000" sy="99000" rotWithShape="0">
              <a:srgbClr val="000000">
                <a:alpha val="8000"/>
              </a:srgbClr>
            </a:outerShdw>
          </a:effectLst>
        </p:spPr>
        <p:style>
          <a:lnRef idx="2">
            <a:schemeClr val="accent1"/>
          </a:lnRef>
          <a:fillRef idx="0">
            <a:schemeClr val="accent1"/>
          </a:fillRef>
          <a:effectRef idx="1">
            <a:schemeClr val="accent1"/>
          </a:effectRef>
          <a:fontRef idx="minor">
            <a:schemeClr val="tx1"/>
          </a:fontRef>
        </p:style>
      </p:cxnSp>
      <p:sp>
        <p:nvSpPr>
          <p:cNvPr id="10" name="Text Box 3"/>
          <p:cNvSpPr txBox="1">
            <a:spLocks noChangeArrowheads="1"/>
          </p:cNvSpPr>
          <p:nvPr/>
        </p:nvSpPr>
        <p:spPr bwMode="auto">
          <a:xfrm>
            <a:off x="2045330" y="2262933"/>
            <a:ext cx="2386689" cy="3323987"/>
          </a:xfrm>
          <a:prstGeom prst="rect">
            <a:avLst/>
          </a:prstGeom>
          <a:noFill/>
          <a:ln w="9525">
            <a:noFill/>
            <a:miter lim="800000"/>
            <a:headEnd/>
            <a:tailEnd/>
          </a:ln>
        </p:spPr>
        <p:txBody>
          <a:bodyPr wrap="none">
            <a:spAutoFit/>
          </a:bodyPr>
          <a:lstStyle/>
          <a:p>
            <a:pPr algn="ctr">
              <a:lnSpc>
                <a:spcPct val="150000"/>
              </a:lnSpc>
            </a:pPr>
            <a:r>
              <a:rPr lang="en-GB" sz="2000" dirty="0"/>
              <a:t>continuous, aperiodic</a:t>
            </a:r>
          </a:p>
          <a:p>
            <a:pPr algn="ctr">
              <a:lnSpc>
                <a:spcPct val="150000"/>
              </a:lnSpc>
            </a:pPr>
            <a:endParaRPr lang="en-GB" sz="2000" dirty="0"/>
          </a:p>
          <a:p>
            <a:pPr algn="ctr">
              <a:lnSpc>
                <a:spcPct val="150000"/>
              </a:lnSpc>
            </a:pPr>
            <a:r>
              <a:rPr lang="en-GB" sz="2000" dirty="0"/>
              <a:t>continuous, periodic</a:t>
            </a:r>
          </a:p>
          <a:p>
            <a:pPr algn="ctr">
              <a:lnSpc>
                <a:spcPct val="150000"/>
              </a:lnSpc>
            </a:pPr>
            <a:endParaRPr lang="en-GB" sz="2000" dirty="0"/>
          </a:p>
          <a:p>
            <a:pPr algn="ctr">
              <a:lnSpc>
                <a:spcPct val="150000"/>
              </a:lnSpc>
            </a:pPr>
            <a:r>
              <a:rPr lang="en-GB" sz="2000" dirty="0"/>
              <a:t>discrete, aperiodic</a:t>
            </a:r>
          </a:p>
          <a:p>
            <a:pPr algn="ctr">
              <a:lnSpc>
                <a:spcPct val="150000"/>
              </a:lnSpc>
            </a:pPr>
            <a:endParaRPr lang="en-GB" sz="2000" dirty="0"/>
          </a:p>
          <a:p>
            <a:pPr algn="ctr">
              <a:lnSpc>
                <a:spcPct val="150000"/>
              </a:lnSpc>
            </a:pPr>
            <a:r>
              <a:rPr lang="en-GB" sz="2000" dirty="0"/>
              <a:t>discrete, periodic</a:t>
            </a:r>
          </a:p>
        </p:txBody>
      </p:sp>
      <p:sp>
        <p:nvSpPr>
          <p:cNvPr id="11" name="Text Box 7"/>
          <p:cNvSpPr txBox="1">
            <a:spLocks noChangeArrowheads="1"/>
          </p:cNvSpPr>
          <p:nvPr/>
        </p:nvSpPr>
        <p:spPr bwMode="auto">
          <a:xfrm>
            <a:off x="7429355" y="2262933"/>
            <a:ext cx="2386689" cy="3323987"/>
          </a:xfrm>
          <a:prstGeom prst="rect">
            <a:avLst/>
          </a:prstGeom>
          <a:noFill/>
          <a:ln w="9525">
            <a:noFill/>
            <a:miter lim="800000"/>
            <a:headEnd/>
            <a:tailEnd/>
          </a:ln>
        </p:spPr>
        <p:txBody>
          <a:bodyPr wrap="none">
            <a:spAutoFit/>
          </a:bodyPr>
          <a:lstStyle/>
          <a:p>
            <a:pPr algn="ctr">
              <a:lnSpc>
                <a:spcPct val="150000"/>
              </a:lnSpc>
            </a:pPr>
            <a:r>
              <a:rPr lang="en-GB" sz="2000" dirty="0"/>
              <a:t>continuous, aperiodic</a:t>
            </a:r>
          </a:p>
          <a:p>
            <a:pPr algn="ctr">
              <a:lnSpc>
                <a:spcPct val="150000"/>
              </a:lnSpc>
            </a:pPr>
            <a:endParaRPr lang="en-GB" sz="2000" dirty="0"/>
          </a:p>
          <a:p>
            <a:pPr algn="ctr">
              <a:lnSpc>
                <a:spcPct val="150000"/>
              </a:lnSpc>
            </a:pPr>
            <a:r>
              <a:rPr lang="en-GB" sz="2000" dirty="0"/>
              <a:t>discrete, aperiodic</a:t>
            </a:r>
          </a:p>
          <a:p>
            <a:pPr algn="ctr">
              <a:lnSpc>
                <a:spcPct val="150000"/>
              </a:lnSpc>
            </a:pPr>
            <a:endParaRPr lang="en-GB" sz="2000" dirty="0"/>
          </a:p>
          <a:p>
            <a:pPr algn="ctr">
              <a:lnSpc>
                <a:spcPct val="150000"/>
              </a:lnSpc>
            </a:pPr>
            <a:r>
              <a:rPr lang="en-GB" sz="2000" dirty="0"/>
              <a:t>continuous, periodic</a:t>
            </a:r>
          </a:p>
          <a:p>
            <a:pPr algn="ctr">
              <a:lnSpc>
                <a:spcPct val="150000"/>
              </a:lnSpc>
            </a:pPr>
            <a:endParaRPr lang="en-GB" sz="2000" dirty="0"/>
          </a:p>
          <a:p>
            <a:pPr algn="ctr">
              <a:lnSpc>
                <a:spcPct val="150000"/>
              </a:lnSpc>
            </a:pPr>
            <a:r>
              <a:rPr lang="en-GB" sz="2000" dirty="0"/>
              <a:t>discrete, periodic</a:t>
            </a:r>
          </a:p>
        </p:txBody>
      </p:sp>
      <p:sp>
        <p:nvSpPr>
          <p:cNvPr id="12" name="Text Box 12"/>
          <p:cNvSpPr txBox="1">
            <a:spLocks noChangeArrowheads="1"/>
          </p:cNvSpPr>
          <p:nvPr/>
        </p:nvSpPr>
        <p:spPr bwMode="auto">
          <a:xfrm>
            <a:off x="4765129" y="3260179"/>
            <a:ext cx="2282829" cy="461665"/>
          </a:xfrm>
          <a:prstGeom prst="rect">
            <a:avLst/>
          </a:prstGeom>
          <a:noFill/>
          <a:ln w="9525">
            <a:noFill/>
            <a:miter lim="800000"/>
            <a:headEnd/>
            <a:tailEnd/>
          </a:ln>
        </p:spPr>
        <p:txBody>
          <a:bodyPr wrap="none">
            <a:spAutoFit/>
          </a:bodyPr>
          <a:lstStyle/>
          <a:p>
            <a:r>
              <a:rPr lang="en-GB" sz="2400" dirty="0">
                <a:solidFill>
                  <a:schemeClr val="accent2"/>
                </a:solidFill>
              </a:rPr>
              <a:t>Fourier series FS</a:t>
            </a:r>
          </a:p>
        </p:txBody>
      </p:sp>
      <p:sp>
        <p:nvSpPr>
          <p:cNvPr id="13" name="Text Box 12"/>
          <p:cNvSpPr txBox="1">
            <a:spLocks noChangeArrowheads="1"/>
          </p:cNvSpPr>
          <p:nvPr/>
        </p:nvSpPr>
        <p:spPr bwMode="auto">
          <a:xfrm>
            <a:off x="4526505" y="2348625"/>
            <a:ext cx="2837586" cy="461665"/>
          </a:xfrm>
          <a:prstGeom prst="rect">
            <a:avLst/>
          </a:prstGeom>
          <a:noFill/>
          <a:ln w="9525">
            <a:noFill/>
            <a:miter lim="800000"/>
            <a:headEnd/>
            <a:tailEnd/>
          </a:ln>
        </p:spPr>
        <p:txBody>
          <a:bodyPr wrap="none">
            <a:spAutoFit/>
          </a:bodyPr>
          <a:lstStyle/>
          <a:p>
            <a:r>
              <a:rPr lang="en-GB" sz="2400" dirty="0">
                <a:solidFill>
                  <a:schemeClr val="accent2"/>
                </a:solidFill>
              </a:rPr>
              <a:t>Fourier transform FT</a:t>
            </a:r>
          </a:p>
        </p:txBody>
      </p:sp>
    </p:spTree>
    <p:extLst>
      <p:ext uri="{BB962C8B-B14F-4D97-AF65-F5344CB8AC3E}">
        <p14:creationId xmlns:p14="http://schemas.microsoft.com/office/powerpoint/2010/main" val="317490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3"/>
          <p:cNvGraphicFramePr>
            <a:graphicFrameLocks noGrp="1" noChangeAspect="1"/>
          </p:cNvGraphicFramePr>
          <p:nvPr>
            <p:ph sz="half" idx="1"/>
          </p:nvPr>
        </p:nvGraphicFramePr>
        <p:xfrm>
          <a:off x="4170321" y="1412875"/>
          <a:ext cx="3747152" cy="1111250"/>
        </p:xfrm>
        <a:graphic>
          <a:graphicData uri="http://schemas.openxmlformats.org/presentationml/2006/ole">
            <mc:AlternateContent xmlns:mc="http://schemas.openxmlformats.org/markup-compatibility/2006">
              <mc:Choice xmlns:v="urn:schemas-microsoft-com:vml" Requires="v">
                <p:oleObj name="Equation" r:id="rId3" imgW="1574800" imgH="622300" progId="Equation.3">
                  <p:embed/>
                </p:oleObj>
              </mc:Choice>
              <mc:Fallback>
                <p:oleObj name="Equation" r:id="rId3" imgW="1574800" imgH="622300" progId="Equation.3">
                  <p:embed/>
                  <p:pic>
                    <p:nvPicPr>
                      <p:cNvPr id="8194"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321" y="1412875"/>
                        <a:ext cx="3747152"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4"/>
          <p:cNvGraphicFramePr>
            <a:graphicFrameLocks noGrp="1" noChangeAspect="1"/>
          </p:cNvGraphicFramePr>
          <p:nvPr>
            <p:ph sz="quarter" idx="2"/>
          </p:nvPr>
        </p:nvGraphicFramePr>
        <p:xfrm>
          <a:off x="4174553" y="2760665"/>
          <a:ext cx="4210522" cy="1074737"/>
        </p:xfrm>
        <a:graphic>
          <a:graphicData uri="http://schemas.openxmlformats.org/presentationml/2006/ole">
            <mc:AlternateContent xmlns:mc="http://schemas.openxmlformats.org/markup-compatibility/2006">
              <mc:Choice xmlns:v="urn:schemas-microsoft-com:vml" Requires="v">
                <p:oleObj name="Equation" r:id="rId5" imgW="1828800" imgH="622300" progId="Equation.3">
                  <p:embed/>
                </p:oleObj>
              </mc:Choice>
              <mc:Fallback>
                <p:oleObj name="Equation" r:id="rId5" imgW="1828800" imgH="622300" progId="Equation.3">
                  <p:embed/>
                  <p:pic>
                    <p:nvPicPr>
                      <p:cNvPr id="8195"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4553" y="2760665"/>
                        <a:ext cx="4210522"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7" name="Text Box 5"/>
          <p:cNvSpPr txBox="1">
            <a:spLocks noChangeArrowheads="1"/>
          </p:cNvSpPr>
          <p:nvPr/>
        </p:nvSpPr>
        <p:spPr bwMode="auto">
          <a:xfrm>
            <a:off x="2623661" y="1760828"/>
            <a:ext cx="1088618" cy="369332"/>
          </a:xfrm>
          <a:prstGeom prst="rect">
            <a:avLst/>
          </a:prstGeom>
          <a:noFill/>
          <a:ln w="9525">
            <a:noFill/>
            <a:miter lim="800000"/>
            <a:headEnd/>
            <a:tailEnd/>
          </a:ln>
        </p:spPr>
        <p:txBody>
          <a:bodyPr wrap="none">
            <a:spAutoFit/>
          </a:bodyPr>
          <a:lstStyle/>
          <a:p>
            <a:r>
              <a:rPr lang="en-GB" dirty="0"/>
              <a:t>Synthesis:</a:t>
            </a:r>
          </a:p>
        </p:txBody>
      </p:sp>
      <p:sp>
        <p:nvSpPr>
          <p:cNvPr id="8198" name="Text Box 6"/>
          <p:cNvSpPr txBox="1">
            <a:spLocks noChangeArrowheads="1"/>
          </p:cNvSpPr>
          <p:nvPr/>
        </p:nvSpPr>
        <p:spPr bwMode="auto">
          <a:xfrm>
            <a:off x="2731689" y="3037404"/>
            <a:ext cx="980590" cy="369332"/>
          </a:xfrm>
          <a:prstGeom prst="rect">
            <a:avLst/>
          </a:prstGeom>
          <a:noFill/>
          <a:ln w="9525">
            <a:noFill/>
            <a:miter lim="800000"/>
            <a:headEnd/>
            <a:tailEnd/>
          </a:ln>
        </p:spPr>
        <p:txBody>
          <a:bodyPr wrap="none">
            <a:spAutoFit/>
          </a:bodyPr>
          <a:lstStyle/>
          <a:p>
            <a:r>
              <a:rPr lang="en-GB" dirty="0"/>
              <a:t>Analysis:</a:t>
            </a:r>
          </a:p>
        </p:txBody>
      </p:sp>
      <p:sp>
        <p:nvSpPr>
          <p:cNvPr id="8199" name="Text Box 7"/>
          <p:cNvSpPr txBox="1">
            <a:spLocks noChangeArrowheads="1"/>
          </p:cNvSpPr>
          <p:nvPr/>
        </p:nvSpPr>
        <p:spPr bwMode="auto">
          <a:xfrm>
            <a:off x="523345" y="4365626"/>
            <a:ext cx="11158547" cy="430887"/>
          </a:xfrm>
          <a:prstGeom prst="rect">
            <a:avLst/>
          </a:prstGeom>
          <a:noFill/>
          <a:ln w="9525">
            <a:noFill/>
            <a:miter lim="800000"/>
            <a:headEnd/>
            <a:tailEnd/>
          </a:ln>
        </p:spPr>
        <p:txBody>
          <a:bodyPr wrap="square">
            <a:spAutoFit/>
          </a:bodyPr>
          <a:lstStyle/>
          <a:p>
            <a:r>
              <a:rPr lang="en-GB" sz="2200" dirty="0">
                <a:solidFill>
                  <a:schemeClr val="accent1"/>
                </a:solidFill>
              </a:rPr>
              <a:t>Both </a:t>
            </a:r>
            <a:r>
              <a:rPr lang="en-GB" sz="2200" i="1" dirty="0">
                <a:solidFill>
                  <a:schemeClr val="accent1"/>
                </a:solidFill>
              </a:rPr>
              <a:t>x</a:t>
            </a:r>
            <a:r>
              <a:rPr lang="en-GB" sz="2200" dirty="0">
                <a:solidFill>
                  <a:schemeClr val="accent1"/>
                </a:solidFill>
              </a:rPr>
              <a:t>(</a:t>
            </a:r>
            <a:r>
              <a:rPr lang="en-GB" sz="2200" i="1" dirty="0">
                <a:solidFill>
                  <a:schemeClr val="accent1"/>
                </a:solidFill>
              </a:rPr>
              <a:t>t</a:t>
            </a:r>
            <a:r>
              <a:rPr lang="en-GB" sz="2200" dirty="0">
                <a:solidFill>
                  <a:schemeClr val="accent1"/>
                </a:solidFill>
              </a:rPr>
              <a:t>) and </a:t>
            </a:r>
            <a:r>
              <a:rPr lang="en-GB" sz="2200" i="1" dirty="0">
                <a:solidFill>
                  <a:schemeClr val="accent1"/>
                </a:solidFill>
              </a:rPr>
              <a:t>X</a:t>
            </a:r>
            <a:r>
              <a:rPr lang="en-GB" sz="2200" dirty="0">
                <a:solidFill>
                  <a:schemeClr val="accent1"/>
                </a:solidFill>
              </a:rPr>
              <a:t>(</a:t>
            </a:r>
            <a:r>
              <a:rPr lang="el-GR" sz="2200" i="1" dirty="0">
                <a:solidFill>
                  <a:schemeClr val="accent1"/>
                </a:solidFill>
              </a:rPr>
              <a:t>ω</a:t>
            </a:r>
            <a:r>
              <a:rPr lang="en-GB" sz="2200" dirty="0">
                <a:solidFill>
                  <a:schemeClr val="accent1"/>
                </a:solidFill>
              </a:rPr>
              <a:t>) are complex, continuous, and aperiodic </a:t>
            </a:r>
            <a:r>
              <a:rPr lang="en-GB" sz="2200" i="1" dirty="0">
                <a:solidFill>
                  <a:schemeClr val="accent1"/>
                </a:solidFill>
              </a:rPr>
              <a:t>t</a:t>
            </a:r>
            <a:r>
              <a:rPr lang="en-GB" sz="2200" dirty="0">
                <a:solidFill>
                  <a:schemeClr val="accent1"/>
                </a:solidFill>
              </a:rPr>
              <a:t> and </a:t>
            </a:r>
            <a:r>
              <a:rPr lang="el-GR" sz="2200" i="1" dirty="0">
                <a:solidFill>
                  <a:schemeClr val="accent1"/>
                </a:solidFill>
              </a:rPr>
              <a:t>ω</a:t>
            </a:r>
            <a:r>
              <a:rPr lang="en-GB" sz="2200" dirty="0">
                <a:solidFill>
                  <a:schemeClr val="accent1"/>
                </a:solidFill>
              </a:rPr>
              <a:t> are evaluated from -∞ to + ∞</a:t>
            </a:r>
          </a:p>
        </p:txBody>
      </p:sp>
      <p:sp>
        <p:nvSpPr>
          <p:cNvPr id="8"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Fourier Transform (FT)</a:t>
            </a:r>
          </a:p>
        </p:txBody>
      </p:sp>
    </p:spTree>
    <p:extLst>
      <p:ext uri="{BB962C8B-B14F-4D97-AF65-F5344CB8AC3E}">
        <p14:creationId xmlns:p14="http://schemas.microsoft.com/office/powerpoint/2010/main" val="288218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404373" y="1308160"/>
            <a:ext cx="11323613" cy="400110"/>
          </a:xfrm>
          <a:prstGeom prst="rect">
            <a:avLst/>
          </a:prstGeom>
          <a:noFill/>
          <a:ln w="9525">
            <a:noFill/>
            <a:miter lim="800000"/>
            <a:headEnd/>
            <a:tailEnd/>
          </a:ln>
        </p:spPr>
        <p:txBody>
          <a:bodyPr wrap="none">
            <a:spAutoFit/>
          </a:bodyPr>
          <a:lstStyle/>
          <a:p>
            <a:pPr algn="ctr"/>
            <a:r>
              <a:rPr lang="en-GB" sz="2000" dirty="0"/>
              <a:t>Time domain								      		Frequency domain</a:t>
            </a:r>
          </a:p>
        </p:txBody>
      </p:sp>
      <p:sp>
        <p:nvSpPr>
          <p:cNvPr id="8"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Fourier Analysis</a:t>
            </a:r>
          </a:p>
        </p:txBody>
      </p:sp>
      <p:cxnSp>
        <p:nvCxnSpPr>
          <p:cNvPr id="9" name="Straight Connector 8"/>
          <p:cNvCxnSpPr/>
          <p:nvPr/>
        </p:nvCxnSpPr>
        <p:spPr>
          <a:xfrm>
            <a:off x="1378678" y="1766326"/>
            <a:ext cx="9200859" cy="0"/>
          </a:xfrm>
          <a:prstGeom prst="line">
            <a:avLst/>
          </a:prstGeom>
          <a:ln w="19050"/>
          <a:effectLst>
            <a:outerShdw blurRad="63500" dist="38100" dir="5400000" sx="99000" sy="99000" rotWithShape="0">
              <a:srgbClr val="000000">
                <a:alpha val="8000"/>
              </a:srgbClr>
            </a:outerShdw>
          </a:effectLst>
        </p:spPr>
        <p:style>
          <a:lnRef idx="2">
            <a:schemeClr val="accent1"/>
          </a:lnRef>
          <a:fillRef idx="0">
            <a:schemeClr val="accent1"/>
          </a:fillRef>
          <a:effectRef idx="1">
            <a:schemeClr val="accent1"/>
          </a:effectRef>
          <a:fontRef idx="minor">
            <a:schemeClr val="tx1"/>
          </a:fontRef>
        </p:style>
      </p:cxnSp>
      <p:sp>
        <p:nvSpPr>
          <p:cNvPr id="10" name="Text Box 3"/>
          <p:cNvSpPr txBox="1">
            <a:spLocks noChangeArrowheads="1"/>
          </p:cNvSpPr>
          <p:nvPr/>
        </p:nvSpPr>
        <p:spPr bwMode="auto">
          <a:xfrm>
            <a:off x="2045330" y="2262933"/>
            <a:ext cx="2386689" cy="3323987"/>
          </a:xfrm>
          <a:prstGeom prst="rect">
            <a:avLst/>
          </a:prstGeom>
          <a:noFill/>
          <a:ln w="9525">
            <a:noFill/>
            <a:miter lim="800000"/>
            <a:headEnd/>
            <a:tailEnd/>
          </a:ln>
        </p:spPr>
        <p:txBody>
          <a:bodyPr wrap="none">
            <a:spAutoFit/>
          </a:bodyPr>
          <a:lstStyle/>
          <a:p>
            <a:pPr algn="ctr">
              <a:lnSpc>
                <a:spcPct val="150000"/>
              </a:lnSpc>
            </a:pPr>
            <a:r>
              <a:rPr lang="en-GB" sz="2000" dirty="0"/>
              <a:t>continuous, aperiodic</a:t>
            </a:r>
          </a:p>
          <a:p>
            <a:pPr algn="ctr">
              <a:lnSpc>
                <a:spcPct val="150000"/>
              </a:lnSpc>
            </a:pPr>
            <a:endParaRPr lang="en-GB" sz="2000" dirty="0"/>
          </a:p>
          <a:p>
            <a:pPr algn="ctr">
              <a:lnSpc>
                <a:spcPct val="150000"/>
              </a:lnSpc>
            </a:pPr>
            <a:r>
              <a:rPr lang="en-GB" sz="2000" dirty="0"/>
              <a:t>continuous, periodic</a:t>
            </a:r>
          </a:p>
          <a:p>
            <a:pPr algn="ctr">
              <a:lnSpc>
                <a:spcPct val="150000"/>
              </a:lnSpc>
            </a:pPr>
            <a:endParaRPr lang="en-GB" sz="2000" dirty="0"/>
          </a:p>
          <a:p>
            <a:pPr algn="ctr">
              <a:lnSpc>
                <a:spcPct val="150000"/>
              </a:lnSpc>
            </a:pPr>
            <a:r>
              <a:rPr lang="en-GB" sz="2000" dirty="0"/>
              <a:t>discrete, aperiodic</a:t>
            </a:r>
          </a:p>
          <a:p>
            <a:pPr algn="ctr">
              <a:lnSpc>
                <a:spcPct val="150000"/>
              </a:lnSpc>
            </a:pPr>
            <a:endParaRPr lang="en-GB" sz="2000" dirty="0"/>
          </a:p>
          <a:p>
            <a:pPr algn="ctr">
              <a:lnSpc>
                <a:spcPct val="150000"/>
              </a:lnSpc>
            </a:pPr>
            <a:r>
              <a:rPr lang="en-GB" sz="2000" dirty="0"/>
              <a:t>discrete, periodic</a:t>
            </a:r>
          </a:p>
        </p:txBody>
      </p:sp>
      <p:sp>
        <p:nvSpPr>
          <p:cNvPr id="11" name="Text Box 7"/>
          <p:cNvSpPr txBox="1">
            <a:spLocks noChangeArrowheads="1"/>
          </p:cNvSpPr>
          <p:nvPr/>
        </p:nvSpPr>
        <p:spPr bwMode="auto">
          <a:xfrm>
            <a:off x="7429355" y="2262933"/>
            <a:ext cx="2386689" cy="3323987"/>
          </a:xfrm>
          <a:prstGeom prst="rect">
            <a:avLst/>
          </a:prstGeom>
          <a:noFill/>
          <a:ln w="9525">
            <a:noFill/>
            <a:miter lim="800000"/>
            <a:headEnd/>
            <a:tailEnd/>
          </a:ln>
        </p:spPr>
        <p:txBody>
          <a:bodyPr wrap="none">
            <a:spAutoFit/>
          </a:bodyPr>
          <a:lstStyle/>
          <a:p>
            <a:pPr algn="ctr">
              <a:lnSpc>
                <a:spcPct val="150000"/>
              </a:lnSpc>
            </a:pPr>
            <a:r>
              <a:rPr lang="en-GB" sz="2000" dirty="0"/>
              <a:t>continuous, aperiodic</a:t>
            </a:r>
          </a:p>
          <a:p>
            <a:pPr algn="ctr">
              <a:lnSpc>
                <a:spcPct val="150000"/>
              </a:lnSpc>
            </a:pPr>
            <a:endParaRPr lang="en-GB" sz="2000" dirty="0"/>
          </a:p>
          <a:p>
            <a:pPr algn="ctr">
              <a:lnSpc>
                <a:spcPct val="150000"/>
              </a:lnSpc>
            </a:pPr>
            <a:r>
              <a:rPr lang="en-GB" sz="2000" dirty="0"/>
              <a:t>discrete, aperiodic</a:t>
            </a:r>
          </a:p>
          <a:p>
            <a:pPr algn="ctr">
              <a:lnSpc>
                <a:spcPct val="150000"/>
              </a:lnSpc>
            </a:pPr>
            <a:endParaRPr lang="en-GB" sz="2000" dirty="0"/>
          </a:p>
          <a:p>
            <a:pPr algn="ctr">
              <a:lnSpc>
                <a:spcPct val="150000"/>
              </a:lnSpc>
            </a:pPr>
            <a:r>
              <a:rPr lang="en-GB" sz="2000" dirty="0"/>
              <a:t>continuous, periodic</a:t>
            </a:r>
          </a:p>
          <a:p>
            <a:pPr algn="ctr">
              <a:lnSpc>
                <a:spcPct val="150000"/>
              </a:lnSpc>
            </a:pPr>
            <a:endParaRPr lang="en-GB" sz="2000" dirty="0"/>
          </a:p>
          <a:p>
            <a:pPr algn="ctr">
              <a:lnSpc>
                <a:spcPct val="150000"/>
              </a:lnSpc>
            </a:pPr>
            <a:r>
              <a:rPr lang="en-GB" sz="2000" dirty="0"/>
              <a:t>discrete, periodic</a:t>
            </a:r>
          </a:p>
        </p:txBody>
      </p:sp>
      <p:sp>
        <p:nvSpPr>
          <p:cNvPr id="12" name="Text Box 12"/>
          <p:cNvSpPr txBox="1">
            <a:spLocks noChangeArrowheads="1"/>
          </p:cNvSpPr>
          <p:nvPr/>
        </p:nvSpPr>
        <p:spPr bwMode="auto">
          <a:xfrm>
            <a:off x="4765129" y="3260179"/>
            <a:ext cx="2282829" cy="461665"/>
          </a:xfrm>
          <a:prstGeom prst="rect">
            <a:avLst/>
          </a:prstGeom>
          <a:noFill/>
          <a:ln w="9525">
            <a:noFill/>
            <a:miter lim="800000"/>
            <a:headEnd/>
            <a:tailEnd/>
          </a:ln>
        </p:spPr>
        <p:txBody>
          <a:bodyPr wrap="none">
            <a:spAutoFit/>
          </a:bodyPr>
          <a:lstStyle/>
          <a:p>
            <a:r>
              <a:rPr lang="en-GB" sz="2400" dirty="0">
                <a:solidFill>
                  <a:schemeClr val="accent2"/>
                </a:solidFill>
              </a:rPr>
              <a:t>Fourier series FS</a:t>
            </a:r>
          </a:p>
        </p:txBody>
      </p:sp>
      <p:sp>
        <p:nvSpPr>
          <p:cNvPr id="13" name="Text Box 12"/>
          <p:cNvSpPr txBox="1">
            <a:spLocks noChangeArrowheads="1"/>
          </p:cNvSpPr>
          <p:nvPr/>
        </p:nvSpPr>
        <p:spPr bwMode="auto">
          <a:xfrm>
            <a:off x="4526505" y="2348625"/>
            <a:ext cx="2837586" cy="461665"/>
          </a:xfrm>
          <a:prstGeom prst="rect">
            <a:avLst/>
          </a:prstGeom>
          <a:noFill/>
          <a:ln w="9525">
            <a:noFill/>
            <a:miter lim="800000"/>
            <a:headEnd/>
            <a:tailEnd/>
          </a:ln>
        </p:spPr>
        <p:txBody>
          <a:bodyPr wrap="none">
            <a:spAutoFit/>
          </a:bodyPr>
          <a:lstStyle/>
          <a:p>
            <a:r>
              <a:rPr lang="en-GB" sz="2400" dirty="0">
                <a:solidFill>
                  <a:schemeClr val="accent2"/>
                </a:solidFill>
              </a:rPr>
              <a:t>Fourier transform FT</a:t>
            </a:r>
          </a:p>
        </p:txBody>
      </p:sp>
      <p:sp>
        <p:nvSpPr>
          <p:cNvPr id="14" name="Text Box 12"/>
          <p:cNvSpPr txBox="1">
            <a:spLocks noChangeArrowheads="1"/>
          </p:cNvSpPr>
          <p:nvPr/>
        </p:nvSpPr>
        <p:spPr bwMode="auto">
          <a:xfrm>
            <a:off x="4295667" y="4014921"/>
            <a:ext cx="3337850" cy="830997"/>
          </a:xfrm>
          <a:prstGeom prst="rect">
            <a:avLst/>
          </a:prstGeom>
          <a:noFill/>
          <a:ln w="9525">
            <a:noFill/>
            <a:miter lim="800000"/>
            <a:headEnd/>
            <a:tailEnd/>
          </a:ln>
        </p:spPr>
        <p:txBody>
          <a:bodyPr wrap="square">
            <a:spAutoFit/>
          </a:bodyPr>
          <a:lstStyle/>
          <a:p>
            <a:pPr algn="ctr"/>
            <a:r>
              <a:rPr lang="en-GB" sz="2400" dirty="0">
                <a:solidFill>
                  <a:schemeClr val="accent2"/>
                </a:solidFill>
              </a:rPr>
              <a:t>discrete time Fourier transform DTFT</a:t>
            </a:r>
          </a:p>
        </p:txBody>
      </p:sp>
    </p:spTree>
    <p:extLst>
      <p:ext uri="{BB962C8B-B14F-4D97-AF65-F5344CB8AC3E}">
        <p14:creationId xmlns:p14="http://schemas.microsoft.com/office/powerpoint/2010/main" val="219121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noGrp="1" noChangeAspect="1"/>
          </p:cNvGraphicFramePr>
          <p:nvPr>
            <p:ph sz="half" idx="1"/>
            <p:extLst>
              <p:ext uri="{D42A27DB-BD31-4B8C-83A1-F6EECF244321}">
                <p14:modId xmlns:p14="http://schemas.microsoft.com/office/powerpoint/2010/main" val="783224529"/>
              </p:ext>
            </p:extLst>
          </p:nvPr>
        </p:nvGraphicFramePr>
        <p:xfrm>
          <a:off x="3995586" y="1557339"/>
          <a:ext cx="4668876" cy="1064531"/>
        </p:xfrm>
        <a:graphic>
          <a:graphicData uri="http://schemas.openxmlformats.org/presentationml/2006/ole">
            <mc:AlternateContent xmlns:mc="http://schemas.openxmlformats.org/markup-compatibility/2006">
              <mc:Choice xmlns:v="urn:schemas-microsoft-com:vml" Requires="v">
                <p:oleObj name="Equation" r:id="rId3" imgW="1586811" imgH="482391" progId="Equation.3">
                  <p:embed/>
                </p:oleObj>
              </mc:Choice>
              <mc:Fallback>
                <p:oleObj name="Equation" r:id="rId3" imgW="1586811" imgH="482391" progId="Equation.3">
                  <p:embed/>
                  <p:pic>
                    <p:nvPicPr>
                      <p:cNvPr id="9218"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586" y="1557339"/>
                        <a:ext cx="4668876" cy="1064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Grp="1" noChangeAspect="1"/>
          </p:cNvGraphicFramePr>
          <p:nvPr>
            <p:ph sz="quarter" idx="2"/>
            <p:extLst>
              <p:ext uri="{D42A27DB-BD31-4B8C-83A1-F6EECF244321}">
                <p14:modId xmlns:p14="http://schemas.microsoft.com/office/powerpoint/2010/main" val="1056591891"/>
              </p:ext>
            </p:extLst>
          </p:nvPr>
        </p:nvGraphicFramePr>
        <p:xfrm>
          <a:off x="4042552" y="3701825"/>
          <a:ext cx="4149162" cy="998537"/>
        </p:xfrm>
        <a:graphic>
          <a:graphicData uri="http://schemas.openxmlformats.org/presentationml/2006/ole">
            <mc:AlternateContent xmlns:mc="http://schemas.openxmlformats.org/markup-compatibility/2006">
              <mc:Choice xmlns:v="urn:schemas-microsoft-com:vml" Requires="v">
                <p:oleObj name="Equation" r:id="rId5" imgW="1346200" imgH="431800" progId="Equation.3">
                  <p:embed/>
                </p:oleObj>
              </mc:Choice>
              <mc:Fallback>
                <p:oleObj name="Equation" r:id="rId5" imgW="1346200" imgH="431800" progId="Equation.3">
                  <p:embed/>
                  <p:pic>
                    <p:nvPicPr>
                      <p:cNvPr id="9219"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2552" y="3701825"/>
                        <a:ext cx="4149162"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Text Box 5"/>
          <p:cNvSpPr txBox="1">
            <a:spLocks noChangeArrowheads="1"/>
          </p:cNvSpPr>
          <p:nvPr/>
        </p:nvSpPr>
        <p:spPr bwMode="auto">
          <a:xfrm>
            <a:off x="2600850" y="1926670"/>
            <a:ext cx="1088618" cy="369332"/>
          </a:xfrm>
          <a:prstGeom prst="rect">
            <a:avLst/>
          </a:prstGeom>
          <a:noFill/>
          <a:ln w="9525">
            <a:noFill/>
            <a:miter lim="800000"/>
            <a:headEnd/>
            <a:tailEnd/>
          </a:ln>
        </p:spPr>
        <p:txBody>
          <a:bodyPr wrap="none">
            <a:spAutoFit/>
          </a:bodyPr>
          <a:lstStyle/>
          <a:p>
            <a:r>
              <a:rPr lang="en-GB" dirty="0"/>
              <a:t>Synthesis:</a:t>
            </a:r>
          </a:p>
        </p:txBody>
      </p:sp>
      <p:sp>
        <p:nvSpPr>
          <p:cNvPr id="9222" name="Text Box 6"/>
          <p:cNvSpPr txBox="1">
            <a:spLocks noChangeArrowheads="1"/>
          </p:cNvSpPr>
          <p:nvPr/>
        </p:nvSpPr>
        <p:spPr bwMode="auto">
          <a:xfrm>
            <a:off x="2708878" y="4028395"/>
            <a:ext cx="980590" cy="369332"/>
          </a:xfrm>
          <a:prstGeom prst="rect">
            <a:avLst/>
          </a:prstGeom>
          <a:noFill/>
          <a:ln w="9525">
            <a:noFill/>
            <a:miter lim="800000"/>
            <a:headEnd/>
            <a:tailEnd/>
          </a:ln>
        </p:spPr>
        <p:txBody>
          <a:bodyPr wrap="none">
            <a:spAutoFit/>
          </a:bodyPr>
          <a:lstStyle/>
          <a:p>
            <a:r>
              <a:rPr lang="en-GB" dirty="0"/>
              <a:t>Analysis:</a:t>
            </a:r>
          </a:p>
        </p:txBody>
      </p:sp>
      <p:sp>
        <p:nvSpPr>
          <p:cNvPr id="9223" name="Text Box 7"/>
          <p:cNvSpPr txBox="1">
            <a:spLocks noChangeArrowheads="1"/>
          </p:cNvSpPr>
          <p:nvPr/>
        </p:nvSpPr>
        <p:spPr bwMode="auto">
          <a:xfrm>
            <a:off x="1887219" y="5191514"/>
            <a:ext cx="8459828" cy="430887"/>
          </a:xfrm>
          <a:prstGeom prst="rect">
            <a:avLst/>
          </a:prstGeom>
          <a:noFill/>
          <a:ln w="9525">
            <a:noFill/>
            <a:miter lim="800000"/>
            <a:headEnd/>
            <a:tailEnd/>
          </a:ln>
        </p:spPr>
        <p:txBody>
          <a:bodyPr wrap="square">
            <a:spAutoFit/>
          </a:bodyPr>
          <a:lstStyle/>
          <a:p>
            <a:r>
              <a:rPr lang="en-GB" sz="2200" i="1" dirty="0">
                <a:solidFill>
                  <a:schemeClr val="accent1"/>
                </a:solidFill>
              </a:rPr>
              <a:t>x</a:t>
            </a:r>
            <a:r>
              <a:rPr lang="en-GB" sz="2200" dirty="0">
                <a:solidFill>
                  <a:schemeClr val="accent1"/>
                </a:solidFill>
              </a:rPr>
              <a:t>(</a:t>
            </a:r>
            <a:r>
              <a:rPr lang="en-GB" sz="2200" i="1" dirty="0">
                <a:solidFill>
                  <a:schemeClr val="accent1"/>
                </a:solidFill>
              </a:rPr>
              <a:t>n</a:t>
            </a:r>
            <a:r>
              <a:rPr lang="en-GB" sz="2200" dirty="0">
                <a:solidFill>
                  <a:schemeClr val="accent1"/>
                </a:solidFill>
              </a:rPr>
              <a:t>) is complex, discrete, and aperiodic analyse </a:t>
            </a:r>
            <a:r>
              <a:rPr lang="en-GB" sz="2200" i="1" dirty="0">
                <a:solidFill>
                  <a:schemeClr val="accent1"/>
                </a:solidFill>
              </a:rPr>
              <a:t>x</a:t>
            </a:r>
            <a:r>
              <a:rPr lang="en-GB" sz="2200" dirty="0">
                <a:solidFill>
                  <a:schemeClr val="accent1"/>
                </a:solidFill>
              </a:rPr>
              <a:t>(</a:t>
            </a:r>
            <a:r>
              <a:rPr lang="en-GB" sz="2200" i="1" dirty="0">
                <a:solidFill>
                  <a:schemeClr val="accent1"/>
                </a:solidFill>
              </a:rPr>
              <a:t>n</a:t>
            </a:r>
            <a:r>
              <a:rPr lang="en-GB" sz="2200" dirty="0">
                <a:solidFill>
                  <a:schemeClr val="accent1"/>
                </a:solidFill>
              </a:rPr>
              <a:t>) for</a:t>
            </a:r>
            <a:r>
              <a:rPr lang="en-GB" sz="2200" i="1" dirty="0">
                <a:solidFill>
                  <a:schemeClr val="accent1"/>
                </a:solidFill>
              </a:rPr>
              <a:t> n</a:t>
            </a:r>
            <a:r>
              <a:rPr lang="en-GB" sz="2200" dirty="0">
                <a:solidFill>
                  <a:schemeClr val="accent1"/>
                </a:solidFill>
              </a:rPr>
              <a:t> from -</a:t>
            </a:r>
            <a:r>
              <a:rPr lang="en-GB" sz="2200" dirty="0">
                <a:solidFill>
                  <a:schemeClr val="accent1"/>
                </a:solidFill>
                <a:cs typeface="Arial" charset="0"/>
              </a:rPr>
              <a:t>∞ to + </a:t>
            </a:r>
            <a:r>
              <a:rPr lang="en-GB" sz="2200" dirty="0">
                <a:solidFill>
                  <a:schemeClr val="accent1"/>
                </a:solidFill>
              </a:rPr>
              <a:t>∞</a:t>
            </a:r>
          </a:p>
        </p:txBody>
      </p:sp>
      <p:sp>
        <p:nvSpPr>
          <p:cNvPr id="9224" name="Text Box 8"/>
          <p:cNvSpPr txBox="1">
            <a:spLocks noChangeArrowheads="1"/>
          </p:cNvSpPr>
          <p:nvPr/>
        </p:nvSpPr>
        <p:spPr bwMode="auto">
          <a:xfrm>
            <a:off x="950945" y="2908183"/>
            <a:ext cx="10332377" cy="430887"/>
          </a:xfrm>
          <a:prstGeom prst="rect">
            <a:avLst/>
          </a:prstGeom>
          <a:noFill/>
          <a:ln w="9525">
            <a:noFill/>
            <a:miter lim="800000"/>
            <a:headEnd/>
            <a:tailEnd/>
          </a:ln>
        </p:spPr>
        <p:txBody>
          <a:bodyPr wrap="square">
            <a:spAutoFit/>
          </a:bodyPr>
          <a:lstStyle/>
          <a:p>
            <a:r>
              <a:rPr lang="en-GB" sz="2200" i="1" dirty="0">
                <a:solidFill>
                  <a:schemeClr val="accent1"/>
                </a:solidFill>
              </a:rPr>
              <a:t>X</a:t>
            </a:r>
            <a:r>
              <a:rPr lang="en-GB" sz="2200" dirty="0">
                <a:solidFill>
                  <a:schemeClr val="accent1"/>
                </a:solidFill>
              </a:rPr>
              <a:t>(</a:t>
            </a:r>
            <a:r>
              <a:rPr lang="el-GR" sz="2200" i="1" dirty="0">
                <a:solidFill>
                  <a:schemeClr val="accent1"/>
                </a:solidFill>
              </a:rPr>
              <a:t>ω</a:t>
            </a:r>
            <a:r>
              <a:rPr lang="en-GB" sz="2200" dirty="0">
                <a:solidFill>
                  <a:schemeClr val="accent1"/>
                </a:solidFill>
              </a:rPr>
              <a:t>) is complex, continuous, and periodic synthesise using one cycle of </a:t>
            </a:r>
            <a:r>
              <a:rPr lang="el-GR" sz="2200" i="1" dirty="0">
                <a:solidFill>
                  <a:schemeClr val="accent1"/>
                </a:solidFill>
              </a:rPr>
              <a:t>ω</a:t>
            </a:r>
            <a:r>
              <a:rPr lang="en-GB" sz="2200" dirty="0">
                <a:solidFill>
                  <a:schemeClr val="accent1"/>
                </a:solidFill>
              </a:rPr>
              <a:t> over period 2</a:t>
            </a:r>
            <a:r>
              <a:rPr lang="el-GR" sz="2200" dirty="0">
                <a:solidFill>
                  <a:schemeClr val="accent1"/>
                </a:solidFill>
                <a:cs typeface="Arial" charset="0"/>
              </a:rPr>
              <a:t>π</a:t>
            </a:r>
            <a:r>
              <a:rPr lang="en-GB" sz="2200" dirty="0">
                <a:solidFill>
                  <a:schemeClr val="accent1"/>
                </a:solidFill>
              </a:rPr>
              <a:t> </a:t>
            </a:r>
          </a:p>
        </p:txBody>
      </p:sp>
      <p:sp>
        <p:nvSpPr>
          <p:cNvPr id="9"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Discrete Time Fourier Transform (DTFT)</a:t>
            </a:r>
          </a:p>
        </p:txBody>
      </p:sp>
      <p:grpSp>
        <p:nvGrpSpPr>
          <p:cNvPr id="5" name="Group 4"/>
          <p:cNvGrpSpPr/>
          <p:nvPr/>
        </p:nvGrpSpPr>
        <p:grpSpPr>
          <a:xfrm>
            <a:off x="1387294" y="3005137"/>
            <a:ext cx="76191" cy="42862"/>
            <a:chOff x="4838699" y="3959225"/>
            <a:chExt cx="76201" cy="42862"/>
          </a:xfrm>
        </p:grpSpPr>
        <p:cxnSp>
          <p:nvCxnSpPr>
            <p:cNvPr id="3" name="Straight Connector 2"/>
            <p:cNvCxnSpPr/>
            <p:nvPr/>
          </p:nvCxnSpPr>
          <p:spPr>
            <a:xfrm>
              <a:off x="4867275" y="3959225"/>
              <a:ext cx="47625" cy="41275"/>
            </a:xfrm>
            <a:prstGeom prst="line">
              <a:avLst/>
            </a:prstGeom>
            <a:ln w="1905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4838699" y="3960812"/>
              <a:ext cx="41275" cy="41275"/>
            </a:xfrm>
            <a:prstGeom prst="line">
              <a:avLst/>
            </a:prstGeom>
            <a:ln w="19050"/>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548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404373" y="1308160"/>
            <a:ext cx="11323613" cy="400110"/>
          </a:xfrm>
          <a:prstGeom prst="rect">
            <a:avLst/>
          </a:prstGeom>
          <a:noFill/>
          <a:ln w="9525">
            <a:noFill/>
            <a:miter lim="800000"/>
            <a:headEnd/>
            <a:tailEnd/>
          </a:ln>
        </p:spPr>
        <p:txBody>
          <a:bodyPr wrap="none">
            <a:spAutoFit/>
          </a:bodyPr>
          <a:lstStyle/>
          <a:p>
            <a:pPr algn="ctr"/>
            <a:r>
              <a:rPr lang="en-GB" sz="2000" dirty="0"/>
              <a:t>Time domain								      		Frequency domain</a:t>
            </a:r>
          </a:p>
        </p:txBody>
      </p:sp>
      <p:sp>
        <p:nvSpPr>
          <p:cNvPr id="8" name="Rectangle 2"/>
          <p:cNvSpPr txBox="1">
            <a:spLocks noChangeArrowheads="1"/>
          </p:cNvSpPr>
          <p:nvPr/>
        </p:nvSpPr>
        <p:spPr>
          <a:xfrm>
            <a:off x="682981" y="495654"/>
            <a:ext cx="11158547" cy="576000"/>
          </a:xfrm>
          <a:prstGeom prst="rect">
            <a:avLst/>
          </a:prstGeom>
        </p:spPr>
        <p:txBody>
          <a:bodyPr vert="horz" lIns="0" tIns="0" rIns="0" bIns="0" anchor="t">
            <a:noAutofit/>
          </a:bodyPr>
          <a:lstStyle>
            <a:lvl1pPr algn="r" rtl="0" eaLnBrk="1" latinLnBrk="0" hangingPunct="1">
              <a:spcBef>
                <a:spcPct val="0"/>
              </a:spcBef>
              <a:buNone/>
              <a:tabLst>
                <a:tab pos="2155825" algn="l"/>
              </a:tabLst>
              <a:defRPr kumimoji="0" sz="4800" b="0" i="0" kern="1200">
                <a:solidFill>
                  <a:schemeClr val="accent1"/>
                </a:solidFill>
                <a:effectLst/>
                <a:latin typeface="Gill Sans MT"/>
                <a:ea typeface="+mj-ea"/>
                <a:cs typeface="Gill Sans MT"/>
              </a:defRPr>
            </a:lvl1pPr>
          </a:lstStyle>
          <a:p>
            <a:pPr algn="l" defTabSz="914400">
              <a:defRPr/>
            </a:pPr>
            <a:r>
              <a:rPr lang="en-US" sz="3400" dirty="0"/>
              <a:t>Fourier Analysis</a:t>
            </a:r>
          </a:p>
        </p:txBody>
      </p:sp>
      <p:cxnSp>
        <p:nvCxnSpPr>
          <p:cNvPr id="9" name="Straight Connector 8"/>
          <p:cNvCxnSpPr/>
          <p:nvPr/>
        </p:nvCxnSpPr>
        <p:spPr>
          <a:xfrm>
            <a:off x="1378678" y="1766326"/>
            <a:ext cx="9200859" cy="0"/>
          </a:xfrm>
          <a:prstGeom prst="line">
            <a:avLst/>
          </a:prstGeom>
          <a:ln w="19050"/>
          <a:effectLst>
            <a:outerShdw blurRad="63500" dist="38100" dir="5400000" sx="99000" sy="99000" rotWithShape="0">
              <a:srgbClr val="000000">
                <a:alpha val="8000"/>
              </a:srgbClr>
            </a:outerShdw>
          </a:effectLst>
        </p:spPr>
        <p:style>
          <a:lnRef idx="2">
            <a:schemeClr val="accent1"/>
          </a:lnRef>
          <a:fillRef idx="0">
            <a:schemeClr val="accent1"/>
          </a:fillRef>
          <a:effectRef idx="1">
            <a:schemeClr val="accent1"/>
          </a:effectRef>
          <a:fontRef idx="minor">
            <a:schemeClr val="tx1"/>
          </a:fontRef>
        </p:style>
      </p:cxnSp>
      <p:sp>
        <p:nvSpPr>
          <p:cNvPr id="10" name="Text Box 3"/>
          <p:cNvSpPr txBox="1">
            <a:spLocks noChangeArrowheads="1"/>
          </p:cNvSpPr>
          <p:nvPr/>
        </p:nvSpPr>
        <p:spPr bwMode="auto">
          <a:xfrm>
            <a:off x="2045330" y="2262933"/>
            <a:ext cx="2386689" cy="3323987"/>
          </a:xfrm>
          <a:prstGeom prst="rect">
            <a:avLst/>
          </a:prstGeom>
          <a:noFill/>
          <a:ln w="9525">
            <a:noFill/>
            <a:miter lim="800000"/>
            <a:headEnd/>
            <a:tailEnd/>
          </a:ln>
        </p:spPr>
        <p:txBody>
          <a:bodyPr wrap="none">
            <a:spAutoFit/>
          </a:bodyPr>
          <a:lstStyle/>
          <a:p>
            <a:pPr algn="ctr">
              <a:lnSpc>
                <a:spcPct val="150000"/>
              </a:lnSpc>
            </a:pPr>
            <a:r>
              <a:rPr lang="en-GB" sz="2000" dirty="0"/>
              <a:t>continuous, aperiodic</a:t>
            </a:r>
          </a:p>
          <a:p>
            <a:pPr algn="ctr">
              <a:lnSpc>
                <a:spcPct val="150000"/>
              </a:lnSpc>
            </a:pPr>
            <a:endParaRPr lang="en-GB" sz="2000" dirty="0"/>
          </a:p>
          <a:p>
            <a:pPr algn="ctr">
              <a:lnSpc>
                <a:spcPct val="150000"/>
              </a:lnSpc>
            </a:pPr>
            <a:r>
              <a:rPr lang="en-GB" sz="2000" dirty="0"/>
              <a:t>continuous, periodic</a:t>
            </a:r>
          </a:p>
          <a:p>
            <a:pPr algn="ctr">
              <a:lnSpc>
                <a:spcPct val="150000"/>
              </a:lnSpc>
            </a:pPr>
            <a:endParaRPr lang="en-GB" sz="2000" dirty="0"/>
          </a:p>
          <a:p>
            <a:pPr algn="ctr">
              <a:lnSpc>
                <a:spcPct val="150000"/>
              </a:lnSpc>
            </a:pPr>
            <a:r>
              <a:rPr lang="en-GB" sz="2000" dirty="0"/>
              <a:t>discrete, aperiodic</a:t>
            </a:r>
          </a:p>
          <a:p>
            <a:pPr algn="ctr">
              <a:lnSpc>
                <a:spcPct val="150000"/>
              </a:lnSpc>
            </a:pPr>
            <a:endParaRPr lang="en-GB" sz="2000" dirty="0"/>
          </a:p>
          <a:p>
            <a:pPr algn="ctr">
              <a:lnSpc>
                <a:spcPct val="150000"/>
              </a:lnSpc>
            </a:pPr>
            <a:r>
              <a:rPr lang="en-GB" sz="2000" dirty="0"/>
              <a:t>discrete, periodic</a:t>
            </a:r>
          </a:p>
        </p:txBody>
      </p:sp>
      <p:sp>
        <p:nvSpPr>
          <p:cNvPr id="11" name="Text Box 7"/>
          <p:cNvSpPr txBox="1">
            <a:spLocks noChangeArrowheads="1"/>
          </p:cNvSpPr>
          <p:nvPr/>
        </p:nvSpPr>
        <p:spPr bwMode="auto">
          <a:xfrm>
            <a:off x="7429355" y="2262933"/>
            <a:ext cx="2386689" cy="3323987"/>
          </a:xfrm>
          <a:prstGeom prst="rect">
            <a:avLst/>
          </a:prstGeom>
          <a:noFill/>
          <a:ln w="9525">
            <a:noFill/>
            <a:miter lim="800000"/>
            <a:headEnd/>
            <a:tailEnd/>
          </a:ln>
        </p:spPr>
        <p:txBody>
          <a:bodyPr wrap="none">
            <a:spAutoFit/>
          </a:bodyPr>
          <a:lstStyle/>
          <a:p>
            <a:pPr algn="ctr">
              <a:lnSpc>
                <a:spcPct val="150000"/>
              </a:lnSpc>
            </a:pPr>
            <a:r>
              <a:rPr lang="en-GB" sz="2000" dirty="0"/>
              <a:t>continuous, aperiodic</a:t>
            </a:r>
          </a:p>
          <a:p>
            <a:pPr algn="ctr">
              <a:lnSpc>
                <a:spcPct val="150000"/>
              </a:lnSpc>
            </a:pPr>
            <a:endParaRPr lang="en-GB" sz="2000" dirty="0"/>
          </a:p>
          <a:p>
            <a:pPr algn="ctr">
              <a:lnSpc>
                <a:spcPct val="150000"/>
              </a:lnSpc>
            </a:pPr>
            <a:r>
              <a:rPr lang="en-GB" sz="2000" dirty="0"/>
              <a:t>discrete, aperiodic</a:t>
            </a:r>
          </a:p>
          <a:p>
            <a:pPr algn="ctr">
              <a:lnSpc>
                <a:spcPct val="150000"/>
              </a:lnSpc>
            </a:pPr>
            <a:endParaRPr lang="en-GB" sz="2000" dirty="0"/>
          </a:p>
          <a:p>
            <a:pPr algn="ctr">
              <a:lnSpc>
                <a:spcPct val="150000"/>
              </a:lnSpc>
            </a:pPr>
            <a:r>
              <a:rPr lang="en-GB" sz="2000" dirty="0"/>
              <a:t>continuous, periodic</a:t>
            </a:r>
          </a:p>
          <a:p>
            <a:pPr algn="ctr">
              <a:lnSpc>
                <a:spcPct val="150000"/>
              </a:lnSpc>
            </a:pPr>
            <a:endParaRPr lang="en-GB" sz="2000" dirty="0"/>
          </a:p>
          <a:p>
            <a:pPr algn="ctr">
              <a:lnSpc>
                <a:spcPct val="150000"/>
              </a:lnSpc>
            </a:pPr>
            <a:r>
              <a:rPr lang="en-GB" sz="2000" dirty="0"/>
              <a:t>discrete, periodic</a:t>
            </a:r>
          </a:p>
        </p:txBody>
      </p:sp>
      <p:sp>
        <p:nvSpPr>
          <p:cNvPr id="12" name="Text Box 12"/>
          <p:cNvSpPr txBox="1">
            <a:spLocks noChangeArrowheads="1"/>
          </p:cNvSpPr>
          <p:nvPr/>
        </p:nvSpPr>
        <p:spPr bwMode="auto">
          <a:xfrm>
            <a:off x="4765129" y="3260179"/>
            <a:ext cx="2282829" cy="461665"/>
          </a:xfrm>
          <a:prstGeom prst="rect">
            <a:avLst/>
          </a:prstGeom>
          <a:noFill/>
          <a:ln w="9525">
            <a:noFill/>
            <a:miter lim="800000"/>
            <a:headEnd/>
            <a:tailEnd/>
          </a:ln>
        </p:spPr>
        <p:txBody>
          <a:bodyPr wrap="none">
            <a:spAutoFit/>
          </a:bodyPr>
          <a:lstStyle/>
          <a:p>
            <a:r>
              <a:rPr lang="en-GB" sz="2400" dirty="0">
                <a:solidFill>
                  <a:schemeClr val="accent2"/>
                </a:solidFill>
              </a:rPr>
              <a:t>Fourier series FS</a:t>
            </a:r>
          </a:p>
        </p:txBody>
      </p:sp>
      <p:sp>
        <p:nvSpPr>
          <p:cNvPr id="13" name="Text Box 12"/>
          <p:cNvSpPr txBox="1">
            <a:spLocks noChangeArrowheads="1"/>
          </p:cNvSpPr>
          <p:nvPr/>
        </p:nvSpPr>
        <p:spPr bwMode="auto">
          <a:xfrm>
            <a:off x="4526505" y="2348625"/>
            <a:ext cx="2837586" cy="461665"/>
          </a:xfrm>
          <a:prstGeom prst="rect">
            <a:avLst/>
          </a:prstGeom>
          <a:noFill/>
          <a:ln w="9525">
            <a:noFill/>
            <a:miter lim="800000"/>
            <a:headEnd/>
            <a:tailEnd/>
          </a:ln>
        </p:spPr>
        <p:txBody>
          <a:bodyPr wrap="none">
            <a:spAutoFit/>
          </a:bodyPr>
          <a:lstStyle/>
          <a:p>
            <a:r>
              <a:rPr lang="en-GB" sz="2400" dirty="0">
                <a:solidFill>
                  <a:schemeClr val="accent2"/>
                </a:solidFill>
              </a:rPr>
              <a:t>Fourier transform FT</a:t>
            </a:r>
          </a:p>
        </p:txBody>
      </p:sp>
      <p:sp>
        <p:nvSpPr>
          <p:cNvPr id="14" name="Text Box 12"/>
          <p:cNvSpPr txBox="1">
            <a:spLocks noChangeArrowheads="1"/>
          </p:cNvSpPr>
          <p:nvPr/>
        </p:nvSpPr>
        <p:spPr bwMode="auto">
          <a:xfrm>
            <a:off x="4295667" y="4014921"/>
            <a:ext cx="3337850" cy="830997"/>
          </a:xfrm>
          <a:prstGeom prst="rect">
            <a:avLst/>
          </a:prstGeom>
          <a:noFill/>
          <a:ln w="9525">
            <a:noFill/>
            <a:miter lim="800000"/>
            <a:headEnd/>
            <a:tailEnd/>
          </a:ln>
        </p:spPr>
        <p:txBody>
          <a:bodyPr wrap="square">
            <a:spAutoFit/>
          </a:bodyPr>
          <a:lstStyle/>
          <a:p>
            <a:pPr algn="ctr"/>
            <a:r>
              <a:rPr lang="en-GB" sz="2400" dirty="0">
                <a:solidFill>
                  <a:schemeClr val="accent2"/>
                </a:solidFill>
              </a:rPr>
              <a:t>discrete time Fourier transform DTFT</a:t>
            </a:r>
          </a:p>
        </p:txBody>
      </p:sp>
      <p:sp>
        <p:nvSpPr>
          <p:cNvPr id="15" name="Text Box 12"/>
          <p:cNvSpPr txBox="1">
            <a:spLocks noChangeArrowheads="1"/>
          </p:cNvSpPr>
          <p:nvPr/>
        </p:nvSpPr>
        <p:spPr bwMode="auto">
          <a:xfrm>
            <a:off x="4250554" y="4920209"/>
            <a:ext cx="3337850" cy="830997"/>
          </a:xfrm>
          <a:prstGeom prst="rect">
            <a:avLst/>
          </a:prstGeom>
          <a:noFill/>
          <a:ln w="9525">
            <a:noFill/>
            <a:miter lim="800000"/>
            <a:headEnd/>
            <a:tailEnd/>
          </a:ln>
        </p:spPr>
        <p:txBody>
          <a:bodyPr wrap="square">
            <a:spAutoFit/>
          </a:bodyPr>
          <a:lstStyle/>
          <a:p>
            <a:pPr algn="ctr"/>
            <a:r>
              <a:rPr lang="en-GB" sz="2400" dirty="0">
                <a:solidFill>
                  <a:schemeClr val="accent2"/>
                </a:solidFill>
              </a:rPr>
              <a:t>discrete Fourier transform DFT</a:t>
            </a:r>
          </a:p>
        </p:txBody>
      </p:sp>
    </p:spTree>
    <p:extLst>
      <p:ext uri="{BB962C8B-B14F-4D97-AF65-F5344CB8AC3E}">
        <p14:creationId xmlns:p14="http://schemas.microsoft.com/office/powerpoint/2010/main" val="21737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388</TotalTime>
  <Words>1760</Words>
  <Application>Microsoft Office PowerPoint</Application>
  <PresentationFormat>Custom</PresentationFormat>
  <Paragraphs>181</Paragraphs>
  <Slides>15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Gill Sans MT</vt:lpstr>
      <vt:lpstr>Verdana</vt:lpstr>
      <vt:lpstr>Wingdings</vt:lpstr>
      <vt:lpstr>Wingdings 2</vt:lpstr>
      <vt:lpstr>ARM Interim Template Confidential</vt:lpstr>
      <vt:lpstr>Equation</vt:lpstr>
      <vt:lpstr>Fast Fourier Transform Review of Fourier Analysis</vt:lpstr>
      <vt:lpstr>Fourier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Cottee Gillbe</dc:creator>
  <cp:lastModifiedBy>Li, Wenda</cp:lastModifiedBy>
  <cp:revision>173</cp:revision>
  <dcterms:created xsi:type="dcterms:W3CDTF">2006-08-16T00:00:00Z</dcterms:created>
  <dcterms:modified xsi:type="dcterms:W3CDTF">2024-03-14T17:52:53Z</dcterms:modified>
</cp:coreProperties>
</file>