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Lst>
  <p:sldSz cx="121872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17E16-E775-4B15-82B8-47A34950648C}" v="5" dt="2024-03-14T17:24:37.2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51" autoAdjust="0"/>
    <p:restoredTop sz="86768" autoAdjust="0"/>
  </p:normalViewPr>
  <p:slideViewPr>
    <p:cSldViewPr>
      <p:cViewPr>
        <p:scale>
          <a:sx n="66" d="100"/>
          <a:sy n="66" d="100"/>
        </p:scale>
        <p:origin x="2682" y="741"/>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Wenda" userId="2eeac4dd-0c58-4798-a489-d1fd92a583c8" providerId="ADAL" clId="{22617E16-E775-4B15-82B8-47A34950648C}"/>
    <pc:docChg chg="custSel addSld modSld">
      <pc:chgData name="Li, Wenda" userId="2eeac4dd-0c58-4798-a489-d1fd92a583c8" providerId="ADAL" clId="{22617E16-E775-4B15-82B8-47A34950648C}" dt="2024-03-14T17:24:53.337" v="20" actId="478"/>
      <pc:docMkLst>
        <pc:docMk/>
      </pc:docMkLst>
      <pc:sldChg chg="addSp delSp modSp add mod">
        <pc:chgData name="Li, Wenda" userId="2eeac4dd-0c58-4798-a489-d1fd92a583c8" providerId="ADAL" clId="{22617E16-E775-4B15-82B8-47A34950648C}" dt="2024-03-14T17:24:53.337" v="20" actId="478"/>
        <pc:sldMkLst>
          <pc:docMk/>
          <pc:sldMk cId="737894478" sldId="277"/>
        </pc:sldMkLst>
        <pc:spChg chg="del">
          <ac:chgData name="Li, Wenda" userId="2eeac4dd-0c58-4798-a489-d1fd92a583c8" providerId="ADAL" clId="{22617E16-E775-4B15-82B8-47A34950648C}" dt="2024-03-14T17:20:48.311" v="1" actId="478"/>
          <ac:spMkLst>
            <pc:docMk/>
            <pc:sldMk cId="737894478" sldId="277"/>
            <ac:spMk id="3" creationId="{00000000-0000-0000-0000-000000000000}"/>
          </ac:spMkLst>
        </pc:spChg>
        <pc:spChg chg="del">
          <ac:chgData name="Li, Wenda" userId="2eeac4dd-0c58-4798-a489-d1fd92a583c8" providerId="ADAL" clId="{22617E16-E775-4B15-82B8-47A34950648C}" dt="2024-03-14T17:20:49.374" v="2" actId="478"/>
          <ac:spMkLst>
            <pc:docMk/>
            <pc:sldMk cId="737894478" sldId="277"/>
            <ac:spMk id="7" creationId="{00000000-0000-0000-0000-000000000000}"/>
          </ac:spMkLst>
        </pc:spChg>
        <pc:spChg chg="add del mod">
          <ac:chgData name="Li, Wenda" userId="2eeac4dd-0c58-4798-a489-d1fd92a583c8" providerId="ADAL" clId="{22617E16-E775-4B15-82B8-47A34950648C}" dt="2024-03-14T17:24:53.337" v="20" actId="478"/>
          <ac:spMkLst>
            <pc:docMk/>
            <pc:sldMk cId="737894478" sldId="277"/>
            <ac:spMk id="11" creationId="{18327377-224A-4157-9ED3-5DB98027DC70}"/>
          </ac:spMkLst>
        </pc:spChg>
        <pc:graphicFrameChg chg="del">
          <ac:chgData name="Li, Wenda" userId="2eeac4dd-0c58-4798-a489-d1fd92a583c8" providerId="ADAL" clId="{22617E16-E775-4B15-82B8-47A34950648C}" dt="2024-03-14T17:20:48.311" v="1" actId="478"/>
          <ac:graphicFrameMkLst>
            <pc:docMk/>
            <pc:sldMk cId="737894478" sldId="277"/>
            <ac:graphicFrameMk id="4" creationId="{00000000-0000-0000-0000-000000000000}"/>
          </ac:graphicFrameMkLst>
        </pc:graphicFrameChg>
        <pc:graphicFrameChg chg="del">
          <ac:chgData name="Li, Wenda" userId="2eeac4dd-0c58-4798-a489-d1fd92a583c8" providerId="ADAL" clId="{22617E16-E775-4B15-82B8-47A34950648C}" dt="2024-03-14T17:20:48.311" v="1" actId="478"/>
          <ac:graphicFrameMkLst>
            <pc:docMk/>
            <pc:sldMk cId="737894478" sldId="277"/>
            <ac:graphicFrameMk id="6" creationId="{00000000-0000-0000-0000-000000000000}"/>
          </ac:graphicFrameMkLst>
        </pc:graphicFrameChg>
        <pc:graphicFrameChg chg="del">
          <ac:chgData name="Li, Wenda" userId="2eeac4dd-0c58-4798-a489-d1fd92a583c8" providerId="ADAL" clId="{22617E16-E775-4B15-82B8-47A34950648C}" dt="2024-03-14T17:20:48.311" v="1" actId="478"/>
          <ac:graphicFrameMkLst>
            <pc:docMk/>
            <pc:sldMk cId="737894478" sldId="277"/>
            <ac:graphicFrameMk id="126979" creationId="{00000000-0000-0000-0000-000000000000}"/>
          </ac:graphicFrameMkLst>
        </pc:graphicFrameChg>
        <pc:picChg chg="add del mod">
          <ac:chgData name="Li, Wenda" userId="2eeac4dd-0c58-4798-a489-d1fd92a583c8" providerId="ADAL" clId="{22617E16-E775-4B15-82B8-47A34950648C}" dt="2024-03-14T17:22:50.044" v="8" actId="478"/>
          <ac:picMkLst>
            <pc:docMk/>
            <pc:sldMk cId="737894478" sldId="277"/>
            <ac:picMk id="8" creationId="{F587A1C5-DAF3-0442-FBDB-154A5FCB7314}"/>
          </ac:picMkLst>
        </pc:picChg>
        <pc:picChg chg="add del mod">
          <ac:chgData name="Li, Wenda" userId="2eeac4dd-0c58-4798-a489-d1fd92a583c8" providerId="ADAL" clId="{22617E16-E775-4B15-82B8-47A34950648C}" dt="2024-03-14T17:24:35.695" v="14" actId="478"/>
          <ac:picMkLst>
            <pc:docMk/>
            <pc:sldMk cId="737894478" sldId="277"/>
            <ac:picMk id="10" creationId="{4A62A74A-149E-1026-3326-7F20F2D00063}"/>
          </ac:picMkLst>
        </pc:picChg>
        <pc:picChg chg="add mod">
          <ac:chgData name="Li, Wenda" userId="2eeac4dd-0c58-4798-a489-d1fd92a583c8" providerId="ADAL" clId="{22617E16-E775-4B15-82B8-47A34950648C}" dt="2024-03-14T17:24:43.984" v="19" actId="1076"/>
          <ac:picMkLst>
            <pc:docMk/>
            <pc:sldMk cId="737894478" sldId="277"/>
            <ac:picMk id="13" creationId="{2A2074E8-70E3-BB3D-0678-459181E3C32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D68C9E-3462-4530-B9A9-578AF793F7D9}" type="datetimeFigureOut">
              <a:rPr lang="en-GB" smtClean="0"/>
              <a:t>14/03/2024</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0B4F9-F56B-4B1F-A7F6-68D0E6BDFCA5}" type="slidenum">
              <a:rPr lang="en-GB" smtClean="0"/>
              <a:t>‹#›</a:t>
            </a:fld>
            <a:endParaRPr lang="en-GB"/>
          </a:p>
        </p:txBody>
      </p:sp>
    </p:spTree>
    <p:extLst>
      <p:ext uri="{BB962C8B-B14F-4D97-AF65-F5344CB8AC3E}">
        <p14:creationId xmlns:p14="http://schemas.microsoft.com/office/powerpoint/2010/main" val="104264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371247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baseline="0" dirty="0"/>
              <a:t>Noting the similarity of form of the equations for the FT of a constant and for the inverse FT of a constant and by changing variable names we can demonstrate that the Fourier transform of a constant in the time-domain is an impulse in the frequency-domain. Note that d(w) = d(-w).</a:t>
            </a:r>
          </a:p>
          <a:p>
            <a:r>
              <a:rPr lang="en-GB" baseline="0" dirty="0"/>
              <a:t>This is an example of the duality property of the Fourier transform.</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Formal statement</a:t>
            </a:r>
            <a:r>
              <a:rPr lang="en-GB" baseline="0" dirty="0"/>
              <a:t> of the duality property. </a:t>
            </a:r>
          </a:p>
          <a:p>
            <a:r>
              <a:rPr lang="en-GB" baseline="0" dirty="0"/>
              <a:t>X(</a:t>
            </a:r>
            <a:r>
              <a:rPr lang="el-GR" baseline="0" dirty="0"/>
              <a:t>ω</a:t>
            </a:r>
            <a:r>
              <a:rPr lang="en-GB" baseline="0" dirty="0"/>
              <a:t>) is the Fourier transform of x(t).</a:t>
            </a:r>
          </a:p>
          <a:p>
            <a:r>
              <a:rPr lang="en-GB" baseline="0" dirty="0"/>
              <a:t>2 pi x(-</a:t>
            </a:r>
            <a:r>
              <a:rPr lang="el-GR" baseline="0" dirty="0"/>
              <a:t>ω</a:t>
            </a:r>
            <a:r>
              <a:rPr lang="en-GB" baseline="0" dirty="0"/>
              <a:t>) is the FT of X(t). </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The Fourier transform of a rectangular pulse in the time-domain, is a </a:t>
            </a:r>
            <a:r>
              <a:rPr lang="en-GB" dirty="0" err="1"/>
              <a:t>sinc</a:t>
            </a:r>
            <a:r>
              <a:rPr lang="en-GB" dirty="0"/>
              <a:t> function in the frequency-domain. Normalised, and un-normalised (above) definitions of the </a:t>
            </a:r>
            <a:r>
              <a:rPr lang="en-GB" dirty="0" err="1"/>
              <a:t>sinc</a:t>
            </a:r>
            <a:r>
              <a:rPr lang="en-GB" dirty="0"/>
              <a:t> function exist. Notice that while the</a:t>
            </a:r>
            <a:r>
              <a:rPr lang="en-GB" baseline="0" dirty="0"/>
              <a:t> representation of this signal in one domain (time) is finite in extent, the representation in the other domain (frequency) is infinite in extent.</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The </a:t>
            </a:r>
            <a:r>
              <a:rPr lang="en-GB" dirty="0" err="1"/>
              <a:t>sinc</a:t>
            </a:r>
            <a:r>
              <a:rPr lang="en-GB" dirty="0"/>
              <a:t> function, or sin(</a:t>
            </a:r>
            <a:r>
              <a:rPr lang="en-GB" i="1" dirty="0"/>
              <a:t>x</a:t>
            </a:r>
            <a:r>
              <a:rPr lang="en-GB" dirty="0"/>
              <a:t>) over </a:t>
            </a:r>
            <a:r>
              <a:rPr lang="en-GB" i="1" dirty="0"/>
              <a:t>x</a:t>
            </a:r>
            <a:r>
              <a:rPr lang="en-GB" dirty="0"/>
              <a:t> function has two commonly used forms. The previous slide used the un-normalised</a:t>
            </a:r>
            <a:r>
              <a:rPr lang="en-GB" baseline="0" dirty="0"/>
              <a:t> form. One has zero crossings at integer values of </a:t>
            </a:r>
            <a:r>
              <a:rPr lang="en-GB" i="1" baseline="0" dirty="0"/>
              <a:t>x </a:t>
            </a:r>
            <a:r>
              <a:rPr lang="en-GB" i="0" baseline="0" dirty="0"/>
              <a:t> the other has zero crossings, or nulls, at integer multiples of pi.</a:t>
            </a:r>
            <a:endParaRPr lang="en-GB" i="1"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baseline="0" dirty="0"/>
              <a:t>Using the duality property, the Fourier transform of a </a:t>
            </a:r>
            <a:r>
              <a:rPr lang="en-GB" baseline="0" dirty="0" err="1"/>
              <a:t>sinc</a:t>
            </a:r>
            <a:r>
              <a:rPr lang="en-GB" baseline="0" dirty="0"/>
              <a:t> function is a rectangular pulse in the frequency-domain. </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As a function widens (is stretched,</a:t>
            </a:r>
            <a:r>
              <a:rPr lang="en-GB" baseline="0" dirty="0"/>
              <a:t> while maintaining its form)</a:t>
            </a:r>
            <a:r>
              <a:rPr lang="en-GB" dirty="0"/>
              <a:t> in one domain, its representation in the other domain narrows</a:t>
            </a:r>
            <a:r>
              <a:rPr lang="en-GB" baseline="0" dirty="0"/>
              <a:t> (is compressed, while maintaining its form). Illustrated above are two rectangular pulses of different durations in the time domain. You might wish to ponder what would happen if the rectangular pulse were stretched out to have infinite duration, or compressed to have infinitesimal duration and to recall the Fourier transforms of an impulse and of a constant.</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Multiplying a time</a:t>
            </a:r>
            <a:r>
              <a:rPr lang="en-GB" baseline="0" dirty="0"/>
              <a:t>-domain function by a complex exponential shifts its frequency-domain representation along the frequency axis. This property is closely related to ...</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 the convolution property. Shifting a function along the frequency axis (by </a:t>
            </a:r>
            <a:r>
              <a:rPr lang="el-GR" dirty="0"/>
              <a:t>ω</a:t>
            </a:r>
            <a:r>
              <a:rPr lang="en-GB" dirty="0"/>
              <a:t>) is equivalent to convolving it with an</a:t>
            </a:r>
            <a:r>
              <a:rPr lang="en-GB" baseline="0" dirty="0"/>
              <a:t> impulse in the frequency domain (at frequency </a:t>
            </a:r>
            <a:r>
              <a:rPr lang="el-GR" baseline="0" dirty="0"/>
              <a:t>ω</a:t>
            </a:r>
            <a:r>
              <a:rPr lang="en-GB" baseline="0" dirty="0"/>
              <a:t>). As we saw when we considered </a:t>
            </a:r>
            <a:r>
              <a:rPr lang="en-GB" baseline="0" dirty="0" err="1"/>
              <a:t>phasors</a:t>
            </a:r>
            <a:r>
              <a:rPr lang="en-GB" baseline="0" dirty="0"/>
              <a:t>, an impulse in the frequency domain at frequency </a:t>
            </a:r>
            <a:r>
              <a:rPr lang="el-GR" baseline="0" dirty="0"/>
              <a:t>ω</a:t>
            </a:r>
            <a:r>
              <a:rPr lang="en-GB" baseline="0" dirty="0"/>
              <a:t> corresponds to a complex exponential in the time domain. Didn’t we just multiply our time-domain function by a complex exponential?</a:t>
            </a:r>
          </a:p>
          <a:p>
            <a:r>
              <a:rPr lang="en-GB" dirty="0"/>
              <a:t>This</a:t>
            </a:r>
            <a:r>
              <a:rPr lang="en-GB" baseline="0" dirty="0"/>
              <a:t> is a very important result pertaining to the implementation and behaviour of linear time-invariant systems.</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We’ve already</a:t>
            </a:r>
            <a:r>
              <a:rPr lang="en-GB" baseline="0" dirty="0"/>
              <a:t> seen this example when we considered </a:t>
            </a:r>
            <a:r>
              <a:rPr lang="en-GB" baseline="0" dirty="0" err="1"/>
              <a:t>phasors</a:t>
            </a:r>
            <a:r>
              <a:rPr lang="en-GB" baseline="0" dirty="0"/>
              <a:t> (although because of the way in which we’ve defined the Fourier transform there is a two pi scaling factor difference here). The Fourier transform, or frequency-domain representation, of a </a:t>
            </a:r>
            <a:r>
              <a:rPr lang="en-GB" baseline="0"/>
              <a:t>real-valued cosine </a:t>
            </a:r>
            <a:r>
              <a:rPr lang="en-GB" baseline="0" dirty="0"/>
              <a:t>of frequency </a:t>
            </a:r>
            <a:r>
              <a:rPr lang="el-GR" baseline="0" dirty="0"/>
              <a:t>ω</a:t>
            </a:r>
            <a:r>
              <a:rPr lang="en-GB" baseline="0" dirty="0"/>
              <a:t> is two impulses at frequencies +/- </a:t>
            </a:r>
            <a:r>
              <a:rPr lang="el-GR" baseline="0" dirty="0"/>
              <a:t>ω</a:t>
            </a:r>
            <a:r>
              <a:rPr lang="en-GB" baseline="0" dirty="0"/>
              <a:t>.</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So far, all of the example functions/signals</a:t>
            </a:r>
            <a:r>
              <a:rPr lang="en-GB" baseline="0" dirty="0"/>
              <a:t> presented (impulse, constant, rectangular pulse, </a:t>
            </a:r>
            <a:r>
              <a:rPr lang="en-GB" baseline="0" dirty="0" err="1"/>
              <a:t>sinc</a:t>
            </a:r>
            <a:r>
              <a:rPr lang="en-GB" baseline="0" dirty="0"/>
              <a:t> function, cosine) and their Fourier transforms have been real valued. Earlier, we drew axes for the imaginary parts of time-domain and frequency-domain representation of complex exponentials but in the last few slides we’ve not had to do that. All of the example functions (and their Fourier transforms) were </a:t>
            </a:r>
            <a:r>
              <a:rPr lang="en-GB" b="1" baseline="0" dirty="0"/>
              <a:t>real-valued and even</a:t>
            </a:r>
            <a:r>
              <a:rPr lang="en-GB" baseline="0" dirty="0"/>
              <a:t> functions of both time and frequency!</a:t>
            </a:r>
          </a:p>
          <a:p>
            <a:r>
              <a:rPr lang="en-GB" baseline="0" dirty="0"/>
              <a:t>As stated previously, in general (and if we consider a function as straightforward as a sine) we must remember that both x(t) and X(w) are complex. </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A</a:t>
            </a:r>
            <a:r>
              <a:rPr lang="en-GB" baseline="0" dirty="0"/>
              <a:t> basic digital signal processing system implemented using an ARM Cortex-M4 based EVM and an audio card is the focus of the DSP </a:t>
            </a:r>
            <a:r>
              <a:rPr lang="en-GB" baseline="0" dirty="0" err="1"/>
              <a:t>LiB</a:t>
            </a:r>
            <a:r>
              <a:rPr lang="en-GB" baseline="0" dirty="0"/>
              <a:t> experiments/materials.</a:t>
            </a:r>
          </a:p>
          <a:p>
            <a:r>
              <a:rPr lang="en-GB" baseline="0" dirty="0"/>
              <a:t>The diagram on this slide is more generally applicable than that.</a:t>
            </a:r>
          </a:p>
          <a:p>
            <a:r>
              <a:rPr lang="en-GB" baseline="0" dirty="0"/>
              <a:t>In order to apply DSP to continuous-time analogue signals, the input signal must be converted into digital form (sampling and quantisation) and the digital output signal must be converted back to continuous-time analogue form – it must be reconstructed from digital sample values. </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20</a:t>
            </a:fld>
            <a:endParaRPr lang="en-GB"/>
          </a:p>
        </p:txBody>
      </p:sp>
    </p:spTree>
    <p:extLst>
      <p:ext uri="{BB962C8B-B14F-4D97-AF65-F5344CB8AC3E}">
        <p14:creationId xmlns:p14="http://schemas.microsoft.com/office/powerpoint/2010/main" val="532638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Finally, here is one more fundamental Fourier transform pair that is worth committing to memory.</a:t>
            </a:r>
          </a:p>
          <a:p>
            <a:r>
              <a:rPr lang="en-GB" dirty="0"/>
              <a:t>How freaky is this? A function whose</a:t>
            </a:r>
            <a:r>
              <a:rPr lang="en-GB" baseline="0" dirty="0"/>
              <a:t> Fourier transform is itself! There is at least one other function with the same property – the Gaussian.</a:t>
            </a:r>
          </a:p>
          <a:p>
            <a:r>
              <a:rPr lang="en-GB" baseline="0" dirty="0"/>
              <a:t>The name Shah function derives from the shape of the </a:t>
            </a:r>
            <a:r>
              <a:rPr lang="en-GB" baseline="0" dirty="0" err="1"/>
              <a:t>cyrillic</a:t>
            </a:r>
            <a:r>
              <a:rPr lang="en-GB" baseline="0"/>
              <a:t> character.</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Finally, here is one more fundamental Fourier transform pair that is worth committing to memory.</a:t>
            </a:r>
          </a:p>
          <a:p>
            <a:r>
              <a:rPr lang="en-GB" dirty="0"/>
              <a:t>How freaky is this? A function whose</a:t>
            </a:r>
            <a:r>
              <a:rPr lang="en-GB" baseline="0" dirty="0"/>
              <a:t> Fourier transform is itself! There is at least one other function with the same property – the Gaussian.</a:t>
            </a:r>
          </a:p>
          <a:p>
            <a:r>
              <a:rPr lang="en-GB" baseline="0" dirty="0"/>
              <a:t>The name Shah function derives from the shape of the </a:t>
            </a:r>
            <a:r>
              <a:rPr lang="en-GB" baseline="0" dirty="0" err="1"/>
              <a:t>cyrillic</a:t>
            </a:r>
            <a:r>
              <a:rPr lang="en-GB" baseline="0"/>
              <a:t> character.</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22</a:t>
            </a:fld>
            <a:endParaRPr lang="en-GB"/>
          </a:p>
        </p:txBody>
      </p:sp>
    </p:spTree>
    <p:extLst>
      <p:ext uri="{BB962C8B-B14F-4D97-AF65-F5344CB8AC3E}">
        <p14:creationId xmlns:p14="http://schemas.microsoft.com/office/powerpoint/2010/main" val="211147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In</a:t>
            </a:r>
            <a:r>
              <a:rPr lang="en-GB" baseline="0" dirty="0"/>
              <a:t> order to gain some insight into the sampling and reconstruction processes, some theoretical knowledge is useful. You may well have acquired this already if you have studied engineering mathematics or linear system theory. The purpose of these materials is not to teach you that theory but in the following slides some key results from that wider background will be highlighted and reviewed. These particular results are particularly useful in understanding sampling and reconstruction. In order to do this it is very useful to be familiar/comfortable with the concept of signal representation in both the time-domain and in the frequency-domain. At the end of he day, this is what the Fourier transform is all about – Fourier analysis describes the transformations between time and frequency-domain representations of a signal. If you like, time-domain signals are described in terms of the (complex) values of each of an infinite number of weighted </a:t>
            </a:r>
            <a:r>
              <a:rPr lang="en-GB" baseline="0" dirty="0" err="1"/>
              <a:t>dirac</a:t>
            </a:r>
            <a:r>
              <a:rPr lang="en-GB" baseline="0" dirty="0"/>
              <a:t> functions (unit impulses) separated infinitesimally in time, while the corresponding function (to the </a:t>
            </a:r>
            <a:r>
              <a:rPr lang="en-GB" baseline="0" dirty="0" err="1"/>
              <a:t>dirac</a:t>
            </a:r>
            <a:r>
              <a:rPr lang="en-GB" baseline="0" dirty="0"/>
              <a:t> function) in the frequency domain is a complex exponential.</a:t>
            </a:r>
          </a:p>
          <a:p>
            <a:r>
              <a:rPr lang="en-GB" baseline="0" dirty="0"/>
              <a:t>Frequency-domain signals are described in terms of the (complex) values of each of an infinite number of weighted </a:t>
            </a:r>
            <a:r>
              <a:rPr lang="en-GB" baseline="0" dirty="0" err="1"/>
              <a:t>dirac</a:t>
            </a:r>
            <a:r>
              <a:rPr lang="en-GB" baseline="0" dirty="0"/>
              <a:t> functions (frequency components) separated infinitesimally in frequency.</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Sometimes</a:t>
            </a:r>
            <a:r>
              <a:rPr lang="en-GB" baseline="0" dirty="0"/>
              <a:t> the Fourier transform is defined with the two pi scaling factor applied in the forward transform. This is not a big deal since it is literally just a scaling factor applied to a linear transform.</a:t>
            </a:r>
          </a:p>
          <a:p>
            <a:r>
              <a:rPr lang="en-GB" baseline="0" dirty="0"/>
              <a:t>Complex exponentials are a fundamental part of Fourier analysis and it is well worth reviewing what these represent. They are the key to understanding negative frequencies. </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A complex exponential may be viewed in a variety of different ways. It may be considered</a:t>
            </a:r>
            <a:r>
              <a:rPr lang="en-GB" baseline="0" dirty="0"/>
              <a:t> as a </a:t>
            </a:r>
            <a:r>
              <a:rPr lang="en-GB" baseline="0" dirty="0" err="1"/>
              <a:t>phasor</a:t>
            </a:r>
            <a:r>
              <a:rPr lang="en-GB" baseline="0" dirty="0"/>
              <a:t> (a vector rotating  with angular velocity </a:t>
            </a:r>
            <a:r>
              <a:rPr lang="el-GR" baseline="0" dirty="0"/>
              <a:t>ω</a:t>
            </a:r>
            <a:r>
              <a:rPr lang="en-GB" baseline="0" dirty="0"/>
              <a:t>) in the complex-plane, or the real and imaginary parts of that </a:t>
            </a:r>
            <a:r>
              <a:rPr lang="en-GB" baseline="0" dirty="0" err="1"/>
              <a:t>phasor</a:t>
            </a:r>
            <a:r>
              <a:rPr lang="en-GB" baseline="0" dirty="0"/>
              <a:t> may be plotted against time. In the frequency-domain, a complex exponential may be considered as having a fixed frequency and a complex value at </a:t>
            </a:r>
            <a:r>
              <a:rPr lang="en-GB" i="1" baseline="0" dirty="0"/>
              <a:t>t</a:t>
            </a:r>
            <a:r>
              <a:rPr lang="en-GB" baseline="0" dirty="0"/>
              <a:t> = 0. Hence it will appear as impulses on both real and imaginary frequency domain plots at </a:t>
            </a:r>
            <a:r>
              <a:rPr lang="el-GR" baseline="0" dirty="0"/>
              <a:t>ω</a:t>
            </a:r>
            <a:r>
              <a:rPr lang="en-GB" baseline="0" dirty="0"/>
              <a:t> along the frequency axis.</a:t>
            </a:r>
          </a:p>
          <a:p>
            <a:r>
              <a:rPr lang="en-GB" baseline="0" dirty="0"/>
              <a:t>The weights of the real and imaginary impulses shown in the frequency domain correspond to the real and imaginary parts of the time domain </a:t>
            </a:r>
            <a:r>
              <a:rPr lang="en-GB" baseline="0" dirty="0" err="1"/>
              <a:t>phasor</a:t>
            </a:r>
            <a:r>
              <a:rPr lang="en-GB" baseline="0" dirty="0"/>
              <a:t> at </a:t>
            </a:r>
            <a:r>
              <a:rPr lang="en-GB" i="1" baseline="0" dirty="0"/>
              <a:t>t</a:t>
            </a:r>
            <a:r>
              <a:rPr lang="en-GB" baseline="0" dirty="0"/>
              <a:t> = 0.</a:t>
            </a:r>
          </a:p>
          <a:p>
            <a:r>
              <a:rPr lang="en-GB" baseline="0" dirty="0"/>
              <a:t>In this example, at </a:t>
            </a:r>
            <a:r>
              <a:rPr lang="en-GB" i="1" baseline="0" dirty="0"/>
              <a:t>t</a:t>
            </a:r>
            <a:r>
              <a:rPr lang="en-GB" baseline="0" dirty="0"/>
              <a:t> = 0 the imaginary part of the </a:t>
            </a:r>
            <a:r>
              <a:rPr lang="en-GB" baseline="0" dirty="0" err="1"/>
              <a:t>phasor</a:t>
            </a:r>
            <a:r>
              <a:rPr lang="en-GB" baseline="0" dirty="0"/>
              <a:t> is equal to zero and the real part of the </a:t>
            </a:r>
            <a:r>
              <a:rPr lang="en-GB" baseline="0" dirty="0" err="1"/>
              <a:t>phasor</a:t>
            </a:r>
            <a:r>
              <a:rPr lang="en-GB" baseline="0" dirty="0"/>
              <a:t> is equal to </a:t>
            </a:r>
            <a:r>
              <a:rPr lang="en-GB" i="1" baseline="0" dirty="0"/>
              <a:t>A</a:t>
            </a:r>
            <a:r>
              <a:rPr lang="en-GB" baseline="0" dirty="0"/>
              <a:t> . Hence, in the frequency domain the signal is represented by an impulse of weight </a:t>
            </a:r>
            <a:r>
              <a:rPr lang="en-GB" i="1" baseline="0" dirty="0"/>
              <a:t>A </a:t>
            </a:r>
            <a:r>
              <a:rPr lang="en-GB" baseline="0" dirty="0"/>
              <a:t>at frequency </a:t>
            </a:r>
            <a:r>
              <a:rPr lang="el-GR" baseline="0" dirty="0"/>
              <a:t>ω</a:t>
            </a:r>
            <a:r>
              <a:rPr lang="en-GB" baseline="0" dirty="0"/>
              <a:t> on the real axes and nothing on the imaginary axes.</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A</a:t>
            </a:r>
            <a:r>
              <a:rPr lang="en-GB" baseline="0" dirty="0"/>
              <a:t> </a:t>
            </a:r>
            <a:r>
              <a:rPr lang="en-GB" dirty="0" err="1"/>
              <a:t>phasor</a:t>
            </a:r>
            <a:r>
              <a:rPr lang="en-GB" dirty="0"/>
              <a:t> rotating </a:t>
            </a:r>
            <a:r>
              <a:rPr lang="en-GB" baseline="0" dirty="0"/>
              <a:t>c</a:t>
            </a:r>
            <a:r>
              <a:rPr lang="en-GB" dirty="0"/>
              <a:t>lockwise in the complex plane is regarded as having negative frequency. Phase angle </a:t>
            </a:r>
            <a:r>
              <a:rPr lang="el-GR" dirty="0"/>
              <a:t>ω</a:t>
            </a:r>
            <a:r>
              <a:rPr lang="en-GB" dirty="0"/>
              <a:t>t in the complex plane is measured anticlockwise from real axis.</a:t>
            </a:r>
            <a:r>
              <a:rPr lang="en-GB" baseline="0" dirty="0"/>
              <a:t> The real part of this signal is similar to that of the anticlockwise rotating </a:t>
            </a:r>
            <a:r>
              <a:rPr lang="en-GB" baseline="0" dirty="0" err="1"/>
              <a:t>phasor</a:t>
            </a:r>
            <a:r>
              <a:rPr lang="en-GB" baseline="0" dirty="0"/>
              <a:t> shown in the previous slide. Remember that </a:t>
            </a:r>
            <a:r>
              <a:rPr lang="en-GB" baseline="0" dirty="0" err="1"/>
              <a:t>cos</a:t>
            </a:r>
            <a:r>
              <a:rPr lang="en-GB" baseline="0" dirty="0"/>
              <a:t>(-x) = </a:t>
            </a:r>
            <a:r>
              <a:rPr lang="en-GB" baseline="0" dirty="0" err="1"/>
              <a:t>cos</a:t>
            </a:r>
            <a:r>
              <a:rPr lang="en-GB" baseline="0" dirty="0"/>
              <a:t>(x), and sin(-x) = -sin(x)!</a:t>
            </a:r>
          </a:p>
          <a:p>
            <a:r>
              <a:rPr lang="en-GB" baseline="0" dirty="0"/>
              <a:t>All of this is fairly theoretical – has anyone ever seen an imaginary part of a time-domain signal on an oscilloscope?</a:t>
            </a:r>
          </a:p>
          <a:p>
            <a:r>
              <a:rPr lang="en-GB" baseline="0" dirty="0"/>
              <a:t>Complex time-domain signals are considered in (quadrature) communications systems.</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Based on Euler’s formula,</a:t>
            </a:r>
            <a:r>
              <a:rPr lang="en-GB" baseline="0" dirty="0"/>
              <a:t> a real-valued signal may be synthesised from contra-rotating </a:t>
            </a:r>
            <a:r>
              <a:rPr lang="en-GB" baseline="0" dirty="0" err="1"/>
              <a:t>phasors</a:t>
            </a:r>
            <a:r>
              <a:rPr lang="en-GB" baseline="0" dirty="0"/>
              <a:t>. Real-valued sinusoidal signals such as we might encounter in the laboratory may be represented by pairs of complex exponentials in the frequency domain. </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All of the quantities considered in the Fourier transform are complex.</a:t>
            </a:r>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This is the first of several important Fourier transform pairs that are worth committing to memory. Doing</a:t>
            </a:r>
            <a:r>
              <a:rPr lang="en-GB" baseline="0" dirty="0"/>
              <a:t> so will make it easier to understand the representation of signals in both time and frequency domains and to understand some, if not all, digital signal processing operations. Don’t worry overly about the mathematics – just remember that an impulse (at </a:t>
            </a:r>
            <a:r>
              <a:rPr lang="en-GB" i="1" baseline="0" dirty="0"/>
              <a:t>t</a:t>
            </a:r>
            <a:r>
              <a:rPr lang="en-GB" baseline="0" dirty="0"/>
              <a:t> = 0) corresponds to a constant</a:t>
            </a:r>
            <a:r>
              <a:rPr lang="en-GB" dirty="0"/>
              <a:t> in the frequency domain. An impulse contains equally weighted </a:t>
            </a:r>
            <a:r>
              <a:rPr lang="en-GB" baseline="0" dirty="0"/>
              <a:t>frequency components over </a:t>
            </a:r>
            <a:r>
              <a:rPr lang="en-GB" dirty="0"/>
              <a:t>an infinite</a:t>
            </a:r>
            <a:r>
              <a:rPr lang="en-GB" baseline="0" dirty="0"/>
              <a:t> range of frequencies.</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8032" y="6495778"/>
            <a:ext cx="3734309" cy="226497"/>
          </a:xfrm>
          <a:prstGeom prst="rect">
            <a:avLst/>
          </a:prstGeom>
        </p:spPr>
      </p:pic>
      <p:sp>
        <p:nvSpPr>
          <p:cNvPr id="5" name="Title 4"/>
          <p:cNvSpPr>
            <a:spLocks noGrp="1"/>
          </p:cNvSpPr>
          <p:nvPr>
            <p:ph type="ctrTitle" hasCustomPrompt="1"/>
          </p:nvPr>
        </p:nvSpPr>
        <p:spPr>
          <a:xfrm>
            <a:off x="899883" y="1440000"/>
            <a:ext cx="11035688"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899883" y="3600000"/>
            <a:ext cx="11035688"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4901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77962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99745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67880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13" y="1440000"/>
            <a:ext cx="1115597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009" y="1440000"/>
            <a:ext cx="5559776"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602"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899883" y="2796214"/>
            <a:ext cx="11035688"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790" y="2540002"/>
            <a:ext cx="9275000"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8105" y="4515556"/>
            <a:ext cx="914281"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041" y="4524560"/>
            <a:ext cx="4710378"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43271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11" y="336000"/>
            <a:ext cx="11158547"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13" y="1440000"/>
            <a:ext cx="11155973"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26" y="6559369"/>
            <a:ext cx="130287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4.bin"/><Relationship Id="rId18" Type="http://schemas.openxmlformats.org/officeDocument/2006/relationships/image" Target="../media/image51.wmf"/><Relationship Id="rId3" Type="http://schemas.openxmlformats.org/officeDocument/2006/relationships/oleObject" Target="../embeddings/oleObject49.bin"/><Relationship Id="rId21" Type="http://schemas.openxmlformats.org/officeDocument/2006/relationships/oleObject" Target="../embeddings/oleObject57.bin"/><Relationship Id="rId7" Type="http://schemas.openxmlformats.org/officeDocument/2006/relationships/oleObject" Target="../embeddings/oleObject51.bin"/><Relationship Id="rId12" Type="http://schemas.openxmlformats.org/officeDocument/2006/relationships/image" Target="../media/image57.wmf"/><Relationship Id="rId17" Type="http://schemas.openxmlformats.org/officeDocument/2006/relationships/oleObject" Target="../embeddings/oleObject55.bin"/><Relationship Id="rId2" Type="http://schemas.openxmlformats.org/officeDocument/2006/relationships/notesSlide" Target="../notesSlides/notesSlide10.xml"/><Relationship Id="rId16" Type="http://schemas.openxmlformats.org/officeDocument/2006/relationships/image" Target="../media/image59.wmf"/><Relationship Id="rId20" Type="http://schemas.openxmlformats.org/officeDocument/2006/relationships/image" Target="../media/image60.wmf"/><Relationship Id="rId1" Type="http://schemas.openxmlformats.org/officeDocument/2006/relationships/slideLayout" Target="../slideLayouts/slideLayout11.xml"/><Relationship Id="rId6" Type="http://schemas.openxmlformats.org/officeDocument/2006/relationships/image" Target="../media/image54.wmf"/><Relationship Id="rId11" Type="http://schemas.openxmlformats.org/officeDocument/2006/relationships/oleObject" Target="../embeddings/oleObject53.bin"/><Relationship Id="rId24" Type="http://schemas.openxmlformats.org/officeDocument/2006/relationships/image" Target="../media/image62.wmf"/><Relationship Id="rId5" Type="http://schemas.openxmlformats.org/officeDocument/2006/relationships/oleObject" Target="../embeddings/oleObject50.bin"/><Relationship Id="rId15" Type="http://schemas.openxmlformats.org/officeDocument/2006/relationships/image" Target="../media/image48.wmf"/><Relationship Id="rId23" Type="http://schemas.openxmlformats.org/officeDocument/2006/relationships/oleObject" Target="../embeddings/oleObject58.bin"/><Relationship Id="rId10" Type="http://schemas.openxmlformats.org/officeDocument/2006/relationships/image" Target="../media/image56.wmf"/><Relationship Id="rId19" Type="http://schemas.openxmlformats.org/officeDocument/2006/relationships/oleObject" Target="../embeddings/oleObject56.bin"/><Relationship Id="rId4" Type="http://schemas.openxmlformats.org/officeDocument/2006/relationships/image" Target="../media/image53.wmf"/><Relationship Id="rId9" Type="http://schemas.openxmlformats.org/officeDocument/2006/relationships/oleObject" Target="../embeddings/oleObject52.bin"/><Relationship Id="rId14" Type="http://schemas.openxmlformats.org/officeDocument/2006/relationships/image" Target="../media/image58.wmf"/><Relationship Id="rId22" Type="http://schemas.openxmlformats.org/officeDocument/2006/relationships/image" Target="../media/image6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64.wmf"/><Relationship Id="rId5" Type="http://schemas.openxmlformats.org/officeDocument/2006/relationships/oleObject" Target="../embeddings/oleObject60.bin"/><Relationship Id="rId4" Type="http://schemas.openxmlformats.org/officeDocument/2006/relationships/image" Target="../media/image63.wmf"/></Relationships>
</file>

<file path=ppt/slides/_rels/slide1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6.bin"/><Relationship Id="rId18" Type="http://schemas.openxmlformats.org/officeDocument/2006/relationships/image" Target="../media/image72.wmf"/><Relationship Id="rId26" Type="http://schemas.openxmlformats.org/officeDocument/2006/relationships/image" Target="../media/image76.wmf"/><Relationship Id="rId3" Type="http://schemas.openxmlformats.org/officeDocument/2006/relationships/oleObject" Target="../embeddings/oleObject61.bin"/><Relationship Id="rId21" Type="http://schemas.openxmlformats.org/officeDocument/2006/relationships/oleObject" Target="../embeddings/oleObject70.bin"/><Relationship Id="rId7" Type="http://schemas.openxmlformats.org/officeDocument/2006/relationships/oleObject" Target="../embeddings/oleObject63.bin"/><Relationship Id="rId12" Type="http://schemas.openxmlformats.org/officeDocument/2006/relationships/image" Target="../media/image69.wmf"/><Relationship Id="rId17" Type="http://schemas.openxmlformats.org/officeDocument/2006/relationships/oleObject" Target="../embeddings/oleObject68.bin"/><Relationship Id="rId25" Type="http://schemas.openxmlformats.org/officeDocument/2006/relationships/oleObject" Target="../embeddings/oleObject72.bin"/><Relationship Id="rId2" Type="http://schemas.openxmlformats.org/officeDocument/2006/relationships/notesSlide" Target="../notesSlides/notesSlide12.xml"/><Relationship Id="rId16" Type="http://schemas.openxmlformats.org/officeDocument/2006/relationships/image" Target="../media/image71.wmf"/><Relationship Id="rId20" Type="http://schemas.openxmlformats.org/officeDocument/2006/relationships/image" Target="../media/image73.wmf"/><Relationship Id="rId1" Type="http://schemas.openxmlformats.org/officeDocument/2006/relationships/slideLayout" Target="../slideLayouts/slideLayout11.xml"/><Relationship Id="rId6" Type="http://schemas.openxmlformats.org/officeDocument/2006/relationships/image" Target="../media/image66.wmf"/><Relationship Id="rId11" Type="http://schemas.openxmlformats.org/officeDocument/2006/relationships/oleObject" Target="../embeddings/oleObject65.bin"/><Relationship Id="rId24" Type="http://schemas.openxmlformats.org/officeDocument/2006/relationships/image" Target="../media/image75.wmf"/><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28" Type="http://schemas.openxmlformats.org/officeDocument/2006/relationships/image" Target="../media/image80.png"/><Relationship Id="rId10" Type="http://schemas.openxmlformats.org/officeDocument/2006/relationships/image" Target="../media/image68.wmf"/><Relationship Id="rId19" Type="http://schemas.openxmlformats.org/officeDocument/2006/relationships/oleObject" Target="../embeddings/oleObject69.bin"/><Relationship Id="rId4" Type="http://schemas.openxmlformats.org/officeDocument/2006/relationships/image" Target="../media/image65.wmf"/><Relationship Id="rId9" Type="http://schemas.openxmlformats.org/officeDocument/2006/relationships/oleObject" Target="../embeddings/oleObject64.bin"/><Relationship Id="rId14" Type="http://schemas.openxmlformats.org/officeDocument/2006/relationships/image" Target="../media/image70.wmf"/><Relationship Id="rId22" Type="http://schemas.openxmlformats.org/officeDocument/2006/relationships/image" Target="../media/image74.wmf"/></Relationships>
</file>

<file path=ppt/slides/_rels/slide13.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78.bin"/><Relationship Id="rId18" Type="http://schemas.openxmlformats.org/officeDocument/2006/relationships/oleObject" Target="../embeddings/oleObject81.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1.wmf"/><Relationship Id="rId17" Type="http://schemas.openxmlformats.org/officeDocument/2006/relationships/oleObject" Target="../embeddings/oleObject80.bin"/><Relationship Id="rId2" Type="http://schemas.openxmlformats.org/officeDocument/2006/relationships/notesSlide" Target="../notesSlides/notesSlide13.xml"/><Relationship Id="rId16" Type="http://schemas.openxmlformats.org/officeDocument/2006/relationships/image" Target="../media/image83.wmf"/><Relationship Id="rId1" Type="http://schemas.openxmlformats.org/officeDocument/2006/relationships/slideLayout" Target="../slideLayouts/slideLayout11.xml"/><Relationship Id="rId6" Type="http://schemas.openxmlformats.org/officeDocument/2006/relationships/image" Target="../media/image78.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80.wmf"/><Relationship Id="rId19" Type="http://schemas.openxmlformats.org/officeDocument/2006/relationships/oleObject" Target="../embeddings/oleObject82.bin"/><Relationship Id="rId4" Type="http://schemas.openxmlformats.org/officeDocument/2006/relationships/image" Target="../media/image77.wmf"/><Relationship Id="rId9" Type="http://schemas.openxmlformats.org/officeDocument/2006/relationships/oleObject" Target="../embeddings/oleObject76.bin"/><Relationship Id="rId14" Type="http://schemas.openxmlformats.org/officeDocument/2006/relationships/image" Target="../media/image82.wmf"/></Relationships>
</file>

<file path=ppt/slides/_rels/slide14.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88.bin"/><Relationship Id="rId18" Type="http://schemas.openxmlformats.org/officeDocument/2006/relationships/image" Target="../media/image88.wmf"/><Relationship Id="rId26" Type="http://schemas.openxmlformats.org/officeDocument/2006/relationships/image" Target="../media/image91.wmf"/><Relationship Id="rId3" Type="http://schemas.openxmlformats.org/officeDocument/2006/relationships/oleObject" Target="../embeddings/oleObject83.bin"/><Relationship Id="rId21" Type="http://schemas.openxmlformats.org/officeDocument/2006/relationships/oleObject" Target="../embeddings/oleObject92.bin"/><Relationship Id="rId7" Type="http://schemas.openxmlformats.org/officeDocument/2006/relationships/oleObject" Target="../embeddings/oleObject85.bin"/><Relationship Id="rId12" Type="http://schemas.openxmlformats.org/officeDocument/2006/relationships/image" Target="../media/image70.wmf"/><Relationship Id="rId17" Type="http://schemas.openxmlformats.org/officeDocument/2006/relationships/oleObject" Target="../embeddings/oleObject90.bin"/><Relationship Id="rId25" Type="http://schemas.openxmlformats.org/officeDocument/2006/relationships/oleObject" Target="../embeddings/oleObject94.bin"/><Relationship Id="rId2" Type="http://schemas.openxmlformats.org/officeDocument/2006/relationships/notesSlide" Target="../notesSlides/notesSlide14.xml"/><Relationship Id="rId16" Type="http://schemas.openxmlformats.org/officeDocument/2006/relationships/image" Target="../media/image87.wmf"/><Relationship Id="rId20" Type="http://schemas.openxmlformats.org/officeDocument/2006/relationships/image" Target="../media/image74.wmf"/><Relationship Id="rId1" Type="http://schemas.openxmlformats.org/officeDocument/2006/relationships/slideLayout" Target="../slideLayouts/slideLayout11.xml"/><Relationship Id="rId6" Type="http://schemas.openxmlformats.org/officeDocument/2006/relationships/image" Target="../media/image85.wmf"/><Relationship Id="rId11" Type="http://schemas.openxmlformats.org/officeDocument/2006/relationships/oleObject" Target="../embeddings/oleObject87.bin"/><Relationship Id="rId24" Type="http://schemas.openxmlformats.org/officeDocument/2006/relationships/image" Target="../media/image90.wmf"/><Relationship Id="rId5" Type="http://schemas.openxmlformats.org/officeDocument/2006/relationships/oleObject" Target="../embeddings/oleObject84.bin"/><Relationship Id="rId15" Type="http://schemas.openxmlformats.org/officeDocument/2006/relationships/oleObject" Target="../embeddings/oleObject89.bin"/><Relationship Id="rId23" Type="http://schemas.openxmlformats.org/officeDocument/2006/relationships/oleObject" Target="../embeddings/oleObject93.bin"/><Relationship Id="rId28" Type="http://schemas.openxmlformats.org/officeDocument/2006/relationships/image" Target="../media/image96.png"/><Relationship Id="rId10" Type="http://schemas.openxmlformats.org/officeDocument/2006/relationships/image" Target="../media/image69.wmf"/><Relationship Id="rId19" Type="http://schemas.openxmlformats.org/officeDocument/2006/relationships/oleObject" Target="../embeddings/oleObject91.bin"/><Relationship Id="rId4" Type="http://schemas.openxmlformats.org/officeDocument/2006/relationships/image" Target="../media/image84.wmf"/><Relationship Id="rId9" Type="http://schemas.openxmlformats.org/officeDocument/2006/relationships/oleObject" Target="../embeddings/oleObject86.bin"/><Relationship Id="rId14" Type="http://schemas.openxmlformats.org/officeDocument/2006/relationships/image" Target="../media/image71.wmf"/><Relationship Id="rId22" Type="http://schemas.openxmlformats.org/officeDocument/2006/relationships/image" Target="../media/image89.wmf"/></Relationships>
</file>

<file path=ppt/slides/_rels/slide15.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100.bin"/><Relationship Id="rId18" Type="http://schemas.openxmlformats.org/officeDocument/2006/relationships/image" Target="../media/image99.wmf"/><Relationship Id="rId3" Type="http://schemas.openxmlformats.org/officeDocument/2006/relationships/oleObject" Target="../embeddings/oleObject95.bin"/><Relationship Id="rId21" Type="http://schemas.openxmlformats.org/officeDocument/2006/relationships/image" Target="../media/image100.wmf"/><Relationship Id="rId7" Type="http://schemas.openxmlformats.org/officeDocument/2006/relationships/oleObject" Target="../embeddings/oleObject97.bin"/><Relationship Id="rId12" Type="http://schemas.openxmlformats.org/officeDocument/2006/relationships/image" Target="../media/image96.wmf"/><Relationship Id="rId17" Type="http://schemas.openxmlformats.org/officeDocument/2006/relationships/oleObject" Target="../embeddings/oleObject102.bin"/><Relationship Id="rId2" Type="http://schemas.openxmlformats.org/officeDocument/2006/relationships/notesSlide" Target="../notesSlides/notesSlide15.xml"/><Relationship Id="rId16" Type="http://schemas.openxmlformats.org/officeDocument/2006/relationships/image" Target="../media/image98.wmf"/><Relationship Id="rId20" Type="http://schemas.openxmlformats.org/officeDocument/2006/relationships/oleObject" Target="../embeddings/oleObject104.bin"/><Relationship Id="rId1" Type="http://schemas.openxmlformats.org/officeDocument/2006/relationships/slideLayout" Target="../slideLayouts/slideLayout11.xml"/><Relationship Id="rId6" Type="http://schemas.openxmlformats.org/officeDocument/2006/relationships/image" Target="../media/image93.wmf"/><Relationship Id="rId11" Type="http://schemas.openxmlformats.org/officeDocument/2006/relationships/oleObject" Target="../embeddings/oleObject99.bin"/><Relationship Id="rId5" Type="http://schemas.openxmlformats.org/officeDocument/2006/relationships/oleObject" Target="../embeddings/oleObject96.bin"/><Relationship Id="rId15" Type="http://schemas.openxmlformats.org/officeDocument/2006/relationships/oleObject" Target="../embeddings/oleObject101.bin"/><Relationship Id="rId10" Type="http://schemas.openxmlformats.org/officeDocument/2006/relationships/image" Target="../media/image95.wmf"/><Relationship Id="rId19" Type="http://schemas.openxmlformats.org/officeDocument/2006/relationships/oleObject" Target="../embeddings/oleObject103.bin"/><Relationship Id="rId4" Type="http://schemas.openxmlformats.org/officeDocument/2006/relationships/image" Target="../media/image92.wmf"/><Relationship Id="rId9" Type="http://schemas.openxmlformats.org/officeDocument/2006/relationships/oleObject" Target="../embeddings/oleObject98.bin"/><Relationship Id="rId14" Type="http://schemas.openxmlformats.org/officeDocument/2006/relationships/image" Target="../media/image97.wmf"/><Relationship Id="rId22" Type="http://schemas.openxmlformats.org/officeDocument/2006/relationships/oleObject" Target="../embeddings/oleObject10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02.wmf"/><Relationship Id="rId5" Type="http://schemas.openxmlformats.org/officeDocument/2006/relationships/oleObject" Target="../embeddings/oleObject107.bin"/><Relationship Id="rId4" Type="http://schemas.openxmlformats.org/officeDocument/2006/relationships/image" Target="../media/image101.wmf"/></Relationships>
</file>

<file path=ppt/slides/_rels/slide17.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104.wmf"/><Relationship Id="rId5" Type="http://schemas.openxmlformats.org/officeDocument/2006/relationships/oleObject" Target="../embeddings/oleObject109.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11.bin"/></Relationships>
</file>

<file path=ppt/slides/_rels/slide18.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image" Target="../media/image112.wmf"/><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oleObject" Target="../embeddings/oleObject116.bin"/><Relationship Id="rId17" Type="http://schemas.openxmlformats.org/officeDocument/2006/relationships/image" Target="../media/image114.wmf"/><Relationship Id="rId2" Type="http://schemas.openxmlformats.org/officeDocument/2006/relationships/notesSlide" Target="../notesSlides/notesSlide18.xml"/><Relationship Id="rId16" Type="http://schemas.openxmlformats.org/officeDocument/2006/relationships/oleObject" Target="../embeddings/oleObject118.bin"/><Relationship Id="rId1" Type="http://schemas.openxmlformats.org/officeDocument/2006/relationships/slideLayout" Target="../slideLayouts/slideLayout11.xml"/><Relationship Id="rId6" Type="http://schemas.openxmlformats.org/officeDocument/2006/relationships/image" Target="../media/image108.wmf"/><Relationship Id="rId11" Type="http://schemas.openxmlformats.org/officeDocument/2006/relationships/image" Target="../media/image111.wmf"/><Relationship Id="rId5" Type="http://schemas.openxmlformats.org/officeDocument/2006/relationships/oleObject" Target="../embeddings/oleObject113.bin"/><Relationship Id="rId15" Type="http://schemas.openxmlformats.org/officeDocument/2006/relationships/image" Target="../media/image113.wmf"/><Relationship Id="rId10" Type="http://schemas.openxmlformats.org/officeDocument/2006/relationships/oleObject" Target="../embeddings/oleObject115.bin"/><Relationship Id="rId4" Type="http://schemas.openxmlformats.org/officeDocument/2006/relationships/image" Target="../media/image107.wmf"/><Relationship Id="rId9" Type="http://schemas.openxmlformats.org/officeDocument/2006/relationships/image" Target="../media/image110.wmf"/><Relationship Id="rId14" Type="http://schemas.openxmlformats.org/officeDocument/2006/relationships/oleObject" Target="../embeddings/oleObject11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116.wmf"/><Relationship Id="rId5" Type="http://schemas.openxmlformats.org/officeDocument/2006/relationships/oleObject" Target="../embeddings/oleObject120.bin"/><Relationship Id="rId4" Type="http://schemas.openxmlformats.org/officeDocument/2006/relationships/image" Target="../media/image11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24.png"/><Relationship Id="rId4" Type="http://schemas.openxmlformats.org/officeDocument/2006/relationships/image" Target="../media/image123.png"/></Relationships>
</file>

<file path=ppt/slides/_rels/slide21.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18.wmf"/><Relationship Id="rId5" Type="http://schemas.openxmlformats.org/officeDocument/2006/relationships/oleObject" Target="../embeddings/oleObject122.bin"/><Relationship Id="rId4" Type="http://schemas.openxmlformats.org/officeDocument/2006/relationships/image" Target="../media/image117.wmf"/></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3.wmf"/><Relationship Id="rId18" Type="http://schemas.openxmlformats.org/officeDocument/2006/relationships/oleObject" Target="../embeddings/oleObject12.bin"/><Relationship Id="rId26" Type="http://schemas.openxmlformats.org/officeDocument/2006/relationships/image" Target="../media/image20.wmf"/><Relationship Id="rId3" Type="http://schemas.openxmlformats.org/officeDocument/2006/relationships/image" Target="../media/image8.wmf"/><Relationship Id="rId21" Type="http://schemas.openxmlformats.org/officeDocument/2006/relationships/image" Target="../media/image17.wmf"/><Relationship Id="rId7" Type="http://schemas.openxmlformats.org/officeDocument/2006/relationships/oleObject" Target="../embeddings/oleObject6.bin"/><Relationship Id="rId12" Type="http://schemas.openxmlformats.org/officeDocument/2006/relationships/oleObject" Target="../embeddings/oleObject9.bin"/><Relationship Id="rId17" Type="http://schemas.openxmlformats.org/officeDocument/2006/relationships/image" Target="../media/image15.wmf"/><Relationship Id="rId25" Type="http://schemas.openxmlformats.org/officeDocument/2006/relationships/image" Target="../media/image19.wmf"/><Relationship Id="rId2" Type="http://schemas.openxmlformats.org/officeDocument/2006/relationships/notesSlide" Target="../notesSlides/notesSlide5.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slideLayout" Target="../slideLayouts/slideLayout11.xml"/><Relationship Id="rId6" Type="http://schemas.openxmlformats.org/officeDocument/2006/relationships/image" Target="../media/image10.wmf"/><Relationship Id="rId11" Type="http://schemas.openxmlformats.org/officeDocument/2006/relationships/image" Target="../media/image12.wmf"/><Relationship Id="rId24" Type="http://schemas.openxmlformats.org/officeDocument/2006/relationships/oleObject" Target="../embeddings/oleObject15.bin"/><Relationship Id="rId5" Type="http://schemas.openxmlformats.org/officeDocument/2006/relationships/oleObject" Target="../embeddings/oleObject5.bin"/><Relationship Id="rId15" Type="http://schemas.openxmlformats.org/officeDocument/2006/relationships/image" Target="../media/image14.wmf"/><Relationship Id="rId23" Type="http://schemas.openxmlformats.org/officeDocument/2006/relationships/image" Target="../media/image18.wmf"/><Relationship Id="rId10" Type="http://schemas.openxmlformats.org/officeDocument/2006/relationships/oleObject" Target="../embeddings/oleObject8.bin"/><Relationship Id="rId19" Type="http://schemas.openxmlformats.org/officeDocument/2006/relationships/image" Target="../media/image16.wmf"/><Relationship Id="rId4" Type="http://schemas.openxmlformats.org/officeDocument/2006/relationships/image" Target="../media/image9.png"/><Relationship Id="rId9" Type="http://schemas.openxmlformats.org/officeDocument/2006/relationships/oleObject" Target="../embeddings/oleObject7.bin"/><Relationship Id="rId14" Type="http://schemas.openxmlformats.org/officeDocument/2006/relationships/oleObject" Target="../embeddings/oleObject10.bin"/><Relationship Id="rId22"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0.bin"/><Relationship Id="rId18" Type="http://schemas.openxmlformats.org/officeDocument/2006/relationships/image" Target="../media/image27.wmf"/><Relationship Id="rId26" Type="http://schemas.openxmlformats.org/officeDocument/2006/relationships/oleObject" Target="../embeddings/oleObject26.bin"/><Relationship Id="rId3" Type="http://schemas.openxmlformats.org/officeDocument/2006/relationships/image" Target="../media/image21.wmf"/><Relationship Id="rId21" Type="http://schemas.openxmlformats.org/officeDocument/2006/relationships/image" Target="../media/image29.wmf"/><Relationship Id="rId7" Type="http://schemas.openxmlformats.org/officeDocument/2006/relationships/oleObject" Target="../embeddings/oleObject17.bin"/><Relationship Id="rId12" Type="http://schemas.openxmlformats.org/officeDocument/2006/relationships/image" Target="../media/image12.wmf"/><Relationship Id="rId17" Type="http://schemas.openxmlformats.org/officeDocument/2006/relationships/oleObject" Target="../embeddings/oleObject22.bin"/><Relationship Id="rId25" Type="http://schemas.openxmlformats.org/officeDocument/2006/relationships/image" Target="../media/image18.wmf"/><Relationship Id="rId2" Type="http://schemas.openxmlformats.org/officeDocument/2006/relationships/notesSlide" Target="../notesSlides/notesSlide6.xml"/><Relationship Id="rId16" Type="http://schemas.openxmlformats.org/officeDocument/2006/relationships/image" Target="../media/image26.wmf"/><Relationship Id="rId20" Type="http://schemas.openxmlformats.org/officeDocument/2006/relationships/image" Target="../media/image28.wmf"/><Relationship Id="rId1" Type="http://schemas.openxmlformats.org/officeDocument/2006/relationships/slideLayout" Target="../slideLayouts/slideLayout11.xml"/><Relationship Id="rId6" Type="http://schemas.openxmlformats.org/officeDocument/2006/relationships/image" Target="../media/image23.wmf"/><Relationship Id="rId11" Type="http://schemas.openxmlformats.org/officeDocument/2006/relationships/oleObject" Target="../embeddings/oleObject19.bin"/><Relationship Id="rId24" Type="http://schemas.openxmlformats.org/officeDocument/2006/relationships/oleObject" Target="../embeddings/oleObject25.bin"/><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image" Target="../media/image19.wmf"/><Relationship Id="rId10" Type="http://schemas.openxmlformats.org/officeDocument/2006/relationships/image" Target="../media/image11.wmf"/><Relationship Id="rId19" Type="http://schemas.openxmlformats.org/officeDocument/2006/relationships/oleObject" Target="../embeddings/oleObject23.bin"/><Relationship Id="rId4" Type="http://schemas.openxmlformats.org/officeDocument/2006/relationships/image" Target="../media/image22.wmf"/><Relationship Id="rId9" Type="http://schemas.openxmlformats.org/officeDocument/2006/relationships/oleObject" Target="../embeddings/oleObject18.bin"/><Relationship Id="rId14" Type="http://schemas.openxmlformats.org/officeDocument/2006/relationships/image" Target="../media/image25.wmf"/><Relationship Id="rId22" Type="http://schemas.openxmlformats.org/officeDocument/2006/relationships/oleObject" Target="../embeddings/oleObject24.bin"/><Relationship Id="rId27" Type="http://schemas.openxmlformats.org/officeDocument/2006/relationships/image" Target="../media/image14.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5.wmf"/><Relationship Id="rId18" Type="http://schemas.openxmlformats.org/officeDocument/2006/relationships/oleObject" Target="../embeddings/oleObject34.bin"/><Relationship Id="rId26" Type="http://schemas.openxmlformats.org/officeDocument/2006/relationships/oleObject" Target="../embeddings/oleObject37.bin"/><Relationship Id="rId3" Type="http://schemas.openxmlformats.org/officeDocument/2006/relationships/image" Target="../media/image30.wmf"/><Relationship Id="rId21" Type="http://schemas.openxmlformats.org/officeDocument/2006/relationships/image" Target="../media/image39.wmf"/><Relationship Id="rId7" Type="http://schemas.openxmlformats.org/officeDocument/2006/relationships/image" Target="../media/image32.wmf"/><Relationship Id="rId12" Type="http://schemas.openxmlformats.org/officeDocument/2006/relationships/oleObject" Target="../embeddings/oleObject31.bin"/><Relationship Id="rId17" Type="http://schemas.openxmlformats.org/officeDocument/2006/relationships/image" Target="../media/image37.wmf"/><Relationship Id="rId25" Type="http://schemas.openxmlformats.org/officeDocument/2006/relationships/image" Target="../media/image41.wmf"/><Relationship Id="rId2" Type="http://schemas.openxmlformats.org/officeDocument/2006/relationships/notesSlide" Target="../notesSlides/notesSlide7.xml"/><Relationship Id="rId16" Type="http://schemas.openxmlformats.org/officeDocument/2006/relationships/oleObject" Target="../embeddings/oleObject33.bin"/><Relationship Id="rId20" Type="http://schemas.openxmlformats.org/officeDocument/2006/relationships/image" Target="../media/image38.wmf"/><Relationship Id="rId29" Type="http://schemas.openxmlformats.org/officeDocument/2006/relationships/image" Target="../media/image43.png"/><Relationship Id="rId1" Type="http://schemas.openxmlformats.org/officeDocument/2006/relationships/slideLayout" Target="../slideLayouts/slideLayout11.xml"/><Relationship Id="rId6" Type="http://schemas.openxmlformats.org/officeDocument/2006/relationships/oleObject" Target="../embeddings/oleObject28.bin"/><Relationship Id="rId11" Type="http://schemas.openxmlformats.org/officeDocument/2006/relationships/image" Target="../media/image34.wmf"/><Relationship Id="rId24" Type="http://schemas.openxmlformats.org/officeDocument/2006/relationships/oleObject" Target="../embeddings/oleObject36.bin"/><Relationship Id="rId5" Type="http://schemas.openxmlformats.org/officeDocument/2006/relationships/image" Target="../media/image31.wmf"/><Relationship Id="rId15" Type="http://schemas.openxmlformats.org/officeDocument/2006/relationships/image" Target="../media/image36.wmf"/><Relationship Id="rId23" Type="http://schemas.openxmlformats.org/officeDocument/2006/relationships/image" Target="../media/image40.wmf"/><Relationship Id="rId10" Type="http://schemas.openxmlformats.org/officeDocument/2006/relationships/oleObject" Target="../embeddings/oleObject30.bin"/><Relationship Id="rId19" Type="http://schemas.openxmlformats.org/officeDocument/2006/relationships/image" Target="../media/image19.wmf"/><Relationship Id="rId31" Type="http://schemas.openxmlformats.org/officeDocument/2006/relationships/image" Target="../media/image18.wmf"/><Relationship Id="rId4" Type="http://schemas.openxmlformats.org/officeDocument/2006/relationships/oleObject" Target="../embeddings/oleObject27.bin"/><Relationship Id="rId9" Type="http://schemas.openxmlformats.org/officeDocument/2006/relationships/image" Target="../media/image33.wmf"/><Relationship Id="rId14" Type="http://schemas.openxmlformats.org/officeDocument/2006/relationships/oleObject" Target="../embeddings/oleObject32.bin"/><Relationship Id="rId22" Type="http://schemas.openxmlformats.org/officeDocument/2006/relationships/oleObject" Target="../embeddings/oleObject35.bin"/><Relationship Id="rId27" Type="http://schemas.openxmlformats.org/officeDocument/2006/relationships/image" Target="../media/image42.wmf"/><Relationship Id="rId30" Type="http://schemas.openxmlformats.org/officeDocument/2006/relationships/oleObject" Target="../embeddings/oleObject3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43.wmf"/><Relationship Id="rId7" Type="http://schemas.openxmlformats.org/officeDocument/2006/relationships/image" Target="../media/image19.wmf"/><Relationship Id="rId12" Type="http://schemas.openxmlformats.org/officeDocument/2006/relationships/oleObject" Target="../embeddings/oleObject42.bin"/><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oleObject" Target="../embeddings/oleObject39.bin"/><Relationship Id="rId11" Type="http://schemas.openxmlformats.org/officeDocument/2006/relationships/image" Target="../media/image40.wmf"/><Relationship Id="rId5" Type="http://schemas.openxmlformats.org/officeDocument/2006/relationships/image" Target="../media/image45.gif"/><Relationship Id="rId15" Type="http://schemas.openxmlformats.org/officeDocument/2006/relationships/image" Target="../media/image48.png"/><Relationship Id="rId10" Type="http://schemas.openxmlformats.org/officeDocument/2006/relationships/oleObject" Target="../embeddings/oleObject41.bin"/><Relationship Id="rId4" Type="http://schemas.openxmlformats.org/officeDocument/2006/relationships/image" Target="../media/image44.wmf"/><Relationship Id="rId9" Type="http://schemas.openxmlformats.org/officeDocument/2006/relationships/image" Target="../media/image18.wmf"/><Relationship Id="rId14" Type="http://schemas.openxmlformats.org/officeDocument/2006/relationships/image" Target="../media/image47.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1.wmf"/><Relationship Id="rId3" Type="http://schemas.openxmlformats.org/officeDocument/2006/relationships/oleObject" Target="../embeddings/oleObject43.bin"/><Relationship Id="rId7" Type="http://schemas.openxmlformats.org/officeDocument/2006/relationships/image" Target="../media/image48.wmf"/><Relationship Id="rId12" Type="http://schemas.openxmlformats.org/officeDocument/2006/relationships/oleObject" Target="../embeddings/oleObject47.bin"/><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47.wmf"/><Relationship Id="rId11" Type="http://schemas.openxmlformats.org/officeDocument/2006/relationships/image" Target="../media/image50.wmf"/><Relationship Id="rId5" Type="http://schemas.openxmlformats.org/officeDocument/2006/relationships/oleObject" Target="../embeddings/oleObject44.bin"/><Relationship Id="rId15" Type="http://schemas.openxmlformats.org/officeDocument/2006/relationships/image" Target="../media/image52.wmf"/><Relationship Id="rId10" Type="http://schemas.openxmlformats.org/officeDocument/2006/relationships/oleObject" Target="../embeddings/oleObject46.bin"/><Relationship Id="rId4" Type="http://schemas.openxmlformats.org/officeDocument/2006/relationships/image" Target="../media/image46.wmf"/><Relationship Id="rId9" Type="http://schemas.openxmlformats.org/officeDocument/2006/relationships/image" Target="../media/image49.wmf"/><Relationship Id="rId14" Type="http://schemas.openxmlformats.org/officeDocument/2006/relationships/oleObject" Target="../embeddings/oleObject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39" y="1440000"/>
            <a:ext cx="11961842" cy="1920000"/>
          </a:xfrm>
        </p:spPr>
        <p:txBody>
          <a:bodyPr>
            <a:normAutofit fontScale="90000"/>
          </a:bodyPr>
          <a:lstStyle/>
          <a:p>
            <a:r>
              <a:rPr lang="en-GB" dirty="0"/>
              <a:t>Sampling, Reconstruction and Aliasing</a:t>
            </a:r>
            <a:br>
              <a:rPr lang="en-GB" dirty="0"/>
            </a:br>
            <a:r>
              <a:rPr lang="en-GB" dirty="0"/>
              <a:t>Review of Complex Exponentials and Fourier Analysis</a:t>
            </a:r>
            <a:endParaRPr lang="en-US" dirty="0"/>
          </a:p>
        </p:txBody>
      </p:sp>
    </p:spTree>
    <p:extLst>
      <p:ext uri="{BB962C8B-B14F-4D97-AF65-F5344CB8AC3E}">
        <p14:creationId xmlns:p14="http://schemas.microsoft.com/office/powerpoint/2010/main" val="132175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Fourier Transform of a Constant</a:t>
            </a:r>
          </a:p>
        </p:txBody>
      </p:sp>
      <p:sp>
        <p:nvSpPr>
          <p:cNvPr id="4" name="TextBox 3"/>
          <p:cNvSpPr txBox="1"/>
          <p:nvPr/>
        </p:nvSpPr>
        <p:spPr>
          <a:xfrm>
            <a:off x="440095" y="1006930"/>
            <a:ext cx="6365657" cy="369332"/>
          </a:xfrm>
          <a:prstGeom prst="rect">
            <a:avLst/>
          </a:prstGeom>
          <a:noFill/>
        </p:spPr>
        <p:txBody>
          <a:bodyPr wrap="none" rtlCol="0">
            <a:spAutoFit/>
          </a:bodyPr>
          <a:lstStyle/>
          <a:p>
            <a:r>
              <a:rPr lang="en-GB" b="0" dirty="0"/>
              <a:t>The inverse Fourier transform of a constant is equal to an impulse</a:t>
            </a:r>
          </a:p>
        </p:txBody>
      </p:sp>
      <p:graphicFrame>
        <p:nvGraphicFramePr>
          <p:cNvPr id="117763" name="Object 3"/>
          <p:cNvGraphicFramePr>
            <a:graphicFrameLocks noChangeAspect="1"/>
          </p:cNvGraphicFramePr>
          <p:nvPr>
            <p:extLst>
              <p:ext uri="{D42A27DB-BD31-4B8C-83A1-F6EECF244321}">
                <p14:modId xmlns:p14="http://schemas.microsoft.com/office/powerpoint/2010/main" val="4038889093"/>
              </p:ext>
            </p:extLst>
          </p:nvPr>
        </p:nvGraphicFramePr>
        <p:xfrm>
          <a:off x="4382957" y="1492472"/>
          <a:ext cx="3375007" cy="1006115"/>
        </p:xfrm>
        <a:graphic>
          <a:graphicData uri="http://schemas.openxmlformats.org/presentationml/2006/ole">
            <mc:AlternateContent xmlns:mc="http://schemas.openxmlformats.org/markup-compatibility/2006">
              <mc:Choice xmlns:v="urn:schemas-microsoft-com:vml" Requires="v">
                <p:oleObj name="Equation" r:id="rId3" imgW="1180588" imgH="469696" progId="Equation.3">
                  <p:embed/>
                </p:oleObj>
              </mc:Choice>
              <mc:Fallback>
                <p:oleObj name="Equation" r:id="rId3" imgW="1180588" imgH="469696" progId="Equation.3">
                  <p:embed/>
                  <p:pic>
                    <p:nvPicPr>
                      <p:cNvPr id="1177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2957" y="1492472"/>
                        <a:ext cx="3375007" cy="1006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89865" y="2517440"/>
            <a:ext cx="3276752" cy="369332"/>
          </a:xfrm>
          <a:prstGeom prst="rect">
            <a:avLst/>
          </a:prstGeom>
          <a:noFill/>
        </p:spPr>
        <p:txBody>
          <a:bodyPr wrap="none" rtlCol="0">
            <a:spAutoFit/>
          </a:bodyPr>
          <a:lstStyle/>
          <a:p>
            <a:r>
              <a:rPr lang="en-GB" b="0" dirty="0"/>
              <a:t>Substitute         for   and    for    </a:t>
            </a:r>
          </a:p>
        </p:txBody>
      </p:sp>
      <p:graphicFrame>
        <p:nvGraphicFramePr>
          <p:cNvPr id="7" name="Object 6"/>
          <p:cNvGraphicFramePr>
            <a:graphicFrameLocks noChangeAspect="1"/>
          </p:cNvGraphicFramePr>
          <p:nvPr>
            <p:extLst>
              <p:ext uri="{D42A27DB-BD31-4B8C-83A1-F6EECF244321}">
                <p14:modId xmlns:p14="http://schemas.microsoft.com/office/powerpoint/2010/main" val="69855017"/>
              </p:ext>
            </p:extLst>
          </p:nvPr>
        </p:nvGraphicFramePr>
        <p:xfrm>
          <a:off x="1895989" y="2607490"/>
          <a:ext cx="597821" cy="234950"/>
        </p:xfrm>
        <a:graphic>
          <a:graphicData uri="http://schemas.openxmlformats.org/presentationml/2006/ole">
            <mc:AlternateContent xmlns:mc="http://schemas.openxmlformats.org/markup-compatibility/2006">
              <mc:Choice xmlns:v="urn:schemas-microsoft-com:vml" Requires="v">
                <p:oleObj name="Equation" r:id="rId5" imgW="266469" imgH="139579" progId="Equation.3">
                  <p:embed/>
                </p:oleObj>
              </mc:Choice>
              <mc:Fallback>
                <p:oleObj name="Equation" r:id="rId5" imgW="266469" imgH="139579"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5989" y="2607490"/>
                        <a:ext cx="597821" cy="23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5" name="Object 5"/>
          <p:cNvGraphicFramePr>
            <a:graphicFrameLocks noChangeAspect="1"/>
          </p:cNvGraphicFramePr>
          <p:nvPr>
            <p:extLst>
              <p:ext uri="{D42A27DB-BD31-4B8C-83A1-F6EECF244321}">
                <p14:modId xmlns:p14="http://schemas.microsoft.com/office/powerpoint/2010/main" val="964524128"/>
              </p:ext>
            </p:extLst>
          </p:nvPr>
        </p:nvGraphicFramePr>
        <p:xfrm>
          <a:off x="2767705" y="2592373"/>
          <a:ext cx="198889" cy="257175"/>
        </p:xfrm>
        <a:graphic>
          <a:graphicData uri="http://schemas.openxmlformats.org/presentationml/2006/ole">
            <mc:AlternateContent xmlns:mc="http://schemas.openxmlformats.org/markup-compatibility/2006">
              <mc:Choice xmlns:v="urn:schemas-microsoft-com:vml" Requires="v">
                <p:oleObj name="Equation" r:id="rId7" imgW="88746" imgH="152136" progId="Equation.3">
                  <p:embed/>
                </p:oleObj>
              </mc:Choice>
              <mc:Fallback>
                <p:oleObj name="Equation" r:id="rId7" imgW="88746" imgH="152136" progId="Equation.3">
                  <p:embed/>
                  <p:pic>
                    <p:nvPicPr>
                      <p:cNvPr id="11776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7705" y="2592373"/>
                        <a:ext cx="198889"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6" name="Object 6"/>
          <p:cNvGraphicFramePr>
            <a:graphicFrameLocks noChangeAspect="1"/>
          </p:cNvGraphicFramePr>
          <p:nvPr>
            <p:extLst>
              <p:ext uri="{D42A27DB-BD31-4B8C-83A1-F6EECF244321}">
                <p14:modId xmlns:p14="http://schemas.microsoft.com/office/powerpoint/2010/main" val="3804721505"/>
              </p:ext>
            </p:extLst>
          </p:nvPr>
        </p:nvGraphicFramePr>
        <p:xfrm>
          <a:off x="3320432" y="2587624"/>
          <a:ext cx="198889" cy="255588"/>
        </p:xfrm>
        <a:graphic>
          <a:graphicData uri="http://schemas.openxmlformats.org/presentationml/2006/ole">
            <mc:AlternateContent xmlns:mc="http://schemas.openxmlformats.org/markup-compatibility/2006">
              <mc:Choice xmlns:v="urn:schemas-microsoft-com:vml" Requires="v">
                <p:oleObj name="Equation" r:id="rId9" imgW="88746" imgH="152136" progId="Equation.3">
                  <p:embed/>
                </p:oleObj>
              </mc:Choice>
              <mc:Fallback>
                <p:oleObj name="Equation" r:id="rId9" imgW="88746" imgH="152136" progId="Equation.3">
                  <p:embed/>
                  <p:pic>
                    <p:nvPicPr>
                      <p:cNvPr id="117766"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0432" y="2587624"/>
                        <a:ext cx="198889"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7" name="Object 7"/>
          <p:cNvGraphicFramePr>
            <a:graphicFrameLocks noChangeAspect="1"/>
          </p:cNvGraphicFramePr>
          <p:nvPr>
            <p:extLst>
              <p:ext uri="{D42A27DB-BD31-4B8C-83A1-F6EECF244321}">
                <p14:modId xmlns:p14="http://schemas.microsoft.com/office/powerpoint/2010/main" val="200746023"/>
              </p:ext>
            </p:extLst>
          </p:nvPr>
        </p:nvGraphicFramePr>
        <p:xfrm>
          <a:off x="3807115" y="2622339"/>
          <a:ext cx="340650" cy="234950"/>
        </p:xfrm>
        <a:graphic>
          <a:graphicData uri="http://schemas.openxmlformats.org/presentationml/2006/ole">
            <mc:AlternateContent xmlns:mc="http://schemas.openxmlformats.org/markup-compatibility/2006">
              <mc:Choice xmlns:v="urn:schemas-microsoft-com:vml" Requires="v">
                <p:oleObj name="Equation" r:id="rId11" imgW="152334" imgH="139639" progId="Equation.3">
                  <p:embed/>
                </p:oleObj>
              </mc:Choice>
              <mc:Fallback>
                <p:oleObj name="Equation" r:id="rId11" imgW="152334" imgH="139639" progId="Equation.3">
                  <p:embed/>
                  <p:pic>
                    <p:nvPicPr>
                      <p:cNvPr id="117767"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7115" y="2622339"/>
                        <a:ext cx="340650" cy="23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8" name="Object 8"/>
          <p:cNvGraphicFramePr>
            <a:graphicFrameLocks noChangeAspect="1"/>
          </p:cNvGraphicFramePr>
          <p:nvPr>
            <p:extLst>
              <p:ext uri="{D42A27DB-BD31-4B8C-83A1-F6EECF244321}">
                <p14:modId xmlns:p14="http://schemas.microsoft.com/office/powerpoint/2010/main" val="1895946674"/>
              </p:ext>
            </p:extLst>
          </p:nvPr>
        </p:nvGraphicFramePr>
        <p:xfrm>
          <a:off x="4120792" y="3125393"/>
          <a:ext cx="3814542" cy="1016847"/>
        </p:xfrm>
        <a:graphic>
          <a:graphicData uri="http://schemas.openxmlformats.org/presentationml/2006/ole">
            <mc:AlternateContent xmlns:mc="http://schemas.openxmlformats.org/markup-compatibility/2006">
              <mc:Choice xmlns:v="urn:schemas-microsoft-com:vml" Requires="v">
                <p:oleObj name="Equation" r:id="rId13" imgW="1320227" imgH="469696" progId="Equation.3">
                  <p:embed/>
                </p:oleObj>
              </mc:Choice>
              <mc:Fallback>
                <p:oleObj name="Equation" r:id="rId13" imgW="1320227" imgH="469696" progId="Equation.3">
                  <p:embed/>
                  <p:pic>
                    <p:nvPicPr>
                      <p:cNvPr id="117768"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0792" y="3125393"/>
                        <a:ext cx="3814542" cy="10168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404918" y="5956301"/>
            <a:ext cx="5012707" cy="369332"/>
          </a:xfrm>
          <a:prstGeom prst="rect">
            <a:avLst/>
          </a:prstGeom>
          <a:noFill/>
        </p:spPr>
        <p:txBody>
          <a:bodyPr wrap="none" rtlCol="0">
            <a:spAutoFit/>
          </a:bodyPr>
          <a:lstStyle/>
          <a:p>
            <a:r>
              <a:rPr lang="en-GB" b="0" dirty="0"/>
              <a:t>This is an example of the duality property of the FT</a:t>
            </a:r>
          </a:p>
        </p:txBody>
      </p:sp>
      <p:pic>
        <p:nvPicPr>
          <p:cNvPr id="117770" name="Picture 10"/>
          <p:cNvPicPr>
            <a:picLocks noChangeAspect="1" noChangeArrowheads="1"/>
          </p:cNvPicPr>
          <p:nvPr/>
        </p:nvPicPr>
        <p:blipFill>
          <a:blip r:embed="rId15"/>
          <a:srcRect/>
          <a:stretch>
            <a:fillRect/>
          </a:stretch>
        </p:blipFill>
        <p:spPr bwMode="auto">
          <a:xfrm>
            <a:off x="2326215" y="4571999"/>
            <a:ext cx="2894469" cy="1143000"/>
          </a:xfrm>
          <a:prstGeom prst="rect">
            <a:avLst/>
          </a:prstGeom>
          <a:noFill/>
          <a:ln w="9525">
            <a:noFill/>
            <a:miter lim="800000"/>
            <a:headEnd/>
            <a:tailEnd/>
          </a:ln>
        </p:spPr>
      </p:pic>
      <p:pic>
        <p:nvPicPr>
          <p:cNvPr id="117771" name="Picture 11"/>
          <p:cNvPicPr>
            <a:picLocks noChangeAspect="1" noChangeArrowheads="1"/>
          </p:cNvPicPr>
          <p:nvPr/>
        </p:nvPicPr>
        <p:blipFill>
          <a:blip r:embed="rId16"/>
          <a:srcRect/>
          <a:stretch>
            <a:fillRect/>
          </a:stretch>
        </p:blipFill>
        <p:spPr bwMode="auto">
          <a:xfrm>
            <a:off x="7691983" y="4561114"/>
            <a:ext cx="2894469" cy="1143000"/>
          </a:xfrm>
          <a:prstGeom prst="rect">
            <a:avLst/>
          </a:prstGeom>
          <a:noFill/>
          <a:ln w="9525">
            <a:noFill/>
            <a:miter lim="800000"/>
            <a:headEnd/>
            <a:tailEnd/>
          </a:ln>
        </p:spPr>
      </p:pic>
      <p:graphicFrame>
        <p:nvGraphicFramePr>
          <p:cNvPr id="117772" name="Object 12"/>
          <p:cNvGraphicFramePr>
            <a:graphicFrameLocks noChangeAspect="1"/>
          </p:cNvGraphicFramePr>
          <p:nvPr>
            <p:extLst>
              <p:ext uri="{D42A27DB-BD31-4B8C-83A1-F6EECF244321}">
                <p14:modId xmlns:p14="http://schemas.microsoft.com/office/powerpoint/2010/main" val="2136178357"/>
              </p:ext>
            </p:extLst>
          </p:nvPr>
        </p:nvGraphicFramePr>
        <p:xfrm>
          <a:off x="10586453" y="5132614"/>
          <a:ext cx="416821" cy="279400"/>
        </p:xfrm>
        <a:graphic>
          <a:graphicData uri="http://schemas.openxmlformats.org/presentationml/2006/ole">
            <mc:AlternateContent xmlns:mc="http://schemas.openxmlformats.org/markup-compatibility/2006">
              <mc:Choice xmlns:v="urn:schemas-microsoft-com:vml" Requires="v">
                <p:oleObj name="Equation" r:id="rId17" imgW="152334" imgH="139639" progId="Equation.3">
                  <p:embed/>
                </p:oleObj>
              </mc:Choice>
              <mc:Fallback>
                <p:oleObj name="Equation" r:id="rId17" imgW="152334" imgH="139639" progId="Equation.3">
                  <p:embed/>
                  <p:pic>
                    <p:nvPicPr>
                      <p:cNvPr id="117772"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86453" y="5132614"/>
                        <a:ext cx="416821"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73" name="Object 13"/>
          <p:cNvGraphicFramePr>
            <a:graphicFrameLocks noChangeAspect="1"/>
          </p:cNvGraphicFramePr>
          <p:nvPr>
            <p:extLst>
              <p:ext uri="{D42A27DB-BD31-4B8C-83A1-F6EECF244321}">
                <p14:modId xmlns:p14="http://schemas.microsoft.com/office/powerpoint/2010/main" val="795931681"/>
              </p:ext>
            </p:extLst>
          </p:nvPr>
        </p:nvGraphicFramePr>
        <p:xfrm>
          <a:off x="9372716" y="4561114"/>
          <a:ext cx="1390106" cy="406400"/>
        </p:xfrm>
        <a:graphic>
          <a:graphicData uri="http://schemas.openxmlformats.org/presentationml/2006/ole">
            <mc:AlternateContent xmlns:mc="http://schemas.openxmlformats.org/markup-compatibility/2006">
              <mc:Choice xmlns:v="urn:schemas-microsoft-com:vml" Requires="v">
                <p:oleObj name="Equation" r:id="rId19" imgW="507960" imgH="203040" progId="Equation.3">
                  <p:embed/>
                </p:oleObj>
              </mc:Choice>
              <mc:Fallback>
                <p:oleObj name="Equation" r:id="rId19" imgW="507960" imgH="203040" progId="Equation.3">
                  <p:embed/>
                  <p:pic>
                    <p:nvPicPr>
                      <p:cNvPr id="117773"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372716" y="4561114"/>
                        <a:ext cx="1390106"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74" name="Object 14"/>
          <p:cNvGraphicFramePr>
            <a:graphicFrameLocks noChangeAspect="1"/>
          </p:cNvGraphicFramePr>
          <p:nvPr>
            <p:extLst>
              <p:ext uri="{D42A27DB-BD31-4B8C-83A1-F6EECF244321}">
                <p14:modId xmlns:p14="http://schemas.microsoft.com/office/powerpoint/2010/main" val="2418219615"/>
              </p:ext>
            </p:extLst>
          </p:nvPr>
        </p:nvGraphicFramePr>
        <p:xfrm>
          <a:off x="5220685" y="5132614"/>
          <a:ext cx="243321" cy="304800"/>
        </p:xfrm>
        <a:graphic>
          <a:graphicData uri="http://schemas.openxmlformats.org/presentationml/2006/ole">
            <mc:AlternateContent xmlns:mc="http://schemas.openxmlformats.org/markup-compatibility/2006">
              <mc:Choice xmlns:v="urn:schemas-microsoft-com:vml" Requires="v">
                <p:oleObj name="Equation" r:id="rId21" imgW="88746" imgH="152136" progId="Equation.3">
                  <p:embed/>
                </p:oleObj>
              </mc:Choice>
              <mc:Fallback>
                <p:oleObj name="Equation" r:id="rId21" imgW="88746" imgH="152136" progId="Equation.3">
                  <p:embed/>
                  <p:pic>
                    <p:nvPicPr>
                      <p:cNvPr id="117774"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20685" y="5132614"/>
                        <a:ext cx="243321"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nvGraphicFramePr>
        <p:xfrm>
          <a:off x="3893329" y="4361958"/>
          <a:ext cx="788601" cy="342147"/>
        </p:xfrm>
        <a:graphic>
          <a:graphicData uri="http://schemas.openxmlformats.org/presentationml/2006/ole">
            <mc:AlternateContent xmlns:mc="http://schemas.openxmlformats.org/markup-compatibility/2006">
              <mc:Choice xmlns:v="urn:schemas-microsoft-com:vml" Requires="v">
                <p:oleObj name="Equation" r:id="rId23" imgW="88707" imgH="164742" progId="Equation.3">
                  <p:embed/>
                </p:oleObj>
              </mc:Choice>
              <mc:Fallback>
                <p:oleObj name="Equation" r:id="rId23" imgW="88707" imgH="164742" progId="Equation.3">
                  <p:embed/>
                  <p:pic>
                    <p:nvPicPr>
                      <p:cNvPr id="19"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93329" y="4361958"/>
                        <a:ext cx="788601" cy="342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8043456" y="3440236"/>
            <a:ext cx="3296371" cy="646331"/>
          </a:xfrm>
          <a:prstGeom prst="rect">
            <a:avLst/>
          </a:prstGeom>
          <a:noFill/>
        </p:spPr>
        <p:txBody>
          <a:bodyPr wrap="none" rtlCol="0">
            <a:spAutoFit/>
          </a:bodyPr>
          <a:lstStyle/>
          <a:p>
            <a:r>
              <a:rPr lang="en-GB" dirty="0">
                <a:solidFill>
                  <a:schemeClr val="accent1"/>
                </a:solidFill>
              </a:rPr>
              <a:t>t</a:t>
            </a:r>
            <a:r>
              <a:rPr lang="en-GB" b="0" dirty="0">
                <a:solidFill>
                  <a:schemeClr val="accent1"/>
                </a:solidFill>
              </a:rPr>
              <a:t>he Fourier transform of </a:t>
            </a:r>
            <a:r>
              <a:rPr lang="en-GB" dirty="0">
                <a:solidFill>
                  <a:schemeClr val="accent1"/>
                </a:solidFill>
              </a:rPr>
              <a:t> unity in</a:t>
            </a:r>
          </a:p>
          <a:p>
            <a:r>
              <a:rPr lang="en-GB" dirty="0">
                <a:solidFill>
                  <a:schemeClr val="accent1"/>
                </a:solidFill>
              </a:rPr>
              <a:t>t</a:t>
            </a:r>
            <a:r>
              <a:rPr lang="en-GB" b="0" dirty="0">
                <a:solidFill>
                  <a:schemeClr val="accent1"/>
                </a:solidFill>
              </a:rPr>
              <a:t>he time domain</a:t>
            </a:r>
          </a:p>
        </p:txBody>
      </p:sp>
      <p:sp>
        <p:nvSpPr>
          <p:cNvPr id="23" name="TextBox 22"/>
          <p:cNvSpPr txBox="1"/>
          <p:nvPr/>
        </p:nvSpPr>
        <p:spPr>
          <a:xfrm>
            <a:off x="1662946" y="3301737"/>
            <a:ext cx="2276954" cy="646331"/>
          </a:xfrm>
          <a:prstGeom prst="rect">
            <a:avLst/>
          </a:prstGeom>
          <a:noFill/>
        </p:spPr>
        <p:txBody>
          <a:bodyPr wrap="square" rtlCol="0">
            <a:spAutoFit/>
          </a:bodyPr>
          <a:lstStyle/>
          <a:p>
            <a:pPr algn="ctr"/>
            <a:r>
              <a:rPr lang="en-GB" dirty="0">
                <a:solidFill>
                  <a:schemeClr val="accent1"/>
                </a:solidFill>
              </a:rPr>
              <a:t>a</a:t>
            </a:r>
            <a:r>
              <a:rPr lang="en-GB" b="0" dirty="0">
                <a:solidFill>
                  <a:schemeClr val="accent1"/>
                </a:solidFill>
              </a:rPr>
              <a:t>n impulse in the frequency domain</a:t>
            </a:r>
          </a:p>
        </p:txBody>
      </p:sp>
      <p:sp>
        <p:nvSpPr>
          <p:cNvPr id="25" name="Oval 24"/>
          <p:cNvSpPr/>
          <p:nvPr/>
        </p:nvSpPr>
        <p:spPr>
          <a:xfrm>
            <a:off x="4075075" y="3222813"/>
            <a:ext cx="1278659" cy="841889"/>
          </a:xfrm>
          <a:prstGeom prst="ellipse">
            <a:avLst/>
          </a:prstGeom>
          <a:noFill/>
          <a:ln w="38100">
            <a:solidFill>
              <a:schemeClr val="accent1">
                <a:alpha val="64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173757" y="3083692"/>
            <a:ext cx="1640050" cy="1130088"/>
          </a:xfrm>
          <a:prstGeom prst="ellipse">
            <a:avLst/>
          </a:prstGeom>
          <a:noFill/>
          <a:ln w="38100">
            <a:solidFill>
              <a:schemeClr val="accent1">
                <a:alpha val="66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0</a:t>
            </a:r>
            <a:endParaRPr lang="en-US" dirty="0"/>
          </a:p>
        </p:txBody>
      </p:sp>
    </p:spTree>
    <p:extLst>
      <p:ext uri="{BB962C8B-B14F-4D97-AF65-F5344CB8AC3E}">
        <p14:creationId xmlns:p14="http://schemas.microsoft.com/office/powerpoint/2010/main" val="34023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Duality Property</a:t>
            </a:r>
          </a:p>
        </p:txBody>
      </p:sp>
      <p:graphicFrame>
        <p:nvGraphicFramePr>
          <p:cNvPr id="4" name="Object 3"/>
          <p:cNvGraphicFramePr>
            <a:graphicFrameLocks noChangeAspect="1"/>
          </p:cNvGraphicFramePr>
          <p:nvPr>
            <p:extLst>
              <p:ext uri="{D42A27DB-BD31-4B8C-83A1-F6EECF244321}">
                <p14:modId xmlns:p14="http://schemas.microsoft.com/office/powerpoint/2010/main" val="2654044240"/>
              </p:ext>
            </p:extLst>
          </p:nvPr>
        </p:nvGraphicFramePr>
        <p:xfrm>
          <a:off x="4364476" y="1661264"/>
          <a:ext cx="3429777" cy="460375"/>
        </p:xfrm>
        <a:graphic>
          <a:graphicData uri="http://schemas.openxmlformats.org/presentationml/2006/ole">
            <mc:AlternateContent xmlns:mc="http://schemas.openxmlformats.org/markup-compatibility/2006">
              <mc:Choice xmlns:v="urn:schemas-microsoft-com:vml" Requires="v">
                <p:oleObj name="Equation" r:id="rId3" imgW="1205977" imgH="215806" progId="Equation.3">
                  <p:embed/>
                </p:oleObj>
              </mc:Choice>
              <mc:Fallback>
                <p:oleObj name="Equation" r:id="rId3" imgW="1205977" imgH="215806"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476" y="1661264"/>
                        <a:ext cx="3429777"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3955" name="Object 3"/>
          <p:cNvGraphicFramePr>
            <a:graphicFrameLocks noChangeAspect="1"/>
          </p:cNvGraphicFramePr>
          <p:nvPr>
            <p:extLst>
              <p:ext uri="{D42A27DB-BD31-4B8C-83A1-F6EECF244321}">
                <p14:modId xmlns:p14="http://schemas.microsoft.com/office/powerpoint/2010/main" val="1572989379"/>
              </p:ext>
            </p:extLst>
          </p:nvPr>
        </p:nvGraphicFramePr>
        <p:xfrm>
          <a:off x="3759716" y="2717473"/>
          <a:ext cx="4764872" cy="839788"/>
        </p:xfrm>
        <a:graphic>
          <a:graphicData uri="http://schemas.openxmlformats.org/presentationml/2006/ole">
            <mc:AlternateContent xmlns:mc="http://schemas.openxmlformats.org/markup-compatibility/2006">
              <mc:Choice xmlns:v="urn:schemas-microsoft-com:vml" Requires="v">
                <p:oleObj name="Equation" r:id="rId5" imgW="1676160" imgH="393480" progId="Equation.3">
                  <p:embed/>
                </p:oleObj>
              </mc:Choice>
              <mc:Fallback>
                <p:oleObj name="Equation" r:id="rId5" imgW="1676160" imgH="393480" progId="Equation.3">
                  <p:embed/>
                  <p:pic>
                    <p:nvPicPr>
                      <p:cNvPr id="2539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9716" y="2717473"/>
                        <a:ext cx="4764872"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380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Fourier Transform of a Rectangular Pulse</a:t>
            </a:r>
          </a:p>
        </p:txBody>
      </p:sp>
      <p:graphicFrame>
        <p:nvGraphicFramePr>
          <p:cNvPr id="3" name="Object 2"/>
          <p:cNvGraphicFramePr>
            <a:graphicFrameLocks noChangeAspect="1"/>
          </p:cNvGraphicFramePr>
          <p:nvPr>
            <p:extLst>
              <p:ext uri="{D42A27DB-BD31-4B8C-83A1-F6EECF244321}">
                <p14:modId xmlns:p14="http://schemas.microsoft.com/office/powerpoint/2010/main" val="3018453630"/>
              </p:ext>
            </p:extLst>
          </p:nvPr>
        </p:nvGraphicFramePr>
        <p:xfrm>
          <a:off x="1271483" y="1338838"/>
          <a:ext cx="2414213" cy="1290859"/>
        </p:xfrm>
        <a:graphic>
          <a:graphicData uri="http://schemas.openxmlformats.org/presentationml/2006/ole">
            <mc:AlternateContent xmlns:mc="http://schemas.openxmlformats.org/markup-compatibility/2006">
              <mc:Choice xmlns:v="urn:schemas-microsoft-com:vml" Requires="v">
                <p:oleObj name="Equation" r:id="rId3" imgW="1104900" imgH="787400" progId="Equation.3">
                  <p:embed/>
                </p:oleObj>
              </mc:Choice>
              <mc:Fallback>
                <p:oleObj name="Equation" r:id="rId3" imgW="1104900" imgH="78740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483" y="1338838"/>
                        <a:ext cx="2414213" cy="12908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1" name="Object 3"/>
          <p:cNvGraphicFramePr>
            <a:graphicFrameLocks noChangeAspect="1"/>
          </p:cNvGraphicFramePr>
          <p:nvPr>
            <p:extLst>
              <p:ext uri="{D42A27DB-BD31-4B8C-83A1-F6EECF244321}">
                <p14:modId xmlns:p14="http://schemas.microsoft.com/office/powerpoint/2010/main" val="1556189618"/>
              </p:ext>
            </p:extLst>
          </p:nvPr>
        </p:nvGraphicFramePr>
        <p:xfrm>
          <a:off x="1751013" y="2973388"/>
          <a:ext cx="8634412" cy="1379537"/>
        </p:xfrm>
        <a:graphic>
          <a:graphicData uri="http://schemas.openxmlformats.org/presentationml/2006/ole">
            <mc:AlternateContent xmlns:mc="http://schemas.openxmlformats.org/markup-compatibility/2006">
              <mc:Choice xmlns:v="urn:schemas-microsoft-com:vml" Requires="v">
                <p:oleObj name="Equation" r:id="rId5" imgW="3936960" imgH="838080" progId="Equation.3">
                  <p:embed/>
                </p:oleObj>
              </mc:Choice>
              <mc:Fallback>
                <p:oleObj name="Equation" r:id="rId5" imgW="3936960" imgH="838080" progId="Equation.3">
                  <p:embed/>
                  <p:pic>
                    <p:nvPicPr>
                      <p:cNvPr id="1198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1013" y="2973388"/>
                        <a:ext cx="8634412" cy="1379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9813" name="Group 119812"/>
          <p:cNvGrpSpPr/>
          <p:nvPr/>
        </p:nvGrpSpPr>
        <p:grpSpPr>
          <a:xfrm>
            <a:off x="4460294" y="993901"/>
            <a:ext cx="3557305" cy="1728662"/>
            <a:chOff x="4460875" y="993901"/>
            <a:chExt cx="3557768" cy="1728662"/>
          </a:xfrm>
        </p:grpSpPr>
        <p:grpSp>
          <p:nvGrpSpPr>
            <p:cNvPr id="17" name="Group 16"/>
            <p:cNvGrpSpPr/>
            <p:nvPr/>
          </p:nvGrpSpPr>
          <p:grpSpPr>
            <a:xfrm>
              <a:off x="4460875" y="1273976"/>
              <a:ext cx="3557768" cy="1448587"/>
              <a:chOff x="4946650" y="1347794"/>
              <a:chExt cx="3557768" cy="1448587"/>
            </a:xfrm>
          </p:grpSpPr>
          <p:graphicFrame>
            <p:nvGraphicFramePr>
              <p:cNvPr id="119815" name="Object 7"/>
              <p:cNvGraphicFramePr>
                <a:graphicFrameLocks noChangeAspect="1"/>
              </p:cNvGraphicFramePr>
              <p:nvPr>
                <p:extLst>
                  <p:ext uri="{D42A27DB-BD31-4B8C-83A1-F6EECF244321}">
                    <p14:modId xmlns:p14="http://schemas.microsoft.com/office/powerpoint/2010/main" val="1566739910"/>
                  </p:ext>
                </p:extLst>
              </p:nvPr>
            </p:nvGraphicFramePr>
            <p:xfrm>
              <a:off x="8307620" y="2106612"/>
              <a:ext cx="196798" cy="255588"/>
            </p:xfrm>
            <a:graphic>
              <a:graphicData uri="http://schemas.openxmlformats.org/presentationml/2006/ole">
                <mc:AlternateContent xmlns:mc="http://schemas.openxmlformats.org/markup-compatibility/2006">
                  <mc:Choice xmlns:v="urn:schemas-microsoft-com:vml" Requires="v">
                    <p:oleObj name="Equation" r:id="rId7" imgW="88746" imgH="152136" progId="Equation.3">
                      <p:embed/>
                    </p:oleObj>
                  </mc:Choice>
                  <mc:Fallback>
                    <p:oleObj name="Equation" r:id="rId7" imgW="88746" imgH="152136" progId="Equation.3">
                      <p:embed/>
                      <p:pic>
                        <p:nvPicPr>
                          <p:cNvPr id="11981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7620" y="2106612"/>
                            <a:ext cx="196798"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8" name="Object 10"/>
              <p:cNvGraphicFramePr>
                <a:graphicFrameLocks noChangeAspect="1"/>
              </p:cNvGraphicFramePr>
              <p:nvPr>
                <p:extLst>
                  <p:ext uri="{D42A27DB-BD31-4B8C-83A1-F6EECF244321}">
                    <p14:modId xmlns:p14="http://schemas.microsoft.com/office/powerpoint/2010/main" val="1017817918"/>
                  </p:ext>
                </p:extLst>
              </p:nvPr>
            </p:nvGraphicFramePr>
            <p:xfrm>
              <a:off x="6405467" y="1347794"/>
              <a:ext cx="207379" cy="279400"/>
            </p:xfrm>
            <a:graphic>
              <a:graphicData uri="http://schemas.openxmlformats.org/presentationml/2006/ole">
                <mc:AlternateContent xmlns:mc="http://schemas.openxmlformats.org/markup-compatibility/2006">
                  <mc:Choice xmlns:v="urn:schemas-microsoft-com:vml" Requires="v">
                    <p:oleObj name="Equation" r:id="rId9" imgW="88707" imgH="164742" progId="Equation.3">
                      <p:embed/>
                    </p:oleObj>
                  </mc:Choice>
                  <mc:Fallback>
                    <p:oleObj name="Equation" r:id="rId9" imgW="88707" imgH="164742" progId="Equation.3">
                      <p:embed/>
                      <p:pic>
                        <p:nvPicPr>
                          <p:cNvPr id="119818"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5467" y="1347794"/>
                            <a:ext cx="207379"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9" name="Object 11"/>
              <p:cNvGraphicFramePr>
                <a:graphicFrameLocks noChangeAspect="1"/>
              </p:cNvGraphicFramePr>
              <p:nvPr>
                <p:extLst>
                  <p:ext uri="{D42A27DB-BD31-4B8C-83A1-F6EECF244321}">
                    <p14:modId xmlns:p14="http://schemas.microsoft.com/office/powerpoint/2010/main" val="3028955984"/>
                  </p:ext>
                </p:extLst>
              </p:nvPr>
            </p:nvGraphicFramePr>
            <p:xfrm>
              <a:off x="5509761" y="2247894"/>
              <a:ext cx="461919" cy="522287"/>
            </p:xfrm>
            <a:graphic>
              <a:graphicData uri="http://schemas.openxmlformats.org/presentationml/2006/ole">
                <mc:AlternateContent xmlns:mc="http://schemas.openxmlformats.org/markup-compatibility/2006">
                  <mc:Choice xmlns:v="urn:schemas-microsoft-com:vml" Requires="v">
                    <p:oleObj name="Equation" r:id="rId11" imgW="253890" imgH="393529" progId="Equation.3">
                      <p:embed/>
                    </p:oleObj>
                  </mc:Choice>
                  <mc:Fallback>
                    <p:oleObj name="Equation" r:id="rId11" imgW="253890" imgH="393529" progId="Equation.3">
                      <p:embed/>
                      <p:pic>
                        <p:nvPicPr>
                          <p:cNvPr id="119819"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9761" y="2247894"/>
                            <a:ext cx="461919"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20" name="Object 12"/>
              <p:cNvGraphicFramePr>
                <a:graphicFrameLocks noChangeAspect="1"/>
              </p:cNvGraphicFramePr>
              <p:nvPr>
                <p:extLst>
                  <p:ext uri="{D42A27DB-BD31-4B8C-83A1-F6EECF244321}">
                    <p14:modId xmlns:p14="http://schemas.microsoft.com/office/powerpoint/2010/main" val="1040138850"/>
                  </p:ext>
                </p:extLst>
              </p:nvPr>
            </p:nvGraphicFramePr>
            <p:xfrm>
              <a:off x="7212909" y="2232025"/>
              <a:ext cx="299834" cy="564356"/>
            </p:xfrm>
            <a:graphic>
              <a:graphicData uri="http://schemas.openxmlformats.org/presentationml/2006/ole">
                <mc:AlternateContent xmlns:mc="http://schemas.openxmlformats.org/markup-compatibility/2006">
                  <mc:Choice xmlns:v="urn:schemas-microsoft-com:vml" Requires="v">
                    <p:oleObj name="Equation" r:id="rId13" imgW="152334" imgH="393529" progId="Equation.3">
                      <p:embed/>
                    </p:oleObj>
                  </mc:Choice>
                  <mc:Fallback>
                    <p:oleObj name="Equation" r:id="rId13" imgW="152334" imgH="393529" progId="Equation.3">
                      <p:embed/>
                      <p:pic>
                        <p:nvPicPr>
                          <p:cNvPr id="11982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12909" y="2232025"/>
                            <a:ext cx="299834" cy="564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14"/>
              <p:cNvGrpSpPr>
                <a:grpSpLocks noChangeAspect="1"/>
              </p:cNvGrpSpPr>
              <p:nvPr/>
            </p:nvGrpSpPr>
            <p:grpSpPr bwMode="auto">
              <a:xfrm>
                <a:off x="4946650" y="1425575"/>
                <a:ext cx="3282950" cy="1296988"/>
                <a:chOff x="3116" y="898"/>
                <a:chExt cx="2068" cy="817"/>
              </a:xfrm>
            </p:grpSpPr>
            <p:sp>
              <p:nvSpPr>
                <p:cNvPr id="5" name="AutoShape 213"/>
                <p:cNvSpPr>
                  <a:spLocks noChangeAspect="1" noChangeArrowheads="1" noTextEdit="1"/>
                </p:cNvSpPr>
                <p:nvPr/>
              </p:nvSpPr>
              <p:spPr bwMode="auto">
                <a:xfrm>
                  <a:off x="3116" y="898"/>
                  <a:ext cx="2068"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215"/>
                <p:cNvSpPr>
                  <a:spLocks noChangeShapeType="1"/>
                </p:cNvSpPr>
                <p:nvPr/>
              </p:nvSpPr>
              <p:spPr bwMode="auto">
                <a:xfrm flipH="1">
                  <a:off x="3116" y="1406"/>
                  <a:ext cx="2056"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216"/>
                <p:cNvSpPr>
                  <a:spLocks noChangeShapeType="1"/>
                </p:cNvSpPr>
                <p:nvPr/>
              </p:nvSpPr>
              <p:spPr bwMode="auto">
                <a:xfrm>
                  <a:off x="4144" y="898"/>
                  <a:ext cx="0" cy="59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17"/>
                <p:cNvSpPr>
                  <a:spLocks noChangeShapeType="1"/>
                </p:cNvSpPr>
                <p:nvPr/>
              </p:nvSpPr>
              <p:spPr bwMode="auto">
                <a:xfrm flipH="1">
                  <a:off x="3669" y="1064"/>
                  <a:ext cx="945" cy="0"/>
                </a:xfrm>
                <a:prstGeom prst="line">
                  <a:avLst/>
                </a:prstGeom>
                <a:noFill/>
                <a:ln w="4445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219"/>
                <p:cNvSpPr>
                  <a:spLocks noChangeShapeType="1"/>
                </p:cNvSpPr>
                <p:nvPr/>
              </p:nvSpPr>
              <p:spPr bwMode="auto">
                <a:xfrm>
                  <a:off x="4601" y="1052"/>
                  <a:ext cx="0" cy="354"/>
                </a:xfrm>
                <a:prstGeom prst="line">
                  <a:avLst/>
                </a:prstGeom>
                <a:noFill/>
                <a:ln w="4445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20"/>
                <p:cNvSpPr>
                  <a:spLocks noChangeShapeType="1"/>
                </p:cNvSpPr>
                <p:nvPr/>
              </p:nvSpPr>
              <p:spPr bwMode="auto">
                <a:xfrm flipH="1">
                  <a:off x="4591" y="1406"/>
                  <a:ext cx="581" cy="0"/>
                </a:xfrm>
                <a:prstGeom prst="line">
                  <a:avLst/>
                </a:prstGeom>
                <a:noFill/>
                <a:ln w="4445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21"/>
                <p:cNvSpPr>
                  <a:spLocks noChangeShapeType="1"/>
                </p:cNvSpPr>
                <p:nvPr/>
              </p:nvSpPr>
              <p:spPr bwMode="auto">
                <a:xfrm>
                  <a:off x="3672" y="1052"/>
                  <a:ext cx="0" cy="354"/>
                </a:xfrm>
                <a:prstGeom prst="line">
                  <a:avLst/>
                </a:prstGeom>
                <a:noFill/>
                <a:ln w="4445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22"/>
                <p:cNvSpPr>
                  <a:spLocks noChangeShapeType="1"/>
                </p:cNvSpPr>
                <p:nvPr/>
              </p:nvSpPr>
              <p:spPr bwMode="auto">
                <a:xfrm flipH="1">
                  <a:off x="3116" y="1406"/>
                  <a:ext cx="567" cy="0"/>
                </a:xfrm>
                <a:prstGeom prst="line">
                  <a:avLst/>
                </a:prstGeom>
                <a:noFill/>
                <a:ln w="4445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16" name="Object 15"/>
              <p:cNvGraphicFramePr>
                <a:graphicFrameLocks noChangeAspect="1"/>
              </p:cNvGraphicFramePr>
              <p:nvPr>
                <p:extLst>
                  <p:ext uri="{D42A27DB-BD31-4B8C-83A1-F6EECF244321}">
                    <p14:modId xmlns:p14="http://schemas.microsoft.com/office/powerpoint/2010/main" val="3007967743"/>
                  </p:ext>
                </p:extLst>
              </p:nvPr>
            </p:nvGraphicFramePr>
            <p:xfrm>
              <a:off x="6330950" y="2211387"/>
              <a:ext cx="296862" cy="301625"/>
            </p:xfrm>
            <a:graphic>
              <a:graphicData uri="http://schemas.openxmlformats.org/presentationml/2006/ole">
                <mc:AlternateContent xmlns:mc="http://schemas.openxmlformats.org/markup-compatibility/2006">
                  <mc:Choice xmlns:v="urn:schemas-microsoft-com:vml" Requires="v">
                    <p:oleObj name="Equation" r:id="rId15" imgW="126720" imgH="177480" progId="Equation.3">
                      <p:embed/>
                    </p:oleObj>
                  </mc:Choice>
                  <mc:Fallback>
                    <p:oleObj name="Equation" r:id="rId15" imgW="126720" imgH="177480" progId="Equation.3">
                      <p:embed/>
                      <p:pic>
                        <p:nvPicPr>
                          <p:cNvPr id="16"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30950" y="2211387"/>
                            <a:ext cx="296862"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2989919685"/>
                </p:ext>
              </p:extLst>
            </p:nvPr>
          </p:nvGraphicFramePr>
          <p:xfrm>
            <a:off x="6144275" y="993901"/>
            <a:ext cx="492052" cy="357856"/>
          </p:xfrm>
          <a:graphic>
            <a:graphicData uri="http://schemas.openxmlformats.org/presentationml/2006/ole">
              <mc:AlternateContent xmlns:mc="http://schemas.openxmlformats.org/markup-compatibility/2006">
                <mc:Choice xmlns:v="urn:schemas-microsoft-com:vml" Requires="v">
                  <p:oleObj name="Equation" r:id="rId17" imgW="279360" imgH="203040" progId="Equation.3">
                    <p:embed/>
                  </p:oleObj>
                </mc:Choice>
                <mc:Fallback>
                  <p:oleObj name="Equation" r:id="rId17" imgW="279360" imgH="203040" progId="Equation.3">
                    <p:embed/>
                    <p:pic>
                      <p:nvPicPr>
                        <p:cNvPr id="1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44275" y="993901"/>
                          <a:ext cx="492052" cy="3578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9810" name="Group 119809"/>
          <p:cNvGrpSpPr/>
          <p:nvPr/>
        </p:nvGrpSpPr>
        <p:grpSpPr>
          <a:xfrm>
            <a:off x="4041249" y="4365631"/>
            <a:ext cx="4351166" cy="2049457"/>
            <a:chOff x="4041775" y="4365630"/>
            <a:chExt cx="4351733" cy="2049457"/>
          </a:xfrm>
        </p:grpSpPr>
        <p:grpSp>
          <p:nvGrpSpPr>
            <p:cNvPr id="20" name="Group 770"/>
            <p:cNvGrpSpPr>
              <a:grpSpLocks noChangeAspect="1"/>
            </p:cNvGrpSpPr>
            <p:nvPr/>
          </p:nvGrpSpPr>
          <p:grpSpPr bwMode="auto">
            <a:xfrm>
              <a:off x="4041775" y="4365630"/>
              <a:ext cx="4108450" cy="1851026"/>
              <a:chOff x="2546" y="2750"/>
              <a:chExt cx="2588" cy="1166"/>
            </a:xfrm>
          </p:grpSpPr>
          <p:sp>
            <p:nvSpPr>
              <p:cNvPr id="21" name="AutoShape 769"/>
              <p:cNvSpPr>
                <a:spLocks noChangeAspect="1" noChangeArrowheads="1" noTextEdit="1"/>
              </p:cNvSpPr>
              <p:nvPr/>
            </p:nvSpPr>
            <p:spPr bwMode="auto">
              <a:xfrm>
                <a:off x="2546" y="2750"/>
                <a:ext cx="2588" cy="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Line 812"/>
              <p:cNvSpPr>
                <a:spLocks noChangeShapeType="1"/>
              </p:cNvSpPr>
              <p:nvPr/>
            </p:nvSpPr>
            <p:spPr bwMode="auto">
              <a:xfrm flipH="1">
                <a:off x="2546" y="3635"/>
                <a:ext cx="2582"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813"/>
              <p:cNvSpPr>
                <a:spLocks noChangeShapeType="1"/>
              </p:cNvSpPr>
              <p:nvPr/>
            </p:nvSpPr>
            <p:spPr bwMode="auto">
              <a:xfrm>
                <a:off x="3837" y="2753"/>
                <a:ext cx="0" cy="116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 name="Freeform 18"/>
            <p:cNvSpPr/>
            <p:nvPr/>
          </p:nvSpPr>
          <p:spPr>
            <a:xfrm>
              <a:off x="4254500" y="4565966"/>
              <a:ext cx="3657600" cy="1463744"/>
            </a:xfrm>
            <a:custGeom>
              <a:avLst/>
              <a:gdLst>
                <a:gd name="connsiteX0" fmla="*/ 0 w 3657600"/>
                <a:gd name="connsiteY0" fmla="*/ 1270014 h 1463706"/>
                <a:gd name="connsiteX1" fmla="*/ 66675 w 3657600"/>
                <a:gd name="connsiteY1" fmla="*/ 1228739 h 1463706"/>
                <a:gd name="connsiteX2" fmla="*/ 139700 w 3657600"/>
                <a:gd name="connsiteY2" fmla="*/ 1177939 h 1463706"/>
                <a:gd name="connsiteX3" fmla="*/ 228600 w 3657600"/>
                <a:gd name="connsiteY3" fmla="*/ 1120789 h 1463706"/>
                <a:gd name="connsiteX4" fmla="*/ 276225 w 3657600"/>
                <a:gd name="connsiteY4" fmla="*/ 1089039 h 1463706"/>
                <a:gd name="connsiteX5" fmla="*/ 365125 w 3657600"/>
                <a:gd name="connsiteY5" fmla="*/ 1050939 h 1463706"/>
                <a:gd name="connsiteX6" fmla="*/ 460375 w 3657600"/>
                <a:gd name="connsiteY6" fmla="*/ 1047764 h 1463706"/>
                <a:gd name="connsiteX7" fmla="*/ 558800 w 3657600"/>
                <a:gd name="connsiteY7" fmla="*/ 1092214 h 1463706"/>
                <a:gd name="connsiteX8" fmla="*/ 663575 w 3657600"/>
                <a:gd name="connsiteY8" fmla="*/ 1177939 h 1463706"/>
                <a:gd name="connsiteX9" fmla="*/ 727075 w 3657600"/>
                <a:gd name="connsiteY9" fmla="*/ 1244614 h 1463706"/>
                <a:gd name="connsiteX10" fmla="*/ 800100 w 3657600"/>
                <a:gd name="connsiteY10" fmla="*/ 1323989 h 1463706"/>
                <a:gd name="connsiteX11" fmla="*/ 869950 w 3657600"/>
                <a:gd name="connsiteY11" fmla="*/ 1390664 h 1463706"/>
                <a:gd name="connsiteX12" fmla="*/ 911225 w 3657600"/>
                <a:gd name="connsiteY12" fmla="*/ 1435114 h 1463706"/>
                <a:gd name="connsiteX13" fmla="*/ 1006475 w 3657600"/>
                <a:gd name="connsiteY13" fmla="*/ 1463689 h 1463706"/>
                <a:gd name="connsiteX14" fmla="*/ 1101725 w 3657600"/>
                <a:gd name="connsiteY14" fmla="*/ 1431939 h 1463706"/>
                <a:gd name="connsiteX15" fmla="*/ 1203325 w 3657600"/>
                <a:gd name="connsiteY15" fmla="*/ 1314464 h 1463706"/>
                <a:gd name="connsiteX16" fmla="*/ 1285875 w 3657600"/>
                <a:gd name="connsiteY16" fmla="*/ 1149364 h 1463706"/>
                <a:gd name="connsiteX17" fmla="*/ 1377950 w 3657600"/>
                <a:gd name="connsiteY17" fmla="*/ 917589 h 1463706"/>
                <a:gd name="connsiteX18" fmla="*/ 1558925 w 3657600"/>
                <a:gd name="connsiteY18" fmla="*/ 409589 h 1463706"/>
                <a:gd name="connsiteX19" fmla="*/ 1612900 w 3657600"/>
                <a:gd name="connsiteY19" fmla="*/ 263539 h 1463706"/>
                <a:gd name="connsiteX20" fmla="*/ 1651000 w 3657600"/>
                <a:gd name="connsiteY20" fmla="*/ 184164 h 1463706"/>
                <a:gd name="connsiteX21" fmla="*/ 1736725 w 3657600"/>
                <a:gd name="connsiteY21" fmla="*/ 47639 h 1463706"/>
                <a:gd name="connsiteX22" fmla="*/ 1838325 w 3657600"/>
                <a:gd name="connsiteY22" fmla="*/ 14 h 1463706"/>
                <a:gd name="connsiteX23" fmla="*/ 1933575 w 3657600"/>
                <a:gd name="connsiteY23" fmla="*/ 44464 h 1463706"/>
                <a:gd name="connsiteX24" fmla="*/ 2028825 w 3657600"/>
                <a:gd name="connsiteY24" fmla="*/ 187339 h 1463706"/>
                <a:gd name="connsiteX25" fmla="*/ 2108200 w 3657600"/>
                <a:gd name="connsiteY25" fmla="*/ 390539 h 1463706"/>
                <a:gd name="connsiteX26" fmla="*/ 2206625 w 3657600"/>
                <a:gd name="connsiteY26" fmla="*/ 657239 h 1463706"/>
                <a:gd name="connsiteX27" fmla="*/ 2371725 w 3657600"/>
                <a:gd name="connsiteY27" fmla="*/ 1120789 h 1463706"/>
                <a:gd name="connsiteX28" fmla="*/ 2473325 w 3657600"/>
                <a:gd name="connsiteY28" fmla="*/ 1323989 h 1463706"/>
                <a:gd name="connsiteX29" fmla="*/ 2559050 w 3657600"/>
                <a:gd name="connsiteY29" fmla="*/ 1425589 h 1463706"/>
                <a:gd name="connsiteX30" fmla="*/ 2660650 w 3657600"/>
                <a:gd name="connsiteY30" fmla="*/ 1463689 h 1463706"/>
                <a:gd name="connsiteX31" fmla="*/ 2759075 w 3657600"/>
                <a:gd name="connsiteY31" fmla="*/ 1428764 h 1463706"/>
                <a:gd name="connsiteX32" fmla="*/ 2876550 w 3657600"/>
                <a:gd name="connsiteY32" fmla="*/ 1320814 h 1463706"/>
                <a:gd name="connsiteX33" fmla="*/ 2984500 w 3657600"/>
                <a:gd name="connsiteY33" fmla="*/ 1206514 h 1463706"/>
                <a:gd name="connsiteX34" fmla="*/ 3111500 w 3657600"/>
                <a:gd name="connsiteY34" fmla="*/ 1095389 h 1463706"/>
                <a:gd name="connsiteX35" fmla="*/ 3213100 w 3657600"/>
                <a:gd name="connsiteY35" fmla="*/ 1057289 h 1463706"/>
                <a:gd name="connsiteX36" fmla="*/ 3302000 w 3657600"/>
                <a:gd name="connsiteY36" fmla="*/ 1050939 h 1463706"/>
                <a:gd name="connsiteX37" fmla="*/ 3400425 w 3657600"/>
                <a:gd name="connsiteY37" fmla="*/ 1092214 h 1463706"/>
                <a:gd name="connsiteX38" fmla="*/ 3543300 w 3657600"/>
                <a:gd name="connsiteY38" fmla="*/ 1190639 h 1463706"/>
                <a:gd name="connsiteX39" fmla="*/ 3657600 w 3657600"/>
                <a:gd name="connsiteY39" fmla="*/ 1266839 h 1463706"/>
                <a:gd name="connsiteX0" fmla="*/ 0 w 3657600"/>
                <a:gd name="connsiteY0" fmla="*/ 1270014 h 1463744"/>
                <a:gd name="connsiteX1" fmla="*/ 66675 w 3657600"/>
                <a:gd name="connsiteY1" fmla="*/ 1228739 h 1463744"/>
                <a:gd name="connsiteX2" fmla="*/ 139700 w 3657600"/>
                <a:gd name="connsiteY2" fmla="*/ 1177939 h 1463744"/>
                <a:gd name="connsiteX3" fmla="*/ 228600 w 3657600"/>
                <a:gd name="connsiteY3" fmla="*/ 1120789 h 1463744"/>
                <a:gd name="connsiteX4" fmla="*/ 276225 w 3657600"/>
                <a:gd name="connsiteY4" fmla="*/ 1089039 h 1463744"/>
                <a:gd name="connsiteX5" fmla="*/ 365125 w 3657600"/>
                <a:gd name="connsiteY5" fmla="*/ 1050939 h 1463744"/>
                <a:gd name="connsiteX6" fmla="*/ 460375 w 3657600"/>
                <a:gd name="connsiteY6" fmla="*/ 1047764 h 1463744"/>
                <a:gd name="connsiteX7" fmla="*/ 558800 w 3657600"/>
                <a:gd name="connsiteY7" fmla="*/ 1092214 h 1463744"/>
                <a:gd name="connsiteX8" fmla="*/ 663575 w 3657600"/>
                <a:gd name="connsiteY8" fmla="*/ 1177939 h 1463744"/>
                <a:gd name="connsiteX9" fmla="*/ 727075 w 3657600"/>
                <a:gd name="connsiteY9" fmla="*/ 1244614 h 1463744"/>
                <a:gd name="connsiteX10" fmla="*/ 800100 w 3657600"/>
                <a:gd name="connsiteY10" fmla="*/ 1323989 h 1463744"/>
                <a:gd name="connsiteX11" fmla="*/ 869950 w 3657600"/>
                <a:gd name="connsiteY11" fmla="*/ 1390664 h 1463744"/>
                <a:gd name="connsiteX12" fmla="*/ 930275 w 3657600"/>
                <a:gd name="connsiteY12" fmla="*/ 1438289 h 1463744"/>
                <a:gd name="connsiteX13" fmla="*/ 1006475 w 3657600"/>
                <a:gd name="connsiteY13" fmla="*/ 1463689 h 1463744"/>
                <a:gd name="connsiteX14" fmla="*/ 1101725 w 3657600"/>
                <a:gd name="connsiteY14" fmla="*/ 1431939 h 1463744"/>
                <a:gd name="connsiteX15" fmla="*/ 1203325 w 3657600"/>
                <a:gd name="connsiteY15" fmla="*/ 1314464 h 1463744"/>
                <a:gd name="connsiteX16" fmla="*/ 1285875 w 3657600"/>
                <a:gd name="connsiteY16" fmla="*/ 1149364 h 1463744"/>
                <a:gd name="connsiteX17" fmla="*/ 1377950 w 3657600"/>
                <a:gd name="connsiteY17" fmla="*/ 917589 h 1463744"/>
                <a:gd name="connsiteX18" fmla="*/ 1558925 w 3657600"/>
                <a:gd name="connsiteY18" fmla="*/ 409589 h 1463744"/>
                <a:gd name="connsiteX19" fmla="*/ 1612900 w 3657600"/>
                <a:gd name="connsiteY19" fmla="*/ 263539 h 1463744"/>
                <a:gd name="connsiteX20" fmla="*/ 1651000 w 3657600"/>
                <a:gd name="connsiteY20" fmla="*/ 184164 h 1463744"/>
                <a:gd name="connsiteX21" fmla="*/ 1736725 w 3657600"/>
                <a:gd name="connsiteY21" fmla="*/ 47639 h 1463744"/>
                <a:gd name="connsiteX22" fmla="*/ 1838325 w 3657600"/>
                <a:gd name="connsiteY22" fmla="*/ 14 h 1463744"/>
                <a:gd name="connsiteX23" fmla="*/ 1933575 w 3657600"/>
                <a:gd name="connsiteY23" fmla="*/ 44464 h 1463744"/>
                <a:gd name="connsiteX24" fmla="*/ 2028825 w 3657600"/>
                <a:gd name="connsiteY24" fmla="*/ 187339 h 1463744"/>
                <a:gd name="connsiteX25" fmla="*/ 2108200 w 3657600"/>
                <a:gd name="connsiteY25" fmla="*/ 390539 h 1463744"/>
                <a:gd name="connsiteX26" fmla="*/ 2206625 w 3657600"/>
                <a:gd name="connsiteY26" fmla="*/ 657239 h 1463744"/>
                <a:gd name="connsiteX27" fmla="*/ 2371725 w 3657600"/>
                <a:gd name="connsiteY27" fmla="*/ 1120789 h 1463744"/>
                <a:gd name="connsiteX28" fmla="*/ 2473325 w 3657600"/>
                <a:gd name="connsiteY28" fmla="*/ 1323989 h 1463744"/>
                <a:gd name="connsiteX29" fmla="*/ 2559050 w 3657600"/>
                <a:gd name="connsiteY29" fmla="*/ 1425589 h 1463744"/>
                <a:gd name="connsiteX30" fmla="*/ 2660650 w 3657600"/>
                <a:gd name="connsiteY30" fmla="*/ 1463689 h 1463744"/>
                <a:gd name="connsiteX31" fmla="*/ 2759075 w 3657600"/>
                <a:gd name="connsiteY31" fmla="*/ 1428764 h 1463744"/>
                <a:gd name="connsiteX32" fmla="*/ 2876550 w 3657600"/>
                <a:gd name="connsiteY32" fmla="*/ 1320814 h 1463744"/>
                <a:gd name="connsiteX33" fmla="*/ 2984500 w 3657600"/>
                <a:gd name="connsiteY33" fmla="*/ 1206514 h 1463744"/>
                <a:gd name="connsiteX34" fmla="*/ 3111500 w 3657600"/>
                <a:gd name="connsiteY34" fmla="*/ 1095389 h 1463744"/>
                <a:gd name="connsiteX35" fmla="*/ 3213100 w 3657600"/>
                <a:gd name="connsiteY35" fmla="*/ 1057289 h 1463744"/>
                <a:gd name="connsiteX36" fmla="*/ 3302000 w 3657600"/>
                <a:gd name="connsiteY36" fmla="*/ 1050939 h 1463744"/>
                <a:gd name="connsiteX37" fmla="*/ 3400425 w 3657600"/>
                <a:gd name="connsiteY37" fmla="*/ 1092214 h 1463744"/>
                <a:gd name="connsiteX38" fmla="*/ 3543300 w 3657600"/>
                <a:gd name="connsiteY38" fmla="*/ 1190639 h 1463744"/>
                <a:gd name="connsiteX39" fmla="*/ 3657600 w 3657600"/>
                <a:gd name="connsiteY39" fmla="*/ 1266839 h 146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657600" h="1463744">
                  <a:moveTo>
                    <a:pt x="0" y="1270014"/>
                  </a:moveTo>
                  <a:cubicBezTo>
                    <a:pt x="21696" y="1257049"/>
                    <a:pt x="43392" y="1244085"/>
                    <a:pt x="66675" y="1228739"/>
                  </a:cubicBezTo>
                  <a:cubicBezTo>
                    <a:pt x="89958" y="1213393"/>
                    <a:pt x="112713" y="1195931"/>
                    <a:pt x="139700" y="1177939"/>
                  </a:cubicBezTo>
                  <a:cubicBezTo>
                    <a:pt x="166687" y="1159947"/>
                    <a:pt x="205846" y="1135606"/>
                    <a:pt x="228600" y="1120789"/>
                  </a:cubicBezTo>
                  <a:cubicBezTo>
                    <a:pt x="251354" y="1105972"/>
                    <a:pt x="253471" y="1100681"/>
                    <a:pt x="276225" y="1089039"/>
                  </a:cubicBezTo>
                  <a:cubicBezTo>
                    <a:pt x="298979" y="1077397"/>
                    <a:pt x="334433" y="1057818"/>
                    <a:pt x="365125" y="1050939"/>
                  </a:cubicBezTo>
                  <a:cubicBezTo>
                    <a:pt x="395817" y="1044060"/>
                    <a:pt x="428096" y="1040885"/>
                    <a:pt x="460375" y="1047764"/>
                  </a:cubicBezTo>
                  <a:cubicBezTo>
                    <a:pt x="492654" y="1054643"/>
                    <a:pt x="524933" y="1070518"/>
                    <a:pt x="558800" y="1092214"/>
                  </a:cubicBezTo>
                  <a:cubicBezTo>
                    <a:pt x="592667" y="1113910"/>
                    <a:pt x="635529" y="1152539"/>
                    <a:pt x="663575" y="1177939"/>
                  </a:cubicBezTo>
                  <a:cubicBezTo>
                    <a:pt x="691621" y="1203339"/>
                    <a:pt x="704321" y="1220272"/>
                    <a:pt x="727075" y="1244614"/>
                  </a:cubicBezTo>
                  <a:cubicBezTo>
                    <a:pt x="749829" y="1268956"/>
                    <a:pt x="776288" y="1299647"/>
                    <a:pt x="800100" y="1323989"/>
                  </a:cubicBezTo>
                  <a:cubicBezTo>
                    <a:pt x="823913" y="1348331"/>
                    <a:pt x="848254" y="1371614"/>
                    <a:pt x="869950" y="1390664"/>
                  </a:cubicBezTo>
                  <a:cubicBezTo>
                    <a:pt x="891646" y="1409714"/>
                    <a:pt x="907521" y="1426118"/>
                    <a:pt x="930275" y="1438289"/>
                  </a:cubicBezTo>
                  <a:cubicBezTo>
                    <a:pt x="953029" y="1450460"/>
                    <a:pt x="977900" y="1464747"/>
                    <a:pt x="1006475" y="1463689"/>
                  </a:cubicBezTo>
                  <a:cubicBezTo>
                    <a:pt x="1035050" y="1462631"/>
                    <a:pt x="1068917" y="1456810"/>
                    <a:pt x="1101725" y="1431939"/>
                  </a:cubicBezTo>
                  <a:cubicBezTo>
                    <a:pt x="1134533" y="1407068"/>
                    <a:pt x="1172633" y="1361560"/>
                    <a:pt x="1203325" y="1314464"/>
                  </a:cubicBezTo>
                  <a:cubicBezTo>
                    <a:pt x="1234017" y="1267368"/>
                    <a:pt x="1256771" y="1215510"/>
                    <a:pt x="1285875" y="1149364"/>
                  </a:cubicBezTo>
                  <a:cubicBezTo>
                    <a:pt x="1314979" y="1083218"/>
                    <a:pt x="1332442" y="1040885"/>
                    <a:pt x="1377950" y="917589"/>
                  </a:cubicBezTo>
                  <a:cubicBezTo>
                    <a:pt x="1423458" y="794293"/>
                    <a:pt x="1519767" y="518597"/>
                    <a:pt x="1558925" y="409589"/>
                  </a:cubicBezTo>
                  <a:cubicBezTo>
                    <a:pt x="1598083" y="300581"/>
                    <a:pt x="1597554" y="301110"/>
                    <a:pt x="1612900" y="263539"/>
                  </a:cubicBezTo>
                  <a:cubicBezTo>
                    <a:pt x="1628246" y="225968"/>
                    <a:pt x="1630363" y="220147"/>
                    <a:pt x="1651000" y="184164"/>
                  </a:cubicBezTo>
                  <a:cubicBezTo>
                    <a:pt x="1671637" y="148181"/>
                    <a:pt x="1705504" y="78331"/>
                    <a:pt x="1736725" y="47639"/>
                  </a:cubicBezTo>
                  <a:cubicBezTo>
                    <a:pt x="1767946" y="16947"/>
                    <a:pt x="1805517" y="543"/>
                    <a:pt x="1838325" y="14"/>
                  </a:cubicBezTo>
                  <a:cubicBezTo>
                    <a:pt x="1871133" y="-515"/>
                    <a:pt x="1901825" y="13243"/>
                    <a:pt x="1933575" y="44464"/>
                  </a:cubicBezTo>
                  <a:cubicBezTo>
                    <a:pt x="1965325" y="75685"/>
                    <a:pt x="1999721" y="129660"/>
                    <a:pt x="2028825" y="187339"/>
                  </a:cubicBezTo>
                  <a:cubicBezTo>
                    <a:pt x="2057929" y="245018"/>
                    <a:pt x="2078567" y="312222"/>
                    <a:pt x="2108200" y="390539"/>
                  </a:cubicBezTo>
                  <a:cubicBezTo>
                    <a:pt x="2137833" y="468856"/>
                    <a:pt x="2162704" y="535531"/>
                    <a:pt x="2206625" y="657239"/>
                  </a:cubicBezTo>
                  <a:cubicBezTo>
                    <a:pt x="2250546" y="778947"/>
                    <a:pt x="2327275" y="1009664"/>
                    <a:pt x="2371725" y="1120789"/>
                  </a:cubicBezTo>
                  <a:cubicBezTo>
                    <a:pt x="2416175" y="1231914"/>
                    <a:pt x="2442104" y="1273189"/>
                    <a:pt x="2473325" y="1323989"/>
                  </a:cubicBezTo>
                  <a:cubicBezTo>
                    <a:pt x="2504546" y="1374789"/>
                    <a:pt x="2527829" y="1402306"/>
                    <a:pt x="2559050" y="1425589"/>
                  </a:cubicBezTo>
                  <a:cubicBezTo>
                    <a:pt x="2590271" y="1448872"/>
                    <a:pt x="2627313" y="1463160"/>
                    <a:pt x="2660650" y="1463689"/>
                  </a:cubicBezTo>
                  <a:cubicBezTo>
                    <a:pt x="2693987" y="1464218"/>
                    <a:pt x="2723092" y="1452576"/>
                    <a:pt x="2759075" y="1428764"/>
                  </a:cubicBezTo>
                  <a:cubicBezTo>
                    <a:pt x="2795058" y="1404952"/>
                    <a:pt x="2838979" y="1357856"/>
                    <a:pt x="2876550" y="1320814"/>
                  </a:cubicBezTo>
                  <a:cubicBezTo>
                    <a:pt x="2914121" y="1283772"/>
                    <a:pt x="2945342" y="1244085"/>
                    <a:pt x="2984500" y="1206514"/>
                  </a:cubicBezTo>
                  <a:cubicBezTo>
                    <a:pt x="3023658" y="1168943"/>
                    <a:pt x="3073400" y="1120260"/>
                    <a:pt x="3111500" y="1095389"/>
                  </a:cubicBezTo>
                  <a:cubicBezTo>
                    <a:pt x="3149600" y="1070518"/>
                    <a:pt x="3181350" y="1064697"/>
                    <a:pt x="3213100" y="1057289"/>
                  </a:cubicBezTo>
                  <a:cubicBezTo>
                    <a:pt x="3244850" y="1049881"/>
                    <a:pt x="3270779" y="1045118"/>
                    <a:pt x="3302000" y="1050939"/>
                  </a:cubicBezTo>
                  <a:cubicBezTo>
                    <a:pt x="3333221" y="1056760"/>
                    <a:pt x="3360208" y="1068931"/>
                    <a:pt x="3400425" y="1092214"/>
                  </a:cubicBezTo>
                  <a:cubicBezTo>
                    <a:pt x="3440642" y="1115497"/>
                    <a:pt x="3500438" y="1161535"/>
                    <a:pt x="3543300" y="1190639"/>
                  </a:cubicBezTo>
                  <a:cubicBezTo>
                    <a:pt x="3586162" y="1219743"/>
                    <a:pt x="3621881" y="1243291"/>
                    <a:pt x="3657600" y="1266839"/>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832777290"/>
                </p:ext>
              </p:extLst>
            </p:nvPr>
          </p:nvGraphicFramePr>
          <p:xfrm>
            <a:off x="8054930" y="5769729"/>
            <a:ext cx="338578" cy="234950"/>
          </p:xfrm>
          <a:graphic>
            <a:graphicData uri="http://schemas.openxmlformats.org/presentationml/2006/ole">
              <mc:AlternateContent xmlns:mc="http://schemas.openxmlformats.org/markup-compatibility/2006">
                <mc:Choice xmlns:v="urn:schemas-microsoft-com:vml" Requires="v">
                  <p:oleObj name="Equation" r:id="rId19" imgW="152334" imgH="139639" progId="Equation.3">
                    <p:embed/>
                  </p:oleObj>
                </mc:Choice>
                <mc:Fallback>
                  <p:oleObj name="Equation" r:id="rId19" imgW="152334" imgH="139639" progId="Equation.3">
                    <p:embed/>
                    <p:pic>
                      <p:nvPicPr>
                        <p:cNvPr id="7" name="Object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54930" y="5769729"/>
                          <a:ext cx="338578" cy="23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6" name="Object 8"/>
            <p:cNvGraphicFramePr>
              <a:graphicFrameLocks noChangeAspect="1"/>
            </p:cNvGraphicFramePr>
            <p:nvPr>
              <p:extLst>
                <p:ext uri="{D42A27DB-BD31-4B8C-83A1-F6EECF244321}">
                  <p14:modId xmlns:p14="http://schemas.microsoft.com/office/powerpoint/2010/main" val="2142803387"/>
                </p:ext>
              </p:extLst>
            </p:nvPr>
          </p:nvGraphicFramePr>
          <p:xfrm>
            <a:off x="6102350" y="5760957"/>
            <a:ext cx="294139" cy="300038"/>
          </p:xfrm>
          <a:graphic>
            <a:graphicData uri="http://schemas.openxmlformats.org/presentationml/2006/ole">
              <mc:AlternateContent xmlns:mc="http://schemas.openxmlformats.org/markup-compatibility/2006">
                <mc:Choice xmlns:v="urn:schemas-microsoft-com:vml" Requires="v">
                  <p:oleObj name="Equation" r:id="rId21" imgW="126725" imgH="177415" progId="Equation.3">
                    <p:embed/>
                  </p:oleObj>
                </mc:Choice>
                <mc:Fallback>
                  <p:oleObj name="Equation" r:id="rId21" imgW="126725" imgH="177415" progId="Equation.3">
                    <p:embed/>
                    <p:pic>
                      <p:nvPicPr>
                        <p:cNvPr id="119816" name="Object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02350" y="5760957"/>
                          <a:ext cx="294139"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12322225"/>
                </p:ext>
              </p:extLst>
            </p:nvPr>
          </p:nvGraphicFramePr>
          <p:xfrm>
            <a:off x="6450853" y="5892799"/>
            <a:ext cx="435032" cy="522288"/>
          </p:xfrm>
          <a:graphic>
            <a:graphicData uri="http://schemas.openxmlformats.org/presentationml/2006/ole">
              <mc:AlternateContent xmlns:mc="http://schemas.openxmlformats.org/markup-compatibility/2006">
                <mc:Choice xmlns:v="urn:schemas-microsoft-com:vml" Requires="v">
                  <p:oleObj name="Equation" r:id="rId23" imgW="253890" imgH="393529" progId="Equation.3">
                    <p:embed/>
                  </p:oleObj>
                </mc:Choice>
                <mc:Fallback>
                  <p:oleObj name="Equation" r:id="rId23" imgW="253890" imgH="393529" progId="Equation.3">
                    <p:embed/>
                    <p:pic>
                      <p:nvPicPr>
                        <p:cNvPr id="14"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50853" y="5892799"/>
                          <a:ext cx="43503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269173643"/>
                </p:ext>
              </p:extLst>
            </p:nvPr>
          </p:nvGraphicFramePr>
          <p:xfrm>
            <a:off x="6443662" y="4370683"/>
            <a:ext cx="658483" cy="339862"/>
          </p:xfrm>
          <a:graphic>
            <a:graphicData uri="http://schemas.openxmlformats.org/presentationml/2006/ole">
              <mc:AlternateContent xmlns:mc="http://schemas.openxmlformats.org/markup-compatibility/2006">
                <mc:Choice xmlns:v="urn:schemas-microsoft-com:vml" Requires="v">
                  <p:oleObj name="Equation" r:id="rId25" imgW="393480" imgH="203040" progId="Equation.3">
                    <p:embed/>
                  </p:oleObj>
                </mc:Choice>
                <mc:Fallback>
                  <p:oleObj name="Equation" r:id="rId25" imgW="393480" imgH="203040" progId="Equation.3">
                    <p:embed/>
                    <p:pic>
                      <p:nvPicPr>
                        <p:cNvPr id="18"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43662" y="4370683"/>
                          <a:ext cx="658483" cy="3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7ACC316-70A4-424C-AAD3-1ABDD78DD5A1}"/>
                  </a:ext>
                </a:extLst>
              </p:cNvPr>
              <p:cNvSpPr txBox="1"/>
              <p:nvPr/>
            </p:nvSpPr>
            <p:spPr>
              <a:xfrm>
                <a:off x="5472283" y="4207238"/>
                <a:ext cx="914400" cy="914400"/>
              </a:xfrm>
              <a:prstGeom prst="rect">
                <a:avLst/>
              </a:prstGeom>
            </p:spPr>
            <p:txBody>
              <a:bodyPr vert="horz" wrap="none" lIns="0" tIns="0" rIns="0" bIns="0" rtlCol="0" anchor="t">
                <a:norm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p:txBody>
          </p:sp>
        </mc:Choice>
        <mc:Fallback xmlns="">
          <p:sp>
            <p:nvSpPr>
              <p:cNvPr id="22" name="TextBox 21">
                <a:extLst>
                  <a:ext uri="{FF2B5EF4-FFF2-40B4-BE49-F238E27FC236}">
                    <a16:creationId xmlns:a16="http://schemas.microsoft.com/office/drawing/2014/main" id="{F7ACC316-70A4-424C-AAD3-1ABDD78DD5A1}"/>
                  </a:ext>
                </a:extLst>
              </p:cNvPr>
              <p:cNvSpPr txBox="1">
                <a:spLocks noRot="1" noChangeAspect="1" noMove="1" noResize="1" noEditPoints="1" noAdjustHandles="1" noChangeArrowheads="1" noChangeShapeType="1" noTextEdit="1"/>
              </p:cNvSpPr>
              <p:nvPr/>
            </p:nvSpPr>
            <p:spPr>
              <a:xfrm>
                <a:off x="5472283" y="4207238"/>
                <a:ext cx="914400" cy="914400"/>
              </a:xfrm>
              <a:prstGeom prst="rect">
                <a:avLst/>
              </a:prstGeom>
              <a:blipFill>
                <a:blip r:embed="rId2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75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sinc</a:t>
            </a:r>
            <a:r>
              <a:rPr lang="en-GB" dirty="0"/>
              <a:t> function</a:t>
            </a:r>
          </a:p>
        </p:txBody>
      </p:sp>
      <p:graphicFrame>
        <p:nvGraphicFramePr>
          <p:cNvPr id="3" name="Object 2"/>
          <p:cNvGraphicFramePr>
            <a:graphicFrameLocks noChangeAspect="1"/>
          </p:cNvGraphicFramePr>
          <p:nvPr>
            <p:extLst>
              <p:ext uri="{D42A27DB-BD31-4B8C-83A1-F6EECF244321}">
                <p14:modId xmlns:p14="http://schemas.microsoft.com/office/powerpoint/2010/main" val="3744314289"/>
              </p:ext>
            </p:extLst>
          </p:nvPr>
        </p:nvGraphicFramePr>
        <p:xfrm>
          <a:off x="1707559" y="2108903"/>
          <a:ext cx="3475899" cy="1007614"/>
        </p:xfrm>
        <a:graphic>
          <a:graphicData uri="http://schemas.openxmlformats.org/presentationml/2006/ole">
            <mc:AlternateContent xmlns:mc="http://schemas.openxmlformats.org/markup-compatibility/2006">
              <mc:Choice xmlns:v="urn:schemas-microsoft-com:vml" Requires="v">
                <p:oleObj name="Equation" r:id="rId3" imgW="1117600" imgH="431800" progId="Equation.3">
                  <p:embed/>
                </p:oleObj>
              </mc:Choice>
              <mc:Fallback>
                <p:oleObj name="Equation" r:id="rId3" imgW="1117600" imgH="43180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559" y="2108903"/>
                        <a:ext cx="3475899" cy="1007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4979" name="Object 3"/>
          <p:cNvGraphicFramePr>
            <a:graphicFrameLocks noChangeAspect="1"/>
          </p:cNvGraphicFramePr>
          <p:nvPr>
            <p:extLst>
              <p:ext uri="{D42A27DB-BD31-4B8C-83A1-F6EECF244321}">
                <p14:modId xmlns:p14="http://schemas.microsoft.com/office/powerpoint/2010/main" val="4128207925"/>
              </p:ext>
            </p:extLst>
          </p:nvPr>
        </p:nvGraphicFramePr>
        <p:xfrm>
          <a:off x="1693713" y="4496701"/>
          <a:ext cx="3163404" cy="919851"/>
        </p:xfrm>
        <a:graphic>
          <a:graphicData uri="http://schemas.openxmlformats.org/presentationml/2006/ole">
            <mc:AlternateContent xmlns:mc="http://schemas.openxmlformats.org/markup-compatibility/2006">
              <mc:Choice xmlns:v="urn:schemas-microsoft-com:vml" Requires="v">
                <p:oleObj name="Equation" r:id="rId5" imgW="1016000" imgH="393700" progId="Equation.3">
                  <p:embed/>
                </p:oleObj>
              </mc:Choice>
              <mc:Fallback>
                <p:oleObj name="Equation" r:id="rId5" imgW="1016000" imgH="393700" progId="Equation.3">
                  <p:embed/>
                  <p:pic>
                    <p:nvPicPr>
                      <p:cNvPr id="2549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713" y="4496701"/>
                        <a:ext cx="3163404" cy="919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047426" y="1325751"/>
            <a:ext cx="2707440" cy="400110"/>
          </a:xfrm>
          <a:prstGeom prst="rect">
            <a:avLst/>
          </a:prstGeom>
          <a:noFill/>
        </p:spPr>
        <p:txBody>
          <a:bodyPr wrap="none" rtlCol="0">
            <a:spAutoFit/>
          </a:bodyPr>
          <a:lstStyle/>
          <a:p>
            <a:r>
              <a:rPr lang="en-GB" sz="2000" dirty="0">
                <a:solidFill>
                  <a:schemeClr val="accent1"/>
                </a:solidFill>
              </a:rPr>
              <a:t>n</a:t>
            </a:r>
            <a:r>
              <a:rPr lang="en-GB" sz="2000" b="0" dirty="0">
                <a:solidFill>
                  <a:schemeClr val="accent1"/>
                </a:solidFill>
              </a:rPr>
              <a:t>ormalised </a:t>
            </a:r>
            <a:r>
              <a:rPr lang="en-GB" sz="2000" b="0" dirty="0" err="1">
                <a:solidFill>
                  <a:schemeClr val="accent1"/>
                </a:solidFill>
              </a:rPr>
              <a:t>sinc</a:t>
            </a:r>
            <a:r>
              <a:rPr lang="en-GB" sz="2000" b="0" dirty="0">
                <a:solidFill>
                  <a:schemeClr val="accent1"/>
                </a:solidFill>
              </a:rPr>
              <a:t> function</a:t>
            </a:r>
          </a:p>
        </p:txBody>
      </p:sp>
      <p:sp>
        <p:nvSpPr>
          <p:cNvPr id="8" name="TextBox 7"/>
          <p:cNvSpPr txBox="1"/>
          <p:nvPr/>
        </p:nvSpPr>
        <p:spPr>
          <a:xfrm>
            <a:off x="1047425" y="3749459"/>
            <a:ext cx="3047232" cy="400110"/>
          </a:xfrm>
          <a:prstGeom prst="rect">
            <a:avLst/>
          </a:prstGeom>
          <a:noFill/>
        </p:spPr>
        <p:txBody>
          <a:bodyPr wrap="none" rtlCol="0">
            <a:spAutoFit/>
          </a:bodyPr>
          <a:lstStyle/>
          <a:p>
            <a:r>
              <a:rPr lang="en-GB" sz="2000" dirty="0">
                <a:solidFill>
                  <a:schemeClr val="accent1"/>
                </a:solidFill>
              </a:rPr>
              <a:t>u</a:t>
            </a:r>
            <a:r>
              <a:rPr lang="en-GB" sz="2000" b="0">
                <a:solidFill>
                  <a:schemeClr val="accent1"/>
                </a:solidFill>
              </a:rPr>
              <a:t>n-normalised </a:t>
            </a:r>
            <a:r>
              <a:rPr lang="en-GB" sz="2000" b="0" dirty="0" err="1">
                <a:solidFill>
                  <a:schemeClr val="accent1"/>
                </a:solidFill>
              </a:rPr>
              <a:t>sinc</a:t>
            </a:r>
            <a:r>
              <a:rPr lang="en-GB" sz="2000" b="0" dirty="0">
                <a:solidFill>
                  <a:schemeClr val="accent1"/>
                </a:solidFill>
              </a:rPr>
              <a:t> function</a:t>
            </a:r>
          </a:p>
        </p:txBody>
      </p:sp>
      <p:grpSp>
        <p:nvGrpSpPr>
          <p:cNvPr id="255010" name="Group 255009"/>
          <p:cNvGrpSpPr/>
          <p:nvPr/>
        </p:nvGrpSpPr>
        <p:grpSpPr>
          <a:xfrm>
            <a:off x="6496792" y="1284289"/>
            <a:ext cx="4561976" cy="1957979"/>
            <a:chOff x="6497638" y="1322388"/>
            <a:chExt cx="4562570" cy="1957979"/>
          </a:xfrm>
        </p:grpSpPr>
        <p:grpSp>
          <p:nvGrpSpPr>
            <p:cNvPr id="11" name="Group 694"/>
            <p:cNvGrpSpPr>
              <a:grpSpLocks noChangeAspect="1"/>
            </p:cNvGrpSpPr>
            <p:nvPr/>
          </p:nvGrpSpPr>
          <p:grpSpPr bwMode="auto">
            <a:xfrm>
              <a:off x="6497638" y="1322388"/>
              <a:ext cx="4108450" cy="1851025"/>
              <a:chOff x="4093" y="833"/>
              <a:chExt cx="2588" cy="1166"/>
            </a:xfrm>
          </p:grpSpPr>
          <p:sp>
            <p:nvSpPr>
              <p:cNvPr id="14" name="Line 736"/>
              <p:cNvSpPr>
                <a:spLocks noChangeShapeType="1"/>
              </p:cNvSpPr>
              <p:nvPr/>
            </p:nvSpPr>
            <p:spPr bwMode="auto">
              <a:xfrm flipH="1">
                <a:off x="4093" y="1715"/>
                <a:ext cx="2582"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93"/>
              <p:cNvSpPr>
                <a:spLocks noChangeAspect="1" noChangeArrowheads="1" noTextEdit="1"/>
              </p:cNvSpPr>
              <p:nvPr/>
            </p:nvSpPr>
            <p:spPr bwMode="auto">
              <a:xfrm>
                <a:off x="4093" y="833"/>
                <a:ext cx="2588" cy="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Line 737"/>
              <p:cNvSpPr>
                <a:spLocks noChangeShapeType="1"/>
              </p:cNvSpPr>
              <p:nvPr/>
            </p:nvSpPr>
            <p:spPr bwMode="auto">
              <a:xfrm>
                <a:off x="5384" y="833"/>
                <a:ext cx="0" cy="116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 name="Freeform 18"/>
            <p:cNvSpPr/>
            <p:nvPr/>
          </p:nvSpPr>
          <p:spPr>
            <a:xfrm>
              <a:off x="6713001" y="1524542"/>
              <a:ext cx="3657600" cy="1463744"/>
            </a:xfrm>
            <a:custGeom>
              <a:avLst/>
              <a:gdLst>
                <a:gd name="connsiteX0" fmla="*/ 0 w 3657600"/>
                <a:gd name="connsiteY0" fmla="*/ 1270014 h 1463706"/>
                <a:gd name="connsiteX1" fmla="*/ 66675 w 3657600"/>
                <a:gd name="connsiteY1" fmla="*/ 1228739 h 1463706"/>
                <a:gd name="connsiteX2" fmla="*/ 139700 w 3657600"/>
                <a:gd name="connsiteY2" fmla="*/ 1177939 h 1463706"/>
                <a:gd name="connsiteX3" fmla="*/ 228600 w 3657600"/>
                <a:gd name="connsiteY3" fmla="*/ 1120789 h 1463706"/>
                <a:gd name="connsiteX4" fmla="*/ 276225 w 3657600"/>
                <a:gd name="connsiteY4" fmla="*/ 1089039 h 1463706"/>
                <a:gd name="connsiteX5" fmla="*/ 365125 w 3657600"/>
                <a:gd name="connsiteY5" fmla="*/ 1050939 h 1463706"/>
                <a:gd name="connsiteX6" fmla="*/ 460375 w 3657600"/>
                <a:gd name="connsiteY6" fmla="*/ 1047764 h 1463706"/>
                <a:gd name="connsiteX7" fmla="*/ 558800 w 3657600"/>
                <a:gd name="connsiteY7" fmla="*/ 1092214 h 1463706"/>
                <a:gd name="connsiteX8" fmla="*/ 663575 w 3657600"/>
                <a:gd name="connsiteY8" fmla="*/ 1177939 h 1463706"/>
                <a:gd name="connsiteX9" fmla="*/ 727075 w 3657600"/>
                <a:gd name="connsiteY9" fmla="*/ 1244614 h 1463706"/>
                <a:gd name="connsiteX10" fmla="*/ 800100 w 3657600"/>
                <a:gd name="connsiteY10" fmla="*/ 1323989 h 1463706"/>
                <a:gd name="connsiteX11" fmla="*/ 869950 w 3657600"/>
                <a:gd name="connsiteY11" fmla="*/ 1390664 h 1463706"/>
                <a:gd name="connsiteX12" fmla="*/ 911225 w 3657600"/>
                <a:gd name="connsiteY12" fmla="*/ 1435114 h 1463706"/>
                <a:gd name="connsiteX13" fmla="*/ 1006475 w 3657600"/>
                <a:gd name="connsiteY13" fmla="*/ 1463689 h 1463706"/>
                <a:gd name="connsiteX14" fmla="*/ 1101725 w 3657600"/>
                <a:gd name="connsiteY14" fmla="*/ 1431939 h 1463706"/>
                <a:gd name="connsiteX15" fmla="*/ 1203325 w 3657600"/>
                <a:gd name="connsiteY15" fmla="*/ 1314464 h 1463706"/>
                <a:gd name="connsiteX16" fmla="*/ 1285875 w 3657600"/>
                <a:gd name="connsiteY16" fmla="*/ 1149364 h 1463706"/>
                <a:gd name="connsiteX17" fmla="*/ 1377950 w 3657600"/>
                <a:gd name="connsiteY17" fmla="*/ 917589 h 1463706"/>
                <a:gd name="connsiteX18" fmla="*/ 1558925 w 3657600"/>
                <a:gd name="connsiteY18" fmla="*/ 409589 h 1463706"/>
                <a:gd name="connsiteX19" fmla="*/ 1612900 w 3657600"/>
                <a:gd name="connsiteY19" fmla="*/ 263539 h 1463706"/>
                <a:gd name="connsiteX20" fmla="*/ 1651000 w 3657600"/>
                <a:gd name="connsiteY20" fmla="*/ 184164 h 1463706"/>
                <a:gd name="connsiteX21" fmla="*/ 1736725 w 3657600"/>
                <a:gd name="connsiteY21" fmla="*/ 47639 h 1463706"/>
                <a:gd name="connsiteX22" fmla="*/ 1838325 w 3657600"/>
                <a:gd name="connsiteY22" fmla="*/ 14 h 1463706"/>
                <a:gd name="connsiteX23" fmla="*/ 1933575 w 3657600"/>
                <a:gd name="connsiteY23" fmla="*/ 44464 h 1463706"/>
                <a:gd name="connsiteX24" fmla="*/ 2028825 w 3657600"/>
                <a:gd name="connsiteY24" fmla="*/ 187339 h 1463706"/>
                <a:gd name="connsiteX25" fmla="*/ 2108200 w 3657600"/>
                <a:gd name="connsiteY25" fmla="*/ 390539 h 1463706"/>
                <a:gd name="connsiteX26" fmla="*/ 2206625 w 3657600"/>
                <a:gd name="connsiteY26" fmla="*/ 657239 h 1463706"/>
                <a:gd name="connsiteX27" fmla="*/ 2371725 w 3657600"/>
                <a:gd name="connsiteY27" fmla="*/ 1120789 h 1463706"/>
                <a:gd name="connsiteX28" fmla="*/ 2473325 w 3657600"/>
                <a:gd name="connsiteY28" fmla="*/ 1323989 h 1463706"/>
                <a:gd name="connsiteX29" fmla="*/ 2559050 w 3657600"/>
                <a:gd name="connsiteY29" fmla="*/ 1425589 h 1463706"/>
                <a:gd name="connsiteX30" fmla="*/ 2660650 w 3657600"/>
                <a:gd name="connsiteY30" fmla="*/ 1463689 h 1463706"/>
                <a:gd name="connsiteX31" fmla="*/ 2759075 w 3657600"/>
                <a:gd name="connsiteY31" fmla="*/ 1428764 h 1463706"/>
                <a:gd name="connsiteX32" fmla="*/ 2876550 w 3657600"/>
                <a:gd name="connsiteY32" fmla="*/ 1320814 h 1463706"/>
                <a:gd name="connsiteX33" fmla="*/ 2984500 w 3657600"/>
                <a:gd name="connsiteY33" fmla="*/ 1206514 h 1463706"/>
                <a:gd name="connsiteX34" fmla="*/ 3111500 w 3657600"/>
                <a:gd name="connsiteY34" fmla="*/ 1095389 h 1463706"/>
                <a:gd name="connsiteX35" fmla="*/ 3213100 w 3657600"/>
                <a:gd name="connsiteY35" fmla="*/ 1057289 h 1463706"/>
                <a:gd name="connsiteX36" fmla="*/ 3302000 w 3657600"/>
                <a:gd name="connsiteY36" fmla="*/ 1050939 h 1463706"/>
                <a:gd name="connsiteX37" fmla="*/ 3400425 w 3657600"/>
                <a:gd name="connsiteY37" fmla="*/ 1092214 h 1463706"/>
                <a:gd name="connsiteX38" fmla="*/ 3543300 w 3657600"/>
                <a:gd name="connsiteY38" fmla="*/ 1190639 h 1463706"/>
                <a:gd name="connsiteX39" fmla="*/ 3657600 w 3657600"/>
                <a:gd name="connsiteY39" fmla="*/ 1266839 h 1463706"/>
                <a:gd name="connsiteX0" fmla="*/ 0 w 3657600"/>
                <a:gd name="connsiteY0" fmla="*/ 1270014 h 1463744"/>
                <a:gd name="connsiteX1" fmla="*/ 66675 w 3657600"/>
                <a:gd name="connsiteY1" fmla="*/ 1228739 h 1463744"/>
                <a:gd name="connsiteX2" fmla="*/ 139700 w 3657600"/>
                <a:gd name="connsiteY2" fmla="*/ 1177939 h 1463744"/>
                <a:gd name="connsiteX3" fmla="*/ 228600 w 3657600"/>
                <a:gd name="connsiteY3" fmla="*/ 1120789 h 1463744"/>
                <a:gd name="connsiteX4" fmla="*/ 276225 w 3657600"/>
                <a:gd name="connsiteY4" fmla="*/ 1089039 h 1463744"/>
                <a:gd name="connsiteX5" fmla="*/ 365125 w 3657600"/>
                <a:gd name="connsiteY5" fmla="*/ 1050939 h 1463744"/>
                <a:gd name="connsiteX6" fmla="*/ 460375 w 3657600"/>
                <a:gd name="connsiteY6" fmla="*/ 1047764 h 1463744"/>
                <a:gd name="connsiteX7" fmla="*/ 558800 w 3657600"/>
                <a:gd name="connsiteY7" fmla="*/ 1092214 h 1463744"/>
                <a:gd name="connsiteX8" fmla="*/ 663575 w 3657600"/>
                <a:gd name="connsiteY8" fmla="*/ 1177939 h 1463744"/>
                <a:gd name="connsiteX9" fmla="*/ 727075 w 3657600"/>
                <a:gd name="connsiteY9" fmla="*/ 1244614 h 1463744"/>
                <a:gd name="connsiteX10" fmla="*/ 800100 w 3657600"/>
                <a:gd name="connsiteY10" fmla="*/ 1323989 h 1463744"/>
                <a:gd name="connsiteX11" fmla="*/ 869950 w 3657600"/>
                <a:gd name="connsiteY11" fmla="*/ 1390664 h 1463744"/>
                <a:gd name="connsiteX12" fmla="*/ 930275 w 3657600"/>
                <a:gd name="connsiteY12" fmla="*/ 1438289 h 1463744"/>
                <a:gd name="connsiteX13" fmla="*/ 1006475 w 3657600"/>
                <a:gd name="connsiteY13" fmla="*/ 1463689 h 1463744"/>
                <a:gd name="connsiteX14" fmla="*/ 1101725 w 3657600"/>
                <a:gd name="connsiteY14" fmla="*/ 1431939 h 1463744"/>
                <a:gd name="connsiteX15" fmla="*/ 1203325 w 3657600"/>
                <a:gd name="connsiteY15" fmla="*/ 1314464 h 1463744"/>
                <a:gd name="connsiteX16" fmla="*/ 1285875 w 3657600"/>
                <a:gd name="connsiteY16" fmla="*/ 1149364 h 1463744"/>
                <a:gd name="connsiteX17" fmla="*/ 1377950 w 3657600"/>
                <a:gd name="connsiteY17" fmla="*/ 917589 h 1463744"/>
                <a:gd name="connsiteX18" fmla="*/ 1558925 w 3657600"/>
                <a:gd name="connsiteY18" fmla="*/ 409589 h 1463744"/>
                <a:gd name="connsiteX19" fmla="*/ 1612900 w 3657600"/>
                <a:gd name="connsiteY19" fmla="*/ 263539 h 1463744"/>
                <a:gd name="connsiteX20" fmla="*/ 1651000 w 3657600"/>
                <a:gd name="connsiteY20" fmla="*/ 184164 h 1463744"/>
                <a:gd name="connsiteX21" fmla="*/ 1736725 w 3657600"/>
                <a:gd name="connsiteY21" fmla="*/ 47639 h 1463744"/>
                <a:gd name="connsiteX22" fmla="*/ 1838325 w 3657600"/>
                <a:gd name="connsiteY22" fmla="*/ 14 h 1463744"/>
                <a:gd name="connsiteX23" fmla="*/ 1933575 w 3657600"/>
                <a:gd name="connsiteY23" fmla="*/ 44464 h 1463744"/>
                <a:gd name="connsiteX24" fmla="*/ 2028825 w 3657600"/>
                <a:gd name="connsiteY24" fmla="*/ 187339 h 1463744"/>
                <a:gd name="connsiteX25" fmla="*/ 2108200 w 3657600"/>
                <a:gd name="connsiteY25" fmla="*/ 390539 h 1463744"/>
                <a:gd name="connsiteX26" fmla="*/ 2206625 w 3657600"/>
                <a:gd name="connsiteY26" fmla="*/ 657239 h 1463744"/>
                <a:gd name="connsiteX27" fmla="*/ 2371725 w 3657600"/>
                <a:gd name="connsiteY27" fmla="*/ 1120789 h 1463744"/>
                <a:gd name="connsiteX28" fmla="*/ 2473325 w 3657600"/>
                <a:gd name="connsiteY28" fmla="*/ 1323989 h 1463744"/>
                <a:gd name="connsiteX29" fmla="*/ 2559050 w 3657600"/>
                <a:gd name="connsiteY29" fmla="*/ 1425589 h 1463744"/>
                <a:gd name="connsiteX30" fmla="*/ 2660650 w 3657600"/>
                <a:gd name="connsiteY30" fmla="*/ 1463689 h 1463744"/>
                <a:gd name="connsiteX31" fmla="*/ 2759075 w 3657600"/>
                <a:gd name="connsiteY31" fmla="*/ 1428764 h 1463744"/>
                <a:gd name="connsiteX32" fmla="*/ 2876550 w 3657600"/>
                <a:gd name="connsiteY32" fmla="*/ 1320814 h 1463744"/>
                <a:gd name="connsiteX33" fmla="*/ 2984500 w 3657600"/>
                <a:gd name="connsiteY33" fmla="*/ 1206514 h 1463744"/>
                <a:gd name="connsiteX34" fmla="*/ 3111500 w 3657600"/>
                <a:gd name="connsiteY34" fmla="*/ 1095389 h 1463744"/>
                <a:gd name="connsiteX35" fmla="*/ 3213100 w 3657600"/>
                <a:gd name="connsiteY35" fmla="*/ 1057289 h 1463744"/>
                <a:gd name="connsiteX36" fmla="*/ 3302000 w 3657600"/>
                <a:gd name="connsiteY36" fmla="*/ 1050939 h 1463744"/>
                <a:gd name="connsiteX37" fmla="*/ 3400425 w 3657600"/>
                <a:gd name="connsiteY37" fmla="*/ 1092214 h 1463744"/>
                <a:gd name="connsiteX38" fmla="*/ 3543300 w 3657600"/>
                <a:gd name="connsiteY38" fmla="*/ 1190639 h 1463744"/>
                <a:gd name="connsiteX39" fmla="*/ 3657600 w 3657600"/>
                <a:gd name="connsiteY39" fmla="*/ 1266839 h 146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657600" h="1463744">
                  <a:moveTo>
                    <a:pt x="0" y="1270014"/>
                  </a:moveTo>
                  <a:cubicBezTo>
                    <a:pt x="21696" y="1257049"/>
                    <a:pt x="43392" y="1244085"/>
                    <a:pt x="66675" y="1228739"/>
                  </a:cubicBezTo>
                  <a:cubicBezTo>
                    <a:pt x="89958" y="1213393"/>
                    <a:pt x="112713" y="1195931"/>
                    <a:pt x="139700" y="1177939"/>
                  </a:cubicBezTo>
                  <a:cubicBezTo>
                    <a:pt x="166687" y="1159947"/>
                    <a:pt x="205846" y="1135606"/>
                    <a:pt x="228600" y="1120789"/>
                  </a:cubicBezTo>
                  <a:cubicBezTo>
                    <a:pt x="251354" y="1105972"/>
                    <a:pt x="253471" y="1100681"/>
                    <a:pt x="276225" y="1089039"/>
                  </a:cubicBezTo>
                  <a:cubicBezTo>
                    <a:pt x="298979" y="1077397"/>
                    <a:pt x="334433" y="1057818"/>
                    <a:pt x="365125" y="1050939"/>
                  </a:cubicBezTo>
                  <a:cubicBezTo>
                    <a:pt x="395817" y="1044060"/>
                    <a:pt x="428096" y="1040885"/>
                    <a:pt x="460375" y="1047764"/>
                  </a:cubicBezTo>
                  <a:cubicBezTo>
                    <a:pt x="492654" y="1054643"/>
                    <a:pt x="524933" y="1070518"/>
                    <a:pt x="558800" y="1092214"/>
                  </a:cubicBezTo>
                  <a:cubicBezTo>
                    <a:pt x="592667" y="1113910"/>
                    <a:pt x="635529" y="1152539"/>
                    <a:pt x="663575" y="1177939"/>
                  </a:cubicBezTo>
                  <a:cubicBezTo>
                    <a:pt x="691621" y="1203339"/>
                    <a:pt x="704321" y="1220272"/>
                    <a:pt x="727075" y="1244614"/>
                  </a:cubicBezTo>
                  <a:cubicBezTo>
                    <a:pt x="749829" y="1268956"/>
                    <a:pt x="776288" y="1299647"/>
                    <a:pt x="800100" y="1323989"/>
                  </a:cubicBezTo>
                  <a:cubicBezTo>
                    <a:pt x="823913" y="1348331"/>
                    <a:pt x="848254" y="1371614"/>
                    <a:pt x="869950" y="1390664"/>
                  </a:cubicBezTo>
                  <a:cubicBezTo>
                    <a:pt x="891646" y="1409714"/>
                    <a:pt x="907521" y="1426118"/>
                    <a:pt x="930275" y="1438289"/>
                  </a:cubicBezTo>
                  <a:cubicBezTo>
                    <a:pt x="953029" y="1450460"/>
                    <a:pt x="977900" y="1464747"/>
                    <a:pt x="1006475" y="1463689"/>
                  </a:cubicBezTo>
                  <a:cubicBezTo>
                    <a:pt x="1035050" y="1462631"/>
                    <a:pt x="1068917" y="1456810"/>
                    <a:pt x="1101725" y="1431939"/>
                  </a:cubicBezTo>
                  <a:cubicBezTo>
                    <a:pt x="1134533" y="1407068"/>
                    <a:pt x="1172633" y="1361560"/>
                    <a:pt x="1203325" y="1314464"/>
                  </a:cubicBezTo>
                  <a:cubicBezTo>
                    <a:pt x="1234017" y="1267368"/>
                    <a:pt x="1256771" y="1215510"/>
                    <a:pt x="1285875" y="1149364"/>
                  </a:cubicBezTo>
                  <a:cubicBezTo>
                    <a:pt x="1314979" y="1083218"/>
                    <a:pt x="1332442" y="1040885"/>
                    <a:pt x="1377950" y="917589"/>
                  </a:cubicBezTo>
                  <a:cubicBezTo>
                    <a:pt x="1423458" y="794293"/>
                    <a:pt x="1519767" y="518597"/>
                    <a:pt x="1558925" y="409589"/>
                  </a:cubicBezTo>
                  <a:cubicBezTo>
                    <a:pt x="1598083" y="300581"/>
                    <a:pt x="1597554" y="301110"/>
                    <a:pt x="1612900" y="263539"/>
                  </a:cubicBezTo>
                  <a:cubicBezTo>
                    <a:pt x="1628246" y="225968"/>
                    <a:pt x="1630363" y="220147"/>
                    <a:pt x="1651000" y="184164"/>
                  </a:cubicBezTo>
                  <a:cubicBezTo>
                    <a:pt x="1671637" y="148181"/>
                    <a:pt x="1705504" y="78331"/>
                    <a:pt x="1736725" y="47639"/>
                  </a:cubicBezTo>
                  <a:cubicBezTo>
                    <a:pt x="1767946" y="16947"/>
                    <a:pt x="1805517" y="543"/>
                    <a:pt x="1838325" y="14"/>
                  </a:cubicBezTo>
                  <a:cubicBezTo>
                    <a:pt x="1871133" y="-515"/>
                    <a:pt x="1901825" y="13243"/>
                    <a:pt x="1933575" y="44464"/>
                  </a:cubicBezTo>
                  <a:cubicBezTo>
                    <a:pt x="1965325" y="75685"/>
                    <a:pt x="1999721" y="129660"/>
                    <a:pt x="2028825" y="187339"/>
                  </a:cubicBezTo>
                  <a:cubicBezTo>
                    <a:pt x="2057929" y="245018"/>
                    <a:pt x="2078567" y="312222"/>
                    <a:pt x="2108200" y="390539"/>
                  </a:cubicBezTo>
                  <a:cubicBezTo>
                    <a:pt x="2137833" y="468856"/>
                    <a:pt x="2162704" y="535531"/>
                    <a:pt x="2206625" y="657239"/>
                  </a:cubicBezTo>
                  <a:cubicBezTo>
                    <a:pt x="2250546" y="778947"/>
                    <a:pt x="2327275" y="1009664"/>
                    <a:pt x="2371725" y="1120789"/>
                  </a:cubicBezTo>
                  <a:cubicBezTo>
                    <a:pt x="2416175" y="1231914"/>
                    <a:pt x="2442104" y="1273189"/>
                    <a:pt x="2473325" y="1323989"/>
                  </a:cubicBezTo>
                  <a:cubicBezTo>
                    <a:pt x="2504546" y="1374789"/>
                    <a:pt x="2527829" y="1402306"/>
                    <a:pt x="2559050" y="1425589"/>
                  </a:cubicBezTo>
                  <a:cubicBezTo>
                    <a:pt x="2590271" y="1448872"/>
                    <a:pt x="2627313" y="1463160"/>
                    <a:pt x="2660650" y="1463689"/>
                  </a:cubicBezTo>
                  <a:cubicBezTo>
                    <a:pt x="2693987" y="1464218"/>
                    <a:pt x="2723092" y="1452576"/>
                    <a:pt x="2759075" y="1428764"/>
                  </a:cubicBezTo>
                  <a:cubicBezTo>
                    <a:pt x="2795058" y="1404952"/>
                    <a:pt x="2838979" y="1357856"/>
                    <a:pt x="2876550" y="1320814"/>
                  </a:cubicBezTo>
                  <a:cubicBezTo>
                    <a:pt x="2914121" y="1283772"/>
                    <a:pt x="2945342" y="1244085"/>
                    <a:pt x="2984500" y="1206514"/>
                  </a:cubicBezTo>
                  <a:cubicBezTo>
                    <a:pt x="3023658" y="1168943"/>
                    <a:pt x="3073400" y="1120260"/>
                    <a:pt x="3111500" y="1095389"/>
                  </a:cubicBezTo>
                  <a:cubicBezTo>
                    <a:pt x="3149600" y="1070518"/>
                    <a:pt x="3181350" y="1064697"/>
                    <a:pt x="3213100" y="1057289"/>
                  </a:cubicBezTo>
                  <a:cubicBezTo>
                    <a:pt x="3244850" y="1049881"/>
                    <a:pt x="3270779" y="1045118"/>
                    <a:pt x="3302000" y="1050939"/>
                  </a:cubicBezTo>
                  <a:cubicBezTo>
                    <a:pt x="3333221" y="1056760"/>
                    <a:pt x="3360208" y="1068931"/>
                    <a:pt x="3400425" y="1092214"/>
                  </a:cubicBezTo>
                  <a:cubicBezTo>
                    <a:pt x="3440642" y="1115497"/>
                    <a:pt x="3500438" y="1161535"/>
                    <a:pt x="3543300" y="1190639"/>
                  </a:cubicBezTo>
                  <a:cubicBezTo>
                    <a:pt x="3586162" y="1219743"/>
                    <a:pt x="3621881" y="1243291"/>
                    <a:pt x="3657600" y="1266839"/>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54981" name="Object 5"/>
            <p:cNvGraphicFramePr>
              <a:graphicFrameLocks noChangeAspect="1"/>
            </p:cNvGraphicFramePr>
            <p:nvPr>
              <p:extLst>
                <p:ext uri="{D42A27DB-BD31-4B8C-83A1-F6EECF244321}">
                  <p14:modId xmlns:p14="http://schemas.microsoft.com/office/powerpoint/2010/main" val="3629459606"/>
                </p:ext>
              </p:extLst>
            </p:nvPr>
          </p:nvGraphicFramePr>
          <p:xfrm>
            <a:off x="9035089" y="2924767"/>
            <a:ext cx="256051" cy="355600"/>
          </p:xfrm>
          <a:graphic>
            <a:graphicData uri="http://schemas.openxmlformats.org/presentationml/2006/ole">
              <mc:AlternateContent xmlns:mc="http://schemas.openxmlformats.org/markup-compatibility/2006">
                <mc:Choice xmlns:v="urn:schemas-microsoft-com:vml" Requires="v">
                  <p:oleObj name="Equation" r:id="rId7" imgW="88707" imgH="164742" progId="Equation.3">
                    <p:embed/>
                  </p:oleObj>
                </mc:Choice>
                <mc:Fallback>
                  <p:oleObj name="Equation" r:id="rId7" imgW="88707" imgH="164742" progId="Equation.3">
                    <p:embed/>
                    <p:pic>
                      <p:nvPicPr>
                        <p:cNvPr id="25498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35089" y="2924767"/>
                          <a:ext cx="256051"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4982" name="Object 6"/>
            <p:cNvGraphicFramePr>
              <a:graphicFrameLocks noChangeAspect="1"/>
            </p:cNvGraphicFramePr>
            <p:nvPr>
              <p:extLst>
                <p:ext uri="{D42A27DB-BD31-4B8C-83A1-F6EECF244321}">
                  <p14:modId xmlns:p14="http://schemas.microsoft.com/office/powerpoint/2010/main" val="188654680"/>
                </p:ext>
              </p:extLst>
            </p:nvPr>
          </p:nvGraphicFramePr>
          <p:xfrm>
            <a:off x="10694121" y="2558055"/>
            <a:ext cx="366087" cy="301625"/>
          </p:xfrm>
          <a:graphic>
            <a:graphicData uri="http://schemas.openxmlformats.org/presentationml/2006/ole">
              <mc:AlternateContent xmlns:mc="http://schemas.openxmlformats.org/markup-compatibility/2006">
                <mc:Choice xmlns:v="urn:schemas-microsoft-com:vml" Requires="v">
                  <p:oleObj name="Equation" r:id="rId9" imgW="126835" imgH="139518" progId="Equation.3">
                    <p:embed/>
                  </p:oleObj>
                </mc:Choice>
                <mc:Fallback>
                  <p:oleObj name="Equation" r:id="rId9" imgW="126835" imgH="139518" progId="Equation.3">
                    <p:embed/>
                    <p:pic>
                      <p:nvPicPr>
                        <p:cNvPr id="25498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94121" y="2558055"/>
                          <a:ext cx="36608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4984" name="Object 8"/>
            <p:cNvGraphicFramePr>
              <a:graphicFrameLocks noChangeAspect="1"/>
            </p:cNvGraphicFramePr>
            <p:nvPr>
              <p:extLst>
                <p:ext uri="{D42A27DB-BD31-4B8C-83A1-F6EECF244321}">
                  <p14:modId xmlns:p14="http://schemas.microsoft.com/office/powerpoint/2010/main" val="1705826484"/>
                </p:ext>
              </p:extLst>
            </p:nvPr>
          </p:nvGraphicFramePr>
          <p:xfrm>
            <a:off x="7959472" y="1408361"/>
            <a:ext cx="256051" cy="355600"/>
          </p:xfrm>
          <a:graphic>
            <a:graphicData uri="http://schemas.openxmlformats.org/presentationml/2006/ole">
              <mc:AlternateContent xmlns:mc="http://schemas.openxmlformats.org/markup-compatibility/2006">
                <mc:Choice xmlns:v="urn:schemas-microsoft-com:vml" Requires="v">
                  <p:oleObj name="Equation" r:id="rId11" imgW="88707" imgH="164742" progId="Equation.3">
                    <p:embed/>
                  </p:oleObj>
                </mc:Choice>
                <mc:Fallback>
                  <p:oleObj name="Equation" r:id="rId11" imgW="88707" imgH="164742" progId="Equation.3">
                    <p:embed/>
                    <p:pic>
                      <p:nvPicPr>
                        <p:cNvPr id="25498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9472" y="1408361"/>
                          <a:ext cx="256051"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4986" name="Object 10"/>
            <p:cNvGraphicFramePr>
              <a:graphicFrameLocks noChangeAspect="1"/>
            </p:cNvGraphicFramePr>
            <p:nvPr>
              <p:extLst>
                <p:ext uri="{D42A27DB-BD31-4B8C-83A1-F6EECF244321}">
                  <p14:modId xmlns:p14="http://schemas.microsoft.com/office/powerpoint/2010/main" val="2393741090"/>
                </p:ext>
              </p:extLst>
            </p:nvPr>
          </p:nvGraphicFramePr>
          <p:xfrm>
            <a:off x="8296843" y="2687690"/>
            <a:ext cx="366089" cy="382587"/>
          </p:xfrm>
          <a:graphic>
            <a:graphicData uri="http://schemas.openxmlformats.org/presentationml/2006/ole">
              <mc:AlternateContent xmlns:mc="http://schemas.openxmlformats.org/markup-compatibility/2006">
                <mc:Choice xmlns:v="urn:schemas-microsoft-com:vml" Requires="v">
                  <p:oleObj name="Equation" r:id="rId13" imgW="126725" imgH="177415" progId="Equation.3">
                    <p:embed/>
                  </p:oleObj>
                </mc:Choice>
                <mc:Fallback>
                  <p:oleObj name="Equation" r:id="rId13" imgW="126725" imgH="177415" progId="Equation.3">
                    <p:embed/>
                    <p:pic>
                      <p:nvPicPr>
                        <p:cNvPr id="254986"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96843" y="2687690"/>
                          <a:ext cx="366089"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55012" name="Group 255011"/>
          <p:cNvGrpSpPr/>
          <p:nvPr/>
        </p:nvGrpSpPr>
        <p:grpSpPr>
          <a:xfrm>
            <a:off x="6489906" y="3656013"/>
            <a:ext cx="4561976" cy="1911700"/>
            <a:chOff x="6490751" y="3656013"/>
            <a:chExt cx="4562570" cy="1911700"/>
          </a:xfrm>
        </p:grpSpPr>
        <p:graphicFrame>
          <p:nvGraphicFramePr>
            <p:cNvPr id="9" name="Object 8"/>
            <p:cNvGraphicFramePr>
              <a:graphicFrameLocks noChangeAspect="1"/>
            </p:cNvGraphicFramePr>
            <p:nvPr>
              <p:extLst>
                <p:ext uri="{D42A27DB-BD31-4B8C-83A1-F6EECF244321}">
                  <p14:modId xmlns:p14="http://schemas.microsoft.com/office/powerpoint/2010/main" val="3644292837"/>
                </p:ext>
              </p:extLst>
            </p:nvPr>
          </p:nvGraphicFramePr>
          <p:xfrm>
            <a:off x="8966430" y="5265388"/>
            <a:ext cx="402995" cy="302325"/>
          </p:xfrm>
          <a:graphic>
            <a:graphicData uri="http://schemas.openxmlformats.org/presentationml/2006/ole">
              <mc:AlternateContent xmlns:mc="http://schemas.openxmlformats.org/markup-compatibility/2006">
                <mc:Choice xmlns:v="urn:schemas-microsoft-com:vml" Requires="v">
                  <p:oleObj name="Equation" r:id="rId15" imgW="139700" imgH="139700" progId="Equation.3">
                    <p:embed/>
                  </p:oleObj>
                </mc:Choice>
                <mc:Fallback>
                  <p:oleObj name="Equation" r:id="rId15" imgW="139700" imgH="139700" progId="Equation.3">
                    <p:embed/>
                    <p:pic>
                      <p:nvPicPr>
                        <p:cNvPr id="9"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66430" y="5265388"/>
                          <a:ext cx="402995" cy="30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 name="Group 694"/>
            <p:cNvGrpSpPr>
              <a:grpSpLocks noChangeAspect="1"/>
            </p:cNvGrpSpPr>
            <p:nvPr/>
          </p:nvGrpSpPr>
          <p:grpSpPr bwMode="auto">
            <a:xfrm>
              <a:off x="6490751" y="3656013"/>
              <a:ext cx="4108450" cy="1851025"/>
              <a:chOff x="4093" y="833"/>
              <a:chExt cx="2588" cy="1166"/>
            </a:xfrm>
          </p:grpSpPr>
          <p:sp>
            <p:nvSpPr>
              <p:cNvPr id="67" name="Line 736"/>
              <p:cNvSpPr>
                <a:spLocks noChangeShapeType="1"/>
              </p:cNvSpPr>
              <p:nvPr/>
            </p:nvSpPr>
            <p:spPr bwMode="auto">
              <a:xfrm flipH="1">
                <a:off x="4093" y="1715"/>
                <a:ext cx="2582"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utoShape 693"/>
              <p:cNvSpPr>
                <a:spLocks noChangeAspect="1" noChangeArrowheads="1" noTextEdit="1"/>
              </p:cNvSpPr>
              <p:nvPr/>
            </p:nvSpPr>
            <p:spPr bwMode="auto">
              <a:xfrm>
                <a:off x="4093" y="833"/>
                <a:ext cx="2588" cy="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Line 737"/>
              <p:cNvSpPr>
                <a:spLocks noChangeShapeType="1"/>
              </p:cNvSpPr>
              <p:nvPr/>
            </p:nvSpPr>
            <p:spPr bwMode="auto">
              <a:xfrm>
                <a:off x="5384" y="833"/>
                <a:ext cx="0" cy="116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0" name="Freeform 69"/>
            <p:cNvSpPr/>
            <p:nvPr/>
          </p:nvSpPr>
          <p:spPr>
            <a:xfrm>
              <a:off x="6706114" y="3858167"/>
              <a:ext cx="3657600" cy="1463744"/>
            </a:xfrm>
            <a:custGeom>
              <a:avLst/>
              <a:gdLst>
                <a:gd name="connsiteX0" fmla="*/ 0 w 3657600"/>
                <a:gd name="connsiteY0" fmla="*/ 1270014 h 1463706"/>
                <a:gd name="connsiteX1" fmla="*/ 66675 w 3657600"/>
                <a:gd name="connsiteY1" fmla="*/ 1228739 h 1463706"/>
                <a:gd name="connsiteX2" fmla="*/ 139700 w 3657600"/>
                <a:gd name="connsiteY2" fmla="*/ 1177939 h 1463706"/>
                <a:gd name="connsiteX3" fmla="*/ 228600 w 3657600"/>
                <a:gd name="connsiteY3" fmla="*/ 1120789 h 1463706"/>
                <a:gd name="connsiteX4" fmla="*/ 276225 w 3657600"/>
                <a:gd name="connsiteY4" fmla="*/ 1089039 h 1463706"/>
                <a:gd name="connsiteX5" fmla="*/ 365125 w 3657600"/>
                <a:gd name="connsiteY5" fmla="*/ 1050939 h 1463706"/>
                <a:gd name="connsiteX6" fmla="*/ 460375 w 3657600"/>
                <a:gd name="connsiteY6" fmla="*/ 1047764 h 1463706"/>
                <a:gd name="connsiteX7" fmla="*/ 558800 w 3657600"/>
                <a:gd name="connsiteY7" fmla="*/ 1092214 h 1463706"/>
                <a:gd name="connsiteX8" fmla="*/ 663575 w 3657600"/>
                <a:gd name="connsiteY8" fmla="*/ 1177939 h 1463706"/>
                <a:gd name="connsiteX9" fmla="*/ 727075 w 3657600"/>
                <a:gd name="connsiteY9" fmla="*/ 1244614 h 1463706"/>
                <a:gd name="connsiteX10" fmla="*/ 800100 w 3657600"/>
                <a:gd name="connsiteY10" fmla="*/ 1323989 h 1463706"/>
                <a:gd name="connsiteX11" fmla="*/ 869950 w 3657600"/>
                <a:gd name="connsiteY11" fmla="*/ 1390664 h 1463706"/>
                <a:gd name="connsiteX12" fmla="*/ 911225 w 3657600"/>
                <a:gd name="connsiteY12" fmla="*/ 1435114 h 1463706"/>
                <a:gd name="connsiteX13" fmla="*/ 1006475 w 3657600"/>
                <a:gd name="connsiteY13" fmla="*/ 1463689 h 1463706"/>
                <a:gd name="connsiteX14" fmla="*/ 1101725 w 3657600"/>
                <a:gd name="connsiteY14" fmla="*/ 1431939 h 1463706"/>
                <a:gd name="connsiteX15" fmla="*/ 1203325 w 3657600"/>
                <a:gd name="connsiteY15" fmla="*/ 1314464 h 1463706"/>
                <a:gd name="connsiteX16" fmla="*/ 1285875 w 3657600"/>
                <a:gd name="connsiteY16" fmla="*/ 1149364 h 1463706"/>
                <a:gd name="connsiteX17" fmla="*/ 1377950 w 3657600"/>
                <a:gd name="connsiteY17" fmla="*/ 917589 h 1463706"/>
                <a:gd name="connsiteX18" fmla="*/ 1558925 w 3657600"/>
                <a:gd name="connsiteY18" fmla="*/ 409589 h 1463706"/>
                <a:gd name="connsiteX19" fmla="*/ 1612900 w 3657600"/>
                <a:gd name="connsiteY19" fmla="*/ 263539 h 1463706"/>
                <a:gd name="connsiteX20" fmla="*/ 1651000 w 3657600"/>
                <a:gd name="connsiteY20" fmla="*/ 184164 h 1463706"/>
                <a:gd name="connsiteX21" fmla="*/ 1736725 w 3657600"/>
                <a:gd name="connsiteY21" fmla="*/ 47639 h 1463706"/>
                <a:gd name="connsiteX22" fmla="*/ 1838325 w 3657600"/>
                <a:gd name="connsiteY22" fmla="*/ 14 h 1463706"/>
                <a:gd name="connsiteX23" fmla="*/ 1933575 w 3657600"/>
                <a:gd name="connsiteY23" fmla="*/ 44464 h 1463706"/>
                <a:gd name="connsiteX24" fmla="*/ 2028825 w 3657600"/>
                <a:gd name="connsiteY24" fmla="*/ 187339 h 1463706"/>
                <a:gd name="connsiteX25" fmla="*/ 2108200 w 3657600"/>
                <a:gd name="connsiteY25" fmla="*/ 390539 h 1463706"/>
                <a:gd name="connsiteX26" fmla="*/ 2206625 w 3657600"/>
                <a:gd name="connsiteY26" fmla="*/ 657239 h 1463706"/>
                <a:gd name="connsiteX27" fmla="*/ 2371725 w 3657600"/>
                <a:gd name="connsiteY27" fmla="*/ 1120789 h 1463706"/>
                <a:gd name="connsiteX28" fmla="*/ 2473325 w 3657600"/>
                <a:gd name="connsiteY28" fmla="*/ 1323989 h 1463706"/>
                <a:gd name="connsiteX29" fmla="*/ 2559050 w 3657600"/>
                <a:gd name="connsiteY29" fmla="*/ 1425589 h 1463706"/>
                <a:gd name="connsiteX30" fmla="*/ 2660650 w 3657600"/>
                <a:gd name="connsiteY30" fmla="*/ 1463689 h 1463706"/>
                <a:gd name="connsiteX31" fmla="*/ 2759075 w 3657600"/>
                <a:gd name="connsiteY31" fmla="*/ 1428764 h 1463706"/>
                <a:gd name="connsiteX32" fmla="*/ 2876550 w 3657600"/>
                <a:gd name="connsiteY32" fmla="*/ 1320814 h 1463706"/>
                <a:gd name="connsiteX33" fmla="*/ 2984500 w 3657600"/>
                <a:gd name="connsiteY33" fmla="*/ 1206514 h 1463706"/>
                <a:gd name="connsiteX34" fmla="*/ 3111500 w 3657600"/>
                <a:gd name="connsiteY34" fmla="*/ 1095389 h 1463706"/>
                <a:gd name="connsiteX35" fmla="*/ 3213100 w 3657600"/>
                <a:gd name="connsiteY35" fmla="*/ 1057289 h 1463706"/>
                <a:gd name="connsiteX36" fmla="*/ 3302000 w 3657600"/>
                <a:gd name="connsiteY36" fmla="*/ 1050939 h 1463706"/>
                <a:gd name="connsiteX37" fmla="*/ 3400425 w 3657600"/>
                <a:gd name="connsiteY37" fmla="*/ 1092214 h 1463706"/>
                <a:gd name="connsiteX38" fmla="*/ 3543300 w 3657600"/>
                <a:gd name="connsiteY38" fmla="*/ 1190639 h 1463706"/>
                <a:gd name="connsiteX39" fmla="*/ 3657600 w 3657600"/>
                <a:gd name="connsiteY39" fmla="*/ 1266839 h 1463706"/>
                <a:gd name="connsiteX0" fmla="*/ 0 w 3657600"/>
                <a:gd name="connsiteY0" fmla="*/ 1270014 h 1463744"/>
                <a:gd name="connsiteX1" fmla="*/ 66675 w 3657600"/>
                <a:gd name="connsiteY1" fmla="*/ 1228739 h 1463744"/>
                <a:gd name="connsiteX2" fmla="*/ 139700 w 3657600"/>
                <a:gd name="connsiteY2" fmla="*/ 1177939 h 1463744"/>
                <a:gd name="connsiteX3" fmla="*/ 228600 w 3657600"/>
                <a:gd name="connsiteY3" fmla="*/ 1120789 h 1463744"/>
                <a:gd name="connsiteX4" fmla="*/ 276225 w 3657600"/>
                <a:gd name="connsiteY4" fmla="*/ 1089039 h 1463744"/>
                <a:gd name="connsiteX5" fmla="*/ 365125 w 3657600"/>
                <a:gd name="connsiteY5" fmla="*/ 1050939 h 1463744"/>
                <a:gd name="connsiteX6" fmla="*/ 460375 w 3657600"/>
                <a:gd name="connsiteY6" fmla="*/ 1047764 h 1463744"/>
                <a:gd name="connsiteX7" fmla="*/ 558800 w 3657600"/>
                <a:gd name="connsiteY7" fmla="*/ 1092214 h 1463744"/>
                <a:gd name="connsiteX8" fmla="*/ 663575 w 3657600"/>
                <a:gd name="connsiteY8" fmla="*/ 1177939 h 1463744"/>
                <a:gd name="connsiteX9" fmla="*/ 727075 w 3657600"/>
                <a:gd name="connsiteY9" fmla="*/ 1244614 h 1463744"/>
                <a:gd name="connsiteX10" fmla="*/ 800100 w 3657600"/>
                <a:gd name="connsiteY10" fmla="*/ 1323989 h 1463744"/>
                <a:gd name="connsiteX11" fmla="*/ 869950 w 3657600"/>
                <a:gd name="connsiteY11" fmla="*/ 1390664 h 1463744"/>
                <a:gd name="connsiteX12" fmla="*/ 930275 w 3657600"/>
                <a:gd name="connsiteY12" fmla="*/ 1438289 h 1463744"/>
                <a:gd name="connsiteX13" fmla="*/ 1006475 w 3657600"/>
                <a:gd name="connsiteY13" fmla="*/ 1463689 h 1463744"/>
                <a:gd name="connsiteX14" fmla="*/ 1101725 w 3657600"/>
                <a:gd name="connsiteY14" fmla="*/ 1431939 h 1463744"/>
                <a:gd name="connsiteX15" fmla="*/ 1203325 w 3657600"/>
                <a:gd name="connsiteY15" fmla="*/ 1314464 h 1463744"/>
                <a:gd name="connsiteX16" fmla="*/ 1285875 w 3657600"/>
                <a:gd name="connsiteY16" fmla="*/ 1149364 h 1463744"/>
                <a:gd name="connsiteX17" fmla="*/ 1377950 w 3657600"/>
                <a:gd name="connsiteY17" fmla="*/ 917589 h 1463744"/>
                <a:gd name="connsiteX18" fmla="*/ 1558925 w 3657600"/>
                <a:gd name="connsiteY18" fmla="*/ 409589 h 1463744"/>
                <a:gd name="connsiteX19" fmla="*/ 1612900 w 3657600"/>
                <a:gd name="connsiteY19" fmla="*/ 263539 h 1463744"/>
                <a:gd name="connsiteX20" fmla="*/ 1651000 w 3657600"/>
                <a:gd name="connsiteY20" fmla="*/ 184164 h 1463744"/>
                <a:gd name="connsiteX21" fmla="*/ 1736725 w 3657600"/>
                <a:gd name="connsiteY21" fmla="*/ 47639 h 1463744"/>
                <a:gd name="connsiteX22" fmla="*/ 1838325 w 3657600"/>
                <a:gd name="connsiteY22" fmla="*/ 14 h 1463744"/>
                <a:gd name="connsiteX23" fmla="*/ 1933575 w 3657600"/>
                <a:gd name="connsiteY23" fmla="*/ 44464 h 1463744"/>
                <a:gd name="connsiteX24" fmla="*/ 2028825 w 3657600"/>
                <a:gd name="connsiteY24" fmla="*/ 187339 h 1463744"/>
                <a:gd name="connsiteX25" fmla="*/ 2108200 w 3657600"/>
                <a:gd name="connsiteY25" fmla="*/ 390539 h 1463744"/>
                <a:gd name="connsiteX26" fmla="*/ 2206625 w 3657600"/>
                <a:gd name="connsiteY26" fmla="*/ 657239 h 1463744"/>
                <a:gd name="connsiteX27" fmla="*/ 2371725 w 3657600"/>
                <a:gd name="connsiteY27" fmla="*/ 1120789 h 1463744"/>
                <a:gd name="connsiteX28" fmla="*/ 2473325 w 3657600"/>
                <a:gd name="connsiteY28" fmla="*/ 1323989 h 1463744"/>
                <a:gd name="connsiteX29" fmla="*/ 2559050 w 3657600"/>
                <a:gd name="connsiteY29" fmla="*/ 1425589 h 1463744"/>
                <a:gd name="connsiteX30" fmla="*/ 2660650 w 3657600"/>
                <a:gd name="connsiteY30" fmla="*/ 1463689 h 1463744"/>
                <a:gd name="connsiteX31" fmla="*/ 2759075 w 3657600"/>
                <a:gd name="connsiteY31" fmla="*/ 1428764 h 1463744"/>
                <a:gd name="connsiteX32" fmla="*/ 2876550 w 3657600"/>
                <a:gd name="connsiteY32" fmla="*/ 1320814 h 1463744"/>
                <a:gd name="connsiteX33" fmla="*/ 2984500 w 3657600"/>
                <a:gd name="connsiteY33" fmla="*/ 1206514 h 1463744"/>
                <a:gd name="connsiteX34" fmla="*/ 3111500 w 3657600"/>
                <a:gd name="connsiteY34" fmla="*/ 1095389 h 1463744"/>
                <a:gd name="connsiteX35" fmla="*/ 3213100 w 3657600"/>
                <a:gd name="connsiteY35" fmla="*/ 1057289 h 1463744"/>
                <a:gd name="connsiteX36" fmla="*/ 3302000 w 3657600"/>
                <a:gd name="connsiteY36" fmla="*/ 1050939 h 1463744"/>
                <a:gd name="connsiteX37" fmla="*/ 3400425 w 3657600"/>
                <a:gd name="connsiteY37" fmla="*/ 1092214 h 1463744"/>
                <a:gd name="connsiteX38" fmla="*/ 3543300 w 3657600"/>
                <a:gd name="connsiteY38" fmla="*/ 1190639 h 1463744"/>
                <a:gd name="connsiteX39" fmla="*/ 3657600 w 3657600"/>
                <a:gd name="connsiteY39" fmla="*/ 1266839 h 146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657600" h="1463744">
                  <a:moveTo>
                    <a:pt x="0" y="1270014"/>
                  </a:moveTo>
                  <a:cubicBezTo>
                    <a:pt x="21696" y="1257049"/>
                    <a:pt x="43392" y="1244085"/>
                    <a:pt x="66675" y="1228739"/>
                  </a:cubicBezTo>
                  <a:cubicBezTo>
                    <a:pt x="89958" y="1213393"/>
                    <a:pt x="112713" y="1195931"/>
                    <a:pt x="139700" y="1177939"/>
                  </a:cubicBezTo>
                  <a:cubicBezTo>
                    <a:pt x="166687" y="1159947"/>
                    <a:pt x="205846" y="1135606"/>
                    <a:pt x="228600" y="1120789"/>
                  </a:cubicBezTo>
                  <a:cubicBezTo>
                    <a:pt x="251354" y="1105972"/>
                    <a:pt x="253471" y="1100681"/>
                    <a:pt x="276225" y="1089039"/>
                  </a:cubicBezTo>
                  <a:cubicBezTo>
                    <a:pt x="298979" y="1077397"/>
                    <a:pt x="334433" y="1057818"/>
                    <a:pt x="365125" y="1050939"/>
                  </a:cubicBezTo>
                  <a:cubicBezTo>
                    <a:pt x="395817" y="1044060"/>
                    <a:pt x="428096" y="1040885"/>
                    <a:pt x="460375" y="1047764"/>
                  </a:cubicBezTo>
                  <a:cubicBezTo>
                    <a:pt x="492654" y="1054643"/>
                    <a:pt x="524933" y="1070518"/>
                    <a:pt x="558800" y="1092214"/>
                  </a:cubicBezTo>
                  <a:cubicBezTo>
                    <a:pt x="592667" y="1113910"/>
                    <a:pt x="635529" y="1152539"/>
                    <a:pt x="663575" y="1177939"/>
                  </a:cubicBezTo>
                  <a:cubicBezTo>
                    <a:pt x="691621" y="1203339"/>
                    <a:pt x="704321" y="1220272"/>
                    <a:pt x="727075" y="1244614"/>
                  </a:cubicBezTo>
                  <a:cubicBezTo>
                    <a:pt x="749829" y="1268956"/>
                    <a:pt x="776288" y="1299647"/>
                    <a:pt x="800100" y="1323989"/>
                  </a:cubicBezTo>
                  <a:cubicBezTo>
                    <a:pt x="823913" y="1348331"/>
                    <a:pt x="848254" y="1371614"/>
                    <a:pt x="869950" y="1390664"/>
                  </a:cubicBezTo>
                  <a:cubicBezTo>
                    <a:pt x="891646" y="1409714"/>
                    <a:pt x="907521" y="1426118"/>
                    <a:pt x="930275" y="1438289"/>
                  </a:cubicBezTo>
                  <a:cubicBezTo>
                    <a:pt x="953029" y="1450460"/>
                    <a:pt x="977900" y="1464747"/>
                    <a:pt x="1006475" y="1463689"/>
                  </a:cubicBezTo>
                  <a:cubicBezTo>
                    <a:pt x="1035050" y="1462631"/>
                    <a:pt x="1068917" y="1456810"/>
                    <a:pt x="1101725" y="1431939"/>
                  </a:cubicBezTo>
                  <a:cubicBezTo>
                    <a:pt x="1134533" y="1407068"/>
                    <a:pt x="1172633" y="1361560"/>
                    <a:pt x="1203325" y="1314464"/>
                  </a:cubicBezTo>
                  <a:cubicBezTo>
                    <a:pt x="1234017" y="1267368"/>
                    <a:pt x="1256771" y="1215510"/>
                    <a:pt x="1285875" y="1149364"/>
                  </a:cubicBezTo>
                  <a:cubicBezTo>
                    <a:pt x="1314979" y="1083218"/>
                    <a:pt x="1332442" y="1040885"/>
                    <a:pt x="1377950" y="917589"/>
                  </a:cubicBezTo>
                  <a:cubicBezTo>
                    <a:pt x="1423458" y="794293"/>
                    <a:pt x="1519767" y="518597"/>
                    <a:pt x="1558925" y="409589"/>
                  </a:cubicBezTo>
                  <a:cubicBezTo>
                    <a:pt x="1598083" y="300581"/>
                    <a:pt x="1597554" y="301110"/>
                    <a:pt x="1612900" y="263539"/>
                  </a:cubicBezTo>
                  <a:cubicBezTo>
                    <a:pt x="1628246" y="225968"/>
                    <a:pt x="1630363" y="220147"/>
                    <a:pt x="1651000" y="184164"/>
                  </a:cubicBezTo>
                  <a:cubicBezTo>
                    <a:pt x="1671637" y="148181"/>
                    <a:pt x="1705504" y="78331"/>
                    <a:pt x="1736725" y="47639"/>
                  </a:cubicBezTo>
                  <a:cubicBezTo>
                    <a:pt x="1767946" y="16947"/>
                    <a:pt x="1805517" y="543"/>
                    <a:pt x="1838325" y="14"/>
                  </a:cubicBezTo>
                  <a:cubicBezTo>
                    <a:pt x="1871133" y="-515"/>
                    <a:pt x="1901825" y="13243"/>
                    <a:pt x="1933575" y="44464"/>
                  </a:cubicBezTo>
                  <a:cubicBezTo>
                    <a:pt x="1965325" y="75685"/>
                    <a:pt x="1999721" y="129660"/>
                    <a:pt x="2028825" y="187339"/>
                  </a:cubicBezTo>
                  <a:cubicBezTo>
                    <a:pt x="2057929" y="245018"/>
                    <a:pt x="2078567" y="312222"/>
                    <a:pt x="2108200" y="390539"/>
                  </a:cubicBezTo>
                  <a:cubicBezTo>
                    <a:pt x="2137833" y="468856"/>
                    <a:pt x="2162704" y="535531"/>
                    <a:pt x="2206625" y="657239"/>
                  </a:cubicBezTo>
                  <a:cubicBezTo>
                    <a:pt x="2250546" y="778947"/>
                    <a:pt x="2327275" y="1009664"/>
                    <a:pt x="2371725" y="1120789"/>
                  </a:cubicBezTo>
                  <a:cubicBezTo>
                    <a:pt x="2416175" y="1231914"/>
                    <a:pt x="2442104" y="1273189"/>
                    <a:pt x="2473325" y="1323989"/>
                  </a:cubicBezTo>
                  <a:cubicBezTo>
                    <a:pt x="2504546" y="1374789"/>
                    <a:pt x="2527829" y="1402306"/>
                    <a:pt x="2559050" y="1425589"/>
                  </a:cubicBezTo>
                  <a:cubicBezTo>
                    <a:pt x="2590271" y="1448872"/>
                    <a:pt x="2627313" y="1463160"/>
                    <a:pt x="2660650" y="1463689"/>
                  </a:cubicBezTo>
                  <a:cubicBezTo>
                    <a:pt x="2693987" y="1464218"/>
                    <a:pt x="2723092" y="1452576"/>
                    <a:pt x="2759075" y="1428764"/>
                  </a:cubicBezTo>
                  <a:cubicBezTo>
                    <a:pt x="2795058" y="1404952"/>
                    <a:pt x="2838979" y="1357856"/>
                    <a:pt x="2876550" y="1320814"/>
                  </a:cubicBezTo>
                  <a:cubicBezTo>
                    <a:pt x="2914121" y="1283772"/>
                    <a:pt x="2945342" y="1244085"/>
                    <a:pt x="2984500" y="1206514"/>
                  </a:cubicBezTo>
                  <a:cubicBezTo>
                    <a:pt x="3023658" y="1168943"/>
                    <a:pt x="3073400" y="1120260"/>
                    <a:pt x="3111500" y="1095389"/>
                  </a:cubicBezTo>
                  <a:cubicBezTo>
                    <a:pt x="3149600" y="1070518"/>
                    <a:pt x="3181350" y="1064697"/>
                    <a:pt x="3213100" y="1057289"/>
                  </a:cubicBezTo>
                  <a:cubicBezTo>
                    <a:pt x="3244850" y="1049881"/>
                    <a:pt x="3270779" y="1045118"/>
                    <a:pt x="3302000" y="1050939"/>
                  </a:cubicBezTo>
                  <a:cubicBezTo>
                    <a:pt x="3333221" y="1056760"/>
                    <a:pt x="3360208" y="1068931"/>
                    <a:pt x="3400425" y="1092214"/>
                  </a:cubicBezTo>
                  <a:cubicBezTo>
                    <a:pt x="3440642" y="1115497"/>
                    <a:pt x="3500438" y="1161535"/>
                    <a:pt x="3543300" y="1190639"/>
                  </a:cubicBezTo>
                  <a:cubicBezTo>
                    <a:pt x="3586162" y="1219743"/>
                    <a:pt x="3621881" y="1243291"/>
                    <a:pt x="3657600" y="1266839"/>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2" name="Object 6"/>
            <p:cNvGraphicFramePr>
              <a:graphicFrameLocks noChangeAspect="1"/>
            </p:cNvGraphicFramePr>
            <p:nvPr>
              <p:extLst>
                <p:ext uri="{D42A27DB-BD31-4B8C-83A1-F6EECF244321}">
                  <p14:modId xmlns:p14="http://schemas.microsoft.com/office/powerpoint/2010/main" val="2292143646"/>
                </p:ext>
              </p:extLst>
            </p:nvPr>
          </p:nvGraphicFramePr>
          <p:xfrm>
            <a:off x="10687234" y="4891680"/>
            <a:ext cx="366087" cy="301625"/>
          </p:xfrm>
          <a:graphic>
            <a:graphicData uri="http://schemas.openxmlformats.org/presentationml/2006/ole">
              <mc:AlternateContent xmlns:mc="http://schemas.openxmlformats.org/markup-compatibility/2006">
                <mc:Choice xmlns:v="urn:schemas-microsoft-com:vml" Requires="v">
                  <p:oleObj name="Equation" r:id="rId17" imgW="126835" imgH="139518" progId="Equation.3">
                    <p:embed/>
                  </p:oleObj>
                </mc:Choice>
                <mc:Fallback>
                  <p:oleObj name="Equation" r:id="rId17" imgW="126835" imgH="139518" progId="Equation.3">
                    <p:embed/>
                    <p:pic>
                      <p:nvPicPr>
                        <p:cNvPr id="7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87234" y="4891680"/>
                          <a:ext cx="36608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8"/>
            <p:cNvGraphicFramePr>
              <a:graphicFrameLocks noChangeAspect="1"/>
            </p:cNvGraphicFramePr>
            <p:nvPr>
              <p:extLst>
                <p:ext uri="{D42A27DB-BD31-4B8C-83A1-F6EECF244321}">
                  <p14:modId xmlns:p14="http://schemas.microsoft.com/office/powerpoint/2010/main" val="2714245402"/>
                </p:ext>
              </p:extLst>
            </p:nvPr>
          </p:nvGraphicFramePr>
          <p:xfrm>
            <a:off x="7952585" y="3741986"/>
            <a:ext cx="256051" cy="355600"/>
          </p:xfrm>
          <a:graphic>
            <a:graphicData uri="http://schemas.openxmlformats.org/presentationml/2006/ole">
              <mc:AlternateContent xmlns:mc="http://schemas.openxmlformats.org/markup-compatibility/2006">
                <mc:Choice xmlns:v="urn:schemas-microsoft-com:vml" Requires="v">
                  <p:oleObj name="Equation" r:id="rId18" imgW="88707" imgH="164742" progId="Equation.3">
                    <p:embed/>
                  </p:oleObj>
                </mc:Choice>
                <mc:Fallback>
                  <p:oleObj name="Equation" r:id="rId18" imgW="88707" imgH="164742" progId="Equation.3">
                    <p:embed/>
                    <p:pic>
                      <p:nvPicPr>
                        <p:cNvPr id="73"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2585" y="3741986"/>
                          <a:ext cx="256051"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10"/>
            <p:cNvGraphicFramePr>
              <a:graphicFrameLocks noChangeAspect="1"/>
            </p:cNvGraphicFramePr>
            <p:nvPr>
              <p:extLst>
                <p:ext uri="{D42A27DB-BD31-4B8C-83A1-F6EECF244321}">
                  <p14:modId xmlns:p14="http://schemas.microsoft.com/office/powerpoint/2010/main" val="771783996"/>
                </p:ext>
              </p:extLst>
            </p:nvPr>
          </p:nvGraphicFramePr>
          <p:xfrm>
            <a:off x="8289956" y="5021315"/>
            <a:ext cx="366089" cy="382587"/>
          </p:xfrm>
          <a:graphic>
            <a:graphicData uri="http://schemas.openxmlformats.org/presentationml/2006/ole">
              <mc:AlternateContent xmlns:mc="http://schemas.openxmlformats.org/markup-compatibility/2006">
                <mc:Choice xmlns:v="urn:schemas-microsoft-com:vml" Requires="v">
                  <p:oleObj name="Equation" r:id="rId19" imgW="126725" imgH="177415" progId="Equation.3">
                    <p:embed/>
                  </p:oleObj>
                </mc:Choice>
                <mc:Fallback>
                  <p:oleObj name="Equation" r:id="rId19" imgW="126725" imgH="177415" progId="Equation.3">
                    <p:embed/>
                    <p:pic>
                      <p:nvPicPr>
                        <p:cNvPr id="7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89956" y="5021315"/>
                          <a:ext cx="366089"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6659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Fourier Transform of a </a:t>
            </a:r>
            <a:r>
              <a:rPr lang="en-GB" dirty="0" err="1"/>
              <a:t>sinc</a:t>
            </a:r>
            <a:r>
              <a:rPr lang="en-GB" dirty="0"/>
              <a:t> Function</a:t>
            </a:r>
          </a:p>
        </p:txBody>
      </p:sp>
      <p:graphicFrame>
        <p:nvGraphicFramePr>
          <p:cNvPr id="121858" name="Object 2"/>
          <p:cNvGraphicFramePr>
            <a:graphicFrameLocks noChangeAspect="1"/>
          </p:cNvGraphicFramePr>
          <p:nvPr>
            <p:extLst>
              <p:ext uri="{D42A27DB-BD31-4B8C-83A1-F6EECF244321}">
                <p14:modId xmlns:p14="http://schemas.microsoft.com/office/powerpoint/2010/main" val="1160126782"/>
              </p:ext>
            </p:extLst>
          </p:nvPr>
        </p:nvGraphicFramePr>
        <p:xfrm>
          <a:off x="686619" y="2065338"/>
          <a:ext cx="3761963" cy="1458912"/>
        </p:xfrm>
        <a:graphic>
          <a:graphicData uri="http://schemas.openxmlformats.org/presentationml/2006/ole">
            <mc:AlternateContent xmlns:mc="http://schemas.openxmlformats.org/markup-compatibility/2006">
              <mc:Choice xmlns:v="urn:schemas-microsoft-com:vml" Requires="v">
                <p:oleObj name="Equation" r:id="rId3" imgW="1524000" imgH="787400" progId="Equation.3">
                  <p:embed/>
                </p:oleObj>
              </mc:Choice>
              <mc:Fallback>
                <p:oleObj name="Equation" r:id="rId3" imgW="1524000" imgH="787400" progId="Equation.3">
                  <p:embed/>
                  <p:pic>
                    <p:nvPicPr>
                      <p:cNvPr id="1218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619" y="2065338"/>
                        <a:ext cx="3761963" cy="1458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4790261" y="2524126"/>
            <a:ext cx="2745010" cy="369332"/>
          </a:xfrm>
          <a:prstGeom prst="rect">
            <a:avLst/>
          </a:prstGeom>
          <a:noFill/>
        </p:spPr>
        <p:txBody>
          <a:bodyPr wrap="none" rtlCol="0">
            <a:spAutoFit/>
          </a:bodyPr>
          <a:lstStyle/>
          <a:p>
            <a:r>
              <a:rPr lang="en-GB" b="0" dirty="0"/>
              <a:t>is the Fourier transform of </a:t>
            </a:r>
          </a:p>
        </p:txBody>
      </p:sp>
      <p:sp>
        <p:nvSpPr>
          <p:cNvPr id="6" name="TextBox 5"/>
          <p:cNvSpPr txBox="1"/>
          <p:nvPr/>
        </p:nvSpPr>
        <p:spPr>
          <a:xfrm>
            <a:off x="957230" y="1251468"/>
            <a:ext cx="4936863" cy="369332"/>
          </a:xfrm>
          <a:prstGeom prst="rect">
            <a:avLst/>
          </a:prstGeom>
          <a:noFill/>
        </p:spPr>
        <p:txBody>
          <a:bodyPr wrap="none" rtlCol="0">
            <a:spAutoFit/>
          </a:bodyPr>
          <a:lstStyle/>
          <a:p>
            <a:r>
              <a:rPr lang="en-GB" b="0" dirty="0"/>
              <a:t>Using the duality property and the previous result, </a:t>
            </a:r>
          </a:p>
        </p:txBody>
      </p:sp>
      <p:grpSp>
        <p:nvGrpSpPr>
          <p:cNvPr id="50" name="Group 49"/>
          <p:cNvGrpSpPr/>
          <p:nvPr/>
        </p:nvGrpSpPr>
        <p:grpSpPr>
          <a:xfrm>
            <a:off x="1576617" y="3912172"/>
            <a:ext cx="3621057" cy="1713705"/>
            <a:chOff x="1576822" y="3912171"/>
            <a:chExt cx="3621529" cy="1713705"/>
          </a:xfrm>
        </p:grpSpPr>
        <p:grpSp>
          <p:nvGrpSpPr>
            <p:cNvPr id="24" name="Group 23"/>
            <p:cNvGrpSpPr/>
            <p:nvPr/>
          </p:nvGrpSpPr>
          <p:grpSpPr>
            <a:xfrm>
              <a:off x="1576822" y="4104257"/>
              <a:ext cx="3621529" cy="1521619"/>
              <a:chOff x="1576822" y="3904232"/>
              <a:chExt cx="3621529" cy="1521619"/>
            </a:xfrm>
          </p:grpSpPr>
          <p:graphicFrame>
            <p:nvGraphicFramePr>
              <p:cNvPr id="8" name="Object 7"/>
              <p:cNvGraphicFramePr>
                <a:graphicFrameLocks noChangeAspect="1"/>
              </p:cNvGraphicFramePr>
              <p:nvPr>
                <p:extLst>
                  <p:ext uri="{D42A27DB-BD31-4B8C-83A1-F6EECF244321}">
                    <p14:modId xmlns:p14="http://schemas.microsoft.com/office/powerpoint/2010/main" val="2287525678"/>
                  </p:ext>
                </p:extLst>
              </p:nvPr>
            </p:nvGraphicFramePr>
            <p:xfrm>
              <a:off x="4859773" y="4735289"/>
              <a:ext cx="338578" cy="233362"/>
            </p:xfrm>
            <a:graphic>
              <a:graphicData uri="http://schemas.openxmlformats.org/presentationml/2006/ole">
                <mc:AlternateContent xmlns:mc="http://schemas.openxmlformats.org/markup-compatibility/2006">
                  <mc:Choice xmlns:v="urn:schemas-microsoft-com:vml" Requires="v">
                    <p:oleObj name="Equation" r:id="rId5" imgW="152334" imgH="139639" progId="Equation.3">
                      <p:embed/>
                    </p:oleObj>
                  </mc:Choice>
                  <mc:Fallback>
                    <p:oleObj name="Equation" r:id="rId5" imgW="152334" imgH="139639" progId="Equation.3">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773" y="4735289"/>
                            <a:ext cx="338578" cy="233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2684242364"/>
                  </p:ext>
                </p:extLst>
              </p:nvPr>
            </p:nvGraphicFramePr>
            <p:xfrm>
              <a:off x="2665193" y="3904232"/>
              <a:ext cx="533261" cy="301625"/>
            </p:xfrm>
            <a:graphic>
              <a:graphicData uri="http://schemas.openxmlformats.org/presentationml/2006/ole">
                <mc:AlternateContent xmlns:mc="http://schemas.openxmlformats.org/markup-compatibility/2006">
                  <mc:Choice xmlns:v="urn:schemas-microsoft-com:vml" Requires="v">
                    <p:oleObj name="Equation" r:id="rId7" imgW="228402" imgH="177646" progId="Equation.3">
                      <p:embed/>
                    </p:oleObj>
                  </mc:Choice>
                  <mc:Fallback>
                    <p:oleObj name="Equation" r:id="rId7" imgW="228402" imgH="177646" progId="Equation.3">
                      <p:embed/>
                      <p:pic>
                        <p:nvPicPr>
                          <p:cNvPr id="9"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5193" y="3904232"/>
                            <a:ext cx="533261"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Group 26"/>
              <p:cNvGrpSpPr/>
              <p:nvPr/>
            </p:nvGrpSpPr>
            <p:grpSpPr>
              <a:xfrm>
                <a:off x="1576822" y="4055045"/>
                <a:ext cx="3282950" cy="1370806"/>
                <a:chOff x="4946650" y="1425575"/>
                <a:chExt cx="3282950" cy="1370806"/>
              </a:xfrm>
            </p:grpSpPr>
            <p:graphicFrame>
              <p:nvGraphicFramePr>
                <p:cNvPr id="30" name="Object 11"/>
                <p:cNvGraphicFramePr>
                  <a:graphicFrameLocks noChangeAspect="1"/>
                </p:cNvGraphicFramePr>
                <p:nvPr>
                  <p:extLst>
                    <p:ext uri="{D42A27DB-BD31-4B8C-83A1-F6EECF244321}">
                      <p14:modId xmlns:p14="http://schemas.microsoft.com/office/powerpoint/2010/main" val="1962018907"/>
                    </p:ext>
                  </p:extLst>
                </p:nvPr>
              </p:nvGraphicFramePr>
              <p:xfrm>
                <a:off x="5509761" y="2247894"/>
                <a:ext cx="461919" cy="522287"/>
              </p:xfrm>
              <a:graphic>
                <a:graphicData uri="http://schemas.openxmlformats.org/presentationml/2006/ole">
                  <mc:AlternateContent xmlns:mc="http://schemas.openxmlformats.org/markup-compatibility/2006">
                    <mc:Choice xmlns:v="urn:schemas-microsoft-com:vml" Requires="v">
                      <p:oleObj name="Equation" r:id="rId9" imgW="253890" imgH="393529" progId="Equation.3">
                        <p:embed/>
                      </p:oleObj>
                    </mc:Choice>
                    <mc:Fallback>
                      <p:oleObj name="Equation" r:id="rId9" imgW="253890" imgH="393529" progId="Equation.3">
                        <p:embed/>
                        <p:pic>
                          <p:nvPicPr>
                            <p:cNvPr id="3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9761" y="2247894"/>
                              <a:ext cx="461919"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12"/>
                <p:cNvGraphicFramePr>
                  <a:graphicFrameLocks noChangeAspect="1"/>
                </p:cNvGraphicFramePr>
                <p:nvPr>
                  <p:extLst>
                    <p:ext uri="{D42A27DB-BD31-4B8C-83A1-F6EECF244321}">
                      <p14:modId xmlns:p14="http://schemas.microsoft.com/office/powerpoint/2010/main" val="2674582248"/>
                    </p:ext>
                  </p:extLst>
                </p:nvPr>
              </p:nvGraphicFramePr>
              <p:xfrm>
                <a:off x="7212909" y="2232025"/>
                <a:ext cx="299834" cy="564356"/>
              </p:xfrm>
              <a:graphic>
                <a:graphicData uri="http://schemas.openxmlformats.org/presentationml/2006/ole">
                  <mc:AlternateContent xmlns:mc="http://schemas.openxmlformats.org/markup-compatibility/2006">
                    <mc:Choice xmlns:v="urn:schemas-microsoft-com:vml" Requires="v">
                      <p:oleObj name="Equation" r:id="rId11" imgW="152334" imgH="393529" progId="Equation.3">
                        <p:embed/>
                      </p:oleObj>
                    </mc:Choice>
                    <mc:Fallback>
                      <p:oleObj name="Equation" r:id="rId11" imgW="152334" imgH="393529" progId="Equation.3">
                        <p:embed/>
                        <p:pic>
                          <p:nvPicPr>
                            <p:cNvPr id="31"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2909" y="2232025"/>
                              <a:ext cx="299834" cy="564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 name="Group 214"/>
                <p:cNvGrpSpPr>
                  <a:grpSpLocks noChangeAspect="1"/>
                </p:cNvGrpSpPr>
                <p:nvPr/>
              </p:nvGrpSpPr>
              <p:grpSpPr bwMode="auto">
                <a:xfrm>
                  <a:off x="4946650" y="1425575"/>
                  <a:ext cx="3282950" cy="1296988"/>
                  <a:chOff x="3116" y="898"/>
                  <a:chExt cx="2068" cy="817"/>
                </a:xfrm>
              </p:grpSpPr>
              <p:sp>
                <p:nvSpPr>
                  <p:cNvPr id="34" name="AutoShape 213"/>
                  <p:cNvSpPr>
                    <a:spLocks noChangeAspect="1" noChangeArrowheads="1" noTextEdit="1"/>
                  </p:cNvSpPr>
                  <p:nvPr/>
                </p:nvSpPr>
                <p:spPr bwMode="auto">
                  <a:xfrm>
                    <a:off x="3116" y="898"/>
                    <a:ext cx="2068"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215"/>
                  <p:cNvSpPr>
                    <a:spLocks noChangeShapeType="1"/>
                  </p:cNvSpPr>
                  <p:nvPr/>
                </p:nvSpPr>
                <p:spPr bwMode="auto">
                  <a:xfrm flipH="1">
                    <a:off x="3116" y="1406"/>
                    <a:ext cx="205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216"/>
                  <p:cNvSpPr>
                    <a:spLocks noChangeShapeType="1"/>
                  </p:cNvSpPr>
                  <p:nvPr/>
                </p:nvSpPr>
                <p:spPr bwMode="auto">
                  <a:xfrm>
                    <a:off x="4144" y="898"/>
                    <a:ext cx="0" cy="59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217"/>
                  <p:cNvSpPr>
                    <a:spLocks noChangeShapeType="1"/>
                  </p:cNvSpPr>
                  <p:nvPr/>
                </p:nvSpPr>
                <p:spPr bwMode="auto">
                  <a:xfrm flipH="1">
                    <a:off x="3672" y="1064"/>
                    <a:ext cx="942" cy="0"/>
                  </a:xfrm>
                  <a:prstGeom prst="line">
                    <a:avLst/>
                  </a:prstGeom>
                  <a:noFill/>
                  <a:ln w="4445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219"/>
                  <p:cNvSpPr>
                    <a:spLocks noChangeShapeType="1"/>
                  </p:cNvSpPr>
                  <p:nvPr/>
                </p:nvSpPr>
                <p:spPr bwMode="auto">
                  <a:xfrm>
                    <a:off x="4604" y="1052"/>
                    <a:ext cx="0" cy="354"/>
                  </a:xfrm>
                  <a:prstGeom prst="line">
                    <a:avLst/>
                  </a:prstGeom>
                  <a:noFill/>
                  <a:ln w="4445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20"/>
                  <p:cNvSpPr>
                    <a:spLocks noChangeShapeType="1"/>
                  </p:cNvSpPr>
                  <p:nvPr/>
                </p:nvSpPr>
                <p:spPr bwMode="auto">
                  <a:xfrm flipH="1">
                    <a:off x="4591" y="1406"/>
                    <a:ext cx="581" cy="0"/>
                  </a:xfrm>
                  <a:prstGeom prst="line">
                    <a:avLst/>
                  </a:prstGeom>
                  <a:noFill/>
                  <a:ln w="4445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221"/>
                  <p:cNvSpPr>
                    <a:spLocks noChangeShapeType="1"/>
                  </p:cNvSpPr>
                  <p:nvPr/>
                </p:nvSpPr>
                <p:spPr bwMode="auto">
                  <a:xfrm>
                    <a:off x="3672" y="1052"/>
                    <a:ext cx="0" cy="354"/>
                  </a:xfrm>
                  <a:prstGeom prst="line">
                    <a:avLst/>
                  </a:prstGeom>
                  <a:noFill/>
                  <a:ln w="4445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222"/>
                  <p:cNvSpPr>
                    <a:spLocks noChangeShapeType="1"/>
                  </p:cNvSpPr>
                  <p:nvPr/>
                </p:nvSpPr>
                <p:spPr bwMode="auto">
                  <a:xfrm flipH="1">
                    <a:off x="3116" y="1406"/>
                    <a:ext cx="567" cy="0"/>
                  </a:xfrm>
                  <a:prstGeom prst="line">
                    <a:avLst/>
                  </a:prstGeom>
                  <a:noFill/>
                  <a:ln w="4445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33" name="Object 32"/>
                <p:cNvGraphicFramePr>
                  <a:graphicFrameLocks noChangeAspect="1"/>
                </p:cNvGraphicFramePr>
                <p:nvPr>
                  <p:extLst>
                    <p:ext uri="{D42A27DB-BD31-4B8C-83A1-F6EECF244321}">
                      <p14:modId xmlns:p14="http://schemas.microsoft.com/office/powerpoint/2010/main" val="2261905591"/>
                    </p:ext>
                  </p:extLst>
                </p:nvPr>
              </p:nvGraphicFramePr>
              <p:xfrm>
                <a:off x="6330950" y="2211387"/>
                <a:ext cx="296862" cy="301625"/>
              </p:xfrm>
              <a:graphic>
                <a:graphicData uri="http://schemas.openxmlformats.org/presentationml/2006/ole">
                  <mc:AlternateContent xmlns:mc="http://schemas.openxmlformats.org/markup-compatibility/2006">
                    <mc:Choice xmlns:v="urn:schemas-microsoft-com:vml" Requires="v">
                      <p:oleObj name="Equation" r:id="rId13" imgW="126720" imgH="177480" progId="Equation.3">
                        <p:embed/>
                      </p:oleObj>
                    </mc:Choice>
                    <mc:Fallback>
                      <p:oleObj name="Equation" r:id="rId13" imgW="126720" imgH="177480" progId="Equation.3">
                        <p:embed/>
                        <p:pic>
                          <p:nvPicPr>
                            <p:cNvPr id="33"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30950" y="2211387"/>
                              <a:ext cx="296862"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3" name="Object 2"/>
            <p:cNvGraphicFramePr>
              <a:graphicFrameLocks noChangeAspect="1"/>
            </p:cNvGraphicFramePr>
            <p:nvPr>
              <p:extLst>
                <p:ext uri="{D42A27DB-BD31-4B8C-83A1-F6EECF244321}">
                  <p14:modId xmlns:p14="http://schemas.microsoft.com/office/powerpoint/2010/main" val="3959833709"/>
                </p:ext>
              </p:extLst>
            </p:nvPr>
          </p:nvGraphicFramePr>
          <p:xfrm>
            <a:off x="3374668" y="3912171"/>
            <a:ext cx="578642" cy="342899"/>
          </p:xfrm>
          <a:graphic>
            <a:graphicData uri="http://schemas.openxmlformats.org/presentationml/2006/ole">
              <mc:AlternateContent xmlns:mc="http://schemas.openxmlformats.org/markup-compatibility/2006">
                <mc:Choice xmlns:v="urn:schemas-microsoft-com:vml" Requires="v">
                  <p:oleObj name="Equation" r:id="rId15" imgW="342720" imgH="203040" progId="Equation.3">
                    <p:embed/>
                  </p:oleObj>
                </mc:Choice>
                <mc:Fallback>
                  <p:oleObj name="Equation" r:id="rId15" imgW="342720" imgH="203040" progId="Equation.3">
                    <p:embed/>
                    <p:pic>
                      <p:nvPicPr>
                        <p:cNvPr id="3"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74668" y="3912171"/>
                          <a:ext cx="578642" cy="3428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9" name="Group 48"/>
          <p:cNvGrpSpPr/>
          <p:nvPr/>
        </p:nvGrpSpPr>
        <p:grpSpPr>
          <a:xfrm>
            <a:off x="6869805" y="3484994"/>
            <a:ext cx="4303878" cy="2420506"/>
            <a:chOff x="6870700" y="3484994"/>
            <a:chExt cx="4304438" cy="2420506"/>
          </a:xfrm>
        </p:grpSpPr>
        <p:grpSp>
          <p:nvGrpSpPr>
            <p:cNvPr id="7" name="Group 800"/>
            <p:cNvGrpSpPr>
              <a:grpSpLocks noChangeAspect="1"/>
            </p:cNvGrpSpPr>
            <p:nvPr/>
          </p:nvGrpSpPr>
          <p:grpSpPr bwMode="auto">
            <a:xfrm>
              <a:off x="6870700" y="3670300"/>
              <a:ext cx="4106863" cy="1849438"/>
              <a:chOff x="4328" y="2312"/>
              <a:chExt cx="2587" cy="1165"/>
            </a:xfrm>
          </p:grpSpPr>
          <p:sp>
            <p:nvSpPr>
              <p:cNvPr id="10" name="AutoShape 799"/>
              <p:cNvSpPr>
                <a:spLocks noChangeAspect="1" noChangeArrowheads="1" noTextEdit="1"/>
              </p:cNvSpPr>
              <p:nvPr/>
            </p:nvSpPr>
            <p:spPr bwMode="auto">
              <a:xfrm>
                <a:off x="4328" y="2312"/>
                <a:ext cx="2587"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Line 842"/>
              <p:cNvSpPr>
                <a:spLocks noChangeShapeType="1"/>
              </p:cNvSpPr>
              <p:nvPr/>
            </p:nvSpPr>
            <p:spPr bwMode="auto">
              <a:xfrm flipH="1">
                <a:off x="4328" y="3193"/>
                <a:ext cx="2581"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843"/>
              <p:cNvSpPr>
                <a:spLocks noChangeShapeType="1"/>
              </p:cNvSpPr>
              <p:nvPr/>
            </p:nvSpPr>
            <p:spPr bwMode="auto">
              <a:xfrm>
                <a:off x="5619" y="2312"/>
                <a:ext cx="2" cy="104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13" name="Object 12"/>
            <p:cNvGraphicFramePr>
              <a:graphicFrameLocks noChangeAspect="1"/>
            </p:cNvGraphicFramePr>
            <p:nvPr>
              <p:extLst>
                <p:ext uri="{D42A27DB-BD31-4B8C-83A1-F6EECF244321}">
                  <p14:modId xmlns:p14="http://schemas.microsoft.com/office/powerpoint/2010/main" val="3914881741"/>
                </p:ext>
              </p:extLst>
            </p:nvPr>
          </p:nvGraphicFramePr>
          <p:xfrm>
            <a:off x="10978340" y="4934520"/>
            <a:ext cx="196798" cy="257175"/>
          </p:xfrm>
          <a:graphic>
            <a:graphicData uri="http://schemas.openxmlformats.org/presentationml/2006/ole">
              <mc:AlternateContent xmlns:mc="http://schemas.openxmlformats.org/markup-compatibility/2006">
                <mc:Choice xmlns:v="urn:schemas-microsoft-com:vml" Requires="v">
                  <p:oleObj name="Equation" r:id="rId17" imgW="88746" imgH="152136" progId="Equation.3">
                    <p:embed/>
                  </p:oleObj>
                </mc:Choice>
                <mc:Fallback>
                  <p:oleObj name="Equation" r:id="rId17" imgW="88746" imgH="152136" progId="Equation.3">
                    <p:embed/>
                    <p:pic>
                      <p:nvPicPr>
                        <p:cNvPr id="13"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978340" y="4934520"/>
                          <a:ext cx="196798"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1627145604"/>
                </p:ext>
              </p:extLst>
            </p:nvPr>
          </p:nvGraphicFramePr>
          <p:xfrm>
            <a:off x="8706221" y="5042470"/>
            <a:ext cx="294139" cy="300038"/>
          </p:xfrm>
          <a:graphic>
            <a:graphicData uri="http://schemas.openxmlformats.org/presentationml/2006/ole">
              <mc:AlternateContent xmlns:mc="http://schemas.openxmlformats.org/markup-compatibility/2006">
                <mc:Choice xmlns:v="urn:schemas-microsoft-com:vml" Requires="v">
                  <p:oleObj name="Equation" r:id="rId19" imgW="126725" imgH="177415" progId="Equation.3">
                    <p:embed/>
                  </p:oleObj>
                </mc:Choice>
                <mc:Fallback>
                  <p:oleObj name="Equation" r:id="rId19" imgW="126725" imgH="177415" progId="Equation.3">
                    <p:embed/>
                    <p:pic>
                      <p:nvPicPr>
                        <p:cNvPr id="14"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06221" y="5042470"/>
                          <a:ext cx="294139"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9"/>
            <p:cNvGraphicFramePr>
              <a:graphicFrameLocks noChangeAspect="1"/>
            </p:cNvGraphicFramePr>
            <p:nvPr>
              <p:extLst>
                <p:ext uri="{D42A27DB-BD31-4B8C-83A1-F6EECF244321}">
                  <p14:modId xmlns:p14="http://schemas.microsoft.com/office/powerpoint/2010/main" val="60814451"/>
                </p:ext>
              </p:extLst>
            </p:nvPr>
          </p:nvGraphicFramePr>
          <p:xfrm>
            <a:off x="8469765" y="3789364"/>
            <a:ext cx="296256" cy="236537"/>
          </p:xfrm>
          <a:graphic>
            <a:graphicData uri="http://schemas.openxmlformats.org/presentationml/2006/ole">
              <mc:AlternateContent xmlns:mc="http://schemas.openxmlformats.org/markup-compatibility/2006">
                <mc:Choice xmlns:v="urn:schemas-microsoft-com:vml" Requires="v">
                  <p:oleObj name="Equation" r:id="rId21" imgW="126835" imgH="139518" progId="Equation.3">
                    <p:embed/>
                  </p:oleObj>
                </mc:Choice>
                <mc:Fallback>
                  <p:oleObj name="Equation" r:id="rId21" imgW="126835" imgH="139518" progId="Equation.3">
                    <p:embed/>
                    <p:pic>
                      <p:nvPicPr>
                        <p:cNvPr id="15" name="Object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469765" y="3789364"/>
                          <a:ext cx="296256" cy="236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67" name="Object 11"/>
            <p:cNvGraphicFramePr>
              <a:graphicFrameLocks noChangeAspect="1"/>
            </p:cNvGraphicFramePr>
            <p:nvPr>
              <p:extLst>
                <p:ext uri="{D42A27DB-BD31-4B8C-83A1-F6EECF244321}">
                  <p14:modId xmlns:p14="http://schemas.microsoft.com/office/powerpoint/2010/main" val="4174841896"/>
                </p:ext>
              </p:extLst>
            </p:nvPr>
          </p:nvGraphicFramePr>
          <p:xfrm>
            <a:off x="9228395" y="5240338"/>
            <a:ext cx="588280" cy="665162"/>
          </p:xfrm>
          <a:graphic>
            <a:graphicData uri="http://schemas.openxmlformats.org/presentationml/2006/ole">
              <mc:AlternateContent xmlns:mc="http://schemas.openxmlformats.org/markup-compatibility/2006">
                <mc:Choice xmlns:v="urn:schemas-microsoft-com:vml" Requires="v">
                  <p:oleObj name="Equation" r:id="rId23" imgW="253890" imgH="393529" progId="Equation.3">
                    <p:embed/>
                  </p:oleObj>
                </mc:Choice>
                <mc:Fallback>
                  <p:oleObj name="Equation" r:id="rId23" imgW="253890" imgH="393529" progId="Equation.3">
                    <p:embed/>
                    <p:pic>
                      <p:nvPicPr>
                        <p:cNvPr id="121867" name="Object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228395" y="5240338"/>
                          <a:ext cx="588280"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81097038"/>
                </p:ext>
              </p:extLst>
            </p:nvPr>
          </p:nvGraphicFramePr>
          <p:xfrm>
            <a:off x="9032612" y="3484994"/>
            <a:ext cx="602241" cy="370610"/>
          </p:xfrm>
          <a:graphic>
            <a:graphicData uri="http://schemas.openxmlformats.org/presentationml/2006/ole">
              <mc:AlternateContent xmlns:mc="http://schemas.openxmlformats.org/markup-compatibility/2006">
                <mc:Choice xmlns:v="urn:schemas-microsoft-com:vml" Requires="v">
                  <p:oleObj name="Equation" r:id="rId25" imgW="330120" imgH="203040" progId="Equation.3">
                    <p:embed/>
                  </p:oleObj>
                </mc:Choice>
                <mc:Fallback>
                  <p:oleObj name="Equation" r:id="rId25" imgW="330120" imgH="203040" progId="Equation.3">
                    <p:embed/>
                    <p:pic>
                      <p:nvPicPr>
                        <p:cNvPr id="5" name="Object 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032612" y="3484994"/>
                          <a:ext cx="602241" cy="3706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Freeform 42"/>
            <p:cNvSpPr/>
            <p:nvPr/>
          </p:nvSpPr>
          <p:spPr>
            <a:xfrm>
              <a:off x="7083425" y="3861594"/>
              <a:ext cx="3657600" cy="1463744"/>
            </a:xfrm>
            <a:custGeom>
              <a:avLst/>
              <a:gdLst>
                <a:gd name="connsiteX0" fmla="*/ 0 w 3657600"/>
                <a:gd name="connsiteY0" fmla="*/ 1270014 h 1463706"/>
                <a:gd name="connsiteX1" fmla="*/ 66675 w 3657600"/>
                <a:gd name="connsiteY1" fmla="*/ 1228739 h 1463706"/>
                <a:gd name="connsiteX2" fmla="*/ 139700 w 3657600"/>
                <a:gd name="connsiteY2" fmla="*/ 1177939 h 1463706"/>
                <a:gd name="connsiteX3" fmla="*/ 228600 w 3657600"/>
                <a:gd name="connsiteY3" fmla="*/ 1120789 h 1463706"/>
                <a:gd name="connsiteX4" fmla="*/ 276225 w 3657600"/>
                <a:gd name="connsiteY4" fmla="*/ 1089039 h 1463706"/>
                <a:gd name="connsiteX5" fmla="*/ 365125 w 3657600"/>
                <a:gd name="connsiteY5" fmla="*/ 1050939 h 1463706"/>
                <a:gd name="connsiteX6" fmla="*/ 460375 w 3657600"/>
                <a:gd name="connsiteY6" fmla="*/ 1047764 h 1463706"/>
                <a:gd name="connsiteX7" fmla="*/ 558800 w 3657600"/>
                <a:gd name="connsiteY7" fmla="*/ 1092214 h 1463706"/>
                <a:gd name="connsiteX8" fmla="*/ 663575 w 3657600"/>
                <a:gd name="connsiteY8" fmla="*/ 1177939 h 1463706"/>
                <a:gd name="connsiteX9" fmla="*/ 727075 w 3657600"/>
                <a:gd name="connsiteY9" fmla="*/ 1244614 h 1463706"/>
                <a:gd name="connsiteX10" fmla="*/ 800100 w 3657600"/>
                <a:gd name="connsiteY10" fmla="*/ 1323989 h 1463706"/>
                <a:gd name="connsiteX11" fmla="*/ 869950 w 3657600"/>
                <a:gd name="connsiteY11" fmla="*/ 1390664 h 1463706"/>
                <a:gd name="connsiteX12" fmla="*/ 911225 w 3657600"/>
                <a:gd name="connsiteY12" fmla="*/ 1435114 h 1463706"/>
                <a:gd name="connsiteX13" fmla="*/ 1006475 w 3657600"/>
                <a:gd name="connsiteY13" fmla="*/ 1463689 h 1463706"/>
                <a:gd name="connsiteX14" fmla="*/ 1101725 w 3657600"/>
                <a:gd name="connsiteY14" fmla="*/ 1431939 h 1463706"/>
                <a:gd name="connsiteX15" fmla="*/ 1203325 w 3657600"/>
                <a:gd name="connsiteY15" fmla="*/ 1314464 h 1463706"/>
                <a:gd name="connsiteX16" fmla="*/ 1285875 w 3657600"/>
                <a:gd name="connsiteY16" fmla="*/ 1149364 h 1463706"/>
                <a:gd name="connsiteX17" fmla="*/ 1377950 w 3657600"/>
                <a:gd name="connsiteY17" fmla="*/ 917589 h 1463706"/>
                <a:gd name="connsiteX18" fmla="*/ 1558925 w 3657600"/>
                <a:gd name="connsiteY18" fmla="*/ 409589 h 1463706"/>
                <a:gd name="connsiteX19" fmla="*/ 1612900 w 3657600"/>
                <a:gd name="connsiteY19" fmla="*/ 263539 h 1463706"/>
                <a:gd name="connsiteX20" fmla="*/ 1651000 w 3657600"/>
                <a:gd name="connsiteY20" fmla="*/ 184164 h 1463706"/>
                <a:gd name="connsiteX21" fmla="*/ 1736725 w 3657600"/>
                <a:gd name="connsiteY21" fmla="*/ 47639 h 1463706"/>
                <a:gd name="connsiteX22" fmla="*/ 1838325 w 3657600"/>
                <a:gd name="connsiteY22" fmla="*/ 14 h 1463706"/>
                <a:gd name="connsiteX23" fmla="*/ 1933575 w 3657600"/>
                <a:gd name="connsiteY23" fmla="*/ 44464 h 1463706"/>
                <a:gd name="connsiteX24" fmla="*/ 2028825 w 3657600"/>
                <a:gd name="connsiteY24" fmla="*/ 187339 h 1463706"/>
                <a:gd name="connsiteX25" fmla="*/ 2108200 w 3657600"/>
                <a:gd name="connsiteY25" fmla="*/ 390539 h 1463706"/>
                <a:gd name="connsiteX26" fmla="*/ 2206625 w 3657600"/>
                <a:gd name="connsiteY26" fmla="*/ 657239 h 1463706"/>
                <a:gd name="connsiteX27" fmla="*/ 2371725 w 3657600"/>
                <a:gd name="connsiteY27" fmla="*/ 1120789 h 1463706"/>
                <a:gd name="connsiteX28" fmla="*/ 2473325 w 3657600"/>
                <a:gd name="connsiteY28" fmla="*/ 1323989 h 1463706"/>
                <a:gd name="connsiteX29" fmla="*/ 2559050 w 3657600"/>
                <a:gd name="connsiteY29" fmla="*/ 1425589 h 1463706"/>
                <a:gd name="connsiteX30" fmla="*/ 2660650 w 3657600"/>
                <a:gd name="connsiteY30" fmla="*/ 1463689 h 1463706"/>
                <a:gd name="connsiteX31" fmla="*/ 2759075 w 3657600"/>
                <a:gd name="connsiteY31" fmla="*/ 1428764 h 1463706"/>
                <a:gd name="connsiteX32" fmla="*/ 2876550 w 3657600"/>
                <a:gd name="connsiteY32" fmla="*/ 1320814 h 1463706"/>
                <a:gd name="connsiteX33" fmla="*/ 2984500 w 3657600"/>
                <a:gd name="connsiteY33" fmla="*/ 1206514 h 1463706"/>
                <a:gd name="connsiteX34" fmla="*/ 3111500 w 3657600"/>
                <a:gd name="connsiteY34" fmla="*/ 1095389 h 1463706"/>
                <a:gd name="connsiteX35" fmla="*/ 3213100 w 3657600"/>
                <a:gd name="connsiteY35" fmla="*/ 1057289 h 1463706"/>
                <a:gd name="connsiteX36" fmla="*/ 3302000 w 3657600"/>
                <a:gd name="connsiteY36" fmla="*/ 1050939 h 1463706"/>
                <a:gd name="connsiteX37" fmla="*/ 3400425 w 3657600"/>
                <a:gd name="connsiteY37" fmla="*/ 1092214 h 1463706"/>
                <a:gd name="connsiteX38" fmla="*/ 3543300 w 3657600"/>
                <a:gd name="connsiteY38" fmla="*/ 1190639 h 1463706"/>
                <a:gd name="connsiteX39" fmla="*/ 3657600 w 3657600"/>
                <a:gd name="connsiteY39" fmla="*/ 1266839 h 1463706"/>
                <a:gd name="connsiteX0" fmla="*/ 0 w 3657600"/>
                <a:gd name="connsiteY0" fmla="*/ 1270014 h 1463744"/>
                <a:gd name="connsiteX1" fmla="*/ 66675 w 3657600"/>
                <a:gd name="connsiteY1" fmla="*/ 1228739 h 1463744"/>
                <a:gd name="connsiteX2" fmla="*/ 139700 w 3657600"/>
                <a:gd name="connsiteY2" fmla="*/ 1177939 h 1463744"/>
                <a:gd name="connsiteX3" fmla="*/ 228600 w 3657600"/>
                <a:gd name="connsiteY3" fmla="*/ 1120789 h 1463744"/>
                <a:gd name="connsiteX4" fmla="*/ 276225 w 3657600"/>
                <a:gd name="connsiteY4" fmla="*/ 1089039 h 1463744"/>
                <a:gd name="connsiteX5" fmla="*/ 365125 w 3657600"/>
                <a:gd name="connsiteY5" fmla="*/ 1050939 h 1463744"/>
                <a:gd name="connsiteX6" fmla="*/ 460375 w 3657600"/>
                <a:gd name="connsiteY6" fmla="*/ 1047764 h 1463744"/>
                <a:gd name="connsiteX7" fmla="*/ 558800 w 3657600"/>
                <a:gd name="connsiteY7" fmla="*/ 1092214 h 1463744"/>
                <a:gd name="connsiteX8" fmla="*/ 663575 w 3657600"/>
                <a:gd name="connsiteY8" fmla="*/ 1177939 h 1463744"/>
                <a:gd name="connsiteX9" fmla="*/ 727075 w 3657600"/>
                <a:gd name="connsiteY9" fmla="*/ 1244614 h 1463744"/>
                <a:gd name="connsiteX10" fmla="*/ 800100 w 3657600"/>
                <a:gd name="connsiteY10" fmla="*/ 1323989 h 1463744"/>
                <a:gd name="connsiteX11" fmla="*/ 869950 w 3657600"/>
                <a:gd name="connsiteY11" fmla="*/ 1390664 h 1463744"/>
                <a:gd name="connsiteX12" fmla="*/ 930275 w 3657600"/>
                <a:gd name="connsiteY12" fmla="*/ 1438289 h 1463744"/>
                <a:gd name="connsiteX13" fmla="*/ 1006475 w 3657600"/>
                <a:gd name="connsiteY13" fmla="*/ 1463689 h 1463744"/>
                <a:gd name="connsiteX14" fmla="*/ 1101725 w 3657600"/>
                <a:gd name="connsiteY14" fmla="*/ 1431939 h 1463744"/>
                <a:gd name="connsiteX15" fmla="*/ 1203325 w 3657600"/>
                <a:gd name="connsiteY15" fmla="*/ 1314464 h 1463744"/>
                <a:gd name="connsiteX16" fmla="*/ 1285875 w 3657600"/>
                <a:gd name="connsiteY16" fmla="*/ 1149364 h 1463744"/>
                <a:gd name="connsiteX17" fmla="*/ 1377950 w 3657600"/>
                <a:gd name="connsiteY17" fmla="*/ 917589 h 1463744"/>
                <a:gd name="connsiteX18" fmla="*/ 1558925 w 3657600"/>
                <a:gd name="connsiteY18" fmla="*/ 409589 h 1463744"/>
                <a:gd name="connsiteX19" fmla="*/ 1612900 w 3657600"/>
                <a:gd name="connsiteY19" fmla="*/ 263539 h 1463744"/>
                <a:gd name="connsiteX20" fmla="*/ 1651000 w 3657600"/>
                <a:gd name="connsiteY20" fmla="*/ 184164 h 1463744"/>
                <a:gd name="connsiteX21" fmla="*/ 1736725 w 3657600"/>
                <a:gd name="connsiteY21" fmla="*/ 47639 h 1463744"/>
                <a:gd name="connsiteX22" fmla="*/ 1838325 w 3657600"/>
                <a:gd name="connsiteY22" fmla="*/ 14 h 1463744"/>
                <a:gd name="connsiteX23" fmla="*/ 1933575 w 3657600"/>
                <a:gd name="connsiteY23" fmla="*/ 44464 h 1463744"/>
                <a:gd name="connsiteX24" fmla="*/ 2028825 w 3657600"/>
                <a:gd name="connsiteY24" fmla="*/ 187339 h 1463744"/>
                <a:gd name="connsiteX25" fmla="*/ 2108200 w 3657600"/>
                <a:gd name="connsiteY25" fmla="*/ 390539 h 1463744"/>
                <a:gd name="connsiteX26" fmla="*/ 2206625 w 3657600"/>
                <a:gd name="connsiteY26" fmla="*/ 657239 h 1463744"/>
                <a:gd name="connsiteX27" fmla="*/ 2371725 w 3657600"/>
                <a:gd name="connsiteY27" fmla="*/ 1120789 h 1463744"/>
                <a:gd name="connsiteX28" fmla="*/ 2473325 w 3657600"/>
                <a:gd name="connsiteY28" fmla="*/ 1323989 h 1463744"/>
                <a:gd name="connsiteX29" fmla="*/ 2559050 w 3657600"/>
                <a:gd name="connsiteY29" fmla="*/ 1425589 h 1463744"/>
                <a:gd name="connsiteX30" fmla="*/ 2660650 w 3657600"/>
                <a:gd name="connsiteY30" fmla="*/ 1463689 h 1463744"/>
                <a:gd name="connsiteX31" fmla="*/ 2759075 w 3657600"/>
                <a:gd name="connsiteY31" fmla="*/ 1428764 h 1463744"/>
                <a:gd name="connsiteX32" fmla="*/ 2876550 w 3657600"/>
                <a:gd name="connsiteY32" fmla="*/ 1320814 h 1463744"/>
                <a:gd name="connsiteX33" fmla="*/ 2984500 w 3657600"/>
                <a:gd name="connsiteY33" fmla="*/ 1206514 h 1463744"/>
                <a:gd name="connsiteX34" fmla="*/ 3111500 w 3657600"/>
                <a:gd name="connsiteY34" fmla="*/ 1095389 h 1463744"/>
                <a:gd name="connsiteX35" fmla="*/ 3213100 w 3657600"/>
                <a:gd name="connsiteY35" fmla="*/ 1057289 h 1463744"/>
                <a:gd name="connsiteX36" fmla="*/ 3302000 w 3657600"/>
                <a:gd name="connsiteY36" fmla="*/ 1050939 h 1463744"/>
                <a:gd name="connsiteX37" fmla="*/ 3400425 w 3657600"/>
                <a:gd name="connsiteY37" fmla="*/ 1092214 h 1463744"/>
                <a:gd name="connsiteX38" fmla="*/ 3543300 w 3657600"/>
                <a:gd name="connsiteY38" fmla="*/ 1190639 h 1463744"/>
                <a:gd name="connsiteX39" fmla="*/ 3657600 w 3657600"/>
                <a:gd name="connsiteY39" fmla="*/ 1266839 h 146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657600" h="1463744">
                  <a:moveTo>
                    <a:pt x="0" y="1270014"/>
                  </a:moveTo>
                  <a:cubicBezTo>
                    <a:pt x="21696" y="1257049"/>
                    <a:pt x="43392" y="1244085"/>
                    <a:pt x="66675" y="1228739"/>
                  </a:cubicBezTo>
                  <a:cubicBezTo>
                    <a:pt x="89958" y="1213393"/>
                    <a:pt x="112713" y="1195931"/>
                    <a:pt x="139700" y="1177939"/>
                  </a:cubicBezTo>
                  <a:cubicBezTo>
                    <a:pt x="166687" y="1159947"/>
                    <a:pt x="205846" y="1135606"/>
                    <a:pt x="228600" y="1120789"/>
                  </a:cubicBezTo>
                  <a:cubicBezTo>
                    <a:pt x="251354" y="1105972"/>
                    <a:pt x="253471" y="1100681"/>
                    <a:pt x="276225" y="1089039"/>
                  </a:cubicBezTo>
                  <a:cubicBezTo>
                    <a:pt x="298979" y="1077397"/>
                    <a:pt x="334433" y="1057818"/>
                    <a:pt x="365125" y="1050939"/>
                  </a:cubicBezTo>
                  <a:cubicBezTo>
                    <a:pt x="395817" y="1044060"/>
                    <a:pt x="428096" y="1040885"/>
                    <a:pt x="460375" y="1047764"/>
                  </a:cubicBezTo>
                  <a:cubicBezTo>
                    <a:pt x="492654" y="1054643"/>
                    <a:pt x="524933" y="1070518"/>
                    <a:pt x="558800" y="1092214"/>
                  </a:cubicBezTo>
                  <a:cubicBezTo>
                    <a:pt x="592667" y="1113910"/>
                    <a:pt x="635529" y="1152539"/>
                    <a:pt x="663575" y="1177939"/>
                  </a:cubicBezTo>
                  <a:cubicBezTo>
                    <a:pt x="691621" y="1203339"/>
                    <a:pt x="704321" y="1220272"/>
                    <a:pt x="727075" y="1244614"/>
                  </a:cubicBezTo>
                  <a:cubicBezTo>
                    <a:pt x="749829" y="1268956"/>
                    <a:pt x="776288" y="1299647"/>
                    <a:pt x="800100" y="1323989"/>
                  </a:cubicBezTo>
                  <a:cubicBezTo>
                    <a:pt x="823913" y="1348331"/>
                    <a:pt x="848254" y="1371614"/>
                    <a:pt x="869950" y="1390664"/>
                  </a:cubicBezTo>
                  <a:cubicBezTo>
                    <a:pt x="891646" y="1409714"/>
                    <a:pt x="907521" y="1426118"/>
                    <a:pt x="930275" y="1438289"/>
                  </a:cubicBezTo>
                  <a:cubicBezTo>
                    <a:pt x="953029" y="1450460"/>
                    <a:pt x="977900" y="1464747"/>
                    <a:pt x="1006475" y="1463689"/>
                  </a:cubicBezTo>
                  <a:cubicBezTo>
                    <a:pt x="1035050" y="1462631"/>
                    <a:pt x="1068917" y="1456810"/>
                    <a:pt x="1101725" y="1431939"/>
                  </a:cubicBezTo>
                  <a:cubicBezTo>
                    <a:pt x="1134533" y="1407068"/>
                    <a:pt x="1172633" y="1361560"/>
                    <a:pt x="1203325" y="1314464"/>
                  </a:cubicBezTo>
                  <a:cubicBezTo>
                    <a:pt x="1234017" y="1267368"/>
                    <a:pt x="1256771" y="1215510"/>
                    <a:pt x="1285875" y="1149364"/>
                  </a:cubicBezTo>
                  <a:cubicBezTo>
                    <a:pt x="1314979" y="1083218"/>
                    <a:pt x="1332442" y="1040885"/>
                    <a:pt x="1377950" y="917589"/>
                  </a:cubicBezTo>
                  <a:cubicBezTo>
                    <a:pt x="1423458" y="794293"/>
                    <a:pt x="1519767" y="518597"/>
                    <a:pt x="1558925" y="409589"/>
                  </a:cubicBezTo>
                  <a:cubicBezTo>
                    <a:pt x="1598083" y="300581"/>
                    <a:pt x="1597554" y="301110"/>
                    <a:pt x="1612900" y="263539"/>
                  </a:cubicBezTo>
                  <a:cubicBezTo>
                    <a:pt x="1628246" y="225968"/>
                    <a:pt x="1630363" y="220147"/>
                    <a:pt x="1651000" y="184164"/>
                  </a:cubicBezTo>
                  <a:cubicBezTo>
                    <a:pt x="1671637" y="148181"/>
                    <a:pt x="1705504" y="78331"/>
                    <a:pt x="1736725" y="47639"/>
                  </a:cubicBezTo>
                  <a:cubicBezTo>
                    <a:pt x="1767946" y="16947"/>
                    <a:pt x="1805517" y="543"/>
                    <a:pt x="1838325" y="14"/>
                  </a:cubicBezTo>
                  <a:cubicBezTo>
                    <a:pt x="1871133" y="-515"/>
                    <a:pt x="1901825" y="13243"/>
                    <a:pt x="1933575" y="44464"/>
                  </a:cubicBezTo>
                  <a:cubicBezTo>
                    <a:pt x="1965325" y="75685"/>
                    <a:pt x="1999721" y="129660"/>
                    <a:pt x="2028825" y="187339"/>
                  </a:cubicBezTo>
                  <a:cubicBezTo>
                    <a:pt x="2057929" y="245018"/>
                    <a:pt x="2078567" y="312222"/>
                    <a:pt x="2108200" y="390539"/>
                  </a:cubicBezTo>
                  <a:cubicBezTo>
                    <a:pt x="2137833" y="468856"/>
                    <a:pt x="2162704" y="535531"/>
                    <a:pt x="2206625" y="657239"/>
                  </a:cubicBezTo>
                  <a:cubicBezTo>
                    <a:pt x="2250546" y="778947"/>
                    <a:pt x="2327275" y="1009664"/>
                    <a:pt x="2371725" y="1120789"/>
                  </a:cubicBezTo>
                  <a:cubicBezTo>
                    <a:pt x="2416175" y="1231914"/>
                    <a:pt x="2442104" y="1273189"/>
                    <a:pt x="2473325" y="1323989"/>
                  </a:cubicBezTo>
                  <a:cubicBezTo>
                    <a:pt x="2504546" y="1374789"/>
                    <a:pt x="2527829" y="1402306"/>
                    <a:pt x="2559050" y="1425589"/>
                  </a:cubicBezTo>
                  <a:cubicBezTo>
                    <a:pt x="2590271" y="1448872"/>
                    <a:pt x="2627313" y="1463160"/>
                    <a:pt x="2660650" y="1463689"/>
                  </a:cubicBezTo>
                  <a:cubicBezTo>
                    <a:pt x="2693987" y="1464218"/>
                    <a:pt x="2723092" y="1452576"/>
                    <a:pt x="2759075" y="1428764"/>
                  </a:cubicBezTo>
                  <a:cubicBezTo>
                    <a:pt x="2795058" y="1404952"/>
                    <a:pt x="2838979" y="1357856"/>
                    <a:pt x="2876550" y="1320814"/>
                  </a:cubicBezTo>
                  <a:cubicBezTo>
                    <a:pt x="2914121" y="1283772"/>
                    <a:pt x="2945342" y="1244085"/>
                    <a:pt x="2984500" y="1206514"/>
                  </a:cubicBezTo>
                  <a:cubicBezTo>
                    <a:pt x="3023658" y="1168943"/>
                    <a:pt x="3073400" y="1120260"/>
                    <a:pt x="3111500" y="1095389"/>
                  </a:cubicBezTo>
                  <a:cubicBezTo>
                    <a:pt x="3149600" y="1070518"/>
                    <a:pt x="3181350" y="1064697"/>
                    <a:pt x="3213100" y="1057289"/>
                  </a:cubicBezTo>
                  <a:cubicBezTo>
                    <a:pt x="3244850" y="1049881"/>
                    <a:pt x="3270779" y="1045118"/>
                    <a:pt x="3302000" y="1050939"/>
                  </a:cubicBezTo>
                  <a:cubicBezTo>
                    <a:pt x="3333221" y="1056760"/>
                    <a:pt x="3360208" y="1068931"/>
                    <a:pt x="3400425" y="1092214"/>
                  </a:cubicBezTo>
                  <a:cubicBezTo>
                    <a:pt x="3440642" y="1115497"/>
                    <a:pt x="3500438" y="1161535"/>
                    <a:pt x="3543300" y="1190639"/>
                  </a:cubicBezTo>
                  <a:cubicBezTo>
                    <a:pt x="3586162" y="1219743"/>
                    <a:pt x="3621881" y="1243291"/>
                    <a:pt x="3657600" y="1266839"/>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C4590A-F499-5749-91FC-B24C9F20FB83}"/>
                  </a:ext>
                </a:extLst>
              </p:cNvPr>
              <p:cNvSpPr txBox="1"/>
              <p:nvPr/>
            </p:nvSpPr>
            <p:spPr>
              <a:xfrm>
                <a:off x="7555305" y="2360408"/>
                <a:ext cx="2280812" cy="1629360"/>
              </a:xfrm>
              <a:prstGeom prst="rect">
                <a:avLst/>
              </a:prstGeom>
            </p:spPr>
            <p:txBody>
              <a:bodyPr vert="horz" wrap="none" lIns="0" tIns="0" rIns="0" bIns="0" rtlCol="0" anchor="t">
                <a:no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𝑋</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𝜏</m:t>
                      </m:r>
                      <m:r>
                        <a:rPr lang="en-GB" sz="2400" b="0" i="1" smtClean="0">
                          <a:latin typeface="Cambria Math" panose="02040503050406030204" pitchFamily="18" charset="0"/>
                          <a:ea typeface="Cambria Math" panose="02040503050406030204" pitchFamily="18" charset="0"/>
                        </a:rPr>
                        <m:t>𝑠𝑖𝑛𝑐</m:t>
                      </m:r>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𝑡</m:t>
                          </m:r>
                          <m:r>
                            <a:rPr lang="en-GB" sz="2400" b="0" i="1" smtClean="0">
                              <a:latin typeface="Cambria Math" panose="02040503050406030204" pitchFamily="18" charset="0"/>
                              <a:ea typeface="Cambria Math" panose="02040503050406030204" pitchFamily="18" charset="0"/>
                            </a:rPr>
                            <m:t>𝜏</m:t>
                          </m:r>
                        </m:num>
                        <m:den>
                          <m:r>
                            <a:rPr lang="en-GB" sz="2400" b="0" i="1" smtClean="0">
                              <a:latin typeface="Cambria Math" panose="02040503050406030204" pitchFamily="18" charset="0"/>
                              <a:ea typeface="Cambria Math" panose="02040503050406030204" pitchFamily="18" charset="0"/>
                            </a:rPr>
                            <m:t>2</m:t>
                          </m:r>
                        </m:den>
                      </m:f>
                      <m:r>
                        <a:rPr lang="en-GB"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76C4590A-F499-5749-91FC-B24C9F20FB83}"/>
                  </a:ext>
                </a:extLst>
              </p:cNvPr>
              <p:cNvSpPr txBox="1">
                <a:spLocks noRot="1" noChangeAspect="1" noMove="1" noResize="1" noEditPoints="1" noAdjustHandles="1" noChangeArrowheads="1" noChangeShapeType="1" noTextEdit="1"/>
              </p:cNvSpPr>
              <p:nvPr/>
            </p:nvSpPr>
            <p:spPr>
              <a:xfrm>
                <a:off x="7555305" y="2360408"/>
                <a:ext cx="2280812" cy="1629360"/>
              </a:xfrm>
              <a:prstGeom prst="rect">
                <a:avLst/>
              </a:prstGeom>
              <a:blipFill>
                <a:blip r:embed="rId28"/>
                <a:stretch>
                  <a:fillRect l="-2762" r="-4420"/>
                </a:stretch>
              </a:blipFill>
            </p:spPr>
            <p:txBody>
              <a:bodyPr/>
              <a:lstStyle/>
              <a:p>
                <a:r>
                  <a:rPr lang="en-US">
                    <a:noFill/>
                  </a:rPr>
                  <a:t> </a:t>
                </a:r>
              </a:p>
            </p:txBody>
          </p:sp>
        </mc:Fallback>
      </mc:AlternateContent>
    </p:spTree>
    <p:extLst>
      <p:ext uri="{BB962C8B-B14F-4D97-AF65-F5344CB8AC3E}">
        <p14:creationId xmlns:p14="http://schemas.microsoft.com/office/powerpoint/2010/main" val="332863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Scaling Property of the Fourier Transform</a:t>
            </a:r>
          </a:p>
        </p:txBody>
      </p:sp>
      <p:sp>
        <p:nvSpPr>
          <p:cNvPr id="4" name="TextBox 3"/>
          <p:cNvSpPr txBox="1"/>
          <p:nvPr/>
        </p:nvSpPr>
        <p:spPr>
          <a:xfrm>
            <a:off x="1749268" y="1117601"/>
            <a:ext cx="300043" cy="369332"/>
          </a:xfrm>
          <a:prstGeom prst="rect">
            <a:avLst/>
          </a:prstGeom>
          <a:noFill/>
        </p:spPr>
        <p:txBody>
          <a:bodyPr wrap="none" rtlCol="0">
            <a:spAutoFit/>
          </a:bodyPr>
          <a:lstStyle/>
          <a:p>
            <a:r>
              <a:rPr lang="en-GB" dirty="0"/>
              <a:t>I</a:t>
            </a:r>
            <a:r>
              <a:rPr lang="en-GB" b="0" dirty="0"/>
              <a:t>f</a:t>
            </a:r>
          </a:p>
        </p:txBody>
      </p:sp>
      <p:graphicFrame>
        <p:nvGraphicFramePr>
          <p:cNvPr id="5" name="Object 4"/>
          <p:cNvGraphicFramePr>
            <a:graphicFrameLocks noChangeAspect="1"/>
          </p:cNvGraphicFramePr>
          <p:nvPr>
            <p:extLst>
              <p:ext uri="{D42A27DB-BD31-4B8C-83A1-F6EECF244321}">
                <p14:modId xmlns:p14="http://schemas.microsoft.com/office/powerpoint/2010/main" val="2967708626"/>
              </p:ext>
            </p:extLst>
          </p:nvPr>
        </p:nvGraphicFramePr>
        <p:xfrm>
          <a:off x="3169519" y="1124468"/>
          <a:ext cx="2430452" cy="402602"/>
        </p:xfrm>
        <a:graphic>
          <a:graphicData uri="http://schemas.openxmlformats.org/presentationml/2006/ole">
            <mc:AlternateContent xmlns:mc="http://schemas.openxmlformats.org/markup-compatibility/2006">
              <mc:Choice xmlns:v="urn:schemas-microsoft-com:vml" Requires="v">
                <p:oleObj name="Equation" r:id="rId3" imgW="977476" imgH="215806" progId="Equation.3">
                  <p:embed/>
                </p:oleObj>
              </mc:Choice>
              <mc:Fallback>
                <p:oleObj name="Equation" r:id="rId3" imgW="977476" imgH="215806"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519" y="1124468"/>
                        <a:ext cx="2430452" cy="402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9008692"/>
              </p:ext>
            </p:extLst>
          </p:nvPr>
        </p:nvGraphicFramePr>
        <p:xfrm>
          <a:off x="2580737" y="1846396"/>
          <a:ext cx="3209710" cy="849961"/>
        </p:xfrm>
        <a:graphic>
          <a:graphicData uri="http://schemas.openxmlformats.org/presentationml/2006/ole">
            <mc:AlternateContent xmlns:mc="http://schemas.openxmlformats.org/markup-compatibility/2006">
              <mc:Choice xmlns:v="urn:schemas-microsoft-com:vml" Requires="v">
                <p:oleObj name="Equation" r:id="rId5" imgW="1295400" imgH="457200" progId="Equation.3">
                  <p:embed/>
                </p:oleObj>
              </mc:Choice>
              <mc:Fallback>
                <p:oleObj name="Equation" r:id="rId5" imgW="1295400" imgH="457200" progId="Equation.3">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0737" y="1846396"/>
                        <a:ext cx="3209710" cy="849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728648" y="2051051"/>
            <a:ext cx="602971" cy="369332"/>
          </a:xfrm>
          <a:prstGeom prst="rect">
            <a:avLst/>
          </a:prstGeom>
          <a:noFill/>
        </p:spPr>
        <p:txBody>
          <a:bodyPr wrap="none" rtlCol="0">
            <a:spAutoFit/>
          </a:bodyPr>
          <a:lstStyle/>
          <a:p>
            <a:r>
              <a:rPr lang="en-GB" dirty="0"/>
              <a:t>t</a:t>
            </a:r>
            <a:r>
              <a:rPr lang="en-GB" b="0" dirty="0"/>
              <a:t>hen</a:t>
            </a:r>
          </a:p>
        </p:txBody>
      </p:sp>
      <p:sp>
        <p:nvSpPr>
          <p:cNvPr id="8" name="TextBox 7"/>
          <p:cNvSpPr txBox="1"/>
          <p:nvPr/>
        </p:nvSpPr>
        <p:spPr>
          <a:xfrm>
            <a:off x="6134933" y="2012951"/>
            <a:ext cx="3465947" cy="369332"/>
          </a:xfrm>
          <a:prstGeom prst="rect">
            <a:avLst/>
          </a:prstGeom>
          <a:noFill/>
        </p:spPr>
        <p:txBody>
          <a:bodyPr wrap="none" rtlCol="0">
            <a:spAutoFit/>
          </a:bodyPr>
          <a:lstStyle/>
          <a:p>
            <a:r>
              <a:rPr lang="en-GB" b="0" dirty="0"/>
              <a:t>where      is a real-valued constant</a:t>
            </a:r>
          </a:p>
        </p:txBody>
      </p:sp>
      <p:graphicFrame>
        <p:nvGraphicFramePr>
          <p:cNvPr id="9" name="Object 8"/>
          <p:cNvGraphicFramePr>
            <a:graphicFrameLocks noChangeAspect="1"/>
          </p:cNvGraphicFramePr>
          <p:nvPr>
            <p:extLst>
              <p:ext uri="{D42A27DB-BD31-4B8C-83A1-F6EECF244321}">
                <p14:modId xmlns:p14="http://schemas.microsoft.com/office/powerpoint/2010/main" val="1075444402"/>
              </p:ext>
            </p:extLst>
          </p:nvPr>
        </p:nvGraphicFramePr>
        <p:xfrm>
          <a:off x="6874369" y="2092842"/>
          <a:ext cx="355461" cy="247650"/>
        </p:xfrm>
        <a:graphic>
          <a:graphicData uri="http://schemas.openxmlformats.org/presentationml/2006/ole">
            <mc:AlternateContent xmlns:mc="http://schemas.openxmlformats.org/markup-compatibility/2006">
              <mc:Choice xmlns:v="urn:schemas-microsoft-com:vml" Requires="v">
                <p:oleObj name="Equation" r:id="rId7" imgW="126835" imgH="139518" progId="Equation.3">
                  <p:embed/>
                </p:oleObj>
              </mc:Choice>
              <mc:Fallback>
                <p:oleObj name="Equation" r:id="rId7" imgW="126835" imgH="139518" progId="Equation.3">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4369" y="2092842"/>
                        <a:ext cx="355461"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590474" y="5797175"/>
            <a:ext cx="10723754" cy="430887"/>
          </a:xfrm>
          <a:prstGeom prst="rect">
            <a:avLst/>
          </a:prstGeom>
          <a:noFill/>
        </p:spPr>
        <p:txBody>
          <a:bodyPr wrap="square" rtlCol="0">
            <a:spAutoFit/>
          </a:bodyPr>
          <a:lstStyle/>
          <a:p>
            <a:r>
              <a:rPr lang="en-GB" sz="2200" b="0" dirty="0">
                <a:solidFill>
                  <a:schemeClr val="accent1"/>
                </a:solidFill>
              </a:rPr>
              <a:t>Widening a function in one domain corresponds to narrowing its representation in the other</a:t>
            </a:r>
          </a:p>
        </p:txBody>
      </p:sp>
      <p:graphicFrame>
        <p:nvGraphicFramePr>
          <p:cNvPr id="3" name="Object 2"/>
          <p:cNvGraphicFramePr>
            <a:graphicFrameLocks noChangeAspect="1"/>
          </p:cNvGraphicFramePr>
          <p:nvPr>
            <p:extLst>
              <p:ext uri="{D42A27DB-BD31-4B8C-83A1-F6EECF244321}">
                <p14:modId xmlns:p14="http://schemas.microsoft.com/office/powerpoint/2010/main" val="3730779212"/>
              </p:ext>
            </p:extLst>
          </p:nvPr>
        </p:nvGraphicFramePr>
        <p:xfrm>
          <a:off x="4477755" y="4023360"/>
          <a:ext cx="230734" cy="253841"/>
        </p:xfrm>
        <a:graphic>
          <a:graphicData uri="http://schemas.openxmlformats.org/presentationml/2006/ole">
            <mc:AlternateContent xmlns:mc="http://schemas.openxmlformats.org/markup-compatibility/2006">
              <mc:Choice xmlns:v="urn:schemas-microsoft-com:vml" Requires="v">
                <p:oleObj name="Equation" r:id="rId9" imgW="126720" imgH="139680" progId="Equation.3">
                  <p:embed/>
                </p:oleObj>
              </mc:Choice>
              <mc:Fallback>
                <p:oleObj name="Equation" r:id="rId9" imgW="126720" imgH="139680" progId="Equation.3">
                  <p:embed/>
                  <p:pic>
                    <p:nvPicPr>
                      <p:cNvPr id="3"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7755" y="4023360"/>
                        <a:ext cx="230734" cy="2538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1568502"/>
              </p:ext>
            </p:extLst>
          </p:nvPr>
        </p:nvGraphicFramePr>
        <p:xfrm>
          <a:off x="3776172" y="5353050"/>
          <a:ext cx="200216" cy="515938"/>
        </p:xfrm>
        <a:graphic>
          <a:graphicData uri="http://schemas.openxmlformats.org/presentationml/2006/ole">
            <mc:AlternateContent xmlns:mc="http://schemas.openxmlformats.org/markup-compatibility/2006">
              <mc:Choice xmlns:v="urn:schemas-microsoft-com:vml" Requires="v">
                <p:oleObj name="Equation" r:id="rId11" imgW="152280" imgH="393480" progId="Equation.3">
                  <p:embed/>
                </p:oleObj>
              </mc:Choice>
              <mc:Fallback>
                <p:oleObj name="Equation" r:id="rId11" imgW="152280" imgH="393480" progId="Equation.3">
                  <p:embed/>
                  <p:pic>
                    <p:nvPicPr>
                      <p:cNvPr id="1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6172" y="5353050"/>
                        <a:ext cx="200216"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412062765"/>
              </p:ext>
            </p:extLst>
          </p:nvPr>
        </p:nvGraphicFramePr>
        <p:xfrm>
          <a:off x="5449814" y="3830288"/>
          <a:ext cx="165395" cy="283390"/>
        </p:xfrm>
        <a:graphic>
          <a:graphicData uri="http://schemas.openxmlformats.org/presentationml/2006/ole">
            <mc:AlternateContent xmlns:mc="http://schemas.openxmlformats.org/markup-compatibility/2006">
              <mc:Choice xmlns:v="urn:schemas-microsoft-com:vml" Requires="v">
                <p:oleObj name="Equation" r:id="rId13" imgW="88746" imgH="152136" progId="Equation.3">
                  <p:embed/>
                </p:oleObj>
              </mc:Choice>
              <mc:Fallback>
                <p:oleObj name="Equation" r:id="rId13" imgW="88746" imgH="152136" progId="Equation.3">
                  <p:embed/>
                  <p:pic>
                    <p:nvPicPr>
                      <p:cNvPr id="12"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49814" y="3830288"/>
                        <a:ext cx="165395" cy="283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2955" name="Group 122954"/>
          <p:cNvGrpSpPr/>
          <p:nvPr/>
        </p:nvGrpSpPr>
        <p:grpSpPr>
          <a:xfrm>
            <a:off x="7050757" y="4198939"/>
            <a:ext cx="4110769" cy="1516061"/>
            <a:chOff x="7051675" y="4198938"/>
            <a:chExt cx="4111304" cy="1516061"/>
          </a:xfrm>
        </p:grpSpPr>
        <p:grpSp>
          <p:nvGrpSpPr>
            <p:cNvPr id="19" name="Group 298"/>
            <p:cNvGrpSpPr>
              <a:grpSpLocks noChangeAspect="1"/>
            </p:cNvGrpSpPr>
            <p:nvPr/>
          </p:nvGrpSpPr>
          <p:grpSpPr bwMode="auto">
            <a:xfrm>
              <a:off x="7051675" y="4198938"/>
              <a:ext cx="3841750" cy="1254125"/>
              <a:chOff x="4442" y="2645"/>
              <a:chExt cx="2420" cy="790"/>
            </a:xfrm>
          </p:grpSpPr>
          <p:sp>
            <p:nvSpPr>
              <p:cNvPr id="24" name="Line 340"/>
              <p:cNvSpPr>
                <a:spLocks noChangeShapeType="1"/>
              </p:cNvSpPr>
              <p:nvPr/>
            </p:nvSpPr>
            <p:spPr bwMode="auto">
              <a:xfrm flipH="1">
                <a:off x="4442" y="3242"/>
                <a:ext cx="2415"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341"/>
              <p:cNvSpPr>
                <a:spLocks noChangeShapeType="1"/>
              </p:cNvSpPr>
              <p:nvPr/>
            </p:nvSpPr>
            <p:spPr bwMode="auto">
              <a:xfrm>
                <a:off x="5649" y="2645"/>
                <a:ext cx="0" cy="788"/>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97"/>
              <p:cNvSpPr>
                <a:spLocks noChangeAspect="1" noChangeArrowheads="1" noTextEdit="1"/>
              </p:cNvSpPr>
              <p:nvPr/>
            </p:nvSpPr>
            <p:spPr bwMode="auto">
              <a:xfrm>
                <a:off x="4442" y="2645"/>
                <a:ext cx="2420" cy="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p:nvPr/>
          </p:nvGrpSpPr>
          <p:grpSpPr>
            <a:xfrm>
              <a:off x="7248525" y="4343399"/>
              <a:ext cx="3914454" cy="1371600"/>
              <a:chOff x="7248525" y="4343399"/>
              <a:chExt cx="3914454" cy="1371600"/>
            </a:xfrm>
          </p:grpSpPr>
          <p:sp>
            <p:nvSpPr>
              <p:cNvPr id="23" name="Freeform 22"/>
              <p:cNvSpPr/>
              <p:nvPr/>
            </p:nvSpPr>
            <p:spPr>
              <a:xfrm>
                <a:off x="7248525" y="4343399"/>
                <a:ext cx="3419475" cy="966697"/>
              </a:xfrm>
              <a:custGeom>
                <a:avLst/>
                <a:gdLst>
                  <a:gd name="connsiteX0" fmla="*/ 0 w 3657600"/>
                  <a:gd name="connsiteY0" fmla="*/ 1270014 h 1463706"/>
                  <a:gd name="connsiteX1" fmla="*/ 66675 w 3657600"/>
                  <a:gd name="connsiteY1" fmla="*/ 1228739 h 1463706"/>
                  <a:gd name="connsiteX2" fmla="*/ 139700 w 3657600"/>
                  <a:gd name="connsiteY2" fmla="*/ 1177939 h 1463706"/>
                  <a:gd name="connsiteX3" fmla="*/ 228600 w 3657600"/>
                  <a:gd name="connsiteY3" fmla="*/ 1120789 h 1463706"/>
                  <a:gd name="connsiteX4" fmla="*/ 276225 w 3657600"/>
                  <a:gd name="connsiteY4" fmla="*/ 1089039 h 1463706"/>
                  <a:gd name="connsiteX5" fmla="*/ 365125 w 3657600"/>
                  <a:gd name="connsiteY5" fmla="*/ 1050939 h 1463706"/>
                  <a:gd name="connsiteX6" fmla="*/ 460375 w 3657600"/>
                  <a:gd name="connsiteY6" fmla="*/ 1047764 h 1463706"/>
                  <a:gd name="connsiteX7" fmla="*/ 558800 w 3657600"/>
                  <a:gd name="connsiteY7" fmla="*/ 1092214 h 1463706"/>
                  <a:gd name="connsiteX8" fmla="*/ 663575 w 3657600"/>
                  <a:gd name="connsiteY8" fmla="*/ 1177939 h 1463706"/>
                  <a:gd name="connsiteX9" fmla="*/ 727075 w 3657600"/>
                  <a:gd name="connsiteY9" fmla="*/ 1244614 h 1463706"/>
                  <a:gd name="connsiteX10" fmla="*/ 800100 w 3657600"/>
                  <a:gd name="connsiteY10" fmla="*/ 1323989 h 1463706"/>
                  <a:gd name="connsiteX11" fmla="*/ 869950 w 3657600"/>
                  <a:gd name="connsiteY11" fmla="*/ 1390664 h 1463706"/>
                  <a:gd name="connsiteX12" fmla="*/ 911225 w 3657600"/>
                  <a:gd name="connsiteY12" fmla="*/ 1435114 h 1463706"/>
                  <a:gd name="connsiteX13" fmla="*/ 1006475 w 3657600"/>
                  <a:gd name="connsiteY13" fmla="*/ 1463689 h 1463706"/>
                  <a:gd name="connsiteX14" fmla="*/ 1101725 w 3657600"/>
                  <a:gd name="connsiteY14" fmla="*/ 1431939 h 1463706"/>
                  <a:gd name="connsiteX15" fmla="*/ 1203325 w 3657600"/>
                  <a:gd name="connsiteY15" fmla="*/ 1314464 h 1463706"/>
                  <a:gd name="connsiteX16" fmla="*/ 1285875 w 3657600"/>
                  <a:gd name="connsiteY16" fmla="*/ 1149364 h 1463706"/>
                  <a:gd name="connsiteX17" fmla="*/ 1377950 w 3657600"/>
                  <a:gd name="connsiteY17" fmla="*/ 917589 h 1463706"/>
                  <a:gd name="connsiteX18" fmla="*/ 1558925 w 3657600"/>
                  <a:gd name="connsiteY18" fmla="*/ 409589 h 1463706"/>
                  <a:gd name="connsiteX19" fmla="*/ 1612900 w 3657600"/>
                  <a:gd name="connsiteY19" fmla="*/ 263539 h 1463706"/>
                  <a:gd name="connsiteX20" fmla="*/ 1651000 w 3657600"/>
                  <a:gd name="connsiteY20" fmla="*/ 184164 h 1463706"/>
                  <a:gd name="connsiteX21" fmla="*/ 1736725 w 3657600"/>
                  <a:gd name="connsiteY21" fmla="*/ 47639 h 1463706"/>
                  <a:gd name="connsiteX22" fmla="*/ 1838325 w 3657600"/>
                  <a:gd name="connsiteY22" fmla="*/ 14 h 1463706"/>
                  <a:gd name="connsiteX23" fmla="*/ 1933575 w 3657600"/>
                  <a:gd name="connsiteY23" fmla="*/ 44464 h 1463706"/>
                  <a:gd name="connsiteX24" fmla="*/ 2028825 w 3657600"/>
                  <a:gd name="connsiteY24" fmla="*/ 187339 h 1463706"/>
                  <a:gd name="connsiteX25" fmla="*/ 2108200 w 3657600"/>
                  <a:gd name="connsiteY25" fmla="*/ 390539 h 1463706"/>
                  <a:gd name="connsiteX26" fmla="*/ 2206625 w 3657600"/>
                  <a:gd name="connsiteY26" fmla="*/ 657239 h 1463706"/>
                  <a:gd name="connsiteX27" fmla="*/ 2371725 w 3657600"/>
                  <a:gd name="connsiteY27" fmla="*/ 1120789 h 1463706"/>
                  <a:gd name="connsiteX28" fmla="*/ 2473325 w 3657600"/>
                  <a:gd name="connsiteY28" fmla="*/ 1323989 h 1463706"/>
                  <a:gd name="connsiteX29" fmla="*/ 2559050 w 3657600"/>
                  <a:gd name="connsiteY29" fmla="*/ 1425589 h 1463706"/>
                  <a:gd name="connsiteX30" fmla="*/ 2660650 w 3657600"/>
                  <a:gd name="connsiteY30" fmla="*/ 1463689 h 1463706"/>
                  <a:gd name="connsiteX31" fmla="*/ 2759075 w 3657600"/>
                  <a:gd name="connsiteY31" fmla="*/ 1428764 h 1463706"/>
                  <a:gd name="connsiteX32" fmla="*/ 2876550 w 3657600"/>
                  <a:gd name="connsiteY32" fmla="*/ 1320814 h 1463706"/>
                  <a:gd name="connsiteX33" fmla="*/ 2984500 w 3657600"/>
                  <a:gd name="connsiteY33" fmla="*/ 1206514 h 1463706"/>
                  <a:gd name="connsiteX34" fmla="*/ 3111500 w 3657600"/>
                  <a:gd name="connsiteY34" fmla="*/ 1095389 h 1463706"/>
                  <a:gd name="connsiteX35" fmla="*/ 3213100 w 3657600"/>
                  <a:gd name="connsiteY35" fmla="*/ 1057289 h 1463706"/>
                  <a:gd name="connsiteX36" fmla="*/ 3302000 w 3657600"/>
                  <a:gd name="connsiteY36" fmla="*/ 1050939 h 1463706"/>
                  <a:gd name="connsiteX37" fmla="*/ 3400425 w 3657600"/>
                  <a:gd name="connsiteY37" fmla="*/ 1092214 h 1463706"/>
                  <a:gd name="connsiteX38" fmla="*/ 3543300 w 3657600"/>
                  <a:gd name="connsiteY38" fmla="*/ 1190639 h 1463706"/>
                  <a:gd name="connsiteX39" fmla="*/ 3657600 w 3657600"/>
                  <a:gd name="connsiteY39" fmla="*/ 1266839 h 1463706"/>
                  <a:gd name="connsiteX0" fmla="*/ 0 w 3657600"/>
                  <a:gd name="connsiteY0" fmla="*/ 1270014 h 1463744"/>
                  <a:gd name="connsiteX1" fmla="*/ 66675 w 3657600"/>
                  <a:gd name="connsiteY1" fmla="*/ 1228739 h 1463744"/>
                  <a:gd name="connsiteX2" fmla="*/ 139700 w 3657600"/>
                  <a:gd name="connsiteY2" fmla="*/ 1177939 h 1463744"/>
                  <a:gd name="connsiteX3" fmla="*/ 228600 w 3657600"/>
                  <a:gd name="connsiteY3" fmla="*/ 1120789 h 1463744"/>
                  <a:gd name="connsiteX4" fmla="*/ 276225 w 3657600"/>
                  <a:gd name="connsiteY4" fmla="*/ 1089039 h 1463744"/>
                  <a:gd name="connsiteX5" fmla="*/ 365125 w 3657600"/>
                  <a:gd name="connsiteY5" fmla="*/ 1050939 h 1463744"/>
                  <a:gd name="connsiteX6" fmla="*/ 460375 w 3657600"/>
                  <a:gd name="connsiteY6" fmla="*/ 1047764 h 1463744"/>
                  <a:gd name="connsiteX7" fmla="*/ 558800 w 3657600"/>
                  <a:gd name="connsiteY7" fmla="*/ 1092214 h 1463744"/>
                  <a:gd name="connsiteX8" fmla="*/ 663575 w 3657600"/>
                  <a:gd name="connsiteY8" fmla="*/ 1177939 h 1463744"/>
                  <a:gd name="connsiteX9" fmla="*/ 727075 w 3657600"/>
                  <a:gd name="connsiteY9" fmla="*/ 1244614 h 1463744"/>
                  <a:gd name="connsiteX10" fmla="*/ 800100 w 3657600"/>
                  <a:gd name="connsiteY10" fmla="*/ 1323989 h 1463744"/>
                  <a:gd name="connsiteX11" fmla="*/ 869950 w 3657600"/>
                  <a:gd name="connsiteY11" fmla="*/ 1390664 h 1463744"/>
                  <a:gd name="connsiteX12" fmla="*/ 930275 w 3657600"/>
                  <a:gd name="connsiteY12" fmla="*/ 1438289 h 1463744"/>
                  <a:gd name="connsiteX13" fmla="*/ 1006475 w 3657600"/>
                  <a:gd name="connsiteY13" fmla="*/ 1463689 h 1463744"/>
                  <a:gd name="connsiteX14" fmla="*/ 1101725 w 3657600"/>
                  <a:gd name="connsiteY14" fmla="*/ 1431939 h 1463744"/>
                  <a:gd name="connsiteX15" fmla="*/ 1203325 w 3657600"/>
                  <a:gd name="connsiteY15" fmla="*/ 1314464 h 1463744"/>
                  <a:gd name="connsiteX16" fmla="*/ 1285875 w 3657600"/>
                  <a:gd name="connsiteY16" fmla="*/ 1149364 h 1463744"/>
                  <a:gd name="connsiteX17" fmla="*/ 1377950 w 3657600"/>
                  <a:gd name="connsiteY17" fmla="*/ 917589 h 1463744"/>
                  <a:gd name="connsiteX18" fmla="*/ 1558925 w 3657600"/>
                  <a:gd name="connsiteY18" fmla="*/ 409589 h 1463744"/>
                  <a:gd name="connsiteX19" fmla="*/ 1612900 w 3657600"/>
                  <a:gd name="connsiteY19" fmla="*/ 263539 h 1463744"/>
                  <a:gd name="connsiteX20" fmla="*/ 1651000 w 3657600"/>
                  <a:gd name="connsiteY20" fmla="*/ 184164 h 1463744"/>
                  <a:gd name="connsiteX21" fmla="*/ 1736725 w 3657600"/>
                  <a:gd name="connsiteY21" fmla="*/ 47639 h 1463744"/>
                  <a:gd name="connsiteX22" fmla="*/ 1838325 w 3657600"/>
                  <a:gd name="connsiteY22" fmla="*/ 14 h 1463744"/>
                  <a:gd name="connsiteX23" fmla="*/ 1933575 w 3657600"/>
                  <a:gd name="connsiteY23" fmla="*/ 44464 h 1463744"/>
                  <a:gd name="connsiteX24" fmla="*/ 2028825 w 3657600"/>
                  <a:gd name="connsiteY24" fmla="*/ 187339 h 1463744"/>
                  <a:gd name="connsiteX25" fmla="*/ 2108200 w 3657600"/>
                  <a:gd name="connsiteY25" fmla="*/ 390539 h 1463744"/>
                  <a:gd name="connsiteX26" fmla="*/ 2206625 w 3657600"/>
                  <a:gd name="connsiteY26" fmla="*/ 657239 h 1463744"/>
                  <a:gd name="connsiteX27" fmla="*/ 2371725 w 3657600"/>
                  <a:gd name="connsiteY27" fmla="*/ 1120789 h 1463744"/>
                  <a:gd name="connsiteX28" fmla="*/ 2473325 w 3657600"/>
                  <a:gd name="connsiteY28" fmla="*/ 1323989 h 1463744"/>
                  <a:gd name="connsiteX29" fmla="*/ 2559050 w 3657600"/>
                  <a:gd name="connsiteY29" fmla="*/ 1425589 h 1463744"/>
                  <a:gd name="connsiteX30" fmla="*/ 2660650 w 3657600"/>
                  <a:gd name="connsiteY30" fmla="*/ 1463689 h 1463744"/>
                  <a:gd name="connsiteX31" fmla="*/ 2759075 w 3657600"/>
                  <a:gd name="connsiteY31" fmla="*/ 1428764 h 1463744"/>
                  <a:gd name="connsiteX32" fmla="*/ 2876550 w 3657600"/>
                  <a:gd name="connsiteY32" fmla="*/ 1320814 h 1463744"/>
                  <a:gd name="connsiteX33" fmla="*/ 2984500 w 3657600"/>
                  <a:gd name="connsiteY33" fmla="*/ 1206514 h 1463744"/>
                  <a:gd name="connsiteX34" fmla="*/ 3111500 w 3657600"/>
                  <a:gd name="connsiteY34" fmla="*/ 1095389 h 1463744"/>
                  <a:gd name="connsiteX35" fmla="*/ 3213100 w 3657600"/>
                  <a:gd name="connsiteY35" fmla="*/ 1057289 h 1463744"/>
                  <a:gd name="connsiteX36" fmla="*/ 3302000 w 3657600"/>
                  <a:gd name="connsiteY36" fmla="*/ 1050939 h 1463744"/>
                  <a:gd name="connsiteX37" fmla="*/ 3400425 w 3657600"/>
                  <a:gd name="connsiteY37" fmla="*/ 1092214 h 1463744"/>
                  <a:gd name="connsiteX38" fmla="*/ 3543300 w 3657600"/>
                  <a:gd name="connsiteY38" fmla="*/ 1190639 h 1463744"/>
                  <a:gd name="connsiteX39" fmla="*/ 3657600 w 3657600"/>
                  <a:gd name="connsiteY39" fmla="*/ 1266839 h 146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657600" h="1463744">
                    <a:moveTo>
                      <a:pt x="0" y="1270014"/>
                    </a:moveTo>
                    <a:cubicBezTo>
                      <a:pt x="21696" y="1257049"/>
                      <a:pt x="43392" y="1244085"/>
                      <a:pt x="66675" y="1228739"/>
                    </a:cubicBezTo>
                    <a:cubicBezTo>
                      <a:pt x="89958" y="1213393"/>
                      <a:pt x="112713" y="1195931"/>
                      <a:pt x="139700" y="1177939"/>
                    </a:cubicBezTo>
                    <a:cubicBezTo>
                      <a:pt x="166687" y="1159947"/>
                      <a:pt x="205846" y="1135606"/>
                      <a:pt x="228600" y="1120789"/>
                    </a:cubicBezTo>
                    <a:cubicBezTo>
                      <a:pt x="251354" y="1105972"/>
                      <a:pt x="253471" y="1100681"/>
                      <a:pt x="276225" y="1089039"/>
                    </a:cubicBezTo>
                    <a:cubicBezTo>
                      <a:pt x="298979" y="1077397"/>
                      <a:pt x="334433" y="1057818"/>
                      <a:pt x="365125" y="1050939"/>
                    </a:cubicBezTo>
                    <a:cubicBezTo>
                      <a:pt x="395817" y="1044060"/>
                      <a:pt x="428096" y="1040885"/>
                      <a:pt x="460375" y="1047764"/>
                    </a:cubicBezTo>
                    <a:cubicBezTo>
                      <a:pt x="492654" y="1054643"/>
                      <a:pt x="524933" y="1070518"/>
                      <a:pt x="558800" y="1092214"/>
                    </a:cubicBezTo>
                    <a:cubicBezTo>
                      <a:pt x="592667" y="1113910"/>
                      <a:pt x="635529" y="1152539"/>
                      <a:pt x="663575" y="1177939"/>
                    </a:cubicBezTo>
                    <a:cubicBezTo>
                      <a:pt x="691621" y="1203339"/>
                      <a:pt x="704321" y="1220272"/>
                      <a:pt x="727075" y="1244614"/>
                    </a:cubicBezTo>
                    <a:cubicBezTo>
                      <a:pt x="749829" y="1268956"/>
                      <a:pt x="776288" y="1299647"/>
                      <a:pt x="800100" y="1323989"/>
                    </a:cubicBezTo>
                    <a:cubicBezTo>
                      <a:pt x="823913" y="1348331"/>
                      <a:pt x="848254" y="1371614"/>
                      <a:pt x="869950" y="1390664"/>
                    </a:cubicBezTo>
                    <a:cubicBezTo>
                      <a:pt x="891646" y="1409714"/>
                      <a:pt x="907521" y="1426118"/>
                      <a:pt x="930275" y="1438289"/>
                    </a:cubicBezTo>
                    <a:cubicBezTo>
                      <a:pt x="953029" y="1450460"/>
                      <a:pt x="977900" y="1464747"/>
                      <a:pt x="1006475" y="1463689"/>
                    </a:cubicBezTo>
                    <a:cubicBezTo>
                      <a:pt x="1035050" y="1462631"/>
                      <a:pt x="1068917" y="1456810"/>
                      <a:pt x="1101725" y="1431939"/>
                    </a:cubicBezTo>
                    <a:cubicBezTo>
                      <a:pt x="1134533" y="1407068"/>
                      <a:pt x="1172633" y="1361560"/>
                      <a:pt x="1203325" y="1314464"/>
                    </a:cubicBezTo>
                    <a:cubicBezTo>
                      <a:pt x="1234017" y="1267368"/>
                      <a:pt x="1256771" y="1215510"/>
                      <a:pt x="1285875" y="1149364"/>
                    </a:cubicBezTo>
                    <a:cubicBezTo>
                      <a:pt x="1314979" y="1083218"/>
                      <a:pt x="1332442" y="1040885"/>
                      <a:pt x="1377950" y="917589"/>
                    </a:cubicBezTo>
                    <a:cubicBezTo>
                      <a:pt x="1423458" y="794293"/>
                      <a:pt x="1519767" y="518597"/>
                      <a:pt x="1558925" y="409589"/>
                    </a:cubicBezTo>
                    <a:cubicBezTo>
                      <a:pt x="1598083" y="300581"/>
                      <a:pt x="1597554" y="301110"/>
                      <a:pt x="1612900" y="263539"/>
                    </a:cubicBezTo>
                    <a:cubicBezTo>
                      <a:pt x="1628246" y="225968"/>
                      <a:pt x="1630363" y="220147"/>
                      <a:pt x="1651000" y="184164"/>
                    </a:cubicBezTo>
                    <a:cubicBezTo>
                      <a:pt x="1671637" y="148181"/>
                      <a:pt x="1705504" y="78331"/>
                      <a:pt x="1736725" y="47639"/>
                    </a:cubicBezTo>
                    <a:cubicBezTo>
                      <a:pt x="1767946" y="16947"/>
                      <a:pt x="1805517" y="543"/>
                      <a:pt x="1838325" y="14"/>
                    </a:cubicBezTo>
                    <a:cubicBezTo>
                      <a:pt x="1871133" y="-515"/>
                      <a:pt x="1901825" y="13243"/>
                      <a:pt x="1933575" y="44464"/>
                    </a:cubicBezTo>
                    <a:cubicBezTo>
                      <a:pt x="1965325" y="75685"/>
                      <a:pt x="1999721" y="129660"/>
                      <a:pt x="2028825" y="187339"/>
                    </a:cubicBezTo>
                    <a:cubicBezTo>
                      <a:pt x="2057929" y="245018"/>
                      <a:pt x="2078567" y="312222"/>
                      <a:pt x="2108200" y="390539"/>
                    </a:cubicBezTo>
                    <a:cubicBezTo>
                      <a:pt x="2137833" y="468856"/>
                      <a:pt x="2162704" y="535531"/>
                      <a:pt x="2206625" y="657239"/>
                    </a:cubicBezTo>
                    <a:cubicBezTo>
                      <a:pt x="2250546" y="778947"/>
                      <a:pt x="2327275" y="1009664"/>
                      <a:pt x="2371725" y="1120789"/>
                    </a:cubicBezTo>
                    <a:cubicBezTo>
                      <a:pt x="2416175" y="1231914"/>
                      <a:pt x="2442104" y="1273189"/>
                      <a:pt x="2473325" y="1323989"/>
                    </a:cubicBezTo>
                    <a:cubicBezTo>
                      <a:pt x="2504546" y="1374789"/>
                      <a:pt x="2527829" y="1402306"/>
                      <a:pt x="2559050" y="1425589"/>
                    </a:cubicBezTo>
                    <a:cubicBezTo>
                      <a:pt x="2590271" y="1448872"/>
                      <a:pt x="2627313" y="1463160"/>
                      <a:pt x="2660650" y="1463689"/>
                    </a:cubicBezTo>
                    <a:cubicBezTo>
                      <a:pt x="2693987" y="1464218"/>
                      <a:pt x="2723092" y="1452576"/>
                      <a:pt x="2759075" y="1428764"/>
                    </a:cubicBezTo>
                    <a:cubicBezTo>
                      <a:pt x="2795058" y="1404952"/>
                      <a:pt x="2838979" y="1357856"/>
                      <a:pt x="2876550" y="1320814"/>
                    </a:cubicBezTo>
                    <a:cubicBezTo>
                      <a:pt x="2914121" y="1283772"/>
                      <a:pt x="2945342" y="1244085"/>
                      <a:pt x="2984500" y="1206514"/>
                    </a:cubicBezTo>
                    <a:cubicBezTo>
                      <a:pt x="3023658" y="1168943"/>
                      <a:pt x="3073400" y="1120260"/>
                      <a:pt x="3111500" y="1095389"/>
                    </a:cubicBezTo>
                    <a:cubicBezTo>
                      <a:pt x="3149600" y="1070518"/>
                      <a:pt x="3181350" y="1064697"/>
                      <a:pt x="3213100" y="1057289"/>
                    </a:cubicBezTo>
                    <a:cubicBezTo>
                      <a:pt x="3244850" y="1049881"/>
                      <a:pt x="3270779" y="1045118"/>
                      <a:pt x="3302000" y="1050939"/>
                    </a:cubicBezTo>
                    <a:cubicBezTo>
                      <a:pt x="3333221" y="1056760"/>
                      <a:pt x="3360208" y="1068931"/>
                      <a:pt x="3400425" y="1092214"/>
                    </a:cubicBezTo>
                    <a:cubicBezTo>
                      <a:pt x="3440642" y="1115497"/>
                      <a:pt x="3500438" y="1161535"/>
                      <a:pt x="3543300" y="1190639"/>
                    </a:cubicBezTo>
                    <a:cubicBezTo>
                      <a:pt x="3586162" y="1219743"/>
                      <a:pt x="3621881" y="1243291"/>
                      <a:pt x="3657600" y="1266839"/>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2528964442"/>
                  </p:ext>
                </p:extLst>
              </p:nvPr>
            </p:nvGraphicFramePr>
            <p:xfrm>
              <a:off x="10893425" y="5023486"/>
              <a:ext cx="269554" cy="246380"/>
            </p:xfrm>
            <a:graphic>
              <a:graphicData uri="http://schemas.openxmlformats.org/presentationml/2006/ole">
                <mc:AlternateContent xmlns:mc="http://schemas.openxmlformats.org/markup-compatibility/2006">
                  <mc:Choice xmlns:v="urn:schemas-microsoft-com:vml" Requires="v">
                    <p:oleObj name="Equation" r:id="rId15" imgW="152334" imgH="139639" progId="Equation.3">
                      <p:embed/>
                    </p:oleObj>
                  </mc:Choice>
                  <mc:Fallback>
                    <p:oleObj name="Equation" r:id="rId15" imgW="152334" imgH="139639" progId="Equation.3">
                      <p:embed/>
                      <p:pic>
                        <p:nvPicPr>
                          <p:cNvPr id="16"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93425" y="5023486"/>
                            <a:ext cx="269554" cy="246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194760126"/>
                  </p:ext>
                </p:extLst>
              </p:nvPr>
            </p:nvGraphicFramePr>
            <p:xfrm>
              <a:off x="9228139" y="5149528"/>
              <a:ext cx="366711" cy="565471"/>
            </p:xfrm>
            <a:graphic>
              <a:graphicData uri="http://schemas.openxmlformats.org/presentationml/2006/ole">
                <mc:AlternateContent xmlns:mc="http://schemas.openxmlformats.org/markup-compatibility/2006">
                  <mc:Choice xmlns:v="urn:schemas-microsoft-com:vml" Requires="v">
                    <p:oleObj name="Equation" r:id="rId17" imgW="253800" imgH="393480" progId="Equation.3">
                      <p:embed/>
                    </p:oleObj>
                  </mc:Choice>
                  <mc:Fallback>
                    <p:oleObj name="Equation" r:id="rId17" imgW="253800" imgH="393480" progId="Equation.3">
                      <p:embed/>
                      <p:pic>
                        <p:nvPicPr>
                          <p:cNvPr id="18"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28139" y="5149528"/>
                            <a:ext cx="366711" cy="565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85" name="Group 412"/>
          <p:cNvGrpSpPr>
            <a:grpSpLocks noChangeAspect="1"/>
          </p:cNvGrpSpPr>
          <p:nvPr/>
        </p:nvGrpSpPr>
        <p:grpSpPr bwMode="auto">
          <a:xfrm>
            <a:off x="1679356" y="2905125"/>
            <a:ext cx="3741251" cy="1155700"/>
            <a:chOff x="1058" y="1830"/>
            <a:chExt cx="2357" cy="728"/>
          </a:xfrm>
        </p:grpSpPr>
        <p:sp>
          <p:nvSpPr>
            <p:cNvPr id="86" name="AutoShape 411"/>
            <p:cNvSpPr>
              <a:spLocks noChangeAspect="1" noChangeArrowheads="1" noTextEdit="1"/>
            </p:cNvSpPr>
            <p:nvPr/>
          </p:nvSpPr>
          <p:spPr bwMode="auto">
            <a:xfrm>
              <a:off x="1058" y="1830"/>
              <a:ext cx="235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Line 413"/>
            <p:cNvSpPr>
              <a:spLocks noChangeShapeType="1"/>
            </p:cNvSpPr>
            <p:nvPr/>
          </p:nvSpPr>
          <p:spPr bwMode="auto">
            <a:xfrm flipH="1">
              <a:off x="1058" y="2507"/>
              <a:ext cx="2347"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414"/>
            <p:cNvSpPr>
              <a:spLocks noChangeShapeType="1"/>
            </p:cNvSpPr>
            <p:nvPr/>
          </p:nvSpPr>
          <p:spPr bwMode="auto">
            <a:xfrm>
              <a:off x="2237" y="1830"/>
              <a:ext cx="0" cy="728"/>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415"/>
            <p:cNvSpPr>
              <a:spLocks noChangeShapeType="1"/>
            </p:cNvSpPr>
            <p:nvPr/>
          </p:nvSpPr>
          <p:spPr bwMode="auto">
            <a:xfrm flipH="1">
              <a:off x="1583" y="1944"/>
              <a:ext cx="654" cy="0"/>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416"/>
            <p:cNvSpPr>
              <a:spLocks noChangeShapeType="1"/>
            </p:cNvSpPr>
            <p:nvPr/>
          </p:nvSpPr>
          <p:spPr bwMode="auto">
            <a:xfrm flipH="1">
              <a:off x="2237" y="1944"/>
              <a:ext cx="648" cy="0"/>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417"/>
            <p:cNvSpPr>
              <a:spLocks noChangeShapeType="1"/>
            </p:cNvSpPr>
            <p:nvPr/>
          </p:nvSpPr>
          <p:spPr bwMode="auto">
            <a:xfrm>
              <a:off x="1583" y="1944"/>
              <a:ext cx="0" cy="563"/>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418"/>
            <p:cNvSpPr>
              <a:spLocks noChangeShapeType="1"/>
            </p:cNvSpPr>
            <p:nvPr/>
          </p:nvSpPr>
          <p:spPr bwMode="auto">
            <a:xfrm flipH="1">
              <a:off x="1058" y="2507"/>
              <a:ext cx="525" cy="0"/>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419"/>
            <p:cNvSpPr>
              <a:spLocks noChangeShapeType="1"/>
            </p:cNvSpPr>
            <p:nvPr/>
          </p:nvSpPr>
          <p:spPr bwMode="auto">
            <a:xfrm flipH="1">
              <a:off x="2885" y="2507"/>
              <a:ext cx="525" cy="0"/>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420"/>
            <p:cNvSpPr>
              <a:spLocks noChangeShapeType="1"/>
            </p:cNvSpPr>
            <p:nvPr/>
          </p:nvSpPr>
          <p:spPr bwMode="auto">
            <a:xfrm>
              <a:off x="2885" y="1944"/>
              <a:ext cx="0" cy="563"/>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423"/>
          <p:cNvGrpSpPr>
            <a:grpSpLocks noChangeAspect="1"/>
          </p:cNvGrpSpPr>
          <p:nvPr/>
        </p:nvGrpSpPr>
        <p:grpSpPr bwMode="auto">
          <a:xfrm>
            <a:off x="1709516" y="4276725"/>
            <a:ext cx="3690456" cy="1168400"/>
            <a:chOff x="1077" y="2694"/>
            <a:chExt cx="2325" cy="736"/>
          </a:xfrm>
        </p:grpSpPr>
        <p:sp>
          <p:nvSpPr>
            <p:cNvPr id="122944" name="AutoShape 422"/>
            <p:cNvSpPr>
              <a:spLocks noChangeAspect="1" noChangeArrowheads="1" noTextEdit="1"/>
            </p:cNvSpPr>
            <p:nvPr/>
          </p:nvSpPr>
          <p:spPr bwMode="auto">
            <a:xfrm>
              <a:off x="1077" y="2694"/>
              <a:ext cx="2325"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945" name="Line 424"/>
            <p:cNvSpPr>
              <a:spLocks noChangeShapeType="1"/>
            </p:cNvSpPr>
            <p:nvPr/>
          </p:nvSpPr>
          <p:spPr bwMode="auto">
            <a:xfrm flipH="1">
              <a:off x="1082" y="3378"/>
              <a:ext cx="2305"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46" name="Line 425"/>
            <p:cNvSpPr>
              <a:spLocks noChangeShapeType="1"/>
            </p:cNvSpPr>
            <p:nvPr/>
          </p:nvSpPr>
          <p:spPr bwMode="auto">
            <a:xfrm>
              <a:off x="2234" y="2694"/>
              <a:ext cx="0" cy="736"/>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47" name="Line 426"/>
            <p:cNvSpPr>
              <a:spLocks noChangeShapeType="1"/>
            </p:cNvSpPr>
            <p:nvPr/>
          </p:nvSpPr>
          <p:spPr bwMode="auto">
            <a:xfrm flipH="1">
              <a:off x="2037" y="2809"/>
              <a:ext cx="202" cy="0"/>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48" name="Line 427"/>
            <p:cNvSpPr>
              <a:spLocks noChangeShapeType="1"/>
            </p:cNvSpPr>
            <p:nvPr/>
          </p:nvSpPr>
          <p:spPr bwMode="auto">
            <a:xfrm>
              <a:off x="2234" y="2809"/>
              <a:ext cx="198" cy="0"/>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49" name="Line 428"/>
            <p:cNvSpPr>
              <a:spLocks noChangeShapeType="1"/>
            </p:cNvSpPr>
            <p:nvPr/>
          </p:nvSpPr>
          <p:spPr bwMode="auto">
            <a:xfrm>
              <a:off x="2037" y="2809"/>
              <a:ext cx="0" cy="569"/>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50" name="Line 429"/>
            <p:cNvSpPr>
              <a:spLocks noChangeShapeType="1"/>
            </p:cNvSpPr>
            <p:nvPr/>
          </p:nvSpPr>
          <p:spPr bwMode="auto">
            <a:xfrm flipH="1">
              <a:off x="1077" y="3378"/>
              <a:ext cx="960" cy="3"/>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51" name="Line 430"/>
            <p:cNvSpPr>
              <a:spLocks noChangeShapeType="1"/>
            </p:cNvSpPr>
            <p:nvPr/>
          </p:nvSpPr>
          <p:spPr bwMode="auto">
            <a:xfrm>
              <a:off x="2432" y="2809"/>
              <a:ext cx="0" cy="569"/>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52" name="Line 431"/>
            <p:cNvSpPr>
              <a:spLocks noChangeShapeType="1"/>
            </p:cNvSpPr>
            <p:nvPr/>
          </p:nvSpPr>
          <p:spPr bwMode="auto">
            <a:xfrm flipH="1">
              <a:off x="2432" y="3378"/>
              <a:ext cx="965" cy="0"/>
            </a:xfrm>
            <a:prstGeom prst="line">
              <a:avLst/>
            </a:prstGeom>
            <a:noFill/>
            <a:ln w="381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122953" name="Object 122952"/>
          <p:cNvGraphicFramePr>
            <a:graphicFrameLocks noChangeAspect="1"/>
          </p:cNvGraphicFramePr>
          <p:nvPr>
            <p:extLst>
              <p:ext uri="{D42A27DB-BD31-4B8C-83A1-F6EECF244321}">
                <p14:modId xmlns:p14="http://schemas.microsoft.com/office/powerpoint/2010/main" val="4131320975"/>
              </p:ext>
            </p:extLst>
          </p:nvPr>
        </p:nvGraphicFramePr>
        <p:xfrm>
          <a:off x="5420607" y="5226051"/>
          <a:ext cx="165079" cy="282575"/>
        </p:xfrm>
        <a:graphic>
          <a:graphicData uri="http://schemas.openxmlformats.org/presentationml/2006/ole">
            <mc:AlternateContent xmlns:mc="http://schemas.openxmlformats.org/markup-compatibility/2006">
              <mc:Choice xmlns:v="urn:schemas-microsoft-com:vml" Requires="v">
                <p:oleObj name="Equation" r:id="rId19" imgW="88746" imgH="152136" progId="Equation.3">
                  <p:embed/>
                </p:oleObj>
              </mc:Choice>
              <mc:Fallback>
                <p:oleObj name="Equation" r:id="rId19" imgW="88746" imgH="152136" progId="Equation.3">
                  <p:embed/>
                  <p:pic>
                    <p:nvPicPr>
                      <p:cNvPr id="122953" name="Object 1229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0607" y="5226051"/>
                        <a:ext cx="165079"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2954" name="Group 122953"/>
          <p:cNvGrpSpPr/>
          <p:nvPr/>
        </p:nvGrpSpPr>
        <p:grpSpPr>
          <a:xfrm>
            <a:off x="6939011" y="2792413"/>
            <a:ext cx="4364736" cy="1588790"/>
            <a:chOff x="6939915" y="2792413"/>
            <a:chExt cx="4365304" cy="1588790"/>
          </a:xfrm>
        </p:grpSpPr>
        <p:grpSp>
          <p:nvGrpSpPr>
            <p:cNvPr id="83" name="Group 82"/>
            <p:cNvGrpSpPr/>
            <p:nvPr/>
          </p:nvGrpSpPr>
          <p:grpSpPr>
            <a:xfrm>
              <a:off x="6939915" y="2792413"/>
              <a:ext cx="4095750" cy="1588790"/>
              <a:chOff x="6924675" y="2792413"/>
              <a:chExt cx="4095750" cy="1588790"/>
            </a:xfrm>
          </p:grpSpPr>
          <p:sp>
            <p:nvSpPr>
              <p:cNvPr id="122918" name="AutoShape 343"/>
              <p:cNvSpPr>
                <a:spLocks noChangeAspect="1" noChangeArrowheads="1" noTextEdit="1"/>
              </p:cNvSpPr>
              <p:nvPr/>
            </p:nvSpPr>
            <p:spPr bwMode="auto">
              <a:xfrm>
                <a:off x="6924675" y="2792413"/>
                <a:ext cx="40957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477507999"/>
                  </p:ext>
                </p:extLst>
              </p:nvPr>
            </p:nvGraphicFramePr>
            <p:xfrm>
              <a:off x="8946964" y="3749221"/>
              <a:ext cx="266566" cy="631982"/>
            </p:xfrm>
            <a:graphic>
              <a:graphicData uri="http://schemas.openxmlformats.org/presentationml/2006/ole">
                <mc:AlternateContent xmlns:mc="http://schemas.openxmlformats.org/markup-compatibility/2006">
                  <mc:Choice xmlns:v="urn:schemas-microsoft-com:vml" Requires="v">
                    <p:oleObj name="Equation" r:id="rId20" imgW="164880" imgH="393480" progId="Equation.3">
                      <p:embed/>
                    </p:oleObj>
                  </mc:Choice>
                  <mc:Fallback>
                    <p:oleObj name="Equation" r:id="rId20" imgW="164880" imgH="393480" progId="Equation.3">
                      <p:embed/>
                      <p:pic>
                        <p:nvPicPr>
                          <p:cNvPr id="15"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946964" y="3749221"/>
                            <a:ext cx="266566" cy="6319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0" name="Line 386"/>
              <p:cNvSpPr>
                <a:spLocks noChangeShapeType="1"/>
              </p:cNvSpPr>
              <p:nvPr/>
            </p:nvSpPr>
            <p:spPr bwMode="auto">
              <a:xfrm>
                <a:off x="6924675" y="3746501"/>
                <a:ext cx="408622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21" name="Line 387"/>
              <p:cNvSpPr>
                <a:spLocks noChangeShapeType="1"/>
              </p:cNvSpPr>
              <p:nvPr/>
            </p:nvSpPr>
            <p:spPr bwMode="auto">
              <a:xfrm>
                <a:off x="8955088" y="2792413"/>
                <a:ext cx="0" cy="125095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p:nvPr/>
            </p:nvSpPr>
            <p:spPr>
              <a:xfrm>
                <a:off x="8301040" y="2935927"/>
                <a:ext cx="1301090" cy="978848"/>
              </a:xfrm>
              <a:custGeom>
                <a:avLst/>
                <a:gdLst>
                  <a:gd name="connsiteX0" fmla="*/ 0 w 3657600"/>
                  <a:gd name="connsiteY0" fmla="*/ 1270014 h 1463706"/>
                  <a:gd name="connsiteX1" fmla="*/ 66675 w 3657600"/>
                  <a:gd name="connsiteY1" fmla="*/ 1228739 h 1463706"/>
                  <a:gd name="connsiteX2" fmla="*/ 139700 w 3657600"/>
                  <a:gd name="connsiteY2" fmla="*/ 1177939 h 1463706"/>
                  <a:gd name="connsiteX3" fmla="*/ 228600 w 3657600"/>
                  <a:gd name="connsiteY3" fmla="*/ 1120789 h 1463706"/>
                  <a:gd name="connsiteX4" fmla="*/ 276225 w 3657600"/>
                  <a:gd name="connsiteY4" fmla="*/ 1089039 h 1463706"/>
                  <a:gd name="connsiteX5" fmla="*/ 365125 w 3657600"/>
                  <a:gd name="connsiteY5" fmla="*/ 1050939 h 1463706"/>
                  <a:gd name="connsiteX6" fmla="*/ 460375 w 3657600"/>
                  <a:gd name="connsiteY6" fmla="*/ 1047764 h 1463706"/>
                  <a:gd name="connsiteX7" fmla="*/ 558800 w 3657600"/>
                  <a:gd name="connsiteY7" fmla="*/ 1092214 h 1463706"/>
                  <a:gd name="connsiteX8" fmla="*/ 663575 w 3657600"/>
                  <a:gd name="connsiteY8" fmla="*/ 1177939 h 1463706"/>
                  <a:gd name="connsiteX9" fmla="*/ 727075 w 3657600"/>
                  <a:gd name="connsiteY9" fmla="*/ 1244614 h 1463706"/>
                  <a:gd name="connsiteX10" fmla="*/ 800100 w 3657600"/>
                  <a:gd name="connsiteY10" fmla="*/ 1323989 h 1463706"/>
                  <a:gd name="connsiteX11" fmla="*/ 869950 w 3657600"/>
                  <a:gd name="connsiteY11" fmla="*/ 1390664 h 1463706"/>
                  <a:gd name="connsiteX12" fmla="*/ 911225 w 3657600"/>
                  <a:gd name="connsiteY12" fmla="*/ 1435114 h 1463706"/>
                  <a:gd name="connsiteX13" fmla="*/ 1006475 w 3657600"/>
                  <a:gd name="connsiteY13" fmla="*/ 1463689 h 1463706"/>
                  <a:gd name="connsiteX14" fmla="*/ 1101725 w 3657600"/>
                  <a:gd name="connsiteY14" fmla="*/ 1431939 h 1463706"/>
                  <a:gd name="connsiteX15" fmla="*/ 1203325 w 3657600"/>
                  <a:gd name="connsiteY15" fmla="*/ 1314464 h 1463706"/>
                  <a:gd name="connsiteX16" fmla="*/ 1285875 w 3657600"/>
                  <a:gd name="connsiteY16" fmla="*/ 1149364 h 1463706"/>
                  <a:gd name="connsiteX17" fmla="*/ 1377950 w 3657600"/>
                  <a:gd name="connsiteY17" fmla="*/ 917589 h 1463706"/>
                  <a:gd name="connsiteX18" fmla="*/ 1558925 w 3657600"/>
                  <a:gd name="connsiteY18" fmla="*/ 409589 h 1463706"/>
                  <a:gd name="connsiteX19" fmla="*/ 1612900 w 3657600"/>
                  <a:gd name="connsiteY19" fmla="*/ 263539 h 1463706"/>
                  <a:gd name="connsiteX20" fmla="*/ 1651000 w 3657600"/>
                  <a:gd name="connsiteY20" fmla="*/ 184164 h 1463706"/>
                  <a:gd name="connsiteX21" fmla="*/ 1736725 w 3657600"/>
                  <a:gd name="connsiteY21" fmla="*/ 47639 h 1463706"/>
                  <a:gd name="connsiteX22" fmla="*/ 1838325 w 3657600"/>
                  <a:gd name="connsiteY22" fmla="*/ 14 h 1463706"/>
                  <a:gd name="connsiteX23" fmla="*/ 1933575 w 3657600"/>
                  <a:gd name="connsiteY23" fmla="*/ 44464 h 1463706"/>
                  <a:gd name="connsiteX24" fmla="*/ 2028825 w 3657600"/>
                  <a:gd name="connsiteY24" fmla="*/ 187339 h 1463706"/>
                  <a:gd name="connsiteX25" fmla="*/ 2108200 w 3657600"/>
                  <a:gd name="connsiteY25" fmla="*/ 390539 h 1463706"/>
                  <a:gd name="connsiteX26" fmla="*/ 2206625 w 3657600"/>
                  <a:gd name="connsiteY26" fmla="*/ 657239 h 1463706"/>
                  <a:gd name="connsiteX27" fmla="*/ 2371725 w 3657600"/>
                  <a:gd name="connsiteY27" fmla="*/ 1120789 h 1463706"/>
                  <a:gd name="connsiteX28" fmla="*/ 2473325 w 3657600"/>
                  <a:gd name="connsiteY28" fmla="*/ 1323989 h 1463706"/>
                  <a:gd name="connsiteX29" fmla="*/ 2559050 w 3657600"/>
                  <a:gd name="connsiteY29" fmla="*/ 1425589 h 1463706"/>
                  <a:gd name="connsiteX30" fmla="*/ 2660650 w 3657600"/>
                  <a:gd name="connsiteY30" fmla="*/ 1463689 h 1463706"/>
                  <a:gd name="connsiteX31" fmla="*/ 2759075 w 3657600"/>
                  <a:gd name="connsiteY31" fmla="*/ 1428764 h 1463706"/>
                  <a:gd name="connsiteX32" fmla="*/ 2876550 w 3657600"/>
                  <a:gd name="connsiteY32" fmla="*/ 1320814 h 1463706"/>
                  <a:gd name="connsiteX33" fmla="*/ 2984500 w 3657600"/>
                  <a:gd name="connsiteY33" fmla="*/ 1206514 h 1463706"/>
                  <a:gd name="connsiteX34" fmla="*/ 3111500 w 3657600"/>
                  <a:gd name="connsiteY34" fmla="*/ 1095389 h 1463706"/>
                  <a:gd name="connsiteX35" fmla="*/ 3213100 w 3657600"/>
                  <a:gd name="connsiteY35" fmla="*/ 1057289 h 1463706"/>
                  <a:gd name="connsiteX36" fmla="*/ 3302000 w 3657600"/>
                  <a:gd name="connsiteY36" fmla="*/ 1050939 h 1463706"/>
                  <a:gd name="connsiteX37" fmla="*/ 3400425 w 3657600"/>
                  <a:gd name="connsiteY37" fmla="*/ 1092214 h 1463706"/>
                  <a:gd name="connsiteX38" fmla="*/ 3543300 w 3657600"/>
                  <a:gd name="connsiteY38" fmla="*/ 1190639 h 1463706"/>
                  <a:gd name="connsiteX39" fmla="*/ 3657600 w 3657600"/>
                  <a:gd name="connsiteY39" fmla="*/ 1266839 h 1463706"/>
                  <a:gd name="connsiteX0" fmla="*/ 0 w 3657600"/>
                  <a:gd name="connsiteY0" fmla="*/ 1270014 h 1463744"/>
                  <a:gd name="connsiteX1" fmla="*/ 66675 w 3657600"/>
                  <a:gd name="connsiteY1" fmla="*/ 1228739 h 1463744"/>
                  <a:gd name="connsiteX2" fmla="*/ 139700 w 3657600"/>
                  <a:gd name="connsiteY2" fmla="*/ 1177939 h 1463744"/>
                  <a:gd name="connsiteX3" fmla="*/ 228600 w 3657600"/>
                  <a:gd name="connsiteY3" fmla="*/ 1120789 h 1463744"/>
                  <a:gd name="connsiteX4" fmla="*/ 276225 w 3657600"/>
                  <a:gd name="connsiteY4" fmla="*/ 1089039 h 1463744"/>
                  <a:gd name="connsiteX5" fmla="*/ 365125 w 3657600"/>
                  <a:gd name="connsiteY5" fmla="*/ 1050939 h 1463744"/>
                  <a:gd name="connsiteX6" fmla="*/ 460375 w 3657600"/>
                  <a:gd name="connsiteY6" fmla="*/ 1047764 h 1463744"/>
                  <a:gd name="connsiteX7" fmla="*/ 558800 w 3657600"/>
                  <a:gd name="connsiteY7" fmla="*/ 1092214 h 1463744"/>
                  <a:gd name="connsiteX8" fmla="*/ 663575 w 3657600"/>
                  <a:gd name="connsiteY8" fmla="*/ 1177939 h 1463744"/>
                  <a:gd name="connsiteX9" fmla="*/ 727075 w 3657600"/>
                  <a:gd name="connsiteY9" fmla="*/ 1244614 h 1463744"/>
                  <a:gd name="connsiteX10" fmla="*/ 800100 w 3657600"/>
                  <a:gd name="connsiteY10" fmla="*/ 1323989 h 1463744"/>
                  <a:gd name="connsiteX11" fmla="*/ 869950 w 3657600"/>
                  <a:gd name="connsiteY11" fmla="*/ 1390664 h 1463744"/>
                  <a:gd name="connsiteX12" fmla="*/ 930275 w 3657600"/>
                  <a:gd name="connsiteY12" fmla="*/ 1438289 h 1463744"/>
                  <a:gd name="connsiteX13" fmla="*/ 1006475 w 3657600"/>
                  <a:gd name="connsiteY13" fmla="*/ 1463689 h 1463744"/>
                  <a:gd name="connsiteX14" fmla="*/ 1101725 w 3657600"/>
                  <a:gd name="connsiteY14" fmla="*/ 1431939 h 1463744"/>
                  <a:gd name="connsiteX15" fmla="*/ 1203325 w 3657600"/>
                  <a:gd name="connsiteY15" fmla="*/ 1314464 h 1463744"/>
                  <a:gd name="connsiteX16" fmla="*/ 1285875 w 3657600"/>
                  <a:gd name="connsiteY16" fmla="*/ 1149364 h 1463744"/>
                  <a:gd name="connsiteX17" fmla="*/ 1377950 w 3657600"/>
                  <a:gd name="connsiteY17" fmla="*/ 917589 h 1463744"/>
                  <a:gd name="connsiteX18" fmla="*/ 1558925 w 3657600"/>
                  <a:gd name="connsiteY18" fmla="*/ 409589 h 1463744"/>
                  <a:gd name="connsiteX19" fmla="*/ 1612900 w 3657600"/>
                  <a:gd name="connsiteY19" fmla="*/ 263539 h 1463744"/>
                  <a:gd name="connsiteX20" fmla="*/ 1651000 w 3657600"/>
                  <a:gd name="connsiteY20" fmla="*/ 184164 h 1463744"/>
                  <a:gd name="connsiteX21" fmla="*/ 1736725 w 3657600"/>
                  <a:gd name="connsiteY21" fmla="*/ 47639 h 1463744"/>
                  <a:gd name="connsiteX22" fmla="*/ 1838325 w 3657600"/>
                  <a:gd name="connsiteY22" fmla="*/ 14 h 1463744"/>
                  <a:gd name="connsiteX23" fmla="*/ 1933575 w 3657600"/>
                  <a:gd name="connsiteY23" fmla="*/ 44464 h 1463744"/>
                  <a:gd name="connsiteX24" fmla="*/ 2028825 w 3657600"/>
                  <a:gd name="connsiteY24" fmla="*/ 187339 h 1463744"/>
                  <a:gd name="connsiteX25" fmla="*/ 2108200 w 3657600"/>
                  <a:gd name="connsiteY25" fmla="*/ 390539 h 1463744"/>
                  <a:gd name="connsiteX26" fmla="*/ 2206625 w 3657600"/>
                  <a:gd name="connsiteY26" fmla="*/ 657239 h 1463744"/>
                  <a:gd name="connsiteX27" fmla="*/ 2371725 w 3657600"/>
                  <a:gd name="connsiteY27" fmla="*/ 1120789 h 1463744"/>
                  <a:gd name="connsiteX28" fmla="*/ 2473325 w 3657600"/>
                  <a:gd name="connsiteY28" fmla="*/ 1323989 h 1463744"/>
                  <a:gd name="connsiteX29" fmla="*/ 2559050 w 3657600"/>
                  <a:gd name="connsiteY29" fmla="*/ 1425589 h 1463744"/>
                  <a:gd name="connsiteX30" fmla="*/ 2660650 w 3657600"/>
                  <a:gd name="connsiteY30" fmla="*/ 1463689 h 1463744"/>
                  <a:gd name="connsiteX31" fmla="*/ 2759075 w 3657600"/>
                  <a:gd name="connsiteY31" fmla="*/ 1428764 h 1463744"/>
                  <a:gd name="connsiteX32" fmla="*/ 2876550 w 3657600"/>
                  <a:gd name="connsiteY32" fmla="*/ 1320814 h 1463744"/>
                  <a:gd name="connsiteX33" fmla="*/ 2984500 w 3657600"/>
                  <a:gd name="connsiteY33" fmla="*/ 1206514 h 1463744"/>
                  <a:gd name="connsiteX34" fmla="*/ 3111500 w 3657600"/>
                  <a:gd name="connsiteY34" fmla="*/ 1095389 h 1463744"/>
                  <a:gd name="connsiteX35" fmla="*/ 3213100 w 3657600"/>
                  <a:gd name="connsiteY35" fmla="*/ 1057289 h 1463744"/>
                  <a:gd name="connsiteX36" fmla="*/ 3302000 w 3657600"/>
                  <a:gd name="connsiteY36" fmla="*/ 1050939 h 1463744"/>
                  <a:gd name="connsiteX37" fmla="*/ 3400425 w 3657600"/>
                  <a:gd name="connsiteY37" fmla="*/ 1092214 h 1463744"/>
                  <a:gd name="connsiteX38" fmla="*/ 3543300 w 3657600"/>
                  <a:gd name="connsiteY38" fmla="*/ 1190639 h 1463744"/>
                  <a:gd name="connsiteX39" fmla="*/ 3657600 w 3657600"/>
                  <a:gd name="connsiteY39" fmla="*/ 1266839 h 146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657600" h="1463744">
                    <a:moveTo>
                      <a:pt x="0" y="1270014"/>
                    </a:moveTo>
                    <a:cubicBezTo>
                      <a:pt x="21696" y="1257049"/>
                      <a:pt x="43392" y="1244085"/>
                      <a:pt x="66675" y="1228739"/>
                    </a:cubicBezTo>
                    <a:cubicBezTo>
                      <a:pt x="89958" y="1213393"/>
                      <a:pt x="112713" y="1195931"/>
                      <a:pt x="139700" y="1177939"/>
                    </a:cubicBezTo>
                    <a:cubicBezTo>
                      <a:pt x="166687" y="1159947"/>
                      <a:pt x="205846" y="1135606"/>
                      <a:pt x="228600" y="1120789"/>
                    </a:cubicBezTo>
                    <a:cubicBezTo>
                      <a:pt x="251354" y="1105972"/>
                      <a:pt x="253471" y="1100681"/>
                      <a:pt x="276225" y="1089039"/>
                    </a:cubicBezTo>
                    <a:cubicBezTo>
                      <a:pt x="298979" y="1077397"/>
                      <a:pt x="334433" y="1057818"/>
                      <a:pt x="365125" y="1050939"/>
                    </a:cubicBezTo>
                    <a:cubicBezTo>
                      <a:pt x="395817" y="1044060"/>
                      <a:pt x="428096" y="1040885"/>
                      <a:pt x="460375" y="1047764"/>
                    </a:cubicBezTo>
                    <a:cubicBezTo>
                      <a:pt x="492654" y="1054643"/>
                      <a:pt x="524933" y="1070518"/>
                      <a:pt x="558800" y="1092214"/>
                    </a:cubicBezTo>
                    <a:cubicBezTo>
                      <a:pt x="592667" y="1113910"/>
                      <a:pt x="635529" y="1152539"/>
                      <a:pt x="663575" y="1177939"/>
                    </a:cubicBezTo>
                    <a:cubicBezTo>
                      <a:pt x="691621" y="1203339"/>
                      <a:pt x="704321" y="1220272"/>
                      <a:pt x="727075" y="1244614"/>
                    </a:cubicBezTo>
                    <a:cubicBezTo>
                      <a:pt x="749829" y="1268956"/>
                      <a:pt x="776288" y="1299647"/>
                      <a:pt x="800100" y="1323989"/>
                    </a:cubicBezTo>
                    <a:cubicBezTo>
                      <a:pt x="823913" y="1348331"/>
                      <a:pt x="848254" y="1371614"/>
                      <a:pt x="869950" y="1390664"/>
                    </a:cubicBezTo>
                    <a:cubicBezTo>
                      <a:pt x="891646" y="1409714"/>
                      <a:pt x="907521" y="1426118"/>
                      <a:pt x="930275" y="1438289"/>
                    </a:cubicBezTo>
                    <a:cubicBezTo>
                      <a:pt x="953029" y="1450460"/>
                      <a:pt x="977900" y="1464747"/>
                      <a:pt x="1006475" y="1463689"/>
                    </a:cubicBezTo>
                    <a:cubicBezTo>
                      <a:pt x="1035050" y="1462631"/>
                      <a:pt x="1068917" y="1456810"/>
                      <a:pt x="1101725" y="1431939"/>
                    </a:cubicBezTo>
                    <a:cubicBezTo>
                      <a:pt x="1134533" y="1407068"/>
                      <a:pt x="1172633" y="1361560"/>
                      <a:pt x="1203325" y="1314464"/>
                    </a:cubicBezTo>
                    <a:cubicBezTo>
                      <a:pt x="1234017" y="1267368"/>
                      <a:pt x="1256771" y="1215510"/>
                      <a:pt x="1285875" y="1149364"/>
                    </a:cubicBezTo>
                    <a:cubicBezTo>
                      <a:pt x="1314979" y="1083218"/>
                      <a:pt x="1332442" y="1040885"/>
                      <a:pt x="1377950" y="917589"/>
                    </a:cubicBezTo>
                    <a:cubicBezTo>
                      <a:pt x="1423458" y="794293"/>
                      <a:pt x="1519767" y="518597"/>
                      <a:pt x="1558925" y="409589"/>
                    </a:cubicBezTo>
                    <a:cubicBezTo>
                      <a:pt x="1598083" y="300581"/>
                      <a:pt x="1597554" y="301110"/>
                      <a:pt x="1612900" y="263539"/>
                    </a:cubicBezTo>
                    <a:cubicBezTo>
                      <a:pt x="1628246" y="225968"/>
                      <a:pt x="1630363" y="220147"/>
                      <a:pt x="1651000" y="184164"/>
                    </a:cubicBezTo>
                    <a:cubicBezTo>
                      <a:pt x="1671637" y="148181"/>
                      <a:pt x="1705504" y="78331"/>
                      <a:pt x="1736725" y="47639"/>
                    </a:cubicBezTo>
                    <a:cubicBezTo>
                      <a:pt x="1767946" y="16947"/>
                      <a:pt x="1805517" y="543"/>
                      <a:pt x="1838325" y="14"/>
                    </a:cubicBezTo>
                    <a:cubicBezTo>
                      <a:pt x="1871133" y="-515"/>
                      <a:pt x="1901825" y="13243"/>
                      <a:pt x="1933575" y="44464"/>
                    </a:cubicBezTo>
                    <a:cubicBezTo>
                      <a:pt x="1965325" y="75685"/>
                      <a:pt x="1999721" y="129660"/>
                      <a:pt x="2028825" y="187339"/>
                    </a:cubicBezTo>
                    <a:cubicBezTo>
                      <a:pt x="2057929" y="245018"/>
                      <a:pt x="2078567" y="312222"/>
                      <a:pt x="2108200" y="390539"/>
                    </a:cubicBezTo>
                    <a:cubicBezTo>
                      <a:pt x="2137833" y="468856"/>
                      <a:pt x="2162704" y="535531"/>
                      <a:pt x="2206625" y="657239"/>
                    </a:cubicBezTo>
                    <a:cubicBezTo>
                      <a:pt x="2250546" y="778947"/>
                      <a:pt x="2327275" y="1009664"/>
                      <a:pt x="2371725" y="1120789"/>
                    </a:cubicBezTo>
                    <a:cubicBezTo>
                      <a:pt x="2416175" y="1231914"/>
                      <a:pt x="2442104" y="1273189"/>
                      <a:pt x="2473325" y="1323989"/>
                    </a:cubicBezTo>
                    <a:cubicBezTo>
                      <a:pt x="2504546" y="1374789"/>
                      <a:pt x="2527829" y="1402306"/>
                      <a:pt x="2559050" y="1425589"/>
                    </a:cubicBezTo>
                    <a:cubicBezTo>
                      <a:pt x="2590271" y="1448872"/>
                      <a:pt x="2627313" y="1463160"/>
                      <a:pt x="2660650" y="1463689"/>
                    </a:cubicBezTo>
                    <a:cubicBezTo>
                      <a:pt x="2693987" y="1464218"/>
                      <a:pt x="2723092" y="1452576"/>
                      <a:pt x="2759075" y="1428764"/>
                    </a:cubicBezTo>
                    <a:cubicBezTo>
                      <a:pt x="2795058" y="1404952"/>
                      <a:pt x="2838979" y="1357856"/>
                      <a:pt x="2876550" y="1320814"/>
                    </a:cubicBezTo>
                    <a:cubicBezTo>
                      <a:pt x="2914121" y="1283772"/>
                      <a:pt x="2945342" y="1244085"/>
                      <a:pt x="2984500" y="1206514"/>
                    </a:cubicBezTo>
                    <a:cubicBezTo>
                      <a:pt x="3023658" y="1168943"/>
                      <a:pt x="3073400" y="1120260"/>
                      <a:pt x="3111500" y="1095389"/>
                    </a:cubicBezTo>
                    <a:cubicBezTo>
                      <a:pt x="3149600" y="1070518"/>
                      <a:pt x="3181350" y="1064697"/>
                      <a:pt x="3213100" y="1057289"/>
                    </a:cubicBezTo>
                    <a:cubicBezTo>
                      <a:pt x="3244850" y="1049881"/>
                      <a:pt x="3270779" y="1045118"/>
                      <a:pt x="3302000" y="1050939"/>
                    </a:cubicBezTo>
                    <a:cubicBezTo>
                      <a:pt x="3333221" y="1056760"/>
                      <a:pt x="3360208" y="1068931"/>
                      <a:pt x="3400425" y="1092214"/>
                    </a:cubicBezTo>
                    <a:cubicBezTo>
                      <a:pt x="3440642" y="1115497"/>
                      <a:pt x="3500438" y="1161535"/>
                      <a:pt x="3543300" y="1190639"/>
                    </a:cubicBezTo>
                    <a:cubicBezTo>
                      <a:pt x="3586162" y="1219743"/>
                      <a:pt x="3621881" y="1243291"/>
                      <a:pt x="3657600" y="1266839"/>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38" name="Object 137"/>
            <p:cNvGraphicFramePr>
              <a:graphicFrameLocks noChangeAspect="1"/>
            </p:cNvGraphicFramePr>
            <p:nvPr>
              <p:extLst>
                <p:ext uri="{D42A27DB-BD31-4B8C-83A1-F6EECF244321}">
                  <p14:modId xmlns:p14="http://schemas.microsoft.com/office/powerpoint/2010/main" val="3998178679"/>
                </p:ext>
              </p:extLst>
            </p:nvPr>
          </p:nvGraphicFramePr>
          <p:xfrm>
            <a:off x="11035665" y="3623311"/>
            <a:ext cx="269554" cy="246380"/>
          </p:xfrm>
          <a:graphic>
            <a:graphicData uri="http://schemas.openxmlformats.org/presentationml/2006/ole">
              <mc:AlternateContent xmlns:mc="http://schemas.openxmlformats.org/markup-compatibility/2006">
                <mc:Choice xmlns:v="urn:schemas-microsoft-com:vml" Requires="v">
                  <p:oleObj name="Equation" r:id="rId22" imgW="152334" imgH="139639" progId="Equation.3">
                    <p:embed/>
                  </p:oleObj>
                </mc:Choice>
                <mc:Fallback>
                  <p:oleObj name="Equation" r:id="rId22" imgW="152334" imgH="139639" progId="Equation.3">
                    <p:embed/>
                    <p:pic>
                      <p:nvPicPr>
                        <p:cNvPr id="138" name="Object 1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35665" y="3623311"/>
                          <a:ext cx="269554" cy="246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70334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Frequency Shifting Property</a:t>
            </a:r>
          </a:p>
        </p:txBody>
      </p:sp>
      <p:graphicFrame>
        <p:nvGraphicFramePr>
          <p:cNvPr id="4" name="Object 3"/>
          <p:cNvGraphicFramePr>
            <a:graphicFrameLocks noChangeAspect="1"/>
          </p:cNvGraphicFramePr>
          <p:nvPr>
            <p:extLst>
              <p:ext uri="{D42A27DB-BD31-4B8C-83A1-F6EECF244321}">
                <p14:modId xmlns:p14="http://schemas.microsoft.com/office/powerpoint/2010/main" val="226191470"/>
              </p:ext>
            </p:extLst>
          </p:nvPr>
        </p:nvGraphicFramePr>
        <p:xfrm>
          <a:off x="2812416" y="3132031"/>
          <a:ext cx="6463726" cy="614469"/>
        </p:xfrm>
        <a:graphic>
          <a:graphicData uri="http://schemas.openxmlformats.org/presentationml/2006/ole">
            <mc:AlternateContent xmlns:mc="http://schemas.openxmlformats.org/markup-compatibility/2006">
              <mc:Choice xmlns:v="urn:schemas-microsoft-com:vml" Requires="v">
                <p:oleObj name="Equation" r:id="rId3" imgW="1905000" imgH="241300" progId="Equation.3">
                  <p:embed/>
                </p:oleObj>
              </mc:Choice>
              <mc:Fallback>
                <p:oleObj name="Equation" r:id="rId3" imgW="1905000" imgH="2413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416" y="3132031"/>
                        <a:ext cx="6463726" cy="614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07" name="Object 3"/>
          <p:cNvGraphicFramePr>
            <a:graphicFrameLocks noChangeAspect="1"/>
          </p:cNvGraphicFramePr>
          <p:nvPr>
            <p:extLst>
              <p:ext uri="{D42A27DB-BD31-4B8C-83A1-F6EECF244321}">
                <p14:modId xmlns:p14="http://schemas.microsoft.com/office/powerpoint/2010/main" val="3820268700"/>
              </p:ext>
            </p:extLst>
          </p:nvPr>
        </p:nvGraphicFramePr>
        <p:xfrm>
          <a:off x="4061309" y="2015464"/>
          <a:ext cx="4029255" cy="546762"/>
        </p:xfrm>
        <a:graphic>
          <a:graphicData uri="http://schemas.openxmlformats.org/presentationml/2006/ole">
            <mc:AlternateContent xmlns:mc="http://schemas.openxmlformats.org/markup-compatibility/2006">
              <mc:Choice xmlns:v="urn:schemas-microsoft-com:vml" Requires="v">
                <p:oleObj name="Equation" r:id="rId5" imgW="1193800" imgH="215900" progId="Equation.3">
                  <p:embed/>
                </p:oleObj>
              </mc:Choice>
              <mc:Fallback>
                <p:oleObj name="Equation" r:id="rId5" imgW="1193800" imgH="215900" progId="Equation.3">
                  <p:embed/>
                  <p:pic>
                    <p:nvPicPr>
                      <p:cNvPr id="1239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1309" y="2015464"/>
                        <a:ext cx="4029255" cy="54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094790" y="4699217"/>
            <a:ext cx="10152771" cy="769441"/>
          </a:xfrm>
          <a:prstGeom prst="rect">
            <a:avLst/>
          </a:prstGeom>
          <a:noFill/>
        </p:spPr>
        <p:txBody>
          <a:bodyPr wrap="square" rtlCol="0">
            <a:spAutoFit/>
          </a:bodyPr>
          <a:lstStyle/>
          <a:p>
            <a:r>
              <a:rPr lang="en-GB" sz="2200" dirty="0">
                <a:solidFill>
                  <a:schemeClr val="accent1"/>
                </a:solidFill>
              </a:rPr>
              <a:t>M</a:t>
            </a:r>
            <a:r>
              <a:rPr lang="en-GB" sz="2200" b="0" dirty="0">
                <a:solidFill>
                  <a:schemeClr val="accent1"/>
                </a:solidFill>
              </a:rPr>
              <a:t>ultiplication of a time-domain function by a complex exponential shifts its frequency domain representation along the frequency axis.</a:t>
            </a:r>
          </a:p>
        </p:txBody>
      </p:sp>
    </p:spTree>
    <p:extLst>
      <p:ext uri="{BB962C8B-B14F-4D97-AF65-F5344CB8AC3E}">
        <p14:creationId xmlns:p14="http://schemas.microsoft.com/office/powerpoint/2010/main" val="224767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Convolution Property</a:t>
            </a:r>
          </a:p>
        </p:txBody>
      </p:sp>
      <p:sp>
        <p:nvSpPr>
          <p:cNvPr id="3" name="TextBox 2"/>
          <p:cNvSpPr txBox="1"/>
          <p:nvPr/>
        </p:nvSpPr>
        <p:spPr>
          <a:xfrm>
            <a:off x="1530849" y="1171575"/>
            <a:ext cx="1031043" cy="3647152"/>
          </a:xfrm>
          <a:prstGeom prst="rect">
            <a:avLst/>
          </a:prstGeom>
          <a:noFill/>
        </p:spPr>
        <p:txBody>
          <a:bodyPr wrap="square" rtlCol="0">
            <a:spAutoFit/>
          </a:bodyPr>
          <a:lstStyle/>
          <a:p>
            <a:pPr algn="r">
              <a:lnSpc>
                <a:spcPct val="150000"/>
              </a:lnSpc>
            </a:pPr>
            <a:r>
              <a:rPr lang="en-GB" sz="2200" b="0" dirty="0"/>
              <a:t>If</a:t>
            </a:r>
          </a:p>
          <a:p>
            <a:pPr algn="r">
              <a:lnSpc>
                <a:spcPct val="150000"/>
              </a:lnSpc>
            </a:pPr>
            <a:endParaRPr lang="en-GB" sz="2200" b="0" dirty="0"/>
          </a:p>
          <a:p>
            <a:pPr algn="r">
              <a:lnSpc>
                <a:spcPct val="150000"/>
              </a:lnSpc>
            </a:pPr>
            <a:r>
              <a:rPr lang="en-GB" sz="2200" b="0" dirty="0"/>
              <a:t>and</a:t>
            </a:r>
          </a:p>
          <a:p>
            <a:pPr algn="r">
              <a:lnSpc>
                <a:spcPct val="150000"/>
              </a:lnSpc>
            </a:pPr>
            <a:endParaRPr lang="en-GB" sz="2200" b="0" dirty="0"/>
          </a:p>
          <a:p>
            <a:pPr algn="r">
              <a:lnSpc>
                <a:spcPct val="150000"/>
              </a:lnSpc>
            </a:pPr>
            <a:r>
              <a:rPr lang="en-GB" sz="2200" b="0" dirty="0"/>
              <a:t>then</a:t>
            </a:r>
          </a:p>
          <a:p>
            <a:pPr algn="r">
              <a:lnSpc>
                <a:spcPct val="150000"/>
              </a:lnSpc>
            </a:pPr>
            <a:endParaRPr lang="en-GB" sz="2200" b="0" dirty="0"/>
          </a:p>
          <a:p>
            <a:pPr algn="r">
              <a:lnSpc>
                <a:spcPct val="150000"/>
              </a:lnSpc>
            </a:pPr>
            <a:r>
              <a:rPr lang="en-GB" sz="2200" b="0" dirty="0"/>
              <a:t>and</a:t>
            </a:r>
          </a:p>
        </p:txBody>
      </p:sp>
      <p:graphicFrame>
        <p:nvGraphicFramePr>
          <p:cNvPr id="4" name="Object 3"/>
          <p:cNvGraphicFramePr>
            <a:graphicFrameLocks noChangeAspect="1"/>
          </p:cNvGraphicFramePr>
          <p:nvPr>
            <p:extLst>
              <p:ext uri="{D42A27DB-BD31-4B8C-83A1-F6EECF244321}">
                <p14:modId xmlns:p14="http://schemas.microsoft.com/office/powerpoint/2010/main" val="323353736"/>
              </p:ext>
            </p:extLst>
          </p:nvPr>
        </p:nvGraphicFramePr>
        <p:xfrm>
          <a:off x="3117886" y="3290889"/>
          <a:ext cx="6384914" cy="554037"/>
        </p:xfrm>
        <a:graphic>
          <a:graphicData uri="http://schemas.openxmlformats.org/presentationml/2006/ole">
            <mc:AlternateContent xmlns:mc="http://schemas.openxmlformats.org/markup-compatibility/2006">
              <mc:Choice xmlns:v="urn:schemas-microsoft-com:vml" Requires="v">
                <p:oleObj name="Equation" r:id="rId3" imgW="1866600" imgH="215640" progId="Equation.3">
                  <p:embed/>
                </p:oleObj>
              </mc:Choice>
              <mc:Fallback>
                <p:oleObj name="Equation" r:id="rId3" imgW="1866600" imgH="21564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886" y="3290889"/>
                        <a:ext cx="6384914"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07" name="Object 3"/>
          <p:cNvGraphicFramePr>
            <a:graphicFrameLocks noChangeAspect="1"/>
          </p:cNvGraphicFramePr>
          <p:nvPr>
            <p:extLst>
              <p:ext uri="{D42A27DB-BD31-4B8C-83A1-F6EECF244321}">
                <p14:modId xmlns:p14="http://schemas.microsoft.com/office/powerpoint/2010/main" val="383548445"/>
              </p:ext>
            </p:extLst>
          </p:nvPr>
        </p:nvGraphicFramePr>
        <p:xfrm>
          <a:off x="3099880" y="1295400"/>
          <a:ext cx="3137791" cy="476250"/>
        </p:xfrm>
        <a:graphic>
          <a:graphicData uri="http://schemas.openxmlformats.org/presentationml/2006/ole">
            <mc:AlternateContent xmlns:mc="http://schemas.openxmlformats.org/markup-compatibility/2006">
              <mc:Choice xmlns:v="urn:schemas-microsoft-com:vml" Requires="v">
                <p:oleObj name="Equation" r:id="rId5" imgW="1066337" imgH="215806" progId="Equation.3">
                  <p:embed/>
                </p:oleObj>
              </mc:Choice>
              <mc:Fallback>
                <p:oleObj name="Equation" r:id="rId5" imgW="1066337" imgH="215806" progId="Equation.3">
                  <p:embed/>
                  <p:pic>
                    <p:nvPicPr>
                      <p:cNvPr id="1239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9880" y="1295400"/>
                        <a:ext cx="3137791"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2" name="Object 3"/>
          <p:cNvGraphicFramePr>
            <a:graphicFrameLocks noChangeAspect="1"/>
          </p:cNvGraphicFramePr>
          <p:nvPr>
            <p:extLst>
              <p:ext uri="{D42A27DB-BD31-4B8C-83A1-F6EECF244321}">
                <p14:modId xmlns:p14="http://schemas.microsoft.com/office/powerpoint/2010/main" val="2338251113"/>
              </p:ext>
            </p:extLst>
          </p:nvPr>
        </p:nvGraphicFramePr>
        <p:xfrm>
          <a:off x="3102010" y="2298700"/>
          <a:ext cx="3213961" cy="476250"/>
        </p:xfrm>
        <a:graphic>
          <a:graphicData uri="http://schemas.openxmlformats.org/presentationml/2006/ole">
            <mc:AlternateContent xmlns:mc="http://schemas.openxmlformats.org/markup-compatibility/2006">
              <mc:Choice xmlns:v="urn:schemas-microsoft-com:vml" Requires="v">
                <p:oleObj name="Equation" r:id="rId7" imgW="1091726" imgH="215806" progId="Equation.3">
                  <p:embed/>
                </p:oleObj>
              </mc:Choice>
              <mc:Fallback>
                <p:oleObj name="Equation" r:id="rId7" imgW="1091726" imgH="215806" progId="Equation.3">
                  <p:embed/>
                  <p:pic>
                    <p:nvPicPr>
                      <p:cNvPr id="124932"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2010" y="2298700"/>
                        <a:ext cx="3213961"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3" name="Object 2"/>
          <p:cNvGraphicFramePr>
            <a:graphicFrameLocks noChangeAspect="1"/>
          </p:cNvGraphicFramePr>
          <p:nvPr>
            <p:extLst>
              <p:ext uri="{D42A27DB-BD31-4B8C-83A1-F6EECF244321}">
                <p14:modId xmlns:p14="http://schemas.microsoft.com/office/powerpoint/2010/main" val="3598909072"/>
              </p:ext>
            </p:extLst>
          </p:nvPr>
        </p:nvGraphicFramePr>
        <p:xfrm>
          <a:off x="3069971" y="4283741"/>
          <a:ext cx="6992850" cy="554037"/>
        </p:xfrm>
        <a:graphic>
          <a:graphicData uri="http://schemas.openxmlformats.org/presentationml/2006/ole">
            <mc:AlternateContent xmlns:mc="http://schemas.openxmlformats.org/markup-compatibility/2006">
              <mc:Choice xmlns:v="urn:schemas-microsoft-com:vml" Requires="v">
                <p:oleObj name="Equation" r:id="rId9" imgW="2043813" imgH="215806" progId="Equation.3">
                  <p:embed/>
                </p:oleObj>
              </mc:Choice>
              <mc:Fallback>
                <p:oleObj name="Equation" r:id="rId9" imgW="2043813" imgH="215806" progId="Equation.3">
                  <p:embed/>
                  <p:pic>
                    <p:nvPicPr>
                      <p:cNvPr id="124933"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9971" y="4283741"/>
                        <a:ext cx="699285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1056664" y="5411570"/>
            <a:ext cx="10162325" cy="430887"/>
          </a:xfrm>
          <a:prstGeom prst="rect">
            <a:avLst/>
          </a:prstGeom>
        </p:spPr>
        <p:txBody>
          <a:bodyPr wrap="square">
            <a:spAutoFit/>
          </a:bodyPr>
          <a:lstStyle/>
          <a:p>
            <a:r>
              <a:rPr lang="en-GB" sz="2200" dirty="0">
                <a:solidFill>
                  <a:schemeClr val="accent1"/>
                </a:solidFill>
              </a:rPr>
              <a:t>Convolution in the time-domain is equivalent to multiplication in the frequency-domain.</a:t>
            </a:r>
          </a:p>
        </p:txBody>
      </p:sp>
    </p:spTree>
    <p:extLst>
      <p:ext uri="{BB962C8B-B14F-4D97-AF65-F5344CB8AC3E}">
        <p14:creationId xmlns:p14="http://schemas.microsoft.com/office/powerpoint/2010/main" val="3299953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Fourier Transform of a Sinusoid</a:t>
            </a:r>
          </a:p>
        </p:txBody>
      </p:sp>
      <p:graphicFrame>
        <p:nvGraphicFramePr>
          <p:cNvPr id="3" name="Object 2"/>
          <p:cNvGraphicFramePr>
            <a:graphicFrameLocks noChangeAspect="1"/>
          </p:cNvGraphicFramePr>
          <p:nvPr>
            <p:extLst>
              <p:ext uri="{D42A27DB-BD31-4B8C-83A1-F6EECF244321}">
                <p14:modId xmlns:p14="http://schemas.microsoft.com/office/powerpoint/2010/main" val="421914177"/>
              </p:ext>
            </p:extLst>
          </p:nvPr>
        </p:nvGraphicFramePr>
        <p:xfrm>
          <a:off x="2737992" y="1178139"/>
          <a:ext cx="6632449" cy="914187"/>
        </p:xfrm>
        <a:graphic>
          <a:graphicData uri="http://schemas.openxmlformats.org/presentationml/2006/ole">
            <mc:AlternateContent xmlns:mc="http://schemas.openxmlformats.org/markup-compatibility/2006">
              <mc:Choice xmlns:v="urn:schemas-microsoft-com:vml" Requires="v">
                <p:oleObj name="Equation" r:id="rId3" imgW="2145369" imgH="393529" progId="Equation.3">
                  <p:embed/>
                </p:oleObj>
              </mc:Choice>
              <mc:Fallback>
                <p:oleObj name="Equation" r:id="rId3" imgW="2145369" imgH="393529"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7992" y="1178139"/>
                        <a:ext cx="6632449" cy="91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638610" y="2634193"/>
            <a:ext cx="3938386" cy="1015663"/>
          </a:xfrm>
          <a:prstGeom prst="rect">
            <a:avLst/>
          </a:prstGeom>
          <a:noFill/>
        </p:spPr>
        <p:txBody>
          <a:bodyPr wrap="none" rtlCol="0">
            <a:spAutoFit/>
          </a:bodyPr>
          <a:lstStyle/>
          <a:p>
            <a:r>
              <a:rPr lang="en-GB" sz="2000" b="0" dirty="0"/>
              <a:t>Use the frequency shifting property </a:t>
            </a:r>
          </a:p>
          <a:p>
            <a:endParaRPr lang="en-GB" sz="2000" b="0" dirty="0"/>
          </a:p>
          <a:p>
            <a:r>
              <a:rPr lang="en-GB" sz="2000" b="0" dirty="0"/>
              <a:t>and the previous result  that</a:t>
            </a:r>
          </a:p>
        </p:txBody>
      </p:sp>
      <p:graphicFrame>
        <p:nvGraphicFramePr>
          <p:cNvPr id="125955" name="Object 3"/>
          <p:cNvGraphicFramePr>
            <a:graphicFrameLocks noChangeAspect="1"/>
          </p:cNvGraphicFramePr>
          <p:nvPr>
            <p:extLst>
              <p:ext uri="{D42A27DB-BD31-4B8C-83A1-F6EECF244321}">
                <p14:modId xmlns:p14="http://schemas.microsoft.com/office/powerpoint/2010/main" val="1104578303"/>
              </p:ext>
            </p:extLst>
          </p:nvPr>
        </p:nvGraphicFramePr>
        <p:xfrm>
          <a:off x="6306317" y="3289300"/>
          <a:ext cx="2549193" cy="444500"/>
        </p:xfrm>
        <a:graphic>
          <a:graphicData uri="http://schemas.openxmlformats.org/presentationml/2006/ole">
            <mc:AlternateContent xmlns:mc="http://schemas.openxmlformats.org/markup-compatibility/2006">
              <mc:Choice xmlns:v="urn:schemas-microsoft-com:vml" Requires="v">
                <p:oleObj name="Equation" r:id="rId5" imgW="927000" imgH="215640" progId="Equation.3">
                  <p:embed/>
                </p:oleObj>
              </mc:Choice>
              <mc:Fallback>
                <p:oleObj name="Equation" r:id="rId5" imgW="927000" imgH="215640" progId="Equation.3">
                  <p:embed/>
                  <p:pic>
                    <p:nvPicPr>
                      <p:cNvPr id="1259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6317" y="3289300"/>
                        <a:ext cx="254919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6" name="Object 4"/>
          <p:cNvGraphicFramePr>
            <a:graphicFrameLocks noChangeAspect="1"/>
          </p:cNvGraphicFramePr>
          <p:nvPr>
            <p:extLst>
              <p:ext uri="{D42A27DB-BD31-4B8C-83A1-F6EECF244321}">
                <p14:modId xmlns:p14="http://schemas.microsoft.com/office/powerpoint/2010/main" val="4197015971"/>
              </p:ext>
            </p:extLst>
          </p:nvPr>
        </p:nvGraphicFramePr>
        <p:xfrm>
          <a:off x="6377852" y="2612920"/>
          <a:ext cx="4364950" cy="518689"/>
        </p:xfrm>
        <a:graphic>
          <a:graphicData uri="http://schemas.openxmlformats.org/presentationml/2006/ole">
            <mc:AlternateContent xmlns:mc="http://schemas.openxmlformats.org/markup-compatibility/2006">
              <mc:Choice xmlns:v="urn:schemas-microsoft-com:vml" Requires="v">
                <p:oleObj name="Equation" r:id="rId7" imgW="1524000" imgH="241300" progId="Equation.3">
                  <p:embed/>
                </p:oleObj>
              </mc:Choice>
              <mc:Fallback>
                <p:oleObj name="Equation" r:id="rId7" imgW="1524000" imgH="241300" progId="Equation.3">
                  <p:embed/>
                  <p:pic>
                    <p:nvPicPr>
                      <p:cNvPr id="12595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7852" y="2612920"/>
                        <a:ext cx="4364950" cy="5186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p:nvPr/>
        </p:nvGrpSpPr>
        <p:grpSpPr>
          <a:xfrm>
            <a:off x="6474813" y="4361393"/>
            <a:ext cx="5368951" cy="1326091"/>
            <a:chOff x="6523281" y="3856567"/>
            <a:chExt cx="5369650" cy="1326091"/>
          </a:xfrm>
        </p:grpSpPr>
        <p:pic>
          <p:nvPicPr>
            <p:cNvPr id="125958" name="Picture 6"/>
            <p:cNvPicPr>
              <a:picLocks noChangeAspect="1" noChangeArrowheads="1"/>
            </p:cNvPicPr>
            <p:nvPr/>
          </p:nvPicPr>
          <p:blipFill>
            <a:blip r:embed="rId9"/>
            <a:srcRect/>
            <a:stretch>
              <a:fillRect/>
            </a:stretch>
          </p:blipFill>
          <p:spPr bwMode="auto">
            <a:xfrm>
              <a:off x="6523281" y="3894666"/>
              <a:ext cx="5010961" cy="880534"/>
            </a:xfrm>
            <a:prstGeom prst="rect">
              <a:avLst/>
            </a:prstGeom>
            <a:noFill/>
            <a:ln w="9525">
              <a:noFill/>
              <a:miter lim="800000"/>
              <a:headEnd/>
              <a:tailEnd/>
            </a:ln>
          </p:spPr>
        </p:pic>
        <p:graphicFrame>
          <p:nvGraphicFramePr>
            <p:cNvPr id="125959" name="Object 7"/>
            <p:cNvGraphicFramePr>
              <a:graphicFrameLocks noChangeAspect="1"/>
            </p:cNvGraphicFramePr>
            <p:nvPr>
              <p:extLst>
                <p:ext uri="{D42A27DB-BD31-4B8C-83A1-F6EECF244321}">
                  <p14:modId xmlns:p14="http://schemas.microsoft.com/office/powerpoint/2010/main" val="1289129972"/>
                </p:ext>
              </p:extLst>
            </p:nvPr>
          </p:nvGraphicFramePr>
          <p:xfrm>
            <a:off x="10397182" y="3856567"/>
            <a:ext cx="641184" cy="334963"/>
          </p:xfrm>
          <a:graphic>
            <a:graphicData uri="http://schemas.openxmlformats.org/presentationml/2006/ole">
              <mc:AlternateContent xmlns:mc="http://schemas.openxmlformats.org/markup-compatibility/2006">
                <mc:Choice xmlns:v="urn:schemas-microsoft-com:vml" Requires="v">
                  <p:oleObj name="Equation" r:id="rId10" imgW="253670" imgH="177569" progId="Equation.3">
                    <p:embed/>
                  </p:oleObj>
                </mc:Choice>
                <mc:Fallback>
                  <p:oleObj name="Equation" r:id="rId10" imgW="253670" imgH="177569" progId="Equation.3">
                    <p:embed/>
                    <p:pic>
                      <p:nvPicPr>
                        <p:cNvPr id="125959"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97182" y="3856567"/>
                          <a:ext cx="641184"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0" name="Object 8"/>
            <p:cNvGraphicFramePr>
              <a:graphicFrameLocks noChangeAspect="1"/>
            </p:cNvGraphicFramePr>
            <p:nvPr>
              <p:extLst>
                <p:ext uri="{D42A27DB-BD31-4B8C-83A1-F6EECF244321}">
                  <p14:modId xmlns:p14="http://schemas.microsoft.com/office/powerpoint/2010/main" val="3925926485"/>
                </p:ext>
              </p:extLst>
            </p:nvPr>
          </p:nvGraphicFramePr>
          <p:xfrm>
            <a:off x="9951385" y="4752446"/>
            <a:ext cx="482474" cy="430212"/>
          </p:xfrm>
          <a:graphic>
            <a:graphicData uri="http://schemas.openxmlformats.org/presentationml/2006/ole">
              <mc:AlternateContent xmlns:mc="http://schemas.openxmlformats.org/markup-compatibility/2006">
                <mc:Choice xmlns:v="urn:schemas-microsoft-com:vml" Requires="v">
                  <p:oleObj name="Equation" r:id="rId12" imgW="190500" imgH="228600" progId="Equation.3">
                    <p:embed/>
                  </p:oleObj>
                </mc:Choice>
                <mc:Fallback>
                  <p:oleObj name="Equation" r:id="rId12" imgW="190500" imgH="228600" progId="Equation.3">
                    <p:embed/>
                    <p:pic>
                      <p:nvPicPr>
                        <p:cNvPr id="12596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51385" y="4752446"/>
                          <a:ext cx="482474"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1" name="Object 9"/>
            <p:cNvGraphicFramePr>
              <a:graphicFrameLocks noChangeAspect="1"/>
            </p:cNvGraphicFramePr>
            <p:nvPr>
              <p:extLst>
                <p:ext uri="{D42A27DB-BD31-4B8C-83A1-F6EECF244321}">
                  <p14:modId xmlns:p14="http://schemas.microsoft.com/office/powerpoint/2010/main" val="787164527"/>
                </p:ext>
              </p:extLst>
            </p:nvPr>
          </p:nvGraphicFramePr>
          <p:xfrm>
            <a:off x="7364082" y="4732338"/>
            <a:ext cx="772383" cy="430212"/>
          </p:xfrm>
          <a:graphic>
            <a:graphicData uri="http://schemas.openxmlformats.org/presentationml/2006/ole">
              <mc:AlternateContent xmlns:mc="http://schemas.openxmlformats.org/markup-compatibility/2006">
                <mc:Choice xmlns:v="urn:schemas-microsoft-com:vml" Requires="v">
                  <p:oleObj name="Equation" r:id="rId14" imgW="304668" imgH="228501" progId="Equation.3">
                    <p:embed/>
                  </p:oleObj>
                </mc:Choice>
                <mc:Fallback>
                  <p:oleObj name="Equation" r:id="rId14" imgW="304668" imgH="228501" progId="Equation.3">
                    <p:embed/>
                    <p:pic>
                      <p:nvPicPr>
                        <p:cNvPr id="125961"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64082" y="4732338"/>
                          <a:ext cx="772383"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2" name="Object 10"/>
            <p:cNvGraphicFramePr>
              <a:graphicFrameLocks noChangeAspect="1"/>
            </p:cNvGraphicFramePr>
            <p:nvPr>
              <p:extLst>
                <p:ext uri="{D42A27DB-BD31-4B8C-83A1-F6EECF244321}">
                  <p14:modId xmlns:p14="http://schemas.microsoft.com/office/powerpoint/2010/main" val="1573761276"/>
                </p:ext>
              </p:extLst>
            </p:nvPr>
          </p:nvGraphicFramePr>
          <p:xfrm>
            <a:off x="11507798" y="4540781"/>
            <a:ext cx="385133" cy="261937"/>
          </p:xfrm>
          <a:graphic>
            <a:graphicData uri="http://schemas.openxmlformats.org/presentationml/2006/ole">
              <mc:AlternateContent xmlns:mc="http://schemas.openxmlformats.org/markup-compatibility/2006">
                <mc:Choice xmlns:v="urn:schemas-microsoft-com:vml" Requires="v">
                  <p:oleObj name="Equation" r:id="rId16" imgW="152334" imgH="139639" progId="Equation.3">
                    <p:embed/>
                  </p:oleObj>
                </mc:Choice>
                <mc:Fallback>
                  <p:oleObj name="Equation" r:id="rId16" imgW="152334" imgH="139639" progId="Equation.3">
                    <p:embed/>
                    <p:pic>
                      <p:nvPicPr>
                        <p:cNvPr id="125962"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507798" y="4540781"/>
                          <a:ext cx="385133" cy="261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21" name="Line 769"/>
          <p:cNvSpPr>
            <a:spLocks noChangeShapeType="1"/>
          </p:cNvSpPr>
          <p:nvPr/>
        </p:nvSpPr>
        <p:spPr bwMode="auto">
          <a:xfrm flipH="1">
            <a:off x="720631" y="5164138"/>
            <a:ext cx="525870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770"/>
          <p:cNvSpPr>
            <a:spLocks noChangeShapeType="1"/>
          </p:cNvSpPr>
          <p:nvPr/>
        </p:nvSpPr>
        <p:spPr bwMode="auto">
          <a:xfrm>
            <a:off x="3258714" y="4449764"/>
            <a:ext cx="0" cy="1482725"/>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Rectangle 979"/>
          <p:cNvSpPr>
            <a:spLocks noChangeArrowheads="1"/>
          </p:cNvSpPr>
          <p:nvPr/>
        </p:nvSpPr>
        <p:spPr bwMode="auto">
          <a:xfrm>
            <a:off x="3490459" y="4546601"/>
            <a:ext cx="1330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1" u="none" strike="noStrike" cap="none" normalizeH="0" baseline="0" dirty="0">
                <a:ln>
                  <a:noFill/>
                </a:ln>
                <a:solidFill>
                  <a:srgbClr val="000000"/>
                </a:solidFill>
                <a:effectLst/>
                <a:latin typeface="Times New Roman" pitchFamily="18" charset="0"/>
                <a:cs typeface="Arial" pitchFamily="34" charset="0"/>
              </a:rPr>
              <a:t>A</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24" name="Rectangle 981"/>
          <p:cNvSpPr>
            <a:spLocks noChangeArrowheads="1"/>
          </p:cNvSpPr>
          <p:nvPr/>
        </p:nvSpPr>
        <p:spPr bwMode="auto">
          <a:xfrm>
            <a:off x="6029638" y="5015207"/>
            <a:ext cx="609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1" u="none" strike="noStrike" cap="none" normalizeH="0" baseline="0" dirty="0">
                <a:ln>
                  <a:noFill/>
                </a:ln>
                <a:solidFill>
                  <a:srgbClr val="000000"/>
                </a:solidFill>
                <a:effectLst/>
                <a:latin typeface="Times New Roman" pitchFamily="18" charset="0"/>
                <a:cs typeface="Arial" pitchFamily="34" charset="0"/>
              </a:rPr>
              <a:t>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126737" name="Group 126736"/>
          <p:cNvGrpSpPr/>
          <p:nvPr/>
        </p:nvGrpSpPr>
        <p:grpSpPr>
          <a:xfrm>
            <a:off x="865081" y="4692651"/>
            <a:ext cx="4778545" cy="954087"/>
            <a:chOff x="865193" y="4692650"/>
            <a:chExt cx="4779167" cy="954087"/>
          </a:xfrm>
        </p:grpSpPr>
        <p:grpSp>
          <p:nvGrpSpPr>
            <p:cNvPr id="126667" name="Group 1133"/>
            <p:cNvGrpSpPr>
              <a:grpSpLocks noChangeAspect="1"/>
            </p:cNvGrpSpPr>
            <p:nvPr/>
          </p:nvGrpSpPr>
          <p:grpSpPr bwMode="auto">
            <a:xfrm>
              <a:off x="2832895" y="4692650"/>
              <a:ext cx="1700212" cy="954087"/>
              <a:chOff x="1415" y="2803"/>
              <a:chExt cx="1071" cy="601"/>
            </a:xfrm>
          </p:grpSpPr>
          <p:sp>
            <p:nvSpPr>
              <p:cNvPr id="126668" name="AutoShape 1132"/>
              <p:cNvSpPr>
                <a:spLocks noChangeAspect="1" noChangeArrowheads="1" noTextEdit="1"/>
              </p:cNvSpPr>
              <p:nvPr/>
            </p:nvSpPr>
            <p:spPr bwMode="auto">
              <a:xfrm>
                <a:off x="1415" y="2803"/>
                <a:ext cx="1071"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6669" name="Group 1150"/>
              <p:cNvGrpSpPr>
                <a:grpSpLocks/>
              </p:cNvGrpSpPr>
              <p:nvPr/>
            </p:nvGrpSpPr>
            <p:grpSpPr bwMode="auto">
              <a:xfrm>
                <a:off x="1427" y="2813"/>
                <a:ext cx="259" cy="285"/>
                <a:chOff x="1427" y="2813"/>
                <a:chExt cx="259" cy="285"/>
              </a:xfrm>
            </p:grpSpPr>
            <p:sp>
              <p:nvSpPr>
                <p:cNvPr id="126721" name="Line 1134"/>
                <p:cNvSpPr>
                  <a:spLocks noChangeShapeType="1"/>
                </p:cNvSpPr>
                <p:nvPr/>
              </p:nvSpPr>
              <p:spPr bwMode="auto">
                <a:xfrm flipH="1">
                  <a:off x="1427" y="3068"/>
                  <a:ext cx="13"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22" name="Line 1135"/>
                <p:cNvSpPr>
                  <a:spLocks noChangeShapeType="1"/>
                </p:cNvSpPr>
                <p:nvPr/>
              </p:nvSpPr>
              <p:spPr bwMode="auto">
                <a:xfrm flipH="1">
                  <a:off x="1440" y="3037"/>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23" name="Line 1136"/>
                <p:cNvSpPr>
                  <a:spLocks noChangeShapeType="1"/>
                </p:cNvSpPr>
                <p:nvPr/>
              </p:nvSpPr>
              <p:spPr bwMode="auto">
                <a:xfrm flipH="1">
                  <a:off x="1452" y="3017"/>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24" name="Line 1137"/>
                <p:cNvSpPr>
                  <a:spLocks noChangeShapeType="1"/>
                </p:cNvSpPr>
                <p:nvPr/>
              </p:nvSpPr>
              <p:spPr bwMode="auto">
                <a:xfrm flipH="1">
                  <a:off x="1464" y="2986"/>
                  <a:ext cx="25"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25" name="Line 1138"/>
                <p:cNvSpPr>
                  <a:spLocks noChangeShapeType="1"/>
                </p:cNvSpPr>
                <p:nvPr/>
              </p:nvSpPr>
              <p:spPr bwMode="auto">
                <a:xfrm flipH="1">
                  <a:off x="1489" y="2956"/>
                  <a:ext cx="12"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26" name="Line 1139"/>
                <p:cNvSpPr>
                  <a:spLocks noChangeShapeType="1"/>
                </p:cNvSpPr>
                <p:nvPr/>
              </p:nvSpPr>
              <p:spPr bwMode="auto">
                <a:xfrm flipH="1">
                  <a:off x="1501" y="2935"/>
                  <a:ext cx="25"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27" name="Line 1140"/>
                <p:cNvSpPr>
                  <a:spLocks noChangeShapeType="1"/>
                </p:cNvSpPr>
                <p:nvPr/>
              </p:nvSpPr>
              <p:spPr bwMode="auto">
                <a:xfrm flipH="1">
                  <a:off x="1526" y="2915"/>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28" name="Line 1141"/>
                <p:cNvSpPr>
                  <a:spLocks noChangeShapeType="1"/>
                </p:cNvSpPr>
                <p:nvPr/>
              </p:nvSpPr>
              <p:spPr bwMode="auto">
                <a:xfrm flipH="1">
                  <a:off x="1538" y="2895"/>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29" name="Line 1142"/>
                <p:cNvSpPr>
                  <a:spLocks noChangeShapeType="1"/>
                </p:cNvSpPr>
                <p:nvPr/>
              </p:nvSpPr>
              <p:spPr bwMode="auto">
                <a:xfrm flipH="1">
                  <a:off x="1550" y="2874"/>
                  <a:ext cx="13"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30" name="Line 1143"/>
                <p:cNvSpPr>
                  <a:spLocks noChangeShapeType="1"/>
                </p:cNvSpPr>
                <p:nvPr/>
              </p:nvSpPr>
              <p:spPr bwMode="auto">
                <a:xfrm flipH="1">
                  <a:off x="1563" y="2854"/>
                  <a:ext cx="24"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31" name="Line 1144"/>
                <p:cNvSpPr>
                  <a:spLocks noChangeShapeType="1"/>
                </p:cNvSpPr>
                <p:nvPr/>
              </p:nvSpPr>
              <p:spPr bwMode="auto">
                <a:xfrm flipH="1">
                  <a:off x="1587" y="2844"/>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32" name="Line 1145"/>
                <p:cNvSpPr>
                  <a:spLocks noChangeShapeType="1"/>
                </p:cNvSpPr>
                <p:nvPr/>
              </p:nvSpPr>
              <p:spPr bwMode="auto">
                <a:xfrm flipH="1">
                  <a:off x="1600" y="2834"/>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33" name="Line 1146"/>
                <p:cNvSpPr>
                  <a:spLocks noChangeShapeType="1"/>
                </p:cNvSpPr>
                <p:nvPr/>
              </p:nvSpPr>
              <p:spPr bwMode="auto">
                <a:xfrm flipH="1">
                  <a:off x="1612" y="2823"/>
                  <a:ext cx="25" cy="1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34" name="Line 1147"/>
                <p:cNvSpPr>
                  <a:spLocks noChangeShapeType="1"/>
                </p:cNvSpPr>
                <p:nvPr/>
              </p:nvSpPr>
              <p:spPr bwMode="auto">
                <a:xfrm flipH="1">
                  <a:off x="1637" y="2813"/>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35" name="Line 1148"/>
                <p:cNvSpPr>
                  <a:spLocks noChangeShapeType="1"/>
                </p:cNvSpPr>
                <p:nvPr/>
              </p:nvSpPr>
              <p:spPr bwMode="auto">
                <a:xfrm flipH="1">
                  <a:off x="1649" y="281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36" name="Line 1149"/>
                <p:cNvSpPr>
                  <a:spLocks noChangeShapeType="1"/>
                </p:cNvSpPr>
                <p:nvPr/>
              </p:nvSpPr>
              <p:spPr bwMode="auto">
                <a:xfrm flipH="1">
                  <a:off x="1661" y="2813"/>
                  <a:ext cx="25"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6670" name="Group 1167"/>
              <p:cNvGrpSpPr>
                <a:grpSpLocks/>
              </p:cNvGrpSpPr>
              <p:nvPr/>
            </p:nvGrpSpPr>
            <p:grpSpPr bwMode="auto">
              <a:xfrm>
                <a:off x="1686" y="2813"/>
                <a:ext cx="258" cy="285"/>
                <a:chOff x="1686" y="2813"/>
                <a:chExt cx="258" cy="285"/>
              </a:xfrm>
            </p:grpSpPr>
            <p:sp>
              <p:nvSpPr>
                <p:cNvPr id="126705" name="Line 1151"/>
                <p:cNvSpPr>
                  <a:spLocks noChangeShapeType="1"/>
                </p:cNvSpPr>
                <p:nvPr/>
              </p:nvSpPr>
              <p:spPr bwMode="auto">
                <a:xfrm>
                  <a:off x="1920" y="3068"/>
                  <a:ext cx="24"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06" name="Line 1152"/>
                <p:cNvSpPr>
                  <a:spLocks noChangeShapeType="1"/>
                </p:cNvSpPr>
                <p:nvPr/>
              </p:nvSpPr>
              <p:spPr bwMode="auto">
                <a:xfrm>
                  <a:off x="1907" y="3037"/>
                  <a:ext cx="13"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07" name="Line 1153"/>
                <p:cNvSpPr>
                  <a:spLocks noChangeShapeType="1"/>
                </p:cNvSpPr>
                <p:nvPr/>
              </p:nvSpPr>
              <p:spPr bwMode="auto">
                <a:xfrm>
                  <a:off x="1895" y="3017"/>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08" name="Line 1154"/>
                <p:cNvSpPr>
                  <a:spLocks noChangeShapeType="1"/>
                </p:cNvSpPr>
                <p:nvPr/>
              </p:nvSpPr>
              <p:spPr bwMode="auto">
                <a:xfrm>
                  <a:off x="1870" y="2986"/>
                  <a:ext cx="25"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09" name="Line 1155"/>
                <p:cNvSpPr>
                  <a:spLocks noChangeShapeType="1"/>
                </p:cNvSpPr>
                <p:nvPr/>
              </p:nvSpPr>
              <p:spPr bwMode="auto">
                <a:xfrm>
                  <a:off x="1858" y="2956"/>
                  <a:ext cx="12"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10" name="Line 1156"/>
                <p:cNvSpPr>
                  <a:spLocks noChangeShapeType="1"/>
                </p:cNvSpPr>
                <p:nvPr/>
              </p:nvSpPr>
              <p:spPr bwMode="auto">
                <a:xfrm>
                  <a:off x="1846" y="2935"/>
                  <a:ext cx="12"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11" name="Line 1157"/>
                <p:cNvSpPr>
                  <a:spLocks noChangeShapeType="1"/>
                </p:cNvSpPr>
                <p:nvPr/>
              </p:nvSpPr>
              <p:spPr bwMode="auto">
                <a:xfrm>
                  <a:off x="1821" y="2915"/>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12" name="Line 1158"/>
                <p:cNvSpPr>
                  <a:spLocks noChangeShapeType="1"/>
                </p:cNvSpPr>
                <p:nvPr/>
              </p:nvSpPr>
              <p:spPr bwMode="auto">
                <a:xfrm>
                  <a:off x="1809" y="2895"/>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13" name="Line 1159"/>
                <p:cNvSpPr>
                  <a:spLocks noChangeShapeType="1"/>
                </p:cNvSpPr>
                <p:nvPr/>
              </p:nvSpPr>
              <p:spPr bwMode="auto">
                <a:xfrm>
                  <a:off x="1797" y="2874"/>
                  <a:ext cx="12"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14" name="Line 1160"/>
                <p:cNvSpPr>
                  <a:spLocks noChangeShapeType="1"/>
                </p:cNvSpPr>
                <p:nvPr/>
              </p:nvSpPr>
              <p:spPr bwMode="auto">
                <a:xfrm>
                  <a:off x="1772" y="2854"/>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15" name="Line 1161"/>
                <p:cNvSpPr>
                  <a:spLocks noChangeShapeType="1"/>
                </p:cNvSpPr>
                <p:nvPr/>
              </p:nvSpPr>
              <p:spPr bwMode="auto">
                <a:xfrm>
                  <a:off x="1760" y="2844"/>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16" name="Line 1162"/>
                <p:cNvSpPr>
                  <a:spLocks noChangeShapeType="1"/>
                </p:cNvSpPr>
                <p:nvPr/>
              </p:nvSpPr>
              <p:spPr bwMode="auto">
                <a:xfrm>
                  <a:off x="1747" y="2834"/>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17" name="Line 1163"/>
                <p:cNvSpPr>
                  <a:spLocks noChangeShapeType="1"/>
                </p:cNvSpPr>
                <p:nvPr/>
              </p:nvSpPr>
              <p:spPr bwMode="auto">
                <a:xfrm>
                  <a:off x="1723" y="2823"/>
                  <a:ext cx="24" cy="1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18" name="Line 1164"/>
                <p:cNvSpPr>
                  <a:spLocks noChangeShapeType="1"/>
                </p:cNvSpPr>
                <p:nvPr/>
              </p:nvSpPr>
              <p:spPr bwMode="auto">
                <a:xfrm>
                  <a:off x="1710" y="2813"/>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19" name="Line 1165"/>
                <p:cNvSpPr>
                  <a:spLocks noChangeShapeType="1"/>
                </p:cNvSpPr>
                <p:nvPr/>
              </p:nvSpPr>
              <p:spPr bwMode="auto">
                <a:xfrm>
                  <a:off x="1698" y="281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20" name="Line 1166"/>
                <p:cNvSpPr>
                  <a:spLocks noChangeShapeType="1"/>
                </p:cNvSpPr>
                <p:nvPr/>
              </p:nvSpPr>
              <p:spPr bwMode="auto">
                <a:xfrm>
                  <a:off x="1686" y="281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6671" name="Group 1184"/>
              <p:cNvGrpSpPr>
                <a:grpSpLocks/>
              </p:cNvGrpSpPr>
              <p:nvPr/>
            </p:nvGrpSpPr>
            <p:grpSpPr bwMode="auto">
              <a:xfrm>
                <a:off x="2203" y="3098"/>
                <a:ext cx="258" cy="286"/>
                <a:chOff x="2203" y="3098"/>
                <a:chExt cx="258" cy="286"/>
              </a:xfrm>
            </p:grpSpPr>
            <p:sp>
              <p:nvSpPr>
                <p:cNvPr id="126689" name="Line 1168"/>
                <p:cNvSpPr>
                  <a:spLocks noChangeShapeType="1"/>
                </p:cNvSpPr>
                <p:nvPr/>
              </p:nvSpPr>
              <p:spPr bwMode="auto">
                <a:xfrm flipH="1">
                  <a:off x="2437" y="3098"/>
                  <a:ext cx="24"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90" name="Line 1169"/>
                <p:cNvSpPr>
                  <a:spLocks noChangeShapeType="1"/>
                </p:cNvSpPr>
                <p:nvPr/>
              </p:nvSpPr>
              <p:spPr bwMode="auto">
                <a:xfrm flipH="1">
                  <a:off x="2424" y="3119"/>
                  <a:ext cx="13"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91" name="Line 1170"/>
                <p:cNvSpPr>
                  <a:spLocks noChangeShapeType="1"/>
                </p:cNvSpPr>
                <p:nvPr/>
              </p:nvSpPr>
              <p:spPr bwMode="auto">
                <a:xfrm flipH="1">
                  <a:off x="2412" y="3149"/>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92" name="Line 1171"/>
                <p:cNvSpPr>
                  <a:spLocks noChangeShapeType="1"/>
                </p:cNvSpPr>
                <p:nvPr/>
              </p:nvSpPr>
              <p:spPr bwMode="auto">
                <a:xfrm flipH="1">
                  <a:off x="2388" y="3180"/>
                  <a:ext cx="24"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93" name="Line 1172"/>
                <p:cNvSpPr>
                  <a:spLocks noChangeShapeType="1"/>
                </p:cNvSpPr>
                <p:nvPr/>
              </p:nvSpPr>
              <p:spPr bwMode="auto">
                <a:xfrm flipH="1">
                  <a:off x="2375" y="3200"/>
                  <a:ext cx="13"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94" name="Line 1173"/>
                <p:cNvSpPr>
                  <a:spLocks noChangeShapeType="1"/>
                </p:cNvSpPr>
                <p:nvPr/>
              </p:nvSpPr>
              <p:spPr bwMode="auto">
                <a:xfrm flipH="1">
                  <a:off x="2363" y="3231"/>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95" name="Line 1174"/>
                <p:cNvSpPr>
                  <a:spLocks noChangeShapeType="1"/>
                </p:cNvSpPr>
                <p:nvPr/>
              </p:nvSpPr>
              <p:spPr bwMode="auto">
                <a:xfrm flipH="1">
                  <a:off x="2338" y="3251"/>
                  <a:ext cx="25"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96" name="Line 1175"/>
                <p:cNvSpPr>
                  <a:spLocks noChangeShapeType="1"/>
                </p:cNvSpPr>
                <p:nvPr/>
              </p:nvSpPr>
              <p:spPr bwMode="auto">
                <a:xfrm flipH="1">
                  <a:off x="2326" y="3282"/>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97" name="Line 1176"/>
                <p:cNvSpPr>
                  <a:spLocks noChangeShapeType="1"/>
                </p:cNvSpPr>
                <p:nvPr/>
              </p:nvSpPr>
              <p:spPr bwMode="auto">
                <a:xfrm flipH="1">
                  <a:off x="2314" y="3302"/>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98" name="Line 1177"/>
                <p:cNvSpPr>
                  <a:spLocks noChangeShapeType="1"/>
                </p:cNvSpPr>
                <p:nvPr/>
              </p:nvSpPr>
              <p:spPr bwMode="auto">
                <a:xfrm flipH="1">
                  <a:off x="2289" y="3312"/>
                  <a:ext cx="25"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99" name="Line 1178"/>
                <p:cNvSpPr>
                  <a:spLocks noChangeShapeType="1"/>
                </p:cNvSpPr>
                <p:nvPr/>
              </p:nvSpPr>
              <p:spPr bwMode="auto">
                <a:xfrm flipH="1">
                  <a:off x="2277" y="3333"/>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00" name="Line 1179"/>
                <p:cNvSpPr>
                  <a:spLocks noChangeShapeType="1"/>
                </p:cNvSpPr>
                <p:nvPr/>
              </p:nvSpPr>
              <p:spPr bwMode="auto">
                <a:xfrm flipH="1">
                  <a:off x="2264" y="3353"/>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01" name="Line 1180"/>
                <p:cNvSpPr>
                  <a:spLocks noChangeShapeType="1"/>
                </p:cNvSpPr>
                <p:nvPr/>
              </p:nvSpPr>
              <p:spPr bwMode="auto">
                <a:xfrm flipH="1">
                  <a:off x="2240" y="3363"/>
                  <a:ext cx="24"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02" name="Line 1181"/>
                <p:cNvSpPr>
                  <a:spLocks noChangeShapeType="1"/>
                </p:cNvSpPr>
                <p:nvPr/>
              </p:nvSpPr>
              <p:spPr bwMode="auto">
                <a:xfrm flipH="1">
                  <a:off x="2227" y="3373"/>
                  <a:ext cx="13"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03" name="Line 1182"/>
                <p:cNvSpPr>
                  <a:spLocks noChangeShapeType="1"/>
                </p:cNvSpPr>
                <p:nvPr/>
              </p:nvSpPr>
              <p:spPr bwMode="auto">
                <a:xfrm flipH="1">
                  <a:off x="2215" y="3373"/>
                  <a:ext cx="12" cy="1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04" name="Line 1183"/>
                <p:cNvSpPr>
                  <a:spLocks noChangeShapeType="1"/>
                </p:cNvSpPr>
                <p:nvPr/>
              </p:nvSpPr>
              <p:spPr bwMode="auto">
                <a:xfrm flipH="1">
                  <a:off x="2203" y="3384"/>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6672" name="Group 1201"/>
              <p:cNvGrpSpPr>
                <a:grpSpLocks/>
              </p:cNvGrpSpPr>
              <p:nvPr/>
            </p:nvGrpSpPr>
            <p:grpSpPr bwMode="auto">
              <a:xfrm>
                <a:off x="1944" y="3098"/>
                <a:ext cx="259" cy="286"/>
                <a:chOff x="1944" y="3098"/>
                <a:chExt cx="259" cy="286"/>
              </a:xfrm>
            </p:grpSpPr>
            <p:sp>
              <p:nvSpPr>
                <p:cNvPr id="126673" name="Line 1185"/>
                <p:cNvSpPr>
                  <a:spLocks noChangeShapeType="1"/>
                </p:cNvSpPr>
                <p:nvPr/>
              </p:nvSpPr>
              <p:spPr bwMode="auto">
                <a:xfrm>
                  <a:off x="1944" y="3098"/>
                  <a:ext cx="13"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74" name="Line 1186"/>
                <p:cNvSpPr>
                  <a:spLocks noChangeShapeType="1"/>
                </p:cNvSpPr>
                <p:nvPr/>
              </p:nvSpPr>
              <p:spPr bwMode="auto">
                <a:xfrm>
                  <a:off x="1957" y="3119"/>
                  <a:ext cx="12"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75" name="Line 1187"/>
                <p:cNvSpPr>
                  <a:spLocks noChangeShapeType="1"/>
                </p:cNvSpPr>
                <p:nvPr/>
              </p:nvSpPr>
              <p:spPr bwMode="auto">
                <a:xfrm>
                  <a:off x="1969" y="3149"/>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76" name="Line 1188"/>
                <p:cNvSpPr>
                  <a:spLocks noChangeShapeType="1"/>
                </p:cNvSpPr>
                <p:nvPr/>
              </p:nvSpPr>
              <p:spPr bwMode="auto">
                <a:xfrm>
                  <a:off x="1981" y="3180"/>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77" name="Line 1189"/>
                <p:cNvSpPr>
                  <a:spLocks noChangeShapeType="1"/>
                </p:cNvSpPr>
                <p:nvPr/>
              </p:nvSpPr>
              <p:spPr bwMode="auto">
                <a:xfrm>
                  <a:off x="2006" y="3200"/>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78" name="Line 1190"/>
                <p:cNvSpPr>
                  <a:spLocks noChangeShapeType="1"/>
                </p:cNvSpPr>
                <p:nvPr/>
              </p:nvSpPr>
              <p:spPr bwMode="auto">
                <a:xfrm>
                  <a:off x="2018" y="3231"/>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79" name="Line 1191"/>
                <p:cNvSpPr>
                  <a:spLocks noChangeShapeType="1"/>
                </p:cNvSpPr>
                <p:nvPr/>
              </p:nvSpPr>
              <p:spPr bwMode="auto">
                <a:xfrm>
                  <a:off x="2043" y="3251"/>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80" name="Line 1192"/>
                <p:cNvSpPr>
                  <a:spLocks noChangeShapeType="1"/>
                </p:cNvSpPr>
                <p:nvPr/>
              </p:nvSpPr>
              <p:spPr bwMode="auto">
                <a:xfrm>
                  <a:off x="2055" y="3282"/>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81" name="Line 1193"/>
                <p:cNvSpPr>
                  <a:spLocks noChangeShapeType="1"/>
                </p:cNvSpPr>
                <p:nvPr/>
              </p:nvSpPr>
              <p:spPr bwMode="auto">
                <a:xfrm>
                  <a:off x="2067" y="3302"/>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82" name="Line 1194"/>
                <p:cNvSpPr>
                  <a:spLocks noChangeShapeType="1"/>
                </p:cNvSpPr>
                <p:nvPr/>
              </p:nvSpPr>
              <p:spPr bwMode="auto">
                <a:xfrm>
                  <a:off x="2080" y="3312"/>
                  <a:ext cx="24"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83" name="Line 1195"/>
                <p:cNvSpPr>
                  <a:spLocks noChangeShapeType="1"/>
                </p:cNvSpPr>
                <p:nvPr/>
              </p:nvSpPr>
              <p:spPr bwMode="auto">
                <a:xfrm>
                  <a:off x="2104" y="3333"/>
                  <a:ext cx="13"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84" name="Line 1196"/>
                <p:cNvSpPr>
                  <a:spLocks noChangeShapeType="1"/>
                </p:cNvSpPr>
                <p:nvPr/>
              </p:nvSpPr>
              <p:spPr bwMode="auto">
                <a:xfrm>
                  <a:off x="2117" y="3353"/>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85" name="Line 1197"/>
                <p:cNvSpPr>
                  <a:spLocks noChangeShapeType="1"/>
                </p:cNvSpPr>
                <p:nvPr/>
              </p:nvSpPr>
              <p:spPr bwMode="auto">
                <a:xfrm>
                  <a:off x="2129" y="3363"/>
                  <a:ext cx="25"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86" name="Line 1198"/>
                <p:cNvSpPr>
                  <a:spLocks noChangeShapeType="1"/>
                </p:cNvSpPr>
                <p:nvPr/>
              </p:nvSpPr>
              <p:spPr bwMode="auto">
                <a:xfrm>
                  <a:off x="2154" y="337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87" name="Line 1199"/>
                <p:cNvSpPr>
                  <a:spLocks noChangeShapeType="1"/>
                </p:cNvSpPr>
                <p:nvPr/>
              </p:nvSpPr>
              <p:spPr bwMode="auto">
                <a:xfrm>
                  <a:off x="2166" y="3373"/>
                  <a:ext cx="12" cy="1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688" name="Line 1200"/>
                <p:cNvSpPr>
                  <a:spLocks noChangeShapeType="1"/>
                </p:cNvSpPr>
                <p:nvPr/>
              </p:nvSpPr>
              <p:spPr bwMode="auto">
                <a:xfrm>
                  <a:off x="2178" y="3384"/>
                  <a:ext cx="25"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09" name="Group 1133"/>
            <p:cNvGrpSpPr>
              <a:grpSpLocks noChangeAspect="1"/>
            </p:cNvGrpSpPr>
            <p:nvPr/>
          </p:nvGrpSpPr>
          <p:grpSpPr bwMode="auto">
            <a:xfrm>
              <a:off x="1194595" y="4692650"/>
              <a:ext cx="1700212" cy="954087"/>
              <a:chOff x="1415" y="2803"/>
              <a:chExt cx="1071" cy="601"/>
            </a:xfrm>
          </p:grpSpPr>
          <p:sp>
            <p:nvSpPr>
              <p:cNvPr id="1010" name="AutoShape 1132"/>
              <p:cNvSpPr>
                <a:spLocks noChangeAspect="1" noChangeArrowheads="1" noTextEdit="1"/>
              </p:cNvSpPr>
              <p:nvPr/>
            </p:nvSpPr>
            <p:spPr bwMode="auto">
              <a:xfrm>
                <a:off x="1415" y="2803"/>
                <a:ext cx="1071"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11" name="Group 1150"/>
              <p:cNvGrpSpPr>
                <a:grpSpLocks/>
              </p:cNvGrpSpPr>
              <p:nvPr/>
            </p:nvGrpSpPr>
            <p:grpSpPr bwMode="auto">
              <a:xfrm>
                <a:off x="1427" y="2813"/>
                <a:ext cx="259" cy="285"/>
                <a:chOff x="1427" y="2813"/>
                <a:chExt cx="259" cy="285"/>
              </a:xfrm>
            </p:grpSpPr>
            <p:sp>
              <p:nvSpPr>
                <p:cNvPr id="1063" name="Line 1134"/>
                <p:cNvSpPr>
                  <a:spLocks noChangeShapeType="1"/>
                </p:cNvSpPr>
                <p:nvPr/>
              </p:nvSpPr>
              <p:spPr bwMode="auto">
                <a:xfrm flipH="1">
                  <a:off x="1427" y="3068"/>
                  <a:ext cx="13"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4" name="Line 1135"/>
                <p:cNvSpPr>
                  <a:spLocks noChangeShapeType="1"/>
                </p:cNvSpPr>
                <p:nvPr/>
              </p:nvSpPr>
              <p:spPr bwMode="auto">
                <a:xfrm flipH="1">
                  <a:off x="1440" y="3037"/>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5" name="Line 1136"/>
                <p:cNvSpPr>
                  <a:spLocks noChangeShapeType="1"/>
                </p:cNvSpPr>
                <p:nvPr/>
              </p:nvSpPr>
              <p:spPr bwMode="auto">
                <a:xfrm flipH="1">
                  <a:off x="1452" y="3017"/>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6" name="Line 1137"/>
                <p:cNvSpPr>
                  <a:spLocks noChangeShapeType="1"/>
                </p:cNvSpPr>
                <p:nvPr/>
              </p:nvSpPr>
              <p:spPr bwMode="auto">
                <a:xfrm flipH="1">
                  <a:off x="1464" y="2986"/>
                  <a:ext cx="25"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7" name="Line 1138"/>
                <p:cNvSpPr>
                  <a:spLocks noChangeShapeType="1"/>
                </p:cNvSpPr>
                <p:nvPr/>
              </p:nvSpPr>
              <p:spPr bwMode="auto">
                <a:xfrm flipH="1">
                  <a:off x="1489" y="2956"/>
                  <a:ext cx="12"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8" name="Line 1139"/>
                <p:cNvSpPr>
                  <a:spLocks noChangeShapeType="1"/>
                </p:cNvSpPr>
                <p:nvPr/>
              </p:nvSpPr>
              <p:spPr bwMode="auto">
                <a:xfrm flipH="1">
                  <a:off x="1501" y="2935"/>
                  <a:ext cx="25"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9" name="Line 1140"/>
                <p:cNvSpPr>
                  <a:spLocks noChangeShapeType="1"/>
                </p:cNvSpPr>
                <p:nvPr/>
              </p:nvSpPr>
              <p:spPr bwMode="auto">
                <a:xfrm flipH="1">
                  <a:off x="1526" y="2915"/>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0" name="Line 1141"/>
                <p:cNvSpPr>
                  <a:spLocks noChangeShapeType="1"/>
                </p:cNvSpPr>
                <p:nvPr/>
              </p:nvSpPr>
              <p:spPr bwMode="auto">
                <a:xfrm flipH="1">
                  <a:off x="1538" y="2895"/>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1" name="Line 1142"/>
                <p:cNvSpPr>
                  <a:spLocks noChangeShapeType="1"/>
                </p:cNvSpPr>
                <p:nvPr/>
              </p:nvSpPr>
              <p:spPr bwMode="auto">
                <a:xfrm flipH="1">
                  <a:off x="1550" y="2874"/>
                  <a:ext cx="13"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Line 1143"/>
                <p:cNvSpPr>
                  <a:spLocks noChangeShapeType="1"/>
                </p:cNvSpPr>
                <p:nvPr/>
              </p:nvSpPr>
              <p:spPr bwMode="auto">
                <a:xfrm flipH="1">
                  <a:off x="1563" y="2854"/>
                  <a:ext cx="24"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3" name="Line 1144"/>
                <p:cNvSpPr>
                  <a:spLocks noChangeShapeType="1"/>
                </p:cNvSpPr>
                <p:nvPr/>
              </p:nvSpPr>
              <p:spPr bwMode="auto">
                <a:xfrm flipH="1">
                  <a:off x="1587" y="2844"/>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Line 1145"/>
                <p:cNvSpPr>
                  <a:spLocks noChangeShapeType="1"/>
                </p:cNvSpPr>
                <p:nvPr/>
              </p:nvSpPr>
              <p:spPr bwMode="auto">
                <a:xfrm flipH="1">
                  <a:off x="1600" y="2834"/>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5" name="Line 1146"/>
                <p:cNvSpPr>
                  <a:spLocks noChangeShapeType="1"/>
                </p:cNvSpPr>
                <p:nvPr/>
              </p:nvSpPr>
              <p:spPr bwMode="auto">
                <a:xfrm flipH="1">
                  <a:off x="1612" y="2823"/>
                  <a:ext cx="25" cy="1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6" name="Line 1147"/>
                <p:cNvSpPr>
                  <a:spLocks noChangeShapeType="1"/>
                </p:cNvSpPr>
                <p:nvPr/>
              </p:nvSpPr>
              <p:spPr bwMode="auto">
                <a:xfrm flipH="1">
                  <a:off x="1637" y="2813"/>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7" name="Line 1148"/>
                <p:cNvSpPr>
                  <a:spLocks noChangeShapeType="1"/>
                </p:cNvSpPr>
                <p:nvPr/>
              </p:nvSpPr>
              <p:spPr bwMode="auto">
                <a:xfrm flipH="1">
                  <a:off x="1649" y="281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8" name="Line 1149"/>
                <p:cNvSpPr>
                  <a:spLocks noChangeShapeType="1"/>
                </p:cNvSpPr>
                <p:nvPr/>
              </p:nvSpPr>
              <p:spPr bwMode="auto">
                <a:xfrm flipH="1">
                  <a:off x="1661" y="2813"/>
                  <a:ext cx="25"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2" name="Group 1167"/>
              <p:cNvGrpSpPr>
                <a:grpSpLocks/>
              </p:cNvGrpSpPr>
              <p:nvPr/>
            </p:nvGrpSpPr>
            <p:grpSpPr bwMode="auto">
              <a:xfrm>
                <a:off x="1686" y="2813"/>
                <a:ext cx="258" cy="285"/>
                <a:chOff x="1686" y="2813"/>
                <a:chExt cx="258" cy="285"/>
              </a:xfrm>
            </p:grpSpPr>
            <p:sp>
              <p:nvSpPr>
                <p:cNvPr id="1047" name="Line 1151"/>
                <p:cNvSpPr>
                  <a:spLocks noChangeShapeType="1"/>
                </p:cNvSpPr>
                <p:nvPr/>
              </p:nvSpPr>
              <p:spPr bwMode="auto">
                <a:xfrm>
                  <a:off x="1920" y="3068"/>
                  <a:ext cx="24"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Line 1152"/>
                <p:cNvSpPr>
                  <a:spLocks noChangeShapeType="1"/>
                </p:cNvSpPr>
                <p:nvPr/>
              </p:nvSpPr>
              <p:spPr bwMode="auto">
                <a:xfrm>
                  <a:off x="1907" y="3037"/>
                  <a:ext cx="13"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Line 1153"/>
                <p:cNvSpPr>
                  <a:spLocks noChangeShapeType="1"/>
                </p:cNvSpPr>
                <p:nvPr/>
              </p:nvSpPr>
              <p:spPr bwMode="auto">
                <a:xfrm>
                  <a:off x="1895" y="3017"/>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Line 1154"/>
                <p:cNvSpPr>
                  <a:spLocks noChangeShapeType="1"/>
                </p:cNvSpPr>
                <p:nvPr/>
              </p:nvSpPr>
              <p:spPr bwMode="auto">
                <a:xfrm>
                  <a:off x="1870" y="2986"/>
                  <a:ext cx="25"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Line 1155"/>
                <p:cNvSpPr>
                  <a:spLocks noChangeShapeType="1"/>
                </p:cNvSpPr>
                <p:nvPr/>
              </p:nvSpPr>
              <p:spPr bwMode="auto">
                <a:xfrm>
                  <a:off x="1858" y="2956"/>
                  <a:ext cx="12"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Line 1156"/>
                <p:cNvSpPr>
                  <a:spLocks noChangeShapeType="1"/>
                </p:cNvSpPr>
                <p:nvPr/>
              </p:nvSpPr>
              <p:spPr bwMode="auto">
                <a:xfrm>
                  <a:off x="1846" y="2935"/>
                  <a:ext cx="12"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Line 1157"/>
                <p:cNvSpPr>
                  <a:spLocks noChangeShapeType="1"/>
                </p:cNvSpPr>
                <p:nvPr/>
              </p:nvSpPr>
              <p:spPr bwMode="auto">
                <a:xfrm>
                  <a:off x="1821" y="2915"/>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Line 1158"/>
                <p:cNvSpPr>
                  <a:spLocks noChangeShapeType="1"/>
                </p:cNvSpPr>
                <p:nvPr/>
              </p:nvSpPr>
              <p:spPr bwMode="auto">
                <a:xfrm>
                  <a:off x="1809" y="2895"/>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Line 1159"/>
                <p:cNvSpPr>
                  <a:spLocks noChangeShapeType="1"/>
                </p:cNvSpPr>
                <p:nvPr/>
              </p:nvSpPr>
              <p:spPr bwMode="auto">
                <a:xfrm>
                  <a:off x="1797" y="2874"/>
                  <a:ext cx="12"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Line 1160"/>
                <p:cNvSpPr>
                  <a:spLocks noChangeShapeType="1"/>
                </p:cNvSpPr>
                <p:nvPr/>
              </p:nvSpPr>
              <p:spPr bwMode="auto">
                <a:xfrm>
                  <a:off x="1772" y="2854"/>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Line 1161"/>
                <p:cNvSpPr>
                  <a:spLocks noChangeShapeType="1"/>
                </p:cNvSpPr>
                <p:nvPr/>
              </p:nvSpPr>
              <p:spPr bwMode="auto">
                <a:xfrm>
                  <a:off x="1760" y="2844"/>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Line 1162"/>
                <p:cNvSpPr>
                  <a:spLocks noChangeShapeType="1"/>
                </p:cNvSpPr>
                <p:nvPr/>
              </p:nvSpPr>
              <p:spPr bwMode="auto">
                <a:xfrm>
                  <a:off x="1747" y="2834"/>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9" name="Line 1163"/>
                <p:cNvSpPr>
                  <a:spLocks noChangeShapeType="1"/>
                </p:cNvSpPr>
                <p:nvPr/>
              </p:nvSpPr>
              <p:spPr bwMode="auto">
                <a:xfrm>
                  <a:off x="1723" y="2823"/>
                  <a:ext cx="24" cy="1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Line 1164"/>
                <p:cNvSpPr>
                  <a:spLocks noChangeShapeType="1"/>
                </p:cNvSpPr>
                <p:nvPr/>
              </p:nvSpPr>
              <p:spPr bwMode="auto">
                <a:xfrm>
                  <a:off x="1710" y="2813"/>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1" name="Line 1165"/>
                <p:cNvSpPr>
                  <a:spLocks noChangeShapeType="1"/>
                </p:cNvSpPr>
                <p:nvPr/>
              </p:nvSpPr>
              <p:spPr bwMode="auto">
                <a:xfrm>
                  <a:off x="1698" y="281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2" name="Line 1166"/>
                <p:cNvSpPr>
                  <a:spLocks noChangeShapeType="1"/>
                </p:cNvSpPr>
                <p:nvPr/>
              </p:nvSpPr>
              <p:spPr bwMode="auto">
                <a:xfrm>
                  <a:off x="1686" y="281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3" name="Group 1184"/>
              <p:cNvGrpSpPr>
                <a:grpSpLocks/>
              </p:cNvGrpSpPr>
              <p:nvPr/>
            </p:nvGrpSpPr>
            <p:grpSpPr bwMode="auto">
              <a:xfrm>
                <a:off x="2203" y="3098"/>
                <a:ext cx="258" cy="286"/>
                <a:chOff x="2203" y="3098"/>
                <a:chExt cx="258" cy="286"/>
              </a:xfrm>
            </p:grpSpPr>
            <p:sp>
              <p:nvSpPr>
                <p:cNvPr id="1031" name="Line 1168"/>
                <p:cNvSpPr>
                  <a:spLocks noChangeShapeType="1"/>
                </p:cNvSpPr>
                <p:nvPr/>
              </p:nvSpPr>
              <p:spPr bwMode="auto">
                <a:xfrm flipH="1">
                  <a:off x="2437" y="3098"/>
                  <a:ext cx="24"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Line 1169"/>
                <p:cNvSpPr>
                  <a:spLocks noChangeShapeType="1"/>
                </p:cNvSpPr>
                <p:nvPr/>
              </p:nvSpPr>
              <p:spPr bwMode="auto">
                <a:xfrm flipH="1">
                  <a:off x="2424" y="3119"/>
                  <a:ext cx="13"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Line 1170"/>
                <p:cNvSpPr>
                  <a:spLocks noChangeShapeType="1"/>
                </p:cNvSpPr>
                <p:nvPr/>
              </p:nvSpPr>
              <p:spPr bwMode="auto">
                <a:xfrm flipH="1">
                  <a:off x="2412" y="3149"/>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Line 1171"/>
                <p:cNvSpPr>
                  <a:spLocks noChangeShapeType="1"/>
                </p:cNvSpPr>
                <p:nvPr/>
              </p:nvSpPr>
              <p:spPr bwMode="auto">
                <a:xfrm flipH="1">
                  <a:off x="2388" y="3180"/>
                  <a:ext cx="24"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Line 1172"/>
                <p:cNvSpPr>
                  <a:spLocks noChangeShapeType="1"/>
                </p:cNvSpPr>
                <p:nvPr/>
              </p:nvSpPr>
              <p:spPr bwMode="auto">
                <a:xfrm flipH="1">
                  <a:off x="2375" y="3200"/>
                  <a:ext cx="13"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Line 1173"/>
                <p:cNvSpPr>
                  <a:spLocks noChangeShapeType="1"/>
                </p:cNvSpPr>
                <p:nvPr/>
              </p:nvSpPr>
              <p:spPr bwMode="auto">
                <a:xfrm flipH="1">
                  <a:off x="2363" y="3231"/>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Line 1174"/>
                <p:cNvSpPr>
                  <a:spLocks noChangeShapeType="1"/>
                </p:cNvSpPr>
                <p:nvPr/>
              </p:nvSpPr>
              <p:spPr bwMode="auto">
                <a:xfrm flipH="1">
                  <a:off x="2338" y="3251"/>
                  <a:ext cx="25"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Line 1175"/>
                <p:cNvSpPr>
                  <a:spLocks noChangeShapeType="1"/>
                </p:cNvSpPr>
                <p:nvPr/>
              </p:nvSpPr>
              <p:spPr bwMode="auto">
                <a:xfrm flipH="1">
                  <a:off x="2326" y="3282"/>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Line 1176"/>
                <p:cNvSpPr>
                  <a:spLocks noChangeShapeType="1"/>
                </p:cNvSpPr>
                <p:nvPr/>
              </p:nvSpPr>
              <p:spPr bwMode="auto">
                <a:xfrm flipH="1">
                  <a:off x="2314" y="3302"/>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Line 1177"/>
                <p:cNvSpPr>
                  <a:spLocks noChangeShapeType="1"/>
                </p:cNvSpPr>
                <p:nvPr/>
              </p:nvSpPr>
              <p:spPr bwMode="auto">
                <a:xfrm flipH="1">
                  <a:off x="2289" y="3312"/>
                  <a:ext cx="25"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Line 1178"/>
                <p:cNvSpPr>
                  <a:spLocks noChangeShapeType="1"/>
                </p:cNvSpPr>
                <p:nvPr/>
              </p:nvSpPr>
              <p:spPr bwMode="auto">
                <a:xfrm flipH="1">
                  <a:off x="2277" y="3333"/>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Line 1179"/>
                <p:cNvSpPr>
                  <a:spLocks noChangeShapeType="1"/>
                </p:cNvSpPr>
                <p:nvPr/>
              </p:nvSpPr>
              <p:spPr bwMode="auto">
                <a:xfrm flipH="1">
                  <a:off x="2264" y="3353"/>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Line 1180"/>
                <p:cNvSpPr>
                  <a:spLocks noChangeShapeType="1"/>
                </p:cNvSpPr>
                <p:nvPr/>
              </p:nvSpPr>
              <p:spPr bwMode="auto">
                <a:xfrm flipH="1">
                  <a:off x="2240" y="3363"/>
                  <a:ext cx="24"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Line 1181"/>
                <p:cNvSpPr>
                  <a:spLocks noChangeShapeType="1"/>
                </p:cNvSpPr>
                <p:nvPr/>
              </p:nvSpPr>
              <p:spPr bwMode="auto">
                <a:xfrm flipH="1">
                  <a:off x="2227" y="3373"/>
                  <a:ext cx="13"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Line 1182"/>
                <p:cNvSpPr>
                  <a:spLocks noChangeShapeType="1"/>
                </p:cNvSpPr>
                <p:nvPr/>
              </p:nvSpPr>
              <p:spPr bwMode="auto">
                <a:xfrm flipH="1">
                  <a:off x="2215" y="3373"/>
                  <a:ext cx="12" cy="1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Line 1183"/>
                <p:cNvSpPr>
                  <a:spLocks noChangeShapeType="1"/>
                </p:cNvSpPr>
                <p:nvPr/>
              </p:nvSpPr>
              <p:spPr bwMode="auto">
                <a:xfrm flipH="1">
                  <a:off x="2203" y="3384"/>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4" name="Group 1201"/>
              <p:cNvGrpSpPr>
                <a:grpSpLocks/>
              </p:cNvGrpSpPr>
              <p:nvPr/>
            </p:nvGrpSpPr>
            <p:grpSpPr bwMode="auto">
              <a:xfrm>
                <a:off x="1944" y="3098"/>
                <a:ext cx="259" cy="286"/>
                <a:chOff x="1944" y="3098"/>
                <a:chExt cx="259" cy="286"/>
              </a:xfrm>
            </p:grpSpPr>
            <p:sp>
              <p:nvSpPr>
                <p:cNvPr id="1015" name="Line 1185"/>
                <p:cNvSpPr>
                  <a:spLocks noChangeShapeType="1"/>
                </p:cNvSpPr>
                <p:nvPr/>
              </p:nvSpPr>
              <p:spPr bwMode="auto">
                <a:xfrm>
                  <a:off x="1944" y="3098"/>
                  <a:ext cx="13"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6" name="Line 1186"/>
                <p:cNvSpPr>
                  <a:spLocks noChangeShapeType="1"/>
                </p:cNvSpPr>
                <p:nvPr/>
              </p:nvSpPr>
              <p:spPr bwMode="auto">
                <a:xfrm>
                  <a:off x="1957" y="3119"/>
                  <a:ext cx="12"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7" name="Line 1187"/>
                <p:cNvSpPr>
                  <a:spLocks noChangeShapeType="1"/>
                </p:cNvSpPr>
                <p:nvPr/>
              </p:nvSpPr>
              <p:spPr bwMode="auto">
                <a:xfrm>
                  <a:off x="1969" y="3149"/>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8" name="Line 1188"/>
                <p:cNvSpPr>
                  <a:spLocks noChangeShapeType="1"/>
                </p:cNvSpPr>
                <p:nvPr/>
              </p:nvSpPr>
              <p:spPr bwMode="auto">
                <a:xfrm>
                  <a:off x="1981" y="3180"/>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9" name="Line 1189"/>
                <p:cNvSpPr>
                  <a:spLocks noChangeShapeType="1"/>
                </p:cNvSpPr>
                <p:nvPr/>
              </p:nvSpPr>
              <p:spPr bwMode="auto">
                <a:xfrm>
                  <a:off x="2006" y="3200"/>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0" name="Line 1190"/>
                <p:cNvSpPr>
                  <a:spLocks noChangeShapeType="1"/>
                </p:cNvSpPr>
                <p:nvPr/>
              </p:nvSpPr>
              <p:spPr bwMode="auto">
                <a:xfrm>
                  <a:off x="2018" y="3231"/>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1" name="Line 1191"/>
                <p:cNvSpPr>
                  <a:spLocks noChangeShapeType="1"/>
                </p:cNvSpPr>
                <p:nvPr/>
              </p:nvSpPr>
              <p:spPr bwMode="auto">
                <a:xfrm>
                  <a:off x="2043" y="3251"/>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2" name="Line 1192"/>
                <p:cNvSpPr>
                  <a:spLocks noChangeShapeType="1"/>
                </p:cNvSpPr>
                <p:nvPr/>
              </p:nvSpPr>
              <p:spPr bwMode="auto">
                <a:xfrm>
                  <a:off x="2055" y="3282"/>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3" name="Line 1193"/>
                <p:cNvSpPr>
                  <a:spLocks noChangeShapeType="1"/>
                </p:cNvSpPr>
                <p:nvPr/>
              </p:nvSpPr>
              <p:spPr bwMode="auto">
                <a:xfrm>
                  <a:off x="2067" y="3302"/>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Line 1194"/>
                <p:cNvSpPr>
                  <a:spLocks noChangeShapeType="1"/>
                </p:cNvSpPr>
                <p:nvPr/>
              </p:nvSpPr>
              <p:spPr bwMode="auto">
                <a:xfrm>
                  <a:off x="2080" y="3312"/>
                  <a:ext cx="24"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 name="Line 1195"/>
                <p:cNvSpPr>
                  <a:spLocks noChangeShapeType="1"/>
                </p:cNvSpPr>
                <p:nvPr/>
              </p:nvSpPr>
              <p:spPr bwMode="auto">
                <a:xfrm>
                  <a:off x="2104" y="3333"/>
                  <a:ext cx="13"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 name="Line 1196"/>
                <p:cNvSpPr>
                  <a:spLocks noChangeShapeType="1"/>
                </p:cNvSpPr>
                <p:nvPr/>
              </p:nvSpPr>
              <p:spPr bwMode="auto">
                <a:xfrm>
                  <a:off x="2117" y="3353"/>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Line 1197"/>
                <p:cNvSpPr>
                  <a:spLocks noChangeShapeType="1"/>
                </p:cNvSpPr>
                <p:nvPr/>
              </p:nvSpPr>
              <p:spPr bwMode="auto">
                <a:xfrm>
                  <a:off x="2129" y="3363"/>
                  <a:ext cx="25"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Line 1198"/>
                <p:cNvSpPr>
                  <a:spLocks noChangeShapeType="1"/>
                </p:cNvSpPr>
                <p:nvPr/>
              </p:nvSpPr>
              <p:spPr bwMode="auto">
                <a:xfrm>
                  <a:off x="2154" y="337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Line 1199"/>
                <p:cNvSpPr>
                  <a:spLocks noChangeShapeType="1"/>
                </p:cNvSpPr>
                <p:nvPr/>
              </p:nvSpPr>
              <p:spPr bwMode="auto">
                <a:xfrm>
                  <a:off x="2166" y="3373"/>
                  <a:ext cx="12" cy="1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Line 1200"/>
                <p:cNvSpPr>
                  <a:spLocks noChangeShapeType="1"/>
                </p:cNvSpPr>
                <p:nvPr/>
              </p:nvSpPr>
              <p:spPr bwMode="auto">
                <a:xfrm>
                  <a:off x="2178" y="3384"/>
                  <a:ext cx="25"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79" name="Group 1133"/>
            <p:cNvGrpSpPr>
              <a:grpSpLocks noChangeAspect="1"/>
            </p:cNvGrpSpPr>
            <p:nvPr/>
          </p:nvGrpSpPr>
          <p:grpSpPr bwMode="auto">
            <a:xfrm>
              <a:off x="4490247" y="4708527"/>
              <a:ext cx="1154113" cy="889000"/>
              <a:chOff x="1427" y="2813"/>
              <a:chExt cx="727" cy="560"/>
            </a:xfrm>
          </p:grpSpPr>
          <p:grpSp>
            <p:nvGrpSpPr>
              <p:cNvPr id="1081" name="Group 1150"/>
              <p:cNvGrpSpPr>
                <a:grpSpLocks/>
              </p:cNvGrpSpPr>
              <p:nvPr/>
            </p:nvGrpSpPr>
            <p:grpSpPr bwMode="auto">
              <a:xfrm>
                <a:off x="1427" y="2813"/>
                <a:ext cx="259" cy="285"/>
                <a:chOff x="1427" y="2813"/>
                <a:chExt cx="259" cy="285"/>
              </a:xfrm>
            </p:grpSpPr>
            <p:sp>
              <p:nvSpPr>
                <p:cNvPr id="1133" name="Line 1134"/>
                <p:cNvSpPr>
                  <a:spLocks noChangeShapeType="1"/>
                </p:cNvSpPr>
                <p:nvPr/>
              </p:nvSpPr>
              <p:spPr bwMode="auto">
                <a:xfrm flipH="1">
                  <a:off x="1427" y="3068"/>
                  <a:ext cx="13"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 name="Line 1135"/>
                <p:cNvSpPr>
                  <a:spLocks noChangeShapeType="1"/>
                </p:cNvSpPr>
                <p:nvPr/>
              </p:nvSpPr>
              <p:spPr bwMode="auto">
                <a:xfrm flipH="1">
                  <a:off x="1440" y="3037"/>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 name="Line 1136"/>
                <p:cNvSpPr>
                  <a:spLocks noChangeShapeType="1"/>
                </p:cNvSpPr>
                <p:nvPr/>
              </p:nvSpPr>
              <p:spPr bwMode="auto">
                <a:xfrm flipH="1">
                  <a:off x="1452" y="3017"/>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 name="Line 1137"/>
                <p:cNvSpPr>
                  <a:spLocks noChangeShapeType="1"/>
                </p:cNvSpPr>
                <p:nvPr/>
              </p:nvSpPr>
              <p:spPr bwMode="auto">
                <a:xfrm flipH="1">
                  <a:off x="1464" y="2986"/>
                  <a:ext cx="25"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7" name="Line 1138"/>
                <p:cNvSpPr>
                  <a:spLocks noChangeShapeType="1"/>
                </p:cNvSpPr>
                <p:nvPr/>
              </p:nvSpPr>
              <p:spPr bwMode="auto">
                <a:xfrm flipH="1">
                  <a:off x="1489" y="2956"/>
                  <a:ext cx="12"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8" name="Line 1139"/>
                <p:cNvSpPr>
                  <a:spLocks noChangeShapeType="1"/>
                </p:cNvSpPr>
                <p:nvPr/>
              </p:nvSpPr>
              <p:spPr bwMode="auto">
                <a:xfrm flipH="1">
                  <a:off x="1501" y="2935"/>
                  <a:ext cx="25"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9" name="Line 1140"/>
                <p:cNvSpPr>
                  <a:spLocks noChangeShapeType="1"/>
                </p:cNvSpPr>
                <p:nvPr/>
              </p:nvSpPr>
              <p:spPr bwMode="auto">
                <a:xfrm flipH="1">
                  <a:off x="1526" y="2915"/>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0" name="Line 1141"/>
                <p:cNvSpPr>
                  <a:spLocks noChangeShapeType="1"/>
                </p:cNvSpPr>
                <p:nvPr/>
              </p:nvSpPr>
              <p:spPr bwMode="auto">
                <a:xfrm flipH="1">
                  <a:off x="1538" y="2895"/>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1" name="Line 1142"/>
                <p:cNvSpPr>
                  <a:spLocks noChangeShapeType="1"/>
                </p:cNvSpPr>
                <p:nvPr/>
              </p:nvSpPr>
              <p:spPr bwMode="auto">
                <a:xfrm flipH="1">
                  <a:off x="1550" y="2874"/>
                  <a:ext cx="13"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2" name="Line 1143"/>
                <p:cNvSpPr>
                  <a:spLocks noChangeShapeType="1"/>
                </p:cNvSpPr>
                <p:nvPr/>
              </p:nvSpPr>
              <p:spPr bwMode="auto">
                <a:xfrm flipH="1">
                  <a:off x="1563" y="2854"/>
                  <a:ext cx="24"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3" name="Line 1144"/>
                <p:cNvSpPr>
                  <a:spLocks noChangeShapeType="1"/>
                </p:cNvSpPr>
                <p:nvPr/>
              </p:nvSpPr>
              <p:spPr bwMode="auto">
                <a:xfrm flipH="1">
                  <a:off x="1587" y="2844"/>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 name="Line 1145"/>
                <p:cNvSpPr>
                  <a:spLocks noChangeShapeType="1"/>
                </p:cNvSpPr>
                <p:nvPr/>
              </p:nvSpPr>
              <p:spPr bwMode="auto">
                <a:xfrm flipH="1">
                  <a:off x="1600" y="2834"/>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 name="Line 1146"/>
                <p:cNvSpPr>
                  <a:spLocks noChangeShapeType="1"/>
                </p:cNvSpPr>
                <p:nvPr/>
              </p:nvSpPr>
              <p:spPr bwMode="auto">
                <a:xfrm flipH="1">
                  <a:off x="1612" y="2823"/>
                  <a:ext cx="25" cy="1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 name="Line 1147"/>
                <p:cNvSpPr>
                  <a:spLocks noChangeShapeType="1"/>
                </p:cNvSpPr>
                <p:nvPr/>
              </p:nvSpPr>
              <p:spPr bwMode="auto">
                <a:xfrm flipH="1">
                  <a:off x="1637" y="2813"/>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 name="Line 1148"/>
                <p:cNvSpPr>
                  <a:spLocks noChangeShapeType="1"/>
                </p:cNvSpPr>
                <p:nvPr/>
              </p:nvSpPr>
              <p:spPr bwMode="auto">
                <a:xfrm flipH="1">
                  <a:off x="1649" y="281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8" name="Line 1149"/>
                <p:cNvSpPr>
                  <a:spLocks noChangeShapeType="1"/>
                </p:cNvSpPr>
                <p:nvPr/>
              </p:nvSpPr>
              <p:spPr bwMode="auto">
                <a:xfrm flipH="1">
                  <a:off x="1661" y="2813"/>
                  <a:ext cx="25"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82" name="Group 1167"/>
              <p:cNvGrpSpPr>
                <a:grpSpLocks/>
              </p:cNvGrpSpPr>
              <p:nvPr/>
            </p:nvGrpSpPr>
            <p:grpSpPr bwMode="auto">
              <a:xfrm>
                <a:off x="1686" y="2813"/>
                <a:ext cx="258" cy="285"/>
                <a:chOff x="1686" y="2813"/>
                <a:chExt cx="258" cy="285"/>
              </a:xfrm>
            </p:grpSpPr>
            <p:sp>
              <p:nvSpPr>
                <p:cNvPr id="1117" name="Line 1151"/>
                <p:cNvSpPr>
                  <a:spLocks noChangeShapeType="1"/>
                </p:cNvSpPr>
                <p:nvPr/>
              </p:nvSpPr>
              <p:spPr bwMode="auto">
                <a:xfrm>
                  <a:off x="1920" y="3068"/>
                  <a:ext cx="24"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8" name="Line 1152"/>
                <p:cNvSpPr>
                  <a:spLocks noChangeShapeType="1"/>
                </p:cNvSpPr>
                <p:nvPr/>
              </p:nvSpPr>
              <p:spPr bwMode="auto">
                <a:xfrm>
                  <a:off x="1907" y="3037"/>
                  <a:ext cx="13"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9" name="Line 1153"/>
                <p:cNvSpPr>
                  <a:spLocks noChangeShapeType="1"/>
                </p:cNvSpPr>
                <p:nvPr/>
              </p:nvSpPr>
              <p:spPr bwMode="auto">
                <a:xfrm>
                  <a:off x="1895" y="3017"/>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0" name="Line 1154"/>
                <p:cNvSpPr>
                  <a:spLocks noChangeShapeType="1"/>
                </p:cNvSpPr>
                <p:nvPr/>
              </p:nvSpPr>
              <p:spPr bwMode="auto">
                <a:xfrm>
                  <a:off x="1870" y="2986"/>
                  <a:ext cx="25"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1" name="Line 1155"/>
                <p:cNvSpPr>
                  <a:spLocks noChangeShapeType="1"/>
                </p:cNvSpPr>
                <p:nvPr/>
              </p:nvSpPr>
              <p:spPr bwMode="auto">
                <a:xfrm>
                  <a:off x="1858" y="2956"/>
                  <a:ext cx="12"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2" name="Line 1156"/>
                <p:cNvSpPr>
                  <a:spLocks noChangeShapeType="1"/>
                </p:cNvSpPr>
                <p:nvPr/>
              </p:nvSpPr>
              <p:spPr bwMode="auto">
                <a:xfrm>
                  <a:off x="1846" y="2935"/>
                  <a:ext cx="12"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3" name="Line 1157"/>
                <p:cNvSpPr>
                  <a:spLocks noChangeShapeType="1"/>
                </p:cNvSpPr>
                <p:nvPr/>
              </p:nvSpPr>
              <p:spPr bwMode="auto">
                <a:xfrm>
                  <a:off x="1821" y="2915"/>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4" name="Line 1158"/>
                <p:cNvSpPr>
                  <a:spLocks noChangeShapeType="1"/>
                </p:cNvSpPr>
                <p:nvPr/>
              </p:nvSpPr>
              <p:spPr bwMode="auto">
                <a:xfrm>
                  <a:off x="1809" y="2895"/>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5" name="Line 1159"/>
                <p:cNvSpPr>
                  <a:spLocks noChangeShapeType="1"/>
                </p:cNvSpPr>
                <p:nvPr/>
              </p:nvSpPr>
              <p:spPr bwMode="auto">
                <a:xfrm>
                  <a:off x="1797" y="2874"/>
                  <a:ext cx="12"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6" name="Line 1160"/>
                <p:cNvSpPr>
                  <a:spLocks noChangeShapeType="1"/>
                </p:cNvSpPr>
                <p:nvPr/>
              </p:nvSpPr>
              <p:spPr bwMode="auto">
                <a:xfrm>
                  <a:off x="1772" y="2854"/>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 name="Line 1161"/>
                <p:cNvSpPr>
                  <a:spLocks noChangeShapeType="1"/>
                </p:cNvSpPr>
                <p:nvPr/>
              </p:nvSpPr>
              <p:spPr bwMode="auto">
                <a:xfrm>
                  <a:off x="1760" y="2844"/>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 name="Line 1162"/>
                <p:cNvSpPr>
                  <a:spLocks noChangeShapeType="1"/>
                </p:cNvSpPr>
                <p:nvPr/>
              </p:nvSpPr>
              <p:spPr bwMode="auto">
                <a:xfrm>
                  <a:off x="1747" y="2834"/>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 name="Line 1163"/>
                <p:cNvSpPr>
                  <a:spLocks noChangeShapeType="1"/>
                </p:cNvSpPr>
                <p:nvPr/>
              </p:nvSpPr>
              <p:spPr bwMode="auto">
                <a:xfrm>
                  <a:off x="1723" y="2823"/>
                  <a:ext cx="24" cy="1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 name="Line 1164"/>
                <p:cNvSpPr>
                  <a:spLocks noChangeShapeType="1"/>
                </p:cNvSpPr>
                <p:nvPr/>
              </p:nvSpPr>
              <p:spPr bwMode="auto">
                <a:xfrm>
                  <a:off x="1710" y="2813"/>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 name="Line 1165"/>
                <p:cNvSpPr>
                  <a:spLocks noChangeShapeType="1"/>
                </p:cNvSpPr>
                <p:nvPr/>
              </p:nvSpPr>
              <p:spPr bwMode="auto">
                <a:xfrm>
                  <a:off x="1698" y="281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 name="Line 1166"/>
                <p:cNvSpPr>
                  <a:spLocks noChangeShapeType="1"/>
                </p:cNvSpPr>
                <p:nvPr/>
              </p:nvSpPr>
              <p:spPr bwMode="auto">
                <a:xfrm>
                  <a:off x="1686" y="2813"/>
                  <a:ext cx="12" cy="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84" name="Group 1201"/>
              <p:cNvGrpSpPr>
                <a:grpSpLocks/>
              </p:cNvGrpSpPr>
              <p:nvPr/>
            </p:nvGrpSpPr>
            <p:grpSpPr bwMode="auto">
              <a:xfrm>
                <a:off x="1944" y="3098"/>
                <a:ext cx="210" cy="275"/>
                <a:chOff x="1944" y="3098"/>
                <a:chExt cx="210" cy="275"/>
              </a:xfrm>
            </p:grpSpPr>
            <p:sp>
              <p:nvSpPr>
                <p:cNvPr id="1085" name="Line 1185"/>
                <p:cNvSpPr>
                  <a:spLocks noChangeShapeType="1"/>
                </p:cNvSpPr>
                <p:nvPr/>
              </p:nvSpPr>
              <p:spPr bwMode="auto">
                <a:xfrm>
                  <a:off x="1944" y="3098"/>
                  <a:ext cx="13"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6" name="Line 1186"/>
                <p:cNvSpPr>
                  <a:spLocks noChangeShapeType="1"/>
                </p:cNvSpPr>
                <p:nvPr/>
              </p:nvSpPr>
              <p:spPr bwMode="auto">
                <a:xfrm>
                  <a:off x="1957" y="3119"/>
                  <a:ext cx="12"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7" name="Line 1187"/>
                <p:cNvSpPr>
                  <a:spLocks noChangeShapeType="1"/>
                </p:cNvSpPr>
                <p:nvPr/>
              </p:nvSpPr>
              <p:spPr bwMode="auto">
                <a:xfrm>
                  <a:off x="1969" y="3149"/>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8" name="Line 1188"/>
                <p:cNvSpPr>
                  <a:spLocks noChangeShapeType="1"/>
                </p:cNvSpPr>
                <p:nvPr/>
              </p:nvSpPr>
              <p:spPr bwMode="auto">
                <a:xfrm>
                  <a:off x="1981" y="3180"/>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9" name="Line 1189"/>
                <p:cNvSpPr>
                  <a:spLocks noChangeShapeType="1"/>
                </p:cNvSpPr>
                <p:nvPr/>
              </p:nvSpPr>
              <p:spPr bwMode="auto">
                <a:xfrm>
                  <a:off x="2006" y="3200"/>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0" name="Line 1190"/>
                <p:cNvSpPr>
                  <a:spLocks noChangeShapeType="1"/>
                </p:cNvSpPr>
                <p:nvPr/>
              </p:nvSpPr>
              <p:spPr bwMode="auto">
                <a:xfrm>
                  <a:off x="2018" y="3231"/>
                  <a:ext cx="25"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1" name="Line 1191"/>
                <p:cNvSpPr>
                  <a:spLocks noChangeShapeType="1"/>
                </p:cNvSpPr>
                <p:nvPr/>
              </p:nvSpPr>
              <p:spPr bwMode="auto">
                <a:xfrm>
                  <a:off x="2043" y="3251"/>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2" name="Line 1192"/>
                <p:cNvSpPr>
                  <a:spLocks noChangeShapeType="1"/>
                </p:cNvSpPr>
                <p:nvPr/>
              </p:nvSpPr>
              <p:spPr bwMode="auto">
                <a:xfrm>
                  <a:off x="2055" y="3282"/>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3" name="Line 1193"/>
                <p:cNvSpPr>
                  <a:spLocks noChangeShapeType="1"/>
                </p:cNvSpPr>
                <p:nvPr/>
              </p:nvSpPr>
              <p:spPr bwMode="auto">
                <a:xfrm>
                  <a:off x="2067" y="3302"/>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4" name="Line 1194"/>
                <p:cNvSpPr>
                  <a:spLocks noChangeShapeType="1"/>
                </p:cNvSpPr>
                <p:nvPr/>
              </p:nvSpPr>
              <p:spPr bwMode="auto">
                <a:xfrm>
                  <a:off x="2080" y="3312"/>
                  <a:ext cx="24"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5" name="Line 1195"/>
                <p:cNvSpPr>
                  <a:spLocks noChangeShapeType="1"/>
                </p:cNvSpPr>
                <p:nvPr/>
              </p:nvSpPr>
              <p:spPr bwMode="auto">
                <a:xfrm>
                  <a:off x="2104" y="3333"/>
                  <a:ext cx="13"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6" name="Line 1196"/>
                <p:cNvSpPr>
                  <a:spLocks noChangeShapeType="1"/>
                </p:cNvSpPr>
                <p:nvPr/>
              </p:nvSpPr>
              <p:spPr bwMode="auto">
                <a:xfrm>
                  <a:off x="2117" y="3353"/>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7" name="Line 1197"/>
                <p:cNvSpPr>
                  <a:spLocks noChangeShapeType="1"/>
                </p:cNvSpPr>
                <p:nvPr/>
              </p:nvSpPr>
              <p:spPr bwMode="auto">
                <a:xfrm>
                  <a:off x="2129" y="3363"/>
                  <a:ext cx="25"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53" name="Group 1184"/>
            <p:cNvGrpSpPr>
              <a:grpSpLocks/>
            </p:cNvGrpSpPr>
            <p:nvPr/>
          </p:nvGrpSpPr>
          <p:grpSpPr bwMode="auto">
            <a:xfrm>
              <a:off x="865193" y="5161768"/>
              <a:ext cx="350838" cy="436563"/>
              <a:chOff x="2240" y="3098"/>
              <a:chExt cx="221" cy="275"/>
            </a:xfrm>
          </p:grpSpPr>
          <p:sp>
            <p:nvSpPr>
              <p:cNvPr id="1171" name="Line 1168"/>
              <p:cNvSpPr>
                <a:spLocks noChangeShapeType="1"/>
              </p:cNvSpPr>
              <p:nvPr/>
            </p:nvSpPr>
            <p:spPr bwMode="auto">
              <a:xfrm flipH="1">
                <a:off x="2437" y="3098"/>
                <a:ext cx="24"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2" name="Line 1169"/>
              <p:cNvSpPr>
                <a:spLocks noChangeShapeType="1"/>
              </p:cNvSpPr>
              <p:nvPr/>
            </p:nvSpPr>
            <p:spPr bwMode="auto">
              <a:xfrm flipH="1">
                <a:off x="2424" y="3119"/>
                <a:ext cx="13" cy="3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3" name="Line 1170"/>
              <p:cNvSpPr>
                <a:spLocks noChangeShapeType="1"/>
              </p:cNvSpPr>
              <p:nvPr/>
            </p:nvSpPr>
            <p:spPr bwMode="auto">
              <a:xfrm flipH="1">
                <a:off x="2412" y="3149"/>
                <a:ext cx="12"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4" name="Line 1171"/>
              <p:cNvSpPr>
                <a:spLocks noChangeShapeType="1"/>
              </p:cNvSpPr>
              <p:nvPr/>
            </p:nvSpPr>
            <p:spPr bwMode="auto">
              <a:xfrm flipH="1">
                <a:off x="2388" y="3180"/>
                <a:ext cx="24"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5" name="Line 1172"/>
              <p:cNvSpPr>
                <a:spLocks noChangeShapeType="1"/>
              </p:cNvSpPr>
              <p:nvPr/>
            </p:nvSpPr>
            <p:spPr bwMode="auto">
              <a:xfrm flipH="1">
                <a:off x="2375" y="3200"/>
                <a:ext cx="13"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6" name="Line 1173"/>
              <p:cNvSpPr>
                <a:spLocks noChangeShapeType="1"/>
              </p:cNvSpPr>
              <p:nvPr/>
            </p:nvSpPr>
            <p:spPr bwMode="auto">
              <a:xfrm flipH="1">
                <a:off x="2363" y="3231"/>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 name="Line 1174"/>
              <p:cNvSpPr>
                <a:spLocks noChangeShapeType="1"/>
              </p:cNvSpPr>
              <p:nvPr/>
            </p:nvSpPr>
            <p:spPr bwMode="auto">
              <a:xfrm flipH="1">
                <a:off x="2338" y="3251"/>
                <a:ext cx="25" cy="3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 name="Line 1175"/>
              <p:cNvSpPr>
                <a:spLocks noChangeShapeType="1"/>
              </p:cNvSpPr>
              <p:nvPr/>
            </p:nvSpPr>
            <p:spPr bwMode="auto">
              <a:xfrm flipH="1">
                <a:off x="2326" y="3282"/>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9" name="Line 1176"/>
              <p:cNvSpPr>
                <a:spLocks noChangeShapeType="1"/>
              </p:cNvSpPr>
              <p:nvPr/>
            </p:nvSpPr>
            <p:spPr bwMode="auto">
              <a:xfrm flipH="1">
                <a:off x="2314" y="3302"/>
                <a:ext cx="12"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0" name="Line 1177"/>
              <p:cNvSpPr>
                <a:spLocks noChangeShapeType="1"/>
              </p:cNvSpPr>
              <p:nvPr/>
            </p:nvSpPr>
            <p:spPr bwMode="auto">
              <a:xfrm flipH="1">
                <a:off x="2289" y="3312"/>
                <a:ext cx="25" cy="21"/>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1" name="Line 1178"/>
              <p:cNvSpPr>
                <a:spLocks noChangeShapeType="1"/>
              </p:cNvSpPr>
              <p:nvPr/>
            </p:nvSpPr>
            <p:spPr bwMode="auto">
              <a:xfrm flipH="1">
                <a:off x="2277" y="3333"/>
                <a:ext cx="12" cy="2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2" name="Line 1179"/>
              <p:cNvSpPr>
                <a:spLocks noChangeShapeType="1"/>
              </p:cNvSpPr>
              <p:nvPr/>
            </p:nvSpPr>
            <p:spPr bwMode="auto">
              <a:xfrm flipH="1">
                <a:off x="2264" y="3353"/>
                <a:ext cx="13"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3" name="Line 1180"/>
              <p:cNvSpPr>
                <a:spLocks noChangeShapeType="1"/>
              </p:cNvSpPr>
              <p:nvPr/>
            </p:nvSpPr>
            <p:spPr bwMode="auto">
              <a:xfrm flipH="1">
                <a:off x="2240" y="3363"/>
                <a:ext cx="24" cy="10"/>
              </a:xfrm>
              <a:prstGeom prst="line">
                <a:avLst/>
              </a:prstGeom>
              <a:noFill/>
              <a:ln w="39688">
                <a:solidFill>
                  <a:srgbClr val="00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9066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718203182"/>
              </p:ext>
            </p:extLst>
          </p:nvPr>
        </p:nvGraphicFramePr>
        <p:xfrm>
          <a:off x="2026508" y="3143249"/>
          <a:ext cx="8124826" cy="2929470"/>
        </p:xfrm>
        <a:graphic>
          <a:graphicData uri="http://schemas.openxmlformats.org/drawingml/2006/table">
            <a:tbl>
              <a:tblPr firstRow="1" bandRow="1">
                <a:tableStyleId>{5C22544A-7EE6-4342-B048-85BDC9FD1C3A}</a:tableStyleId>
              </a:tblPr>
              <a:tblGrid>
                <a:gridCol w="4062413">
                  <a:extLst>
                    <a:ext uri="{9D8B030D-6E8A-4147-A177-3AD203B41FA5}">
                      <a16:colId xmlns:a16="http://schemas.microsoft.com/office/drawing/2014/main" val="20000"/>
                    </a:ext>
                  </a:extLst>
                </a:gridCol>
                <a:gridCol w="4062413">
                  <a:extLst>
                    <a:ext uri="{9D8B030D-6E8A-4147-A177-3AD203B41FA5}">
                      <a16:colId xmlns:a16="http://schemas.microsoft.com/office/drawing/2014/main" val="20001"/>
                    </a:ext>
                  </a:extLst>
                </a:gridCol>
              </a:tblGrid>
              <a:tr h="585894">
                <a:tc>
                  <a:txBody>
                    <a:bodyPr/>
                    <a:lstStyle/>
                    <a:p>
                      <a:pPr algn="ctr"/>
                      <a:r>
                        <a:rPr lang="en-GB" sz="2200" i="1" dirty="0">
                          <a:solidFill>
                            <a:schemeClr val="bg1"/>
                          </a:solidFill>
                          <a:latin typeface="Times New Roman" panose="02020603050405020304" pitchFamily="18" charset="0"/>
                          <a:cs typeface="Times New Roman" panose="02020603050405020304" pitchFamily="18" charset="0"/>
                        </a:rPr>
                        <a:t>x(t)</a:t>
                      </a:r>
                    </a:p>
                  </a:txBody>
                  <a:tcPr marL="121872" marR="121872" anchor="ctr"/>
                </a:tc>
                <a:tc>
                  <a:txBody>
                    <a:bodyPr/>
                    <a:lstStyle/>
                    <a:p>
                      <a:pPr algn="ctr"/>
                      <a:r>
                        <a:rPr lang="en-GB" sz="2200" i="1" dirty="0">
                          <a:latin typeface="Times New Roman" panose="02020603050405020304" pitchFamily="18" charset="0"/>
                          <a:cs typeface="Times New Roman" panose="02020603050405020304" pitchFamily="18" charset="0"/>
                        </a:rPr>
                        <a:t>X(</a:t>
                      </a:r>
                      <a:r>
                        <a:rPr lang="el-GR" sz="2200" i="1" dirty="0">
                          <a:latin typeface="Times New Roman" panose="02020603050405020304" pitchFamily="18" charset="0"/>
                          <a:cs typeface="Times New Roman" panose="02020603050405020304" pitchFamily="18" charset="0"/>
                        </a:rPr>
                        <a:t>ω</a:t>
                      </a:r>
                      <a:r>
                        <a:rPr lang="en-GB" sz="2200" i="1" dirty="0">
                          <a:latin typeface="Times New Roman" panose="02020603050405020304" pitchFamily="18" charset="0"/>
                          <a:cs typeface="Times New Roman" panose="02020603050405020304" pitchFamily="18" charset="0"/>
                        </a:rPr>
                        <a:t>)</a:t>
                      </a:r>
                    </a:p>
                  </a:txBody>
                  <a:tcPr marL="121872" marR="121872" anchor="ctr"/>
                </a:tc>
                <a:extLst>
                  <a:ext uri="{0D108BD9-81ED-4DB2-BD59-A6C34878D82A}">
                    <a16:rowId xmlns:a16="http://schemas.microsoft.com/office/drawing/2014/main" val="10000"/>
                  </a:ext>
                </a:extLst>
              </a:tr>
              <a:tr h="5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real-valued and even</a:t>
                      </a:r>
                    </a:p>
                  </a:txBody>
                  <a:tcPr marL="121872" marR="12187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real-valued and even</a:t>
                      </a:r>
                    </a:p>
                  </a:txBody>
                  <a:tcPr marL="121872" marR="121872"/>
                </a:tc>
                <a:extLst>
                  <a:ext uri="{0D108BD9-81ED-4DB2-BD59-A6C34878D82A}">
                    <a16:rowId xmlns:a16="http://schemas.microsoft.com/office/drawing/2014/main" val="10001"/>
                  </a:ext>
                </a:extLst>
              </a:tr>
              <a:tr h="5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real-valued and odd</a:t>
                      </a:r>
                    </a:p>
                  </a:txBody>
                  <a:tcPr marL="121872" marR="12187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imaginary and odd</a:t>
                      </a:r>
                    </a:p>
                  </a:txBody>
                  <a:tcPr marL="121872" marR="121872"/>
                </a:tc>
                <a:extLst>
                  <a:ext uri="{0D108BD9-81ED-4DB2-BD59-A6C34878D82A}">
                    <a16:rowId xmlns:a16="http://schemas.microsoft.com/office/drawing/2014/main" val="10002"/>
                  </a:ext>
                </a:extLst>
              </a:tr>
              <a:tr h="5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imaginary and even</a:t>
                      </a:r>
                    </a:p>
                  </a:txBody>
                  <a:tcPr marL="121872" marR="12187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imaginary and even</a:t>
                      </a:r>
                    </a:p>
                  </a:txBody>
                  <a:tcPr marL="121872" marR="121872"/>
                </a:tc>
                <a:extLst>
                  <a:ext uri="{0D108BD9-81ED-4DB2-BD59-A6C34878D82A}">
                    <a16:rowId xmlns:a16="http://schemas.microsoft.com/office/drawing/2014/main" val="10003"/>
                  </a:ext>
                </a:extLst>
              </a:tr>
              <a:tr h="5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imaginary and odd</a:t>
                      </a:r>
                    </a:p>
                  </a:txBody>
                  <a:tcPr marL="121872" marR="12187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real-valued and odd</a:t>
                      </a:r>
                    </a:p>
                  </a:txBody>
                  <a:tcPr marL="121872" marR="121872"/>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normAutofit fontScale="90000"/>
          </a:bodyPr>
          <a:lstStyle/>
          <a:p>
            <a:r>
              <a:rPr lang="en-GB" dirty="0"/>
              <a:t>Even and Odd Functions</a:t>
            </a:r>
          </a:p>
        </p:txBody>
      </p:sp>
      <p:sp>
        <p:nvSpPr>
          <p:cNvPr id="3" name="TextBox 2"/>
          <p:cNvSpPr txBox="1"/>
          <p:nvPr/>
        </p:nvSpPr>
        <p:spPr>
          <a:xfrm>
            <a:off x="2186543" y="1187398"/>
            <a:ext cx="1727299" cy="430887"/>
          </a:xfrm>
          <a:prstGeom prst="rect">
            <a:avLst/>
          </a:prstGeom>
          <a:noFill/>
        </p:spPr>
        <p:txBody>
          <a:bodyPr wrap="none" rtlCol="0">
            <a:spAutoFit/>
          </a:bodyPr>
          <a:lstStyle/>
          <a:p>
            <a:r>
              <a:rPr lang="en-GB" sz="2200" b="0" dirty="0"/>
              <a:t>Even function</a:t>
            </a:r>
          </a:p>
        </p:txBody>
      </p:sp>
      <p:graphicFrame>
        <p:nvGraphicFramePr>
          <p:cNvPr id="4" name="Object 3"/>
          <p:cNvGraphicFramePr>
            <a:graphicFrameLocks noChangeAspect="1"/>
          </p:cNvGraphicFramePr>
          <p:nvPr>
            <p:extLst>
              <p:ext uri="{D42A27DB-BD31-4B8C-83A1-F6EECF244321}">
                <p14:modId xmlns:p14="http://schemas.microsoft.com/office/powerpoint/2010/main" val="2476632322"/>
              </p:ext>
            </p:extLst>
          </p:nvPr>
        </p:nvGraphicFramePr>
        <p:xfrm>
          <a:off x="4246522" y="1142139"/>
          <a:ext cx="3055954" cy="531678"/>
        </p:xfrm>
        <a:graphic>
          <a:graphicData uri="http://schemas.openxmlformats.org/presentationml/2006/ole">
            <mc:AlternateContent xmlns:mc="http://schemas.openxmlformats.org/markup-compatibility/2006">
              <mc:Choice xmlns:v="urn:schemas-microsoft-com:vml" Requires="v">
                <p:oleObj name="Equation" r:id="rId3" imgW="876300" imgH="203200" progId="Equation.3">
                  <p:embed/>
                </p:oleObj>
              </mc:Choice>
              <mc:Fallback>
                <p:oleObj name="Equation" r:id="rId3" imgW="876300" imgH="203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522" y="1142139"/>
                        <a:ext cx="3055954" cy="531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066911" y="2177996"/>
            <a:ext cx="1846931" cy="461665"/>
          </a:xfrm>
          <a:prstGeom prst="rect">
            <a:avLst/>
          </a:prstGeom>
          <a:noFill/>
        </p:spPr>
        <p:txBody>
          <a:bodyPr wrap="none" rtlCol="0">
            <a:spAutoFit/>
          </a:bodyPr>
          <a:lstStyle/>
          <a:p>
            <a:r>
              <a:rPr lang="en-GB" sz="2400" b="0" dirty="0"/>
              <a:t>Odd function</a:t>
            </a:r>
          </a:p>
        </p:txBody>
      </p:sp>
      <p:graphicFrame>
        <p:nvGraphicFramePr>
          <p:cNvPr id="256003" name="Object 3"/>
          <p:cNvGraphicFramePr>
            <a:graphicFrameLocks noChangeAspect="1"/>
          </p:cNvGraphicFramePr>
          <p:nvPr>
            <p:extLst>
              <p:ext uri="{D42A27DB-BD31-4B8C-83A1-F6EECF244321}">
                <p14:modId xmlns:p14="http://schemas.microsoft.com/office/powerpoint/2010/main" val="150704302"/>
              </p:ext>
            </p:extLst>
          </p:nvPr>
        </p:nvGraphicFramePr>
        <p:xfrm>
          <a:off x="4246472" y="2156109"/>
          <a:ext cx="3364186" cy="531812"/>
        </p:xfrm>
        <a:graphic>
          <a:graphicData uri="http://schemas.openxmlformats.org/presentationml/2006/ole">
            <mc:AlternateContent xmlns:mc="http://schemas.openxmlformats.org/markup-compatibility/2006">
              <mc:Choice xmlns:v="urn:schemas-microsoft-com:vml" Requires="v">
                <p:oleObj name="Equation" r:id="rId5" imgW="965200" imgH="203200" progId="Equation.3">
                  <p:embed/>
                </p:oleObj>
              </mc:Choice>
              <mc:Fallback>
                <p:oleObj name="Equation" r:id="rId5" imgW="965200" imgH="203200" progId="Equation.3">
                  <p:embed/>
                  <p:pic>
                    <p:nvPicPr>
                      <p:cNvPr id="25600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6472" y="2156109"/>
                        <a:ext cx="3364186"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9753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Digital Signal Processing System</a:t>
            </a:r>
          </a:p>
        </p:txBody>
      </p:sp>
      <p:grpSp>
        <p:nvGrpSpPr>
          <p:cNvPr id="6" name="Group 4"/>
          <p:cNvGrpSpPr>
            <a:grpSpLocks noChangeAspect="1"/>
          </p:cNvGrpSpPr>
          <p:nvPr/>
        </p:nvGrpSpPr>
        <p:grpSpPr bwMode="auto">
          <a:xfrm>
            <a:off x="961900" y="3060739"/>
            <a:ext cx="10185662" cy="1841500"/>
            <a:chOff x="606" y="1738"/>
            <a:chExt cx="6417" cy="1160"/>
          </a:xfrm>
        </p:grpSpPr>
        <p:sp>
          <p:nvSpPr>
            <p:cNvPr id="7" name="AutoShape 3"/>
            <p:cNvSpPr>
              <a:spLocks noChangeAspect="1" noChangeArrowheads="1" noTextEdit="1"/>
            </p:cNvSpPr>
            <p:nvPr/>
          </p:nvSpPr>
          <p:spPr bwMode="auto">
            <a:xfrm>
              <a:off x="628" y="1738"/>
              <a:ext cx="6395"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a:grpSpLocks/>
            </p:cNvGrpSpPr>
            <p:nvPr/>
          </p:nvGrpSpPr>
          <p:grpSpPr bwMode="auto">
            <a:xfrm>
              <a:off x="2174" y="1871"/>
              <a:ext cx="693" cy="350"/>
              <a:chOff x="2174" y="1871"/>
              <a:chExt cx="693" cy="350"/>
            </a:xfrm>
          </p:grpSpPr>
          <p:sp>
            <p:nvSpPr>
              <p:cNvPr id="257041" name="Freeform 5"/>
              <p:cNvSpPr>
                <a:spLocks/>
              </p:cNvSpPr>
              <p:nvPr/>
            </p:nvSpPr>
            <p:spPr bwMode="auto">
              <a:xfrm>
                <a:off x="2174" y="1871"/>
                <a:ext cx="693" cy="350"/>
              </a:xfrm>
              <a:custGeom>
                <a:avLst/>
                <a:gdLst>
                  <a:gd name="T0" fmla="*/ 693 w 693"/>
                  <a:gd name="T1" fmla="*/ 350 h 350"/>
                  <a:gd name="T2" fmla="*/ 693 w 693"/>
                  <a:gd name="T3" fmla="*/ 0 h 350"/>
                  <a:gd name="T4" fmla="*/ 242 w 693"/>
                  <a:gd name="T5" fmla="*/ 0 h 350"/>
                  <a:gd name="T6" fmla="*/ 0 w 693"/>
                  <a:gd name="T7" fmla="*/ 181 h 350"/>
                  <a:gd name="T8" fmla="*/ 242 w 693"/>
                  <a:gd name="T9" fmla="*/ 350 h 350"/>
                  <a:gd name="T10" fmla="*/ 693 w 693"/>
                  <a:gd name="T11" fmla="*/ 350 h 350"/>
                </a:gdLst>
                <a:ahLst/>
                <a:cxnLst>
                  <a:cxn ang="0">
                    <a:pos x="T0" y="T1"/>
                  </a:cxn>
                  <a:cxn ang="0">
                    <a:pos x="T2" y="T3"/>
                  </a:cxn>
                  <a:cxn ang="0">
                    <a:pos x="T4" y="T5"/>
                  </a:cxn>
                  <a:cxn ang="0">
                    <a:pos x="T6" y="T7"/>
                  </a:cxn>
                  <a:cxn ang="0">
                    <a:pos x="T8" y="T9"/>
                  </a:cxn>
                  <a:cxn ang="0">
                    <a:pos x="T10" y="T11"/>
                  </a:cxn>
                </a:cxnLst>
                <a:rect l="0" t="0" r="r" b="b"/>
                <a:pathLst>
                  <a:path w="693" h="350">
                    <a:moveTo>
                      <a:pt x="693" y="350"/>
                    </a:moveTo>
                    <a:lnTo>
                      <a:pt x="693" y="0"/>
                    </a:lnTo>
                    <a:lnTo>
                      <a:pt x="242" y="0"/>
                    </a:lnTo>
                    <a:lnTo>
                      <a:pt x="0" y="181"/>
                    </a:lnTo>
                    <a:lnTo>
                      <a:pt x="242" y="350"/>
                    </a:lnTo>
                    <a:lnTo>
                      <a:pt x="693" y="350"/>
                    </a:lnTo>
                    <a:close/>
                  </a:path>
                </a:pathLst>
              </a:custGeom>
              <a:solidFill>
                <a:srgbClr val="FFFFFF"/>
              </a:solidFill>
              <a:ln w="254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042" name="Freeform 6"/>
              <p:cNvSpPr>
                <a:spLocks/>
              </p:cNvSpPr>
              <p:nvPr/>
            </p:nvSpPr>
            <p:spPr bwMode="auto">
              <a:xfrm>
                <a:off x="2174" y="1871"/>
                <a:ext cx="693" cy="350"/>
              </a:xfrm>
              <a:custGeom>
                <a:avLst/>
                <a:gdLst>
                  <a:gd name="T0" fmla="*/ 693 w 693"/>
                  <a:gd name="T1" fmla="*/ 350 h 350"/>
                  <a:gd name="T2" fmla="*/ 693 w 693"/>
                  <a:gd name="T3" fmla="*/ 0 h 350"/>
                  <a:gd name="T4" fmla="*/ 242 w 693"/>
                  <a:gd name="T5" fmla="*/ 0 h 350"/>
                  <a:gd name="T6" fmla="*/ 0 w 693"/>
                  <a:gd name="T7" fmla="*/ 181 h 350"/>
                  <a:gd name="T8" fmla="*/ 242 w 693"/>
                  <a:gd name="T9" fmla="*/ 350 h 350"/>
                  <a:gd name="T10" fmla="*/ 693 w 693"/>
                  <a:gd name="T11" fmla="*/ 350 h 350"/>
                </a:gdLst>
                <a:ahLst/>
                <a:cxnLst>
                  <a:cxn ang="0">
                    <a:pos x="T0" y="T1"/>
                  </a:cxn>
                  <a:cxn ang="0">
                    <a:pos x="T2" y="T3"/>
                  </a:cxn>
                  <a:cxn ang="0">
                    <a:pos x="T4" y="T5"/>
                  </a:cxn>
                  <a:cxn ang="0">
                    <a:pos x="T6" y="T7"/>
                  </a:cxn>
                  <a:cxn ang="0">
                    <a:pos x="T8" y="T9"/>
                  </a:cxn>
                  <a:cxn ang="0">
                    <a:pos x="T10" y="T11"/>
                  </a:cxn>
                </a:cxnLst>
                <a:rect l="0" t="0" r="r" b="b"/>
                <a:pathLst>
                  <a:path w="693" h="350">
                    <a:moveTo>
                      <a:pt x="693" y="350"/>
                    </a:moveTo>
                    <a:lnTo>
                      <a:pt x="693" y="0"/>
                    </a:lnTo>
                    <a:lnTo>
                      <a:pt x="242" y="0"/>
                    </a:lnTo>
                    <a:lnTo>
                      <a:pt x="0" y="181"/>
                    </a:lnTo>
                    <a:lnTo>
                      <a:pt x="242" y="350"/>
                    </a:lnTo>
                    <a:lnTo>
                      <a:pt x="693" y="35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43" name="Rectangle 7"/>
              <p:cNvSpPr>
                <a:spLocks noChangeArrowheads="1"/>
              </p:cNvSpPr>
              <p:nvPr/>
            </p:nvSpPr>
            <p:spPr bwMode="auto">
              <a:xfrm>
                <a:off x="2428" y="1943"/>
                <a:ext cx="3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itchFamily="18" charset="0"/>
                    <a:cs typeface="Arial" pitchFamily="34" charset="0"/>
                  </a:rPr>
                  <a:t>ADC</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13" name="Group 12"/>
            <p:cNvGrpSpPr>
              <a:grpSpLocks/>
            </p:cNvGrpSpPr>
            <p:nvPr/>
          </p:nvGrpSpPr>
          <p:grpSpPr bwMode="auto">
            <a:xfrm>
              <a:off x="4852" y="1871"/>
              <a:ext cx="693" cy="350"/>
              <a:chOff x="4852" y="1871"/>
              <a:chExt cx="693" cy="350"/>
            </a:xfrm>
          </p:grpSpPr>
          <p:sp>
            <p:nvSpPr>
              <p:cNvPr id="257038" name="Freeform 9"/>
              <p:cNvSpPr>
                <a:spLocks/>
              </p:cNvSpPr>
              <p:nvPr/>
            </p:nvSpPr>
            <p:spPr bwMode="auto">
              <a:xfrm>
                <a:off x="4852" y="1871"/>
                <a:ext cx="693" cy="350"/>
              </a:xfrm>
              <a:custGeom>
                <a:avLst/>
                <a:gdLst>
                  <a:gd name="T0" fmla="*/ 0 w 693"/>
                  <a:gd name="T1" fmla="*/ 0 h 350"/>
                  <a:gd name="T2" fmla="*/ 0 w 693"/>
                  <a:gd name="T3" fmla="*/ 350 h 350"/>
                  <a:gd name="T4" fmla="*/ 468 w 693"/>
                  <a:gd name="T5" fmla="*/ 350 h 350"/>
                  <a:gd name="T6" fmla="*/ 693 w 693"/>
                  <a:gd name="T7" fmla="*/ 181 h 350"/>
                  <a:gd name="T8" fmla="*/ 468 w 693"/>
                  <a:gd name="T9" fmla="*/ 0 h 350"/>
                  <a:gd name="T10" fmla="*/ 0 w 693"/>
                  <a:gd name="T11" fmla="*/ 0 h 350"/>
                </a:gdLst>
                <a:ahLst/>
                <a:cxnLst>
                  <a:cxn ang="0">
                    <a:pos x="T0" y="T1"/>
                  </a:cxn>
                  <a:cxn ang="0">
                    <a:pos x="T2" y="T3"/>
                  </a:cxn>
                  <a:cxn ang="0">
                    <a:pos x="T4" y="T5"/>
                  </a:cxn>
                  <a:cxn ang="0">
                    <a:pos x="T6" y="T7"/>
                  </a:cxn>
                  <a:cxn ang="0">
                    <a:pos x="T8" y="T9"/>
                  </a:cxn>
                  <a:cxn ang="0">
                    <a:pos x="T10" y="T11"/>
                  </a:cxn>
                </a:cxnLst>
                <a:rect l="0" t="0" r="r" b="b"/>
                <a:pathLst>
                  <a:path w="693" h="350">
                    <a:moveTo>
                      <a:pt x="0" y="0"/>
                    </a:moveTo>
                    <a:lnTo>
                      <a:pt x="0" y="350"/>
                    </a:lnTo>
                    <a:lnTo>
                      <a:pt x="468" y="350"/>
                    </a:lnTo>
                    <a:lnTo>
                      <a:pt x="693" y="181"/>
                    </a:lnTo>
                    <a:lnTo>
                      <a:pt x="468" y="0"/>
                    </a:lnTo>
                    <a:lnTo>
                      <a:pt x="0" y="0"/>
                    </a:lnTo>
                    <a:close/>
                  </a:path>
                </a:pathLst>
              </a:custGeom>
              <a:solidFill>
                <a:srgbClr val="FFFFFF"/>
              </a:solidFill>
              <a:ln w="254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039" name="Freeform 10"/>
              <p:cNvSpPr>
                <a:spLocks/>
              </p:cNvSpPr>
              <p:nvPr/>
            </p:nvSpPr>
            <p:spPr bwMode="auto">
              <a:xfrm>
                <a:off x="4852" y="1871"/>
                <a:ext cx="693" cy="350"/>
              </a:xfrm>
              <a:custGeom>
                <a:avLst/>
                <a:gdLst>
                  <a:gd name="T0" fmla="*/ 0 w 693"/>
                  <a:gd name="T1" fmla="*/ 0 h 350"/>
                  <a:gd name="T2" fmla="*/ 0 w 693"/>
                  <a:gd name="T3" fmla="*/ 350 h 350"/>
                  <a:gd name="T4" fmla="*/ 468 w 693"/>
                  <a:gd name="T5" fmla="*/ 350 h 350"/>
                  <a:gd name="T6" fmla="*/ 693 w 693"/>
                  <a:gd name="T7" fmla="*/ 181 h 350"/>
                  <a:gd name="T8" fmla="*/ 468 w 693"/>
                  <a:gd name="T9" fmla="*/ 0 h 350"/>
                  <a:gd name="T10" fmla="*/ 0 w 693"/>
                  <a:gd name="T11" fmla="*/ 0 h 350"/>
                </a:gdLst>
                <a:ahLst/>
                <a:cxnLst>
                  <a:cxn ang="0">
                    <a:pos x="T0" y="T1"/>
                  </a:cxn>
                  <a:cxn ang="0">
                    <a:pos x="T2" y="T3"/>
                  </a:cxn>
                  <a:cxn ang="0">
                    <a:pos x="T4" y="T5"/>
                  </a:cxn>
                  <a:cxn ang="0">
                    <a:pos x="T6" y="T7"/>
                  </a:cxn>
                  <a:cxn ang="0">
                    <a:pos x="T8" y="T9"/>
                  </a:cxn>
                  <a:cxn ang="0">
                    <a:pos x="T10" y="T11"/>
                  </a:cxn>
                </a:cxnLst>
                <a:rect l="0" t="0" r="r" b="b"/>
                <a:pathLst>
                  <a:path w="693" h="350">
                    <a:moveTo>
                      <a:pt x="0" y="0"/>
                    </a:moveTo>
                    <a:lnTo>
                      <a:pt x="0" y="350"/>
                    </a:lnTo>
                    <a:lnTo>
                      <a:pt x="468" y="350"/>
                    </a:lnTo>
                    <a:lnTo>
                      <a:pt x="693" y="181"/>
                    </a:lnTo>
                    <a:lnTo>
                      <a:pt x="468" y="0"/>
                    </a:lnTo>
                    <a:lnTo>
                      <a:pt x="0" y="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40" name="Rectangle 11"/>
              <p:cNvSpPr>
                <a:spLocks noChangeArrowheads="1"/>
              </p:cNvSpPr>
              <p:nvPr/>
            </p:nvSpPr>
            <p:spPr bwMode="auto">
              <a:xfrm>
                <a:off x="4977" y="1961"/>
                <a:ext cx="3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itchFamily="18" charset="0"/>
                    <a:cs typeface="Arial" pitchFamily="34" charset="0"/>
                  </a:rPr>
                  <a:t>DAC</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17" name="Line 13"/>
            <p:cNvSpPr>
              <a:spLocks noChangeShapeType="1"/>
            </p:cNvSpPr>
            <p:nvPr/>
          </p:nvSpPr>
          <p:spPr bwMode="auto">
            <a:xfrm>
              <a:off x="1031" y="1847"/>
              <a:ext cx="0" cy="411"/>
            </a:xfrm>
            <a:prstGeom prst="line">
              <a:avLst/>
            </a:prstGeom>
            <a:noFill/>
            <a:ln w="1905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
            <p:cNvSpPr>
              <a:spLocks noChangeShapeType="1"/>
            </p:cNvSpPr>
            <p:nvPr/>
          </p:nvSpPr>
          <p:spPr bwMode="auto">
            <a:xfrm flipH="1">
              <a:off x="628" y="2052"/>
              <a:ext cx="822" cy="0"/>
            </a:xfrm>
            <a:prstGeom prst="line">
              <a:avLst/>
            </a:prstGeom>
            <a:noFill/>
            <a:ln w="1905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3374" y="1746"/>
              <a:ext cx="983" cy="673"/>
            </a:xfrm>
            <a:prstGeom prst="rect">
              <a:avLst/>
            </a:prstGeom>
            <a:solidFill>
              <a:srgbClr val="FFFFFF"/>
            </a:solidFill>
            <a:ln w="2540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3374" y="1822"/>
              <a:ext cx="98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itchFamily="18" charset="0"/>
                  <a:cs typeface="Arial" pitchFamily="34" charset="0"/>
                </a:rPr>
                <a:t>Digital</a:t>
              </a:r>
            </a:p>
            <a:p>
              <a:pPr algn="ctr" defTabSz="914400"/>
              <a:r>
                <a:rPr lang="en-US" altLang="en-US" dirty="0">
                  <a:solidFill>
                    <a:srgbClr val="000000"/>
                  </a:solidFill>
                  <a:latin typeface="Times New Roman" pitchFamily="18" charset="0"/>
                </a:rPr>
                <a:t>Signal</a:t>
              </a:r>
            </a:p>
            <a:p>
              <a:pPr lvl="0" algn="ctr" defTabSz="914400"/>
              <a:r>
                <a:rPr lang="en-US" altLang="en-US" dirty="0">
                  <a:solidFill>
                    <a:srgbClr val="000000"/>
                  </a:solidFill>
                  <a:latin typeface="Times New Roman" pitchFamily="18" charset="0"/>
                </a:rPr>
                <a:t>processor</a:t>
              </a:r>
              <a:endParaRPr lang="en-US" altLang="en-US" dirty="0"/>
            </a:p>
            <a:p>
              <a:pPr defTabSz="914400"/>
              <a:endParaRPr lang="en-US" altLang="en-US"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18"/>
            <p:cNvSpPr>
              <a:spLocks noChangeArrowheads="1"/>
            </p:cNvSpPr>
            <p:nvPr/>
          </p:nvSpPr>
          <p:spPr bwMode="auto">
            <a:xfrm>
              <a:off x="3640" y="198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19"/>
            <p:cNvSpPr>
              <a:spLocks noChangeArrowheads="1"/>
            </p:cNvSpPr>
            <p:nvPr/>
          </p:nvSpPr>
          <p:spPr bwMode="auto">
            <a:xfrm>
              <a:off x="3479" y="216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24" name="Group 22"/>
            <p:cNvGrpSpPr>
              <a:grpSpLocks/>
            </p:cNvGrpSpPr>
            <p:nvPr/>
          </p:nvGrpSpPr>
          <p:grpSpPr bwMode="auto">
            <a:xfrm>
              <a:off x="1643" y="2004"/>
              <a:ext cx="548" cy="97"/>
              <a:chOff x="1643" y="2004"/>
              <a:chExt cx="548" cy="97"/>
            </a:xfrm>
          </p:grpSpPr>
          <p:sp>
            <p:nvSpPr>
              <p:cNvPr id="257036" name="Freeform 20"/>
              <p:cNvSpPr>
                <a:spLocks/>
              </p:cNvSpPr>
              <p:nvPr/>
            </p:nvSpPr>
            <p:spPr bwMode="auto">
              <a:xfrm>
                <a:off x="2013" y="2004"/>
                <a:ext cx="178" cy="97"/>
              </a:xfrm>
              <a:custGeom>
                <a:avLst/>
                <a:gdLst>
                  <a:gd name="T0" fmla="*/ 178 w 178"/>
                  <a:gd name="T1" fmla="*/ 48 h 97"/>
                  <a:gd name="T2" fmla="*/ 0 w 178"/>
                  <a:gd name="T3" fmla="*/ 97 h 97"/>
                  <a:gd name="T4" fmla="*/ 0 w 178"/>
                  <a:gd name="T5" fmla="*/ 0 h 97"/>
                  <a:gd name="T6" fmla="*/ 178 w 178"/>
                  <a:gd name="T7" fmla="*/ 48 h 97"/>
                </a:gdLst>
                <a:ahLst/>
                <a:cxnLst>
                  <a:cxn ang="0">
                    <a:pos x="T0" y="T1"/>
                  </a:cxn>
                  <a:cxn ang="0">
                    <a:pos x="T2" y="T3"/>
                  </a:cxn>
                  <a:cxn ang="0">
                    <a:pos x="T4" y="T5"/>
                  </a:cxn>
                  <a:cxn ang="0">
                    <a:pos x="T6" y="T7"/>
                  </a:cxn>
                </a:cxnLst>
                <a:rect l="0" t="0" r="r" b="b"/>
                <a:pathLst>
                  <a:path w="178" h="97">
                    <a:moveTo>
                      <a:pt x="178" y="48"/>
                    </a:moveTo>
                    <a:lnTo>
                      <a:pt x="0" y="97"/>
                    </a:lnTo>
                    <a:lnTo>
                      <a:pt x="0" y="0"/>
                    </a:lnTo>
                    <a:lnTo>
                      <a:pt x="17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037" name="Line 21"/>
              <p:cNvSpPr>
                <a:spLocks noChangeShapeType="1"/>
              </p:cNvSpPr>
              <p:nvPr/>
            </p:nvSpPr>
            <p:spPr bwMode="auto">
              <a:xfrm flipH="1">
                <a:off x="1643" y="2052"/>
                <a:ext cx="499" cy="0"/>
              </a:xfrm>
              <a:prstGeom prst="line">
                <a:avLst/>
              </a:prstGeom>
              <a:noFill/>
              <a:ln w="254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5"/>
            <p:cNvGrpSpPr>
              <a:grpSpLocks/>
            </p:cNvGrpSpPr>
            <p:nvPr/>
          </p:nvGrpSpPr>
          <p:grpSpPr bwMode="auto">
            <a:xfrm>
              <a:off x="2883" y="2004"/>
              <a:ext cx="500" cy="97"/>
              <a:chOff x="2883" y="2004"/>
              <a:chExt cx="500" cy="97"/>
            </a:xfrm>
          </p:grpSpPr>
          <p:sp>
            <p:nvSpPr>
              <p:cNvPr id="257034" name="Freeform 23"/>
              <p:cNvSpPr>
                <a:spLocks/>
              </p:cNvSpPr>
              <p:nvPr/>
            </p:nvSpPr>
            <p:spPr bwMode="auto">
              <a:xfrm>
                <a:off x="3205" y="2004"/>
                <a:ext cx="178" cy="97"/>
              </a:xfrm>
              <a:custGeom>
                <a:avLst/>
                <a:gdLst>
                  <a:gd name="T0" fmla="*/ 178 w 178"/>
                  <a:gd name="T1" fmla="*/ 48 h 97"/>
                  <a:gd name="T2" fmla="*/ 0 w 178"/>
                  <a:gd name="T3" fmla="*/ 97 h 97"/>
                  <a:gd name="T4" fmla="*/ 0 w 178"/>
                  <a:gd name="T5" fmla="*/ 0 h 97"/>
                  <a:gd name="T6" fmla="*/ 178 w 178"/>
                  <a:gd name="T7" fmla="*/ 48 h 97"/>
                </a:gdLst>
                <a:ahLst/>
                <a:cxnLst>
                  <a:cxn ang="0">
                    <a:pos x="T0" y="T1"/>
                  </a:cxn>
                  <a:cxn ang="0">
                    <a:pos x="T2" y="T3"/>
                  </a:cxn>
                  <a:cxn ang="0">
                    <a:pos x="T4" y="T5"/>
                  </a:cxn>
                  <a:cxn ang="0">
                    <a:pos x="T6" y="T7"/>
                  </a:cxn>
                </a:cxnLst>
                <a:rect l="0" t="0" r="r" b="b"/>
                <a:pathLst>
                  <a:path w="178" h="97">
                    <a:moveTo>
                      <a:pt x="178" y="48"/>
                    </a:moveTo>
                    <a:lnTo>
                      <a:pt x="0" y="97"/>
                    </a:lnTo>
                    <a:lnTo>
                      <a:pt x="0" y="0"/>
                    </a:lnTo>
                    <a:lnTo>
                      <a:pt x="17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035" name="Line 24"/>
              <p:cNvSpPr>
                <a:spLocks noChangeShapeType="1"/>
              </p:cNvSpPr>
              <p:nvPr/>
            </p:nvSpPr>
            <p:spPr bwMode="auto">
              <a:xfrm flipH="1">
                <a:off x="2883" y="2052"/>
                <a:ext cx="451" cy="0"/>
              </a:xfrm>
              <a:prstGeom prst="line">
                <a:avLst/>
              </a:prstGeom>
              <a:noFill/>
              <a:ln w="254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8"/>
            <p:cNvGrpSpPr>
              <a:grpSpLocks/>
            </p:cNvGrpSpPr>
            <p:nvPr/>
          </p:nvGrpSpPr>
          <p:grpSpPr bwMode="auto">
            <a:xfrm>
              <a:off x="4365" y="2004"/>
              <a:ext cx="499" cy="97"/>
              <a:chOff x="4365" y="2004"/>
              <a:chExt cx="499" cy="97"/>
            </a:xfrm>
          </p:grpSpPr>
          <p:sp>
            <p:nvSpPr>
              <p:cNvPr id="257032" name="Freeform 26"/>
              <p:cNvSpPr>
                <a:spLocks/>
              </p:cNvSpPr>
              <p:nvPr/>
            </p:nvSpPr>
            <p:spPr bwMode="auto">
              <a:xfrm>
                <a:off x="4687" y="2004"/>
                <a:ext cx="177" cy="97"/>
              </a:xfrm>
              <a:custGeom>
                <a:avLst/>
                <a:gdLst>
                  <a:gd name="T0" fmla="*/ 177 w 177"/>
                  <a:gd name="T1" fmla="*/ 48 h 97"/>
                  <a:gd name="T2" fmla="*/ 0 w 177"/>
                  <a:gd name="T3" fmla="*/ 97 h 97"/>
                  <a:gd name="T4" fmla="*/ 0 w 177"/>
                  <a:gd name="T5" fmla="*/ 0 h 97"/>
                  <a:gd name="T6" fmla="*/ 177 w 177"/>
                  <a:gd name="T7" fmla="*/ 48 h 97"/>
                </a:gdLst>
                <a:ahLst/>
                <a:cxnLst>
                  <a:cxn ang="0">
                    <a:pos x="T0" y="T1"/>
                  </a:cxn>
                  <a:cxn ang="0">
                    <a:pos x="T2" y="T3"/>
                  </a:cxn>
                  <a:cxn ang="0">
                    <a:pos x="T4" y="T5"/>
                  </a:cxn>
                  <a:cxn ang="0">
                    <a:pos x="T6" y="T7"/>
                  </a:cxn>
                </a:cxnLst>
                <a:rect l="0" t="0" r="r" b="b"/>
                <a:pathLst>
                  <a:path w="177" h="97">
                    <a:moveTo>
                      <a:pt x="177" y="48"/>
                    </a:moveTo>
                    <a:lnTo>
                      <a:pt x="0" y="97"/>
                    </a:lnTo>
                    <a:lnTo>
                      <a:pt x="0" y="0"/>
                    </a:lnTo>
                    <a:lnTo>
                      <a:pt x="17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033" name="Line 27"/>
              <p:cNvSpPr>
                <a:spLocks noChangeShapeType="1"/>
              </p:cNvSpPr>
              <p:nvPr/>
            </p:nvSpPr>
            <p:spPr bwMode="auto">
              <a:xfrm flipH="1">
                <a:off x="4365" y="2052"/>
                <a:ext cx="451" cy="0"/>
              </a:xfrm>
              <a:prstGeom prst="line">
                <a:avLst/>
              </a:prstGeom>
              <a:noFill/>
              <a:ln w="254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7" name="Rectangle 29"/>
            <p:cNvSpPr>
              <a:spLocks noChangeArrowheads="1"/>
            </p:cNvSpPr>
            <p:nvPr/>
          </p:nvSpPr>
          <p:spPr bwMode="auto">
            <a:xfrm>
              <a:off x="606" y="2373"/>
              <a:ext cx="81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itchFamily="18" charset="0"/>
                  <a:cs typeface="Arial" pitchFamily="34" charset="0"/>
                </a:rPr>
                <a:t>Analogue input signal</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257025" name="Group 37"/>
            <p:cNvGrpSpPr>
              <a:grpSpLocks/>
            </p:cNvGrpSpPr>
            <p:nvPr/>
          </p:nvGrpSpPr>
          <p:grpSpPr bwMode="auto">
            <a:xfrm>
              <a:off x="5525" y="2004"/>
              <a:ext cx="483" cy="97"/>
              <a:chOff x="5525" y="2004"/>
              <a:chExt cx="483" cy="97"/>
            </a:xfrm>
          </p:grpSpPr>
          <p:sp>
            <p:nvSpPr>
              <p:cNvPr id="257030" name="Freeform 35"/>
              <p:cNvSpPr>
                <a:spLocks/>
              </p:cNvSpPr>
              <p:nvPr/>
            </p:nvSpPr>
            <p:spPr bwMode="auto">
              <a:xfrm>
                <a:off x="5831" y="2004"/>
                <a:ext cx="177" cy="97"/>
              </a:xfrm>
              <a:custGeom>
                <a:avLst/>
                <a:gdLst>
                  <a:gd name="T0" fmla="*/ 177 w 177"/>
                  <a:gd name="T1" fmla="*/ 48 h 97"/>
                  <a:gd name="T2" fmla="*/ 0 w 177"/>
                  <a:gd name="T3" fmla="*/ 97 h 97"/>
                  <a:gd name="T4" fmla="*/ 0 w 177"/>
                  <a:gd name="T5" fmla="*/ 0 h 97"/>
                  <a:gd name="T6" fmla="*/ 177 w 177"/>
                  <a:gd name="T7" fmla="*/ 48 h 97"/>
                </a:gdLst>
                <a:ahLst/>
                <a:cxnLst>
                  <a:cxn ang="0">
                    <a:pos x="T0" y="T1"/>
                  </a:cxn>
                  <a:cxn ang="0">
                    <a:pos x="T2" y="T3"/>
                  </a:cxn>
                  <a:cxn ang="0">
                    <a:pos x="T4" y="T5"/>
                  </a:cxn>
                  <a:cxn ang="0">
                    <a:pos x="T6" y="T7"/>
                  </a:cxn>
                </a:cxnLst>
                <a:rect l="0" t="0" r="r" b="b"/>
                <a:pathLst>
                  <a:path w="177" h="97">
                    <a:moveTo>
                      <a:pt x="177" y="48"/>
                    </a:moveTo>
                    <a:lnTo>
                      <a:pt x="0" y="97"/>
                    </a:lnTo>
                    <a:lnTo>
                      <a:pt x="0" y="0"/>
                    </a:lnTo>
                    <a:lnTo>
                      <a:pt x="17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031" name="Line 36"/>
              <p:cNvSpPr>
                <a:spLocks noChangeShapeType="1"/>
              </p:cNvSpPr>
              <p:nvPr/>
            </p:nvSpPr>
            <p:spPr bwMode="auto">
              <a:xfrm flipH="1">
                <a:off x="5525" y="2052"/>
                <a:ext cx="435" cy="0"/>
              </a:xfrm>
              <a:prstGeom prst="line">
                <a:avLst/>
              </a:prstGeom>
              <a:noFill/>
              <a:ln w="254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57027" name="Line 38"/>
            <p:cNvSpPr>
              <a:spLocks noChangeShapeType="1"/>
            </p:cNvSpPr>
            <p:nvPr/>
          </p:nvSpPr>
          <p:spPr bwMode="auto">
            <a:xfrm>
              <a:off x="6604" y="1847"/>
              <a:ext cx="0" cy="411"/>
            </a:xfrm>
            <a:prstGeom prst="line">
              <a:avLst/>
            </a:prstGeom>
            <a:noFill/>
            <a:ln w="1905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28" name="Line 39"/>
            <p:cNvSpPr>
              <a:spLocks noChangeShapeType="1"/>
            </p:cNvSpPr>
            <p:nvPr/>
          </p:nvSpPr>
          <p:spPr bwMode="auto">
            <a:xfrm flipH="1">
              <a:off x="6185" y="2052"/>
              <a:ext cx="822" cy="0"/>
            </a:xfrm>
            <a:prstGeom prst="line">
              <a:avLst/>
            </a:prstGeom>
            <a:noFill/>
            <a:ln w="1905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2" name="Rectangle 29"/>
          <p:cNvSpPr>
            <a:spLocks noChangeArrowheads="1"/>
          </p:cNvSpPr>
          <p:nvPr/>
        </p:nvSpPr>
        <p:spPr bwMode="auto">
          <a:xfrm>
            <a:off x="9809473" y="4092615"/>
            <a:ext cx="128729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itchFamily="18" charset="0"/>
                <a:cs typeface="Arial" pitchFamily="34" charset="0"/>
              </a:rPr>
              <a:t>Analogue output signal</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57045" name="Freeform 257044"/>
          <p:cNvSpPr/>
          <p:nvPr/>
        </p:nvSpPr>
        <p:spPr>
          <a:xfrm>
            <a:off x="1052376" y="3363800"/>
            <a:ext cx="1204755" cy="377003"/>
          </a:xfrm>
          <a:custGeom>
            <a:avLst/>
            <a:gdLst>
              <a:gd name="connsiteX0" fmla="*/ 0 w 1204912"/>
              <a:gd name="connsiteY0" fmla="*/ 152 h 377003"/>
              <a:gd name="connsiteX1" fmla="*/ 104775 w 1204912"/>
              <a:gd name="connsiteY1" fmla="*/ 9677 h 377003"/>
              <a:gd name="connsiteX2" fmla="*/ 238125 w 1204912"/>
              <a:gd name="connsiteY2" fmla="*/ 62064 h 377003"/>
              <a:gd name="connsiteX3" fmla="*/ 347662 w 1204912"/>
              <a:gd name="connsiteY3" fmla="*/ 166839 h 377003"/>
              <a:gd name="connsiteX4" fmla="*/ 400050 w 1204912"/>
              <a:gd name="connsiteY4" fmla="*/ 271614 h 377003"/>
              <a:gd name="connsiteX5" fmla="*/ 481012 w 1204912"/>
              <a:gd name="connsiteY5" fmla="*/ 347814 h 377003"/>
              <a:gd name="connsiteX6" fmla="*/ 600075 w 1204912"/>
              <a:gd name="connsiteY6" fmla="*/ 376389 h 377003"/>
              <a:gd name="connsiteX7" fmla="*/ 742950 w 1204912"/>
              <a:gd name="connsiteY7" fmla="*/ 357339 h 377003"/>
              <a:gd name="connsiteX8" fmla="*/ 871537 w 1204912"/>
              <a:gd name="connsiteY8" fmla="*/ 252564 h 377003"/>
              <a:gd name="connsiteX9" fmla="*/ 976312 w 1204912"/>
              <a:gd name="connsiteY9" fmla="*/ 133502 h 377003"/>
              <a:gd name="connsiteX10" fmla="*/ 1114425 w 1204912"/>
              <a:gd name="connsiteY10" fmla="*/ 57302 h 377003"/>
              <a:gd name="connsiteX11" fmla="*/ 1204912 w 1204912"/>
              <a:gd name="connsiteY11" fmla="*/ 38252 h 37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4912" h="377003">
                <a:moveTo>
                  <a:pt x="0" y="152"/>
                </a:moveTo>
                <a:cubicBezTo>
                  <a:pt x="32544" y="-245"/>
                  <a:pt x="65088" y="-642"/>
                  <a:pt x="104775" y="9677"/>
                </a:cubicBezTo>
                <a:cubicBezTo>
                  <a:pt x="144463" y="19996"/>
                  <a:pt x="197644" y="35870"/>
                  <a:pt x="238125" y="62064"/>
                </a:cubicBezTo>
                <a:cubicBezTo>
                  <a:pt x="278606" y="88258"/>
                  <a:pt x="320675" y="131914"/>
                  <a:pt x="347662" y="166839"/>
                </a:cubicBezTo>
                <a:cubicBezTo>
                  <a:pt x="374650" y="201764"/>
                  <a:pt x="377825" y="241452"/>
                  <a:pt x="400050" y="271614"/>
                </a:cubicBezTo>
                <a:cubicBezTo>
                  <a:pt x="422275" y="301776"/>
                  <a:pt x="447675" y="330352"/>
                  <a:pt x="481012" y="347814"/>
                </a:cubicBezTo>
                <a:cubicBezTo>
                  <a:pt x="514349" y="365276"/>
                  <a:pt x="556419" y="374802"/>
                  <a:pt x="600075" y="376389"/>
                </a:cubicBezTo>
                <a:cubicBezTo>
                  <a:pt x="643731" y="377976"/>
                  <a:pt x="697706" y="377976"/>
                  <a:pt x="742950" y="357339"/>
                </a:cubicBezTo>
                <a:cubicBezTo>
                  <a:pt x="788194" y="336702"/>
                  <a:pt x="832643" y="289870"/>
                  <a:pt x="871537" y="252564"/>
                </a:cubicBezTo>
                <a:cubicBezTo>
                  <a:pt x="910431" y="215258"/>
                  <a:pt x="935831" y="166046"/>
                  <a:pt x="976312" y="133502"/>
                </a:cubicBezTo>
                <a:cubicBezTo>
                  <a:pt x="1016793" y="100958"/>
                  <a:pt x="1076325" y="73177"/>
                  <a:pt x="1114425" y="57302"/>
                </a:cubicBezTo>
                <a:cubicBezTo>
                  <a:pt x="1152525" y="41427"/>
                  <a:pt x="1178718" y="39839"/>
                  <a:pt x="1204912" y="38252"/>
                </a:cubicBezTo>
              </a:path>
            </a:pathLst>
          </a:cu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eform 54"/>
          <p:cNvSpPr/>
          <p:nvPr/>
        </p:nvSpPr>
        <p:spPr>
          <a:xfrm>
            <a:off x="9866621" y="3344064"/>
            <a:ext cx="1204755" cy="377003"/>
          </a:xfrm>
          <a:custGeom>
            <a:avLst/>
            <a:gdLst>
              <a:gd name="connsiteX0" fmla="*/ 0 w 1204912"/>
              <a:gd name="connsiteY0" fmla="*/ 152 h 377003"/>
              <a:gd name="connsiteX1" fmla="*/ 104775 w 1204912"/>
              <a:gd name="connsiteY1" fmla="*/ 9677 h 377003"/>
              <a:gd name="connsiteX2" fmla="*/ 238125 w 1204912"/>
              <a:gd name="connsiteY2" fmla="*/ 62064 h 377003"/>
              <a:gd name="connsiteX3" fmla="*/ 347662 w 1204912"/>
              <a:gd name="connsiteY3" fmla="*/ 166839 h 377003"/>
              <a:gd name="connsiteX4" fmla="*/ 400050 w 1204912"/>
              <a:gd name="connsiteY4" fmla="*/ 271614 h 377003"/>
              <a:gd name="connsiteX5" fmla="*/ 481012 w 1204912"/>
              <a:gd name="connsiteY5" fmla="*/ 347814 h 377003"/>
              <a:gd name="connsiteX6" fmla="*/ 600075 w 1204912"/>
              <a:gd name="connsiteY6" fmla="*/ 376389 h 377003"/>
              <a:gd name="connsiteX7" fmla="*/ 742950 w 1204912"/>
              <a:gd name="connsiteY7" fmla="*/ 357339 h 377003"/>
              <a:gd name="connsiteX8" fmla="*/ 871537 w 1204912"/>
              <a:gd name="connsiteY8" fmla="*/ 252564 h 377003"/>
              <a:gd name="connsiteX9" fmla="*/ 976312 w 1204912"/>
              <a:gd name="connsiteY9" fmla="*/ 133502 h 377003"/>
              <a:gd name="connsiteX10" fmla="*/ 1114425 w 1204912"/>
              <a:gd name="connsiteY10" fmla="*/ 57302 h 377003"/>
              <a:gd name="connsiteX11" fmla="*/ 1204912 w 1204912"/>
              <a:gd name="connsiteY11" fmla="*/ 38252 h 37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4912" h="377003">
                <a:moveTo>
                  <a:pt x="0" y="152"/>
                </a:moveTo>
                <a:cubicBezTo>
                  <a:pt x="32544" y="-245"/>
                  <a:pt x="65088" y="-642"/>
                  <a:pt x="104775" y="9677"/>
                </a:cubicBezTo>
                <a:cubicBezTo>
                  <a:pt x="144463" y="19996"/>
                  <a:pt x="197644" y="35870"/>
                  <a:pt x="238125" y="62064"/>
                </a:cubicBezTo>
                <a:cubicBezTo>
                  <a:pt x="278606" y="88258"/>
                  <a:pt x="320675" y="131914"/>
                  <a:pt x="347662" y="166839"/>
                </a:cubicBezTo>
                <a:cubicBezTo>
                  <a:pt x="374650" y="201764"/>
                  <a:pt x="377825" y="241452"/>
                  <a:pt x="400050" y="271614"/>
                </a:cubicBezTo>
                <a:cubicBezTo>
                  <a:pt x="422275" y="301776"/>
                  <a:pt x="447675" y="330352"/>
                  <a:pt x="481012" y="347814"/>
                </a:cubicBezTo>
                <a:cubicBezTo>
                  <a:pt x="514349" y="365276"/>
                  <a:pt x="556419" y="374802"/>
                  <a:pt x="600075" y="376389"/>
                </a:cubicBezTo>
                <a:cubicBezTo>
                  <a:pt x="643731" y="377976"/>
                  <a:pt x="697706" y="377976"/>
                  <a:pt x="742950" y="357339"/>
                </a:cubicBezTo>
                <a:cubicBezTo>
                  <a:pt x="788194" y="336702"/>
                  <a:pt x="832643" y="289870"/>
                  <a:pt x="871537" y="252564"/>
                </a:cubicBezTo>
                <a:cubicBezTo>
                  <a:pt x="910431" y="215258"/>
                  <a:pt x="935831" y="166046"/>
                  <a:pt x="976312" y="133502"/>
                </a:cubicBezTo>
                <a:cubicBezTo>
                  <a:pt x="1016793" y="100958"/>
                  <a:pt x="1076325" y="73177"/>
                  <a:pt x="1114425" y="57302"/>
                </a:cubicBezTo>
                <a:cubicBezTo>
                  <a:pt x="1152525" y="41427"/>
                  <a:pt x="1178718" y="39839"/>
                  <a:pt x="1204912" y="38252"/>
                </a:cubicBezTo>
              </a:path>
            </a:pathLst>
          </a:cu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7052" name="Group 257051"/>
          <p:cNvGrpSpPr/>
          <p:nvPr/>
        </p:nvGrpSpPr>
        <p:grpSpPr>
          <a:xfrm>
            <a:off x="3407602" y="3026768"/>
            <a:ext cx="5477749" cy="2540317"/>
            <a:chOff x="3408046" y="3026767"/>
            <a:chExt cx="5478462" cy="2540317"/>
          </a:xfrm>
        </p:grpSpPr>
        <p:sp>
          <p:nvSpPr>
            <p:cNvPr id="5" name="TextBox 4"/>
            <p:cNvSpPr txBox="1"/>
            <p:nvPr/>
          </p:nvSpPr>
          <p:spPr>
            <a:xfrm>
              <a:off x="4767001" y="5092680"/>
              <a:ext cx="2704682" cy="369332"/>
            </a:xfrm>
            <a:prstGeom prst="rect">
              <a:avLst/>
            </a:prstGeom>
            <a:noFill/>
          </p:spPr>
          <p:txBody>
            <a:bodyPr wrap="none" rtlCol="0">
              <a:spAutoFit/>
            </a:bodyPr>
            <a:lstStyle/>
            <a:p>
              <a:r>
                <a:rPr lang="en-GB" b="0" dirty="0"/>
                <a:t>CODEC on the audio card</a:t>
              </a:r>
            </a:p>
          </p:txBody>
        </p:sp>
        <p:sp>
          <p:nvSpPr>
            <p:cNvPr id="257046" name="Oval 257045"/>
            <p:cNvSpPr/>
            <p:nvPr/>
          </p:nvSpPr>
          <p:spPr>
            <a:xfrm>
              <a:off x="3408046" y="3034704"/>
              <a:ext cx="1362074" cy="1035051"/>
            </a:xfrm>
            <a:prstGeom prst="ellipse">
              <a:avLst/>
            </a:prstGeom>
            <a:noFill/>
            <a:ln w="38100">
              <a:solidFill>
                <a:srgbClr val="92D050">
                  <a:alpha val="51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7524434" y="3026767"/>
              <a:ext cx="1362074" cy="1035051"/>
            </a:xfrm>
            <a:prstGeom prst="ellipse">
              <a:avLst/>
            </a:prstGeom>
            <a:noFill/>
            <a:ln w="38100">
              <a:solidFill>
                <a:srgbClr val="92D050">
                  <a:alpha val="51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Arc 57"/>
            <p:cNvSpPr/>
            <p:nvPr/>
          </p:nvSpPr>
          <p:spPr>
            <a:xfrm rot="14366136">
              <a:off x="3858900" y="4190890"/>
              <a:ext cx="1194035" cy="709761"/>
            </a:xfrm>
            <a:prstGeom prst="arc">
              <a:avLst>
                <a:gd name="adj1" fmla="val 12896527"/>
                <a:gd name="adj2" fmla="val 20728279"/>
              </a:avLst>
            </a:prstGeom>
            <a:ln w="50800">
              <a:solidFill>
                <a:srgbClr val="92D050">
                  <a:alpha val="51000"/>
                </a:srgbClr>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9" name="Arc 58"/>
            <p:cNvSpPr/>
            <p:nvPr/>
          </p:nvSpPr>
          <p:spPr>
            <a:xfrm rot="18008242" flipV="1">
              <a:off x="7088791" y="3998091"/>
              <a:ext cx="1414955" cy="899393"/>
            </a:xfrm>
            <a:prstGeom prst="arc">
              <a:avLst>
                <a:gd name="adj1" fmla="val 12798190"/>
                <a:gd name="adj2" fmla="val 20049564"/>
              </a:avLst>
            </a:prstGeom>
            <a:ln w="50800">
              <a:solidFill>
                <a:srgbClr val="92D050">
                  <a:alpha val="51000"/>
                </a:srgbClr>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57047" name="Rounded Rectangle 257046"/>
            <p:cNvSpPr/>
            <p:nvPr/>
          </p:nvSpPr>
          <p:spPr>
            <a:xfrm>
              <a:off x="4551362" y="5010824"/>
              <a:ext cx="3094038" cy="556260"/>
            </a:xfrm>
            <a:prstGeom prst="roundRect">
              <a:avLst/>
            </a:prstGeom>
            <a:noFill/>
            <a:ln w="44450">
              <a:solidFill>
                <a:srgbClr val="92D050">
                  <a:alpha val="51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7053" name="Group 257052"/>
          <p:cNvGrpSpPr/>
          <p:nvPr/>
        </p:nvGrpSpPr>
        <p:grpSpPr>
          <a:xfrm>
            <a:off x="4874419" y="1234945"/>
            <a:ext cx="2488252" cy="3134689"/>
            <a:chOff x="4875050" y="1234945"/>
            <a:chExt cx="2488575" cy="3134689"/>
          </a:xfrm>
        </p:grpSpPr>
        <p:sp>
          <p:nvSpPr>
            <p:cNvPr id="4" name="TextBox 3"/>
            <p:cNvSpPr txBox="1"/>
            <p:nvPr/>
          </p:nvSpPr>
          <p:spPr>
            <a:xfrm>
              <a:off x="5130379" y="1319097"/>
              <a:ext cx="1931999" cy="646331"/>
            </a:xfrm>
            <a:prstGeom prst="rect">
              <a:avLst/>
            </a:prstGeom>
            <a:noFill/>
          </p:spPr>
          <p:txBody>
            <a:bodyPr wrap="none" rtlCol="0">
              <a:spAutoFit/>
            </a:bodyPr>
            <a:lstStyle/>
            <a:p>
              <a:pPr algn="ctr"/>
              <a:r>
                <a:rPr lang="en-GB" dirty="0"/>
                <a:t>Microcontroller</a:t>
              </a:r>
              <a:r>
                <a:rPr lang="en-GB" b="0" dirty="0"/>
                <a:t> </a:t>
              </a:r>
            </a:p>
            <a:p>
              <a:pPr algn="ctr"/>
              <a:r>
                <a:rPr lang="en-GB" b="0" dirty="0"/>
                <a:t>(ARM Cortex-M4)</a:t>
              </a:r>
            </a:p>
          </p:txBody>
        </p:sp>
        <p:grpSp>
          <p:nvGrpSpPr>
            <p:cNvPr id="61" name="Group 60"/>
            <p:cNvGrpSpPr/>
            <p:nvPr/>
          </p:nvGrpSpPr>
          <p:grpSpPr>
            <a:xfrm>
              <a:off x="4875050" y="1234945"/>
              <a:ext cx="2488575" cy="3134689"/>
              <a:chOff x="2996741" y="1929823"/>
              <a:chExt cx="2488575" cy="3134689"/>
            </a:xfrm>
          </p:grpSpPr>
          <p:sp>
            <p:nvSpPr>
              <p:cNvPr id="62" name="Oval 61"/>
              <p:cNvSpPr/>
              <p:nvPr/>
            </p:nvSpPr>
            <p:spPr>
              <a:xfrm>
                <a:off x="2996741" y="1929823"/>
                <a:ext cx="2488575" cy="898655"/>
              </a:xfrm>
              <a:prstGeom prst="ellipse">
                <a:avLst/>
              </a:prstGeom>
              <a:noFill/>
              <a:ln w="50800">
                <a:solidFill>
                  <a:schemeClr val="accent1">
                    <a:alpha val="53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478308" y="3598120"/>
                <a:ext cx="1560513" cy="1466392"/>
              </a:xfrm>
              <a:prstGeom prst="ellipse">
                <a:avLst/>
              </a:prstGeom>
              <a:noFill/>
              <a:ln w="50800">
                <a:solidFill>
                  <a:schemeClr val="accent1">
                    <a:alpha val="53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57049" name="Straight Arrow Connector 257048"/>
            <p:cNvCxnSpPr/>
            <p:nvPr/>
          </p:nvCxnSpPr>
          <p:spPr>
            <a:xfrm>
              <a:off x="6120116" y="2249077"/>
              <a:ext cx="0" cy="570323"/>
            </a:xfrm>
            <a:prstGeom prst="straightConnector1">
              <a:avLst/>
            </a:prstGeom>
            <a:ln w="44450">
              <a:solidFill>
                <a:schemeClr val="accent1">
                  <a:alpha val="6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05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052"/>
                                        </p:tgtEl>
                                        <p:attrNameLst>
                                          <p:attrName>style.visibility</p:attrName>
                                        </p:attrNameLst>
                                      </p:cBhvr>
                                      <p:to>
                                        <p:strVal val="visible"/>
                                      </p:to>
                                    </p:set>
                                    <p:animEffect transition="in" filter="fade">
                                      <p:cBhvr>
                                        <p:cTn id="7" dur="500"/>
                                        <p:tgtEl>
                                          <p:spTgt spid="257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053"/>
                                        </p:tgtEl>
                                        <p:attrNameLst>
                                          <p:attrName>style.visibility</p:attrName>
                                        </p:attrNameLst>
                                      </p:cBhvr>
                                      <p:to>
                                        <p:strVal val="visible"/>
                                      </p:to>
                                    </p:set>
                                    <p:animEffect transition="in" filter="fade">
                                      <p:cBhvr>
                                        <p:cTn id="12" dur="500"/>
                                        <p:tgtEl>
                                          <p:spTgt spid="257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Fourier Transform of a periodic signal</a:t>
            </a:r>
          </a:p>
        </p:txBody>
      </p:sp>
      <p:sp>
        <p:nvSpPr>
          <p:cNvPr id="7" name="TextBox 6"/>
          <p:cNvSpPr txBox="1"/>
          <p:nvPr/>
        </p:nvSpPr>
        <p:spPr>
          <a:xfrm>
            <a:off x="685405" y="5366024"/>
            <a:ext cx="11275614" cy="769441"/>
          </a:xfrm>
          <a:prstGeom prst="rect">
            <a:avLst/>
          </a:prstGeom>
          <a:noFill/>
        </p:spPr>
        <p:txBody>
          <a:bodyPr wrap="square" rtlCol="0">
            <a:spAutoFit/>
          </a:bodyPr>
          <a:lstStyle/>
          <a:p>
            <a:r>
              <a:rPr lang="en-GB" sz="2200" b="0" dirty="0">
                <a:solidFill>
                  <a:schemeClr val="accent1"/>
                </a:solidFill>
              </a:rPr>
              <a:t>The Fourier transform of a periodic signal is th</a:t>
            </a:r>
            <a:r>
              <a:rPr lang="en-GB" sz="2200" dirty="0">
                <a:solidFill>
                  <a:schemeClr val="accent1"/>
                </a:solidFill>
              </a:rPr>
              <a:t>e sum of </a:t>
            </a:r>
            <a:r>
              <a:rPr lang="en-GB" sz="2200" i="1" dirty="0">
                <a:solidFill>
                  <a:schemeClr val="accent1"/>
                </a:solidFill>
              </a:rPr>
              <a:t>2</a:t>
            </a:r>
            <a:r>
              <a:rPr lang="en-GB" sz="2200" i="1" dirty="0">
                <a:solidFill>
                  <a:schemeClr val="accent1"/>
                </a:solidFill>
                <a:latin typeface="Symbol" pitchFamily="2" charset="2"/>
              </a:rPr>
              <a:t>p</a:t>
            </a:r>
            <a:r>
              <a:rPr lang="en-GB" sz="2200" i="1" dirty="0">
                <a:solidFill>
                  <a:schemeClr val="accent1"/>
                </a:solidFill>
              </a:rPr>
              <a:t>a</a:t>
            </a:r>
            <a:r>
              <a:rPr lang="en-GB" sz="2200" i="1" baseline="-25000" dirty="0">
                <a:solidFill>
                  <a:schemeClr val="accent1"/>
                </a:solidFill>
              </a:rPr>
              <a:t>0</a:t>
            </a:r>
            <a:r>
              <a:rPr lang="en-GB" sz="2200" dirty="0">
                <a:solidFill>
                  <a:schemeClr val="accent1"/>
                </a:solidFill>
              </a:rPr>
              <a:t> and an infinite train of impulses centred at multiple of the fundamental frequency weighted by 2</a:t>
            </a:r>
            <a:r>
              <a:rPr lang="en-GB" sz="2200" dirty="0">
                <a:solidFill>
                  <a:schemeClr val="accent1"/>
                </a:solidFill>
                <a:latin typeface="Symbol" pitchFamily="2" charset="2"/>
              </a:rPr>
              <a:t>p</a:t>
            </a:r>
            <a:r>
              <a:rPr lang="en-GB" sz="2200" dirty="0">
                <a:solidFill>
                  <a:schemeClr val="accent1"/>
                </a:solidFill>
              </a:rPr>
              <a:t> times its spectral coefficients </a:t>
            </a:r>
            <a:r>
              <a:rPr lang="en-GB" sz="2200" i="1" dirty="0" err="1">
                <a:solidFill>
                  <a:schemeClr val="accent1"/>
                </a:solidFill>
              </a:rPr>
              <a:t>a</a:t>
            </a:r>
            <a:r>
              <a:rPr lang="en-GB" sz="2200" i="1" baseline="-25000" dirty="0" err="1">
                <a:solidFill>
                  <a:schemeClr val="accent1"/>
                </a:solidFill>
              </a:rPr>
              <a:t>k</a:t>
            </a:r>
            <a:r>
              <a:rPr lang="en-GB" sz="2200" b="0" dirty="0">
                <a:solidFill>
                  <a:schemeClr val="accent1"/>
                </a:solidFill>
              </a:rPr>
              <a:t>. </a:t>
            </a:r>
          </a:p>
        </p:txBody>
      </p:sp>
      <p:sp>
        <p:nvSpPr>
          <p:cNvPr id="8" name="TextBox 7">
            <a:extLst>
              <a:ext uri="{FF2B5EF4-FFF2-40B4-BE49-F238E27FC236}">
                <a16:creationId xmlns:a16="http://schemas.microsoft.com/office/drawing/2014/main" id="{A15AA261-1E78-844F-9C15-40F0374A9A95}"/>
              </a:ext>
            </a:extLst>
          </p:cNvPr>
          <p:cNvSpPr txBox="1"/>
          <p:nvPr/>
        </p:nvSpPr>
        <p:spPr>
          <a:xfrm>
            <a:off x="378619" y="1219200"/>
            <a:ext cx="10816427" cy="2800767"/>
          </a:xfrm>
          <a:prstGeom prst="rect">
            <a:avLst/>
          </a:prstGeom>
          <a:noFill/>
        </p:spPr>
        <p:txBody>
          <a:bodyPr wrap="square" rtlCol="0">
            <a:spAutoFit/>
          </a:bodyPr>
          <a:lstStyle/>
          <a:p>
            <a:r>
              <a:rPr lang="en-GB" sz="2200" b="0" dirty="0"/>
              <a:t>A periodic signal, x(t), can always be written </a:t>
            </a:r>
            <a:r>
              <a:rPr lang="en-GB" sz="2200" dirty="0"/>
              <a:t>as a Fourier series, with Fourier series coefficients </a:t>
            </a:r>
            <a:r>
              <a:rPr lang="en-GB" sz="2200" i="1" dirty="0" err="1"/>
              <a:t>a</a:t>
            </a:r>
            <a:r>
              <a:rPr lang="en-GB" sz="2200" i="1" baseline="-25000" dirty="0" err="1"/>
              <a:t>k</a:t>
            </a:r>
            <a:r>
              <a:rPr lang="en-GB" sz="2200" dirty="0"/>
              <a:t> so that: </a:t>
            </a:r>
          </a:p>
          <a:p>
            <a:endParaRPr lang="en-GB" sz="2200" b="0" dirty="0"/>
          </a:p>
          <a:p>
            <a:endParaRPr lang="en-GB" sz="2200" dirty="0"/>
          </a:p>
          <a:p>
            <a:endParaRPr lang="en-GB" sz="2200" dirty="0"/>
          </a:p>
          <a:p>
            <a:r>
              <a:rPr lang="en-GB" sz="2200" dirty="0"/>
              <a:t>Now remember</a:t>
            </a:r>
          </a:p>
          <a:p>
            <a:endParaRPr lang="en-GB" sz="2200" dirty="0"/>
          </a:p>
          <a:p>
            <a:r>
              <a:rPr lang="en-GB" sz="2200" dirty="0"/>
              <a:t>Therefore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B15CC4-FFF2-7744-9BAE-991FDD5CD5F3}"/>
                  </a:ext>
                </a:extLst>
              </p:cNvPr>
              <p:cNvSpPr txBox="1"/>
              <p:nvPr/>
            </p:nvSpPr>
            <p:spPr>
              <a:xfrm>
                <a:off x="3573570" y="1661542"/>
                <a:ext cx="4798219" cy="914400"/>
              </a:xfrm>
              <a:prstGeom prst="rect">
                <a:avLst/>
              </a:prstGeom>
            </p:spPr>
            <p:txBody>
              <a:bodyPr vert="horz" wrap="none" lIns="0" tIns="0" rIns="0" bIns="0" rtlCol="0" anchor="t">
                <a:no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 </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𝑘</m:t>
                          </m:r>
                          <m:r>
                            <a:rPr lang="en-GB" sz="2400" b="0" i="1" smtClean="0">
                              <a:latin typeface="Cambria Math" panose="02040503050406030204" pitchFamily="18" charset="0"/>
                            </a:rPr>
                            <m:t>=−∞</m:t>
                          </m:r>
                        </m:sub>
                        <m:sup>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m:t>
                          </m:r>
                        </m:sup>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𝑘</m:t>
                              </m:r>
                            </m:sub>
                          </m:sSub>
                        </m:e>
                      </m:nary>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𝑗𝑘</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0</m:t>
                              </m:r>
                            </m:sub>
                          </m:sSub>
                          <m:r>
                            <a:rPr lang="en-GB" sz="2400" b="0" i="1" smtClean="0">
                              <a:latin typeface="Cambria Math" panose="02040503050406030204" pitchFamily="18" charset="0"/>
                            </a:rPr>
                            <m:t>𝑡</m:t>
                          </m:r>
                        </m:sup>
                      </m:sSup>
                    </m:oMath>
                  </m:oMathPara>
                </a14:m>
                <a:endParaRPr lang="en-US" sz="2400" dirty="0"/>
              </a:p>
            </p:txBody>
          </p:sp>
        </mc:Choice>
        <mc:Fallback xmlns="">
          <p:sp>
            <p:nvSpPr>
              <p:cNvPr id="5" name="TextBox 4">
                <a:extLst>
                  <a:ext uri="{FF2B5EF4-FFF2-40B4-BE49-F238E27FC236}">
                    <a16:creationId xmlns:a16="http://schemas.microsoft.com/office/drawing/2014/main" id="{C7B15CC4-FFF2-7744-9BAE-991FDD5CD5F3}"/>
                  </a:ext>
                </a:extLst>
              </p:cNvPr>
              <p:cNvSpPr txBox="1">
                <a:spLocks noRot="1" noChangeAspect="1" noMove="1" noResize="1" noEditPoints="1" noAdjustHandles="1" noChangeArrowheads="1" noChangeShapeType="1" noTextEdit="1"/>
              </p:cNvSpPr>
              <p:nvPr/>
            </p:nvSpPr>
            <p:spPr>
              <a:xfrm>
                <a:off x="3573570" y="1661542"/>
                <a:ext cx="4798219" cy="914400"/>
              </a:xfrm>
              <a:prstGeom prst="rect">
                <a:avLst/>
              </a:prstGeom>
              <a:blipFill>
                <a:blip r:embed="rId3"/>
                <a:stretch>
                  <a:fillRect t="-132877" b="-210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32880B7-D936-6841-BDC2-5F6BA3C20421}"/>
                  </a:ext>
                </a:extLst>
              </p:cNvPr>
              <p:cNvSpPr txBox="1"/>
              <p:nvPr/>
            </p:nvSpPr>
            <p:spPr>
              <a:xfrm>
                <a:off x="2664619" y="2913086"/>
                <a:ext cx="7239000" cy="602058"/>
              </a:xfrm>
              <a:prstGeom prst="rect">
                <a:avLst/>
              </a:prstGeom>
            </p:spPr>
            <p:txBody>
              <a:bodyPr vert="horz" wrap="none" lIns="0" tIns="0" rIns="0" bIns="0" rtlCol="0" anchor="t">
                <a:noAutofit/>
              </a:bodyPr>
              <a:lstStyle/>
              <a:p>
                <a14:m>
                  <m:oMath xmlns:m="http://schemas.openxmlformats.org/officeDocument/2006/math">
                    <m:r>
                      <a:rPr lang="en-GB" sz="2400" b="0" i="1" smtClean="0">
                        <a:latin typeface="Cambria Math" panose="02040503050406030204" pitchFamily="18" charset="0"/>
                      </a:rPr>
                      <m:t>𝑋</m:t>
                    </m:r>
                    <m:d>
                      <m:dPr>
                        <m:ctrlPr>
                          <a:rPr lang="en-GB" sz="2400" b="0" i="1" smtClean="0">
                            <a:latin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𝜔</m:t>
                        </m:r>
                      </m:e>
                    </m:d>
                    <m:r>
                      <a:rPr lang="en-GB" sz="2400" b="0" i="1" smtClean="0">
                        <a:latin typeface="Cambria Math" panose="02040503050406030204" pitchFamily="18" charset="0"/>
                        <a:ea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𝜋𝛿</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ea typeface="Cambria Math" panose="02040503050406030204" pitchFamily="18" charset="0"/>
                              </a:rPr>
                              <m:t>0</m:t>
                            </m:r>
                          </m:sub>
                        </m:sSub>
                      </m:e>
                    </m:d>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𝑥</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𝑡</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1</m:t>
                        </m:r>
                      </m:num>
                      <m:den>
                        <m:r>
                          <a:rPr lang="en-GB" sz="2400" b="0" i="1" smtClean="0">
                            <a:latin typeface="Cambria Math" panose="02040503050406030204" pitchFamily="18" charset="0"/>
                            <a:ea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m:t>
                        </m:r>
                      </m:den>
                    </m:f>
                    <m:nary>
                      <m:naryPr>
                        <m:limLoc m:val="undOvr"/>
                        <m:ctrlPr>
                          <a:rPr lang="en-GB" sz="2400" b="0" i="1" smtClean="0">
                            <a:latin typeface="Cambria Math" panose="02040503050406030204" pitchFamily="18" charset="0"/>
                            <a:ea typeface="Cambria Math" panose="02040503050406030204" pitchFamily="18" charset="0"/>
                          </a:rPr>
                        </m:ctrlPr>
                      </m:naryPr>
                      <m:sub>
                        <m:r>
                          <m:rPr>
                            <m:brk m:alnAt="24"/>
                          </m:rP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m:t>
                        </m:r>
                      </m:sub>
                      <m:sup>
                        <m:r>
                          <a:rPr lang="en-GB" sz="2400" b="0" i="1" smtClean="0">
                            <a:latin typeface="Cambria Math" panose="02040503050406030204" pitchFamily="18" charset="0"/>
                            <a:ea typeface="Cambria Math" panose="02040503050406030204" pitchFamily="18" charset="0"/>
                          </a:rPr>
                          <m:t>+∞</m:t>
                        </m:r>
                      </m:sup>
                      <m:e>
                        <m:r>
                          <a:rPr lang="en-GB" sz="2400" i="1">
                            <a:latin typeface="Cambria Math" panose="02040503050406030204" pitchFamily="18" charset="0"/>
                            <a:ea typeface="Cambria Math" panose="02040503050406030204" pitchFamily="18" charset="0"/>
                          </a:rPr>
                          <m:t>2</m:t>
                        </m:r>
                        <m:r>
                          <a:rPr lang="en-GB" sz="2400" i="1">
                            <a:latin typeface="Cambria Math" panose="02040503050406030204" pitchFamily="18" charset="0"/>
                            <a:ea typeface="Cambria Math" panose="02040503050406030204" pitchFamily="18" charset="0"/>
                          </a:rPr>
                          <m:t>𝜋𝛿</m:t>
                        </m:r>
                        <m:d>
                          <m:dPr>
                            <m:ctrlPr>
                              <a:rPr lang="en-GB" sz="2400" i="1">
                                <a:latin typeface="Cambria Math" panose="02040503050406030204" pitchFamily="18" charset="0"/>
                                <a:ea typeface="Cambria Math" panose="02040503050406030204" pitchFamily="18" charset="0"/>
                              </a:rPr>
                            </m:ctrlPr>
                          </m:dPr>
                          <m:e>
                            <m:r>
                              <a:rPr lang="en-GB" sz="2400" i="1">
                                <a:latin typeface="Cambria Math" panose="02040503050406030204" pitchFamily="18" charset="0"/>
                                <a:ea typeface="Cambria Math" panose="02040503050406030204" pitchFamily="18" charset="0"/>
                              </a:rPr>
                              <m:t>𝜔</m:t>
                            </m:r>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𝜔</m:t>
                                </m:r>
                              </m:e>
                              <m:sub>
                                <m:r>
                                  <a:rPr lang="en-GB" sz="2400" i="1">
                                    <a:latin typeface="Cambria Math" panose="02040503050406030204" pitchFamily="18" charset="0"/>
                                    <a:ea typeface="Cambria Math" panose="02040503050406030204" pitchFamily="18" charset="0"/>
                                  </a:rPr>
                                  <m:t>0</m:t>
                                </m:r>
                              </m:sub>
                            </m:sSub>
                          </m:e>
                        </m:d>
                      </m:e>
                    </m:nary>
                  </m:oMath>
                </a14:m>
                <a:r>
                  <a:rPr lang="en-GB" sz="2400" dirty="0"/>
                  <a:t> </a:t>
                </a:r>
                <a14:m>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𝑒</m:t>
                        </m:r>
                      </m:e>
                      <m:sup>
                        <m:r>
                          <a:rPr lang="en-GB" sz="2400" i="1">
                            <a:latin typeface="Cambria Math" panose="02040503050406030204" pitchFamily="18" charset="0"/>
                          </a:rPr>
                          <m:t>𝑗</m:t>
                        </m:r>
                        <m:r>
                          <a:rPr lang="en-GB" sz="2400" i="1" smtClean="0">
                            <a:latin typeface="Cambria Math" panose="02040503050406030204" pitchFamily="18" charset="0"/>
                            <a:ea typeface="Cambria Math" panose="02040503050406030204" pitchFamily="18" charset="0"/>
                          </a:rPr>
                          <m:t>𝜔</m:t>
                        </m:r>
                        <m:r>
                          <a:rPr lang="en-GB" sz="2400" i="1">
                            <a:latin typeface="Cambria Math" panose="02040503050406030204" pitchFamily="18" charset="0"/>
                          </a:rPr>
                          <m:t>𝑡</m:t>
                        </m:r>
                      </m:sup>
                    </m:sSup>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𝜔</m:t>
                    </m:r>
                  </m:oMath>
                </a14:m>
                <a:r>
                  <a:rPr lang="en-US" sz="2400" dirty="0"/>
                  <a:t>=</a:t>
                </a:r>
                <a:r>
                  <a:rPr lang="en-GB" sz="2400" dirty="0"/>
                  <a:t> </a:t>
                </a:r>
                <a14:m>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𝑒</m:t>
                        </m:r>
                      </m:e>
                      <m:sup>
                        <m:r>
                          <a:rPr lang="en-GB" sz="2400" i="1">
                            <a:latin typeface="Cambria Math" panose="02040503050406030204" pitchFamily="18" charset="0"/>
                          </a:rPr>
                          <m:t>𝑗</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0</m:t>
                            </m:r>
                          </m:sub>
                        </m:sSub>
                        <m:r>
                          <a:rPr lang="en-GB" sz="2400" i="1">
                            <a:latin typeface="Cambria Math" panose="02040503050406030204" pitchFamily="18" charset="0"/>
                          </a:rPr>
                          <m:t>𝑡</m:t>
                        </m:r>
                      </m:sup>
                    </m:sSup>
                  </m:oMath>
                </a14:m>
                <a:endParaRPr lang="en-US" sz="2400" dirty="0"/>
              </a:p>
            </p:txBody>
          </p:sp>
        </mc:Choice>
        <mc:Fallback xmlns="">
          <p:sp>
            <p:nvSpPr>
              <p:cNvPr id="9" name="TextBox 8">
                <a:extLst>
                  <a:ext uri="{FF2B5EF4-FFF2-40B4-BE49-F238E27FC236}">
                    <a16:creationId xmlns:a16="http://schemas.microsoft.com/office/drawing/2014/main" id="{732880B7-D936-6841-BDC2-5F6BA3C20421}"/>
                  </a:ext>
                </a:extLst>
              </p:cNvPr>
              <p:cNvSpPr txBox="1">
                <a:spLocks noRot="1" noChangeAspect="1" noMove="1" noResize="1" noEditPoints="1" noAdjustHandles="1" noChangeArrowheads="1" noChangeShapeType="1" noTextEdit="1"/>
              </p:cNvSpPr>
              <p:nvPr/>
            </p:nvSpPr>
            <p:spPr>
              <a:xfrm>
                <a:off x="2664619" y="2913086"/>
                <a:ext cx="7239000" cy="602058"/>
              </a:xfrm>
              <a:prstGeom prst="rect">
                <a:avLst/>
              </a:prstGeom>
              <a:blipFill>
                <a:blip r:embed="rId4"/>
                <a:stretch>
                  <a:fillRect l="-1401" t="-116667" r="-23117" b="-1645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A9F1D9-B79D-E747-BF74-5EAD5F0578BB}"/>
                  </a:ext>
                </a:extLst>
              </p:cNvPr>
              <p:cNvSpPr txBox="1"/>
              <p:nvPr/>
            </p:nvSpPr>
            <p:spPr>
              <a:xfrm>
                <a:off x="2664619" y="3661628"/>
                <a:ext cx="7239000" cy="1557912"/>
              </a:xfrm>
              <a:prstGeom prst="rect">
                <a:avLst/>
              </a:prstGeom>
            </p:spPr>
            <p:txBody>
              <a:bodyPr vert="horz" wrap="none" lIns="0" tIns="0" rIns="0" bIns="0" rtlCol="0" anchor="t">
                <a:noAutofit/>
              </a:bodyPr>
              <a:lstStyle/>
              <a:p>
                <a:endParaRPr lang="en-GB"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𝑋</m:t>
                      </m:r>
                      <m:d>
                        <m:dPr>
                          <m:ctrlPr>
                            <a:rPr lang="en-GB" sz="2400" b="0" i="1" smtClean="0">
                              <a:latin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𝜔</m:t>
                          </m:r>
                        </m:e>
                      </m:d>
                      <m:r>
                        <a:rPr lang="en-GB" sz="2400" b="0" i="1" smtClean="0">
                          <a:latin typeface="Cambria Math" panose="02040503050406030204" pitchFamily="18" charset="0"/>
                          <a:ea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𝑘</m:t>
                          </m:r>
                          <m:r>
                            <a:rPr lang="en-GB" sz="2400" i="1">
                              <a:latin typeface="Cambria Math" panose="02040503050406030204" pitchFamily="18" charset="0"/>
                            </a:rPr>
                            <m:t>=−∞</m:t>
                          </m:r>
                        </m:sub>
                        <m:sup>
                          <m:r>
                            <a:rPr lang="en-GB" sz="2400" i="1">
                              <a:latin typeface="Cambria Math" panose="02040503050406030204" pitchFamily="18" charset="0"/>
                            </a:rPr>
                            <m:t>+</m:t>
                          </m:r>
                          <m:r>
                            <a:rPr lang="en-GB" sz="2400" i="1">
                              <a:latin typeface="Cambria Math" panose="02040503050406030204" pitchFamily="18" charset="0"/>
                              <a:ea typeface="Cambria Math" panose="02040503050406030204" pitchFamily="18" charset="0"/>
                            </a:rPr>
                            <m:t>∞</m:t>
                          </m:r>
                        </m:sup>
                        <m:e>
                          <m:sSub>
                            <m:sSubPr>
                              <m:ctrlPr>
                                <a:rPr lang="en-GB" sz="2400" i="1">
                                  <a:latin typeface="Cambria Math" panose="02040503050406030204" pitchFamily="18" charset="0"/>
                                </a:rPr>
                              </m:ctrlPr>
                            </m:sSubPr>
                            <m:e>
                              <m:r>
                                <a:rPr lang="en-GB" sz="2400" i="1">
                                  <a:latin typeface="Cambria Math" panose="02040503050406030204" pitchFamily="18" charset="0"/>
                                </a:rPr>
                                <m:t>𝑎</m:t>
                              </m:r>
                            </m:e>
                            <m:sub>
                              <m:r>
                                <a:rPr lang="en-GB" sz="2400" i="1">
                                  <a:latin typeface="Cambria Math" panose="02040503050406030204" pitchFamily="18" charset="0"/>
                                </a:rPr>
                                <m:t>𝑘</m:t>
                              </m:r>
                            </m:sub>
                          </m:sSub>
                        </m:e>
                      </m:nary>
                      <m:r>
                        <a:rPr lang="en-GB" sz="2400" b="0" i="1" smtClean="0">
                          <a:latin typeface="Cambria Math" panose="02040503050406030204" pitchFamily="18" charset="0"/>
                          <a:ea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𝜋𝛿</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ea typeface="Cambria Math" panose="02040503050406030204" pitchFamily="18" charset="0"/>
                                </a:rPr>
                                <m:t>0</m:t>
                              </m:r>
                            </m:sub>
                          </m:sSub>
                        </m:e>
                      </m:d>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𝑥</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𝑡</m:t>
                          </m:r>
                        </m:e>
                      </m:d>
                      <m:r>
                        <a:rPr lang="en-GB" sz="2400" b="0" i="1" smtClean="0">
                          <a:latin typeface="Cambria Math" panose="02040503050406030204" pitchFamily="18" charset="0"/>
                          <a:ea typeface="Cambria Math" panose="02040503050406030204" pitchFamily="18" charset="0"/>
                        </a:rPr>
                        <m:t>=</m:t>
                      </m:r>
                      <m:sSup>
                        <m:sSupPr>
                          <m:ctrlPr>
                            <a:rPr lang="en-GB" sz="2400" i="1">
                              <a:latin typeface="Cambria Math" panose="02040503050406030204" pitchFamily="18" charset="0"/>
                            </a:rPr>
                          </m:ctrlPr>
                        </m:sSupPr>
                        <m:e>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𝑘</m:t>
                              </m:r>
                              <m:r>
                                <a:rPr lang="en-GB" sz="2400" i="1">
                                  <a:latin typeface="Cambria Math" panose="02040503050406030204" pitchFamily="18" charset="0"/>
                                </a:rPr>
                                <m:t>=−∞</m:t>
                              </m:r>
                            </m:sub>
                            <m:sup>
                              <m:r>
                                <a:rPr lang="en-GB" sz="2400" i="1">
                                  <a:latin typeface="Cambria Math" panose="02040503050406030204" pitchFamily="18" charset="0"/>
                                </a:rPr>
                                <m:t>+</m:t>
                              </m:r>
                              <m:r>
                                <a:rPr lang="en-GB" sz="2400" i="1">
                                  <a:latin typeface="Cambria Math" panose="02040503050406030204" pitchFamily="18" charset="0"/>
                                  <a:ea typeface="Cambria Math" panose="02040503050406030204" pitchFamily="18" charset="0"/>
                                </a:rPr>
                                <m:t>∞</m:t>
                              </m:r>
                            </m:sup>
                            <m:e>
                              <m:sSub>
                                <m:sSubPr>
                                  <m:ctrlPr>
                                    <a:rPr lang="en-GB" sz="2400" i="1">
                                      <a:latin typeface="Cambria Math" panose="02040503050406030204" pitchFamily="18" charset="0"/>
                                    </a:rPr>
                                  </m:ctrlPr>
                                </m:sSubPr>
                                <m:e>
                                  <m:r>
                                    <a:rPr lang="en-GB" sz="2400" i="1">
                                      <a:latin typeface="Cambria Math" panose="02040503050406030204" pitchFamily="18" charset="0"/>
                                    </a:rPr>
                                    <m:t>𝑎</m:t>
                                  </m:r>
                                </m:e>
                                <m:sub>
                                  <m:r>
                                    <a:rPr lang="en-GB" sz="2400" i="1">
                                      <a:latin typeface="Cambria Math" panose="02040503050406030204" pitchFamily="18" charset="0"/>
                                    </a:rPr>
                                    <m:t>𝑘</m:t>
                                  </m:r>
                                </m:sub>
                              </m:sSub>
                            </m:e>
                          </m:nary>
                          <m:r>
                            <a:rPr lang="en-GB" sz="2400" i="1">
                              <a:latin typeface="Cambria Math" panose="02040503050406030204" pitchFamily="18" charset="0"/>
                            </a:rPr>
                            <m:t>𝑒</m:t>
                          </m:r>
                        </m:e>
                        <m:sup>
                          <m:r>
                            <a:rPr lang="en-GB" sz="2400" i="1">
                              <a:latin typeface="Cambria Math" panose="02040503050406030204" pitchFamily="18" charset="0"/>
                            </a:rPr>
                            <m:t>𝑗𝑘</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𝜔</m:t>
                              </m:r>
                            </m:e>
                            <m:sub>
                              <m:r>
                                <a:rPr lang="en-GB" sz="2400" i="1">
                                  <a:latin typeface="Cambria Math" panose="02040503050406030204" pitchFamily="18" charset="0"/>
                                </a:rPr>
                                <m:t>0</m:t>
                              </m:r>
                            </m:sub>
                          </m:sSub>
                          <m:r>
                            <a:rPr lang="en-GB" sz="2400" i="1">
                              <a:latin typeface="Cambria Math" panose="02040503050406030204" pitchFamily="18" charset="0"/>
                            </a:rPr>
                            <m:t>𝑡</m:t>
                          </m:r>
                        </m:sup>
                      </m:sSup>
                    </m:oMath>
                  </m:oMathPara>
                </a14:m>
                <a:endParaRPr lang="en-US" sz="2400" dirty="0"/>
              </a:p>
            </p:txBody>
          </p:sp>
        </mc:Choice>
        <mc:Fallback xmlns="">
          <p:sp>
            <p:nvSpPr>
              <p:cNvPr id="11" name="TextBox 10">
                <a:extLst>
                  <a:ext uri="{FF2B5EF4-FFF2-40B4-BE49-F238E27FC236}">
                    <a16:creationId xmlns:a16="http://schemas.microsoft.com/office/drawing/2014/main" id="{A2A9F1D9-B79D-E747-BF74-5EAD5F0578BB}"/>
                  </a:ext>
                </a:extLst>
              </p:cNvPr>
              <p:cNvSpPr txBox="1">
                <a:spLocks noRot="1" noChangeAspect="1" noMove="1" noResize="1" noEditPoints="1" noAdjustHandles="1" noChangeArrowheads="1" noChangeShapeType="1" noTextEdit="1"/>
              </p:cNvSpPr>
              <p:nvPr/>
            </p:nvSpPr>
            <p:spPr>
              <a:xfrm>
                <a:off x="2664619" y="3661628"/>
                <a:ext cx="7239000" cy="1557912"/>
              </a:xfrm>
              <a:prstGeom prst="rect">
                <a:avLst/>
              </a:prstGeom>
              <a:blipFill>
                <a:blip r:embed="rId5"/>
                <a:stretch>
                  <a:fillRect l="-1401" t="-54472" r="-2627" b="-108130"/>
                </a:stretch>
              </a:blipFill>
            </p:spPr>
            <p:txBody>
              <a:bodyPr/>
              <a:lstStyle/>
              <a:p>
                <a:r>
                  <a:rPr lang="en-US">
                    <a:noFill/>
                  </a:rPr>
                  <a:t> </a:t>
                </a:r>
              </a:p>
            </p:txBody>
          </p:sp>
        </mc:Fallback>
      </mc:AlternateContent>
    </p:spTree>
    <p:extLst>
      <p:ext uri="{BB962C8B-B14F-4D97-AF65-F5344CB8AC3E}">
        <p14:creationId xmlns:p14="http://schemas.microsoft.com/office/powerpoint/2010/main" val="50196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Fourier Transform of an Impulse Train</a:t>
            </a:r>
          </a:p>
        </p:txBody>
      </p:sp>
      <p:sp>
        <p:nvSpPr>
          <p:cNvPr id="3" name="TextBox 2"/>
          <p:cNvSpPr txBox="1"/>
          <p:nvPr/>
        </p:nvSpPr>
        <p:spPr>
          <a:xfrm>
            <a:off x="987392" y="1037167"/>
            <a:ext cx="6924007" cy="4247317"/>
          </a:xfrm>
          <a:prstGeom prst="rect">
            <a:avLst/>
          </a:prstGeom>
          <a:noFill/>
        </p:spPr>
        <p:txBody>
          <a:bodyPr wrap="none" rtlCol="0">
            <a:spAutoFit/>
          </a:bodyPr>
          <a:lstStyle/>
          <a:p>
            <a:r>
              <a:rPr lang="en-GB" b="0" dirty="0"/>
              <a:t>An infinite train of impulses in the time-domain</a:t>
            </a:r>
          </a:p>
          <a:p>
            <a:endParaRPr lang="en-GB" b="0" dirty="0"/>
          </a:p>
          <a:p>
            <a:endParaRPr lang="en-GB" b="0" dirty="0"/>
          </a:p>
          <a:p>
            <a:endParaRPr lang="en-GB" b="0" dirty="0"/>
          </a:p>
          <a:p>
            <a:endParaRPr lang="en-GB" b="0" dirty="0"/>
          </a:p>
          <a:p>
            <a:endParaRPr lang="en-GB" b="0" dirty="0"/>
          </a:p>
          <a:p>
            <a:r>
              <a:rPr lang="en-GB" b="0" dirty="0"/>
              <a:t>(sometimes known as the Shah function)</a:t>
            </a:r>
          </a:p>
          <a:p>
            <a:r>
              <a:rPr lang="en-GB" b="0" dirty="0"/>
              <a:t>is interesting because (allowing for scaling) its Fourier transform is itself,</a:t>
            </a:r>
          </a:p>
          <a:p>
            <a:endParaRPr lang="en-GB" b="0" dirty="0"/>
          </a:p>
          <a:p>
            <a:endParaRPr lang="en-GB" b="0" dirty="0"/>
          </a:p>
          <a:p>
            <a:endParaRPr lang="en-GB" b="0" dirty="0"/>
          </a:p>
          <a:p>
            <a:endParaRPr lang="en-GB" b="0" dirty="0"/>
          </a:p>
          <a:p>
            <a:endParaRPr lang="en-GB" b="0" dirty="0"/>
          </a:p>
          <a:p>
            <a:endParaRPr lang="en-GB" b="0" dirty="0"/>
          </a:p>
          <a:p>
            <a:r>
              <a:rPr lang="en-GB" b="0" dirty="0"/>
              <a:t>i.e. an infinite train of impulses in the frequency domain</a:t>
            </a:r>
          </a:p>
        </p:txBody>
      </p:sp>
      <p:graphicFrame>
        <p:nvGraphicFramePr>
          <p:cNvPr id="4" name="Object 3"/>
          <p:cNvGraphicFramePr>
            <a:graphicFrameLocks noChangeAspect="1"/>
          </p:cNvGraphicFramePr>
          <p:nvPr>
            <p:extLst>
              <p:ext uri="{D42A27DB-BD31-4B8C-83A1-F6EECF244321}">
                <p14:modId xmlns:p14="http://schemas.microsoft.com/office/powerpoint/2010/main" val="3873567152"/>
              </p:ext>
            </p:extLst>
          </p:nvPr>
        </p:nvGraphicFramePr>
        <p:xfrm>
          <a:off x="4280139" y="1472142"/>
          <a:ext cx="3586349" cy="952500"/>
        </p:xfrm>
        <a:graphic>
          <a:graphicData uri="http://schemas.openxmlformats.org/presentationml/2006/ole">
            <mc:AlternateContent xmlns:mc="http://schemas.openxmlformats.org/markup-compatibility/2006">
              <mc:Choice xmlns:v="urn:schemas-microsoft-com:vml" Requires="v">
                <p:oleObj name="Equation" r:id="rId3" imgW="1218671" imgH="431613" progId="Equation.3">
                  <p:embed/>
                </p:oleObj>
              </mc:Choice>
              <mc:Fallback>
                <p:oleObj name="Equation" r:id="rId3" imgW="1218671" imgH="431613"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0139" y="1472142"/>
                        <a:ext cx="3586349"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79" name="Object 3"/>
          <p:cNvGraphicFramePr>
            <a:graphicFrameLocks noChangeAspect="1"/>
          </p:cNvGraphicFramePr>
          <p:nvPr>
            <p:extLst>
              <p:ext uri="{D42A27DB-BD31-4B8C-83A1-F6EECF244321}">
                <p14:modId xmlns:p14="http://schemas.microsoft.com/office/powerpoint/2010/main" val="4193478833"/>
              </p:ext>
            </p:extLst>
          </p:nvPr>
        </p:nvGraphicFramePr>
        <p:xfrm>
          <a:off x="3055547" y="3667125"/>
          <a:ext cx="4855852" cy="979488"/>
        </p:xfrm>
        <a:graphic>
          <a:graphicData uri="http://schemas.openxmlformats.org/presentationml/2006/ole">
            <mc:AlternateContent xmlns:mc="http://schemas.openxmlformats.org/markup-compatibility/2006">
              <mc:Choice xmlns:v="urn:schemas-microsoft-com:vml" Requires="v">
                <p:oleObj name="Equation" r:id="rId5" imgW="1651000" imgH="444500" progId="Equation.3">
                  <p:embed/>
                </p:oleObj>
              </mc:Choice>
              <mc:Fallback>
                <p:oleObj name="Equation" r:id="rId5" imgW="1651000" imgH="444500" progId="Equation.3">
                  <p:embed/>
                  <p:pic>
                    <p:nvPicPr>
                      <p:cNvPr id="1269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5547" y="3667125"/>
                        <a:ext cx="4855852"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34740617"/>
              </p:ext>
            </p:extLst>
          </p:nvPr>
        </p:nvGraphicFramePr>
        <p:xfrm>
          <a:off x="8890010" y="3734666"/>
          <a:ext cx="1500838" cy="870143"/>
        </p:xfrm>
        <a:graphic>
          <a:graphicData uri="http://schemas.openxmlformats.org/presentationml/2006/ole">
            <mc:AlternateContent xmlns:mc="http://schemas.openxmlformats.org/markup-compatibility/2006">
              <mc:Choice xmlns:v="urn:schemas-microsoft-com:vml" Requires="v">
                <p:oleObj name="Equation" r:id="rId7" imgW="558720" imgH="431640" progId="Equation.3">
                  <p:embed/>
                </p:oleObj>
              </mc:Choice>
              <mc:Fallback>
                <p:oleObj name="Equation" r:id="rId7" imgW="558720" imgH="431640" progId="Equation.3">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0010" y="3734666"/>
                        <a:ext cx="1500838" cy="870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64467" y="5661995"/>
            <a:ext cx="10816427" cy="769441"/>
          </a:xfrm>
          <a:prstGeom prst="rect">
            <a:avLst/>
          </a:prstGeom>
          <a:noFill/>
        </p:spPr>
        <p:txBody>
          <a:bodyPr wrap="square" rtlCol="0">
            <a:spAutoFit/>
          </a:bodyPr>
          <a:lstStyle/>
          <a:p>
            <a:r>
              <a:rPr lang="en-GB" sz="2200" b="0" dirty="0">
                <a:solidFill>
                  <a:schemeClr val="accent1"/>
                </a:solidFill>
              </a:rPr>
              <a:t>The Fourier transform of an infinite train of impulses in the time-domain is an infinite train of impulses in the frequency-domain. </a:t>
            </a:r>
          </a:p>
        </p:txBody>
      </p:sp>
    </p:spTree>
    <p:extLst>
      <p:ext uri="{BB962C8B-B14F-4D97-AF65-F5344CB8AC3E}">
        <p14:creationId xmlns:p14="http://schemas.microsoft.com/office/powerpoint/2010/main" val="114974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Fourier Transform of an Impulse Train</a:t>
            </a:r>
          </a:p>
        </p:txBody>
      </p:sp>
      <p:pic>
        <p:nvPicPr>
          <p:cNvPr id="13" name="Picture 12" descr="A close-up of arrows&#10;&#10;Description automatically generated">
            <a:extLst>
              <a:ext uri="{FF2B5EF4-FFF2-40B4-BE49-F238E27FC236}">
                <a16:creationId xmlns:a16="http://schemas.microsoft.com/office/drawing/2014/main" id="{2A2074E8-70E3-BB3D-0678-459181E3C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52" y="2340581"/>
            <a:ext cx="11525334" cy="2162191"/>
          </a:xfrm>
          <a:prstGeom prst="rect">
            <a:avLst/>
          </a:prstGeom>
        </p:spPr>
      </p:pic>
    </p:spTree>
    <p:extLst>
      <p:ext uri="{BB962C8B-B14F-4D97-AF65-F5344CB8AC3E}">
        <p14:creationId xmlns:p14="http://schemas.microsoft.com/office/powerpoint/2010/main" val="73789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Pre-requisite Theory</a:t>
            </a:r>
          </a:p>
        </p:txBody>
      </p:sp>
      <p:sp>
        <p:nvSpPr>
          <p:cNvPr id="17" name="TextBox 16"/>
          <p:cNvSpPr txBox="1"/>
          <p:nvPr/>
        </p:nvSpPr>
        <p:spPr>
          <a:xfrm>
            <a:off x="730561" y="1557386"/>
            <a:ext cx="9307680" cy="2123658"/>
          </a:xfrm>
          <a:prstGeom prst="rect">
            <a:avLst/>
          </a:prstGeom>
          <a:noFill/>
        </p:spPr>
        <p:txBody>
          <a:bodyPr wrap="square" rtlCol="0">
            <a:spAutoFit/>
          </a:bodyPr>
          <a:lstStyle/>
          <a:p>
            <a:pPr>
              <a:lnSpc>
                <a:spcPct val="150000"/>
              </a:lnSpc>
            </a:pPr>
            <a:r>
              <a:rPr lang="en-GB" sz="2200" b="0" dirty="0"/>
              <a:t>Complex exponentials</a:t>
            </a:r>
          </a:p>
          <a:p>
            <a:pPr>
              <a:lnSpc>
                <a:spcPct val="150000"/>
              </a:lnSpc>
            </a:pPr>
            <a:r>
              <a:rPr lang="en-GB" sz="2200" b="0" dirty="0"/>
              <a:t>Continuous-time Fourier transform</a:t>
            </a:r>
          </a:p>
          <a:p>
            <a:pPr>
              <a:lnSpc>
                <a:spcPct val="150000"/>
              </a:lnSpc>
            </a:pPr>
            <a:r>
              <a:rPr lang="en-GB" sz="2200" b="0" dirty="0"/>
              <a:t>	- properties</a:t>
            </a:r>
          </a:p>
          <a:p>
            <a:pPr>
              <a:lnSpc>
                <a:spcPct val="150000"/>
              </a:lnSpc>
            </a:pPr>
            <a:r>
              <a:rPr lang="en-GB" sz="2200" b="0" dirty="0"/>
              <a:t>	- important Fourier transform pairs</a:t>
            </a:r>
          </a:p>
        </p:txBody>
      </p:sp>
    </p:spTree>
    <p:extLst>
      <p:ext uri="{BB962C8B-B14F-4D97-AF65-F5344CB8AC3E}">
        <p14:creationId xmlns:p14="http://schemas.microsoft.com/office/powerpoint/2010/main" val="1185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Fourier Transform</a:t>
            </a:r>
          </a:p>
        </p:txBody>
      </p:sp>
      <p:graphicFrame>
        <p:nvGraphicFramePr>
          <p:cNvPr id="4" name="Object 3"/>
          <p:cNvGraphicFramePr>
            <a:graphicFrameLocks noChangeAspect="1"/>
          </p:cNvGraphicFramePr>
          <p:nvPr>
            <p:extLst>
              <p:ext uri="{D42A27DB-BD31-4B8C-83A1-F6EECF244321}">
                <p14:modId xmlns:p14="http://schemas.microsoft.com/office/powerpoint/2010/main" val="1055612209"/>
              </p:ext>
            </p:extLst>
          </p:nvPr>
        </p:nvGraphicFramePr>
        <p:xfrm>
          <a:off x="2857789" y="1642214"/>
          <a:ext cx="4890451" cy="1130300"/>
        </p:xfrm>
        <a:graphic>
          <a:graphicData uri="http://schemas.openxmlformats.org/presentationml/2006/ole">
            <mc:AlternateContent xmlns:mc="http://schemas.openxmlformats.org/markup-compatibility/2006">
              <mc:Choice xmlns:v="urn:schemas-microsoft-com:vml" Requires="v">
                <p:oleObj name="Equation" r:id="rId3" imgW="1523880" imgH="469800" progId="Equation.3">
                  <p:embed/>
                </p:oleObj>
              </mc:Choice>
              <mc:Fallback>
                <p:oleObj name="Equation" r:id="rId3" imgW="1523880" imgH="4698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789" y="1642214"/>
                        <a:ext cx="4890451"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8298533" y="1608380"/>
            <a:ext cx="3057490" cy="369332"/>
          </a:xfrm>
          <a:prstGeom prst="rect">
            <a:avLst/>
          </a:prstGeom>
          <a:noFill/>
        </p:spPr>
        <p:txBody>
          <a:bodyPr wrap="none" rtlCol="0">
            <a:spAutoFit/>
          </a:bodyPr>
          <a:lstStyle/>
          <a:p>
            <a:r>
              <a:rPr lang="en-GB" b="0" dirty="0"/>
              <a:t>complex, continuous, </a:t>
            </a:r>
            <a:r>
              <a:rPr lang="en-GB" b="0" dirty="0" err="1"/>
              <a:t>aperiodic</a:t>
            </a:r>
            <a:endParaRPr lang="en-GB" b="0" dirty="0"/>
          </a:p>
        </p:txBody>
      </p:sp>
      <p:sp>
        <p:nvSpPr>
          <p:cNvPr id="6" name="TextBox 5"/>
          <p:cNvSpPr txBox="1"/>
          <p:nvPr/>
        </p:nvSpPr>
        <p:spPr>
          <a:xfrm>
            <a:off x="8298533" y="2902610"/>
            <a:ext cx="3057490" cy="369332"/>
          </a:xfrm>
          <a:prstGeom prst="rect">
            <a:avLst/>
          </a:prstGeom>
          <a:noFill/>
        </p:spPr>
        <p:txBody>
          <a:bodyPr wrap="none" rtlCol="0">
            <a:spAutoFit/>
          </a:bodyPr>
          <a:lstStyle/>
          <a:p>
            <a:r>
              <a:rPr lang="en-GB" b="0" dirty="0"/>
              <a:t>complex, continuous, </a:t>
            </a:r>
            <a:r>
              <a:rPr lang="en-GB" b="0" dirty="0" err="1"/>
              <a:t>aperiodic</a:t>
            </a:r>
            <a:endParaRPr lang="en-GB" b="0" dirty="0"/>
          </a:p>
        </p:txBody>
      </p:sp>
      <p:graphicFrame>
        <p:nvGraphicFramePr>
          <p:cNvPr id="7" name="Object 6"/>
          <p:cNvGraphicFramePr>
            <a:graphicFrameLocks noChangeAspect="1"/>
          </p:cNvGraphicFramePr>
          <p:nvPr>
            <p:extLst>
              <p:ext uri="{D42A27DB-BD31-4B8C-83A1-F6EECF244321}">
                <p14:modId xmlns:p14="http://schemas.microsoft.com/office/powerpoint/2010/main" val="1416389597"/>
              </p:ext>
            </p:extLst>
          </p:nvPr>
        </p:nvGraphicFramePr>
        <p:xfrm>
          <a:off x="8641090" y="2092674"/>
          <a:ext cx="2090450" cy="330200"/>
        </p:xfrm>
        <a:graphic>
          <a:graphicData uri="http://schemas.openxmlformats.org/presentationml/2006/ole">
            <mc:AlternateContent xmlns:mc="http://schemas.openxmlformats.org/markup-compatibility/2006">
              <mc:Choice xmlns:v="urn:schemas-microsoft-com:vml" Requires="v">
                <p:oleObj name="Equation" r:id="rId5" imgW="723586" imgH="152334" progId="Equation.3">
                  <p:embed/>
                </p:oleObj>
              </mc:Choice>
              <mc:Fallback>
                <p:oleObj name="Equation" r:id="rId5" imgW="723586" imgH="152334"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1090" y="2092674"/>
                        <a:ext cx="20904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17" name="Object 5"/>
          <p:cNvGraphicFramePr>
            <a:graphicFrameLocks noChangeAspect="1"/>
          </p:cNvGraphicFramePr>
          <p:nvPr>
            <p:extLst>
              <p:ext uri="{D42A27DB-BD31-4B8C-83A1-F6EECF244321}">
                <p14:modId xmlns:p14="http://schemas.microsoft.com/office/powerpoint/2010/main" val="3442591727"/>
              </p:ext>
            </p:extLst>
          </p:nvPr>
        </p:nvGraphicFramePr>
        <p:xfrm>
          <a:off x="8631282" y="3416693"/>
          <a:ext cx="2236444" cy="303213"/>
        </p:xfrm>
        <a:graphic>
          <a:graphicData uri="http://schemas.openxmlformats.org/presentationml/2006/ole">
            <mc:AlternateContent xmlns:mc="http://schemas.openxmlformats.org/markup-compatibility/2006">
              <mc:Choice xmlns:v="urn:schemas-microsoft-com:vml" Requires="v">
                <p:oleObj name="Equation" r:id="rId7" imgW="774364" imgH="139639" progId="Equation.3">
                  <p:embed/>
                </p:oleObj>
              </mc:Choice>
              <mc:Fallback>
                <p:oleObj name="Equation" r:id="rId7" imgW="774364" imgH="139639" progId="Equation.3">
                  <p:embed/>
                  <p:pic>
                    <p:nvPicPr>
                      <p:cNvPr id="11571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1282" y="3416693"/>
                        <a:ext cx="2236444"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865564" y="4780278"/>
            <a:ext cx="8332543" cy="646331"/>
          </a:xfrm>
          <a:prstGeom prst="rect">
            <a:avLst/>
          </a:prstGeom>
          <a:noFill/>
        </p:spPr>
        <p:txBody>
          <a:bodyPr wrap="none" rtlCol="0">
            <a:spAutoFit/>
          </a:bodyPr>
          <a:lstStyle/>
          <a:p>
            <a:r>
              <a:rPr lang="en-GB" b="0" dirty="0"/>
              <a:t>Complex exponentials are a fundamental part of Fourier analysis and frequency domain</a:t>
            </a:r>
          </a:p>
          <a:p>
            <a:r>
              <a:rPr lang="en-GB" b="0" dirty="0"/>
              <a:t>representation of signals</a:t>
            </a:r>
          </a:p>
        </p:txBody>
      </p:sp>
      <p:sp>
        <p:nvSpPr>
          <p:cNvPr id="9" name="TextBox 8"/>
          <p:cNvSpPr txBox="1"/>
          <p:nvPr/>
        </p:nvSpPr>
        <p:spPr>
          <a:xfrm>
            <a:off x="808572" y="2009874"/>
            <a:ext cx="1925469" cy="769441"/>
          </a:xfrm>
          <a:prstGeom prst="rect">
            <a:avLst/>
          </a:prstGeom>
          <a:noFill/>
        </p:spPr>
        <p:txBody>
          <a:bodyPr wrap="none" rtlCol="0">
            <a:spAutoFit/>
          </a:bodyPr>
          <a:lstStyle/>
          <a:p>
            <a:r>
              <a:rPr lang="en-GB" sz="2200" dirty="0"/>
              <a:t>i</a:t>
            </a:r>
            <a:r>
              <a:rPr lang="en-GB" sz="2200" b="0" dirty="0"/>
              <a:t>nverse Fourier</a:t>
            </a:r>
          </a:p>
          <a:p>
            <a:pPr algn="ctr"/>
            <a:r>
              <a:rPr lang="en-GB" sz="2200" b="0" dirty="0"/>
              <a:t>transform</a:t>
            </a:r>
          </a:p>
        </p:txBody>
      </p:sp>
      <p:sp>
        <p:nvSpPr>
          <p:cNvPr id="11" name="TextBox 10"/>
          <p:cNvSpPr txBox="1"/>
          <p:nvPr/>
        </p:nvSpPr>
        <p:spPr>
          <a:xfrm>
            <a:off x="725330" y="3089514"/>
            <a:ext cx="2021316" cy="769441"/>
          </a:xfrm>
          <a:prstGeom prst="rect">
            <a:avLst/>
          </a:prstGeom>
          <a:noFill/>
        </p:spPr>
        <p:txBody>
          <a:bodyPr wrap="none" rtlCol="0">
            <a:spAutoFit/>
          </a:bodyPr>
          <a:lstStyle/>
          <a:p>
            <a:r>
              <a:rPr lang="en-GB" sz="2200" dirty="0"/>
              <a:t>f</a:t>
            </a:r>
            <a:r>
              <a:rPr lang="en-GB" sz="2200" b="0" dirty="0"/>
              <a:t>orward Fourier</a:t>
            </a:r>
          </a:p>
          <a:p>
            <a:pPr algn="ctr"/>
            <a:r>
              <a:rPr lang="en-GB" sz="2200" b="0" dirty="0"/>
              <a:t>transform</a:t>
            </a:r>
          </a:p>
        </p:txBody>
      </p:sp>
      <p:graphicFrame>
        <p:nvGraphicFramePr>
          <p:cNvPr id="3" name="Object 2"/>
          <p:cNvGraphicFramePr>
            <a:graphicFrameLocks noChangeAspect="1"/>
          </p:cNvGraphicFramePr>
          <p:nvPr>
            <p:extLst>
              <p:ext uri="{D42A27DB-BD31-4B8C-83A1-F6EECF244321}">
                <p14:modId xmlns:p14="http://schemas.microsoft.com/office/powerpoint/2010/main" val="422291432"/>
              </p:ext>
            </p:extLst>
          </p:nvPr>
        </p:nvGraphicFramePr>
        <p:xfrm>
          <a:off x="3233878" y="2891954"/>
          <a:ext cx="4157122" cy="1131887"/>
        </p:xfrm>
        <a:graphic>
          <a:graphicData uri="http://schemas.openxmlformats.org/presentationml/2006/ole">
            <mc:AlternateContent xmlns:mc="http://schemas.openxmlformats.org/markup-compatibility/2006">
              <mc:Choice xmlns:v="urn:schemas-microsoft-com:vml" Requires="v">
                <p:oleObj name="Equation" r:id="rId9" imgW="1295280" imgH="469800" progId="Equation.3">
                  <p:embed/>
                </p:oleObj>
              </mc:Choice>
              <mc:Fallback>
                <p:oleObj name="Equation" r:id="rId9" imgW="1295280" imgH="469800" progId="Equation.3">
                  <p:embed/>
                  <p:pic>
                    <p:nvPicPr>
                      <p:cNvPr id="3"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3878" y="2891954"/>
                        <a:ext cx="4157122" cy="113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
          <p:cNvGrpSpPr/>
          <p:nvPr/>
        </p:nvGrpSpPr>
        <p:grpSpPr>
          <a:xfrm>
            <a:off x="1804176" y="1874016"/>
            <a:ext cx="8347171" cy="3593531"/>
            <a:chOff x="1804411" y="1874015"/>
            <a:chExt cx="8348258" cy="3593531"/>
          </a:xfrm>
        </p:grpSpPr>
        <p:grpSp>
          <p:nvGrpSpPr>
            <p:cNvPr id="16" name="Group 15"/>
            <p:cNvGrpSpPr/>
            <p:nvPr/>
          </p:nvGrpSpPr>
          <p:grpSpPr>
            <a:xfrm>
              <a:off x="1804411" y="1874015"/>
              <a:ext cx="8348258" cy="3593531"/>
              <a:chOff x="1804411" y="1874015"/>
              <a:chExt cx="8348258" cy="3593531"/>
            </a:xfrm>
          </p:grpSpPr>
          <p:sp>
            <p:nvSpPr>
              <p:cNvPr id="19" name="Oval 18"/>
              <p:cNvSpPr/>
              <p:nvPr/>
            </p:nvSpPr>
            <p:spPr>
              <a:xfrm>
                <a:off x="6247204" y="1874015"/>
                <a:ext cx="926595" cy="645728"/>
              </a:xfrm>
              <a:prstGeom prst="ellipse">
                <a:avLst/>
              </a:prstGeom>
              <a:noFill/>
              <a:ln w="38100">
                <a:solidFill>
                  <a:srgbClr val="92D050">
                    <a:alpha val="51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1804411" y="4751996"/>
                <a:ext cx="8348258" cy="715550"/>
              </a:xfrm>
              <a:prstGeom prst="roundRect">
                <a:avLst/>
              </a:prstGeom>
              <a:noFill/>
              <a:ln w="44450">
                <a:solidFill>
                  <a:srgbClr val="92D050">
                    <a:alpha val="51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Oval 22"/>
            <p:cNvSpPr/>
            <p:nvPr/>
          </p:nvSpPr>
          <p:spPr>
            <a:xfrm>
              <a:off x="5992868" y="3106130"/>
              <a:ext cx="926595" cy="645728"/>
            </a:xfrm>
            <a:prstGeom prst="ellipse">
              <a:avLst/>
            </a:prstGeom>
            <a:noFill/>
            <a:ln w="38100">
              <a:solidFill>
                <a:srgbClr val="92D050">
                  <a:alpha val="51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145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163" name="Group 215162"/>
          <p:cNvGrpSpPr/>
          <p:nvPr/>
        </p:nvGrpSpPr>
        <p:grpSpPr>
          <a:xfrm>
            <a:off x="4380867" y="2051599"/>
            <a:ext cx="3681562" cy="3544022"/>
            <a:chOff x="4573937" y="2051599"/>
            <a:chExt cx="3682041" cy="3544022"/>
          </a:xfrm>
        </p:grpSpPr>
        <p:pic>
          <p:nvPicPr>
            <p:cNvPr id="184323" name="Picture 3"/>
            <p:cNvPicPr>
              <a:picLocks noChangeAspect="1" noChangeArrowheads="1"/>
            </p:cNvPicPr>
            <p:nvPr/>
          </p:nvPicPr>
          <p:blipFill>
            <a:blip r:embed="rId3"/>
            <a:srcRect/>
            <a:stretch>
              <a:fillRect/>
            </a:stretch>
          </p:blipFill>
          <p:spPr bwMode="auto">
            <a:xfrm>
              <a:off x="4573937" y="2115821"/>
              <a:ext cx="3682041" cy="3479800"/>
            </a:xfrm>
            <a:prstGeom prst="rect">
              <a:avLst/>
            </a:prstGeom>
            <a:noFill/>
            <a:ln w="9525">
              <a:noFill/>
              <a:miter lim="800000"/>
              <a:headEnd/>
              <a:tailEnd/>
            </a:ln>
          </p:spPr>
        </p:pic>
        <p:sp>
          <p:nvSpPr>
            <p:cNvPr id="215159" name="Rectangle 215158"/>
            <p:cNvSpPr/>
            <p:nvPr/>
          </p:nvSpPr>
          <p:spPr>
            <a:xfrm>
              <a:off x="5548683" y="2051599"/>
              <a:ext cx="1732548" cy="4945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4326" name="Picture 6"/>
          <p:cNvPicPr>
            <a:picLocks noChangeAspect="1" noChangeArrowheads="1"/>
          </p:cNvPicPr>
          <p:nvPr/>
        </p:nvPicPr>
        <p:blipFill rotWithShape="1">
          <a:blip r:embed="rId4"/>
          <a:srcRect t="11087"/>
          <a:stretch/>
        </p:blipFill>
        <p:spPr bwMode="auto">
          <a:xfrm>
            <a:off x="739398" y="2820202"/>
            <a:ext cx="3004351" cy="1857678"/>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GB" dirty="0"/>
              <a:t>Complex Exponentials</a:t>
            </a:r>
          </a:p>
        </p:txBody>
      </p:sp>
      <p:graphicFrame>
        <p:nvGraphicFramePr>
          <p:cNvPr id="215041" name="Object 1"/>
          <p:cNvGraphicFramePr>
            <a:graphicFrameLocks noChangeAspect="1"/>
          </p:cNvGraphicFramePr>
          <p:nvPr>
            <p:extLst>
              <p:ext uri="{D42A27DB-BD31-4B8C-83A1-F6EECF244321}">
                <p14:modId xmlns:p14="http://schemas.microsoft.com/office/powerpoint/2010/main" val="1628825762"/>
              </p:ext>
            </p:extLst>
          </p:nvPr>
        </p:nvGraphicFramePr>
        <p:xfrm>
          <a:off x="3202324" y="1172757"/>
          <a:ext cx="1212377" cy="469900"/>
        </p:xfrm>
        <a:graphic>
          <a:graphicData uri="http://schemas.openxmlformats.org/presentationml/2006/ole">
            <mc:AlternateContent xmlns:mc="http://schemas.openxmlformats.org/markup-compatibility/2006">
              <mc:Choice xmlns:v="urn:schemas-microsoft-com:vml" Requires="v">
                <p:oleObj name="Equation" r:id="rId5" imgW="393529" imgH="203112" progId="Equation.3">
                  <p:embed/>
                </p:oleObj>
              </mc:Choice>
              <mc:Fallback>
                <p:oleObj name="Equation" r:id="rId5" imgW="393529" imgH="203112" progId="Equation.3">
                  <p:embed/>
                  <p:pic>
                    <p:nvPicPr>
                      <p:cNvPr id="215041"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2324" y="1172757"/>
                        <a:ext cx="121237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1047358" y="1223041"/>
            <a:ext cx="6846367" cy="369332"/>
          </a:xfrm>
          <a:prstGeom prst="rect">
            <a:avLst/>
          </a:prstGeom>
          <a:noFill/>
        </p:spPr>
        <p:txBody>
          <a:bodyPr wrap="none" rtlCol="0">
            <a:spAutoFit/>
          </a:bodyPr>
          <a:lstStyle/>
          <a:p>
            <a:r>
              <a:rPr lang="en-GB" b="0" dirty="0"/>
              <a:t>Complex exponential                     represented in three different ways</a:t>
            </a:r>
          </a:p>
        </p:txBody>
      </p:sp>
      <p:graphicFrame>
        <p:nvGraphicFramePr>
          <p:cNvPr id="10" name="Object 9"/>
          <p:cNvGraphicFramePr>
            <a:graphicFrameLocks noChangeAspect="1"/>
          </p:cNvGraphicFramePr>
          <p:nvPr>
            <p:extLst>
              <p:ext uri="{D42A27DB-BD31-4B8C-83A1-F6EECF244321}">
                <p14:modId xmlns:p14="http://schemas.microsoft.com/office/powerpoint/2010/main" val="150955594"/>
              </p:ext>
            </p:extLst>
          </p:nvPr>
        </p:nvGraphicFramePr>
        <p:xfrm>
          <a:off x="3304814" y="2860521"/>
          <a:ext cx="448558" cy="403860"/>
        </p:xfrm>
        <a:graphic>
          <a:graphicData uri="http://schemas.openxmlformats.org/presentationml/2006/ole">
            <mc:AlternateContent xmlns:mc="http://schemas.openxmlformats.org/markup-compatibility/2006">
              <mc:Choice xmlns:v="urn:schemas-microsoft-com:vml" Requires="v">
                <p:oleObj name="Equation" r:id="rId7" imgW="190500" imgH="228600" progId="Equation.3">
                  <p:embed/>
                </p:oleObj>
              </mc:Choice>
              <mc:Fallback>
                <p:oleObj name="Equation" r:id="rId7" imgW="190500" imgH="228600" progId="Equation.3">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4814" y="2860521"/>
                        <a:ext cx="448558" cy="4038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3" name="Object 3"/>
          <p:cNvGraphicFramePr>
            <a:graphicFrameLocks noChangeAspect="1"/>
          </p:cNvGraphicFramePr>
          <p:nvPr>
            <p:extLst>
              <p:ext uri="{D42A27DB-BD31-4B8C-83A1-F6EECF244321}">
                <p14:modId xmlns:p14="http://schemas.microsoft.com/office/powerpoint/2010/main" val="482171874"/>
              </p:ext>
            </p:extLst>
          </p:nvPr>
        </p:nvGraphicFramePr>
        <p:xfrm>
          <a:off x="10733722" y="3478202"/>
          <a:ext cx="448558" cy="403225"/>
        </p:xfrm>
        <a:graphic>
          <a:graphicData uri="http://schemas.openxmlformats.org/presentationml/2006/ole">
            <mc:AlternateContent xmlns:mc="http://schemas.openxmlformats.org/markup-compatibility/2006">
              <mc:Choice xmlns:v="urn:schemas-microsoft-com:vml" Requires="v">
                <p:oleObj name="Equation" r:id="rId9" imgW="190500" imgH="228600" progId="Equation.3">
                  <p:embed/>
                </p:oleObj>
              </mc:Choice>
              <mc:Fallback>
                <p:oleObj name="Equation" r:id="rId9" imgW="190500" imgH="228600" progId="Equation.3">
                  <p:embed/>
                  <p:pic>
                    <p:nvPicPr>
                      <p:cNvPr id="215043"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33722" y="3478202"/>
                        <a:ext cx="448558"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4" name="Object 4"/>
          <p:cNvGraphicFramePr>
            <a:graphicFrameLocks noChangeAspect="1"/>
          </p:cNvGraphicFramePr>
          <p:nvPr>
            <p:extLst>
              <p:ext uri="{D42A27DB-BD31-4B8C-83A1-F6EECF244321}">
                <p14:modId xmlns:p14="http://schemas.microsoft.com/office/powerpoint/2010/main" val="701542326"/>
              </p:ext>
            </p:extLst>
          </p:nvPr>
        </p:nvGraphicFramePr>
        <p:xfrm>
          <a:off x="9074905" y="3478202"/>
          <a:ext cx="719385" cy="403225"/>
        </p:xfrm>
        <a:graphic>
          <a:graphicData uri="http://schemas.openxmlformats.org/presentationml/2006/ole">
            <mc:AlternateContent xmlns:mc="http://schemas.openxmlformats.org/markup-compatibility/2006">
              <mc:Choice xmlns:v="urn:schemas-microsoft-com:vml" Requires="v">
                <p:oleObj name="Equation" r:id="rId10" imgW="304668" imgH="228501" progId="Equation.3">
                  <p:embed/>
                </p:oleObj>
              </mc:Choice>
              <mc:Fallback>
                <p:oleObj name="Equation" r:id="rId10" imgW="304668" imgH="228501" progId="Equation.3">
                  <p:embed/>
                  <p:pic>
                    <p:nvPicPr>
                      <p:cNvPr id="215044"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74905" y="3478202"/>
                        <a:ext cx="71938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5" name="Object 5"/>
          <p:cNvGraphicFramePr>
            <a:graphicFrameLocks noChangeAspect="1"/>
          </p:cNvGraphicFramePr>
          <p:nvPr>
            <p:extLst>
              <p:ext uri="{D42A27DB-BD31-4B8C-83A1-F6EECF244321}">
                <p14:modId xmlns:p14="http://schemas.microsoft.com/office/powerpoint/2010/main" val="2580909574"/>
              </p:ext>
            </p:extLst>
          </p:nvPr>
        </p:nvGraphicFramePr>
        <p:xfrm>
          <a:off x="2538050" y="3534814"/>
          <a:ext cx="489587" cy="348145"/>
        </p:xfrm>
        <a:graphic>
          <a:graphicData uri="http://schemas.openxmlformats.org/presentationml/2006/ole">
            <mc:AlternateContent xmlns:mc="http://schemas.openxmlformats.org/markup-compatibility/2006">
              <mc:Choice xmlns:v="urn:schemas-microsoft-com:vml" Requires="v">
                <p:oleObj name="Equation" r:id="rId12" imgW="241300" imgH="228600" progId="Equation.3">
                  <p:embed/>
                </p:oleObj>
              </mc:Choice>
              <mc:Fallback>
                <p:oleObj name="Equation" r:id="rId12" imgW="241300" imgH="228600" progId="Equation.3">
                  <p:embed/>
                  <p:pic>
                    <p:nvPicPr>
                      <p:cNvPr id="215045"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38050" y="3534814"/>
                        <a:ext cx="489587" cy="348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6" name="Object 6"/>
          <p:cNvGraphicFramePr>
            <a:graphicFrameLocks noChangeAspect="1"/>
          </p:cNvGraphicFramePr>
          <p:nvPr>
            <p:extLst>
              <p:ext uri="{D42A27DB-BD31-4B8C-83A1-F6EECF244321}">
                <p14:modId xmlns:p14="http://schemas.microsoft.com/office/powerpoint/2010/main" val="271747416"/>
              </p:ext>
            </p:extLst>
          </p:nvPr>
        </p:nvGraphicFramePr>
        <p:xfrm>
          <a:off x="6996660" y="3301471"/>
          <a:ext cx="1085016" cy="657842"/>
        </p:xfrm>
        <a:graphic>
          <a:graphicData uri="http://schemas.openxmlformats.org/presentationml/2006/ole">
            <mc:AlternateContent xmlns:mc="http://schemas.openxmlformats.org/markup-compatibility/2006">
              <mc:Choice xmlns:v="urn:schemas-microsoft-com:vml" Requires="v">
                <p:oleObj name="Equation" r:id="rId14" imgW="533169" imgH="431613" progId="Equation.3">
                  <p:embed/>
                </p:oleObj>
              </mc:Choice>
              <mc:Fallback>
                <p:oleObj name="Equation" r:id="rId14" imgW="533169" imgH="431613" progId="Equation.3">
                  <p:embed/>
                  <p:pic>
                    <p:nvPicPr>
                      <p:cNvPr id="215046"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96660" y="3301471"/>
                        <a:ext cx="1085016" cy="657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885570339"/>
              </p:ext>
            </p:extLst>
          </p:nvPr>
        </p:nvGraphicFramePr>
        <p:xfrm>
          <a:off x="2525834" y="3964888"/>
          <a:ext cx="1093846" cy="278730"/>
        </p:xfrm>
        <a:graphic>
          <a:graphicData uri="http://schemas.openxmlformats.org/presentationml/2006/ole">
            <mc:AlternateContent xmlns:mc="http://schemas.openxmlformats.org/markup-compatibility/2006">
              <mc:Choice xmlns:v="urn:schemas-microsoft-com:vml" Requires="v">
                <p:oleObj name="Equation" r:id="rId16" imgW="672808" imgH="228501" progId="Equation.3">
                  <p:embed/>
                </p:oleObj>
              </mc:Choice>
              <mc:Fallback>
                <p:oleObj name="Equation" r:id="rId16" imgW="672808" imgH="228501" progId="Equation.3">
                  <p:embed/>
                  <p:pic>
                    <p:nvPicPr>
                      <p:cNvPr id="15"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5834" y="3964888"/>
                        <a:ext cx="1093846" cy="2787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8" name="Object 8"/>
          <p:cNvGraphicFramePr>
            <a:graphicFrameLocks noChangeAspect="1"/>
          </p:cNvGraphicFramePr>
          <p:nvPr>
            <p:extLst>
              <p:ext uri="{D42A27DB-BD31-4B8C-83A1-F6EECF244321}">
                <p14:modId xmlns:p14="http://schemas.microsoft.com/office/powerpoint/2010/main" val="1827711956"/>
              </p:ext>
            </p:extLst>
          </p:nvPr>
        </p:nvGraphicFramePr>
        <p:xfrm>
          <a:off x="944868" y="3135238"/>
          <a:ext cx="986951" cy="261354"/>
        </p:xfrm>
        <a:graphic>
          <a:graphicData uri="http://schemas.openxmlformats.org/presentationml/2006/ole">
            <mc:AlternateContent xmlns:mc="http://schemas.openxmlformats.org/markup-compatibility/2006">
              <mc:Choice xmlns:v="urn:schemas-microsoft-com:vml" Requires="v">
                <p:oleObj name="Equation" r:id="rId18" imgW="647700" imgH="228600" progId="Equation.3">
                  <p:embed/>
                </p:oleObj>
              </mc:Choice>
              <mc:Fallback>
                <p:oleObj name="Equation" r:id="rId18" imgW="647700" imgH="228600" progId="Equation.3">
                  <p:embed/>
                  <p:pic>
                    <p:nvPicPr>
                      <p:cNvPr id="215048" name="Object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44868" y="3135238"/>
                        <a:ext cx="986951" cy="261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9" name="Object 9"/>
          <p:cNvGraphicFramePr>
            <a:graphicFrameLocks noChangeAspect="1"/>
          </p:cNvGraphicFramePr>
          <p:nvPr>
            <p:extLst>
              <p:ext uri="{D42A27DB-BD31-4B8C-83A1-F6EECF244321}">
                <p14:modId xmlns:p14="http://schemas.microsoft.com/office/powerpoint/2010/main" val="4153576627"/>
              </p:ext>
            </p:extLst>
          </p:nvPr>
        </p:nvGraphicFramePr>
        <p:xfrm>
          <a:off x="4311035" y="5885980"/>
          <a:ext cx="4321659" cy="400050"/>
        </p:xfrm>
        <a:graphic>
          <a:graphicData uri="http://schemas.openxmlformats.org/presentationml/2006/ole">
            <mc:AlternateContent xmlns:mc="http://schemas.openxmlformats.org/markup-compatibility/2006">
              <mc:Choice xmlns:v="urn:schemas-microsoft-com:vml" Requires="v">
                <p:oleObj name="Equation" r:id="rId20" imgW="1955800" imgH="241300" progId="Equation.3">
                  <p:embed/>
                </p:oleObj>
              </mc:Choice>
              <mc:Fallback>
                <p:oleObj name="Equation" r:id="rId20" imgW="1955800" imgH="241300" progId="Equation.3">
                  <p:embed/>
                  <p:pic>
                    <p:nvPicPr>
                      <p:cNvPr id="215049" name="Object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11035" y="5885980"/>
                        <a:ext cx="4321659"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2417385" y="5887453"/>
            <a:ext cx="1618630" cy="369332"/>
          </a:xfrm>
          <a:prstGeom prst="rect">
            <a:avLst/>
          </a:prstGeom>
          <a:noFill/>
        </p:spPr>
        <p:txBody>
          <a:bodyPr wrap="none" rtlCol="0">
            <a:spAutoFit/>
          </a:bodyPr>
          <a:lstStyle/>
          <a:p>
            <a:r>
              <a:rPr lang="en-GB" b="0" dirty="0"/>
              <a:t>Euler’s formula:</a:t>
            </a:r>
          </a:p>
        </p:txBody>
      </p:sp>
      <p:graphicFrame>
        <p:nvGraphicFramePr>
          <p:cNvPr id="215050" name="Object 10"/>
          <p:cNvGraphicFramePr>
            <a:graphicFrameLocks noChangeAspect="1"/>
          </p:cNvGraphicFramePr>
          <p:nvPr>
            <p:extLst>
              <p:ext uri="{D42A27DB-BD31-4B8C-83A1-F6EECF244321}">
                <p14:modId xmlns:p14="http://schemas.microsoft.com/office/powerpoint/2010/main" val="967071442"/>
              </p:ext>
            </p:extLst>
          </p:nvPr>
        </p:nvGraphicFramePr>
        <p:xfrm>
          <a:off x="6636334" y="1951774"/>
          <a:ext cx="660142" cy="358775"/>
        </p:xfrm>
        <a:graphic>
          <a:graphicData uri="http://schemas.openxmlformats.org/presentationml/2006/ole">
            <mc:AlternateContent xmlns:mc="http://schemas.openxmlformats.org/markup-compatibility/2006">
              <mc:Choice xmlns:v="urn:schemas-microsoft-com:vml" Requires="v">
                <p:oleObj name="Equation" r:id="rId22" imgW="279279" imgH="203112" progId="Equation.3">
                  <p:embed/>
                </p:oleObj>
              </mc:Choice>
              <mc:Fallback>
                <p:oleObj name="Equation" r:id="rId22" imgW="279279" imgH="203112" progId="Equation.3">
                  <p:embed/>
                  <p:pic>
                    <p:nvPicPr>
                      <p:cNvPr id="215050" name="Object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36334" y="1951774"/>
                        <a:ext cx="66014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51" name="Object 11"/>
          <p:cNvGraphicFramePr>
            <a:graphicFrameLocks noChangeAspect="1"/>
          </p:cNvGraphicFramePr>
          <p:nvPr>
            <p:extLst>
              <p:ext uri="{D42A27DB-BD31-4B8C-83A1-F6EECF244321}">
                <p14:modId xmlns:p14="http://schemas.microsoft.com/office/powerpoint/2010/main" val="2432185592"/>
              </p:ext>
            </p:extLst>
          </p:nvPr>
        </p:nvGraphicFramePr>
        <p:xfrm>
          <a:off x="10522722" y="2000768"/>
          <a:ext cx="746891" cy="288491"/>
        </p:xfrm>
        <a:graphic>
          <a:graphicData uri="http://schemas.openxmlformats.org/presentationml/2006/ole">
            <mc:AlternateContent xmlns:mc="http://schemas.openxmlformats.org/markup-compatibility/2006">
              <mc:Choice xmlns:v="urn:schemas-microsoft-com:vml" Requires="v">
                <p:oleObj name="Equation" r:id="rId24" imgW="393529" imgH="203112" progId="Equation.3">
                  <p:embed/>
                </p:oleObj>
              </mc:Choice>
              <mc:Fallback>
                <p:oleObj name="Equation" r:id="rId24" imgW="393529" imgH="203112" progId="Equation.3">
                  <p:embed/>
                  <p:pic>
                    <p:nvPicPr>
                      <p:cNvPr id="215051" name="Object 1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522722" y="2000768"/>
                        <a:ext cx="746891" cy="288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 name="TextBox 182"/>
          <p:cNvSpPr txBox="1"/>
          <p:nvPr/>
        </p:nvSpPr>
        <p:spPr>
          <a:xfrm>
            <a:off x="1328285" y="1931155"/>
            <a:ext cx="1611129" cy="369332"/>
          </a:xfrm>
          <a:prstGeom prst="rect">
            <a:avLst/>
          </a:prstGeom>
          <a:noFill/>
        </p:spPr>
        <p:txBody>
          <a:bodyPr wrap="none" rtlCol="0">
            <a:spAutoFit/>
          </a:bodyPr>
          <a:lstStyle/>
          <a:p>
            <a:r>
              <a:rPr lang="en-GB" b="0" dirty="0"/>
              <a:t>Complex-plane</a:t>
            </a:r>
          </a:p>
        </p:txBody>
      </p:sp>
      <p:sp>
        <p:nvSpPr>
          <p:cNvPr id="184" name="TextBox 183"/>
          <p:cNvSpPr txBox="1"/>
          <p:nvPr/>
        </p:nvSpPr>
        <p:spPr>
          <a:xfrm>
            <a:off x="5268872" y="1931472"/>
            <a:ext cx="1425204" cy="369332"/>
          </a:xfrm>
          <a:prstGeom prst="rect">
            <a:avLst/>
          </a:prstGeom>
          <a:noFill/>
        </p:spPr>
        <p:txBody>
          <a:bodyPr wrap="none" rtlCol="0">
            <a:spAutoFit/>
          </a:bodyPr>
          <a:lstStyle/>
          <a:p>
            <a:r>
              <a:rPr lang="en-GB" b="0" dirty="0"/>
              <a:t>Time-domain</a:t>
            </a:r>
          </a:p>
        </p:txBody>
      </p:sp>
      <p:sp>
        <p:nvSpPr>
          <p:cNvPr id="185" name="TextBox 184"/>
          <p:cNvSpPr txBox="1"/>
          <p:nvPr/>
        </p:nvSpPr>
        <p:spPr>
          <a:xfrm>
            <a:off x="8647727" y="1931472"/>
            <a:ext cx="1975156" cy="369332"/>
          </a:xfrm>
          <a:prstGeom prst="rect">
            <a:avLst/>
          </a:prstGeom>
          <a:noFill/>
        </p:spPr>
        <p:txBody>
          <a:bodyPr wrap="none" rtlCol="0">
            <a:spAutoFit/>
          </a:bodyPr>
          <a:lstStyle/>
          <a:p>
            <a:r>
              <a:rPr lang="en-GB" b="0" dirty="0"/>
              <a:t>Frequency-domain</a:t>
            </a:r>
          </a:p>
        </p:txBody>
      </p:sp>
      <p:pic>
        <p:nvPicPr>
          <p:cNvPr id="184324" name="Picture 4"/>
          <p:cNvPicPr>
            <a:picLocks noChangeAspect="1" noChangeArrowheads="1"/>
          </p:cNvPicPr>
          <p:nvPr/>
        </p:nvPicPr>
        <p:blipFill rotWithShape="1">
          <a:blip r:embed="rId26"/>
          <a:srcRect t="8644"/>
          <a:stretch/>
        </p:blipFill>
        <p:spPr bwMode="auto">
          <a:xfrm>
            <a:off x="8879142" y="2626519"/>
            <a:ext cx="2669559" cy="2118736"/>
          </a:xfrm>
          <a:prstGeom prst="rect">
            <a:avLst/>
          </a:prstGeom>
          <a:noFill/>
          <a:ln w="9525">
            <a:noFill/>
            <a:miter lim="800000"/>
            <a:headEnd/>
            <a:tailEnd/>
          </a:ln>
        </p:spPr>
      </p:pic>
    </p:spTree>
    <p:extLst>
      <p:ext uri="{BB962C8B-B14F-4D97-AF65-F5344CB8AC3E}">
        <p14:creationId xmlns:p14="http://schemas.microsoft.com/office/powerpoint/2010/main" val="109919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36" name="Picture 12"/>
          <p:cNvPicPr>
            <a:picLocks noChangeAspect="1" noChangeArrowheads="1"/>
          </p:cNvPicPr>
          <p:nvPr/>
        </p:nvPicPr>
        <p:blipFill rotWithShape="1">
          <a:blip r:embed="rId3"/>
          <a:srcRect t="11737"/>
          <a:stretch/>
        </p:blipFill>
        <p:spPr bwMode="auto">
          <a:xfrm>
            <a:off x="713968" y="2800953"/>
            <a:ext cx="3077785" cy="1884865"/>
          </a:xfrm>
          <a:prstGeom prst="rect">
            <a:avLst/>
          </a:prstGeom>
          <a:noFill/>
          <a:ln w="9525">
            <a:noFill/>
            <a:miter lim="800000"/>
            <a:headEnd/>
            <a:tailEnd/>
          </a:ln>
        </p:spPr>
      </p:pic>
      <p:pic>
        <p:nvPicPr>
          <p:cNvPr id="231435" name="Picture 11"/>
          <p:cNvPicPr>
            <a:picLocks noChangeAspect="1" noChangeArrowheads="1"/>
          </p:cNvPicPr>
          <p:nvPr/>
        </p:nvPicPr>
        <p:blipFill>
          <a:blip r:embed="rId4"/>
          <a:srcRect/>
          <a:stretch>
            <a:fillRect/>
          </a:stretch>
        </p:blipFill>
        <p:spPr bwMode="auto">
          <a:xfrm>
            <a:off x="4373388" y="2081335"/>
            <a:ext cx="3810417" cy="3595021"/>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GB" dirty="0"/>
              <a:t>Complex Exponentials</a:t>
            </a:r>
          </a:p>
        </p:txBody>
      </p:sp>
      <p:graphicFrame>
        <p:nvGraphicFramePr>
          <p:cNvPr id="215041" name="Object 1"/>
          <p:cNvGraphicFramePr>
            <a:graphicFrameLocks noChangeAspect="1"/>
          </p:cNvGraphicFramePr>
          <p:nvPr>
            <p:extLst>
              <p:ext uri="{D42A27DB-BD31-4B8C-83A1-F6EECF244321}">
                <p14:modId xmlns:p14="http://schemas.microsoft.com/office/powerpoint/2010/main" val="2330601980"/>
              </p:ext>
            </p:extLst>
          </p:nvPr>
        </p:nvGraphicFramePr>
        <p:xfrm>
          <a:off x="3159745" y="1199136"/>
          <a:ext cx="1248050" cy="416805"/>
        </p:xfrm>
        <a:graphic>
          <a:graphicData uri="http://schemas.openxmlformats.org/presentationml/2006/ole">
            <mc:AlternateContent xmlns:mc="http://schemas.openxmlformats.org/markup-compatibility/2006">
              <mc:Choice xmlns:v="urn:schemas-microsoft-com:vml" Requires="v">
                <p:oleObj name="Equation" r:id="rId5" imgW="457002" imgH="203112" progId="Equation.3">
                  <p:embed/>
                </p:oleObj>
              </mc:Choice>
              <mc:Fallback>
                <p:oleObj name="Equation" r:id="rId5" imgW="457002" imgH="203112" progId="Equation.3">
                  <p:embed/>
                  <p:pic>
                    <p:nvPicPr>
                      <p:cNvPr id="215041"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9745" y="1199136"/>
                        <a:ext cx="1248050" cy="416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81303605"/>
              </p:ext>
            </p:extLst>
          </p:nvPr>
        </p:nvGraphicFramePr>
        <p:xfrm>
          <a:off x="3276249" y="4437246"/>
          <a:ext cx="613728" cy="345018"/>
        </p:xfrm>
        <a:graphic>
          <a:graphicData uri="http://schemas.openxmlformats.org/presentationml/2006/ole">
            <mc:AlternateContent xmlns:mc="http://schemas.openxmlformats.org/markup-compatibility/2006">
              <mc:Choice xmlns:v="urn:schemas-microsoft-com:vml" Requires="v">
                <p:oleObj name="Equation" r:id="rId7" imgW="304668" imgH="228501" progId="Equation.3">
                  <p:embed/>
                </p:oleObj>
              </mc:Choice>
              <mc:Fallback>
                <p:oleObj name="Equation" r:id="rId7" imgW="304668" imgH="228501" progId="Equation.3">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249" y="4437246"/>
                        <a:ext cx="613728" cy="3450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3" name="Object 3"/>
          <p:cNvGraphicFramePr>
            <a:graphicFrameLocks noChangeAspect="1"/>
          </p:cNvGraphicFramePr>
          <p:nvPr>
            <p:extLst>
              <p:ext uri="{D42A27DB-BD31-4B8C-83A1-F6EECF244321}">
                <p14:modId xmlns:p14="http://schemas.microsoft.com/office/powerpoint/2010/main" val="3446440350"/>
              </p:ext>
            </p:extLst>
          </p:nvPr>
        </p:nvGraphicFramePr>
        <p:xfrm>
          <a:off x="10733722" y="3632202"/>
          <a:ext cx="448558" cy="403225"/>
        </p:xfrm>
        <a:graphic>
          <a:graphicData uri="http://schemas.openxmlformats.org/presentationml/2006/ole">
            <mc:AlternateContent xmlns:mc="http://schemas.openxmlformats.org/markup-compatibility/2006">
              <mc:Choice xmlns:v="urn:schemas-microsoft-com:vml" Requires="v">
                <p:oleObj name="Equation" r:id="rId9" imgW="190500" imgH="228600" progId="Equation.3">
                  <p:embed/>
                </p:oleObj>
              </mc:Choice>
              <mc:Fallback>
                <p:oleObj name="Equation" r:id="rId9" imgW="190500" imgH="228600" progId="Equation.3">
                  <p:embed/>
                  <p:pic>
                    <p:nvPicPr>
                      <p:cNvPr id="215043"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33722" y="3632202"/>
                        <a:ext cx="448558"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4" name="Object 4"/>
          <p:cNvGraphicFramePr>
            <a:graphicFrameLocks noChangeAspect="1"/>
          </p:cNvGraphicFramePr>
          <p:nvPr>
            <p:extLst>
              <p:ext uri="{D42A27DB-BD31-4B8C-83A1-F6EECF244321}">
                <p14:modId xmlns:p14="http://schemas.microsoft.com/office/powerpoint/2010/main" val="403331665"/>
              </p:ext>
            </p:extLst>
          </p:nvPr>
        </p:nvGraphicFramePr>
        <p:xfrm>
          <a:off x="9074905" y="3632202"/>
          <a:ext cx="719385" cy="403225"/>
        </p:xfrm>
        <a:graphic>
          <a:graphicData uri="http://schemas.openxmlformats.org/presentationml/2006/ole">
            <mc:AlternateContent xmlns:mc="http://schemas.openxmlformats.org/markup-compatibility/2006">
              <mc:Choice xmlns:v="urn:schemas-microsoft-com:vml" Requires="v">
                <p:oleObj name="Equation" r:id="rId11" imgW="304668" imgH="228501" progId="Equation.3">
                  <p:embed/>
                </p:oleObj>
              </mc:Choice>
              <mc:Fallback>
                <p:oleObj name="Equation" r:id="rId11" imgW="304668" imgH="228501" progId="Equation.3">
                  <p:embed/>
                  <p:pic>
                    <p:nvPicPr>
                      <p:cNvPr id="215044"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74905" y="3632202"/>
                        <a:ext cx="71938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5" name="Object 5"/>
          <p:cNvGraphicFramePr>
            <a:graphicFrameLocks noChangeAspect="1"/>
          </p:cNvGraphicFramePr>
          <p:nvPr>
            <p:extLst>
              <p:ext uri="{D42A27DB-BD31-4B8C-83A1-F6EECF244321}">
                <p14:modId xmlns:p14="http://schemas.microsoft.com/office/powerpoint/2010/main" val="2089764537"/>
              </p:ext>
            </p:extLst>
          </p:nvPr>
        </p:nvGraphicFramePr>
        <p:xfrm>
          <a:off x="2468680" y="3808096"/>
          <a:ext cx="745744" cy="359797"/>
        </p:xfrm>
        <a:graphic>
          <a:graphicData uri="http://schemas.openxmlformats.org/presentationml/2006/ole">
            <mc:AlternateContent xmlns:mc="http://schemas.openxmlformats.org/markup-compatibility/2006">
              <mc:Choice xmlns:v="urn:schemas-microsoft-com:vml" Requires="v">
                <p:oleObj name="Equation" r:id="rId13" imgW="355446" imgH="228501" progId="Equation.3">
                  <p:embed/>
                </p:oleObj>
              </mc:Choice>
              <mc:Fallback>
                <p:oleObj name="Equation" r:id="rId13" imgW="355446" imgH="228501" progId="Equation.3">
                  <p:embed/>
                  <p:pic>
                    <p:nvPicPr>
                      <p:cNvPr id="215045"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8680" y="3808096"/>
                        <a:ext cx="745744" cy="3597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11404089"/>
              </p:ext>
            </p:extLst>
          </p:nvPr>
        </p:nvGraphicFramePr>
        <p:xfrm>
          <a:off x="2262485" y="3595375"/>
          <a:ext cx="1015603" cy="228600"/>
        </p:xfrm>
        <a:graphic>
          <a:graphicData uri="http://schemas.openxmlformats.org/presentationml/2006/ole">
            <mc:AlternateContent xmlns:mc="http://schemas.openxmlformats.org/markup-compatibility/2006">
              <mc:Choice xmlns:v="urn:schemas-microsoft-com:vml" Requires="v">
                <p:oleObj name="Equation" r:id="rId15" imgW="761669" imgH="228501" progId="Equation.3">
                  <p:embed/>
                </p:oleObj>
              </mc:Choice>
              <mc:Fallback>
                <p:oleObj name="Equation" r:id="rId15" imgW="761669" imgH="228501" progId="Equation.3">
                  <p:embed/>
                  <p:pic>
                    <p:nvPicPr>
                      <p:cNvPr id="15"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2485" y="3595375"/>
                        <a:ext cx="1015603"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8" name="Object 8"/>
          <p:cNvGraphicFramePr>
            <a:graphicFrameLocks noChangeAspect="1"/>
          </p:cNvGraphicFramePr>
          <p:nvPr>
            <p:extLst>
              <p:ext uri="{D42A27DB-BD31-4B8C-83A1-F6EECF244321}">
                <p14:modId xmlns:p14="http://schemas.microsoft.com/office/powerpoint/2010/main" val="696784867"/>
              </p:ext>
            </p:extLst>
          </p:nvPr>
        </p:nvGraphicFramePr>
        <p:xfrm>
          <a:off x="1090445" y="4372109"/>
          <a:ext cx="981750" cy="228600"/>
        </p:xfrm>
        <a:graphic>
          <a:graphicData uri="http://schemas.openxmlformats.org/presentationml/2006/ole">
            <mc:AlternateContent xmlns:mc="http://schemas.openxmlformats.org/markup-compatibility/2006">
              <mc:Choice xmlns:v="urn:schemas-microsoft-com:vml" Requires="v">
                <p:oleObj name="Equation" r:id="rId17" imgW="736600" imgH="228600" progId="Equation.3">
                  <p:embed/>
                </p:oleObj>
              </mc:Choice>
              <mc:Fallback>
                <p:oleObj name="Equation" r:id="rId17" imgW="736600" imgH="228600" progId="Equation.3">
                  <p:embed/>
                  <p:pic>
                    <p:nvPicPr>
                      <p:cNvPr id="215048"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90445" y="4372109"/>
                        <a:ext cx="9817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9" name="Object 9"/>
          <p:cNvGraphicFramePr>
            <a:graphicFrameLocks noChangeAspect="1"/>
          </p:cNvGraphicFramePr>
          <p:nvPr>
            <p:extLst>
              <p:ext uri="{D42A27DB-BD31-4B8C-83A1-F6EECF244321}">
                <p14:modId xmlns:p14="http://schemas.microsoft.com/office/powerpoint/2010/main" val="1908382468"/>
              </p:ext>
            </p:extLst>
          </p:nvPr>
        </p:nvGraphicFramePr>
        <p:xfrm>
          <a:off x="4308265" y="5885975"/>
          <a:ext cx="4436915" cy="400050"/>
        </p:xfrm>
        <a:graphic>
          <a:graphicData uri="http://schemas.openxmlformats.org/presentationml/2006/ole">
            <mc:AlternateContent xmlns:mc="http://schemas.openxmlformats.org/markup-compatibility/2006">
              <mc:Choice xmlns:v="urn:schemas-microsoft-com:vml" Requires="v">
                <p:oleObj name="Equation" r:id="rId19" imgW="2006600" imgH="241300" progId="Equation.3">
                  <p:embed/>
                </p:oleObj>
              </mc:Choice>
              <mc:Fallback>
                <p:oleObj name="Equation" r:id="rId19" imgW="2006600" imgH="241300" progId="Equation.3">
                  <p:embed/>
                  <p:pic>
                    <p:nvPicPr>
                      <p:cNvPr id="215049"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08265" y="5885975"/>
                        <a:ext cx="443691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1437" name="Picture 13"/>
          <p:cNvPicPr>
            <a:picLocks noChangeAspect="1" noChangeArrowheads="1"/>
          </p:cNvPicPr>
          <p:nvPr/>
        </p:nvPicPr>
        <p:blipFill rotWithShape="1">
          <a:blip r:embed="rId21"/>
          <a:srcRect t="8333"/>
          <a:stretch/>
        </p:blipFill>
        <p:spPr bwMode="auto">
          <a:xfrm>
            <a:off x="8735710" y="2534308"/>
            <a:ext cx="2956421" cy="2355521"/>
          </a:xfrm>
          <a:prstGeom prst="rect">
            <a:avLst/>
          </a:prstGeom>
          <a:noFill/>
          <a:ln w="9525">
            <a:noFill/>
            <a:miter lim="800000"/>
            <a:headEnd/>
            <a:tailEnd/>
          </a:ln>
        </p:spPr>
      </p:pic>
      <p:sp>
        <p:nvSpPr>
          <p:cNvPr id="19" name="TextBox 18"/>
          <p:cNvSpPr txBox="1"/>
          <p:nvPr/>
        </p:nvSpPr>
        <p:spPr>
          <a:xfrm>
            <a:off x="1047358" y="1223041"/>
            <a:ext cx="6846367" cy="369332"/>
          </a:xfrm>
          <a:prstGeom prst="rect">
            <a:avLst/>
          </a:prstGeom>
          <a:noFill/>
        </p:spPr>
        <p:txBody>
          <a:bodyPr wrap="none" rtlCol="0">
            <a:spAutoFit/>
          </a:bodyPr>
          <a:lstStyle/>
          <a:p>
            <a:r>
              <a:rPr lang="en-GB" b="0" dirty="0"/>
              <a:t>Complex exponential                     represented in three different ways</a:t>
            </a:r>
          </a:p>
        </p:txBody>
      </p:sp>
      <p:graphicFrame>
        <p:nvGraphicFramePr>
          <p:cNvPr id="22" name="Object 11"/>
          <p:cNvGraphicFramePr>
            <a:graphicFrameLocks noChangeAspect="1"/>
          </p:cNvGraphicFramePr>
          <p:nvPr>
            <p:extLst>
              <p:ext uri="{D42A27DB-BD31-4B8C-83A1-F6EECF244321}">
                <p14:modId xmlns:p14="http://schemas.microsoft.com/office/powerpoint/2010/main" val="3197864346"/>
              </p:ext>
            </p:extLst>
          </p:nvPr>
        </p:nvGraphicFramePr>
        <p:xfrm>
          <a:off x="10522722" y="2000768"/>
          <a:ext cx="746891" cy="288491"/>
        </p:xfrm>
        <a:graphic>
          <a:graphicData uri="http://schemas.openxmlformats.org/presentationml/2006/ole">
            <mc:AlternateContent xmlns:mc="http://schemas.openxmlformats.org/markup-compatibility/2006">
              <mc:Choice xmlns:v="urn:schemas-microsoft-com:vml" Requires="v">
                <p:oleObj name="Equation" r:id="rId22" imgW="393529" imgH="203112" progId="Equation.3">
                  <p:embed/>
                </p:oleObj>
              </mc:Choice>
              <mc:Fallback>
                <p:oleObj name="Equation" r:id="rId22" imgW="393529" imgH="203112" progId="Equation.3">
                  <p:embed/>
                  <p:pic>
                    <p:nvPicPr>
                      <p:cNvPr id="22"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522722" y="2000768"/>
                        <a:ext cx="746891" cy="288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1328285" y="1931155"/>
            <a:ext cx="1611129" cy="369332"/>
          </a:xfrm>
          <a:prstGeom prst="rect">
            <a:avLst/>
          </a:prstGeom>
          <a:noFill/>
        </p:spPr>
        <p:txBody>
          <a:bodyPr wrap="none" rtlCol="0">
            <a:spAutoFit/>
          </a:bodyPr>
          <a:lstStyle/>
          <a:p>
            <a:r>
              <a:rPr lang="en-GB" b="0" dirty="0"/>
              <a:t>Complex-plane</a:t>
            </a:r>
          </a:p>
        </p:txBody>
      </p:sp>
      <p:sp>
        <p:nvSpPr>
          <p:cNvPr id="25" name="TextBox 24"/>
          <p:cNvSpPr txBox="1"/>
          <p:nvPr/>
        </p:nvSpPr>
        <p:spPr>
          <a:xfrm>
            <a:off x="8647727" y="1931472"/>
            <a:ext cx="1975156" cy="369332"/>
          </a:xfrm>
          <a:prstGeom prst="rect">
            <a:avLst/>
          </a:prstGeom>
          <a:noFill/>
        </p:spPr>
        <p:txBody>
          <a:bodyPr wrap="none" rtlCol="0">
            <a:spAutoFit/>
          </a:bodyPr>
          <a:lstStyle/>
          <a:p>
            <a:r>
              <a:rPr lang="en-GB" b="0" dirty="0"/>
              <a:t>Frequency-domain</a:t>
            </a:r>
          </a:p>
        </p:txBody>
      </p:sp>
      <p:sp>
        <p:nvSpPr>
          <p:cNvPr id="5" name="Rectangle 4"/>
          <p:cNvSpPr/>
          <p:nvPr/>
        </p:nvSpPr>
        <p:spPr>
          <a:xfrm>
            <a:off x="5408699" y="2026980"/>
            <a:ext cx="1285378" cy="3693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1" name="Object 10"/>
          <p:cNvGraphicFramePr>
            <a:graphicFrameLocks noChangeAspect="1"/>
          </p:cNvGraphicFramePr>
          <p:nvPr>
            <p:extLst>
              <p:ext uri="{D42A27DB-BD31-4B8C-83A1-F6EECF244321}">
                <p14:modId xmlns:p14="http://schemas.microsoft.com/office/powerpoint/2010/main" val="1998148950"/>
              </p:ext>
            </p:extLst>
          </p:nvPr>
        </p:nvGraphicFramePr>
        <p:xfrm>
          <a:off x="6636334" y="1951774"/>
          <a:ext cx="660142" cy="358775"/>
        </p:xfrm>
        <a:graphic>
          <a:graphicData uri="http://schemas.openxmlformats.org/presentationml/2006/ole">
            <mc:AlternateContent xmlns:mc="http://schemas.openxmlformats.org/markup-compatibility/2006">
              <mc:Choice xmlns:v="urn:schemas-microsoft-com:vml" Requires="v">
                <p:oleObj name="Equation" r:id="rId24" imgW="279279" imgH="203112" progId="Equation.3">
                  <p:embed/>
                </p:oleObj>
              </mc:Choice>
              <mc:Fallback>
                <p:oleObj name="Equation" r:id="rId24" imgW="279279" imgH="203112" progId="Equation.3">
                  <p:embed/>
                  <p:pic>
                    <p:nvPicPr>
                      <p:cNvPr id="21" name="Object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36334" y="1951774"/>
                        <a:ext cx="66014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5268872" y="1931472"/>
            <a:ext cx="1425204" cy="369332"/>
          </a:xfrm>
          <a:prstGeom prst="rect">
            <a:avLst/>
          </a:prstGeom>
          <a:noFill/>
        </p:spPr>
        <p:txBody>
          <a:bodyPr wrap="none" rtlCol="0">
            <a:spAutoFit/>
          </a:bodyPr>
          <a:lstStyle/>
          <a:p>
            <a:r>
              <a:rPr lang="en-GB" b="0" dirty="0"/>
              <a:t>Time-domain</a:t>
            </a:r>
          </a:p>
        </p:txBody>
      </p:sp>
      <p:graphicFrame>
        <p:nvGraphicFramePr>
          <p:cNvPr id="30" name="Object 6"/>
          <p:cNvGraphicFramePr>
            <a:graphicFrameLocks noChangeAspect="1"/>
          </p:cNvGraphicFramePr>
          <p:nvPr>
            <p:extLst>
              <p:ext uri="{D42A27DB-BD31-4B8C-83A1-F6EECF244321}">
                <p14:modId xmlns:p14="http://schemas.microsoft.com/office/powerpoint/2010/main" val="3930081743"/>
              </p:ext>
            </p:extLst>
          </p:nvPr>
        </p:nvGraphicFramePr>
        <p:xfrm>
          <a:off x="6996660" y="3301471"/>
          <a:ext cx="1085016" cy="657842"/>
        </p:xfrm>
        <a:graphic>
          <a:graphicData uri="http://schemas.openxmlformats.org/presentationml/2006/ole">
            <mc:AlternateContent xmlns:mc="http://schemas.openxmlformats.org/markup-compatibility/2006">
              <mc:Choice xmlns:v="urn:schemas-microsoft-com:vml" Requires="v">
                <p:oleObj name="Equation" r:id="rId26" imgW="533169" imgH="431613" progId="Equation.3">
                  <p:embed/>
                </p:oleObj>
              </mc:Choice>
              <mc:Fallback>
                <p:oleObj name="Equation" r:id="rId26" imgW="533169" imgH="431613" progId="Equation.3">
                  <p:embed/>
                  <p:pic>
                    <p:nvPicPr>
                      <p:cNvPr id="30" name="Object 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996660" y="3301471"/>
                        <a:ext cx="1085016" cy="657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ight Triangle 2"/>
          <p:cNvSpPr/>
          <p:nvPr/>
        </p:nvSpPr>
        <p:spPr>
          <a:xfrm>
            <a:off x="2090464" y="3899852"/>
            <a:ext cx="571425" cy="335969"/>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TextBox 25"/>
          <p:cNvSpPr txBox="1"/>
          <p:nvPr/>
        </p:nvSpPr>
        <p:spPr>
          <a:xfrm>
            <a:off x="2417385" y="5887453"/>
            <a:ext cx="1618630" cy="369332"/>
          </a:xfrm>
          <a:prstGeom prst="rect">
            <a:avLst/>
          </a:prstGeom>
          <a:noFill/>
        </p:spPr>
        <p:txBody>
          <a:bodyPr wrap="none" rtlCol="0">
            <a:spAutoFit/>
          </a:bodyPr>
          <a:lstStyle/>
          <a:p>
            <a:r>
              <a:rPr lang="en-GB" b="0" dirty="0"/>
              <a:t>Euler’s formula:</a:t>
            </a:r>
          </a:p>
        </p:txBody>
      </p:sp>
    </p:spTree>
    <p:extLst>
      <p:ext uri="{BB962C8B-B14F-4D97-AF65-F5344CB8AC3E}">
        <p14:creationId xmlns:p14="http://schemas.microsoft.com/office/powerpoint/2010/main" val="39066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Real-valued Cosine</a:t>
            </a:r>
          </a:p>
        </p:txBody>
      </p:sp>
      <p:pic>
        <p:nvPicPr>
          <p:cNvPr id="130051" name="Picture 3"/>
          <p:cNvPicPr>
            <a:picLocks noChangeAspect="1" noChangeArrowheads="1"/>
          </p:cNvPicPr>
          <p:nvPr/>
        </p:nvPicPr>
        <p:blipFill>
          <a:blip r:embed="rId3"/>
          <a:srcRect/>
          <a:stretch>
            <a:fillRect/>
          </a:stretch>
        </p:blipFill>
        <p:spPr bwMode="auto">
          <a:xfrm>
            <a:off x="4350038" y="2258060"/>
            <a:ext cx="4190598" cy="3953712"/>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557610706"/>
              </p:ext>
            </p:extLst>
          </p:nvPr>
        </p:nvGraphicFramePr>
        <p:xfrm>
          <a:off x="10872851" y="3383405"/>
          <a:ext cx="436795" cy="393269"/>
        </p:xfrm>
        <a:graphic>
          <a:graphicData uri="http://schemas.openxmlformats.org/presentationml/2006/ole">
            <mc:AlternateContent xmlns:mc="http://schemas.openxmlformats.org/markup-compatibility/2006">
              <mc:Choice xmlns:v="urn:schemas-microsoft-com:vml" Requires="v">
                <p:oleObj name="Equation" r:id="rId4" imgW="190500" imgH="228600" progId="Equation.3">
                  <p:embed/>
                </p:oleObj>
              </mc:Choice>
              <mc:Fallback>
                <p:oleObj name="Equation" r:id="rId4" imgW="190500" imgH="228600"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2851" y="3383405"/>
                        <a:ext cx="436795" cy="393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2794481640"/>
              </p:ext>
            </p:extLst>
          </p:nvPr>
        </p:nvGraphicFramePr>
        <p:xfrm>
          <a:off x="8957258" y="3399199"/>
          <a:ext cx="700344" cy="392112"/>
        </p:xfrm>
        <a:graphic>
          <a:graphicData uri="http://schemas.openxmlformats.org/presentationml/2006/ole">
            <mc:AlternateContent xmlns:mc="http://schemas.openxmlformats.org/markup-compatibility/2006">
              <mc:Choice xmlns:v="urn:schemas-microsoft-com:vml" Requires="v">
                <p:oleObj name="Equation" r:id="rId6" imgW="304668" imgH="228501" progId="Equation.3">
                  <p:embed/>
                </p:oleObj>
              </mc:Choice>
              <mc:Fallback>
                <p:oleObj name="Equation" r:id="rId6" imgW="304668" imgH="228501" progId="Equation.3">
                  <p:embed/>
                  <p:pic>
                    <p:nvPicPr>
                      <p:cNvPr id="3"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57258" y="3399199"/>
                        <a:ext cx="700344"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3" name="Object 5"/>
          <p:cNvGraphicFramePr>
            <a:graphicFrameLocks noChangeAspect="1"/>
          </p:cNvGraphicFramePr>
          <p:nvPr>
            <p:extLst>
              <p:ext uri="{D42A27DB-BD31-4B8C-83A1-F6EECF244321}">
                <p14:modId xmlns:p14="http://schemas.microsoft.com/office/powerpoint/2010/main" val="784265778"/>
              </p:ext>
            </p:extLst>
          </p:nvPr>
        </p:nvGraphicFramePr>
        <p:xfrm>
          <a:off x="11232788" y="3219452"/>
          <a:ext cx="349115" cy="239713"/>
        </p:xfrm>
        <a:graphic>
          <a:graphicData uri="http://schemas.openxmlformats.org/presentationml/2006/ole">
            <mc:AlternateContent xmlns:mc="http://schemas.openxmlformats.org/markup-compatibility/2006">
              <mc:Choice xmlns:v="urn:schemas-microsoft-com:vml" Requires="v">
                <p:oleObj name="Equation" r:id="rId8" imgW="152334" imgH="139639" progId="Equation.3">
                  <p:embed/>
                </p:oleObj>
              </mc:Choice>
              <mc:Fallback>
                <p:oleObj name="Equation" r:id="rId8" imgW="152334" imgH="139639" progId="Equation.3">
                  <p:embed/>
                  <p:pic>
                    <p:nvPicPr>
                      <p:cNvPr id="13005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32788" y="3219452"/>
                        <a:ext cx="349115"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4" name="Object 6"/>
          <p:cNvGraphicFramePr>
            <a:graphicFrameLocks noChangeAspect="1"/>
          </p:cNvGraphicFramePr>
          <p:nvPr>
            <p:extLst>
              <p:ext uri="{D42A27DB-BD31-4B8C-83A1-F6EECF244321}">
                <p14:modId xmlns:p14="http://schemas.microsoft.com/office/powerpoint/2010/main" val="2108587720"/>
              </p:ext>
            </p:extLst>
          </p:nvPr>
        </p:nvGraphicFramePr>
        <p:xfrm>
          <a:off x="11190041" y="4427244"/>
          <a:ext cx="349115" cy="239713"/>
        </p:xfrm>
        <a:graphic>
          <a:graphicData uri="http://schemas.openxmlformats.org/presentationml/2006/ole">
            <mc:AlternateContent xmlns:mc="http://schemas.openxmlformats.org/markup-compatibility/2006">
              <mc:Choice xmlns:v="urn:schemas-microsoft-com:vml" Requires="v">
                <p:oleObj name="Equation" r:id="rId10" imgW="152334" imgH="139639" progId="Equation.3">
                  <p:embed/>
                </p:oleObj>
              </mc:Choice>
              <mc:Fallback>
                <p:oleObj name="Equation" r:id="rId10" imgW="152334" imgH="139639" progId="Equation.3">
                  <p:embed/>
                  <p:pic>
                    <p:nvPicPr>
                      <p:cNvPr id="130054"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90041" y="4427244"/>
                        <a:ext cx="349115"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5" name="Object 7"/>
          <p:cNvGraphicFramePr>
            <a:graphicFrameLocks noChangeAspect="1"/>
          </p:cNvGraphicFramePr>
          <p:nvPr>
            <p:extLst>
              <p:ext uri="{D42A27DB-BD31-4B8C-83A1-F6EECF244321}">
                <p14:modId xmlns:p14="http://schemas.microsoft.com/office/powerpoint/2010/main" val="2059800801"/>
              </p:ext>
            </p:extLst>
          </p:nvPr>
        </p:nvGraphicFramePr>
        <p:xfrm>
          <a:off x="2786687" y="4234916"/>
          <a:ext cx="700344" cy="392112"/>
        </p:xfrm>
        <a:graphic>
          <a:graphicData uri="http://schemas.openxmlformats.org/presentationml/2006/ole">
            <mc:AlternateContent xmlns:mc="http://schemas.openxmlformats.org/markup-compatibility/2006">
              <mc:Choice xmlns:v="urn:schemas-microsoft-com:vml" Requires="v">
                <p:oleObj name="Equation" r:id="rId12" imgW="304668" imgH="228501" progId="Equation.3">
                  <p:embed/>
                </p:oleObj>
              </mc:Choice>
              <mc:Fallback>
                <p:oleObj name="Equation" r:id="rId12" imgW="304668" imgH="228501" progId="Equation.3">
                  <p:embed/>
                  <p:pic>
                    <p:nvPicPr>
                      <p:cNvPr id="130055"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86687" y="4234916"/>
                        <a:ext cx="700344"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6" name="Object 8"/>
          <p:cNvGraphicFramePr>
            <a:graphicFrameLocks noChangeAspect="1"/>
          </p:cNvGraphicFramePr>
          <p:nvPr>
            <p:extLst>
              <p:ext uri="{D42A27DB-BD31-4B8C-83A1-F6EECF244321}">
                <p14:modId xmlns:p14="http://schemas.microsoft.com/office/powerpoint/2010/main" val="287871814"/>
              </p:ext>
            </p:extLst>
          </p:nvPr>
        </p:nvGraphicFramePr>
        <p:xfrm>
          <a:off x="2864208" y="3207804"/>
          <a:ext cx="437978" cy="392113"/>
        </p:xfrm>
        <a:graphic>
          <a:graphicData uri="http://schemas.openxmlformats.org/presentationml/2006/ole">
            <mc:AlternateContent xmlns:mc="http://schemas.openxmlformats.org/markup-compatibility/2006">
              <mc:Choice xmlns:v="urn:schemas-microsoft-com:vml" Requires="v">
                <p:oleObj name="Equation" r:id="rId14" imgW="190500" imgH="228600" progId="Equation.3">
                  <p:embed/>
                </p:oleObj>
              </mc:Choice>
              <mc:Fallback>
                <p:oleObj name="Equation" r:id="rId14" imgW="190500" imgH="228600" progId="Equation.3">
                  <p:embed/>
                  <p:pic>
                    <p:nvPicPr>
                      <p:cNvPr id="130056"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64208" y="3207804"/>
                        <a:ext cx="43797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7" name="Object 9"/>
          <p:cNvGraphicFramePr>
            <a:graphicFrameLocks noChangeAspect="1"/>
          </p:cNvGraphicFramePr>
          <p:nvPr>
            <p:extLst>
              <p:ext uri="{D42A27DB-BD31-4B8C-83A1-F6EECF244321}">
                <p14:modId xmlns:p14="http://schemas.microsoft.com/office/powerpoint/2010/main" val="1961978982"/>
              </p:ext>
            </p:extLst>
          </p:nvPr>
        </p:nvGraphicFramePr>
        <p:xfrm>
          <a:off x="7596193" y="3319949"/>
          <a:ext cx="944443" cy="570314"/>
        </p:xfrm>
        <a:graphic>
          <a:graphicData uri="http://schemas.openxmlformats.org/presentationml/2006/ole">
            <mc:AlternateContent xmlns:mc="http://schemas.openxmlformats.org/markup-compatibility/2006">
              <mc:Choice xmlns:v="urn:schemas-microsoft-com:vml" Requires="v">
                <p:oleObj name="Equation" r:id="rId16" imgW="533169" imgH="431613" progId="Equation.3">
                  <p:embed/>
                </p:oleObj>
              </mc:Choice>
              <mc:Fallback>
                <p:oleObj name="Equation" r:id="rId16" imgW="533169" imgH="431613" progId="Equation.3">
                  <p:embed/>
                  <p:pic>
                    <p:nvPicPr>
                      <p:cNvPr id="130057"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96193" y="3319949"/>
                        <a:ext cx="944443" cy="570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1"/>
          <p:cNvGraphicFramePr>
            <a:graphicFrameLocks noChangeAspect="1"/>
          </p:cNvGraphicFramePr>
          <p:nvPr>
            <p:extLst>
              <p:ext uri="{D42A27DB-BD31-4B8C-83A1-F6EECF244321}">
                <p14:modId xmlns:p14="http://schemas.microsoft.com/office/powerpoint/2010/main" val="2969258985"/>
              </p:ext>
            </p:extLst>
          </p:nvPr>
        </p:nvGraphicFramePr>
        <p:xfrm>
          <a:off x="10526681" y="2000768"/>
          <a:ext cx="746891" cy="288491"/>
        </p:xfrm>
        <a:graphic>
          <a:graphicData uri="http://schemas.openxmlformats.org/presentationml/2006/ole">
            <mc:AlternateContent xmlns:mc="http://schemas.openxmlformats.org/markup-compatibility/2006">
              <mc:Choice xmlns:v="urn:schemas-microsoft-com:vml" Requires="v">
                <p:oleObj name="Equation" r:id="rId18" imgW="393529" imgH="203112" progId="Equation.3">
                  <p:embed/>
                </p:oleObj>
              </mc:Choice>
              <mc:Fallback>
                <p:oleObj name="Equation" r:id="rId18" imgW="393529" imgH="203112" progId="Equation.3">
                  <p:embed/>
                  <p:pic>
                    <p:nvPicPr>
                      <p:cNvPr id="16"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26681" y="2000768"/>
                        <a:ext cx="746891" cy="288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1332244" y="1931155"/>
            <a:ext cx="1611129" cy="369332"/>
          </a:xfrm>
          <a:prstGeom prst="rect">
            <a:avLst/>
          </a:prstGeom>
          <a:noFill/>
        </p:spPr>
        <p:txBody>
          <a:bodyPr wrap="none" rtlCol="0">
            <a:spAutoFit/>
          </a:bodyPr>
          <a:lstStyle/>
          <a:p>
            <a:r>
              <a:rPr lang="en-GB" b="0" dirty="0"/>
              <a:t>Complex-plane</a:t>
            </a:r>
          </a:p>
        </p:txBody>
      </p:sp>
      <p:sp>
        <p:nvSpPr>
          <p:cNvPr id="18" name="TextBox 17"/>
          <p:cNvSpPr txBox="1"/>
          <p:nvPr/>
        </p:nvSpPr>
        <p:spPr>
          <a:xfrm>
            <a:off x="8651687" y="1931472"/>
            <a:ext cx="1975156" cy="369332"/>
          </a:xfrm>
          <a:prstGeom prst="rect">
            <a:avLst/>
          </a:prstGeom>
          <a:noFill/>
        </p:spPr>
        <p:txBody>
          <a:bodyPr wrap="none" rtlCol="0">
            <a:spAutoFit/>
          </a:bodyPr>
          <a:lstStyle/>
          <a:p>
            <a:r>
              <a:rPr lang="en-GB" b="0" dirty="0"/>
              <a:t>Frequency-domain</a:t>
            </a:r>
          </a:p>
        </p:txBody>
      </p:sp>
      <p:grpSp>
        <p:nvGrpSpPr>
          <p:cNvPr id="6" name="Group 5"/>
          <p:cNvGrpSpPr/>
          <p:nvPr/>
        </p:nvGrpSpPr>
        <p:grpSpPr>
          <a:xfrm>
            <a:off x="8775724" y="2291180"/>
            <a:ext cx="2884313" cy="2567417"/>
            <a:chOff x="8965406" y="2291179"/>
            <a:chExt cx="2884689" cy="2567417"/>
          </a:xfrm>
        </p:grpSpPr>
        <p:pic>
          <p:nvPicPr>
            <p:cNvPr id="130052" name="Picture 4"/>
            <p:cNvPicPr>
              <a:picLocks noChangeAspect="1" noChangeArrowheads="1"/>
            </p:cNvPicPr>
            <p:nvPr/>
          </p:nvPicPr>
          <p:blipFill>
            <a:blip r:embed="rId20"/>
            <a:srcRect/>
            <a:stretch>
              <a:fillRect/>
            </a:stretch>
          </p:blipFill>
          <p:spPr bwMode="auto">
            <a:xfrm>
              <a:off x="8965406" y="2351616"/>
              <a:ext cx="2884689" cy="2506980"/>
            </a:xfrm>
            <a:prstGeom prst="rect">
              <a:avLst/>
            </a:prstGeom>
            <a:noFill/>
            <a:ln w="9525">
              <a:noFill/>
              <a:miter lim="800000"/>
              <a:headEnd/>
              <a:tailEnd/>
            </a:ln>
          </p:spPr>
        </p:pic>
        <p:sp>
          <p:nvSpPr>
            <p:cNvPr id="24" name="Rectangle 23"/>
            <p:cNvSpPr/>
            <p:nvPr/>
          </p:nvSpPr>
          <p:spPr>
            <a:xfrm>
              <a:off x="9527402" y="2291179"/>
              <a:ext cx="1452989" cy="2723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1</a:t>
              </a:r>
              <a:endParaRPr lang="en-US" dirty="0"/>
            </a:p>
          </p:txBody>
        </p:sp>
      </p:grpSp>
      <p:grpSp>
        <p:nvGrpSpPr>
          <p:cNvPr id="8" name="Group 7"/>
          <p:cNvGrpSpPr/>
          <p:nvPr/>
        </p:nvGrpSpPr>
        <p:grpSpPr>
          <a:xfrm>
            <a:off x="754042" y="2427372"/>
            <a:ext cx="3146656" cy="2431224"/>
            <a:chOff x="942680" y="2427372"/>
            <a:chExt cx="3147066" cy="2296494"/>
          </a:xfrm>
        </p:grpSpPr>
        <p:pic>
          <p:nvPicPr>
            <p:cNvPr id="5" name="Picture 3"/>
            <p:cNvPicPr>
              <a:picLocks noChangeAspect="1" noChangeArrowheads="1"/>
            </p:cNvPicPr>
            <p:nvPr/>
          </p:nvPicPr>
          <p:blipFill rotWithShape="1">
            <a:blip r:embed="rId21"/>
            <a:srcRect l="2874"/>
            <a:stretch/>
          </p:blipFill>
          <p:spPr bwMode="auto">
            <a:xfrm>
              <a:off x="942680" y="2475966"/>
              <a:ext cx="3147066" cy="2247900"/>
            </a:xfrm>
            <a:prstGeom prst="rect">
              <a:avLst/>
            </a:prstGeom>
            <a:noFill/>
            <a:ln w="9525">
              <a:noFill/>
              <a:miter lim="800000"/>
              <a:headEnd/>
              <a:tailEnd/>
            </a:ln>
          </p:spPr>
        </p:pic>
        <p:sp>
          <p:nvSpPr>
            <p:cNvPr id="25" name="Rectangle 24"/>
            <p:cNvSpPr/>
            <p:nvPr/>
          </p:nvSpPr>
          <p:spPr>
            <a:xfrm>
              <a:off x="1600131" y="2427372"/>
              <a:ext cx="1452989" cy="2723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1</a:t>
              </a:r>
              <a:endParaRPr lang="en-US" dirty="0"/>
            </a:p>
          </p:txBody>
        </p:sp>
      </p:grpSp>
      <p:sp>
        <p:nvSpPr>
          <p:cNvPr id="26" name="Rectangle 25"/>
          <p:cNvSpPr/>
          <p:nvPr/>
        </p:nvSpPr>
        <p:spPr>
          <a:xfrm>
            <a:off x="5399999" y="2028101"/>
            <a:ext cx="1298037" cy="2723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1</a:t>
            </a:r>
            <a:endParaRPr lang="en-US" dirty="0"/>
          </a:p>
        </p:txBody>
      </p:sp>
      <p:sp>
        <p:nvSpPr>
          <p:cNvPr id="27" name="TextBox 26"/>
          <p:cNvSpPr txBox="1"/>
          <p:nvPr/>
        </p:nvSpPr>
        <p:spPr>
          <a:xfrm>
            <a:off x="1047358" y="1056071"/>
            <a:ext cx="9245110" cy="369332"/>
          </a:xfrm>
          <a:prstGeom prst="rect">
            <a:avLst/>
          </a:prstGeom>
          <a:noFill/>
        </p:spPr>
        <p:txBody>
          <a:bodyPr wrap="none" rtlCol="0">
            <a:spAutoFit/>
          </a:bodyPr>
          <a:lstStyle/>
          <a:p>
            <a:r>
              <a:rPr lang="en-GB" dirty="0"/>
              <a:t>Real-valued sinusoid</a:t>
            </a:r>
            <a:r>
              <a:rPr lang="en-GB" b="0" dirty="0"/>
              <a:t>                                                             represented in three different ways</a:t>
            </a:r>
          </a:p>
        </p:txBody>
      </p:sp>
      <p:sp>
        <p:nvSpPr>
          <p:cNvPr id="9" name="TextBox 8"/>
          <p:cNvSpPr txBox="1"/>
          <p:nvPr/>
        </p:nvSpPr>
        <p:spPr>
          <a:xfrm>
            <a:off x="10064045" y="3131127"/>
            <a:ext cx="914281" cy="914400"/>
          </a:xfrm>
          <a:prstGeom prst="rect">
            <a:avLst/>
          </a:prstGeom>
        </p:spPr>
        <p:txBody>
          <a:bodyPr vert="horz" wrap="none" lIns="0" tIns="0" rIns="0" bIns="0" rtlCol="0" anchor="t">
            <a:noAutofit/>
          </a:bodyPr>
          <a:lstStyle/>
          <a:p>
            <a:pPr algn="l" defTabSz="914400"/>
            <a:endParaRPr lang="en-GB" sz="3400" dirty="0"/>
          </a:p>
        </p:txBody>
      </p:sp>
      <p:graphicFrame>
        <p:nvGraphicFramePr>
          <p:cNvPr id="11" name="Object 10"/>
          <p:cNvGraphicFramePr>
            <a:graphicFrameLocks noChangeAspect="1"/>
          </p:cNvGraphicFramePr>
          <p:nvPr>
            <p:extLst>
              <p:ext uri="{D42A27DB-BD31-4B8C-83A1-F6EECF244321}">
                <p14:modId xmlns:p14="http://schemas.microsoft.com/office/powerpoint/2010/main" val="1809604700"/>
              </p:ext>
            </p:extLst>
          </p:nvPr>
        </p:nvGraphicFramePr>
        <p:xfrm>
          <a:off x="9886269" y="2737427"/>
          <a:ext cx="177777" cy="393700"/>
        </p:xfrm>
        <a:graphic>
          <a:graphicData uri="http://schemas.openxmlformats.org/presentationml/2006/ole">
            <mc:AlternateContent xmlns:mc="http://schemas.openxmlformats.org/markup-compatibility/2006">
              <mc:Choice xmlns:v="urn:schemas-microsoft-com:vml" Requires="v">
                <p:oleObj name="Equation" r:id="rId22" imgW="177480" imgH="393480" progId="Equation.3">
                  <p:embed/>
                </p:oleObj>
              </mc:Choice>
              <mc:Fallback>
                <p:oleObj name="Equation" r:id="rId22" imgW="177480" imgH="393480" progId="Equation.3">
                  <p:embed/>
                  <p:pic>
                    <p:nvPicPr>
                      <p:cNvPr id="11" name="Object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886269" y="2737427"/>
                        <a:ext cx="17777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00613469"/>
              </p:ext>
            </p:extLst>
          </p:nvPr>
        </p:nvGraphicFramePr>
        <p:xfrm>
          <a:off x="1332244" y="3391477"/>
          <a:ext cx="673012" cy="393700"/>
        </p:xfrm>
        <a:graphic>
          <a:graphicData uri="http://schemas.openxmlformats.org/presentationml/2006/ole">
            <mc:AlternateContent xmlns:mc="http://schemas.openxmlformats.org/markup-compatibility/2006">
              <mc:Choice xmlns:v="urn:schemas-microsoft-com:vml" Requires="v">
                <p:oleObj name="Equation" r:id="rId24" imgW="672840" imgH="393480" progId="Equation.3">
                  <p:embed/>
                </p:oleObj>
              </mc:Choice>
              <mc:Fallback>
                <p:oleObj name="Equation" r:id="rId24" imgW="672840" imgH="393480" progId="Equation.3">
                  <p:embed/>
                  <p:pic>
                    <p:nvPicPr>
                      <p:cNvPr id="12" name="Object 1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32244" y="3391477"/>
                        <a:ext cx="673012"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451624120"/>
              </p:ext>
            </p:extLst>
          </p:nvPr>
        </p:nvGraphicFramePr>
        <p:xfrm>
          <a:off x="1219849" y="4142509"/>
          <a:ext cx="761901" cy="393700"/>
        </p:xfrm>
        <a:graphic>
          <a:graphicData uri="http://schemas.openxmlformats.org/presentationml/2006/ole">
            <mc:AlternateContent xmlns:mc="http://schemas.openxmlformats.org/markup-compatibility/2006">
              <mc:Choice xmlns:v="urn:schemas-microsoft-com:vml" Requires="v">
                <p:oleObj name="Equation" r:id="rId26" imgW="761760" imgH="393480" progId="Equation.3">
                  <p:embed/>
                </p:oleObj>
              </mc:Choice>
              <mc:Fallback>
                <p:oleObj name="Equation" r:id="rId26" imgW="761760" imgH="393480" progId="Equation.3">
                  <p:embed/>
                  <p:pic>
                    <p:nvPicPr>
                      <p:cNvPr id="13" name="Object 1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19849" y="4142509"/>
                        <a:ext cx="761901"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7EEC773-627E-6C4B-B3EA-5CEA1F367EB4}"/>
                  </a:ext>
                </a:extLst>
              </p:cNvPr>
              <p:cNvSpPr txBox="1"/>
              <p:nvPr/>
            </p:nvSpPr>
            <p:spPr>
              <a:xfrm>
                <a:off x="3284429" y="1036759"/>
                <a:ext cx="3029302" cy="1305214"/>
              </a:xfrm>
              <a:prstGeom prst="rect">
                <a:avLst/>
              </a:prstGeom>
            </p:spPr>
            <p:txBody>
              <a:bodyPr vert="horz" wrap="none" lIns="0" tIns="0" rIns="0" bIns="0" rtlCol="0" anchor="t">
                <a:noAutofit/>
              </a:bodyPr>
              <a:lstStyle/>
              <a:p>
                <a14:m>
                  <m:oMath xmlns:m="http://schemas.openxmlformats.org/officeDocument/2006/math">
                    <m:r>
                      <a:rPr lang="en-GB" sz="2000" b="0" i="1" smtClean="0">
                        <a:latin typeface="Cambria Math" panose="02040503050406030204" pitchFamily="18" charset="0"/>
                      </a:rPr>
                      <m:t>𝐴</m:t>
                    </m:r>
                    <m:r>
                      <a:rPr lang="en-GB" sz="2000" b="0" i="1" smtClean="0">
                        <a:latin typeface="Cambria Math" panose="02040503050406030204" pitchFamily="18" charset="0"/>
                      </a:rPr>
                      <m:t> </m:t>
                    </m:r>
                    <m:r>
                      <a:rPr lang="en-GB" sz="2000" b="0" i="1" smtClean="0">
                        <a:latin typeface="Cambria Math" panose="02040503050406030204" pitchFamily="18" charset="0"/>
                      </a:rPr>
                      <m:t>𝑐𝑜𝑠</m:t>
                    </m:r>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𝜔</m:t>
                        </m:r>
                      </m:e>
                      <m:sub>
                        <m:r>
                          <a:rPr lang="en-GB" sz="2000" b="0" i="1" smtClean="0">
                            <a:latin typeface="Cambria Math" panose="02040503050406030204" pitchFamily="18" charset="0"/>
                          </a:rPr>
                          <m:t>0</m:t>
                        </m:r>
                      </m:sub>
                    </m:sSub>
                  </m:oMath>
                </a14:m>
                <a:r>
                  <a:rPr lang="en-US" sz="2000" dirty="0"/>
                  <a:t>t) =</a:t>
                </a:r>
                <a14:m>
                  <m:oMath xmlns:m="http://schemas.openxmlformats.org/officeDocument/2006/math">
                    <m:f>
                      <m:fPr>
                        <m:ctrlPr>
                          <a:rPr lang="en-US" sz="2000" i="1" smtClean="0">
                            <a:latin typeface="Cambria Math" panose="02040503050406030204" pitchFamily="18" charset="0"/>
                          </a:rPr>
                        </m:ctrlPr>
                      </m:fPr>
                      <m:num>
                        <m:r>
                          <a:rPr lang="en-GB" sz="2000" b="0" i="1" smtClean="0">
                            <a:latin typeface="Cambria Math" panose="02040503050406030204" pitchFamily="18" charset="0"/>
                          </a:rPr>
                          <m:t>𝐴</m:t>
                        </m:r>
                      </m:num>
                      <m:den>
                        <m:r>
                          <a:rPr lang="en-GB" sz="2000" b="0" i="1" smtClean="0">
                            <a:latin typeface="Cambria Math" panose="02040503050406030204" pitchFamily="18" charset="0"/>
                          </a:rPr>
                          <m:t>2</m:t>
                        </m:r>
                      </m:den>
                    </m:f>
                  </m:oMath>
                </a14:m>
                <a:r>
                  <a:rPr lang="en-US" sz="2000" dirty="0"/>
                  <a:t> (</a:t>
                </a:r>
                <a14:m>
                  <m:oMath xmlns:m="http://schemas.openxmlformats.org/officeDocument/2006/math">
                    <m:sSup>
                      <m:sSupPr>
                        <m:ctrlPr>
                          <a:rPr lang="en-US" sz="2000" i="1" dirty="0" smtClean="0">
                            <a:latin typeface="Cambria Math" panose="02040503050406030204" pitchFamily="18" charset="0"/>
                          </a:rPr>
                        </m:ctrlPr>
                      </m:sSupPr>
                      <m:e>
                        <m:r>
                          <a:rPr lang="en-GB" sz="2000" b="0" i="1" dirty="0" smtClean="0">
                            <a:latin typeface="Cambria Math" panose="02040503050406030204" pitchFamily="18" charset="0"/>
                          </a:rPr>
                          <m:t>𝑒</m:t>
                        </m:r>
                      </m:e>
                      <m:sup>
                        <m:r>
                          <a:rPr lang="en-GB" sz="2000" b="0" i="1" dirty="0" smtClean="0">
                            <a:latin typeface="Cambria Math" panose="02040503050406030204" pitchFamily="18" charset="0"/>
                          </a:rPr>
                          <m:t>𝑗</m:t>
                        </m:r>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ea typeface="Cambria Math" panose="02040503050406030204" pitchFamily="18" charset="0"/>
                              </a:rPr>
                              <m:t>𝜔</m:t>
                            </m:r>
                          </m:e>
                          <m:sub>
                            <m:r>
                              <a:rPr lang="en-GB" sz="2000" b="0" i="1" dirty="0" smtClean="0">
                                <a:latin typeface="Cambria Math" panose="02040503050406030204" pitchFamily="18" charset="0"/>
                              </a:rPr>
                              <m:t>0</m:t>
                            </m:r>
                          </m:sub>
                        </m:sSub>
                        <m:r>
                          <a:rPr lang="en-GB" sz="2000" b="0" i="1" dirty="0" smtClean="0">
                            <a:latin typeface="Cambria Math" panose="02040503050406030204" pitchFamily="18" charset="0"/>
                          </a:rPr>
                          <m:t>𝑡</m:t>
                        </m:r>
                      </m:sup>
                    </m:sSup>
                  </m:oMath>
                </a14:m>
                <a:r>
                  <a:rPr lang="en-US" sz="2000" dirty="0"/>
                  <a:t> + </a:t>
                </a:r>
                <a14:m>
                  <m:oMath xmlns:m="http://schemas.openxmlformats.org/officeDocument/2006/math">
                    <m:sSup>
                      <m:sSupPr>
                        <m:ctrlPr>
                          <a:rPr lang="en-US" sz="2000" i="1" dirty="0">
                            <a:latin typeface="Cambria Math" panose="02040503050406030204" pitchFamily="18" charset="0"/>
                          </a:rPr>
                        </m:ctrlPr>
                      </m:sSupPr>
                      <m:e>
                        <m:r>
                          <a:rPr lang="en-GB" sz="2000" i="1" dirty="0">
                            <a:latin typeface="Cambria Math" panose="02040503050406030204" pitchFamily="18" charset="0"/>
                          </a:rPr>
                          <m:t>𝑒</m:t>
                        </m:r>
                      </m:e>
                      <m:sup>
                        <m:r>
                          <a:rPr lang="en-GB" sz="2000" b="0" i="1" dirty="0" smtClean="0">
                            <a:latin typeface="Cambria Math" panose="02040503050406030204" pitchFamily="18" charset="0"/>
                          </a:rPr>
                          <m:t>−</m:t>
                        </m:r>
                        <m:r>
                          <a:rPr lang="en-GB" sz="2000" i="1" dirty="0">
                            <a:latin typeface="Cambria Math" panose="02040503050406030204" pitchFamily="18" charset="0"/>
                          </a:rPr>
                          <m:t>𝑗</m:t>
                        </m:r>
                        <m:sSub>
                          <m:sSubPr>
                            <m:ctrlPr>
                              <a:rPr lang="en-GB" sz="2000" i="1" dirty="0">
                                <a:latin typeface="Cambria Math" panose="02040503050406030204" pitchFamily="18" charset="0"/>
                              </a:rPr>
                            </m:ctrlPr>
                          </m:sSubPr>
                          <m:e>
                            <m:r>
                              <a:rPr lang="en-GB" sz="2000" i="1" dirty="0">
                                <a:latin typeface="Cambria Math" panose="02040503050406030204" pitchFamily="18" charset="0"/>
                                <a:ea typeface="Cambria Math" panose="02040503050406030204" pitchFamily="18" charset="0"/>
                              </a:rPr>
                              <m:t>𝜔</m:t>
                            </m:r>
                          </m:e>
                          <m:sub>
                            <m:r>
                              <a:rPr lang="en-GB" sz="2000" i="1" dirty="0">
                                <a:latin typeface="Cambria Math" panose="02040503050406030204" pitchFamily="18" charset="0"/>
                              </a:rPr>
                              <m:t>0</m:t>
                            </m:r>
                          </m:sub>
                        </m:sSub>
                        <m:r>
                          <a:rPr lang="en-GB" sz="2000" i="1" dirty="0">
                            <a:latin typeface="Cambria Math" panose="02040503050406030204" pitchFamily="18" charset="0"/>
                          </a:rPr>
                          <m:t>𝑡</m:t>
                        </m:r>
                      </m:sup>
                    </m:sSup>
                  </m:oMath>
                </a14:m>
                <a:r>
                  <a:rPr lang="en-US" sz="2000" dirty="0"/>
                  <a:t>)</a:t>
                </a:r>
              </a:p>
            </p:txBody>
          </p:sp>
        </mc:Choice>
        <mc:Fallback xmlns="">
          <p:sp>
            <p:nvSpPr>
              <p:cNvPr id="29" name="TextBox 28">
                <a:extLst>
                  <a:ext uri="{FF2B5EF4-FFF2-40B4-BE49-F238E27FC236}">
                    <a16:creationId xmlns:a16="http://schemas.microsoft.com/office/drawing/2014/main" id="{47EEC773-627E-6C4B-B3EA-5CEA1F367EB4}"/>
                  </a:ext>
                </a:extLst>
              </p:cNvPr>
              <p:cNvSpPr txBox="1">
                <a:spLocks noRot="1" noChangeAspect="1" noMove="1" noResize="1" noEditPoints="1" noAdjustHandles="1" noChangeArrowheads="1" noChangeShapeType="1" noTextEdit="1"/>
              </p:cNvSpPr>
              <p:nvPr/>
            </p:nvSpPr>
            <p:spPr>
              <a:xfrm>
                <a:off x="3284429" y="1036759"/>
                <a:ext cx="3029302" cy="1305214"/>
              </a:xfrm>
              <a:prstGeom prst="rect">
                <a:avLst/>
              </a:prstGeom>
              <a:blipFill>
                <a:blip r:embed="rId29"/>
                <a:stretch>
                  <a:fillRect l="-2500" t="-962" r="-1458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B845B78E-7FC4-8E4D-A594-3812C9F8A047}"/>
              </a:ext>
            </a:extLst>
          </p:cNvPr>
          <p:cNvSpPr/>
          <p:nvPr/>
        </p:nvSpPr>
        <p:spPr>
          <a:xfrm>
            <a:off x="5654801" y="2115821"/>
            <a:ext cx="1400895" cy="4477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080680" y="1919515"/>
            <a:ext cx="1425204" cy="369332"/>
          </a:xfrm>
          <a:prstGeom prst="rect">
            <a:avLst/>
          </a:prstGeom>
          <a:noFill/>
        </p:spPr>
        <p:txBody>
          <a:bodyPr wrap="none" rtlCol="0">
            <a:spAutoFit/>
          </a:bodyPr>
          <a:lstStyle/>
          <a:p>
            <a:r>
              <a:rPr lang="en-GB" b="0" dirty="0"/>
              <a:t>Time-domain</a:t>
            </a:r>
          </a:p>
        </p:txBody>
      </p:sp>
      <p:graphicFrame>
        <p:nvGraphicFramePr>
          <p:cNvPr id="19" name="Object 10"/>
          <p:cNvGraphicFramePr>
            <a:graphicFrameLocks noChangeAspect="1"/>
          </p:cNvGraphicFramePr>
          <p:nvPr>
            <p:extLst>
              <p:ext uri="{D42A27DB-BD31-4B8C-83A1-F6EECF244321}">
                <p14:modId xmlns:p14="http://schemas.microsoft.com/office/powerpoint/2010/main" val="3893707129"/>
              </p:ext>
            </p:extLst>
          </p:nvPr>
        </p:nvGraphicFramePr>
        <p:xfrm>
          <a:off x="6472689" y="1926543"/>
          <a:ext cx="660142" cy="358775"/>
        </p:xfrm>
        <a:graphic>
          <a:graphicData uri="http://schemas.openxmlformats.org/presentationml/2006/ole">
            <mc:AlternateContent xmlns:mc="http://schemas.openxmlformats.org/markup-compatibility/2006">
              <mc:Choice xmlns:v="urn:schemas-microsoft-com:vml" Requires="v">
                <p:oleObj name="Equation" r:id="rId30" imgW="279279" imgH="203112" progId="Equation.3">
                  <p:embed/>
                </p:oleObj>
              </mc:Choice>
              <mc:Fallback>
                <p:oleObj name="Equation" r:id="rId30" imgW="279279" imgH="203112" progId="Equation.3">
                  <p:embed/>
                  <p:pic>
                    <p:nvPicPr>
                      <p:cNvPr id="19" name="Object 1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472689" y="1926543"/>
                        <a:ext cx="66014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666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Real-valued Sine</a:t>
            </a:r>
          </a:p>
        </p:txBody>
      </p:sp>
      <p:pic>
        <p:nvPicPr>
          <p:cNvPr id="131075" name="Picture 3"/>
          <p:cNvPicPr>
            <a:picLocks noChangeAspect="1" noChangeArrowheads="1"/>
          </p:cNvPicPr>
          <p:nvPr/>
        </p:nvPicPr>
        <p:blipFill>
          <a:blip r:embed="rId3"/>
          <a:srcRect/>
          <a:stretch>
            <a:fillRect/>
          </a:stretch>
        </p:blipFill>
        <p:spPr bwMode="auto">
          <a:xfrm>
            <a:off x="4359465" y="2012441"/>
            <a:ext cx="4151171" cy="3916514"/>
          </a:xfrm>
          <a:prstGeom prst="rect">
            <a:avLst/>
          </a:prstGeom>
          <a:noFill/>
          <a:ln w="9525">
            <a:noFill/>
            <a:miter lim="800000"/>
            <a:headEnd/>
            <a:tailEnd/>
          </a:ln>
        </p:spPr>
      </p:pic>
      <p:pic>
        <p:nvPicPr>
          <p:cNvPr id="131076" name="Picture 4"/>
          <p:cNvPicPr>
            <a:picLocks noChangeAspect="1" noChangeArrowheads="1"/>
          </p:cNvPicPr>
          <p:nvPr/>
        </p:nvPicPr>
        <p:blipFill rotWithShape="1">
          <a:blip r:embed="rId4"/>
          <a:srcRect t="7720"/>
          <a:stretch/>
        </p:blipFill>
        <p:spPr bwMode="auto">
          <a:xfrm>
            <a:off x="8775723" y="2563566"/>
            <a:ext cx="2884313" cy="2517375"/>
          </a:xfrm>
          <a:prstGeom prst="rect">
            <a:avLst/>
          </a:prstGeom>
          <a:noFill/>
          <a:ln w="9525">
            <a:noFill/>
            <a:miter lim="800000"/>
            <a:headEnd/>
            <a:tailEnd/>
          </a:ln>
        </p:spPr>
      </p:pic>
      <p:pic>
        <p:nvPicPr>
          <p:cNvPr id="7" name="Picture 6" descr="phasor4color.gif"/>
          <p:cNvPicPr>
            <a:picLocks noChangeAspect="1"/>
          </p:cNvPicPr>
          <p:nvPr/>
        </p:nvPicPr>
        <p:blipFill rotWithShape="1">
          <a:blip r:embed="rId5"/>
          <a:srcRect l="6285" t="11537"/>
          <a:stretch/>
        </p:blipFill>
        <p:spPr>
          <a:xfrm>
            <a:off x="907726" y="2563566"/>
            <a:ext cx="2847136" cy="2485700"/>
          </a:xfrm>
          <a:prstGeom prst="rect">
            <a:avLst/>
          </a:prstGeom>
        </p:spPr>
      </p:pic>
      <p:graphicFrame>
        <p:nvGraphicFramePr>
          <p:cNvPr id="11" name="Object 11"/>
          <p:cNvGraphicFramePr>
            <a:graphicFrameLocks noChangeAspect="1"/>
          </p:cNvGraphicFramePr>
          <p:nvPr>
            <p:extLst>
              <p:ext uri="{D42A27DB-BD31-4B8C-83A1-F6EECF244321}">
                <p14:modId xmlns:p14="http://schemas.microsoft.com/office/powerpoint/2010/main" val="2949194395"/>
              </p:ext>
            </p:extLst>
          </p:nvPr>
        </p:nvGraphicFramePr>
        <p:xfrm>
          <a:off x="10526681" y="2000768"/>
          <a:ext cx="746891" cy="288491"/>
        </p:xfrm>
        <a:graphic>
          <a:graphicData uri="http://schemas.openxmlformats.org/presentationml/2006/ole">
            <mc:AlternateContent xmlns:mc="http://schemas.openxmlformats.org/markup-compatibility/2006">
              <mc:Choice xmlns:v="urn:schemas-microsoft-com:vml" Requires="v">
                <p:oleObj name="Equation" r:id="rId6" imgW="393529" imgH="203112" progId="Equation.3">
                  <p:embed/>
                </p:oleObj>
              </mc:Choice>
              <mc:Fallback>
                <p:oleObj name="Equation" r:id="rId6" imgW="393529" imgH="203112" progId="Equation.3">
                  <p:embed/>
                  <p:pic>
                    <p:nvPicPr>
                      <p:cNvPr id="11"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26681" y="2000768"/>
                        <a:ext cx="746891" cy="288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1332244" y="1931155"/>
            <a:ext cx="1611129" cy="369332"/>
          </a:xfrm>
          <a:prstGeom prst="rect">
            <a:avLst/>
          </a:prstGeom>
          <a:noFill/>
        </p:spPr>
        <p:txBody>
          <a:bodyPr wrap="none" rtlCol="0">
            <a:spAutoFit/>
          </a:bodyPr>
          <a:lstStyle/>
          <a:p>
            <a:r>
              <a:rPr lang="en-GB" b="0" dirty="0"/>
              <a:t>Complex-plane</a:t>
            </a:r>
          </a:p>
        </p:txBody>
      </p:sp>
      <p:sp>
        <p:nvSpPr>
          <p:cNvPr id="13" name="TextBox 12"/>
          <p:cNvSpPr txBox="1"/>
          <p:nvPr/>
        </p:nvSpPr>
        <p:spPr>
          <a:xfrm>
            <a:off x="8651687" y="1931472"/>
            <a:ext cx="1975156" cy="369332"/>
          </a:xfrm>
          <a:prstGeom prst="rect">
            <a:avLst/>
          </a:prstGeom>
          <a:noFill/>
        </p:spPr>
        <p:txBody>
          <a:bodyPr wrap="none" rtlCol="0">
            <a:spAutoFit/>
          </a:bodyPr>
          <a:lstStyle/>
          <a:p>
            <a:r>
              <a:rPr lang="en-GB" b="0" dirty="0"/>
              <a:t>Frequency-domain</a:t>
            </a:r>
          </a:p>
        </p:txBody>
      </p:sp>
      <p:graphicFrame>
        <p:nvGraphicFramePr>
          <p:cNvPr id="14" name="Object 10"/>
          <p:cNvGraphicFramePr>
            <a:graphicFrameLocks noChangeAspect="1"/>
          </p:cNvGraphicFramePr>
          <p:nvPr>
            <p:extLst>
              <p:ext uri="{D42A27DB-BD31-4B8C-83A1-F6EECF244321}">
                <p14:modId xmlns:p14="http://schemas.microsoft.com/office/powerpoint/2010/main" val="2807507576"/>
              </p:ext>
            </p:extLst>
          </p:nvPr>
        </p:nvGraphicFramePr>
        <p:xfrm>
          <a:off x="7054048" y="1898934"/>
          <a:ext cx="660142" cy="358775"/>
        </p:xfrm>
        <a:graphic>
          <a:graphicData uri="http://schemas.openxmlformats.org/presentationml/2006/ole">
            <mc:AlternateContent xmlns:mc="http://schemas.openxmlformats.org/markup-compatibility/2006">
              <mc:Choice xmlns:v="urn:schemas-microsoft-com:vml" Requires="v">
                <p:oleObj name="Equation" r:id="rId8" imgW="279279" imgH="203112" progId="Equation.3">
                  <p:embed/>
                </p:oleObj>
              </mc:Choice>
              <mc:Fallback>
                <p:oleObj name="Equation" r:id="rId8" imgW="279279" imgH="203112" progId="Equation.3">
                  <p:embed/>
                  <p:pic>
                    <p:nvPicPr>
                      <p:cNvPr id="14"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54048" y="1898934"/>
                        <a:ext cx="66014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5576384" y="1898934"/>
            <a:ext cx="1425204" cy="369332"/>
          </a:xfrm>
          <a:prstGeom prst="rect">
            <a:avLst/>
          </a:prstGeom>
          <a:solidFill>
            <a:schemeClr val="bg1"/>
          </a:solidFill>
        </p:spPr>
        <p:txBody>
          <a:bodyPr wrap="none" rtlCol="0">
            <a:spAutoFit/>
          </a:bodyPr>
          <a:lstStyle/>
          <a:p>
            <a:r>
              <a:rPr lang="en-GB" b="0" dirty="0"/>
              <a:t>Time-domain</a:t>
            </a:r>
          </a:p>
        </p:txBody>
      </p:sp>
      <p:graphicFrame>
        <p:nvGraphicFramePr>
          <p:cNvPr id="6" name="Object 5"/>
          <p:cNvGraphicFramePr>
            <a:graphicFrameLocks noChangeAspect="1"/>
          </p:cNvGraphicFramePr>
          <p:nvPr>
            <p:extLst>
              <p:ext uri="{D42A27DB-BD31-4B8C-83A1-F6EECF244321}">
                <p14:modId xmlns:p14="http://schemas.microsoft.com/office/powerpoint/2010/main" val="3394750502"/>
              </p:ext>
            </p:extLst>
          </p:nvPr>
        </p:nvGraphicFramePr>
        <p:xfrm>
          <a:off x="9885663" y="2736850"/>
          <a:ext cx="177777" cy="393700"/>
        </p:xfrm>
        <a:graphic>
          <a:graphicData uri="http://schemas.openxmlformats.org/presentationml/2006/ole">
            <mc:AlternateContent xmlns:mc="http://schemas.openxmlformats.org/markup-compatibility/2006">
              <mc:Choice xmlns:v="urn:schemas-microsoft-com:vml" Requires="v">
                <p:oleObj name="Equation" r:id="rId10" imgW="177480" imgH="393480" progId="Equation.3">
                  <p:embed/>
                </p:oleObj>
              </mc:Choice>
              <mc:Fallback>
                <p:oleObj name="Equation" r:id="rId10" imgW="177480" imgH="393480" progId="Equation.3">
                  <p:embed/>
                  <p:pic>
                    <p:nvPicPr>
                      <p:cNvPr id="6"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85663" y="2736850"/>
                        <a:ext cx="17777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18699434"/>
              </p:ext>
            </p:extLst>
          </p:nvPr>
        </p:nvGraphicFramePr>
        <p:xfrm>
          <a:off x="9913368" y="3970698"/>
          <a:ext cx="177777" cy="393700"/>
        </p:xfrm>
        <a:graphic>
          <a:graphicData uri="http://schemas.openxmlformats.org/presentationml/2006/ole">
            <mc:AlternateContent xmlns:mc="http://schemas.openxmlformats.org/markup-compatibility/2006">
              <mc:Choice xmlns:v="urn:schemas-microsoft-com:vml" Requires="v">
                <p:oleObj name="Equation" r:id="rId12" imgW="177480" imgH="393480" progId="Equation.3">
                  <p:embed/>
                </p:oleObj>
              </mc:Choice>
              <mc:Fallback>
                <p:oleObj name="Equation" r:id="rId12" imgW="177480" imgH="393480" progId="Equation.3">
                  <p:embed/>
                  <p:pic>
                    <p:nvPicPr>
                      <p:cNvPr id="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3368" y="3970698"/>
                        <a:ext cx="17777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1047358" y="1056071"/>
            <a:ext cx="9372950" cy="369332"/>
          </a:xfrm>
          <a:prstGeom prst="rect">
            <a:avLst/>
          </a:prstGeom>
          <a:noFill/>
        </p:spPr>
        <p:txBody>
          <a:bodyPr wrap="none" rtlCol="0">
            <a:spAutoFit/>
          </a:bodyPr>
          <a:lstStyle/>
          <a:p>
            <a:r>
              <a:rPr lang="en-GB" dirty="0"/>
              <a:t>Real-valued sinusoid</a:t>
            </a:r>
            <a:r>
              <a:rPr lang="en-GB" b="0" dirty="0"/>
              <a:t>                                                            represented in three different ways</a:t>
            </a:r>
          </a:p>
        </p:txBody>
      </p:sp>
      <p:sp>
        <p:nvSpPr>
          <p:cNvPr id="9" name="TextBox 8">
            <a:extLst>
              <a:ext uri="{FF2B5EF4-FFF2-40B4-BE49-F238E27FC236}">
                <a16:creationId xmlns:a16="http://schemas.microsoft.com/office/drawing/2014/main" id="{E418868F-BECC-1349-AB2A-CBB4DD8A1583}"/>
              </a:ext>
            </a:extLst>
          </p:cNvPr>
          <p:cNvSpPr txBox="1"/>
          <p:nvPr/>
        </p:nvSpPr>
        <p:spPr>
          <a:xfrm>
            <a:off x="2685564" y="4592066"/>
            <a:ext cx="914400" cy="914400"/>
          </a:xfrm>
          <a:prstGeom prst="rect">
            <a:avLst/>
          </a:prstGeom>
        </p:spPr>
        <p:txBody>
          <a:bodyPr vert="horz" wrap="none" lIns="0" tIns="0" rIns="0" bIns="0" rtlCol="0" anchor="t">
            <a:normAutofit/>
          </a:bodyPr>
          <a:lstStyle/>
          <a:p>
            <a:r>
              <a:rPr lang="en-US" sz="2000" dirty="0"/>
              <a:t>+</a:t>
            </a:r>
            <a:r>
              <a:rPr lang="en-US" sz="2000" dirty="0">
                <a:latin typeface="Symbol" pitchFamily="2" charset="2"/>
              </a:rPr>
              <a:t>w</a:t>
            </a:r>
            <a:r>
              <a:rPr lang="en-US" sz="2000" baseline="-25000" dirty="0">
                <a:latin typeface="Symbol" pitchFamily="2" charset="2"/>
              </a:rPr>
              <a:t>0</a:t>
            </a:r>
          </a:p>
        </p:txBody>
      </p:sp>
      <p:sp>
        <p:nvSpPr>
          <p:cNvPr id="18" name="TextBox 17">
            <a:extLst>
              <a:ext uri="{FF2B5EF4-FFF2-40B4-BE49-F238E27FC236}">
                <a16:creationId xmlns:a16="http://schemas.microsoft.com/office/drawing/2014/main" id="{05774B90-6DBB-274F-92B2-8702B9668258}"/>
              </a:ext>
            </a:extLst>
          </p:cNvPr>
          <p:cNvSpPr txBox="1"/>
          <p:nvPr/>
        </p:nvSpPr>
        <p:spPr>
          <a:xfrm>
            <a:off x="2685564" y="3088927"/>
            <a:ext cx="914400" cy="914400"/>
          </a:xfrm>
          <a:prstGeom prst="rect">
            <a:avLst/>
          </a:prstGeom>
        </p:spPr>
        <p:txBody>
          <a:bodyPr vert="horz" wrap="none" lIns="0" tIns="0" rIns="0" bIns="0" rtlCol="0" anchor="t">
            <a:normAutofit/>
          </a:bodyPr>
          <a:lstStyle/>
          <a:p>
            <a:r>
              <a:rPr lang="en-US" sz="2000" dirty="0">
                <a:latin typeface="Symbol" pitchFamily="2" charset="2"/>
              </a:rPr>
              <a:t>-w</a:t>
            </a:r>
            <a:r>
              <a:rPr lang="en-US" sz="2000" baseline="-25000" dirty="0">
                <a:latin typeface="Symbol" pitchFamily="2" charset="2"/>
              </a:rPr>
              <a:t>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9EC953-76C4-6246-A392-B199D1A6AAF1}"/>
                  </a:ext>
                </a:extLst>
              </p:cNvPr>
              <p:cNvSpPr txBox="1"/>
              <p:nvPr/>
            </p:nvSpPr>
            <p:spPr>
              <a:xfrm>
                <a:off x="5638800" y="2974427"/>
                <a:ext cx="914400" cy="914400"/>
              </a:xfrm>
              <a:prstGeom prst="rect">
                <a:avLst/>
              </a:prstGeom>
            </p:spPr>
            <p:txBody>
              <a:bodyPr vert="horz" wrap="none" lIns="0" tIns="0" rIns="0" bIns="0" rtlCol="0" anchor="t">
                <a:normAutofit fontScale="40000" lnSpcReduction="20000"/>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US" i="1" smtClean="0">
                          <a:latin typeface="Cambria Math" panose="02040503050406030204" pitchFamily="18" charset="0"/>
                        </a:rPr>
                        <a:t>Type equation here.</a:t>
                      </a:fld>
                    </m:oMath>
                  </m:oMathPara>
                </a14:m>
                <a:endParaRPr lang="en-US" dirty="0"/>
              </a:p>
            </p:txBody>
          </p:sp>
        </mc:Choice>
        <mc:Fallback xmlns="">
          <p:sp>
            <p:nvSpPr>
              <p:cNvPr id="10" name="TextBox 9">
                <a:extLst>
                  <a:ext uri="{FF2B5EF4-FFF2-40B4-BE49-F238E27FC236}">
                    <a16:creationId xmlns:a16="http://schemas.microsoft.com/office/drawing/2014/main" id="{539EC953-76C4-6246-A392-B199D1A6AAF1}"/>
                  </a:ext>
                </a:extLst>
              </p:cNvPr>
              <p:cNvSpPr txBox="1">
                <a:spLocks noRot="1" noChangeAspect="1" noMove="1" noResize="1" noEditPoints="1" noAdjustHandles="1" noChangeArrowheads="1" noChangeShapeType="1" noTextEdit="1"/>
              </p:cNvSpPr>
              <p:nvPr/>
            </p:nvSpPr>
            <p:spPr>
              <a:xfrm>
                <a:off x="5638800" y="2974427"/>
                <a:ext cx="914400" cy="914400"/>
              </a:xfrm>
              <a:prstGeom prst="rect">
                <a:avLst/>
              </a:prstGeom>
              <a:blipFill>
                <a:blip r:embed="rId14"/>
                <a:stretch>
                  <a:fillRect t="-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DB4B8C4-7DB0-1443-8581-B58256D608EC}"/>
                  </a:ext>
                </a:extLst>
              </p:cNvPr>
              <p:cNvSpPr txBox="1"/>
              <p:nvPr/>
            </p:nvSpPr>
            <p:spPr>
              <a:xfrm>
                <a:off x="3284429" y="1036759"/>
                <a:ext cx="3029302" cy="1305214"/>
              </a:xfrm>
              <a:prstGeom prst="rect">
                <a:avLst/>
              </a:prstGeom>
            </p:spPr>
            <p:txBody>
              <a:bodyPr vert="horz" wrap="none" lIns="0" tIns="0" rIns="0" bIns="0" rtlCol="0" anchor="t">
                <a:noAutofit/>
              </a:bodyPr>
              <a:lstStyle/>
              <a:p>
                <a14:m>
                  <m:oMath xmlns:m="http://schemas.openxmlformats.org/officeDocument/2006/math">
                    <m:r>
                      <a:rPr lang="en-GB" sz="2000" b="0" i="1" smtClean="0">
                        <a:latin typeface="Cambria Math" panose="02040503050406030204" pitchFamily="18" charset="0"/>
                      </a:rPr>
                      <m:t>𝐴</m:t>
                    </m:r>
                    <m:r>
                      <a:rPr lang="en-GB" sz="2000" b="0" i="1" smtClean="0">
                        <a:latin typeface="Cambria Math" panose="02040503050406030204" pitchFamily="18" charset="0"/>
                      </a:rPr>
                      <m:t> </m:t>
                    </m:r>
                    <m:r>
                      <a:rPr lang="en-GB" sz="2000" b="0" i="1" smtClean="0">
                        <a:latin typeface="Cambria Math" panose="02040503050406030204" pitchFamily="18" charset="0"/>
                      </a:rPr>
                      <m:t>𝑠𝑖𝑛</m:t>
                    </m:r>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𝜔</m:t>
                        </m:r>
                      </m:e>
                      <m:sub>
                        <m:r>
                          <a:rPr lang="en-GB" sz="2000" b="0" i="1" smtClean="0">
                            <a:latin typeface="Cambria Math" panose="02040503050406030204" pitchFamily="18" charset="0"/>
                          </a:rPr>
                          <m:t>0</m:t>
                        </m:r>
                      </m:sub>
                    </m:sSub>
                  </m:oMath>
                </a14:m>
                <a:r>
                  <a:rPr lang="en-US" sz="2000" dirty="0"/>
                  <a:t>t) =</a:t>
                </a:r>
                <a14:m>
                  <m:oMath xmlns:m="http://schemas.openxmlformats.org/officeDocument/2006/math">
                    <m:f>
                      <m:fPr>
                        <m:ctrlPr>
                          <a:rPr lang="en-US" sz="2000" i="1" smtClean="0">
                            <a:latin typeface="Cambria Math" panose="02040503050406030204" pitchFamily="18" charset="0"/>
                          </a:rPr>
                        </m:ctrlPr>
                      </m:fPr>
                      <m:num>
                        <m:r>
                          <a:rPr lang="en-GB" sz="2000" b="0" i="1" smtClean="0">
                            <a:latin typeface="Cambria Math" panose="02040503050406030204" pitchFamily="18" charset="0"/>
                          </a:rPr>
                          <m:t>𝐴</m:t>
                        </m:r>
                      </m:num>
                      <m:den>
                        <m:r>
                          <a:rPr lang="en-GB" sz="2000" b="0" i="1" smtClean="0">
                            <a:latin typeface="Cambria Math" panose="02040503050406030204" pitchFamily="18" charset="0"/>
                          </a:rPr>
                          <m:t>2</m:t>
                        </m:r>
                        <m:r>
                          <a:rPr lang="en-GB" sz="2000" b="0" i="1" smtClean="0">
                            <a:latin typeface="Cambria Math" panose="02040503050406030204" pitchFamily="18" charset="0"/>
                          </a:rPr>
                          <m:t>𝑗</m:t>
                        </m:r>
                      </m:den>
                    </m:f>
                  </m:oMath>
                </a14:m>
                <a:r>
                  <a:rPr lang="en-US" sz="2000" dirty="0"/>
                  <a:t> (</a:t>
                </a:r>
                <a14:m>
                  <m:oMath xmlns:m="http://schemas.openxmlformats.org/officeDocument/2006/math">
                    <m:sSup>
                      <m:sSupPr>
                        <m:ctrlPr>
                          <a:rPr lang="en-US" sz="2000" i="1" dirty="0" smtClean="0">
                            <a:latin typeface="Cambria Math" panose="02040503050406030204" pitchFamily="18" charset="0"/>
                          </a:rPr>
                        </m:ctrlPr>
                      </m:sSupPr>
                      <m:e>
                        <m:r>
                          <a:rPr lang="en-GB" sz="2000" b="0" i="1" dirty="0" smtClean="0">
                            <a:latin typeface="Cambria Math" panose="02040503050406030204" pitchFamily="18" charset="0"/>
                          </a:rPr>
                          <m:t>𝑒</m:t>
                        </m:r>
                      </m:e>
                      <m:sup>
                        <m:r>
                          <a:rPr lang="en-GB" sz="2000" b="0" i="1" dirty="0" smtClean="0">
                            <a:latin typeface="Cambria Math" panose="02040503050406030204" pitchFamily="18" charset="0"/>
                          </a:rPr>
                          <m:t>𝑗</m:t>
                        </m:r>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ea typeface="Cambria Math" panose="02040503050406030204" pitchFamily="18" charset="0"/>
                              </a:rPr>
                              <m:t>𝜔</m:t>
                            </m:r>
                          </m:e>
                          <m:sub>
                            <m:r>
                              <a:rPr lang="en-GB" sz="2000" b="0" i="1" dirty="0" smtClean="0">
                                <a:latin typeface="Cambria Math" panose="02040503050406030204" pitchFamily="18" charset="0"/>
                              </a:rPr>
                              <m:t>0</m:t>
                            </m:r>
                          </m:sub>
                        </m:sSub>
                        <m:r>
                          <a:rPr lang="en-GB" sz="2000" b="0" i="1" dirty="0" smtClean="0">
                            <a:latin typeface="Cambria Math" panose="02040503050406030204" pitchFamily="18" charset="0"/>
                          </a:rPr>
                          <m:t>𝑡</m:t>
                        </m:r>
                      </m:sup>
                    </m:sSup>
                  </m:oMath>
                </a14:m>
                <a:r>
                  <a:rPr lang="en-US" sz="2000" dirty="0"/>
                  <a:t> - </a:t>
                </a:r>
                <a14:m>
                  <m:oMath xmlns:m="http://schemas.openxmlformats.org/officeDocument/2006/math">
                    <m:sSup>
                      <m:sSupPr>
                        <m:ctrlPr>
                          <a:rPr lang="en-US" sz="2000" i="1" dirty="0">
                            <a:latin typeface="Cambria Math" panose="02040503050406030204" pitchFamily="18" charset="0"/>
                          </a:rPr>
                        </m:ctrlPr>
                      </m:sSupPr>
                      <m:e>
                        <m:r>
                          <a:rPr lang="en-GB" sz="2000" i="1" dirty="0">
                            <a:latin typeface="Cambria Math" panose="02040503050406030204" pitchFamily="18" charset="0"/>
                          </a:rPr>
                          <m:t>𝑒</m:t>
                        </m:r>
                      </m:e>
                      <m:sup>
                        <m:r>
                          <a:rPr lang="en-GB" sz="2000" b="0" i="1" dirty="0" smtClean="0">
                            <a:latin typeface="Cambria Math" panose="02040503050406030204" pitchFamily="18" charset="0"/>
                          </a:rPr>
                          <m:t>−</m:t>
                        </m:r>
                        <m:r>
                          <a:rPr lang="en-GB" sz="2000" i="1" dirty="0">
                            <a:latin typeface="Cambria Math" panose="02040503050406030204" pitchFamily="18" charset="0"/>
                          </a:rPr>
                          <m:t>𝑗</m:t>
                        </m:r>
                        <m:sSub>
                          <m:sSubPr>
                            <m:ctrlPr>
                              <a:rPr lang="en-GB" sz="2000" i="1" dirty="0">
                                <a:latin typeface="Cambria Math" panose="02040503050406030204" pitchFamily="18" charset="0"/>
                              </a:rPr>
                            </m:ctrlPr>
                          </m:sSubPr>
                          <m:e>
                            <m:r>
                              <a:rPr lang="en-GB" sz="2000" i="1" dirty="0">
                                <a:latin typeface="Cambria Math" panose="02040503050406030204" pitchFamily="18" charset="0"/>
                                <a:ea typeface="Cambria Math" panose="02040503050406030204" pitchFamily="18" charset="0"/>
                              </a:rPr>
                              <m:t>𝜔</m:t>
                            </m:r>
                          </m:e>
                          <m:sub>
                            <m:r>
                              <a:rPr lang="en-GB" sz="2000" i="1" dirty="0">
                                <a:latin typeface="Cambria Math" panose="02040503050406030204" pitchFamily="18" charset="0"/>
                              </a:rPr>
                              <m:t>0</m:t>
                            </m:r>
                          </m:sub>
                        </m:sSub>
                        <m:r>
                          <a:rPr lang="en-GB" sz="2000" i="1" dirty="0">
                            <a:latin typeface="Cambria Math" panose="02040503050406030204" pitchFamily="18" charset="0"/>
                          </a:rPr>
                          <m:t>𝑡</m:t>
                        </m:r>
                      </m:sup>
                    </m:sSup>
                  </m:oMath>
                </a14:m>
                <a:r>
                  <a:rPr lang="en-US" sz="2000" dirty="0"/>
                  <a:t>)</a:t>
                </a:r>
              </a:p>
            </p:txBody>
          </p:sp>
        </mc:Choice>
        <mc:Fallback xmlns="">
          <p:sp>
            <p:nvSpPr>
              <p:cNvPr id="17" name="TextBox 16">
                <a:extLst>
                  <a:ext uri="{FF2B5EF4-FFF2-40B4-BE49-F238E27FC236}">
                    <a16:creationId xmlns:a16="http://schemas.microsoft.com/office/drawing/2014/main" id="{0DB4B8C4-7DB0-1443-8581-B58256D608EC}"/>
                  </a:ext>
                </a:extLst>
              </p:cNvPr>
              <p:cNvSpPr txBox="1">
                <a:spLocks noRot="1" noChangeAspect="1" noMove="1" noResize="1" noEditPoints="1" noAdjustHandles="1" noChangeArrowheads="1" noChangeShapeType="1" noTextEdit="1"/>
              </p:cNvSpPr>
              <p:nvPr/>
            </p:nvSpPr>
            <p:spPr>
              <a:xfrm>
                <a:off x="3284429" y="1036759"/>
                <a:ext cx="3029302" cy="1305214"/>
              </a:xfrm>
              <a:prstGeom prst="rect">
                <a:avLst/>
              </a:prstGeom>
              <a:blipFill>
                <a:blip r:embed="rId15"/>
                <a:stretch>
                  <a:fillRect l="-2500" t="-962" r="-14167"/>
                </a:stretch>
              </a:blipFill>
            </p:spPr>
            <p:txBody>
              <a:bodyPr/>
              <a:lstStyle/>
              <a:p>
                <a:r>
                  <a:rPr lang="en-US">
                    <a:noFill/>
                  </a:rPr>
                  <a:t> </a:t>
                </a:r>
              </a:p>
            </p:txBody>
          </p:sp>
        </mc:Fallback>
      </mc:AlternateContent>
    </p:spTree>
    <p:extLst>
      <p:ext uri="{BB962C8B-B14F-4D97-AF65-F5344CB8AC3E}">
        <p14:creationId xmlns:p14="http://schemas.microsoft.com/office/powerpoint/2010/main" val="227056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Fourier Transform of an Impulse</a:t>
            </a:r>
          </a:p>
        </p:txBody>
      </p:sp>
      <p:graphicFrame>
        <p:nvGraphicFramePr>
          <p:cNvPr id="116738" name="Object 2"/>
          <p:cNvGraphicFramePr>
            <a:graphicFrameLocks noChangeAspect="1"/>
          </p:cNvGraphicFramePr>
          <p:nvPr>
            <p:extLst>
              <p:ext uri="{D42A27DB-BD31-4B8C-83A1-F6EECF244321}">
                <p14:modId xmlns:p14="http://schemas.microsoft.com/office/powerpoint/2010/main" val="297103144"/>
              </p:ext>
            </p:extLst>
          </p:nvPr>
        </p:nvGraphicFramePr>
        <p:xfrm>
          <a:off x="4190059" y="1115650"/>
          <a:ext cx="3746279" cy="1487654"/>
        </p:xfrm>
        <a:graphic>
          <a:graphicData uri="http://schemas.openxmlformats.org/presentationml/2006/ole">
            <mc:AlternateContent xmlns:mc="http://schemas.openxmlformats.org/markup-compatibility/2006">
              <mc:Choice xmlns:v="urn:schemas-microsoft-com:vml" Requires="v">
                <p:oleObj name="Equation" r:id="rId3" imgW="1295400" imgH="685800" progId="Equation.3">
                  <p:embed/>
                </p:oleObj>
              </mc:Choice>
              <mc:Fallback>
                <p:oleObj name="Equation" r:id="rId3" imgW="1295400" imgH="685800" progId="Equation.3">
                  <p:embed/>
                  <p:pic>
                    <p:nvPicPr>
                      <p:cNvPr id="1167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059" y="1115650"/>
                        <a:ext cx="3746279" cy="1487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424152" y="2808574"/>
            <a:ext cx="11310692" cy="769441"/>
          </a:xfrm>
          <a:prstGeom prst="rect">
            <a:avLst/>
          </a:prstGeom>
          <a:noFill/>
        </p:spPr>
        <p:txBody>
          <a:bodyPr wrap="square" rtlCol="0">
            <a:spAutoFit/>
          </a:bodyPr>
          <a:lstStyle/>
          <a:p>
            <a:r>
              <a:rPr lang="en-GB" sz="2200" b="0" i="1" dirty="0">
                <a:solidFill>
                  <a:schemeClr val="accent1"/>
                </a:solidFill>
                <a:latin typeface="+mn-lt"/>
                <a:cs typeface="Times New Roman" pitchFamily="18" charset="0"/>
              </a:rPr>
              <a:t>d</a:t>
            </a:r>
            <a:r>
              <a:rPr lang="en-GB" sz="2200" b="0" dirty="0">
                <a:solidFill>
                  <a:schemeClr val="accent1"/>
                </a:solidFill>
                <a:latin typeface="+mn-lt"/>
                <a:cs typeface="Times New Roman" pitchFamily="18" charset="0"/>
              </a:rPr>
              <a:t>(</a:t>
            </a:r>
            <a:r>
              <a:rPr lang="en-GB" sz="2200" b="0" i="1" dirty="0">
                <a:solidFill>
                  <a:schemeClr val="accent1"/>
                </a:solidFill>
                <a:latin typeface="+mn-lt"/>
                <a:cs typeface="Times New Roman" pitchFamily="18" charset="0"/>
              </a:rPr>
              <a:t>t</a:t>
            </a:r>
            <a:r>
              <a:rPr lang="en-GB" sz="2200" b="0" dirty="0">
                <a:solidFill>
                  <a:schemeClr val="accent1"/>
                </a:solidFill>
                <a:latin typeface="+mn-lt"/>
                <a:cs typeface="Times New Roman" pitchFamily="18" charset="0"/>
              </a:rPr>
              <a:t>) is zero for </a:t>
            </a:r>
            <a:r>
              <a:rPr lang="en-GB" sz="2200" b="0" i="1" dirty="0">
                <a:solidFill>
                  <a:schemeClr val="accent1"/>
                </a:solidFill>
                <a:latin typeface="+mn-lt"/>
                <a:cs typeface="Times New Roman" pitchFamily="18" charset="0"/>
              </a:rPr>
              <a:t>t </a:t>
            </a:r>
            <a:r>
              <a:rPr lang="en-GB" sz="2200" b="0" dirty="0">
                <a:solidFill>
                  <a:schemeClr val="accent1"/>
                </a:solidFill>
                <a:latin typeface="+mn-lt"/>
                <a:cs typeface="Times New Roman" pitchFamily="18" charset="0"/>
              </a:rPr>
              <a:t>≠ 0 and over an infinitesimal interval of time around </a:t>
            </a:r>
            <a:r>
              <a:rPr lang="en-GB" sz="2200" b="0" i="1" dirty="0">
                <a:solidFill>
                  <a:schemeClr val="accent1"/>
                </a:solidFill>
                <a:latin typeface="+mn-lt"/>
                <a:cs typeface="Times New Roman" pitchFamily="18" charset="0"/>
              </a:rPr>
              <a:t>t </a:t>
            </a:r>
            <a:r>
              <a:rPr lang="en-GB" sz="2200" b="0" dirty="0">
                <a:solidFill>
                  <a:schemeClr val="accent1"/>
                </a:solidFill>
                <a:latin typeface="+mn-lt"/>
                <a:cs typeface="Times New Roman" pitchFamily="18" charset="0"/>
              </a:rPr>
              <a:t>= 0 (for which the complex exponential term is equal to 1) its integral with respect to time is equal to unity, and hence</a:t>
            </a:r>
          </a:p>
        </p:txBody>
      </p:sp>
      <p:graphicFrame>
        <p:nvGraphicFramePr>
          <p:cNvPr id="5" name="Object 4"/>
          <p:cNvGraphicFramePr>
            <a:graphicFrameLocks noChangeAspect="1"/>
          </p:cNvGraphicFramePr>
          <p:nvPr>
            <p:extLst>
              <p:ext uri="{D42A27DB-BD31-4B8C-83A1-F6EECF244321}">
                <p14:modId xmlns:p14="http://schemas.microsoft.com/office/powerpoint/2010/main" val="776127284"/>
              </p:ext>
            </p:extLst>
          </p:nvPr>
        </p:nvGraphicFramePr>
        <p:xfrm>
          <a:off x="5100734" y="4011367"/>
          <a:ext cx="1605923" cy="419100"/>
        </p:xfrm>
        <a:graphic>
          <a:graphicData uri="http://schemas.openxmlformats.org/presentationml/2006/ole">
            <mc:AlternateContent xmlns:mc="http://schemas.openxmlformats.org/markup-compatibility/2006">
              <mc:Choice xmlns:v="urn:schemas-microsoft-com:vml" Requires="v">
                <p:oleObj name="Equation" r:id="rId5" imgW="583947" imgH="203112" progId="Equation.3">
                  <p:embed/>
                </p:oleObj>
              </mc:Choice>
              <mc:Fallback>
                <p:oleObj name="Equation" r:id="rId5" imgW="583947" imgH="203112"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0734" y="4011367"/>
                        <a:ext cx="160592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6741" name="Picture 5"/>
          <p:cNvPicPr>
            <a:picLocks noChangeAspect="1" noChangeArrowheads="1"/>
          </p:cNvPicPr>
          <p:nvPr/>
        </p:nvPicPr>
        <p:blipFill>
          <a:blip r:embed="rId7"/>
          <a:srcRect/>
          <a:stretch>
            <a:fillRect/>
          </a:stretch>
        </p:blipFill>
        <p:spPr bwMode="auto">
          <a:xfrm>
            <a:off x="7176929" y="4684869"/>
            <a:ext cx="2894469" cy="1143000"/>
          </a:xfrm>
          <a:prstGeom prst="rect">
            <a:avLst/>
          </a:prstGeom>
          <a:noFill/>
          <a:ln w="9525">
            <a:noFill/>
            <a:miter lim="800000"/>
            <a:headEnd/>
            <a:tailEnd/>
          </a:ln>
        </p:spPr>
      </p:pic>
      <p:graphicFrame>
        <p:nvGraphicFramePr>
          <p:cNvPr id="8" name="Object 7"/>
          <p:cNvGraphicFramePr>
            <a:graphicFrameLocks noChangeAspect="1"/>
          </p:cNvGraphicFramePr>
          <p:nvPr>
            <p:extLst>
              <p:ext uri="{D42A27DB-BD31-4B8C-83A1-F6EECF244321}">
                <p14:modId xmlns:p14="http://schemas.microsoft.com/office/powerpoint/2010/main" val="6026557"/>
              </p:ext>
            </p:extLst>
          </p:nvPr>
        </p:nvGraphicFramePr>
        <p:xfrm>
          <a:off x="3398039" y="4684869"/>
          <a:ext cx="799788" cy="406400"/>
        </p:xfrm>
        <a:graphic>
          <a:graphicData uri="http://schemas.openxmlformats.org/presentationml/2006/ole">
            <mc:AlternateContent xmlns:mc="http://schemas.openxmlformats.org/markup-compatibility/2006">
              <mc:Choice xmlns:v="urn:schemas-microsoft-com:vml" Requires="v">
                <p:oleObj name="Equation" r:id="rId8" imgW="291973" imgH="203112" progId="Equation.3">
                  <p:embed/>
                </p:oleObj>
              </mc:Choice>
              <mc:Fallback>
                <p:oleObj name="Equation" r:id="rId8" imgW="291973" imgH="203112" progId="Equation.3">
                  <p:embed/>
                  <p:pic>
                    <p:nvPicPr>
                      <p:cNvPr id="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8039" y="4684869"/>
                        <a:ext cx="799788"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3" name="Object 7"/>
          <p:cNvGraphicFramePr>
            <a:graphicFrameLocks noChangeAspect="1"/>
          </p:cNvGraphicFramePr>
          <p:nvPr>
            <p:extLst>
              <p:ext uri="{D42A27DB-BD31-4B8C-83A1-F6EECF244321}">
                <p14:modId xmlns:p14="http://schemas.microsoft.com/office/powerpoint/2010/main" val="1686952380"/>
              </p:ext>
            </p:extLst>
          </p:nvPr>
        </p:nvGraphicFramePr>
        <p:xfrm>
          <a:off x="4655532" y="5235576"/>
          <a:ext cx="243321" cy="304800"/>
        </p:xfrm>
        <a:graphic>
          <a:graphicData uri="http://schemas.openxmlformats.org/presentationml/2006/ole">
            <mc:AlternateContent xmlns:mc="http://schemas.openxmlformats.org/markup-compatibility/2006">
              <mc:Choice xmlns:v="urn:schemas-microsoft-com:vml" Requires="v">
                <p:oleObj name="Equation" r:id="rId10" imgW="88560" imgH="152280" progId="Equation.3">
                  <p:embed/>
                </p:oleObj>
              </mc:Choice>
              <mc:Fallback>
                <p:oleObj name="Equation" r:id="rId10" imgW="88560" imgH="152280" progId="Equation.3">
                  <p:embed/>
                  <p:pic>
                    <p:nvPicPr>
                      <p:cNvPr id="116743"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5532" y="5235576"/>
                        <a:ext cx="243321"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4" name="Object 8"/>
          <p:cNvGraphicFramePr>
            <a:graphicFrameLocks noChangeAspect="1"/>
          </p:cNvGraphicFramePr>
          <p:nvPr>
            <p:extLst>
              <p:ext uri="{D42A27DB-BD31-4B8C-83A1-F6EECF244321}">
                <p14:modId xmlns:p14="http://schemas.microsoft.com/office/powerpoint/2010/main" val="2885651138"/>
              </p:ext>
            </p:extLst>
          </p:nvPr>
        </p:nvGraphicFramePr>
        <p:xfrm>
          <a:off x="10105252" y="5294469"/>
          <a:ext cx="416821" cy="279400"/>
        </p:xfrm>
        <a:graphic>
          <a:graphicData uri="http://schemas.openxmlformats.org/presentationml/2006/ole">
            <mc:AlternateContent xmlns:mc="http://schemas.openxmlformats.org/markup-compatibility/2006">
              <mc:Choice xmlns:v="urn:schemas-microsoft-com:vml" Requires="v">
                <p:oleObj name="Equation" r:id="rId12" imgW="152334" imgH="139639" progId="Equation.3">
                  <p:embed/>
                </p:oleObj>
              </mc:Choice>
              <mc:Fallback>
                <p:oleObj name="Equation" r:id="rId12" imgW="152334" imgH="139639" progId="Equation.3">
                  <p:embed/>
                  <p:pic>
                    <p:nvPicPr>
                      <p:cNvPr id="116744"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05252" y="5294469"/>
                        <a:ext cx="416821"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5" name="Object 9"/>
          <p:cNvGraphicFramePr>
            <a:graphicFrameLocks noChangeAspect="1"/>
          </p:cNvGraphicFramePr>
          <p:nvPr>
            <p:extLst>
              <p:ext uri="{D42A27DB-BD31-4B8C-83A1-F6EECF244321}">
                <p14:modId xmlns:p14="http://schemas.microsoft.com/office/powerpoint/2010/main" val="3399925494"/>
              </p:ext>
            </p:extLst>
          </p:nvPr>
        </p:nvGraphicFramePr>
        <p:xfrm>
          <a:off x="8296209" y="4481669"/>
          <a:ext cx="243321" cy="330200"/>
        </p:xfrm>
        <a:graphic>
          <a:graphicData uri="http://schemas.openxmlformats.org/presentationml/2006/ole">
            <mc:AlternateContent xmlns:mc="http://schemas.openxmlformats.org/markup-compatibility/2006">
              <mc:Choice xmlns:v="urn:schemas-microsoft-com:vml" Requires="v">
                <p:oleObj name="Equation" r:id="rId14" imgW="88707" imgH="164742" progId="Equation.3">
                  <p:embed/>
                </p:oleObj>
              </mc:Choice>
              <mc:Fallback>
                <p:oleObj name="Equation" r:id="rId14" imgW="88707" imgH="164742" progId="Equation.3">
                  <p:embed/>
                  <p:pic>
                    <p:nvPicPr>
                      <p:cNvPr id="116745"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96209" y="4481669"/>
                        <a:ext cx="243321"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4"/>
          <p:cNvGrpSpPr>
            <a:grpSpLocks noChangeAspect="1"/>
          </p:cNvGrpSpPr>
          <p:nvPr/>
        </p:nvGrpSpPr>
        <p:grpSpPr bwMode="auto">
          <a:xfrm>
            <a:off x="1760309" y="4697415"/>
            <a:ext cx="2895223" cy="1157288"/>
            <a:chOff x="1109" y="2959"/>
            <a:chExt cx="1824" cy="729"/>
          </a:xfrm>
        </p:grpSpPr>
        <p:sp>
          <p:nvSpPr>
            <p:cNvPr id="6" name="AutoShape 123"/>
            <p:cNvSpPr>
              <a:spLocks noChangeAspect="1" noChangeArrowheads="1" noTextEdit="1"/>
            </p:cNvSpPr>
            <p:nvPr/>
          </p:nvSpPr>
          <p:spPr bwMode="auto">
            <a:xfrm>
              <a:off x="1109" y="2959"/>
              <a:ext cx="182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125"/>
            <p:cNvSpPr>
              <a:spLocks noChangeShapeType="1"/>
            </p:cNvSpPr>
            <p:nvPr/>
          </p:nvSpPr>
          <p:spPr bwMode="auto">
            <a:xfrm flipH="1">
              <a:off x="1109" y="3407"/>
              <a:ext cx="1813" cy="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126"/>
            <p:cNvSpPr>
              <a:spLocks noChangeShapeType="1"/>
            </p:cNvSpPr>
            <p:nvPr/>
          </p:nvSpPr>
          <p:spPr bwMode="auto">
            <a:xfrm>
              <a:off x="2016" y="2959"/>
              <a:ext cx="0" cy="52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129"/>
            <p:cNvGrpSpPr>
              <a:grpSpLocks/>
            </p:cNvGrpSpPr>
            <p:nvPr/>
          </p:nvGrpSpPr>
          <p:grpSpPr bwMode="auto">
            <a:xfrm>
              <a:off x="1952" y="3071"/>
              <a:ext cx="128" cy="336"/>
              <a:chOff x="1952" y="3071"/>
              <a:chExt cx="128" cy="336"/>
            </a:xfrm>
          </p:grpSpPr>
          <p:sp>
            <p:nvSpPr>
              <p:cNvPr id="12" name="Freeform 127"/>
              <p:cNvSpPr>
                <a:spLocks/>
              </p:cNvSpPr>
              <p:nvPr/>
            </p:nvSpPr>
            <p:spPr bwMode="auto">
              <a:xfrm>
                <a:off x="1952" y="3071"/>
                <a:ext cx="128" cy="128"/>
              </a:xfrm>
              <a:custGeom>
                <a:avLst/>
                <a:gdLst>
                  <a:gd name="T0" fmla="*/ 64 w 128"/>
                  <a:gd name="T1" fmla="*/ 0 h 128"/>
                  <a:gd name="T2" fmla="*/ 128 w 128"/>
                  <a:gd name="T3" fmla="*/ 128 h 128"/>
                  <a:gd name="T4" fmla="*/ 0 w 128"/>
                  <a:gd name="T5" fmla="*/ 128 h 128"/>
                  <a:gd name="T6" fmla="*/ 64 w 128"/>
                  <a:gd name="T7" fmla="*/ 0 h 128"/>
                </a:gdLst>
                <a:ahLst/>
                <a:cxnLst>
                  <a:cxn ang="0">
                    <a:pos x="T0" y="T1"/>
                  </a:cxn>
                  <a:cxn ang="0">
                    <a:pos x="T2" y="T3"/>
                  </a:cxn>
                  <a:cxn ang="0">
                    <a:pos x="T4" y="T5"/>
                  </a:cxn>
                  <a:cxn ang="0">
                    <a:pos x="T6" y="T7"/>
                  </a:cxn>
                </a:cxnLst>
                <a:rect l="0" t="0" r="r" b="b"/>
                <a:pathLst>
                  <a:path w="128" h="128">
                    <a:moveTo>
                      <a:pt x="64" y="0"/>
                    </a:moveTo>
                    <a:lnTo>
                      <a:pt x="128" y="128"/>
                    </a:lnTo>
                    <a:lnTo>
                      <a:pt x="0" y="128"/>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Line 128"/>
              <p:cNvSpPr>
                <a:spLocks noChangeShapeType="1"/>
              </p:cNvSpPr>
              <p:nvPr/>
            </p:nvSpPr>
            <p:spPr bwMode="auto">
              <a:xfrm>
                <a:off x="2016" y="3135"/>
                <a:ext cx="0" cy="272"/>
              </a:xfrm>
              <a:prstGeom prst="line">
                <a:avLst/>
              </a:prstGeom>
              <a:noFill/>
              <a:ln w="682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130"/>
            <p:cNvSpPr>
              <a:spLocks noChangeArrowheads="1"/>
            </p:cNvSpPr>
            <p:nvPr/>
          </p:nvSpPr>
          <p:spPr bwMode="auto">
            <a:xfrm>
              <a:off x="1952" y="3455"/>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itchFamily="18" charset="0"/>
                  <a:cs typeface="Arial" pitchFamily="34" charset="0"/>
                </a:rPr>
                <a:t>0</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3885880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PPT Template 2014 Public</Template>
  <TotalTime>762</TotalTime>
  <Words>2188</Words>
  <Application>Microsoft Office PowerPoint</Application>
  <PresentationFormat>Custom</PresentationFormat>
  <Paragraphs>202</Paragraphs>
  <Slides>22</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Arial</vt:lpstr>
      <vt:lpstr>Calibri</vt:lpstr>
      <vt:lpstr>Cambria Math</vt:lpstr>
      <vt:lpstr>Gill Sans MT</vt:lpstr>
      <vt:lpstr>Symbol</vt:lpstr>
      <vt:lpstr>Times New Roman</vt:lpstr>
      <vt:lpstr>Verdana</vt:lpstr>
      <vt:lpstr>Wingdings</vt:lpstr>
      <vt:lpstr>Wingdings 2</vt:lpstr>
      <vt:lpstr>ARM Interim Template Confidential</vt:lpstr>
      <vt:lpstr>Equation</vt:lpstr>
      <vt:lpstr>Sampling, Reconstruction and Aliasing Review of Complex Exponentials and Fourier Analysis</vt:lpstr>
      <vt:lpstr>Digital Signal Processing System</vt:lpstr>
      <vt:lpstr>Pre-requisite Theory</vt:lpstr>
      <vt:lpstr>The Fourier Transform</vt:lpstr>
      <vt:lpstr>Complex Exponentials</vt:lpstr>
      <vt:lpstr>Complex Exponentials</vt:lpstr>
      <vt:lpstr>Real-valued Cosine</vt:lpstr>
      <vt:lpstr>Real-valued Sine</vt:lpstr>
      <vt:lpstr>Fourier Transform of an Impulse</vt:lpstr>
      <vt:lpstr>Fourier Transform of a Constant</vt:lpstr>
      <vt:lpstr>Duality Property</vt:lpstr>
      <vt:lpstr>Fourier Transform of a Rectangular Pulse</vt:lpstr>
      <vt:lpstr>sinc function</vt:lpstr>
      <vt:lpstr>Fourier Transform of a sinc Function</vt:lpstr>
      <vt:lpstr>Scaling Property of the Fourier Transform</vt:lpstr>
      <vt:lpstr>Frequency Shifting Property</vt:lpstr>
      <vt:lpstr>Convolution Property</vt:lpstr>
      <vt:lpstr>Fourier Transform of a Sinusoid</vt:lpstr>
      <vt:lpstr>Even and Odd Functions</vt:lpstr>
      <vt:lpstr>Fourier Transform of a periodic signal</vt:lpstr>
      <vt:lpstr>Fourier Transform of an Impulse Train</vt:lpstr>
      <vt:lpstr>Fourier Transform of an Impulse Train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Cottee Gillbe</dc:creator>
  <cp:lastModifiedBy>Wenda Li</cp:lastModifiedBy>
  <cp:revision>180</cp:revision>
  <dcterms:created xsi:type="dcterms:W3CDTF">2006-08-16T00:00:00Z</dcterms:created>
  <dcterms:modified xsi:type="dcterms:W3CDTF">2024-03-14T17:24:53Z</dcterms:modified>
</cp:coreProperties>
</file>