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p:cViewPr varScale="1">
        <p:scale>
          <a:sx n="71" d="100"/>
          <a:sy n="71" d="100"/>
        </p:scale>
        <p:origin x="-1140" y="-9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30/07/2014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following slides consider continuous- and discrete-time signal representations in both time- and frequency-domains. As far as we are concerned at present, any signal may be represented in either domain and its two representations are linked by Fourier analysis.</a:t>
            </a:r>
            <a:endParaRPr lang="en-US" dirty="0" smtClean="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staircase</a:t>
            </a:r>
            <a:r>
              <a:rPr lang="en-GB" baseline="0" dirty="0" smtClean="0"/>
              <a:t> output signal that results from convolving that impulse response with a sequence of discrete sample values is a sequence of weighted and time-shifted impulse responses. The reconstructed signal, in this case, is not exactly the same as the original continuous sinusoid (top right).</a:t>
            </a:r>
          </a:p>
          <a:p>
            <a:r>
              <a:rPr lang="en-GB" baseline="0" dirty="0" smtClean="0"/>
              <a:t>Now consider the behaviour of the DAC in the frequency domain. Its frequency response is found by taking the Fourier transform of its impulse response. We have just seen (and you have committed to memory) that the Fourier transform of a rectangular pulse is a </a:t>
            </a:r>
            <a:r>
              <a:rPr lang="en-GB" baseline="0" dirty="0" err="1" smtClean="0"/>
              <a:t>sinc</a:t>
            </a:r>
            <a:r>
              <a:rPr lang="en-GB" baseline="0" dirty="0" smtClean="0"/>
              <a:t> function.</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10</a:t>
            </a:fld>
            <a:endParaRPr lang="en-US"/>
          </a:p>
        </p:txBody>
      </p:sp>
    </p:spTree>
    <p:extLst>
      <p:ext uri="{BB962C8B-B14F-4D97-AF65-F5344CB8AC3E}">
        <p14:creationId xmlns:p14="http://schemas.microsoft.com/office/powerpoint/2010/main" val="427699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Furthermore,</a:t>
            </a:r>
            <a:r>
              <a:rPr lang="en-GB" baseline="0" dirty="0" smtClean="0"/>
              <a:t> we know that the equivalent operation in the frequency domain to convolution in the time domain is multiplication. We can multiply the frequency domain representation of the sampled signal by the frequency response of the DAC (point by point along the frequency axis) in order to find the frequency domain representation of the reconstructed signal. The two lowermost plots represent the reconstructed signal in the time and the frequency domains and one is the Fourier transform of the other.</a:t>
            </a:r>
          </a:p>
          <a:p>
            <a:r>
              <a:rPr lang="en-GB" baseline="0" dirty="0" smtClean="0"/>
              <a:t>A key observation at this point is that the frequency response of the DAC, and the reconstruction operation applied to the sampled signal may be classed as low pass filtering. The lower frequency components of the sampled signal have been attenuated less than the higher frequency components.</a:t>
            </a:r>
          </a:p>
          <a:p>
            <a:r>
              <a:rPr lang="en-GB" baseline="0" dirty="0" smtClean="0"/>
              <a:t>What would happen if we implemented an ideal low pass filtering operation?</a:t>
            </a:r>
          </a:p>
          <a:p>
            <a:r>
              <a:rPr lang="en-GB" baseline="0" dirty="0" smtClean="0"/>
              <a:t>What if the frequency response of the DAC was such that all frequency components except the two lowest ones were blocked entirely?</a:t>
            </a:r>
          </a:p>
          <a:p>
            <a:r>
              <a:rPr lang="en-GB" baseline="0" dirty="0" smtClean="0"/>
              <a:t>We would be left with just those two lowest frequency components and the frequency representation of the reconstructed signal would be similar to that of the original analogue sinusoid. Correspondingly, the reconstructed analogue signal, represented in the time domain, would be similar to the original analogue sinusoid.</a:t>
            </a:r>
          </a:p>
          <a:p>
            <a:r>
              <a:rPr lang="en-GB" baseline="0" dirty="0" smtClean="0"/>
              <a:t>(We are not considering phase effects here)</a:t>
            </a:r>
          </a:p>
          <a:p>
            <a:r>
              <a:rPr lang="en-GB" baseline="0" dirty="0" smtClean="0"/>
              <a:t>The conclusion that we can draw is that the ideal DAC might act as a brick wall low pass filter (with a </a:t>
            </a:r>
            <a:r>
              <a:rPr lang="en-GB" baseline="0" dirty="0" err="1" smtClean="0"/>
              <a:t>cutoff</a:t>
            </a:r>
            <a:r>
              <a:rPr lang="en-GB" baseline="0" dirty="0" smtClean="0"/>
              <a:t> frequency of fs/2). Okay, we have yet to determine that the </a:t>
            </a:r>
            <a:r>
              <a:rPr lang="en-GB" baseline="0" dirty="0" err="1" smtClean="0"/>
              <a:t>cutoff</a:t>
            </a:r>
            <a:r>
              <a:rPr lang="en-GB" baseline="0" dirty="0" smtClean="0"/>
              <a:t> frequency ought to be fs/2.  </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11</a:t>
            </a:fld>
            <a:endParaRPr lang="en-US"/>
          </a:p>
        </p:txBody>
      </p:sp>
    </p:spTree>
    <p:extLst>
      <p:ext uri="{BB962C8B-B14F-4D97-AF65-F5344CB8AC3E}">
        <p14:creationId xmlns:p14="http://schemas.microsoft.com/office/powerpoint/2010/main" val="243786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12</a:t>
            </a:fld>
            <a:endParaRPr lang="en-US"/>
          </a:p>
        </p:txBody>
      </p:sp>
    </p:spTree>
    <p:extLst>
      <p:ext uri="{BB962C8B-B14F-4D97-AF65-F5344CB8AC3E}">
        <p14:creationId xmlns:p14="http://schemas.microsoft.com/office/powerpoint/2010/main" val="262113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same discrete-time samples reconstructed using an ideal low pass filter with a cutoff frequency of 4 kHz (half the sampling frequency).</a:t>
            </a:r>
          </a:p>
          <a:p>
            <a:r>
              <a:rPr lang="en-US" baseline="0" dirty="0" smtClean="0"/>
              <a:t>The impulse response of the ideal low pass filter is a </a:t>
            </a:r>
            <a:r>
              <a:rPr lang="en-US" baseline="0" dirty="0" err="1" smtClean="0"/>
              <a:t>sinc</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13</a:t>
            </a:fld>
            <a:endParaRPr lang="en-US"/>
          </a:p>
        </p:txBody>
      </p:sp>
    </p:spTree>
    <p:extLst>
      <p:ext uri="{BB962C8B-B14F-4D97-AF65-F5344CB8AC3E}">
        <p14:creationId xmlns:p14="http://schemas.microsoft.com/office/powerpoint/2010/main" val="68685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reason that the </a:t>
            </a:r>
            <a:r>
              <a:rPr lang="en-GB" dirty="0" err="1" smtClean="0"/>
              <a:t>cutoff</a:t>
            </a:r>
            <a:r>
              <a:rPr lang="en-GB" dirty="0" smtClean="0"/>
              <a:t> frequency</a:t>
            </a:r>
            <a:r>
              <a:rPr lang="en-GB" baseline="0" dirty="0" smtClean="0"/>
              <a:t> of the low pass filter that effects perfect reconstruction of an analogue signal from samples is equal to fs/2 is related to the phenomenon of aliasing. Think back to how we determined the frequency domain representation of a sampled signal. We convolved the frequency domain representation of the original analogue signal with a train of impulses spaced fs apart.</a:t>
            </a:r>
          </a:p>
          <a:p>
            <a:r>
              <a:rPr lang="en-GB" baseline="0" dirty="0" smtClean="0"/>
              <a:t>Consider an analogue signal that is more general that the 1 kHz sinusoid but nonetheless has a band-limited spectrum (frequency domain representation).</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14</a:t>
            </a:fld>
            <a:endParaRPr lang="en-US"/>
          </a:p>
        </p:txBody>
      </p:sp>
    </p:spTree>
    <p:extLst>
      <p:ext uri="{BB962C8B-B14F-4D97-AF65-F5344CB8AC3E}">
        <p14:creationId xmlns:p14="http://schemas.microsoft.com/office/powerpoint/2010/main" val="175055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frequency</a:t>
            </a:r>
            <a:r>
              <a:rPr lang="en-GB" baseline="0" dirty="0" smtClean="0"/>
              <a:t> domain representation of the sampled version of this signal comprises multiple copies, or images, of that spectrum spaced fs apart. If the bandwidth of the analogue signal is restricted to +/- fs/2 then these multiple images will not overlap and low pass filtering can retrieve the image centred at dc.</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16</a:t>
            </a:fld>
            <a:endParaRPr lang="en-US"/>
          </a:p>
        </p:txBody>
      </p:sp>
    </p:spTree>
    <p:extLst>
      <p:ext uri="{BB962C8B-B14F-4D97-AF65-F5344CB8AC3E}">
        <p14:creationId xmlns:p14="http://schemas.microsoft.com/office/powerpoint/2010/main" val="313402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If, on the other hand, </a:t>
            </a:r>
            <a:r>
              <a:rPr lang="en-GB" baseline="0" dirty="0" smtClean="0"/>
              <a:t>the bandwidth of the analogue signal is not restricted to +/- fs/2 then these multiple images overlap and low pass filtering cannot retrieve an image centred at dc that is similar to the frequency-domain representation of the analogue signal. Two inter-related observations that may be made are that </a:t>
            </a:r>
            <a:r>
              <a:rPr lang="en-GB" baseline="0" dirty="0" err="1" smtClean="0"/>
              <a:t>i</a:t>
            </a:r>
            <a:r>
              <a:rPr lang="en-GB" baseline="0" dirty="0" smtClean="0"/>
              <a:t>) if the ideal DAC is a brick wall low pass filter with a </a:t>
            </a:r>
            <a:r>
              <a:rPr lang="en-GB" baseline="0" dirty="0" err="1" smtClean="0"/>
              <a:t>cutoff</a:t>
            </a:r>
            <a:r>
              <a:rPr lang="en-GB" baseline="0" dirty="0" smtClean="0"/>
              <a:t> frequency of fs/2 then we cannot expect that DAC to be able to output a signal containing frequency components above fs/2. If we are creating a discrete-time signal by sampling a continuous-time analogue signal then it would be as well to ensure that that signal did not contain frequency components above fs/2 (because our DAC would not be able to reconstruct it accurately).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Multiple images of frequency-domain</a:t>
            </a:r>
            <a:r>
              <a:rPr lang="en-GB" baseline="0" dirty="0" smtClean="0"/>
              <a:t> characteristic, spaced fs apart, overlap. This represents irretrievable distortion of the signal representation across many frequencies including the range –fs/2 to +fs/2.</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Low pass filtering (reconstruction)</a:t>
            </a:r>
            <a:r>
              <a:rPr lang="en-GB" baseline="0" dirty="0" smtClean="0"/>
              <a:t> from the sampled signal does not yield a frequency-domain characteristic equal to that of the original analogue signal ...</a:t>
            </a:r>
          </a:p>
          <a:p>
            <a:r>
              <a:rPr lang="en-GB" baseline="0" dirty="0" smtClean="0"/>
              <a:t>... and correspondingly we do not expect the analogue output signal reconstructed in the time-domain to be similar to the original analogue signal.</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Low pass filtering (reconstruction)</a:t>
            </a:r>
            <a:r>
              <a:rPr lang="en-GB" baseline="0" dirty="0" smtClean="0"/>
              <a:t> from the sampled signal does not yield a frequency-domain characteristic equal to that of the original analogue signal ...</a:t>
            </a:r>
          </a:p>
          <a:p>
            <a:r>
              <a:rPr lang="en-GB" baseline="0" dirty="0" smtClean="0"/>
              <a:t>... and correspondingly we do not expect the analogue output signal reconstructed in the time-domain to be similar to the original analogue signal.</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following slides we will represent signals graphically in the time domain</a:t>
            </a:r>
            <a:r>
              <a:rPr lang="en-GB" baseline="0" dirty="0" smtClean="0"/>
              <a:t> (right hand side) and frequency domain (left-hand side). In some cases we will gloss over (fudge) the question of complex-valued signals and phase. The important concepts that we seek to illustrate concern the presence (or otherwise) of signal components at different frequencies in the frequency domain and the shape, or form, of the different signal representations, e.g. are they discrete or continuous, periodic or </a:t>
            </a:r>
            <a:r>
              <a:rPr lang="en-GB" baseline="0" dirty="0" err="1" smtClean="0"/>
              <a:t>aperiodic</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424451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Low pass filtering (reconstruction)</a:t>
            </a:r>
            <a:r>
              <a:rPr lang="en-GB" baseline="0" dirty="0" smtClean="0"/>
              <a:t> from the sampled signal does not yield a frequency-domain characteristic equal to that of the original analogue signal ...</a:t>
            </a:r>
          </a:p>
          <a:p>
            <a:r>
              <a:rPr lang="en-GB" baseline="0" dirty="0" smtClean="0"/>
              <a:t>... and correspondingly we do not expect the analogue output signal reconstructed in the time-domain to be similar to the original analogue signal.</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Sampling and reconstruction of a 7 kHz sinusoid (sampling rate 8 kHz) demonstrates aliasing.</a:t>
            </a:r>
            <a:r>
              <a:rPr lang="en-GB" baseline="0" dirty="0" smtClean="0"/>
              <a:t> The frequency-domain representation of a 7 kHz sinusoid sampled at 8 kHz is indistinguishable from that of a 1 kHz sinusoid sampled at 8 kHz. Reconstruction using a low pass filter with a cut off frequency of 4 kHz yields a 1 kHz analogue output signal. </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22</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23</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24</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25</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26</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27</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28</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29</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30</a:t>
            </a:fld>
            <a:endParaRPr lang="en-US"/>
          </a:p>
        </p:txBody>
      </p:sp>
    </p:spTree>
    <p:extLst>
      <p:ext uri="{BB962C8B-B14F-4D97-AF65-F5344CB8AC3E}">
        <p14:creationId xmlns:p14="http://schemas.microsoft.com/office/powerpoint/2010/main" val="184717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Armed with the transform pairs</a:t>
            </a:r>
            <a:r>
              <a:rPr lang="en-GB" baseline="0" dirty="0" smtClean="0"/>
              <a:t> and</a:t>
            </a:r>
            <a:r>
              <a:rPr lang="en-GB" dirty="0" smtClean="0"/>
              <a:t> transform</a:t>
            </a:r>
            <a:r>
              <a:rPr lang="en-GB" baseline="0" dirty="0" smtClean="0"/>
              <a:t> properties described in the previous module let’s consider sampling and reconstructing an analogue signal (that is, converting it to a sequence of discrete-time sample values and then converting those back into a continuous-time signal). We will not consider quantisation in the following illustrations. We hope to use the minimum of mathematics here. Instead, we will see how the common transform pairs and properties apply to what we want to do. We will consider every signal as continuous-time – discrete signals will be considered to be trains of weighted impulses. Sampling will be effected by multiplying a continuous signal by a Shah function (in my opinion, this is acceptable for our needs, but some mathematicians might want to look away at this point.) </a:t>
            </a:r>
            <a:endParaRPr lang="en-GB" dirty="0" smtClean="0"/>
          </a:p>
          <a:p>
            <a:r>
              <a:rPr lang="en-GB" dirty="0" smtClean="0"/>
              <a:t>Consider a 1 kHz sinusoidal signal, represented here in the time domain.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266815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slightly different graphical representation of sampling and reconstruction, based on the foregoing.</a:t>
            </a:r>
          </a:p>
          <a:p>
            <a:r>
              <a:rPr lang="en-GB" dirty="0" smtClean="0"/>
              <a:t>We will consider the action of the ADC </a:t>
            </a:r>
            <a:r>
              <a:rPr lang="en-GB" baseline="0" dirty="0" smtClean="0"/>
              <a:t> to be sampling.</a:t>
            </a:r>
          </a:p>
          <a:p>
            <a:r>
              <a:rPr lang="en-GB" baseline="0" dirty="0" smtClean="0"/>
              <a:t>If we sample a 1 kHz sinusoid at a sampling rate of 8 kHz we might see a sampled signal as shown here.</a:t>
            </a:r>
          </a:p>
          <a:p>
            <a:r>
              <a:rPr lang="en-GB" baseline="0" dirty="0" smtClean="0"/>
              <a:t>Those sample values might be reconstructed by the DAC to form the continuous signal shown.</a:t>
            </a:r>
          </a:p>
          <a:p>
            <a:r>
              <a:rPr lang="en-GB" baseline="0" dirty="0" smtClean="0"/>
              <a:t>The continuous signal input to the system appears at the output of the system and we are happy!</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31</a:t>
            </a:fld>
            <a:endParaRPr lang="en-US"/>
          </a:p>
        </p:txBody>
      </p:sp>
    </p:spTree>
    <p:extLst>
      <p:ext uri="{BB962C8B-B14F-4D97-AF65-F5344CB8AC3E}">
        <p14:creationId xmlns:p14="http://schemas.microsoft.com/office/powerpoint/2010/main" val="1810283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consider the case of a 7 kHz signal sampled at a sampling rate of 8 kHz.</a:t>
            </a:r>
          </a:p>
          <a:p>
            <a:r>
              <a:rPr lang="en-GB" dirty="0" smtClean="0"/>
              <a:t>A few slides ago we saw that this might result in the exactly the same sequence</a:t>
            </a:r>
            <a:r>
              <a:rPr lang="en-GB" baseline="0" dirty="0" smtClean="0"/>
              <a:t> of sample values as produced by sampling a 1 kHz sinusoid.</a:t>
            </a:r>
          </a:p>
          <a:p>
            <a:r>
              <a:rPr lang="en-GB" baseline="0" dirty="0" smtClean="0"/>
              <a:t>Those sample values would be reconstructed by the DAC to form a 1 kHz sinusoid at the output of the system.</a:t>
            </a:r>
          </a:p>
          <a:p>
            <a:r>
              <a:rPr lang="en-GB" baseline="0" dirty="0" smtClean="0"/>
              <a:t>We should not be happy about this!</a:t>
            </a:r>
          </a:p>
          <a:p>
            <a:r>
              <a:rPr lang="en-GB" baseline="0" dirty="0" smtClean="0"/>
              <a:t>This is a specific example of the general rule that we should not allow signal components at frequencies greater than or equal to half the sampling rate into our system.</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32</a:t>
            </a:fld>
            <a:endParaRPr lang="en-US"/>
          </a:p>
        </p:txBody>
      </p:sp>
    </p:spTree>
    <p:extLst>
      <p:ext uri="{BB962C8B-B14F-4D97-AF65-F5344CB8AC3E}">
        <p14:creationId xmlns:p14="http://schemas.microsoft.com/office/powerpoint/2010/main" val="171190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way of achieving this is to use an antialiasing filter just before the ADC.</a:t>
            </a:r>
          </a:p>
          <a:p>
            <a:r>
              <a:rPr lang="en-GB" dirty="0" smtClean="0"/>
              <a:t>The </a:t>
            </a:r>
            <a:r>
              <a:rPr lang="en-GB" dirty="0" err="1" smtClean="0"/>
              <a:t>cutoff</a:t>
            </a:r>
            <a:r>
              <a:rPr lang="en-GB" dirty="0" smtClean="0"/>
              <a:t> frequency of the low pass</a:t>
            </a:r>
            <a:r>
              <a:rPr lang="en-GB" baseline="0" dirty="0" smtClean="0"/>
              <a:t> antialiasing filter should be no higher than half the sampling frequency.</a:t>
            </a:r>
          </a:p>
          <a:p>
            <a:r>
              <a:rPr lang="en-GB" baseline="0" dirty="0" smtClean="0"/>
              <a:t>In practice, antialiasing filters will not be ideal low pass filters and a small amount of aliasing is to be expected.</a:t>
            </a:r>
          </a:p>
          <a:p>
            <a:r>
              <a:rPr lang="en-GB" baseline="0" dirty="0" smtClean="0"/>
              <a:t>The (low pass) characteristics of the antialiasing filter will be similar to those of the (corresponding) reconstruction filter (DAC).</a:t>
            </a:r>
          </a:p>
          <a:p>
            <a:endParaRPr lang="en-GB" baseline="0" dirty="0" smtClean="0"/>
          </a:p>
          <a:p>
            <a:r>
              <a:rPr lang="en-GB" baseline="0" dirty="0" smtClean="0"/>
              <a:t>In the example illustrated here, a 1 kHz sinusoid passes through the system (and we are happy!).</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33</a:t>
            </a:fld>
            <a:endParaRPr lang="en-US"/>
          </a:p>
        </p:txBody>
      </p:sp>
    </p:spTree>
    <p:extLst>
      <p:ext uri="{BB962C8B-B14F-4D97-AF65-F5344CB8AC3E}">
        <p14:creationId xmlns:p14="http://schemas.microsoft.com/office/powerpoint/2010/main" val="226965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apply a 7 kHz input signal to the antialiasing filter, it will be</a:t>
            </a:r>
            <a:r>
              <a:rPr lang="en-GB" baseline="0" dirty="0" smtClean="0"/>
              <a:t> blocked (attenuated) and ultimately the system output will be zero.</a:t>
            </a:r>
          </a:p>
          <a:p>
            <a:r>
              <a:rPr lang="en-GB" baseline="0" dirty="0" smtClean="0"/>
              <a:t>Whether or not we are happy about this, the fact is that we have a well-functioning digital signal processing system here, and we are seeing that the bandwidth of such a system is limited to half of its sampling frequency.</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34</a:t>
            </a:fld>
            <a:endParaRPr lang="en-US"/>
          </a:p>
        </p:txBody>
      </p:sp>
    </p:spTree>
    <p:extLst>
      <p:ext uri="{BB962C8B-B14F-4D97-AF65-F5344CB8AC3E}">
        <p14:creationId xmlns:p14="http://schemas.microsoft.com/office/powerpoint/2010/main" val="34586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Its frequency</a:t>
            </a:r>
            <a:r>
              <a:rPr lang="en-GB" baseline="0" dirty="0" smtClean="0"/>
              <a:t> domain representation, found by taking its Fourier transform, is two impulses (each representing a complex exponential) at frequencies +/- 1 kHz. We are plotting magnitudes in the frequency domain.</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4</a:t>
            </a:fld>
            <a:endParaRPr lang="en-US"/>
          </a:p>
        </p:txBody>
      </p:sp>
    </p:spTree>
    <p:extLst>
      <p:ext uri="{BB962C8B-B14F-4D97-AF65-F5344CB8AC3E}">
        <p14:creationId xmlns:p14="http://schemas.microsoft.com/office/powerpoint/2010/main" val="380958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What happens if we sample that continuous waveform at a sampling frequency of 8 kHz? One way of representing the sampling process is to multiply the sinusoid by an infinite</a:t>
            </a:r>
            <a:r>
              <a:rPr lang="en-GB" baseline="0" dirty="0" smtClean="0"/>
              <a:t> train of impulses spaced 125us apart.</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5</a:t>
            </a:fld>
            <a:endParaRPr lang="en-US"/>
          </a:p>
        </p:txBody>
      </p:sp>
    </p:spTree>
    <p:extLst>
      <p:ext uri="{BB962C8B-B14F-4D97-AF65-F5344CB8AC3E}">
        <p14:creationId xmlns:p14="http://schemas.microsoft.com/office/powerpoint/2010/main" val="399906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This results in a sampled,</a:t>
            </a:r>
            <a:r>
              <a:rPr lang="en-GB" baseline="0" dirty="0" smtClean="0"/>
              <a:t> discrete-time signal comprising an infinite train of impulses with different weights. So what is the frequency domain representation of this signal? We could find this by taking its Fourier transform but this could involve quite a bit of algebra. An alternative is to consider that multiplication in one domain is equivalent to convolution in the other. We can find the frequency domain representation of the samples of the sinusoid by convolving the frequency domain representation of the continuous sinusoid with the frequency domain representation of the infinite train of impulses. </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6</a:t>
            </a:fld>
            <a:endParaRPr lang="en-US"/>
          </a:p>
        </p:txBody>
      </p:sp>
    </p:spTree>
    <p:extLst>
      <p:ext uri="{BB962C8B-B14F-4D97-AF65-F5344CB8AC3E}">
        <p14:creationId xmlns:p14="http://schemas.microsoft.com/office/powerpoint/2010/main" val="127914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just seen that the frequency-domain representation (the Fourier transform) of an infinite train of impulses is another infinite train of impulses spaced,</a:t>
            </a:r>
            <a:r>
              <a:rPr lang="en-GB" baseline="0" dirty="0" smtClean="0"/>
              <a:t> in this case, 8 kHz apart.</a:t>
            </a:r>
          </a:p>
          <a:p>
            <a:r>
              <a:rPr lang="en-GB" baseline="0" dirty="0" smtClean="0"/>
              <a:t>Convolution of two signals is straightforward if either of the signals is an impulse. In this case we have multiple impulses to consider, but the convolution result is still straightforward. </a:t>
            </a:r>
            <a:endParaRPr lang="en-GB"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7</a:t>
            </a:fld>
            <a:endParaRPr lang="en-US"/>
          </a:p>
        </p:txBody>
      </p:sp>
    </p:spTree>
    <p:extLst>
      <p:ext uri="{BB962C8B-B14F-4D97-AF65-F5344CB8AC3E}">
        <p14:creationId xmlns:p14="http://schemas.microsoft.com/office/powerpoint/2010/main" val="24790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consider the convolution result either</a:t>
            </a:r>
            <a:r>
              <a:rPr lang="en-GB" baseline="0" dirty="0" smtClean="0"/>
              <a:t> to be an infinite set of copies of the pair of impulses representing the continuous sinusoid, spaced 8 kHz apart, or to be the sum of two infinite trains of impulses offset by +/- 1kHz from the origin. Remember that we are presenting the magnitude of the frequency-domain signal representations and not considering phase. We are interested primarily in the positions along the frequency axis of the various components.</a:t>
            </a:r>
          </a:p>
          <a:p>
            <a:r>
              <a:rPr lang="en-GB" baseline="0" dirty="0" smtClean="0"/>
              <a:t>The discrete-time, sampled signal is represented, in the frequency- and time-domains, by the two lowermost traces shown here. </a:t>
            </a:r>
          </a:p>
          <a:p>
            <a:r>
              <a:rPr lang="en-GB" baseline="0" dirty="0" smtClean="0"/>
              <a:t>How can we reconstruct a continuous analogue signal from this?</a:t>
            </a:r>
          </a:p>
          <a:p>
            <a:r>
              <a:rPr lang="en-GB" baseline="0" dirty="0" smtClean="0"/>
              <a:t>By passing the discrete-time signal through a DAC. If we consider the DAC to be a linear time invariant system, then its action may be represented by convolution of the time-domain representation of the signal with the impulse response of the DAC, or equivalently by multiplication of the frequency domain representation of the signal by the frequency response of the DAC.</a:t>
            </a:r>
            <a:r>
              <a:rPr lang="en-GB" dirty="0" smtClean="0"/>
              <a:t> </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8</a:t>
            </a:fld>
            <a:endParaRPr lang="en-US"/>
          </a:p>
        </p:txBody>
      </p:sp>
    </p:spTree>
    <p:extLst>
      <p:ext uri="{BB962C8B-B14F-4D97-AF65-F5344CB8AC3E}">
        <p14:creationId xmlns:p14="http://schemas.microsoft.com/office/powerpoint/2010/main" val="68685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Consider what we might call the simplest</a:t>
            </a:r>
            <a:r>
              <a:rPr lang="en-GB" baseline="0" dirty="0" smtClean="0"/>
              <a:t> form of DAC – one that converts each sample value into a corresponding output voltage and holds that voltage constant until the next sampling instant. The type of reconstruction effected by such a device is most intuitively represented by considering the DAC to have an impulse response that is a rectangular pulse of width one sampling period.</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9</a:t>
            </a:fld>
            <a:endParaRPr lang="en-US"/>
          </a:p>
        </p:txBody>
      </p:sp>
    </p:spTree>
    <p:extLst>
      <p:ext uri="{BB962C8B-B14F-4D97-AF65-F5344CB8AC3E}">
        <p14:creationId xmlns:p14="http://schemas.microsoft.com/office/powerpoint/2010/main" val="3242978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77963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43" y="1440000"/>
            <a:ext cx="11678429" cy="1920000"/>
          </a:xfrm>
        </p:spPr>
        <p:txBody>
          <a:bodyPr>
            <a:normAutofit/>
          </a:bodyPr>
          <a:lstStyle/>
          <a:p>
            <a:r>
              <a:rPr lang="en-GB" sz="4000" dirty="0" smtClean="0"/>
              <a:t>Sampling, Reconstruction and Aliasing</a:t>
            </a:r>
            <a:br>
              <a:rPr lang="en-GB" sz="4000" dirty="0" smtClean="0"/>
            </a:br>
            <a:r>
              <a:rPr lang="en-GB" sz="4000" dirty="0" smtClean="0"/>
              <a:t>Time and Frequency Domains</a:t>
            </a:r>
            <a:endParaRPr lang="en-US" sz="4400" dirty="0"/>
          </a:p>
        </p:txBody>
      </p:sp>
    </p:spTree>
    <p:extLst>
      <p:ext uri="{BB962C8B-B14F-4D97-AF65-F5344CB8AC3E}">
        <p14:creationId xmlns:p14="http://schemas.microsoft.com/office/powerpoint/2010/main" val="51954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722819" y="1343023"/>
            <a:ext cx="6981893" cy="5086353"/>
            <a:chOff x="2723174" y="1343022"/>
            <a:chExt cx="6982802" cy="5086353"/>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3390900"/>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677025" y="5191125"/>
              <a:ext cx="0" cy="123825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7025" y="4843487"/>
              <a:ext cx="3009900"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6696076" y="5801541"/>
              <a:ext cx="3009900" cy="90485"/>
              <a:chOff x="6391275" y="1755776"/>
              <a:chExt cx="3009900" cy="90485"/>
            </a:xfrm>
          </p:grpSpPr>
          <p:cxnSp>
            <p:nvCxnSpPr>
              <p:cNvPr id="78" name="Straight Connector 7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973" y="4905340"/>
              <a:ext cx="2335766"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8" name="Group 187"/>
            <p:cNvGrpSpPr/>
            <p:nvPr/>
          </p:nvGrpSpPr>
          <p:grpSpPr>
            <a:xfrm>
              <a:off x="7358301" y="5634940"/>
              <a:ext cx="2317565" cy="429271"/>
              <a:chOff x="7045223" y="1580502"/>
              <a:chExt cx="2317565" cy="429271"/>
            </a:xfrm>
          </p:grpSpPr>
          <p:sp>
            <p:nvSpPr>
              <p:cNvPr id="189" name="TextBox 18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90" name="TextBox 18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91" name="TextBox 190"/>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92" name="TextBox 191"/>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072298" y="4538663"/>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6704229" y="4557715"/>
              <a:ext cx="358543"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nvGrpSpPr>
            <p:cNvPr id="278" name="Group 277"/>
            <p:cNvGrpSpPr/>
            <p:nvPr/>
          </p:nvGrpSpPr>
          <p:grpSpPr>
            <a:xfrm>
              <a:off x="7072298" y="5373361"/>
              <a:ext cx="1058314" cy="464636"/>
              <a:chOff x="6786548" y="5144761"/>
              <a:chExt cx="1058314" cy="464636"/>
            </a:xfrm>
          </p:grpSpPr>
          <p:cxnSp>
            <p:nvCxnSpPr>
              <p:cNvPr id="269" name="Straight Connector 268"/>
              <p:cNvCxnSpPr/>
              <p:nvPr/>
            </p:nvCxnSpPr>
            <p:spPr>
              <a:xfrm>
                <a:off x="7154757" y="5161683"/>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7503321"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827169"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7148513" y="5144761"/>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289" name="Group 288"/>
            <p:cNvGrpSpPr/>
            <p:nvPr/>
          </p:nvGrpSpPr>
          <p:grpSpPr>
            <a:xfrm flipV="1">
              <a:off x="8522482" y="5865165"/>
              <a:ext cx="1063077" cy="488209"/>
              <a:chOff x="6786548" y="5144761"/>
              <a:chExt cx="1063077" cy="464636"/>
            </a:xfrm>
          </p:grpSpPr>
          <p:cxnSp>
            <p:nvCxnSpPr>
              <p:cNvPr id="290" name="Straight Connector 289"/>
              <p:cNvCxnSpPr/>
              <p:nvPr/>
            </p:nvCxnSpPr>
            <p:spPr>
              <a:xfrm>
                <a:off x="7154757" y="5161683"/>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7508084"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7836695"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7148513" y="5144761"/>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gr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8" name="TextBox 227"/>
          <p:cNvSpPr txBox="1"/>
          <p:nvPr/>
        </p:nvSpPr>
        <p:spPr>
          <a:xfrm>
            <a:off x="1819227" y="5522030"/>
            <a:ext cx="4466864" cy="646331"/>
          </a:xfrm>
          <a:prstGeom prst="rect">
            <a:avLst/>
          </a:prstGeom>
          <a:noFill/>
        </p:spPr>
        <p:txBody>
          <a:bodyPr wrap="square" rtlCol="0">
            <a:spAutoFit/>
          </a:bodyPr>
          <a:lstStyle/>
          <a:p>
            <a:r>
              <a:rPr lang="en-GB" dirty="0" smtClean="0"/>
              <a:t>Reconstructed signal found by convolution of  sample values with DAC impulse response</a:t>
            </a:r>
            <a:endParaRPr lang="en-GB" dirty="0"/>
          </a:p>
        </p:txBody>
      </p:sp>
      <p:sp>
        <p:nvSpPr>
          <p:cNvPr id="231" name="Title 1"/>
          <p:cNvSpPr>
            <a:spLocks noGrp="1"/>
          </p:cNvSpPr>
          <p:nvPr>
            <p:ph type="title"/>
          </p:nvPr>
        </p:nvSpPr>
        <p:spPr>
          <a:xfrm>
            <a:off x="479811" y="336000"/>
            <a:ext cx="11158547" cy="576000"/>
          </a:xfrm>
        </p:spPr>
        <p:txBody>
          <a:bodyPr>
            <a:normAutofit fontScale="90000"/>
          </a:bodyPr>
          <a:lstStyle/>
          <a:p>
            <a:r>
              <a:rPr lang="en-GB" dirty="0" smtClean="0"/>
              <a:t>Reconstruction</a:t>
            </a:r>
            <a:endParaRPr lang="en-GB" dirty="0"/>
          </a:p>
        </p:txBody>
      </p:sp>
    </p:spTree>
    <p:extLst>
      <p:ext uri="{BB962C8B-B14F-4D97-AF65-F5344CB8AC3E}">
        <p14:creationId xmlns:p14="http://schemas.microsoft.com/office/powerpoint/2010/main" val="372288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456583" y="1343023"/>
            <a:ext cx="7816417" cy="5086353"/>
            <a:chOff x="2456902" y="1343022"/>
            <a:chExt cx="7817435" cy="5086353"/>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3390900"/>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677025" y="5191125"/>
              <a:ext cx="0" cy="123825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7025" y="4843487"/>
              <a:ext cx="3009900"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6696076" y="5801541"/>
              <a:ext cx="3009900" cy="90485"/>
              <a:chOff x="6391275" y="1755776"/>
              <a:chExt cx="3009900" cy="90485"/>
            </a:xfrm>
          </p:grpSpPr>
          <p:cxnSp>
            <p:nvCxnSpPr>
              <p:cNvPr id="78" name="Straight Connector 7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905" y="4215578"/>
              <a:ext cx="3125111"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973" y="4905340"/>
              <a:ext cx="2335766"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8" name="Group 187"/>
            <p:cNvGrpSpPr/>
            <p:nvPr/>
          </p:nvGrpSpPr>
          <p:grpSpPr>
            <a:xfrm>
              <a:off x="7358301" y="5634940"/>
              <a:ext cx="2317565" cy="429271"/>
              <a:chOff x="7045223" y="1580502"/>
              <a:chExt cx="2317565" cy="429271"/>
            </a:xfrm>
          </p:grpSpPr>
          <p:sp>
            <p:nvSpPr>
              <p:cNvPr id="189" name="TextBox 18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90" name="TextBox 18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91" name="TextBox 190"/>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92" name="TextBox 191"/>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072298" y="4538663"/>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6704229" y="4557715"/>
              <a:ext cx="358543"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nvGrpSpPr>
            <p:cNvPr id="278" name="Group 277"/>
            <p:cNvGrpSpPr/>
            <p:nvPr/>
          </p:nvGrpSpPr>
          <p:grpSpPr>
            <a:xfrm>
              <a:off x="7072298" y="5373361"/>
              <a:ext cx="1058314" cy="464636"/>
              <a:chOff x="6786548" y="5144761"/>
              <a:chExt cx="1058314" cy="464636"/>
            </a:xfrm>
          </p:grpSpPr>
          <p:cxnSp>
            <p:nvCxnSpPr>
              <p:cNvPr id="269" name="Straight Connector 268"/>
              <p:cNvCxnSpPr/>
              <p:nvPr/>
            </p:nvCxnSpPr>
            <p:spPr>
              <a:xfrm>
                <a:off x="7154757" y="5161683"/>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7503321"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827169"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7148513" y="5144761"/>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289" name="Group 288"/>
            <p:cNvGrpSpPr/>
            <p:nvPr/>
          </p:nvGrpSpPr>
          <p:grpSpPr>
            <a:xfrm flipV="1">
              <a:off x="8522482" y="5865165"/>
              <a:ext cx="1063077" cy="488209"/>
              <a:chOff x="6786548" y="5144761"/>
              <a:chExt cx="1063077" cy="464636"/>
            </a:xfrm>
          </p:grpSpPr>
          <p:cxnSp>
            <p:nvCxnSpPr>
              <p:cNvPr id="290" name="Straight Connector 289"/>
              <p:cNvCxnSpPr/>
              <p:nvPr/>
            </p:nvCxnSpPr>
            <p:spPr>
              <a:xfrm>
                <a:off x="7154757" y="5161683"/>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7508084"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7836695"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7148513" y="5144761"/>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319" name="Group 318"/>
            <p:cNvGrpSpPr/>
            <p:nvPr/>
          </p:nvGrpSpPr>
          <p:grpSpPr>
            <a:xfrm>
              <a:off x="2456902" y="4497372"/>
              <a:ext cx="2580582" cy="1203341"/>
              <a:chOff x="2456902" y="4268772"/>
              <a:chExt cx="2580582" cy="1203341"/>
            </a:xfrm>
          </p:grpSpPr>
          <p:sp>
            <p:nvSpPr>
              <p:cNvPr id="309" name="Arc 308"/>
              <p:cNvSpPr/>
              <p:nvPr/>
            </p:nvSpPr>
            <p:spPr>
              <a:xfrm flipH="1">
                <a:off x="3524263" y="4268772"/>
                <a:ext cx="1513221" cy="1203341"/>
              </a:xfrm>
              <a:prstGeom prst="arc">
                <a:avLst>
                  <a:gd name="adj1" fmla="val 16159462"/>
                  <a:gd name="adj2" fmla="val 20536704"/>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1" name="Arc 310"/>
              <p:cNvSpPr/>
              <p:nvPr/>
            </p:nvSpPr>
            <p:spPr>
              <a:xfrm>
                <a:off x="2861636" y="4472504"/>
                <a:ext cx="750504"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2" name="Arc 311"/>
              <p:cNvSpPr/>
              <p:nvPr/>
            </p:nvSpPr>
            <p:spPr>
              <a:xfrm>
                <a:off x="2456902" y="4561099"/>
                <a:ext cx="427429" cy="309343"/>
              </a:xfrm>
              <a:prstGeom prst="arc">
                <a:avLst>
                  <a:gd name="adj1" fmla="val 18440284"/>
                  <a:gd name="adj2" fmla="val 20391590"/>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4" name="Arc 313"/>
              <p:cNvSpPr/>
              <p:nvPr/>
            </p:nvSpPr>
            <p:spPr>
              <a:xfrm flipH="1">
                <a:off x="2804550" y="4472503"/>
                <a:ext cx="836380"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5" name="Straight Connector 314"/>
              <p:cNvCxnSpPr/>
              <p:nvPr/>
            </p:nvCxnSpPr>
            <p:spPr>
              <a:xfrm>
                <a:off x="2842331" y="4635511"/>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3550754" y="4639490"/>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flipH="1">
              <a:off x="3530962" y="4494961"/>
              <a:ext cx="2590812" cy="1203341"/>
              <a:chOff x="2456902" y="4268772"/>
              <a:chExt cx="2580582" cy="1203341"/>
            </a:xfrm>
          </p:grpSpPr>
          <p:sp>
            <p:nvSpPr>
              <p:cNvPr id="323" name="Arc 322"/>
              <p:cNvSpPr/>
              <p:nvPr/>
            </p:nvSpPr>
            <p:spPr>
              <a:xfrm flipH="1">
                <a:off x="3524263" y="4268772"/>
                <a:ext cx="1513221" cy="1203341"/>
              </a:xfrm>
              <a:prstGeom prst="arc">
                <a:avLst>
                  <a:gd name="adj1" fmla="val 16159462"/>
                  <a:gd name="adj2" fmla="val 20536704"/>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4" name="Arc 323"/>
              <p:cNvSpPr/>
              <p:nvPr/>
            </p:nvSpPr>
            <p:spPr>
              <a:xfrm>
                <a:off x="2861646" y="4472504"/>
                <a:ext cx="750504"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5" name="Arc 324"/>
              <p:cNvSpPr/>
              <p:nvPr/>
            </p:nvSpPr>
            <p:spPr>
              <a:xfrm>
                <a:off x="2456902" y="4561099"/>
                <a:ext cx="427429" cy="309343"/>
              </a:xfrm>
              <a:prstGeom prst="arc">
                <a:avLst>
                  <a:gd name="adj1" fmla="val 18440284"/>
                  <a:gd name="adj2" fmla="val 20391590"/>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6" name="Arc 325"/>
              <p:cNvSpPr/>
              <p:nvPr/>
            </p:nvSpPr>
            <p:spPr>
              <a:xfrm flipH="1">
                <a:off x="2804550" y="4472503"/>
                <a:ext cx="836380"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27" name="Straight Connector 326"/>
              <p:cNvCxnSpPr/>
              <p:nvPr/>
            </p:nvCxnSpPr>
            <p:spPr>
              <a:xfrm>
                <a:off x="2842331" y="4635511"/>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550754" y="4639490"/>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
        <p:nvSpPr>
          <p:cNvPr id="231" name="Title 1"/>
          <p:cNvSpPr>
            <a:spLocks noGrp="1"/>
          </p:cNvSpPr>
          <p:nvPr>
            <p:ph type="title"/>
          </p:nvPr>
        </p:nvSpPr>
        <p:spPr>
          <a:xfrm>
            <a:off x="479811" y="336000"/>
            <a:ext cx="11158547" cy="576000"/>
          </a:xfrm>
        </p:spPr>
        <p:txBody>
          <a:bodyPr>
            <a:normAutofit fontScale="90000"/>
          </a:bodyPr>
          <a:lstStyle/>
          <a:p>
            <a:r>
              <a:rPr lang="en-GB" dirty="0" smtClean="0"/>
              <a:t>Reconstruction</a:t>
            </a:r>
            <a:endParaRPr lang="en-GB" dirty="0"/>
          </a:p>
        </p:txBody>
      </p:sp>
      <p:sp>
        <p:nvSpPr>
          <p:cNvPr id="244" name="TextBox 243"/>
          <p:cNvSpPr txBox="1"/>
          <p:nvPr/>
        </p:nvSpPr>
        <p:spPr>
          <a:xfrm>
            <a:off x="696695" y="5209924"/>
            <a:ext cx="5782462" cy="1477328"/>
          </a:xfrm>
          <a:prstGeom prst="rect">
            <a:avLst/>
          </a:prstGeom>
          <a:noFill/>
        </p:spPr>
        <p:txBody>
          <a:bodyPr wrap="square" rtlCol="0">
            <a:spAutoFit/>
          </a:bodyPr>
          <a:lstStyle/>
          <a:p>
            <a:r>
              <a:rPr lang="en-GB" dirty="0" smtClean="0"/>
              <a:t>Fourier transform of rectangular impulse response is a </a:t>
            </a:r>
            <a:r>
              <a:rPr lang="en-GB" dirty="0" err="1" smtClean="0"/>
              <a:t>sinc</a:t>
            </a:r>
            <a:r>
              <a:rPr lang="en-GB" dirty="0" smtClean="0"/>
              <a:t> function.</a:t>
            </a:r>
          </a:p>
          <a:p>
            <a:r>
              <a:rPr lang="en-GB" dirty="0"/>
              <a:t>In the frequency domain, </a:t>
            </a:r>
            <a:r>
              <a:rPr lang="en-GB" dirty="0" smtClean="0"/>
              <a:t>reconstruction is </a:t>
            </a:r>
            <a:r>
              <a:rPr lang="en-GB" dirty="0"/>
              <a:t>represented by multiplication</a:t>
            </a:r>
          </a:p>
          <a:p>
            <a:endParaRPr lang="en-GB" dirty="0"/>
          </a:p>
        </p:txBody>
      </p:sp>
    </p:spTree>
    <p:extLst>
      <p:ext uri="{BB962C8B-B14F-4D97-AF65-F5344CB8AC3E}">
        <p14:creationId xmlns:p14="http://schemas.microsoft.com/office/powerpoint/2010/main" val="250531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8535" y="5384466"/>
            <a:ext cx="2004198" cy="646331"/>
          </a:xfrm>
          <a:prstGeom prst="rect">
            <a:avLst/>
          </a:prstGeom>
          <a:noFill/>
        </p:spPr>
        <p:txBody>
          <a:bodyPr wrap="none" rtlCol="0">
            <a:spAutoFit/>
          </a:bodyPr>
          <a:lstStyle/>
          <a:p>
            <a:r>
              <a:rPr lang="en-GB" dirty="0" smtClean="0"/>
              <a:t>DAC has low pass</a:t>
            </a:r>
          </a:p>
          <a:p>
            <a:r>
              <a:rPr lang="en-GB" dirty="0" smtClean="0"/>
              <a:t>frequency response</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grpSp>
        <p:nvGrpSpPr>
          <p:cNvPr id="2" name="Group 1"/>
          <p:cNvGrpSpPr/>
          <p:nvPr/>
        </p:nvGrpSpPr>
        <p:grpSpPr>
          <a:xfrm>
            <a:off x="2456583" y="1182695"/>
            <a:ext cx="7816417" cy="5246680"/>
            <a:chOff x="2456902" y="1182695"/>
            <a:chExt cx="7817435" cy="5246680"/>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3390900"/>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677025" y="5191125"/>
              <a:ext cx="0" cy="123825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7025" y="4843487"/>
              <a:ext cx="3009900"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6696076" y="5801541"/>
              <a:ext cx="3009900" cy="90485"/>
              <a:chOff x="6391275" y="1755776"/>
              <a:chExt cx="3009900" cy="90485"/>
            </a:xfrm>
          </p:grpSpPr>
          <p:cxnSp>
            <p:nvCxnSpPr>
              <p:cNvPr id="78" name="Straight Connector 7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905" y="4215578"/>
              <a:ext cx="3125111"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54" name="Group 153"/>
            <p:cNvGrpSpPr/>
            <p:nvPr/>
          </p:nvGrpSpPr>
          <p:grpSpPr>
            <a:xfrm>
              <a:off x="2749705" y="5169660"/>
              <a:ext cx="3125111" cy="894551"/>
              <a:chOff x="2723174" y="1114422"/>
              <a:chExt cx="3125111" cy="894551"/>
            </a:xfrm>
          </p:grpSpPr>
          <p:grpSp>
            <p:nvGrpSpPr>
              <p:cNvPr id="155" name="Group 154"/>
              <p:cNvGrpSpPr/>
              <p:nvPr/>
            </p:nvGrpSpPr>
            <p:grpSpPr>
              <a:xfrm>
                <a:off x="2728913" y="1744663"/>
                <a:ext cx="3119372" cy="90485"/>
                <a:chOff x="6391275" y="1755776"/>
                <a:chExt cx="3009900" cy="90485"/>
              </a:xfrm>
            </p:grpSpPr>
            <p:cxnSp>
              <p:nvCxnSpPr>
                <p:cNvPr id="162" name="Straight Connector 16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56" name="Straight Connector 155"/>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58" name="TextBox 157"/>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59" name="TextBox 158"/>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0" name="TextBox 159"/>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61" name="TextBox 160"/>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973" y="4905340"/>
              <a:ext cx="2335766"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8" name="Group 187"/>
            <p:cNvGrpSpPr/>
            <p:nvPr/>
          </p:nvGrpSpPr>
          <p:grpSpPr>
            <a:xfrm>
              <a:off x="7358301" y="5634940"/>
              <a:ext cx="2317565" cy="429271"/>
              <a:chOff x="7045223" y="1580502"/>
              <a:chExt cx="2317565" cy="429271"/>
            </a:xfrm>
          </p:grpSpPr>
          <p:sp>
            <p:nvSpPr>
              <p:cNvPr id="189" name="TextBox 18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90" name="TextBox 18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91" name="TextBox 190"/>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92" name="TextBox 191"/>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4394556" y="545144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4175481" y="545144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5116888" y="5691189"/>
              <a:ext cx="0" cy="14125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4890248" y="5691187"/>
              <a:ext cx="0" cy="14125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5644884" y="5771339"/>
              <a:ext cx="0" cy="599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2938818" y="5771340"/>
              <a:ext cx="0" cy="599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3690939" y="5691981"/>
              <a:ext cx="0" cy="14125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3464299" y="5691979"/>
              <a:ext cx="0" cy="14125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072298" y="4538663"/>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6704229" y="4557715"/>
              <a:ext cx="358543"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nvGrpSpPr>
            <p:cNvPr id="278" name="Group 277"/>
            <p:cNvGrpSpPr/>
            <p:nvPr/>
          </p:nvGrpSpPr>
          <p:grpSpPr>
            <a:xfrm>
              <a:off x="7072298" y="5373361"/>
              <a:ext cx="1058314" cy="464636"/>
              <a:chOff x="6786548" y="5144761"/>
              <a:chExt cx="1058314" cy="464636"/>
            </a:xfrm>
          </p:grpSpPr>
          <p:cxnSp>
            <p:nvCxnSpPr>
              <p:cNvPr id="269" name="Straight Connector 268"/>
              <p:cNvCxnSpPr/>
              <p:nvPr/>
            </p:nvCxnSpPr>
            <p:spPr>
              <a:xfrm>
                <a:off x="7154757" y="5161683"/>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7503321"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827169"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7148513" y="5144761"/>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289" name="Group 288"/>
            <p:cNvGrpSpPr/>
            <p:nvPr/>
          </p:nvGrpSpPr>
          <p:grpSpPr>
            <a:xfrm flipV="1">
              <a:off x="8522482" y="5865164"/>
              <a:ext cx="1063077" cy="497734"/>
              <a:chOff x="6786548" y="5135696"/>
              <a:chExt cx="1063077" cy="473701"/>
            </a:xfrm>
          </p:grpSpPr>
          <p:cxnSp>
            <p:nvCxnSpPr>
              <p:cNvPr id="290" name="Straight Connector 289"/>
              <p:cNvCxnSpPr/>
              <p:nvPr/>
            </p:nvCxnSpPr>
            <p:spPr>
              <a:xfrm>
                <a:off x="7154757" y="5152617"/>
                <a:ext cx="35004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7508084" y="5294278"/>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6798927" y="5284752"/>
                <a:ext cx="341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6786548" y="5267269"/>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7836695" y="5297110"/>
                <a:ext cx="0" cy="31102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7515227" y="5147092"/>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7148513" y="5135696"/>
                <a:ext cx="0" cy="159606"/>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319" name="Group 318"/>
            <p:cNvGrpSpPr/>
            <p:nvPr/>
          </p:nvGrpSpPr>
          <p:grpSpPr>
            <a:xfrm>
              <a:off x="2456902" y="4497372"/>
              <a:ext cx="2580582" cy="1203341"/>
              <a:chOff x="2456902" y="4268772"/>
              <a:chExt cx="2580582" cy="1203341"/>
            </a:xfrm>
          </p:grpSpPr>
          <p:sp>
            <p:nvSpPr>
              <p:cNvPr id="309" name="Arc 308"/>
              <p:cNvSpPr/>
              <p:nvPr/>
            </p:nvSpPr>
            <p:spPr>
              <a:xfrm flipH="1">
                <a:off x="3524263" y="4268772"/>
                <a:ext cx="1513221" cy="1203341"/>
              </a:xfrm>
              <a:prstGeom prst="arc">
                <a:avLst>
                  <a:gd name="adj1" fmla="val 16159462"/>
                  <a:gd name="adj2" fmla="val 20536704"/>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1" name="Arc 310"/>
              <p:cNvSpPr/>
              <p:nvPr/>
            </p:nvSpPr>
            <p:spPr>
              <a:xfrm>
                <a:off x="2861636" y="4472504"/>
                <a:ext cx="750504"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2" name="Arc 311"/>
              <p:cNvSpPr/>
              <p:nvPr/>
            </p:nvSpPr>
            <p:spPr>
              <a:xfrm>
                <a:off x="2456902" y="4561099"/>
                <a:ext cx="427429" cy="309343"/>
              </a:xfrm>
              <a:prstGeom prst="arc">
                <a:avLst>
                  <a:gd name="adj1" fmla="val 18440284"/>
                  <a:gd name="adj2" fmla="val 20391590"/>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4" name="Arc 313"/>
              <p:cNvSpPr/>
              <p:nvPr/>
            </p:nvSpPr>
            <p:spPr>
              <a:xfrm flipH="1">
                <a:off x="2804550" y="4472503"/>
                <a:ext cx="836380"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5" name="Straight Connector 314"/>
              <p:cNvCxnSpPr/>
              <p:nvPr/>
            </p:nvCxnSpPr>
            <p:spPr>
              <a:xfrm>
                <a:off x="2842331" y="4635511"/>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3550754" y="4639490"/>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flipH="1">
              <a:off x="3530962" y="4494961"/>
              <a:ext cx="2590812" cy="1203341"/>
              <a:chOff x="2456902" y="4268772"/>
              <a:chExt cx="2580582" cy="1203341"/>
            </a:xfrm>
          </p:grpSpPr>
          <p:sp>
            <p:nvSpPr>
              <p:cNvPr id="323" name="Arc 322"/>
              <p:cNvSpPr/>
              <p:nvPr/>
            </p:nvSpPr>
            <p:spPr>
              <a:xfrm flipH="1">
                <a:off x="3524263" y="4268772"/>
                <a:ext cx="1513221" cy="1203341"/>
              </a:xfrm>
              <a:prstGeom prst="arc">
                <a:avLst>
                  <a:gd name="adj1" fmla="val 16159462"/>
                  <a:gd name="adj2" fmla="val 20536704"/>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4" name="Arc 323"/>
              <p:cNvSpPr/>
              <p:nvPr/>
            </p:nvSpPr>
            <p:spPr>
              <a:xfrm>
                <a:off x="2861646" y="4472504"/>
                <a:ext cx="750504"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5" name="Arc 324"/>
              <p:cNvSpPr/>
              <p:nvPr/>
            </p:nvSpPr>
            <p:spPr>
              <a:xfrm>
                <a:off x="2456902" y="4561099"/>
                <a:ext cx="427429" cy="309343"/>
              </a:xfrm>
              <a:prstGeom prst="arc">
                <a:avLst>
                  <a:gd name="adj1" fmla="val 18440284"/>
                  <a:gd name="adj2" fmla="val 20391590"/>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6" name="Arc 325"/>
              <p:cNvSpPr/>
              <p:nvPr/>
            </p:nvSpPr>
            <p:spPr>
              <a:xfrm flipH="1">
                <a:off x="2804550" y="4472503"/>
                <a:ext cx="836380" cy="713989"/>
              </a:xfrm>
              <a:prstGeom prst="arc">
                <a:avLst>
                  <a:gd name="adj1" fmla="val 16118046"/>
                  <a:gd name="adj2" fmla="val 19872167"/>
                </a:avLst>
              </a:prstGeom>
              <a:ln w="381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27" name="Straight Connector 326"/>
              <p:cNvCxnSpPr/>
              <p:nvPr/>
            </p:nvCxnSpPr>
            <p:spPr>
              <a:xfrm>
                <a:off x="2842331" y="4635511"/>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550754" y="4639490"/>
                <a:ext cx="4403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cxnSp>
          <p:nvCxnSpPr>
            <p:cNvPr id="3" name="Straight Connector 2"/>
            <p:cNvCxnSpPr/>
            <p:nvPr/>
          </p:nvCxnSpPr>
          <p:spPr>
            <a:xfrm>
              <a:off x="2456902" y="1182695"/>
              <a:ext cx="7249074"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Reconstruction</a:t>
            </a:r>
            <a:endParaRPr lang="en-GB" dirty="0"/>
          </a:p>
        </p:txBody>
      </p:sp>
    </p:spTree>
    <p:extLst>
      <p:ext uri="{BB962C8B-B14F-4D97-AF65-F5344CB8AC3E}">
        <p14:creationId xmlns:p14="http://schemas.microsoft.com/office/powerpoint/2010/main" val="421291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722820" y="1343022"/>
            <a:ext cx="7550180" cy="3087576"/>
            <a:chOff x="2723174" y="1343022"/>
            <a:chExt cx="7551163" cy="3087576"/>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110"/>
            <p:cNvGrpSpPr/>
            <p:nvPr/>
          </p:nvGrpSpPr>
          <p:grpSpPr>
            <a:xfrm>
              <a:off x="2723174" y="1343022"/>
              <a:ext cx="3125111" cy="894551"/>
              <a:chOff x="2723174" y="1114422"/>
              <a:chExt cx="3125111" cy="894551"/>
            </a:xfrm>
          </p:grpSpPr>
          <p:grpSp>
            <p:nvGrpSpPr>
              <p:cNvPr id="9"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0" name="Group 111"/>
            <p:cNvGrpSpPr/>
            <p:nvPr/>
          </p:nvGrpSpPr>
          <p:grpSpPr>
            <a:xfrm>
              <a:off x="2725735" y="2320919"/>
              <a:ext cx="3125111" cy="894551"/>
              <a:chOff x="2723174" y="1114422"/>
              <a:chExt cx="3125111" cy="894551"/>
            </a:xfrm>
          </p:grpSpPr>
          <p:grpSp>
            <p:nvGrpSpPr>
              <p:cNvPr id="11"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3" name="Group 125"/>
            <p:cNvGrpSpPr/>
            <p:nvPr/>
          </p:nvGrpSpPr>
          <p:grpSpPr>
            <a:xfrm>
              <a:off x="2735429" y="3255950"/>
              <a:ext cx="3125111" cy="894551"/>
              <a:chOff x="2723174" y="1114422"/>
              <a:chExt cx="3125111" cy="894551"/>
            </a:xfrm>
          </p:grpSpPr>
          <p:grpSp>
            <p:nvGrpSpPr>
              <p:cNvPr id="14"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6"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28" name="Straight Connector 227"/>
            <p:cNvCxnSpPr/>
            <p:nvPr/>
          </p:nvCxnSpPr>
          <p:spPr>
            <a:xfrm>
              <a:off x="6677025" y="3390900"/>
              <a:ext cx="0" cy="103969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40" name="Group 139"/>
          <p:cNvGrpSpPr/>
          <p:nvPr/>
        </p:nvGrpSpPr>
        <p:grpSpPr>
          <a:xfrm>
            <a:off x="6676156" y="4843488"/>
            <a:ext cx="3009508" cy="90485"/>
            <a:chOff x="6391275" y="1755776"/>
            <a:chExt cx="3009900" cy="90485"/>
          </a:xfrm>
        </p:grpSpPr>
        <p:cxnSp>
          <p:nvCxnSpPr>
            <p:cNvPr id="141" name="Straight Connector 14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6695204" y="5801542"/>
            <a:ext cx="3009508" cy="90485"/>
            <a:chOff x="6391275" y="1755776"/>
            <a:chExt cx="3009900" cy="90485"/>
          </a:xfrm>
        </p:grpSpPr>
        <p:cxnSp>
          <p:nvCxnSpPr>
            <p:cNvPr id="151" name="Straight Connector 15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2742548" y="4215579"/>
            <a:ext cx="3124704" cy="894551"/>
            <a:chOff x="2723174" y="1114422"/>
            <a:chExt cx="3125111" cy="894551"/>
          </a:xfrm>
        </p:grpSpPr>
        <p:grpSp>
          <p:nvGrpSpPr>
            <p:cNvPr id="161" name="Group 140"/>
            <p:cNvGrpSpPr/>
            <p:nvPr/>
          </p:nvGrpSpPr>
          <p:grpSpPr>
            <a:xfrm>
              <a:off x="2728913" y="1744663"/>
              <a:ext cx="3119372" cy="90485"/>
              <a:chOff x="6391275" y="1755776"/>
              <a:chExt cx="3009900" cy="90485"/>
            </a:xfrm>
          </p:grpSpPr>
          <p:cxnSp>
            <p:nvCxnSpPr>
              <p:cNvPr id="172" name="Straight Connector 17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2" name="Straight Connector 16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64" name="TextBox 16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65" name="TextBox 16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6" name="TextBox 16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67" name="TextBox 16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6" name="Group 185"/>
          <p:cNvGrpSpPr/>
          <p:nvPr/>
        </p:nvGrpSpPr>
        <p:grpSpPr>
          <a:xfrm>
            <a:off x="2749348" y="5169661"/>
            <a:ext cx="3124704" cy="894551"/>
            <a:chOff x="2723174" y="1114422"/>
            <a:chExt cx="3125111" cy="894551"/>
          </a:xfrm>
        </p:grpSpPr>
        <p:grpSp>
          <p:nvGrpSpPr>
            <p:cNvPr id="187" name="Group 154"/>
            <p:cNvGrpSpPr/>
            <p:nvPr/>
          </p:nvGrpSpPr>
          <p:grpSpPr>
            <a:xfrm>
              <a:off x="2728913" y="1744663"/>
              <a:ext cx="3119372" cy="90485"/>
              <a:chOff x="6391275" y="1755776"/>
              <a:chExt cx="3009900" cy="90485"/>
            </a:xfrm>
          </p:grpSpPr>
          <p:cxnSp>
            <p:nvCxnSpPr>
              <p:cNvPr id="195" name="Straight Connector 194"/>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88" name="Straight Connector 18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9" name="TextBox 18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90" name="TextBox 18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91" name="TextBox 19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92" name="TextBox 19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93" name="TextBox 19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207" name="Group 206"/>
          <p:cNvGrpSpPr/>
          <p:nvPr/>
        </p:nvGrpSpPr>
        <p:grpSpPr>
          <a:xfrm>
            <a:off x="7330018" y="4905340"/>
            <a:ext cx="2335462" cy="185738"/>
            <a:chOff x="7045223" y="1824035"/>
            <a:chExt cx="2335766" cy="185738"/>
          </a:xfrm>
        </p:grpSpPr>
        <p:sp>
          <p:nvSpPr>
            <p:cNvPr id="208" name="TextBox 20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09" name="TextBox 208"/>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10" name="TextBox 20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19" name="TextBox 218"/>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220" name="Group 219"/>
          <p:cNvGrpSpPr/>
          <p:nvPr/>
        </p:nvGrpSpPr>
        <p:grpSpPr>
          <a:xfrm>
            <a:off x="7357344" y="5634941"/>
            <a:ext cx="2317263" cy="429271"/>
            <a:chOff x="7045223" y="1580502"/>
            <a:chExt cx="2317565" cy="429271"/>
          </a:xfrm>
        </p:grpSpPr>
        <p:sp>
          <p:nvSpPr>
            <p:cNvPr id="221" name="TextBox 220"/>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09914" y="1588122"/>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30" name="TextBox 22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1" name="TextBox 230"/>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32" name="Straight Connector 231"/>
          <p:cNvCxnSpPr/>
          <p:nvPr/>
        </p:nvCxnSpPr>
        <p:spPr>
          <a:xfrm>
            <a:off x="4403608"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4165314"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34" name="Freeform 233"/>
          <p:cNvSpPr/>
          <p:nvPr/>
        </p:nvSpPr>
        <p:spPr>
          <a:xfrm>
            <a:off x="6698609" y="5437596"/>
            <a:ext cx="2861890"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5" name="Straight Connector 234"/>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46" name="Freeform 245"/>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TextBox 246"/>
          <p:cNvSpPr txBox="1"/>
          <p:nvPr/>
        </p:nvSpPr>
        <p:spPr>
          <a:xfrm>
            <a:off x="9900439" y="5417881"/>
            <a:ext cx="1927468" cy="646331"/>
          </a:xfrm>
          <a:prstGeom prst="rect">
            <a:avLst/>
          </a:prstGeom>
          <a:noFill/>
        </p:spPr>
        <p:txBody>
          <a:bodyPr wrap="square" rtlCol="0">
            <a:spAutoFit/>
          </a:bodyPr>
          <a:lstStyle/>
          <a:p>
            <a:pPr algn="ctr"/>
            <a:r>
              <a:rPr lang="en-GB" dirty="0" smtClean="0"/>
              <a:t>The reconstructed signal </a:t>
            </a:r>
            <a:endParaRPr lang="en-GB" dirty="0"/>
          </a:p>
        </p:txBody>
      </p:sp>
      <p:sp>
        <p:nvSpPr>
          <p:cNvPr id="248" name="TextBox 247"/>
          <p:cNvSpPr txBox="1"/>
          <p:nvPr/>
        </p:nvSpPr>
        <p:spPr>
          <a:xfrm>
            <a:off x="225891" y="4385168"/>
            <a:ext cx="2381432" cy="646331"/>
          </a:xfrm>
          <a:prstGeom prst="rect">
            <a:avLst/>
          </a:prstGeom>
          <a:noFill/>
        </p:spPr>
        <p:txBody>
          <a:bodyPr wrap="none" rtlCol="0">
            <a:spAutoFit/>
          </a:bodyPr>
          <a:lstStyle/>
          <a:p>
            <a:r>
              <a:rPr lang="en-GB" dirty="0" smtClean="0"/>
              <a:t>An ideal brick wall low </a:t>
            </a:r>
          </a:p>
          <a:p>
            <a:r>
              <a:rPr lang="en-GB" dirty="0" smtClean="0"/>
              <a:t>pass filter is considered</a:t>
            </a:r>
            <a:endParaRPr lang="en-GB" dirty="0"/>
          </a:p>
        </p:txBody>
      </p:sp>
      <p:sp>
        <p:nvSpPr>
          <p:cNvPr id="249" name="TextBox 248"/>
          <p:cNvSpPr txBox="1"/>
          <p:nvPr/>
        </p:nvSpPr>
        <p:spPr>
          <a:xfrm>
            <a:off x="225890" y="5508986"/>
            <a:ext cx="2497667" cy="646331"/>
          </a:xfrm>
          <a:prstGeom prst="rect">
            <a:avLst/>
          </a:prstGeom>
          <a:noFill/>
        </p:spPr>
        <p:txBody>
          <a:bodyPr wrap="none" rtlCol="0">
            <a:spAutoFit/>
          </a:bodyPr>
          <a:lstStyle/>
          <a:p>
            <a:r>
              <a:rPr lang="en-GB" dirty="0" smtClean="0"/>
              <a:t>The resultant signal after</a:t>
            </a:r>
          </a:p>
          <a:p>
            <a:r>
              <a:rPr lang="en-GB" dirty="0" smtClean="0"/>
              <a:t>being filtered  </a:t>
            </a:r>
            <a:endParaRPr lang="en-GB" dirty="0"/>
          </a:p>
        </p:txBody>
      </p:sp>
      <p:cxnSp>
        <p:nvCxnSpPr>
          <p:cNvPr id="250" name="Straight Connector 249"/>
          <p:cNvCxnSpPr/>
          <p:nvPr/>
        </p:nvCxnSpPr>
        <p:spPr>
          <a:xfrm>
            <a:off x="6676156" y="3746501"/>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16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sp>
        <p:nvSpPr>
          <p:cNvPr id="253" name="Title 1"/>
          <p:cNvSpPr>
            <a:spLocks noGrp="1"/>
          </p:cNvSpPr>
          <p:nvPr>
            <p:ph type="title"/>
          </p:nvPr>
        </p:nvSpPr>
        <p:spPr>
          <a:xfrm>
            <a:off x="479811" y="336000"/>
            <a:ext cx="11158547" cy="576000"/>
          </a:xfrm>
        </p:spPr>
        <p:txBody>
          <a:bodyPr>
            <a:normAutofit fontScale="90000"/>
          </a:bodyPr>
          <a:lstStyle/>
          <a:p>
            <a:r>
              <a:rPr lang="en-GB" dirty="0" smtClean="0"/>
              <a:t>Sampling and Reconstruction</a:t>
            </a:r>
            <a:endParaRPr lang="en-GB" dirty="0"/>
          </a:p>
        </p:txBody>
      </p:sp>
      <p:sp>
        <p:nvSpPr>
          <p:cNvPr id="261" name="TextBox 260"/>
          <p:cNvSpPr txBox="1"/>
          <p:nvPr/>
        </p:nvSpPr>
        <p:spPr>
          <a:xfrm>
            <a:off x="6375837" y="2549168"/>
            <a:ext cx="3897163" cy="369332"/>
          </a:xfrm>
          <a:prstGeom prst="rect">
            <a:avLst/>
          </a:prstGeom>
          <a:noFill/>
        </p:spPr>
        <p:txBody>
          <a:bodyPr wrap="none" rtlCol="0">
            <a:spAutoFit/>
          </a:bodyPr>
          <a:lstStyle/>
          <a:p>
            <a:r>
              <a:rPr lang="en-GB" dirty="0" smtClean="0"/>
              <a:t>Arbitrary signal band limited to +/- fs/2 </a:t>
            </a:r>
            <a:endParaRPr lang="en-GB" dirty="0"/>
          </a:p>
        </p:txBody>
      </p:sp>
      <p:grpSp>
        <p:nvGrpSpPr>
          <p:cNvPr id="4" name="Group 3"/>
          <p:cNvGrpSpPr/>
          <p:nvPr/>
        </p:nvGrpSpPr>
        <p:grpSpPr>
          <a:xfrm>
            <a:off x="2456583" y="1182695"/>
            <a:ext cx="7816417" cy="1155692"/>
            <a:chOff x="2456902" y="1182695"/>
            <a:chExt cx="7817435" cy="1155692"/>
          </a:xfrm>
        </p:grpSpPr>
        <p:grpSp>
          <p:nvGrpSpPr>
            <p:cNvPr id="2" name="Group 1"/>
            <p:cNvGrpSpPr/>
            <p:nvPr/>
          </p:nvGrpSpPr>
          <p:grpSpPr>
            <a:xfrm>
              <a:off x="2456902" y="1182695"/>
              <a:ext cx="7817435" cy="1155692"/>
              <a:chOff x="2456902" y="1182695"/>
              <a:chExt cx="7817435" cy="1155692"/>
            </a:xfrm>
          </p:grpSpPr>
          <p:cxnSp>
            <p:nvCxnSpPr>
              <p:cNvPr id="6" name="Straight Connector 5"/>
              <p:cNvCxnSpPr/>
              <p:nvPr/>
            </p:nvCxnSpPr>
            <p:spPr>
              <a:xfrm>
                <a:off x="6677025" y="1390650"/>
                <a:ext cx="0" cy="947737"/>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3" name="Straight Connector 2"/>
              <p:cNvCxnSpPr/>
              <p:nvPr/>
            </p:nvCxnSpPr>
            <p:spPr>
              <a:xfrm>
                <a:off x="2456902" y="1182695"/>
                <a:ext cx="7249074"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19" name="Freeform 18"/>
              <p:cNvSpPr/>
              <p:nvPr/>
            </p:nvSpPr>
            <p:spPr>
              <a:xfrm>
                <a:off x="6662737" y="1557289"/>
                <a:ext cx="3024188" cy="719523"/>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100388" h="719523">
                    <a:moveTo>
                      <a:pt x="0" y="109587"/>
                    </a:moveTo>
                    <a:cubicBezTo>
                      <a:pt x="27781" y="75852"/>
                      <a:pt x="55563" y="42118"/>
                      <a:pt x="76200" y="23862"/>
                    </a:cubicBezTo>
                    <a:cubicBezTo>
                      <a:pt x="96837" y="5606"/>
                      <a:pt x="104775" y="844"/>
                      <a:pt x="123825" y="50"/>
                    </a:cubicBezTo>
                    <a:cubicBezTo>
                      <a:pt x="142875" y="-744"/>
                      <a:pt x="172244" y="7987"/>
                      <a:pt x="190500" y="19100"/>
                    </a:cubicBezTo>
                    <a:cubicBezTo>
                      <a:pt x="208756" y="30212"/>
                      <a:pt x="220663" y="46088"/>
                      <a:pt x="233363" y="66725"/>
                    </a:cubicBezTo>
                    <a:cubicBezTo>
                      <a:pt x="246063" y="87362"/>
                      <a:pt x="255588" y="119113"/>
                      <a:pt x="266700" y="142925"/>
                    </a:cubicBezTo>
                    <a:cubicBezTo>
                      <a:pt x="277813" y="166738"/>
                      <a:pt x="288132" y="189756"/>
                      <a:pt x="300038" y="209600"/>
                    </a:cubicBezTo>
                    <a:cubicBezTo>
                      <a:pt x="311944" y="229444"/>
                      <a:pt x="321469" y="250081"/>
                      <a:pt x="338138" y="261987"/>
                    </a:cubicBezTo>
                    <a:cubicBezTo>
                      <a:pt x="354807" y="273893"/>
                      <a:pt x="380206" y="282625"/>
                      <a:pt x="400050" y="281037"/>
                    </a:cubicBezTo>
                    <a:cubicBezTo>
                      <a:pt x="419894" y="279450"/>
                      <a:pt x="437356" y="266749"/>
                      <a:pt x="457200" y="252462"/>
                    </a:cubicBezTo>
                    <a:cubicBezTo>
                      <a:pt x="477044" y="238175"/>
                      <a:pt x="496888" y="214362"/>
                      <a:pt x="519113" y="195312"/>
                    </a:cubicBezTo>
                    <a:cubicBezTo>
                      <a:pt x="541338" y="176262"/>
                      <a:pt x="571500" y="151656"/>
                      <a:pt x="590550" y="138162"/>
                    </a:cubicBezTo>
                    <a:cubicBezTo>
                      <a:pt x="609600" y="124668"/>
                      <a:pt x="615157" y="117525"/>
                      <a:pt x="633413" y="114350"/>
                    </a:cubicBezTo>
                    <a:cubicBezTo>
                      <a:pt x="651669" y="111175"/>
                      <a:pt x="681832" y="106412"/>
                      <a:pt x="700088" y="119112"/>
                    </a:cubicBezTo>
                    <a:cubicBezTo>
                      <a:pt x="718344" y="131812"/>
                      <a:pt x="731838" y="169913"/>
                      <a:pt x="742950" y="190550"/>
                    </a:cubicBezTo>
                    <a:cubicBezTo>
                      <a:pt x="754062" y="211187"/>
                      <a:pt x="758826" y="226268"/>
                      <a:pt x="766763" y="242937"/>
                    </a:cubicBezTo>
                    <a:cubicBezTo>
                      <a:pt x="774700" y="259606"/>
                      <a:pt x="781844" y="274687"/>
                      <a:pt x="790575" y="290562"/>
                    </a:cubicBezTo>
                    <a:cubicBezTo>
                      <a:pt x="799306" y="306437"/>
                      <a:pt x="808831" y="321518"/>
                      <a:pt x="819150" y="338187"/>
                    </a:cubicBezTo>
                    <a:cubicBezTo>
                      <a:pt x="829469" y="354856"/>
                      <a:pt x="839788" y="369938"/>
                      <a:pt x="852488" y="390575"/>
                    </a:cubicBezTo>
                    <a:cubicBezTo>
                      <a:pt x="865188" y="411212"/>
                      <a:pt x="880269" y="438993"/>
                      <a:pt x="895350" y="462012"/>
                    </a:cubicBezTo>
                    <a:cubicBezTo>
                      <a:pt x="910431" y="485031"/>
                      <a:pt x="927894" y="514400"/>
                      <a:pt x="942975" y="528687"/>
                    </a:cubicBezTo>
                    <a:cubicBezTo>
                      <a:pt x="958056" y="542975"/>
                      <a:pt x="971551" y="546943"/>
                      <a:pt x="985838" y="547737"/>
                    </a:cubicBezTo>
                    <a:cubicBezTo>
                      <a:pt x="1000125" y="548531"/>
                      <a:pt x="1015206" y="554087"/>
                      <a:pt x="1028700" y="533450"/>
                    </a:cubicBezTo>
                    <a:cubicBezTo>
                      <a:pt x="1042194" y="512813"/>
                      <a:pt x="1047750" y="484237"/>
                      <a:pt x="1066800" y="423912"/>
                    </a:cubicBezTo>
                    <a:cubicBezTo>
                      <a:pt x="1085850" y="363587"/>
                      <a:pt x="1125538" y="223887"/>
                      <a:pt x="1143000" y="171500"/>
                    </a:cubicBezTo>
                    <a:cubicBezTo>
                      <a:pt x="1160462" y="119113"/>
                      <a:pt x="1157288" y="125462"/>
                      <a:pt x="1171575" y="109587"/>
                    </a:cubicBezTo>
                    <a:cubicBezTo>
                      <a:pt x="1185863" y="93712"/>
                      <a:pt x="1209675" y="80219"/>
                      <a:pt x="1228725" y="76250"/>
                    </a:cubicBezTo>
                    <a:cubicBezTo>
                      <a:pt x="1247775" y="72281"/>
                      <a:pt x="1269206" y="77044"/>
                      <a:pt x="1285875" y="85775"/>
                    </a:cubicBezTo>
                    <a:cubicBezTo>
                      <a:pt x="1302544" y="94506"/>
                      <a:pt x="1312863" y="107206"/>
                      <a:pt x="1328738" y="128637"/>
                    </a:cubicBezTo>
                    <a:cubicBezTo>
                      <a:pt x="1344613" y="150068"/>
                      <a:pt x="1362869" y="190550"/>
                      <a:pt x="1381125" y="214362"/>
                    </a:cubicBezTo>
                    <a:cubicBezTo>
                      <a:pt x="1399381" y="238175"/>
                      <a:pt x="1420813" y="258018"/>
                      <a:pt x="1438275" y="271512"/>
                    </a:cubicBezTo>
                    <a:cubicBezTo>
                      <a:pt x="1455737" y="285006"/>
                      <a:pt x="1468438" y="296119"/>
                      <a:pt x="1485900" y="295325"/>
                    </a:cubicBezTo>
                    <a:cubicBezTo>
                      <a:pt x="1503362" y="294531"/>
                      <a:pt x="1524000" y="281831"/>
                      <a:pt x="1543050" y="266750"/>
                    </a:cubicBezTo>
                    <a:cubicBezTo>
                      <a:pt x="1562100" y="251669"/>
                      <a:pt x="1584325" y="223093"/>
                      <a:pt x="1600200" y="204837"/>
                    </a:cubicBezTo>
                    <a:cubicBezTo>
                      <a:pt x="1616075" y="186581"/>
                      <a:pt x="1617663" y="165150"/>
                      <a:pt x="1638300" y="157212"/>
                    </a:cubicBezTo>
                    <a:cubicBezTo>
                      <a:pt x="1658938" y="149275"/>
                      <a:pt x="1701006" y="150068"/>
                      <a:pt x="1724025" y="157212"/>
                    </a:cubicBezTo>
                    <a:cubicBezTo>
                      <a:pt x="1747044" y="164356"/>
                      <a:pt x="1760538" y="183406"/>
                      <a:pt x="1776413" y="200075"/>
                    </a:cubicBezTo>
                    <a:cubicBezTo>
                      <a:pt x="1792288" y="216744"/>
                      <a:pt x="1781969" y="196900"/>
                      <a:pt x="1819275" y="257225"/>
                    </a:cubicBezTo>
                    <a:cubicBezTo>
                      <a:pt x="1856581" y="317550"/>
                      <a:pt x="1958975" y="493763"/>
                      <a:pt x="2000250" y="562025"/>
                    </a:cubicBezTo>
                    <a:cubicBezTo>
                      <a:pt x="2041525" y="630288"/>
                      <a:pt x="2046287" y="641400"/>
                      <a:pt x="2066925" y="666800"/>
                    </a:cubicBezTo>
                    <a:cubicBezTo>
                      <a:pt x="2087563" y="692200"/>
                      <a:pt x="2102644" y="706488"/>
                      <a:pt x="2124075" y="714425"/>
                    </a:cubicBezTo>
                    <a:cubicBezTo>
                      <a:pt x="2145506" y="722362"/>
                      <a:pt x="2174082" y="719981"/>
                      <a:pt x="2195513" y="714425"/>
                    </a:cubicBezTo>
                    <a:cubicBezTo>
                      <a:pt x="2216944" y="708869"/>
                      <a:pt x="2236788" y="699343"/>
                      <a:pt x="2252663" y="681087"/>
                    </a:cubicBezTo>
                    <a:cubicBezTo>
                      <a:pt x="2268538" y="662831"/>
                      <a:pt x="2290763" y="604887"/>
                      <a:pt x="2290763" y="604887"/>
                    </a:cubicBezTo>
                    <a:cubicBezTo>
                      <a:pt x="2306638" y="573137"/>
                      <a:pt x="2313782" y="563612"/>
                      <a:pt x="2347913" y="490587"/>
                    </a:cubicBezTo>
                    <a:cubicBezTo>
                      <a:pt x="2382044" y="417562"/>
                      <a:pt x="2463800" y="231824"/>
                      <a:pt x="2495550" y="166737"/>
                    </a:cubicBezTo>
                    <a:cubicBezTo>
                      <a:pt x="2527300" y="101650"/>
                      <a:pt x="2522538" y="114350"/>
                      <a:pt x="2538413" y="100062"/>
                    </a:cubicBezTo>
                    <a:cubicBezTo>
                      <a:pt x="2554288" y="85774"/>
                      <a:pt x="2570163" y="83393"/>
                      <a:pt x="2590800" y="81012"/>
                    </a:cubicBezTo>
                    <a:cubicBezTo>
                      <a:pt x="2611438" y="78631"/>
                      <a:pt x="2641601" y="78631"/>
                      <a:pt x="2662238" y="85775"/>
                    </a:cubicBezTo>
                    <a:cubicBezTo>
                      <a:pt x="2682875" y="92919"/>
                      <a:pt x="2686050" y="104031"/>
                      <a:pt x="2714625" y="123875"/>
                    </a:cubicBezTo>
                    <a:cubicBezTo>
                      <a:pt x="2743200" y="143719"/>
                      <a:pt x="2802732" y="188168"/>
                      <a:pt x="2833688" y="204837"/>
                    </a:cubicBezTo>
                    <a:cubicBezTo>
                      <a:pt x="2864644" y="221506"/>
                      <a:pt x="2878138" y="222300"/>
                      <a:pt x="2900363" y="223887"/>
                    </a:cubicBezTo>
                    <a:cubicBezTo>
                      <a:pt x="2922588" y="225474"/>
                      <a:pt x="2944019" y="225475"/>
                      <a:pt x="2967038" y="214362"/>
                    </a:cubicBezTo>
                    <a:cubicBezTo>
                      <a:pt x="2990057" y="203249"/>
                      <a:pt x="3016250" y="175468"/>
                      <a:pt x="3038475" y="157212"/>
                    </a:cubicBezTo>
                    <a:cubicBezTo>
                      <a:pt x="3060700" y="138956"/>
                      <a:pt x="3080544" y="121890"/>
                      <a:pt x="3100388" y="1048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3"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2313" r="53784"/>
            <a:stretch/>
          </p:blipFill>
          <p:spPr bwMode="auto">
            <a:xfrm>
              <a:off x="3902589" y="1625610"/>
              <a:ext cx="717778"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17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53" name="Title 1"/>
          <p:cNvSpPr>
            <a:spLocks noGrp="1"/>
          </p:cNvSpPr>
          <p:nvPr>
            <p:ph type="title"/>
          </p:nvPr>
        </p:nvSpPr>
        <p:spPr>
          <a:xfrm>
            <a:off x="479811" y="336000"/>
            <a:ext cx="11158547" cy="576000"/>
          </a:xfrm>
        </p:spPr>
        <p:txBody>
          <a:bodyPr>
            <a:normAutofit fontScale="90000"/>
          </a:bodyPr>
          <a:lstStyle/>
          <a:p>
            <a:r>
              <a:rPr lang="en-GB" dirty="0" smtClean="0"/>
              <a:t>Sampling and Reconstruction</a:t>
            </a:r>
            <a:endParaRPr lang="en-GB" dirty="0"/>
          </a:p>
        </p:txBody>
      </p:sp>
      <p:sp>
        <p:nvSpPr>
          <p:cNvPr id="2" name="Rectangle 1"/>
          <p:cNvSpPr/>
          <p:nvPr/>
        </p:nvSpPr>
        <p:spPr>
          <a:xfrm>
            <a:off x="2589999" y="4528563"/>
            <a:ext cx="7114714" cy="923330"/>
          </a:xfrm>
          <a:prstGeom prst="rect">
            <a:avLst/>
          </a:prstGeom>
        </p:spPr>
        <p:txBody>
          <a:bodyPr wrap="square">
            <a:spAutoFit/>
          </a:bodyPr>
          <a:lstStyle/>
          <a:p>
            <a:r>
              <a:rPr lang="en-GB" dirty="0"/>
              <a:t>F</a:t>
            </a:r>
            <a:r>
              <a:rPr lang="en-GB" dirty="0" smtClean="0"/>
              <a:t>requency </a:t>
            </a:r>
            <a:r>
              <a:rPr lang="en-GB" dirty="0"/>
              <a:t>domain representation of sampled signal (found by convolution</a:t>
            </a:r>
          </a:p>
          <a:p>
            <a:r>
              <a:rPr lang="en-GB" dirty="0"/>
              <a:t>of that of original signal with a train of impulses) is made up of multiple images spaced </a:t>
            </a:r>
            <a:r>
              <a:rPr lang="en-GB" dirty="0" smtClean="0"/>
              <a:t>fs </a:t>
            </a:r>
            <a:r>
              <a:rPr lang="en-GB" dirty="0"/>
              <a:t>apart.</a:t>
            </a:r>
          </a:p>
        </p:txBody>
      </p:sp>
      <p:grpSp>
        <p:nvGrpSpPr>
          <p:cNvPr id="5" name="Group 4"/>
          <p:cNvGrpSpPr/>
          <p:nvPr/>
        </p:nvGrpSpPr>
        <p:grpSpPr>
          <a:xfrm>
            <a:off x="2722820" y="1343023"/>
            <a:ext cx="7550180" cy="2807479"/>
            <a:chOff x="2723174" y="1343022"/>
            <a:chExt cx="7551163" cy="2807479"/>
          </a:xfrm>
        </p:grpSpPr>
        <p:grpSp>
          <p:nvGrpSpPr>
            <p:cNvPr id="4" name="Group 3"/>
            <p:cNvGrpSpPr/>
            <p:nvPr/>
          </p:nvGrpSpPr>
          <p:grpSpPr>
            <a:xfrm>
              <a:off x="2723174" y="1343022"/>
              <a:ext cx="7551163" cy="2807479"/>
              <a:chOff x="2723174" y="1343022"/>
              <a:chExt cx="7551163" cy="2807479"/>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19" name="Freeform 18"/>
              <p:cNvSpPr/>
              <p:nvPr/>
            </p:nvSpPr>
            <p:spPr>
              <a:xfrm>
                <a:off x="6662737" y="1557289"/>
                <a:ext cx="3024188" cy="719523"/>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100388" h="719523">
                    <a:moveTo>
                      <a:pt x="0" y="109587"/>
                    </a:moveTo>
                    <a:cubicBezTo>
                      <a:pt x="27781" y="75852"/>
                      <a:pt x="55563" y="42118"/>
                      <a:pt x="76200" y="23862"/>
                    </a:cubicBezTo>
                    <a:cubicBezTo>
                      <a:pt x="96837" y="5606"/>
                      <a:pt x="104775" y="844"/>
                      <a:pt x="123825" y="50"/>
                    </a:cubicBezTo>
                    <a:cubicBezTo>
                      <a:pt x="142875" y="-744"/>
                      <a:pt x="172244" y="7987"/>
                      <a:pt x="190500" y="19100"/>
                    </a:cubicBezTo>
                    <a:cubicBezTo>
                      <a:pt x="208756" y="30212"/>
                      <a:pt x="220663" y="46088"/>
                      <a:pt x="233363" y="66725"/>
                    </a:cubicBezTo>
                    <a:cubicBezTo>
                      <a:pt x="246063" y="87362"/>
                      <a:pt x="255588" y="119113"/>
                      <a:pt x="266700" y="142925"/>
                    </a:cubicBezTo>
                    <a:cubicBezTo>
                      <a:pt x="277813" y="166738"/>
                      <a:pt x="288132" y="189756"/>
                      <a:pt x="300038" y="209600"/>
                    </a:cubicBezTo>
                    <a:cubicBezTo>
                      <a:pt x="311944" y="229444"/>
                      <a:pt x="321469" y="250081"/>
                      <a:pt x="338138" y="261987"/>
                    </a:cubicBezTo>
                    <a:cubicBezTo>
                      <a:pt x="354807" y="273893"/>
                      <a:pt x="380206" y="282625"/>
                      <a:pt x="400050" y="281037"/>
                    </a:cubicBezTo>
                    <a:cubicBezTo>
                      <a:pt x="419894" y="279450"/>
                      <a:pt x="437356" y="266749"/>
                      <a:pt x="457200" y="252462"/>
                    </a:cubicBezTo>
                    <a:cubicBezTo>
                      <a:pt x="477044" y="238175"/>
                      <a:pt x="496888" y="214362"/>
                      <a:pt x="519113" y="195312"/>
                    </a:cubicBezTo>
                    <a:cubicBezTo>
                      <a:pt x="541338" y="176262"/>
                      <a:pt x="571500" y="151656"/>
                      <a:pt x="590550" y="138162"/>
                    </a:cubicBezTo>
                    <a:cubicBezTo>
                      <a:pt x="609600" y="124668"/>
                      <a:pt x="615157" y="117525"/>
                      <a:pt x="633413" y="114350"/>
                    </a:cubicBezTo>
                    <a:cubicBezTo>
                      <a:pt x="651669" y="111175"/>
                      <a:pt x="681832" y="106412"/>
                      <a:pt x="700088" y="119112"/>
                    </a:cubicBezTo>
                    <a:cubicBezTo>
                      <a:pt x="718344" y="131812"/>
                      <a:pt x="731838" y="169913"/>
                      <a:pt x="742950" y="190550"/>
                    </a:cubicBezTo>
                    <a:cubicBezTo>
                      <a:pt x="754062" y="211187"/>
                      <a:pt x="758826" y="226268"/>
                      <a:pt x="766763" y="242937"/>
                    </a:cubicBezTo>
                    <a:cubicBezTo>
                      <a:pt x="774700" y="259606"/>
                      <a:pt x="781844" y="274687"/>
                      <a:pt x="790575" y="290562"/>
                    </a:cubicBezTo>
                    <a:cubicBezTo>
                      <a:pt x="799306" y="306437"/>
                      <a:pt x="808831" y="321518"/>
                      <a:pt x="819150" y="338187"/>
                    </a:cubicBezTo>
                    <a:cubicBezTo>
                      <a:pt x="829469" y="354856"/>
                      <a:pt x="839788" y="369938"/>
                      <a:pt x="852488" y="390575"/>
                    </a:cubicBezTo>
                    <a:cubicBezTo>
                      <a:pt x="865188" y="411212"/>
                      <a:pt x="880269" y="438993"/>
                      <a:pt x="895350" y="462012"/>
                    </a:cubicBezTo>
                    <a:cubicBezTo>
                      <a:pt x="910431" y="485031"/>
                      <a:pt x="927894" y="514400"/>
                      <a:pt x="942975" y="528687"/>
                    </a:cubicBezTo>
                    <a:cubicBezTo>
                      <a:pt x="958056" y="542975"/>
                      <a:pt x="971551" y="546943"/>
                      <a:pt x="985838" y="547737"/>
                    </a:cubicBezTo>
                    <a:cubicBezTo>
                      <a:pt x="1000125" y="548531"/>
                      <a:pt x="1015206" y="554087"/>
                      <a:pt x="1028700" y="533450"/>
                    </a:cubicBezTo>
                    <a:cubicBezTo>
                      <a:pt x="1042194" y="512813"/>
                      <a:pt x="1047750" y="484237"/>
                      <a:pt x="1066800" y="423912"/>
                    </a:cubicBezTo>
                    <a:cubicBezTo>
                      <a:pt x="1085850" y="363587"/>
                      <a:pt x="1125538" y="223887"/>
                      <a:pt x="1143000" y="171500"/>
                    </a:cubicBezTo>
                    <a:cubicBezTo>
                      <a:pt x="1160462" y="119113"/>
                      <a:pt x="1157288" y="125462"/>
                      <a:pt x="1171575" y="109587"/>
                    </a:cubicBezTo>
                    <a:cubicBezTo>
                      <a:pt x="1185863" y="93712"/>
                      <a:pt x="1209675" y="80219"/>
                      <a:pt x="1228725" y="76250"/>
                    </a:cubicBezTo>
                    <a:cubicBezTo>
                      <a:pt x="1247775" y="72281"/>
                      <a:pt x="1269206" y="77044"/>
                      <a:pt x="1285875" y="85775"/>
                    </a:cubicBezTo>
                    <a:cubicBezTo>
                      <a:pt x="1302544" y="94506"/>
                      <a:pt x="1312863" y="107206"/>
                      <a:pt x="1328738" y="128637"/>
                    </a:cubicBezTo>
                    <a:cubicBezTo>
                      <a:pt x="1344613" y="150068"/>
                      <a:pt x="1362869" y="190550"/>
                      <a:pt x="1381125" y="214362"/>
                    </a:cubicBezTo>
                    <a:cubicBezTo>
                      <a:pt x="1399381" y="238175"/>
                      <a:pt x="1420813" y="258018"/>
                      <a:pt x="1438275" y="271512"/>
                    </a:cubicBezTo>
                    <a:cubicBezTo>
                      <a:pt x="1455737" y="285006"/>
                      <a:pt x="1468438" y="296119"/>
                      <a:pt x="1485900" y="295325"/>
                    </a:cubicBezTo>
                    <a:cubicBezTo>
                      <a:pt x="1503362" y="294531"/>
                      <a:pt x="1524000" y="281831"/>
                      <a:pt x="1543050" y="266750"/>
                    </a:cubicBezTo>
                    <a:cubicBezTo>
                      <a:pt x="1562100" y="251669"/>
                      <a:pt x="1584325" y="223093"/>
                      <a:pt x="1600200" y="204837"/>
                    </a:cubicBezTo>
                    <a:cubicBezTo>
                      <a:pt x="1616075" y="186581"/>
                      <a:pt x="1617663" y="165150"/>
                      <a:pt x="1638300" y="157212"/>
                    </a:cubicBezTo>
                    <a:cubicBezTo>
                      <a:pt x="1658938" y="149275"/>
                      <a:pt x="1701006" y="150068"/>
                      <a:pt x="1724025" y="157212"/>
                    </a:cubicBezTo>
                    <a:cubicBezTo>
                      <a:pt x="1747044" y="164356"/>
                      <a:pt x="1760538" y="183406"/>
                      <a:pt x="1776413" y="200075"/>
                    </a:cubicBezTo>
                    <a:cubicBezTo>
                      <a:pt x="1792288" y="216744"/>
                      <a:pt x="1781969" y="196900"/>
                      <a:pt x="1819275" y="257225"/>
                    </a:cubicBezTo>
                    <a:cubicBezTo>
                      <a:pt x="1856581" y="317550"/>
                      <a:pt x="1958975" y="493763"/>
                      <a:pt x="2000250" y="562025"/>
                    </a:cubicBezTo>
                    <a:cubicBezTo>
                      <a:pt x="2041525" y="630288"/>
                      <a:pt x="2046287" y="641400"/>
                      <a:pt x="2066925" y="666800"/>
                    </a:cubicBezTo>
                    <a:cubicBezTo>
                      <a:pt x="2087563" y="692200"/>
                      <a:pt x="2102644" y="706488"/>
                      <a:pt x="2124075" y="714425"/>
                    </a:cubicBezTo>
                    <a:cubicBezTo>
                      <a:pt x="2145506" y="722362"/>
                      <a:pt x="2174082" y="719981"/>
                      <a:pt x="2195513" y="714425"/>
                    </a:cubicBezTo>
                    <a:cubicBezTo>
                      <a:pt x="2216944" y="708869"/>
                      <a:pt x="2236788" y="699343"/>
                      <a:pt x="2252663" y="681087"/>
                    </a:cubicBezTo>
                    <a:cubicBezTo>
                      <a:pt x="2268538" y="662831"/>
                      <a:pt x="2290763" y="604887"/>
                      <a:pt x="2290763" y="604887"/>
                    </a:cubicBezTo>
                    <a:cubicBezTo>
                      <a:pt x="2306638" y="573137"/>
                      <a:pt x="2313782" y="563612"/>
                      <a:pt x="2347913" y="490587"/>
                    </a:cubicBezTo>
                    <a:cubicBezTo>
                      <a:pt x="2382044" y="417562"/>
                      <a:pt x="2463800" y="231824"/>
                      <a:pt x="2495550" y="166737"/>
                    </a:cubicBezTo>
                    <a:cubicBezTo>
                      <a:pt x="2527300" y="101650"/>
                      <a:pt x="2522538" y="114350"/>
                      <a:pt x="2538413" y="100062"/>
                    </a:cubicBezTo>
                    <a:cubicBezTo>
                      <a:pt x="2554288" y="85774"/>
                      <a:pt x="2570163" y="83393"/>
                      <a:pt x="2590800" y="81012"/>
                    </a:cubicBezTo>
                    <a:cubicBezTo>
                      <a:pt x="2611438" y="78631"/>
                      <a:pt x="2641601" y="78631"/>
                      <a:pt x="2662238" y="85775"/>
                    </a:cubicBezTo>
                    <a:cubicBezTo>
                      <a:pt x="2682875" y="92919"/>
                      <a:pt x="2686050" y="104031"/>
                      <a:pt x="2714625" y="123875"/>
                    </a:cubicBezTo>
                    <a:cubicBezTo>
                      <a:pt x="2743200" y="143719"/>
                      <a:pt x="2802732" y="188168"/>
                      <a:pt x="2833688" y="204837"/>
                    </a:cubicBezTo>
                    <a:cubicBezTo>
                      <a:pt x="2864644" y="221506"/>
                      <a:pt x="2878138" y="222300"/>
                      <a:pt x="2900363" y="223887"/>
                    </a:cubicBezTo>
                    <a:cubicBezTo>
                      <a:pt x="2922588" y="225474"/>
                      <a:pt x="2944019" y="225475"/>
                      <a:pt x="2967038" y="214362"/>
                    </a:cubicBezTo>
                    <a:cubicBezTo>
                      <a:pt x="2990057" y="203249"/>
                      <a:pt x="3016250" y="175468"/>
                      <a:pt x="3038475" y="157212"/>
                    </a:cubicBezTo>
                    <a:cubicBezTo>
                      <a:pt x="3060700" y="138956"/>
                      <a:pt x="3080544" y="121890"/>
                      <a:pt x="3100388" y="1048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658" name="Picture 2"/>
              <p:cNvPicPr>
                <a:picLocks noChangeAspect="1" noChangeArrowheads="1"/>
              </p:cNvPicPr>
              <p:nvPr/>
            </p:nvPicPr>
            <p:blipFill>
              <a:blip r:embed="rId2"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10629" r="32631"/>
              <a:stretch>
                <a:fillRect/>
              </a:stretch>
            </p:blipFill>
            <p:spPr bwMode="auto">
              <a:xfrm>
                <a:off x="2808131" y="3524250"/>
                <a:ext cx="2929482"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5" name="Picture 2"/>
            <p:cNvPicPr>
              <a:picLocks noChangeAspect="1" noChangeArrowheads="1"/>
            </p:cNvPicPr>
            <p:nvPr/>
          </p:nvPicPr>
          <p:blipFill rotWithShape="1">
            <a:blip r:embed="rId2"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2313" r="53784"/>
            <a:stretch/>
          </p:blipFill>
          <p:spPr bwMode="auto">
            <a:xfrm>
              <a:off x="3902589" y="1625610"/>
              <a:ext cx="717778"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0898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53" name="Title 1"/>
          <p:cNvSpPr>
            <a:spLocks noGrp="1"/>
          </p:cNvSpPr>
          <p:nvPr>
            <p:ph type="title"/>
          </p:nvPr>
        </p:nvSpPr>
        <p:spPr>
          <a:xfrm>
            <a:off x="479811" y="336000"/>
            <a:ext cx="11158547" cy="576000"/>
          </a:xfrm>
        </p:spPr>
        <p:txBody>
          <a:bodyPr>
            <a:normAutofit fontScale="90000"/>
          </a:bodyPr>
          <a:lstStyle/>
          <a:p>
            <a:r>
              <a:rPr lang="en-GB" dirty="0" smtClean="0"/>
              <a:t>Sampling and Reconstruction</a:t>
            </a:r>
            <a:endParaRPr lang="en-GB" dirty="0"/>
          </a:p>
        </p:txBody>
      </p:sp>
      <p:sp>
        <p:nvSpPr>
          <p:cNvPr id="178" name="TextBox 177"/>
          <p:cNvSpPr txBox="1"/>
          <p:nvPr/>
        </p:nvSpPr>
        <p:spPr>
          <a:xfrm>
            <a:off x="336770" y="4381822"/>
            <a:ext cx="2119813" cy="923330"/>
          </a:xfrm>
          <a:prstGeom prst="rect">
            <a:avLst/>
          </a:prstGeom>
          <a:noFill/>
        </p:spPr>
        <p:txBody>
          <a:bodyPr wrap="square" rtlCol="0">
            <a:spAutoFit/>
          </a:bodyPr>
          <a:lstStyle/>
          <a:p>
            <a:r>
              <a:rPr lang="en-GB" dirty="0" smtClean="0"/>
              <a:t>In this case, an ideal brick wall low pass filter is considered</a:t>
            </a:r>
            <a:endParaRPr lang="en-GB" dirty="0"/>
          </a:p>
        </p:txBody>
      </p:sp>
      <p:sp>
        <p:nvSpPr>
          <p:cNvPr id="179" name="TextBox 178"/>
          <p:cNvSpPr txBox="1"/>
          <p:nvPr/>
        </p:nvSpPr>
        <p:spPr>
          <a:xfrm>
            <a:off x="6695204" y="3411302"/>
            <a:ext cx="4841814" cy="923330"/>
          </a:xfrm>
          <a:prstGeom prst="rect">
            <a:avLst/>
          </a:prstGeom>
          <a:noFill/>
        </p:spPr>
        <p:txBody>
          <a:bodyPr wrap="square" rtlCol="0">
            <a:spAutoFit/>
          </a:bodyPr>
          <a:lstStyle/>
          <a:p>
            <a:r>
              <a:rPr lang="en-GB" dirty="0" smtClean="0"/>
              <a:t>Reconstruction may be viewed as multiplication in the frequency domain by a low pass characteristic.</a:t>
            </a:r>
            <a:endParaRPr lang="en-GB" dirty="0"/>
          </a:p>
        </p:txBody>
      </p:sp>
      <p:sp>
        <p:nvSpPr>
          <p:cNvPr id="180" name="TextBox 179"/>
          <p:cNvSpPr txBox="1"/>
          <p:nvPr/>
        </p:nvSpPr>
        <p:spPr>
          <a:xfrm>
            <a:off x="9896332" y="4562389"/>
            <a:ext cx="2168406" cy="646331"/>
          </a:xfrm>
          <a:prstGeom prst="rect">
            <a:avLst/>
          </a:prstGeom>
          <a:noFill/>
        </p:spPr>
        <p:txBody>
          <a:bodyPr wrap="square" rtlCol="0">
            <a:spAutoFit/>
          </a:bodyPr>
          <a:lstStyle/>
          <a:p>
            <a:r>
              <a:rPr lang="en-GB" dirty="0" smtClean="0"/>
              <a:t>Its impulse response is a </a:t>
            </a:r>
            <a:r>
              <a:rPr lang="en-GB" dirty="0" err="1" smtClean="0"/>
              <a:t>sinc</a:t>
            </a:r>
            <a:r>
              <a:rPr lang="en-GB" dirty="0" smtClean="0"/>
              <a:t> function</a:t>
            </a:r>
            <a:endParaRPr lang="en-GB" dirty="0"/>
          </a:p>
        </p:txBody>
      </p:sp>
      <p:grpSp>
        <p:nvGrpSpPr>
          <p:cNvPr id="2" name="Group 1"/>
          <p:cNvGrpSpPr/>
          <p:nvPr/>
        </p:nvGrpSpPr>
        <p:grpSpPr>
          <a:xfrm>
            <a:off x="2722820" y="1343023"/>
            <a:ext cx="7550180" cy="5086353"/>
            <a:chOff x="2723174" y="1343022"/>
            <a:chExt cx="7551163" cy="5086353"/>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4150501"/>
              <a:ext cx="0" cy="869174"/>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677025" y="5191125"/>
              <a:ext cx="0" cy="123825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7025" y="4843487"/>
              <a:ext cx="3009900"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6696076" y="5801541"/>
              <a:ext cx="3009900" cy="90485"/>
              <a:chOff x="6391275" y="1755776"/>
              <a:chExt cx="3009900" cy="90485"/>
            </a:xfrm>
          </p:grpSpPr>
          <p:cxnSp>
            <p:nvCxnSpPr>
              <p:cNvPr id="78" name="Straight Connector 7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905" y="4215578"/>
              <a:ext cx="3125111"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54" name="Group 153"/>
            <p:cNvGrpSpPr/>
            <p:nvPr/>
          </p:nvGrpSpPr>
          <p:grpSpPr>
            <a:xfrm>
              <a:off x="2749705" y="5169660"/>
              <a:ext cx="3125111" cy="894551"/>
              <a:chOff x="2723174" y="1114422"/>
              <a:chExt cx="3125111" cy="894551"/>
            </a:xfrm>
          </p:grpSpPr>
          <p:grpSp>
            <p:nvGrpSpPr>
              <p:cNvPr id="155" name="Group 154"/>
              <p:cNvGrpSpPr/>
              <p:nvPr/>
            </p:nvGrpSpPr>
            <p:grpSpPr>
              <a:xfrm>
                <a:off x="2728913" y="1744663"/>
                <a:ext cx="3119372" cy="90485"/>
                <a:chOff x="6391275" y="1755776"/>
                <a:chExt cx="3009900" cy="90485"/>
              </a:xfrm>
            </p:grpSpPr>
            <p:cxnSp>
              <p:nvCxnSpPr>
                <p:cNvPr id="162" name="Straight Connector 16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56" name="Straight Connector 155"/>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58" name="TextBox 157"/>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59" name="TextBox 158"/>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0" name="TextBox 159"/>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61" name="TextBox 160"/>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973" y="4905340"/>
              <a:ext cx="2335766"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8" name="Group 187"/>
            <p:cNvGrpSpPr/>
            <p:nvPr/>
          </p:nvGrpSpPr>
          <p:grpSpPr>
            <a:xfrm>
              <a:off x="7358301" y="5634940"/>
              <a:ext cx="2317565" cy="429271"/>
              <a:chOff x="7045223" y="1580502"/>
              <a:chExt cx="2317565" cy="429271"/>
            </a:xfrm>
          </p:grpSpPr>
          <p:sp>
            <p:nvSpPr>
              <p:cNvPr id="189" name="TextBox 18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90" name="TextBox 18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91" name="TextBox 190"/>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92" name="TextBox 191"/>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4620367"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3930650" y="4549781"/>
              <a:ext cx="686541"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19" name="Freeform 18"/>
            <p:cNvSpPr/>
            <p:nvPr/>
          </p:nvSpPr>
          <p:spPr>
            <a:xfrm>
              <a:off x="6662737" y="1557289"/>
              <a:ext cx="3024188" cy="719523"/>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100388" h="719523">
                  <a:moveTo>
                    <a:pt x="0" y="109587"/>
                  </a:moveTo>
                  <a:cubicBezTo>
                    <a:pt x="27781" y="75852"/>
                    <a:pt x="55563" y="42118"/>
                    <a:pt x="76200" y="23862"/>
                  </a:cubicBezTo>
                  <a:cubicBezTo>
                    <a:pt x="96837" y="5606"/>
                    <a:pt x="104775" y="844"/>
                    <a:pt x="123825" y="50"/>
                  </a:cubicBezTo>
                  <a:cubicBezTo>
                    <a:pt x="142875" y="-744"/>
                    <a:pt x="172244" y="7987"/>
                    <a:pt x="190500" y="19100"/>
                  </a:cubicBezTo>
                  <a:cubicBezTo>
                    <a:pt x="208756" y="30212"/>
                    <a:pt x="220663" y="46088"/>
                    <a:pt x="233363" y="66725"/>
                  </a:cubicBezTo>
                  <a:cubicBezTo>
                    <a:pt x="246063" y="87362"/>
                    <a:pt x="255588" y="119113"/>
                    <a:pt x="266700" y="142925"/>
                  </a:cubicBezTo>
                  <a:cubicBezTo>
                    <a:pt x="277813" y="166738"/>
                    <a:pt x="288132" y="189756"/>
                    <a:pt x="300038" y="209600"/>
                  </a:cubicBezTo>
                  <a:cubicBezTo>
                    <a:pt x="311944" y="229444"/>
                    <a:pt x="321469" y="250081"/>
                    <a:pt x="338138" y="261987"/>
                  </a:cubicBezTo>
                  <a:cubicBezTo>
                    <a:pt x="354807" y="273893"/>
                    <a:pt x="380206" y="282625"/>
                    <a:pt x="400050" y="281037"/>
                  </a:cubicBezTo>
                  <a:cubicBezTo>
                    <a:pt x="419894" y="279450"/>
                    <a:pt x="437356" y="266749"/>
                    <a:pt x="457200" y="252462"/>
                  </a:cubicBezTo>
                  <a:cubicBezTo>
                    <a:pt x="477044" y="238175"/>
                    <a:pt x="496888" y="214362"/>
                    <a:pt x="519113" y="195312"/>
                  </a:cubicBezTo>
                  <a:cubicBezTo>
                    <a:pt x="541338" y="176262"/>
                    <a:pt x="571500" y="151656"/>
                    <a:pt x="590550" y="138162"/>
                  </a:cubicBezTo>
                  <a:cubicBezTo>
                    <a:pt x="609600" y="124668"/>
                    <a:pt x="615157" y="117525"/>
                    <a:pt x="633413" y="114350"/>
                  </a:cubicBezTo>
                  <a:cubicBezTo>
                    <a:pt x="651669" y="111175"/>
                    <a:pt x="681832" y="106412"/>
                    <a:pt x="700088" y="119112"/>
                  </a:cubicBezTo>
                  <a:cubicBezTo>
                    <a:pt x="718344" y="131812"/>
                    <a:pt x="731838" y="169913"/>
                    <a:pt x="742950" y="190550"/>
                  </a:cubicBezTo>
                  <a:cubicBezTo>
                    <a:pt x="754062" y="211187"/>
                    <a:pt x="758826" y="226268"/>
                    <a:pt x="766763" y="242937"/>
                  </a:cubicBezTo>
                  <a:cubicBezTo>
                    <a:pt x="774700" y="259606"/>
                    <a:pt x="781844" y="274687"/>
                    <a:pt x="790575" y="290562"/>
                  </a:cubicBezTo>
                  <a:cubicBezTo>
                    <a:pt x="799306" y="306437"/>
                    <a:pt x="808831" y="321518"/>
                    <a:pt x="819150" y="338187"/>
                  </a:cubicBezTo>
                  <a:cubicBezTo>
                    <a:pt x="829469" y="354856"/>
                    <a:pt x="839788" y="369938"/>
                    <a:pt x="852488" y="390575"/>
                  </a:cubicBezTo>
                  <a:cubicBezTo>
                    <a:pt x="865188" y="411212"/>
                    <a:pt x="880269" y="438993"/>
                    <a:pt x="895350" y="462012"/>
                  </a:cubicBezTo>
                  <a:cubicBezTo>
                    <a:pt x="910431" y="485031"/>
                    <a:pt x="927894" y="514400"/>
                    <a:pt x="942975" y="528687"/>
                  </a:cubicBezTo>
                  <a:cubicBezTo>
                    <a:pt x="958056" y="542975"/>
                    <a:pt x="971551" y="546943"/>
                    <a:pt x="985838" y="547737"/>
                  </a:cubicBezTo>
                  <a:cubicBezTo>
                    <a:pt x="1000125" y="548531"/>
                    <a:pt x="1015206" y="554087"/>
                    <a:pt x="1028700" y="533450"/>
                  </a:cubicBezTo>
                  <a:cubicBezTo>
                    <a:pt x="1042194" y="512813"/>
                    <a:pt x="1047750" y="484237"/>
                    <a:pt x="1066800" y="423912"/>
                  </a:cubicBezTo>
                  <a:cubicBezTo>
                    <a:pt x="1085850" y="363587"/>
                    <a:pt x="1125538" y="223887"/>
                    <a:pt x="1143000" y="171500"/>
                  </a:cubicBezTo>
                  <a:cubicBezTo>
                    <a:pt x="1160462" y="119113"/>
                    <a:pt x="1157288" y="125462"/>
                    <a:pt x="1171575" y="109587"/>
                  </a:cubicBezTo>
                  <a:cubicBezTo>
                    <a:pt x="1185863" y="93712"/>
                    <a:pt x="1209675" y="80219"/>
                    <a:pt x="1228725" y="76250"/>
                  </a:cubicBezTo>
                  <a:cubicBezTo>
                    <a:pt x="1247775" y="72281"/>
                    <a:pt x="1269206" y="77044"/>
                    <a:pt x="1285875" y="85775"/>
                  </a:cubicBezTo>
                  <a:cubicBezTo>
                    <a:pt x="1302544" y="94506"/>
                    <a:pt x="1312863" y="107206"/>
                    <a:pt x="1328738" y="128637"/>
                  </a:cubicBezTo>
                  <a:cubicBezTo>
                    <a:pt x="1344613" y="150068"/>
                    <a:pt x="1362869" y="190550"/>
                    <a:pt x="1381125" y="214362"/>
                  </a:cubicBezTo>
                  <a:cubicBezTo>
                    <a:pt x="1399381" y="238175"/>
                    <a:pt x="1420813" y="258018"/>
                    <a:pt x="1438275" y="271512"/>
                  </a:cubicBezTo>
                  <a:cubicBezTo>
                    <a:pt x="1455737" y="285006"/>
                    <a:pt x="1468438" y="296119"/>
                    <a:pt x="1485900" y="295325"/>
                  </a:cubicBezTo>
                  <a:cubicBezTo>
                    <a:pt x="1503362" y="294531"/>
                    <a:pt x="1524000" y="281831"/>
                    <a:pt x="1543050" y="266750"/>
                  </a:cubicBezTo>
                  <a:cubicBezTo>
                    <a:pt x="1562100" y="251669"/>
                    <a:pt x="1584325" y="223093"/>
                    <a:pt x="1600200" y="204837"/>
                  </a:cubicBezTo>
                  <a:cubicBezTo>
                    <a:pt x="1616075" y="186581"/>
                    <a:pt x="1617663" y="165150"/>
                    <a:pt x="1638300" y="157212"/>
                  </a:cubicBezTo>
                  <a:cubicBezTo>
                    <a:pt x="1658938" y="149275"/>
                    <a:pt x="1701006" y="150068"/>
                    <a:pt x="1724025" y="157212"/>
                  </a:cubicBezTo>
                  <a:cubicBezTo>
                    <a:pt x="1747044" y="164356"/>
                    <a:pt x="1760538" y="183406"/>
                    <a:pt x="1776413" y="200075"/>
                  </a:cubicBezTo>
                  <a:cubicBezTo>
                    <a:pt x="1792288" y="216744"/>
                    <a:pt x="1781969" y="196900"/>
                    <a:pt x="1819275" y="257225"/>
                  </a:cubicBezTo>
                  <a:cubicBezTo>
                    <a:pt x="1856581" y="317550"/>
                    <a:pt x="1958975" y="493763"/>
                    <a:pt x="2000250" y="562025"/>
                  </a:cubicBezTo>
                  <a:cubicBezTo>
                    <a:pt x="2041525" y="630288"/>
                    <a:pt x="2046287" y="641400"/>
                    <a:pt x="2066925" y="666800"/>
                  </a:cubicBezTo>
                  <a:cubicBezTo>
                    <a:pt x="2087563" y="692200"/>
                    <a:pt x="2102644" y="706488"/>
                    <a:pt x="2124075" y="714425"/>
                  </a:cubicBezTo>
                  <a:cubicBezTo>
                    <a:pt x="2145506" y="722362"/>
                    <a:pt x="2174082" y="719981"/>
                    <a:pt x="2195513" y="714425"/>
                  </a:cubicBezTo>
                  <a:cubicBezTo>
                    <a:pt x="2216944" y="708869"/>
                    <a:pt x="2236788" y="699343"/>
                    <a:pt x="2252663" y="681087"/>
                  </a:cubicBezTo>
                  <a:cubicBezTo>
                    <a:pt x="2268538" y="662831"/>
                    <a:pt x="2290763" y="604887"/>
                    <a:pt x="2290763" y="604887"/>
                  </a:cubicBezTo>
                  <a:cubicBezTo>
                    <a:pt x="2306638" y="573137"/>
                    <a:pt x="2313782" y="563612"/>
                    <a:pt x="2347913" y="490587"/>
                  </a:cubicBezTo>
                  <a:cubicBezTo>
                    <a:pt x="2382044" y="417562"/>
                    <a:pt x="2463800" y="231824"/>
                    <a:pt x="2495550" y="166737"/>
                  </a:cubicBezTo>
                  <a:cubicBezTo>
                    <a:pt x="2527300" y="101650"/>
                    <a:pt x="2522538" y="114350"/>
                    <a:pt x="2538413" y="100062"/>
                  </a:cubicBezTo>
                  <a:cubicBezTo>
                    <a:pt x="2554288" y="85774"/>
                    <a:pt x="2570163" y="83393"/>
                    <a:pt x="2590800" y="81012"/>
                  </a:cubicBezTo>
                  <a:cubicBezTo>
                    <a:pt x="2611438" y="78631"/>
                    <a:pt x="2641601" y="78631"/>
                    <a:pt x="2662238" y="85775"/>
                  </a:cubicBezTo>
                  <a:cubicBezTo>
                    <a:pt x="2682875" y="92919"/>
                    <a:pt x="2686050" y="104031"/>
                    <a:pt x="2714625" y="123875"/>
                  </a:cubicBezTo>
                  <a:cubicBezTo>
                    <a:pt x="2743200" y="143719"/>
                    <a:pt x="2802732" y="188168"/>
                    <a:pt x="2833688" y="204837"/>
                  </a:cubicBezTo>
                  <a:cubicBezTo>
                    <a:pt x="2864644" y="221506"/>
                    <a:pt x="2878138" y="222300"/>
                    <a:pt x="2900363" y="223887"/>
                  </a:cubicBezTo>
                  <a:cubicBezTo>
                    <a:pt x="2922588" y="225474"/>
                    <a:pt x="2944019" y="225475"/>
                    <a:pt x="2967038" y="214362"/>
                  </a:cubicBezTo>
                  <a:cubicBezTo>
                    <a:pt x="2990057" y="203249"/>
                    <a:pt x="3016250" y="175468"/>
                    <a:pt x="3038475" y="157212"/>
                  </a:cubicBezTo>
                  <a:cubicBezTo>
                    <a:pt x="3060700" y="138956"/>
                    <a:pt x="3080544" y="121890"/>
                    <a:pt x="3100388" y="1048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658" name="Picture 2"/>
            <p:cNvPicPr>
              <a:picLocks noChangeAspect="1" noChangeArrowheads="1"/>
            </p:cNvPicPr>
            <p:nvPr/>
          </p:nvPicPr>
          <p:blipFill>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10629" r="32631"/>
            <a:stretch>
              <a:fillRect/>
            </a:stretch>
          </p:blipFill>
          <p:spPr bwMode="auto">
            <a:xfrm>
              <a:off x="2808131" y="3524250"/>
              <a:ext cx="2929482"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5" name="Straight Connector 244"/>
            <p:cNvCxnSpPr/>
            <p:nvPr/>
          </p:nvCxnSpPr>
          <p:spPr>
            <a:xfrm>
              <a:off x="3947267"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49" name="Freeform 248"/>
            <p:cNvSpPr/>
            <p:nvPr/>
          </p:nvSpPr>
          <p:spPr>
            <a:xfrm>
              <a:off x="6686094" y="5433789"/>
              <a:ext cx="3000831" cy="719523"/>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100388" h="719523">
                  <a:moveTo>
                    <a:pt x="0" y="109587"/>
                  </a:moveTo>
                  <a:cubicBezTo>
                    <a:pt x="27781" y="75852"/>
                    <a:pt x="55563" y="42118"/>
                    <a:pt x="76200" y="23862"/>
                  </a:cubicBezTo>
                  <a:cubicBezTo>
                    <a:pt x="96837" y="5606"/>
                    <a:pt x="104775" y="844"/>
                    <a:pt x="123825" y="50"/>
                  </a:cubicBezTo>
                  <a:cubicBezTo>
                    <a:pt x="142875" y="-744"/>
                    <a:pt x="172244" y="7987"/>
                    <a:pt x="190500" y="19100"/>
                  </a:cubicBezTo>
                  <a:cubicBezTo>
                    <a:pt x="208756" y="30212"/>
                    <a:pt x="220663" y="46088"/>
                    <a:pt x="233363" y="66725"/>
                  </a:cubicBezTo>
                  <a:cubicBezTo>
                    <a:pt x="246063" y="87362"/>
                    <a:pt x="255588" y="119113"/>
                    <a:pt x="266700" y="142925"/>
                  </a:cubicBezTo>
                  <a:cubicBezTo>
                    <a:pt x="277813" y="166738"/>
                    <a:pt x="288132" y="189756"/>
                    <a:pt x="300038" y="209600"/>
                  </a:cubicBezTo>
                  <a:cubicBezTo>
                    <a:pt x="311944" y="229444"/>
                    <a:pt x="321469" y="250081"/>
                    <a:pt x="338138" y="261987"/>
                  </a:cubicBezTo>
                  <a:cubicBezTo>
                    <a:pt x="354807" y="273893"/>
                    <a:pt x="380206" y="282625"/>
                    <a:pt x="400050" y="281037"/>
                  </a:cubicBezTo>
                  <a:cubicBezTo>
                    <a:pt x="419894" y="279450"/>
                    <a:pt x="437356" y="266749"/>
                    <a:pt x="457200" y="252462"/>
                  </a:cubicBezTo>
                  <a:cubicBezTo>
                    <a:pt x="477044" y="238175"/>
                    <a:pt x="496888" y="214362"/>
                    <a:pt x="519113" y="195312"/>
                  </a:cubicBezTo>
                  <a:cubicBezTo>
                    <a:pt x="541338" y="176262"/>
                    <a:pt x="571500" y="151656"/>
                    <a:pt x="590550" y="138162"/>
                  </a:cubicBezTo>
                  <a:cubicBezTo>
                    <a:pt x="609600" y="124668"/>
                    <a:pt x="615157" y="117525"/>
                    <a:pt x="633413" y="114350"/>
                  </a:cubicBezTo>
                  <a:cubicBezTo>
                    <a:pt x="651669" y="111175"/>
                    <a:pt x="681832" y="106412"/>
                    <a:pt x="700088" y="119112"/>
                  </a:cubicBezTo>
                  <a:cubicBezTo>
                    <a:pt x="718344" y="131812"/>
                    <a:pt x="731838" y="169913"/>
                    <a:pt x="742950" y="190550"/>
                  </a:cubicBezTo>
                  <a:cubicBezTo>
                    <a:pt x="754062" y="211187"/>
                    <a:pt x="758826" y="226268"/>
                    <a:pt x="766763" y="242937"/>
                  </a:cubicBezTo>
                  <a:cubicBezTo>
                    <a:pt x="774700" y="259606"/>
                    <a:pt x="781844" y="274687"/>
                    <a:pt x="790575" y="290562"/>
                  </a:cubicBezTo>
                  <a:cubicBezTo>
                    <a:pt x="799306" y="306437"/>
                    <a:pt x="808831" y="321518"/>
                    <a:pt x="819150" y="338187"/>
                  </a:cubicBezTo>
                  <a:cubicBezTo>
                    <a:pt x="829469" y="354856"/>
                    <a:pt x="839788" y="369938"/>
                    <a:pt x="852488" y="390575"/>
                  </a:cubicBezTo>
                  <a:cubicBezTo>
                    <a:pt x="865188" y="411212"/>
                    <a:pt x="880269" y="438993"/>
                    <a:pt x="895350" y="462012"/>
                  </a:cubicBezTo>
                  <a:cubicBezTo>
                    <a:pt x="910431" y="485031"/>
                    <a:pt x="927894" y="514400"/>
                    <a:pt x="942975" y="528687"/>
                  </a:cubicBezTo>
                  <a:cubicBezTo>
                    <a:pt x="958056" y="542975"/>
                    <a:pt x="971551" y="546943"/>
                    <a:pt x="985838" y="547737"/>
                  </a:cubicBezTo>
                  <a:cubicBezTo>
                    <a:pt x="1000125" y="548531"/>
                    <a:pt x="1015206" y="554087"/>
                    <a:pt x="1028700" y="533450"/>
                  </a:cubicBezTo>
                  <a:cubicBezTo>
                    <a:pt x="1042194" y="512813"/>
                    <a:pt x="1047750" y="484237"/>
                    <a:pt x="1066800" y="423912"/>
                  </a:cubicBezTo>
                  <a:cubicBezTo>
                    <a:pt x="1085850" y="363587"/>
                    <a:pt x="1125538" y="223887"/>
                    <a:pt x="1143000" y="171500"/>
                  </a:cubicBezTo>
                  <a:cubicBezTo>
                    <a:pt x="1160462" y="119113"/>
                    <a:pt x="1157288" y="125462"/>
                    <a:pt x="1171575" y="109587"/>
                  </a:cubicBezTo>
                  <a:cubicBezTo>
                    <a:pt x="1185863" y="93712"/>
                    <a:pt x="1209675" y="80219"/>
                    <a:pt x="1228725" y="76250"/>
                  </a:cubicBezTo>
                  <a:cubicBezTo>
                    <a:pt x="1247775" y="72281"/>
                    <a:pt x="1269206" y="77044"/>
                    <a:pt x="1285875" y="85775"/>
                  </a:cubicBezTo>
                  <a:cubicBezTo>
                    <a:pt x="1302544" y="94506"/>
                    <a:pt x="1312863" y="107206"/>
                    <a:pt x="1328738" y="128637"/>
                  </a:cubicBezTo>
                  <a:cubicBezTo>
                    <a:pt x="1344613" y="150068"/>
                    <a:pt x="1362869" y="190550"/>
                    <a:pt x="1381125" y="214362"/>
                  </a:cubicBezTo>
                  <a:cubicBezTo>
                    <a:pt x="1399381" y="238175"/>
                    <a:pt x="1420813" y="258018"/>
                    <a:pt x="1438275" y="271512"/>
                  </a:cubicBezTo>
                  <a:cubicBezTo>
                    <a:pt x="1455737" y="285006"/>
                    <a:pt x="1468438" y="296119"/>
                    <a:pt x="1485900" y="295325"/>
                  </a:cubicBezTo>
                  <a:cubicBezTo>
                    <a:pt x="1503362" y="294531"/>
                    <a:pt x="1524000" y="281831"/>
                    <a:pt x="1543050" y="266750"/>
                  </a:cubicBezTo>
                  <a:cubicBezTo>
                    <a:pt x="1562100" y="251669"/>
                    <a:pt x="1584325" y="223093"/>
                    <a:pt x="1600200" y="204837"/>
                  </a:cubicBezTo>
                  <a:cubicBezTo>
                    <a:pt x="1616075" y="186581"/>
                    <a:pt x="1617663" y="165150"/>
                    <a:pt x="1638300" y="157212"/>
                  </a:cubicBezTo>
                  <a:cubicBezTo>
                    <a:pt x="1658938" y="149275"/>
                    <a:pt x="1701006" y="150068"/>
                    <a:pt x="1724025" y="157212"/>
                  </a:cubicBezTo>
                  <a:cubicBezTo>
                    <a:pt x="1747044" y="164356"/>
                    <a:pt x="1760538" y="183406"/>
                    <a:pt x="1776413" y="200075"/>
                  </a:cubicBezTo>
                  <a:cubicBezTo>
                    <a:pt x="1792288" y="216744"/>
                    <a:pt x="1781969" y="196900"/>
                    <a:pt x="1819275" y="257225"/>
                  </a:cubicBezTo>
                  <a:cubicBezTo>
                    <a:pt x="1856581" y="317550"/>
                    <a:pt x="1958975" y="493763"/>
                    <a:pt x="2000250" y="562025"/>
                  </a:cubicBezTo>
                  <a:cubicBezTo>
                    <a:pt x="2041525" y="630288"/>
                    <a:pt x="2046287" y="641400"/>
                    <a:pt x="2066925" y="666800"/>
                  </a:cubicBezTo>
                  <a:cubicBezTo>
                    <a:pt x="2087563" y="692200"/>
                    <a:pt x="2102644" y="706488"/>
                    <a:pt x="2124075" y="714425"/>
                  </a:cubicBezTo>
                  <a:cubicBezTo>
                    <a:pt x="2145506" y="722362"/>
                    <a:pt x="2174082" y="719981"/>
                    <a:pt x="2195513" y="714425"/>
                  </a:cubicBezTo>
                  <a:cubicBezTo>
                    <a:pt x="2216944" y="708869"/>
                    <a:pt x="2236788" y="699343"/>
                    <a:pt x="2252663" y="681087"/>
                  </a:cubicBezTo>
                  <a:cubicBezTo>
                    <a:pt x="2268538" y="662831"/>
                    <a:pt x="2290763" y="604887"/>
                    <a:pt x="2290763" y="604887"/>
                  </a:cubicBezTo>
                  <a:cubicBezTo>
                    <a:pt x="2306638" y="573137"/>
                    <a:pt x="2313782" y="563612"/>
                    <a:pt x="2347913" y="490587"/>
                  </a:cubicBezTo>
                  <a:cubicBezTo>
                    <a:pt x="2382044" y="417562"/>
                    <a:pt x="2463800" y="231824"/>
                    <a:pt x="2495550" y="166737"/>
                  </a:cubicBezTo>
                  <a:cubicBezTo>
                    <a:pt x="2527300" y="101650"/>
                    <a:pt x="2522538" y="114350"/>
                    <a:pt x="2538413" y="100062"/>
                  </a:cubicBezTo>
                  <a:cubicBezTo>
                    <a:pt x="2554288" y="85774"/>
                    <a:pt x="2570163" y="83393"/>
                    <a:pt x="2590800" y="81012"/>
                  </a:cubicBezTo>
                  <a:cubicBezTo>
                    <a:pt x="2611438" y="78631"/>
                    <a:pt x="2641601" y="78631"/>
                    <a:pt x="2662238" y="85775"/>
                  </a:cubicBezTo>
                  <a:cubicBezTo>
                    <a:pt x="2682875" y="92919"/>
                    <a:pt x="2686050" y="104031"/>
                    <a:pt x="2714625" y="123875"/>
                  </a:cubicBezTo>
                  <a:cubicBezTo>
                    <a:pt x="2743200" y="143719"/>
                    <a:pt x="2802732" y="188168"/>
                    <a:pt x="2833688" y="204837"/>
                  </a:cubicBezTo>
                  <a:cubicBezTo>
                    <a:pt x="2864644" y="221506"/>
                    <a:pt x="2878138" y="222300"/>
                    <a:pt x="2900363" y="223887"/>
                  </a:cubicBezTo>
                  <a:cubicBezTo>
                    <a:pt x="2922588" y="225474"/>
                    <a:pt x="2944019" y="225475"/>
                    <a:pt x="2967038" y="214362"/>
                  </a:cubicBezTo>
                  <a:cubicBezTo>
                    <a:pt x="2990057" y="203249"/>
                    <a:pt x="3016250" y="175468"/>
                    <a:pt x="3038475" y="157212"/>
                  </a:cubicBezTo>
                  <a:cubicBezTo>
                    <a:pt x="3060700" y="138956"/>
                    <a:pt x="3080544" y="121890"/>
                    <a:pt x="3100388" y="1048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Freeform 180"/>
            <p:cNvSpPr/>
            <p:nvPr/>
          </p:nvSpPr>
          <p:spPr>
            <a:xfrm>
              <a:off x="6661906" y="4300221"/>
              <a:ext cx="2876737"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2"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2313" r="53784"/>
          <a:stretch/>
        </p:blipFill>
        <p:spPr bwMode="auto">
          <a:xfrm>
            <a:off x="3902081" y="1625610"/>
            <a:ext cx="717685"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2313" r="53784"/>
          <a:stretch/>
        </p:blipFill>
        <p:spPr bwMode="auto">
          <a:xfrm>
            <a:off x="3926235" y="5457226"/>
            <a:ext cx="717685" cy="40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587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608599" cy="576000"/>
          </a:xfrm>
        </p:spPr>
        <p:txBody>
          <a:bodyPr>
            <a:normAutofit fontScale="90000"/>
          </a:bodyPr>
          <a:lstStyle/>
          <a:p>
            <a:r>
              <a:rPr lang="en-GB" dirty="0"/>
              <a:t>A</a:t>
            </a:r>
            <a:r>
              <a:rPr lang="en-GB" dirty="0" smtClean="0"/>
              <a:t>liasing</a:t>
            </a:r>
            <a:endParaRPr lang="en-GB" dirty="0"/>
          </a:p>
        </p:txBody>
      </p:sp>
      <p:sp>
        <p:nvSpPr>
          <p:cNvPr id="166" name="TextBox 165"/>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167" name="TextBox 166"/>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168" name="Straight Connector 167"/>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676156" y="1390651"/>
            <a:ext cx="0" cy="1068147"/>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3" name="Group 172"/>
          <p:cNvGrpSpPr/>
          <p:nvPr/>
        </p:nvGrpSpPr>
        <p:grpSpPr>
          <a:xfrm>
            <a:off x="6676156" y="1984376"/>
            <a:ext cx="3009508" cy="90485"/>
            <a:chOff x="6391275" y="1755776"/>
            <a:chExt cx="3009900" cy="90485"/>
          </a:xfrm>
        </p:grpSpPr>
        <p:cxnSp>
          <p:nvCxnSpPr>
            <p:cNvPr id="320" name="Straight Connector 3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2722820" y="1343023"/>
            <a:ext cx="3124704" cy="894551"/>
            <a:chOff x="2723174" y="1114422"/>
            <a:chExt cx="3125111" cy="894551"/>
          </a:xfrm>
        </p:grpSpPr>
        <p:grpSp>
          <p:nvGrpSpPr>
            <p:cNvPr id="280" name="Group 279"/>
            <p:cNvGrpSpPr/>
            <p:nvPr/>
          </p:nvGrpSpPr>
          <p:grpSpPr>
            <a:xfrm>
              <a:off x="2728913" y="1744663"/>
              <a:ext cx="3119372" cy="90485"/>
              <a:chOff x="6391275" y="1755776"/>
              <a:chExt cx="3009900" cy="90485"/>
            </a:xfrm>
          </p:grpSpPr>
          <p:cxnSp>
            <p:nvCxnSpPr>
              <p:cNvPr id="287" name="Straight Connector 28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81" name="Straight Connector 280"/>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83" name="TextBox 282"/>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84" name="TextBox 283"/>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5" name="TextBox 284"/>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86" name="TextBox 285"/>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2" name="Group 181"/>
          <p:cNvGrpSpPr/>
          <p:nvPr/>
        </p:nvGrpSpPr>
        <p:grpSpPr>
          <a:xfrm>
            <a:off x="7361764" y="1847046"/>
            <a:ext cx="2335462" cy="407982"/>
            <a:chOff x="7076973" y="1618446"/>
            <a:chExt cx="2335766" cy="407982"/>
          </a:xfrm>
        </p:grpSpPr>
        <p:sp>
          <p:nvSpPr>
            <p:cNvPr id="224" name="TextBox 223"/>
            <p:cNvSpPr txBox="1"/>
            <p:nvPr/>
          </p:nvSpPr>
          <p:spPr>
            <a:xfrm>
              <a:off x="707697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22299" y="1618446"/>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6" name="TextBox 225"/>
            <p:cNvSpPr txBox="1"/>
            <p:nvPr/>
          </p:nvSpPr>
          <p:spPr>
            <a:xfrm>
              <a:off x="8648357" y="1840690"/>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7" name="TextBox 226"/>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sp>
        <p:nvSpPr>
          <p:cNvPr id="201" name="TextBox 200"/>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02" name="TextBox 201"/>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nvGrpSpPr>
          <p:cNvPr id="354" name="Group 353"/>
          <p:cNvGrpSpPr/>
          <p:nvPr/>
        </p:nvGrpSpPr>
        <p:grpSpPr>
          <a:xfrm>
            <a:off x="3095895" y="1386416"/>
            <a:ext cx="2342824" cy="928350"/>
            <a:chOff x="3096298" y="1386416"/>
            <a:chExt cx="2343129" cy="928350"/>
          </a:xfrm>
        </p:grpSpPr>
        <p:sp>
          <p:nvSpPr>
            <p:cNvPr id="340" name="Arc 33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1" name="Arc 34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2" name="Straight Connector 341"/>
            <p:cNvCxnSpPr/>
            <p:nvPr/>
          </p:nvCxnSpPr>
          <p:spPr>
            <a:xfrm flipH="1">
              <a:off x="3816294" y="1767920"/>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43" name="Arc 34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Arc 34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5" name="Straight Connector 34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sp>
        <p:nvSpPr>
          <p:cNvPr id="396" name="TextBox 395"/>
          <p:cNvSpPr txBox="1"/>
          <p:nvPr/>
        </p:nvSpPr>
        <p:spPr>
          <a:xfrm>
            <a:off x="6377684" y="2609038"/>
            <a:ext cx="4280230" cy="369332"/>
          </a:xfrm>
          <a:prstGeom prst="rect">
            <a:avLst/>
          </a:prstGeom>
          <a:noFill/>
        </p:spPr>
        <p:txBody>
          <a:bodyPr wrap="none" rtlCol="0">
            <a:spAutoFit/>
          </a:bodyPr>
          <a:lstStyle/>
          <a:p>
            <a:r>
              <a:rPr lang="en-GB" dirty="0"/>
              <a:t>A</a:t>
            </a:r>
            <a:r>
              <a:rPr lang="en-GB" dirty="0" smtClean="0"/>
              <a:t>rbitrary signal not band limited to +/- fs/2 </a:t>
            </a:r>
            <a:endParaRPr lang="en-GB" dirty="0"/>
          </a:p>
        </p:txBody>
      </p:sp>
      <p:sp>
        <p:nvSpPr>
          <p:cNvPr id="397" name="Freeform 396"/>
          <p:cNvSpPr/>
          <p:nvPr/>
        </p:nvSpPr>
        <p:spPr>
          <a:xfrm>
            <a:off x="6697585" y="1508933"/>
            <a:ext cx="3007127" cy="950177"/>
          </a:xfrm>
          <a:custGeom>
            <a:avLst/>
            <a:gdLst>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5844 w 3007519"/>
              <a:gd name="connsiteY46" fmla="*/ 819931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1081 w 3007519"/>
              <a:gd name="connsiteY46" fmla="*/ 829456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0619 w 3007519"/>
              <a:gd name="connsiteY50" fmla="*/ 781831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395288 w 3007519"/>
              <a:gd name="connsiteY19" fmla="*/ 219856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07519" h="950177">
                <a:moveTo>
                  <a:pt x="0" y="610381"/>
                </a:moveTo>
                <a:cubicBezTo>
                  <a:pt x="21233" y="625660"/>
                  <a:pt x="30560" y="626652"/>
                  <a:pt x="42863" y="638955"/>
                </a:cubicBezTo>
                <a:cubicBezTo>
                  <a:pt x="55166" y="651258"/>
                  <a:pt x="65088" y="671896"/>
                  <a:pt x="73819" y="684199"/>
                </a:cubicBezTo>
                <a:cubicBezTo>
                  <a:pt x="82550" y="696502"/>
                  <a:pt x="87313" y="708012"/>
                  <a:pt x="95250" y="712774"/>
                </a:cubicBezTo>
                <a:cubicBezTo>
                  <a:pt x="103188" y="717537"/>
                  <a:pt x="113903" y="717536"/>
                  <a:pt x="121444" y="712774"/>
                </a:cubicBezTo>
                <a:cubicBezTo>
                  <a:pt x="128985" y="708012"/>
                  <a:pt x="135732" y="700471"/>
                  <a:pt x="140494" y="684199"/>
                </a:cubicBezTo>
                <a:cubicBezTo>
                  <a:pt x="145256" y="667927"/>
                  <a:pt x="145653" y="655227"/>
                  <a:pt x="150019" y="615143"/>
                </a:cubicBezTo>
                <a:cubicBezTo>
                  <a:pt x="154385" y="575059"/>
                  <a:pt x="161926" y="489730"/>
                  <a:pt x="166688" y="443693"/>
                </a:cubicBezTo>
                <a:cubicBezTo>
                  <a:pt x="171451" y="397655"/>
                  <a:pt x="173435" y="374240"/>
                  <a:pt x="178594" y="338918"/>
                </a:cubicBezTo>
                <a:cubicBezTo>
                  <a:pt x="183753" y="303596"/>
                  <a:pt x="192485" y="253987"/>
                  <a:pt x="197644" y="231762"/>
                </a:cubicBezTo>
                <a:cubicBezTo>
                  <a:pt x="202803" y="209537"/>
                  <a:pt x="204391" y="211918"/>
                  <a:pt x="209550" y="205568"/>
                </a:cubicBezTo>
                <a:cubicBezTo>
                  <a:pt x="214709" y="199218"/>
                  <a:pt x="222250" y="193662"/>
                  <a:pt x="228600" y="193662"/>
                </a:cubicBezTo>
                <a:cubicBezTo>
                  <a:pt x="234950" y="193662"/>
                  <a:pt x="240506" y="191677"/>
                  <a:pt x="247650" y="205568"/>
                </a:cubicBezTo>
                <a:cubicBezTo>
                  <a:pt x="254794" y="219459"/>
                  <a:pt x="263922" y="256369"/>
                  <a:pt x="271463" y="277006"/>
                </a:cubicBezTo>
                <a:cubicBezTo>
                  <a:pt x="279004" y="297643"/>
                  <a:pt x="285353" y="316693"/>
                  <a:pt x="292894" y="329393"/>
                </a:cubicBezTo>
                <a:cubicBezTo>
                  <a:pt x="300435" y="342093"/>
                  <a:pt x="308770" y="348443"/>
                  <a:pt x="316707" y="353206"/>
                </a:cubicBezTo>
                <a:cubicBezTo>
                  <a:pt x="324645" y="357968"/>
                  <a:pt x="332582" y="362730"/>
                  <a:pt x="340519" y="357968"/>
                </a:cubicBezTo>
                <a:cubicBezTo>
                  <a:pt x="348457" y="353205"/>
                  <a:pt x="357585" y="340109"/>
                  <a:pt x="364332" y="324631"/>
                </a:cubicBezTo>
                <a:cubicBezTo>
                  <a:pt x="371079" y="309153"/>
                  <a:pt x="375841" y="282562"/>
                  <a:pt x="381000" y="265099"/>
                </a:cubicBezTo>
                <a:cubicBezTo>
                  <a:pt x="386159" y="247637"/>
                  <a:pt x="389335" y="233747"/>
                  <a:pt x="395288" y="219856"/>
                </a:cubicBezTo>
                <a:cubicBezTo>
                  <a:pt x="401241" y="205965"/>
                  <a:pt x="408782" y="190090"/>
                  <a:pt x="416719" y="181755"/>
                </a:cubicBezTo>
                <a:cubicBezTo>
                  <a:pt x="424657" y="173421"/>
                  <a:pt x="434976" y="169849"/>
                  <a:pt x="442913" y="169849"/>
                </a:cubicBezTo>
                <a:cubicBezTo>
                  <a:pt x="450850" y="169849"/>
                  <a:pt x="457994" y="171040"/>
                  <a:pt x="464344" y="181756"/>
                </a:cubicBezTo>
                <a:cubicBezTo>
                  <a:pt x="470694" y="192472"/>
                  <a:pt x="476251" y="210331"/>
                  <a:pt x="481013" y="234143"/>
                </a:cubicBezTo>
                <a:cubicBezTo>
                  <a:pt x="485775" y="257955"/>
                  <a:pt x="489347" y="279387"/>
                  <a:pt x="492919" y="324631"/>
                </a:cubicBezTo>
                <a:cubicBezTo>
                  <a:pt x="496491" y="369875"/>
                  <a:pt x="497682" y="439725"/>
                  <a:pt x="502444" y="505606"/>
                </a:cubicBezTo>
                <a:cubicBezTo>
                  <a:pt x="507207" y="571487"/>
                  <a:pt x="515541" y="660784"/>
                  <a:pt x="521494" y="719918"/>
                </a:cubicBezTo>
                <a:cubicBezTo>
                  <a:pt x="527447" y="779052"/>
                  <a:pt x="532210" y="828662"/>
                  <a:pt x="538163" y="860412"/>
                </a:cubicBezTo>
                <a:cubicBezTo>
                  <a:pt x="544116" y="892162"/>
                  <a:pt x="550863" y="898909"/>
                  <a:pt x="557213" y="910418"/>
                </a:cubicBezTo>
                <a:cubicBezTo>
                  <a:pt x="563563" y="921927"/>
                  <a:pt x="569516" y="930262"/>
                  <a:pt x="576263" y="929468"/>
                </a:cubicBezTo>
                <a:cubicBezTo>
                  <a:pt x="583010" y="928674"/>
                  <a:pt x="590947" y="921928"/>
                  <a:pt x="597694" y="905656"/>
                </a:cubicBezTo>
                <a:cubicBezTo>
                  <a:pt x="604441" y="889384"/>
                  <a:pt x="607616" y="894940"/>
                  <a:pt x="616744" y="831837"/>
                </a:cubicBezTo>
                <a:cubicBezTo>
                  <a:pt x="625872" y="768734"/>
                  <a:pt x="643732" y="627050"/>
                  <a:pt x="652463" y="527037"/>
                </a:cubicBezTo>
                <a:cubicBezTo>
                  <a:pt x="661194" y="427024"/>
                  <a:pt x="663576" y="299231"/>
                  <a:pt x="669132" y="231762"/>
                </a:cubicBezTo>
                <a:cubicBezTo>
                  <a:pt x="674688" y="164293"/>
                  <a:pt x="679053" y="146036"/>
                  <a:pt x="685800" y="122224"/>
                </a:cubicBezTo>
                <a:cubicBezTo>
                  <a:pt x="692547" y="98412"/>
                  <a:pt x="700485" y="88490"/>
                  <a:pt x="709613" y="88887"/>
                </a:cubicBezTo>
                <a:cubicBezTo>
                  <a:pt x="718741" y="89284"/>
                  <a:pt x="732236" y="97221"/>
                  <a:pt x="740570" y="124605"/>
                </a:cubicBezTo>
                <a:cubicBezTo>
                  <a:pt x="748904" y="151989"/>
                  <a:pt x="751285" y="215887"/>
                  <a:pt x="759619" y="253193"/>
                </a:cubicBezTo>
                <a:cubicBezTo>
                  <a:pt x="767953" y="290499"/>
                  <a:pt x="777478" y="328599"/>
                  <a:pt x="790575" y="348443"/>
                </a:cubicBezTo>
                <a:cubicBezTo>
                  <a:pt x="803672" y="368287"/>
                  <a:pt x="821928" y="375034"/>
                  <a:pt x="838200" y="372256"/>
                </a:cubicBezTo>
                <a:cubicBezTo>
                  <a:pt x="854472" y="369478"/>
                  <a:pt x="874713" y="347649"/>
                  <a:pt x="888207" y="331774"/>
                </a:cubicBezTo>
                <a:cubicBezTo>
                  <a:pt x="901701" y="315899"/>
                  <a:pt x="910432" y="290103"/>
                  <a:pt x="919163" y="277006"/>
                </a:cubicBezTo>
                <a:cubicBezTo>
                  <a:pt x="927894" y="263909"/>
                  <a:pt x="931863" y="251209"/>
                  <a:pt x="940594" y="253193"/>
                </a:cubicBezTo>
                <a:cubicBezTo>
                  <a:pt x="949325" y="255177"/>
                  <a:pt x="961629" y="247240"/>
                  <a:pt x="971551" y="288912"/>
                </a:cubicBezTo>
                <a:cubicBezTo>
                  <a:pt x="981473" y="330584"/>
                  <a:pt x="992188" y="427421"/>
                  <a:pt x="1000125" y="503224"/>
                </a:cubicBezTo>
                <a:cubicBezTo>
                  <a:pt x="1008062" y="579027"/>
                  <a:pt x="1014016" y="689359"/>
                  <a:pt x="1019175" y="743731"/>
                </a:cubicBezTo>
                <a:cubicBezTo>
                  <a:pt x="1024334" y="798103"/>
                  <a:pt x="1024731" y="804850"/>
                  <a:pt x="1031081" y="829456"/>
                </a:cubicBezTo>
                <a:cubicBezTo>
                  <a:pt x="1037431" y="854062"/>
                  <a:pt x="1046956" y="879462"/>
                  <a:pt x="1057275" y="891368"/>
                </a:cubicBezTo>
                <a:cubicBezTo>
                  <a:pt x="1067594" y="903274"/>
                  <a:pt x="1083072" y="903671"/>
                  <a:pt x="1092994" y="900893"/>
                </a:cubicBezTo>
                <a:cubicBezTo>
                  <a:pt x="1102916" y="898115"/>
                  <a:pt x="1107679" y="894940"/>
                  <a:pt x="1116807" y="874699"/>
                </a:cubicBezTo>
                <a:cubicBezTo>
                  <a:pt x="1125935" y="854459"/>
                  <a:pt x="1139031" y="808422"/>
                  <a:pt x="1147762" y="779450"/>
                </a:cubicBezTo>
                <a:cubicBezTo>
                  <a:pt x="1156493" y="750478"/>
                  <a:pt x="1161256" y="718331"/>
                  <a:pt x="1169194" y="700868"/>
                </a:cubicBezTo>
                <a:cubicBezTo>
                  <a:pt x="1177132" y="683405"/>
                  <a:pt x="1186260" y="673880"/>
                  <a:pt x="1195388" y="674674"/>
                </a:cubicBezTo>
                <a:cubicBezTo>
                  <a:pt x="1204516" y="675468"/>
                  <a:pt x="1216422" y="682612"/>
                  <a:pt x="1223963" y="705631"/>
                </a:cubicBezTo>
                <a:cubicBezTo>
                  <a:pt x="1231504" y="728650"/>
                  <a:pt x="1235076" y="778259"/>
                  <a:pt x="1240632" y="812787"/>
                </a:cubicBezTo>
                <a:cubicBezTo>
                  <a:pt x="1246188" y="847315"/>
                  <a:pt x="1247378" y="892558"/>
                  <a:pt x="1257300" y="912799"/>
                </a:cubicBezTo>
                <a:cubicBezTo>
                  <a:pt x="1267222" y="933040"/>
                  <a:pt x="1287860" y="936215"/>
                  <a:pt x="1300163" y="934231"/>
                </a:cubicBezTo>
                <a:cubicBezTo>
                  <a:pt x="1312466" y="932247"/>
                  <a:pt x="1321991" y="939787"/>
                  <a:pt x="1331119" y="900893"/>
                </a:cubicBezTo>
                <a:cubicBezTo>
                  <a:pt x="1340247" y="861999"/>
                  <a:pt x="1345407" y="814771"/>
                  <a:pt x="1354932" y="700868"/>
                </a:cubicBezTo>
                <a:cubicBezTo>
                  <a:pt x="1364457" y="586965"/>
                  <a:pt x="1380332" y="318677"/>
                  <a:pt x="1388269" y="217474"/>
                </a:cubicBezTo>
                <a:cubicBezTo>
                  <a:pt x="1396206" y="116271"/>
                  <a:pt x="1398191" y="120636"/>
                  <a:pt x="1402557" y="93649"/>
                </a:cubicBezTo>
                <a:cubicBezTo>
                  <a:pt x="1406923" y="66662"/>
                  <a:pt x="1408907" y="65074"/>
                  <a:pt x="1414463" y="55549"/>
                </a:cubicBezTo>
                <a:cubicBezTo>
                  <a:pt x="1420019" y="46024"/>
                  <a:pt x="1427163" y="36499"/>
                  <a:pt x="1435894" y="36499"/>
                </a:cubicBezTo>
                <a:cubicBezTo>
                  <a:pt x="1444625" y="36499"/>
                  <a:pt x="1458119" y="37293"/>
                  <a:pt x="1466850" y="55549"/>
                </a:cubicBezTo>
                <a:cubicBezTo>
                  <a:pt x="1475581" y="73805"/>
                  <a:pt x="1481535" y="116271"/>
                  <a:pt x="1488282" y="146037"/>
                </a:cubicBezTo>
                <a:cubicBezTo>
                  <a:pt x="1495029" y="175803"/>
                  <a:pt x="1501776" y="210331"/>
                  <a:pt x="1507332" y="234143"/>
                </a:cubicBezTo>
                <a:cubicBezTo>
                  <a:pt x="1512888" y="257955"/>
                  <a:pt x="1513682" y="278196"/>
                  <a:pt x="1521619" y="288912"/>
                </a:cubicBezTo>
                <a:cubicBezTo>
                  <a:pt x="1529556" y="299628"/>
                  <a:pt x="1543447" y="303597"/>
                  <a:pt x="1554956" y="298438"/>
                </a:cubicBezTo>
                <a:cubicBezTo>
                  <a:pt x="1566465" y="293279"/>
                  <a:pt x="1581548" y="277005"/>
                  <a:pt x="1590676" y="257955"/>
                </a:cubicBezTo>
                <a:cubicBezTo>
                  <a:pt x="1599804" y="238905"/>
                  <a:pt x="1603772" y="206759"/>
                  <a:pt x="1609725" y="184137"/>
                </a:cubicBezTo>
                <a:cubicBezTo>
                  <a:pt x="1615678" y="161515"/>
                  <a:pt x="1621235" y="135718"/>
                  <a:pt x="1626394" y="122224"/>
                </a:cubicBezTo>
                <a:cubicBezTo>
                  <a:pt x="1631553" y="108730"/>
                  <a:pt x="1633141" y="102777"/>
                  <a:pt x="1640682" y="103174"/>
                </a:cubicBezTo>
                <a:cubicBezTo>
                  <a:pt x="1648223" y="103571"/>
                  <a:pt x="1661716" y="97619"/>
                  <a:pt x="1671638" y="124606"/>
                </a:cubicBezTo>
                <a:cubicBezTo>
                  <a:pt x="1681560" y="151593"/>
                  <a:pt x="1690291" y="221046"/>
                  <a:pt x="1700213" y="265099"/>
                </a:cubicBezTo>
                <a:cubicBezTo>
                  <a:pt x="1710135" y="309152"/>
                  <a:pt x="1722438" y="361540"/>
                  <a:pt x="1731169" y="388924"/>
                </a:cubicBezTo>
                <a:cubicBezTo>
                  <a:pt x="1739900" y="416308"/>
                  <a:pt x="1745853" y="421865"/>
                  <a:pt x="1752600" y="429406"/>
                </a:cubicBezTo>
                <a:cubicBezTo>
                  <a:pt x="1759347" y="436947"/>
                  <a:pt x="1766094" y="437740"/>
                  <a:pt x="1771650" y="434168"/>
                </a:cubicBezTo>
                <a:cubicBezTo>
                  <a:pt x="1777206" y="430596"/>
                  <a:pt x="1778794" y="431786"/>
                  <a:pt x="1785938" y="407974"/>
                </a:cubicBezTo>
                <a:cubicBezTo>
                  <a:pt x="1793082" y="384162"/>
                  <a:pt x="1807369" y="321852"/>
                  <a:pt x="1814513" y="291293"/>
                </a:cubicBezTo>
                <a:cubicBezTo>
                  <a:pt x="1821657" y="260734"/>
                  <a:pt x="1822847" y="240493"/>
                  <a:pt x="1828800" y="224618"/>
                </a:cubicBezTo>
                <a:cubicBezTo>
                  <a:pt x="1834753" y="208743"/>
                  <a:pt x="1841104" y="198821"/>
                  <a:pt x="1850232" y="196043"/>
                </a:cubicBezTo>
                <a:cubicBezTo>
                  <a:pt x="1859360" y="193265"/>
                  <a:pt x="1872854" y="191280"/>
                  <a:pt x="1883569" y="207949"/>
                </a:cubicBezTo>
                <a:cubicBezTo>
                  <a:pt x="1894284" y="224618"/>
                  <a:pt x="1906984" y="273434"/>
                  <a:pt x="1914525" y="296056"/>
                </a:cubicBezTo>
                <a:cubicBezTo>
                  <a:pt x="1922066" y="318678"/>
                  <a:pt x="1920082" y="333362"/>
                  <a:pt x="1928813" y="343681"/>
                </a:cubicBezTo>
                <a:cubicBezTo>
                  <a:pt x="1937544" y="354000"/>
                  <a:pt x="1957388" y="362334"/>
                  <a:pt x="1966913" y="357968"/>
                </a:cubicBezTo>
                <a:cubicBezTo>
                  <a:pt x="1976438" y="353602"/>
                  <a:pt x="1980010" y="330981"/>
                  <a:pt x="1985963" y="317487"/>
                </a:cubicBezTo>
                <a:cubicBezTo>
                  <a:pt x="1991916" y="303993"/>
                  <a:pt x="1994695" y="283356"/>
                  <a:pt x="2002632" y="277006"/>
                </a:cubicBezTo>
                <a:cubicBezTo>
                  <a:pt x="2010569" y="270656"/>
                  <a:pt x="2025651" y="268671"/>
                  <a:pt x="2033588" y="279387"/>
                </a:cubicBezTo>
                <a:cubicBezTo>
                  <a:pt x="2041526" y="290102"/>
                  <a:pt x="2042320" y="264702"/>
                  <a:pt x="2050257" y="341299"/>
                </a:cubicBezTo>
                <a:cubicBezTo>
                  <a:pt x="2058194" y="417896"/>
                  <a:pt x="2073276" y="646099"/>
                  <a:pt x="2081213" y="738968"/>
                </a:cubicBezTo>
                <a:cubicBezTo>
                  <a:pt x="2089151" y="831837"/>
                  <a:pt x="2089151" y="863984"/>
                  <a:pt x="2097882" y="898512"/>
                </a:cubicBezTo>
                <a:cubicBezTo>
                  <a:pt x="2106613" y="933040"/>
                  <a:pt x="2121297" y="946137"/>
                  <a:pt x="2133600" y="946137"/>
                </a:cubicBezTo>
                <a:cubicBezTo>
                  <a:pt x="2145903" y="946137"/>
                  <a:pt x="2156222" y="970743"/>
                  <a:pt x="2171700" y="898512"/>
                </a:cubicBezTo>
                <a:cubicBezTo>
                  <a:pt x="2187178" y="826281"/>
                  <a:pt x="2210594" y="638558"/>
                  <a:pt x="2226469" y="512749"/>
                </a:cubicBezTo>
                <a:cubicBezTo>
                  <a:pt x="2242344" y="386940"/>
                  <a:pt x="2255838" y="223031"/>
                  <a:pt x="2266950" y="143656"/>
                </a:cubicBezTo>
                <a:cubicBezTo>
                  <a:pt x="2278062" y="64281"/>
                  <a:pt x="2284413" y="60311"/>
                  <a:pt x="2293144" y="36499"/>
                </a:cubicBezTo>
                <a:cubicBezTo>
                  <a:pt x="2301875" y="12687"/>
                  <a:pt x="2309019" y="1971"/>
                  <a:pt x="2319338" y="781"/>
                </a:cubicBezTo>
                <a:cubicBezTo>
                  <a:pt x="2329657" y="-410"/>
                  <a:pt x="2342754" y="-4378"/>
                  <a:pt x="2355057" y="29356"/>
                </a:cubicBezTo>
                <a:cubicBezTo>
                  <a:pt x="2367360" y="63090"/>
                  <a:pt x="2383632" y="158737"/>
                  <a:pt x="2393157" y="203187"/>
                </a:cubicBezTo>
                <a:cubicBezTo>
                  <a:pt x="2402682" y="247637"/>
                  <a:pt x="2405063" y="273434"/>
                  <a:pt x="2412207" y="296056"/>
                </a:cubicBezTo>
                <a:cubicBezTo>
                  <a:pt x="2419351" y="318678"/>
                  <a:pt x="2428081" y="329790"/>
                  <a:pt x="2436019" y="338918"/>
                </a:cubicBezTo>
                <a:cubicBezTo>
                  <a:pt x="2443957" y="348046"/>
                  <a:pt x="2451498" y="355586"/>
                  <a:pt x="2459832" y="350824"/>
                </a:cubicBezTo>
                <a:cubicBezTo>
                  <a:pt x="2468166" y="346062"/>
                  <a:pt x="2475310" y="336140"/>
                  <a:pt x="2486025" y="310343"/>
                </a:cubicBezTo>
                <a:cubicBezTo>
                  <a:pt x="2496740" y="284546"/>
                  <a:pt x="2513409" y="221443"/>
                  <a:pt x="2524125" y="196043"/>
                </a:cubicBezTo>
                <a:cubicBezTo>
                  <a:pt x="2534841" y="170643"/>
                  <a:pt x="2539603" y="161119"/>
                  <a:pt x="2550319" y="157944"/>
                </a:cubicBezTo>
                <a:cubicBezTo>
                  <a:pt x="2561035" y="154769"/>
                  <a:pt x="2576513" y="146037"/>
                  <a:pt x="2588419" y="176993"/>
                </a:cubicBezTo>
                <a:cubicBezTo>
                  <a:pt x="2600325" y="207949"/>
                  <a:pt x="2613820" y="289309"/>
                  <a:pt x="2621757" y="343681"/>
                </a:cubicBezTo>
                <a:cubicBezTo>
                  <a:pt x="2629694" y="398053"/>
                  <a:pt x="2631679" y="445280"/>
                  <a:pt x="2636044" y="503224"/>
                </a:cubicBezTo>
                <a:cubicBezTo>
                  <a:pt x="2640410" y="561168"/>
                  <a:pt x="2640806" y="651656"/>
                  <a:pt x="2647950" y="691343"/>
                </a:cubicBezTo>
                <a:cubicBezTo>
                  <a:pt x="2655094" y="731030"/>
                  <a:pt x="2669382" y="734999"/>
                  <a:pt x="2678907" y="741349"/>
                </a:cubicBezTo>
                <a:cubicBezTo>
                  <a:pt x="2688432" y="747699"/>
                  <a:pt x="2693591" y="765559"/>
                  <a:pt x="2705100" y="729443"/>
                </a:cubicBezTo>
                <a:cubicBezTo>
                  <a:pt x="2716609" y="693328"/>
                  <a:pt x="2732485" y="605618"/>
                  <a:pt x="2747963" y="524656"/>
                </a:cubicBezTo>
                <a:cubicBezTo>
                  <a:pt x="2763441" y="443694"/>
                  <a:pt x="2781697" y="316693"/>
                  <a:pt x="2797969" y="243668"/>
                </a:cubicBezTo>
                <a:cubicBezTo>
                  <a:pt x="2814241" y="170643"/>
                  <a:pt x="2831703" y="117462"/>
                  <a:pt x="2845594" y="86506"/>
                </a:cubicBezTo>
                <a:cubicBezTo>
                  <a:pt x="2859485" y="55550"/>
                  <a:pt x="2869407" y="57534"/>
                  <a:pt x="2881313" y="57931"/>
                </a:cubicBezTo>
                <a:cubicBezTo>
                  <a:pt x="2893219" y="58328"/>
                  <a:pt x="2902348" y="61106"/>
                  <a:pt x="2917032" y="88887"/>
                </a:cubicBezTo>
                <a:cubicBezTo>
                  <a:pt x="2931716" y="116668"/>
                  <a:pt x="2954338" y="187312"/>
                  <a:pt x="2969419" y="224618"/>
                </a:cubicBezTo>
                <a:cubicBezTo>
                  <a:pt x="2984500" y="261924"/>
                  <a:pt x="3007519" y="312724"/>
                  <a:pt x="3007519" y="312724"/>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9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608599" cy="576000"/>
          </a:xfrm>
        </p:spPr>
        <p:txBody>
          <a:bodyPr>
            <a:normAutofit fontScale="90000"/>
          </a:bodyPr>
          <a:lstStyle/>
          <a:p>
            <a:r>
              <a:rPr lang="en-GB" dirty="0"/>
              <a:t>A</a:t>
            </a:r>
            <a:r>
              <a:rPr lang="en-GB" dirty="0" smtClean="0"/>
              <a:t>liasing</a:t>
            </a:r>
            <a:endParaRPr lang="en-GB" dirty="0"/>
          </a:p>
        </p:txBody>
      </p:sp>
      <p:sp>
        <p:nvSpPr>
          <p:cNvPr id="166" name="TextBox 165"/>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167" name="TextBox 166"/>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168" name="Straight Connector 167"/>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3" name="Group 172"/>
          <p:cNvGrpSpPr/>
          <p:nvPr/>
        </p:nvGrpSpPr>
        <p:grpSpPr>
          <a:xfrm>
            <a:off x="6676156" y="1984376"/>
            <a:ext cx="3009508" cy="90485"/>
            <a:chOff x="6391275" y="1755776"/>
            <a:chExt cx="3009900" cy="90485"/>
          </a:xfrm>
        </p:grpSpPr>
        <p:cxnSp>
          <p:nvCxnSpPr>
            <p:cNvPr id="320" name="Straight Connector 3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6676156" y="2950367"/>
            <a:ext cx="3009508" cy="90485"/>
            <a:chOff x="6391275" y="1755776"/>
            <a:chExt cx="3009900" cy="90485"/>
          </a:xfrm>
        </p:grpSpPr>
        <p:cxnSp>
          <p:nvCxnSpPr>
            <p:cNvPr id="311" name="Straight Connector 3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2722820" y="1343023"/>
            <a:ext cx="3124704" cy="894551"/>
            <a:chOff x="2723174" y="1114422"/>
            <a:chExt cx="3125111" cy="894551"/>
          </a:xfrm>
        </p:grpSpPr>
        <p:grpSp>
          <p:nvGrpSpPr>
            <p:cNvPr id="280" name="Group 279"/>
            <p:cNvGrpSpPr/>
            <p:nvPr/>
          </p:nvGrpSpPr>
          <p:grpSpPr>
            <a:xfrm>
              <a:off x="2728913" y="1744663"/>
              <a:ext cx="3119372" cy="90485"/>
              <a:chOff x="6391275" y="1755776"/>
              <a:chExt cx="3009900" cy="90485"/>
            </a:xfrm>
          </p:grpSpPr>
          <p:cxnSp>
            <p:nvCxnSpPr>
              <p:cNvPr id="287" name="Straight Connector 28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81" name="Straight Connector 280"/>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83" name="TextBox 282"/>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84" name="TextBox 283"/>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5" name="TextBox 284"/>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86" name="TextBox 285"/>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8" name="Group 177"/>
          <p:cNvGrpSpPr/>
          <p:nvPr/>
        </p:nvGrpSpPr>
        <p:grpSpPr>
          <a:xfrm>
            <a:off x="2725381" y="2320920"/>
            <a:ext cx="3124704" cy="894551"/>
            <a:chOff x="2723174" y="1114422"/>
            <a:chExt cx="3125111" cy="894551"/>
          </a:xfrm>
        </p:grpSpPr>
        <p:grpSp>
          <p:nvGrpSpPr>
            <p:cNvPr id="267" name="Group 266"/>
            <p:cNvGrpSpPr/>
            <p:nvPr/>
          </p:nvGrpSpPr>
          <p:grpSpPr>
            <a:xfrm>
              <a:off x="2728913" y="1744663"/>
              <a:ext cx="3119372" cy="90485"/>
              <a:chOff x="6391275" y="1755776"/>
              <a:chExt cx="3009900" cy="90485"/>
            </a:xfrm>
          </p:grpSpPr>
          <p:cxnSp>
            <p:nvCxnSpPr>
              <p:cNvPr id="274" name="Straight Connector 27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68" name="Straight Connector 26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9" name="TextBox 26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70" name="TextBox 26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71" name="TextBox 27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72" name="TextBox 27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73" name="TextBox 27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9" name="Group 178"/>
          <p:cNvGrpSpPr/>
          <p:nvPr/>
        </p:nvGrpSpPr>
        <p:grpSpPr>
          <a:xfrm>
            <a:off x="2735073" y="3255951"/>
            <a:ext cx="3124704" cy="894551"/>
            <a:chOff x="2723174" y="1114422"/>
            <a:chExt cx="3125111" cy="894551"/>
          </a:xfrm>
        </p:grpSpPr>
        <p:grpSp>
          <p:nvGrpSpPr>
            <p:cNvPr id="254" name="Group 253"/>
            <p:cNvGrpSpPr/>
            <p:nvPr/>
          </p:nvGrpSpPr>
          <p:grpSpPr>
            <a:xfrm>
              <a:off x="2728913" y="1744663"/>
              <a:ext cx="3119372" cy="90485"/>
              <a:chOff x="6391275" y="1755776"/>
              <a:chExt cx="3009900" cy="90485"/>
            </a:xfrm>
          </p:grpSpPr>
          <p:cxnSp>
            <p:nvCxnSpPr>
              <p:cNvPr id="261" name="Straight Connector 26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55" name="Straight Connector 254"/>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 name="TextBox 25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57" name="TextBox 25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58" name="TextBox 25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59" name="TextBox 25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60" name="TextBox 25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2" name="Group 181"/>
          <p:cNvGrpSpPr/>
          <p:nvPr/>
        </p:nvGrpSpPr>
        <p:grpSpPr>
          <a:xfrm>
            <a:off x="7361764" y="1847046"/>
            <a:ext cx="2335462" cy="407982"/>
            <a:chOff x="7076973" y="1618446"/>
            <a:chExt cx="2335766" cy="407982"/>
          </a:xfrm>
        </p:grpSpPr>
        <p:sp>
          <p:nvSpPr>
            <p:cNvPr id="224" name="TextBox 223"/>
            <p:cNvSpPr txBox="1"/>
            <p:nvPr/>
          </p:nvSpPr>
          <p:spPr>
            <a:xfrm>
              <a:off x="707697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22299" y="1618446"/>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6" name="TextBox 225"/>
            <p:cNvSpPr txBox="1"/>
            <p:nvPr/>
          </p:nvSpPr>
          <p:spPr>
            <a:xfrm>
              <a:off x="8648357" y="1840690"/>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7" name="TextBox 226"/>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22876" y="3010681"/>
            <a:ext cx="2335462" cy="185738"/>
            <a:chOff x="7045223" y="1824035"/>
            <a:chExt cx="2335766" cy="185738"/>
          </a:xfrm>
        </p:grpSpPr>
        <p:sp>
          <p:nvSpPr>
            <p:cNvPr id="220" name="TextBox 219"/>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1" name="TextBox 220"/>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2" name="TextBox 22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3" name="TextBox 22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86" name="Straight Connector 185"/>
          <p:cNvCxnSpPr/>
          <p:nvPr/>
        </p:nvCxnSpPr>
        <p:spPr>
          <a:xfrm>
            <a:off x="285139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6290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426074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99051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571410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038059"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8102339"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49519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01" name="TextBox 200"/>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02" name="TextBox 201"/>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nvGrpSpPr>
          <p:cNvPr id="354" name="Group 353"/>
          <p:cNvGrpSpPr/>
          <p:nvPr/>
        </p:nvGrpSpPr>
        <p:grpSpPr>
          <a:xfrm>
            <a:off x="3095895" y="1386416"/>
            <a:ext cx="2342824" cy="928350"/>
            <a:chOff x="3096298" y="1386416"/>
            <a:chExt cx="2343129" cy="928350"/>
          </a:xfrm>
        </p:grpSpPr>
        <p:sp>
          <p:nvSpPr>
            <p:cNvPr id="340" name="Arc 33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1" name="Arc 34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2" name="Straight Connector 341"/>
            <p:cNvCxnSpPr/>
            <p:nvPr/>
          </p:nvCxnSpPr>
          <p:spPr>
            <a:xfrm flipH="1">
              <a:off x="3816294" y="1767920"/>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43" name="Arc 34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Arc 34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5" name="Straight Connector 34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55" name="Group 354"/>
          <p:cNvGrpSpPr/>
          <p:nvPr/>
        </p:nvGrpSpPr>
        <p:grpSpPr>
          <a:xfrm>
            <a:off x="3166301" y="3306478"/>
            <a:ext cx="2223314" cy="928350"/>
            <a:chOff x="3096298" y="1386416"/>
            <a:chExt cx="2343129" cy="928350"/>
          </a:xfrm>
        </p:grpSpPr>
        <p:sp>
          <p:nvSpPr>
            <p:cNvPr id="356" name="Arc 355"/>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7" name="Arc 356"/>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8" name="Straight Connector 357"/>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59" name="Arc 358"/>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0" name="Arc 359"/>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1" name="Straight Connector 360"/>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2" name="Group 361"/>
          <p:cNvGrpSpPr/>
          <p:nvPr/>
        </p:nvGrpSpPr>
        <p:grpSpPr>
          <a:xfrm>
            <a:off x="3865503" y="3301510"/>
            <a:ext cx="2223314" cy="928350"/>
            <a:chOff x="3096298" y="1386416"/>
            <a:chExt cx="2343129" cy="928350"/>
          </a:xfrm>
        </p:grpSpPr>
        <p:sp>
          <p:nvSpPr>
            <p:cNvPr id="363" name="Arc 362"/>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4" name="Arc 363"/>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5" name="Straight Connector 364"/>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66" name="Arc 365"/>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7" name="Arc 366"/>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8" name="Straight Connector 367"/>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9" name="Group 368"/>
          <p:cNvGrpSpPr/>
          <p:nvPr/>
        </p:nvGrpSpPr>
        <p:grpSpPr>
          <a:xfrm>
            <a:off x="2432194" y="3293992"/>
            <a:ext cx="2223314" cy="928350"/>
            <a:chOff x="3096298" y="1386416"/>
            <a:chExt cx="2343129" cy="928350"/>
          </a:xfrm>
        </p:grpSpPr>
        <p:sp>
          <p:nvSpPr>
            <p:cNvPr id="370" name="Arc 36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Arc 37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2" name="Straight Connector 371"/>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73" name="Arc 37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Arc 37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5" name="Straight Connector 37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457246" y="3306074"/>
            <a:ext cx="1494272" cy="921120"/>
            <a:chOff x="3864629" y="1393644"/>
            <a:chExt cx="1574798" cy="921120"/>
          </a:xfrm>
        </p:grpSpPr>
        <p:sp>
          <p:nvSpPr>
            <p:cNvPr id="380" name="Arc 379"/>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1" name="Arc 380"/>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2" name="Straight Connector 381"/>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83" name="Group 382"/>
          <p:cNvGrpSpPr/>
          <p:nvPr/>
        </p:nvGrpSpPr>
        <p:grpSpPr>
          <a:xfrm>
            <a:off x="4594547" y="3311186"/>
            <a:ext cx="1532915" cy="921205"/>
            <a:chOff x="3096298" y="1386416"/>
            <a:chExt cx="1615524" cy="921205"/>
          </a:xfrm>
        </p:grpSpPr>
        <p:sp>
          <p:nvSpPr>
            <p:cNvPr id="384" name="Arc 383"/>
            <p:cNvSpPr/>
            <p:nvPr/>
          </p:nvSpPr>
          <p:spPr>
            <a:xfrm flipH="1">
              <a:off x="3873219" y="1659545"/>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5" name="Arc 384"/>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6" name="Straight Connector 385"/>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sp>
        <p:nvSpPr>
          <p:cNvPr id="185" name="TextBox 184"/>
          <p:cNvSpPr txBox="1"/>
          <p:nvPr/>
        </p:nvSpPr>
        <p:spPr>
          <a:xfrm>
            <a:off x="2503966" y="4282756"/>
            <a:ext cx="3809569" cy="646331"/>
          </a:xfrm>
          <a:prstGeom prst="rect">
            <a:avLst/>
          </a:prstGeom>
          <a:noFill/>
        </p:spPr>
        <p:txBody>
          <a:bodyPr wrap="none" rtlCol="0">
            <a:spAutoFit/>
          </a:bodyPr>
          <a:lstStyle/>
          <a:p>
            <a:r>
              <a:rPr lang="en-GB" dirty="0" smtClean="0"/>
              <a:t>Multiple images of frequency domain</a:t>
            </a:r>
          </a:p>
          <a:p>
            <a:r>
              <a:rPr lang="en-GB" dirty="0" smtClean="0"/>
              <a:t>Characteristic of original signal overlap</a:t>
            </a:r>
            <a:endParaRPr lang="en-GB" dirty="0"/>
          </a:p>
        </p:txBody>
      </p:sp>
      <p:sp>
        <p:nvSpPr>
          <p:cNvPr id="203" name="Freeform 202"/>
          <p:cNvSpPr/>
          <p:nvPr/>
        </p:nvSpPr>
        <p:spPr>
          <a:xfrm>
            <a:off x="6697585" y="1508933"/>
            <a:ext cx="3007127" cy="950177"/>
          </a:xfrm>
          <a:custGeom>
            <a:avLst/>
            <a:gdLst>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5844 w 3007519"/>
              <a:gd name="connsiteY46" fmla="*/ 819931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1081 w 3007519"/>
              <a:gd name="connsiteY46" fmla="*/ 829456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0619 w 3007519"/>
              <a:gd name="connsiteY50" fmla="*/ 781831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395288 w 3007519"/>
              <a:gd name="connsiteY19" fmla="*/ 219856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07519" h="950177">
                <a:moveTo>
                  <a:pt x="0" y="610381"/>
                </a:moveTo>
                <a:cubicBezTo>
                  <a:pt x="21233" y="625660"/>
                  <a:pt x="30560" y="626652"/>
                  <a:pt x="42863" y="638955"/>
                </a:cubicBezTo>
                <a:cubicBezTo>
                  <a:pt x="55166" y="651258"/>
                  <a:pt x="65088" y="671896"/>
                  <a:pt x="73819" y="684199"/>
                </a:cubicBezTo>
                <a:cubicBezTo>
                  <a:pt x="82550" y="696502"/>
                  <a:pt x="87313" y="708012"/>
                  <a:pt x="95250" y="712774"/>
                </a:cubicBezTo>
                <a:cubicBezTo>
                  <a:pt x="103188" y="717537"/>
                  <a:pt x="113903" y="717536"/>
                  <a:pt x="121444" y="712774"/>
                </a:cubicBezTo>
                <a:cubicBezTo>
                  <a:pt x="128985" y="708012"/>
                  <a:pt x="135732" y="700471"/>
                  <a:pt x="140494" y="684199"/>
                </a:cubicBezTo>
                <a:cubicBezTo>
                  <a:pt x="145256" y="667927"/>
                  <a:pt x="145653" y="655227"/>
                  <a:pt x="150019" y="615143"/>
                </a:cubicBezTo>
                <a:cubicBezTo>
                  <a:pt x="154385" y="575059"/>
                  <a:pt x="161926" y="489730"/>
                  <a:pt x="166688" y="443693"/>
                </a:cubicBezTo>
                <a:cubicBezTo>
                  <a:pt x="171451" y="397655"/>
                  <a:pt x="173435" y="374240"/>
                  <a:pt x="178594" y="338918"/>
                </a:cubicBezTo>
                <a:cubicBezTo>
                  <a:pt x="183753" y="303596"/>
                  <a:pt x="192485" y="253987"/>
                  <a:pt x="197644" y="231762"/>
                </a:cubicBezTo>
                <a:cubicBezTo>
                  <a:pt x="202803" y="209537"/>
                  <a:pt x="204391" y="211918"/>
                  <a:pt x="209550" y="205568"/>
                </a:cubicBezTo>
                <a:cubicBezTo>
                  <a:pt x="214709" y="199218"/>
                  <a:pt x="222250" y="193662"/>
                  <a:pt x="228600" y="193662"/>
                </a:cubicBezTo>
                <a:cubicBezTo>
                  <a:pt x="234950" y="193662"/>
                  <a:pt x="240506" y="191677"/>
                  <a:pt x="247650" y="205568"/>
                </a:cubicBezTo>
                <a:cubicBezTo>
                  <a:pt x="254794" y="219459"/>
                  <a:pt x="263922" y="256369"/>
                  <a:pt x="271463" y="277006"/>
                </a:cubicBezTo>
                <a:cubicBezTo>
                  <a:pt x="279004" y="297643"/>
                  <a:pt x="285353" y="316693"/>
                  <a:pt x="292894" y="329393"/>
                </a:cubicBezTo>
                <a:cubicBezTo>
                  <a:pt x="300435" y="342093"/>
                  <a:pt x="308770" y="348443"/>
                  <a:pt x="316707" y="353206"/>
                </a:cubicBezTo>
                <a:cubicBezTo>
                  <a:pt x="324645" y="357968"/>
                  <a:pt x="332582" y="362730"/>
                  <a:pt x="340519" y="357968"/>
                </a:cubicBezTo>
                <a:cubicBezTo>
                  <a:pt x="348457" y="353205"/>
                  <a:pt x="357585" y="340109"/>
                  <a:pt x="364332" y="324631"/>
                </a:cubicBezTo>
                <a:cubicBezTo>
                  <a:pt x="371079" y="309153"/>
                  <a:pt x="375841" y="282562"/>
                  <a:pt x="381000" y="265099"/>
                </a:cubicBezTo>
                <a:cubicBezTo>
                  <a:pt x="386159" y="247637"/>
                  <a:pt x="389335" y="233747"/>
                  <a:pt x="395288" y="219856"/>
                </a:cubicBezTo>
                <a:cubicBezTo>
                  <a:pt x="401241" y="205965"/>
                  <a:pt x="408782" y="190090"/>
                  <a:pt x="416719" y="181755"/>
                </a:cubicBezTo>
                <a:cubicBezTo>
                  <a:pt x="424657" y="173421"/>
                  <a:pt x="434976" y="169849"/>
                  <a:pt x="442913" y="169849"/>
                </a:cubicBezTo>
                <a:cubicBezTo>
                  <a:pt x="450850" y="169849"/>
                  <a:pt x="457994" y="171040"/>
                  <a:pt x="464344" y="181756"/>
                </a:cubicBezTo>
                <a:cubicBezTo>
                  <a:pt x="470694" y="192472"/>
                  <a:pt x="476251" y="210331"/>
                  <a:pt x="481013" y="234143"/>
                </a:cubicBezTo>
                <a:cubicBezTo>
                  <a:pt x="485775" y="257955"/>
                  <a:pt x="489347" y="279387"/>
                  <a:pt x="492919" y="324631"/>
                </a:cubicBezTo>
                <a:cubicBezTo>
                  <a:pt x="496491" y="369875"/>
                  <a:pt x="497682" y="439725"/>
                  <a:pt x="502444" y="505606"/>
                </a:cubicBezTo>
                <a:cubicBezTo>
                  <a:pt x="507207" y="571487"/>
                  <a:pt x="515541" y="660784"/>
                  <a:pt x="521494" y="719918"/>
                </a:cubicBezTo>
                <a:cubicBezTo>
                  <a:pt x="527447" y="779052"/>
                  <a:pt x="532210" y="828662"/>
                  <a:pt x="538163" y="860412"/>
                </a:cubicBezTo>
                <a:cubicBezTo>
                  <a:pt x="544116" y="892162"/>
                  <a:pt x="550863" y="898909"/>
                  <a:pt x="557213" y="910418"/>
                </a:cubicBezTo>
                <a:cubicBezTo>
                  <a:pt x="563563" y="921927"/>
                  <a:pt x="569516" y="930262"/>
                  <a:pt x="576263" y="929468"/>
                </a:cubicBezTo>
                <a:cubicBezTo>
                  <a:pt x="583010" y="928674"/>
                  <a:pt x="590947" y="921928"/>
                  <a:pt x="597694" y="905656"/>
                </a:cubicBezTo>
                <a:cubicBezTo>
                  <a:pt x="604441" y="889384"/>
                  <a:pt x="607616" y="894940"/>
                  <a:pt x="616744" y="831837"/>
                </a:cubicBezTo>
                <a:cubicBezTo>
                  <a:pt x="625872" y="768734"/>
                  <a:pt x="643732" y="627050"/>
                  <a:pt x="652463" y="527037"/>
                </a:cubicBezTo>
                <a:cubicBezTo>
                  <a:pt x="661194" y="427024"/>
                  <a:pt x="663576" y="299231"/>
                  <a:pt x="669132" y="231762"/>
                </a:cubicBezTo>
                <a:cubicBezTo>
                  <a:pt x="674688" y="164293"/>
                  <a:pt x="679053" y="146036"/>
                  <a:pt x="685800" y="122224"/>
                </a:cubicBezTo>
                <a:cubicBezTo>
                  <a:pt x="692547" y="98412"/>
                  <a:pt x="700485" y="88490"/>
                  <a:pt x="709613" y="88887"/>
                </a:cubicBezTo>
                <a:cubicBezTo>
                  <a:pt x="718741" y="89284"/>
                  <a:pt x="732236" y="97221"/>
                  <a:pt x="740570" y="124605"/>
                </a:cubicBezTo>
                <a:cubicBezTo>
                  <a:pt x="748904" y="151989"/>
                  <a:pt x="751285" y="215887"/>
                  <a:pt x="759619" y="253193"/>
                </a:cubicBezTo>
                <a:cubicBezTo>
                  <a:pt x="767953" y="290499"/>
                  <a:pt x="777478" y="328599"/>
                  <a:pt x="790575" y="348443"/>
                </a:cubicBezTo>
                <a:cubicBezTo>
                  <a:pt x="803672" y="368287"/>
                  <a:pt x="821928" y="375034"/>
                  <a:pt x="838200" y="372256"/>
                </a:cubicBezTo>
                <a:cubicBezTo>
                  <a:pt x="854472" y="369478"/>
                  <a:pt x="874713" y="347649"/>
                  <a:pt x="888207" y="331774"/>
                </a:cubicBezTo>
                <a:cubicBezTo>
                  <a:pt x="901701" y="315899"/>
                  <a:pt x="910432" y="290103"/>
                  <a:pt x="919163" y="277006"/>
                </a:cubicBezTo>
                <a:cubicBezTo>
                  <a:pt x="927894" y="263909"/>
                  <a:pt x="931863" y="251209"/>
                  <a:pt x="940594" y="253193"/>
                </a:cubicBezTo>
                <a:cubicBezTo>
                  <a:pt x="949325" y="255177"/>
                  <a:pt x="961629" y="247240"/>
                  <a:pt x="971551" y="288912"/>
                </a:cubicBezTo>
                <a:cubicBezTo>
                  <a:pt x="981473" y="330584"/>
                  <a:pt x="992188" y="427421"/>
                  <a:pt x="1000125" y="503224"/>
                </a:cubicBezTo>
                <a:cubicBezTo>
                  <a:pt x="1008062" y="579027"/>
                  <a:pt x="1014016" y="689359"/>
                  <a:pt x="1019175" y="743731"/>
                </a:cubicBezTo>
                <a:cubicBezTo>
                  <a:pt x="1024334" y="798103"/>
                  <a:pt x="1024731" y="804850"/>
                  <a:pt x="1031081" y="829456"/>
                </a:cubicBezTo>
                <a:cubicBezTo>
                  <a:pt x="1037431" y="854062"/>
                  <a:pt x="1046956" y="879462"/>
                  <a:pt x="1057275" y="891368"/>
                </a:cubicBezTo>
                <a:cubicBezTo>
                  <a:pt x="1067594" y="903274"/>
                  <a:pt x="1083072" y="903671"/>
                  <a:pt x="1092994" y="900893"/>
                </a:cubicBezTo>
                <a:cubicBezTo>
                  <a:pt x="1102916" y="898115"/>
                  <a:pt x="1107679" y="894940"/>
                  <a:pt x="1116807" y="874699"/>
                </a:cubicBezTo>
                <a:cubicBezTo>
                  <a:pt x="1125935" y="854459"/>
                  <a:pt x="1139031" y="808422"/>
                  <a:pt x="1147762" y="779450"/>
                </a:cubicBezTo>
                <a:cubicBezTo>
                  <a:pt x="1156493" y="750478"/>
                  <a:pt x="1161256" y="718331"/>
                  <a:pt x="1169194" y="700868"/>
                </a:cubicBezTo>
                <a:cubicBezTo>
                  <a:pt x="1177132" y="683405"/>
                  <a:pt x="1186260" y="673880"/>
                  <a:pt x="1195388" y="674674"/>
                </a:cubicBezTo>
                <a:cubicBezTo>
                  <a:pt x="1204516" y="675468"/>
                  <a:pt x="1216422" y="682612"/>
                  <a:pt x="1223963" y="705631"/>
                </a:cubicBezTo>
                <a:cubicBezTo>
                  <a:pt x="1231504" y="728650"/>
                  <a:pt x="1235076" y="778259"/>
                  <a:pt x="1240632" y="812787"/>
                </a:cubicBezTo>
                <a:cubicBezTo>
                  <a:pt x="1246188" y="847315"/>
                  <a:pt x="1247378" y="892558"/>
                  <a:pt x="1257300" y="912799"/>
                </a:cubicBezTo>
                <a:cubicBezTo>
                  <a:pt x="1267222" y="933040"/>
                  <a:pt x="1287860" y="936215"/>
                  <a:pt x="1300163" y="934231"/>
                </a:cubicBezTo>
                <a:cubicBezTo>
                  <a:pt x="1312466" y="932247"/>
                  <a:pt x="1321991" y="939787"/>
                  <a:pt x="1331119" y="900893"/>
                </a:cubicBezTo>
                <a:cubicBezTo>
                  <a:pt x="1340247" y="861999"/>
                  <a:pt x="1345407" y="814771"/>
                  <a:pt x="1354932" y="700868"/>
                </a:cubicBezTo>
                <a:cubicBezTo>
                  <a:pt x="1364457" y="586965"/>
                  <a:pt x="1380332" y="318677"/>
                  <a:pt x="1388269" y="217474"/>
                </a:cubicBezTo>
                <a:cubicBezTo>
                  <a:pt x="1396206" y="116271"/>
                  <a:pt x="1398191" y="120636"/>
                  <a:pt x="1402557" y="93649"/>
                </a:cubicBezTo>
                <a:cubicBezTo>
                  <a:pt x="1406923" y="66662"/>
                  <a:pt x="1408907" y="65074"/>
                  <a:pt x="1414463" y="55549"/>
                </a:cubicBezTo>
                <a:cubicBezTo>
                  <a:pt x="1420019" y="46024"/>
                  <a:pt x="1427163" y="36499"/>
                  <a:pt x="1435894" y="36499"/>
                </a:cubicBezTo>
                <a:cubicBezTo>
                  <a:pt x="1444625" y="36499"/>
                  <a:pt x="1458119" y="37293"/>
                  <a:pt x="1466850" y="55549"/>
                </a:cubicBezTo>
                <a:cubicBezTo>
                  <a:pt x="1475581" y="73805"/>
                  <a:pt x="1481535" y="116271"/>
                  <a:pt x="1488282" y="146037"/>
                </a:cubicBezTo>
                <a:cubicBezTo>
                  <a:pt x="1495029" y="175803"/>
                  <a:pt x="1501776" y="210331"/>
                  <a:pt x="1507332" y="234143"/>
                </a:cubicBezTo>
                <a:cubicBezTo>
                  <a:pt x="1512888" y="257955"/>
                  <a:pt x="1513682" y="278196"/>
                  <a:pt x="1521619" y="288912"/>
                </a:cubicBezTo>
                <a:cubicBezTo>
                  <a:pt x="1529556" y="299628"/>
                  <a:pt x="1543447" y="303597"/>
                  <a:pt x="1554956" y="298438"/>
                </a:cubicBezTo>
                <a:cubicBezTo>
                  <a:pt x="1566465" y="293279"/>
                  <a:pt x="1581548" y="277005"/>
                  <a:pt x="1590676" y="257955"/>
                </a:cubicBezTo>
                <a:cubicBezTo>
                  <a:pt x="1599804" y="238905"/>
                  <a:pt x="1603772" y="206759"/>
                  <a:pt x="1609725" y="184137"/>
                </a:cubicBezTo>
                <a:cubicBezTo>
                  <a:pt x="1615678" y="161515"/>
                  <a:pt x="1621235" y="135718"/>
                  <a:pt x="1626394" y="122224"/>
                </a:cubicBezTo>
                <a:cubicBezTo>
                  <a:pt x="1631553" y="108730"/>
                  <a:pt x="1633141" y="102777"/>
                  <a:pt x="1640682" y="103174"/>
                </a:cubicBezTo>
                <a:cubicBezTo>
                  <a:pt x="1648223" y="103571"/>
                  <a:pt x="1661716" y="97619"/>
                  <a:pt x="1671638" y="124606"/>
                </a:cubicBezTo>
                <a:cubicBezTo>
                  <a:pt x="1681560" y="151593"/>
                  <a:pt x="1690291" y="221046"/>
                  <a:pt x="1700213" y="265099"/>
                </a:cubicBezTo>
                <a:cubicBezTo>
                  <a:pt x="1710135" y="309152"/>
                  <a:pt x="1722438" y="361540"/>
                  <a:pt x="1731169" y="388924"/>
                </a:cubicBezTo>
                <a:cubicBezTo>
                  <a:pt x="1739900" y="416308"/>
                  <a:pt x="1745853" y="421865"/>
                  <a:pt x="1752600" y="429406"/>
                </a:cubicBezTo>
                <a:cubicBezTo>
                  <a:pt x="1759347" y="436947"/>
                  <a:pt x="1766094" y="437740"/>
                  <a:pt x="1771650" y="434168"/>
                </a:cubicBezTo>
                <a:cubicBezTo>
                  <a:pt x="1777206" y="430596"/>
                  <a:pt x="1778794" y="431786"/>
                  <a:pt x="1785938" y="407974"/>
                </a:cubicBezTo>
                <a:cubicBezTo>
                  <a:pt x="1793082" y="384162"/>
                  <a:pt x="1807369" y="321852"/>
                  <a:pt x="1814513" y="291293"/>
                </a:cubicBezTo>
                <a:cubicBezTo>
                  <a:pt x="1821657" y="260734"/>
                  <a:pt x="1822847" y="240493"/>
                  <a:pt x="1828800" y="224618"/>
                </a:cubicBezTo>
                <a:cubicBezTo>
                  <a:pt x="1834753" y="208743"/>
                  <a:pt x="1841104" y="198821"/>
                  <a:pt x="1850232" y="196043"/>
                </a:cubicBezTo>
                <a:cubicBezTo>
                  <a:pt x="1859360" y="193265"/>
                  <a:pt x="1872854" y="191280"/>
                  <a:pt x="1883569" y="207949"/>
                </a:cubicBezTo>
                <a:cubicBezTo>
                  <a:pt x="1894284" y="224618"/>
                  <a:pt x="1906984" y="273434"/>
                  <a:pt x="1914525" y="296056"/>
                </a:cubicBezTo>
                <a:cubicBezTo>
                  <a:pt x="1922066" y="318678"/>
                  <a:pt x="1920082" y="333362"/>
                  <a:pt x="1928813" y="343681"/>
                </a:cubicBezTo>
                <a:cubicBezTo>
                  <a:pt x="1937544" y="354000"/>
                  <a:pt x="1957388" y="362334"/>
                  <a:pt x="1966913" y="357968"/>
                </a:cubicBezTo>
                <a:cubicBezTo>
                  <a:pt x="1976438" y="353602"/>
                  <a:pt x="1980010" y="330981"/>
                  <a:pt x="1985963" y="317487"/>
                </a:cubicBezTo>
                <a:cubicBezTo>
                  <a:pt x="1991916" y="303993"/>
                  <a:pt x="1994695" y="283356"/>
                  <a:pt x="2002632" y="277006"/>
                </a:cubicBezTo>
                <a:cubicBezTo>
                  <a:pt x="2010569" y="270656"/>
                  <a:pt x="2025651" y="268671"/>
                  <a:pt x="2033588" y="279387"/>
                </a:cubicBezTo>
                <a:cubicBezTo>
                  <a:pt x="2041526" y="290102"/>
                  <a:pt x="2042320" y="264702"/>
                  <a:pt x="2050257" y="341299"/>
                </a:cubicBezTo>
                <a:cubicBezTo>
                  <a:pt x="2058194" y="417896"/>
                  <a:pt x="2073276" y="646099"/>
                  <a:pt x="2081213" y="738968"/>
                </a:cubicBezTo>
                <a:cubicBezTo>
                  <a:pt x="2089151" y="831837"/>
                  <a:pt x="2089151" y="863984"/>
                  <a:pt x="2097882" y="898512"/>
                </a:cubicBezTo>
                <a:cubicBezTo>
                  <a:pt x="2106613" y="933040"/>
                  <a:pt x="2121297" y="946137"/>
                  <a:pt x="2133600" y="946137"/>
                </a:cubicBezTo>
                <a:cubicBezTo>
                  <a:pt x="2145903" y="946137"/>
                  <a:pt x="2156222" y="970743"/>
                  <a:pt x="2171700" y="898512"/>
                </a:cubicBezTo>
                <a:cubicBezTo>
                  <a:pt x="2187178" y="826281"/>
                  <a:pt x="2210594" y="638558"/>
                  <a:pt x="2226469" y="512749"/>
                </a:cubicBezTo>
                <a:cubicBezTo>
                  <a:pt x="2242344" y="386940"/>
                  <a:pt x="2255838" y="223031"/>
                  <a:pt x="2266950" y="143656"/>
                </a:cubicBezTo>
                <a:cubicBezTo>
                  <a:pt x="2278062" y="64281"/>
                  <a:pt x="2284413" y="60311"/>
                  <a:pt x="2293144" y="36499"/>
                </a:cubicBezTo>
                <a:cubicBezTo>
                  <a:pt x="2301875" y="12687"/>
                  <a:pt x="2309019" y="1971"/>
                  <a:pt x="2319338" y="781"/>
                </a:cubicBezTo>
                <a:cubicBezTo>
                  <a:pt x="2329657" y="-410"/>
                  <a:pt x="2342754" y="-4378"/>
                  <a:pt x="2355057" y="29356"/>
                </a:cubicBezTo>
                <a:cubicBezTo>
                  <a:pt x="2367360" y="63090"/>
                  <a:pt x="2383632" y="158737"/>
                  <a:pt x="2393157" y="203187"/>
                </a:cubicBezTo>
                <a:cubicBezTo>
                  <a:pt x="2402682" y="247637"/>
                  <a:pt x="2405063" y="273434"/>
                  <a:pt x="2412207" y="296056"/>
                </a:cubicBezTo>
                <a:cubicBezTo>
                  <a:pt x="2419351" y="318678"/>
                  <a:pt x="2428081" y="329790"/>
                  <a:pt x="2436019" y="338918"/>
                </a:cubicBezTo>
                <a:cubicBezTo>
                  <a:pt x="2443957" y="348046"/>
                  <a:pt x="2451498" y="355586"/>
                  <a:pt x="2459832" y="350824"/>
                </a:cubicBezTo>
                <a:cubicBezTo>
                  <a:pt x="2468166" y="346062"/>
                  <a:pt x="2475310" y="336140"/>
                  <a:pt x="2486025" y="310343"/>
                </a:cubicBezTo>
                <a:cubicBezTo>
                  <a:pt x="2496740" y="284546"/>
                  <a:pt x="2513409" y="221443"/>
                  <a:pt x="2524125" y="196043"/>
                </a:cubicBezTo>
                <a:cubicBezTo>
                  <a:pt x="2534841" y="170643"/>
                  <a:pt x="2539603" y="161119"/>
                  <a:pt x="2550319" y="157944"/>
                </a:cubicBezTo>
                <a:cubicBezTo>
                  <a:pt x="2561035" y="154769"/>
                  <a:pt x="2576513" y="146037"/>
                  <a:pt x="2588419" y="176993"/>
                </a:cubicBezTo>
                <a:cubicBezTo>
                  <a:pt x="2600325" y="207949"/>
                  <a:pt x="2613820" y="289309"/>
                  <a:pt x="2621757" y="343681"/>
                </a:cubicBezTo>
                <a:cubicBezTo>
                  <a:pt x="2629694" y="398053"/>
                  <a:pt x="2631679" y="445280"/>
                  <a:pt x="2636044" y="503224"/>
                </a:cubicBezTo>
                <a:cubicBezTo>
                  <a:pt x="2640410" y="561168"/>
                  <a:pt x="2640806" y="651656"/>
                  <a:pt x="2647950" y="691343"/>
                </a:cubicBezTo>
                <a:cubicBezTo>
                  <a:pt x="2655094" y="731030"/>
                  <a:pt x="2669382" y="734999"/>
                  <a:pt x="2678907" y="741349"/>
                </a:cubicBezTo>
                <a:cubicBezTo>
                  <a:pt x="2688432" y="747699"/>
                  <a:pt x="2693591" y="765559"/>
                  <a:pt x="2705100" y="729443"/>
                </a:cubicBezTo>
                <a:cubicBezTo>
                  <a:pt x="2716609" y="693328"/>
                  <a:pt x="2732485" y="605618"/>
                  <a:pt x="2747963" y="524656"/>
                </a:cubicBezTo>
                <a:cubicBezTo>
                  <a:pt x="2763441" y="443694"/>
                  <a:pt x="2781697" y="316693"/>
                  <a:pt x="2797969" y="243668"/>
                </a:cubicBezTo>
                <a:cubicBezTo>
                  <a:pt x="2814241" y="170643"/>
                  <a:pt x="2831703" y="117462"/>
                  <a:pt x="2845594" y="86506"/>
                </a:cubicBezTo>
                <a:cubicBezTo>
                  <a:pt x="2859485" y="55550"/>
                  <a:pt x="2869407" y="57534"/>
                  <a:pt x="2881313" y="57931"/>
                </a:cubicBezTo>
                <a:cubicBezTo>
                  <a:pt x="2893219" y="58328"/>
                  <a:pt x="2902348" y="61106"/>
                  <a:pt x="2917032" y="88887"/>
                </a:cubicBezTo>
                <a:cubicBezTo>
                  <a:pt x="2931716" y="116668"/>
                  <a:pt x="2954338" y="187312"/>
                  <a:pt x="2969419" y="224618"/>
                </a:cubicBezTo>
                <a:cubicBezTo>
                  <a:pt x="2984500" y="261924"/>
                  <a:pt x="3007519" y="312724"/>
                  <a:pt x="3007519" y="312724"/>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447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608599" cy="576000"/>
          </a:xfrm>
        </p:spPr>
        <p:txBody>
          <a:bodyPr>
            <a:normAutofit fontScale="90000"/>
          </a:bodyPr>
          <a:lstStyle/>
          <a:p>
            <a:r>
              <a:rPr lang="en-GB" dirty="0"/>
              <a:t>A</a:t>
            </a:r>
            <a:r>
              <a:rPr lang="en-GB" dirty="0" smtClean="0"/>
              <a:t>liasing</a:t>
            </a:r>
            <a:endParaRPr lang="en-GB" dirty="0"/>
          </a:p>
        </p:txBody>
      </p:sp>
      <p:sp>
        <p:nvSpPr>
          <p:cNvPr id="166" name="TextBox 165"/>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167" name="TextBox 166"/>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168" name="Straight Connector 167"/>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6676156" y="4150501"/>
            <a:ext cx="0" cy="869174"/>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3" name="Group 172"/>
          <p:cNvGrpSpPr/>
          <p:nvPr/>
        </p:nvGrpSpPr>
        <p:grpSpPr>
          <a:xfrm>
            <a:off x="6676156" y="1984376"/>
            <a:ext cx="3009508" cy="90485"/>
            <a:chOff x="6391275" y="1755776"/>
            <a:chExt cx="3009900" cy="90485"/>
          </a:xfrm>
        </p:grpSpPr>
        <p:cxnSp>
          <p:nvCxnSpPr>
            <p:cNvPr id="320" name="Straight Connector 3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6676156" y="2950367"/>
            <a:ext cx="3009508" cy="90485"/>
            <a:chOff x="6391275" y="1755776"/>
            <a:chExt cx="3009900" cy="90485"/>
          </a:xfrm>
        </p:grpSpPr>
        <p:cxnSp>
          <p:nvCxnSpPr>
            <p:cNvPr id="311" name="Straight Connector 3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6676156" y="4843488"/>
            <a:ext cx="3009508" cy="90485"/>
            <a:chOff x="6391275" y="1755776"/>
            <a:chExt cx="3009900" cy="90485"/>
          </a:xfrm>
        </p:grpSpPr>
        <p:cxnSp>
          <p:nvCxnSpPr>
            <p:cNvPr id="302" name="Straight Connector 30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2722820" y="1343023"/>
            <a:ext cx="3124704" cy="894551"/>
            <a:chOff x="2723174" y="1114422"/>
            <a:chExt cx="3125111" cy="894551"/>
          </a:xfrm>
        </p:grpSpPr>
        <p:grpSp>
          <p:nvGrpSpPr>
            <p:cNvPr id="280" name="Group 279"/>
            <p:cNvGrpSpPr/>
            <p:nvPr/>
          </p:nvGrpSpPr>
          <p:grpSpPr>
            <a:xfrm>
              <a:off x="2728913" y="1744663"/>
              <a:ext cx="3119372" cy="90485"/>
              <a:chOff x="6391275" y="1755776"/>
              <a:chExt cx="3009900" cy="90485"/>
            </a:xfrm>
          </p:grpSpPr>
          <p:cxnSp>
            <p:nvCxnSpPr>
              <p:cNvPr id="287" name="Straight Connector 28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81" name="Straight Connector 280"/>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83" name="TextBox 282"/>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84" name="TextBox 283"/>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5" name="TextBox 284"/>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86" name="TextBox 285"/>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8" name="Group 177"/>
          <p:cNvGrpSpPr/>
          <p:nvPr/>
        </p:nvGrpSpPr>
        <p:grpSpPr>
          <a:xfrm>
            <a:off x="2725381" y="2320920"/>
            <a:ext cx="3124704" cy="894551"/>
            <a:chOff x="2723174" y="1114422"/>
            <a:chExt cx="3125111" cy="894551"/>
          </a:xfrm>
        </p:grpSpPr>
        <p:grpSp>
          <p:nvGrpSpPr>
            <p:cNvPr id="267" name="Group 266"/>
            <p:cNvGrpSpPr/>
            <p:nvPr/>
          </p:nvGrpSpPr>
          <p:grpSpPr>
            <a:xfrm>
              <a:off x="2728913" y="1744663"/>
              <a:ext cx="3119372" cy="90485"/>
              <a:chOff x="6391275" y="1755776"/>
              <a:chExt cx="3009900" cy="90485"/>
            </a:xfrm>
          </p:grpSpPr>
          <p:cxnSp>
            <p:nvCxnSpPr>
              <p:cNvPr id="274" name="Straight Connector 27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68" name="Straight Connector 26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9" name="TextBox 26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70" name="TextBox 26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71" name="TextBox 27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72" name="TextBox 27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73" name="TextBox 27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9" name="Group 178"/>
          <p:cNvGrpSpPr/>
          <p:nvPr/>
        </p:nvGrpSpPr>
        <p:grpSpPr>
          <a:xfrm>
            <a:off x="2735073" y="3255951"/>
            <a:ext cx="3124704" cy="894551"/>
            <a:chOff x="2723174" y="1114422"/>
            <a:chExt cx="3125111" cy="894551"/>
          </a:xfrm>
        </p:grpSpPr>
        <p:grpSp>
          <p:nvGrpSpPr>
            <p:cNvPr id="254" name="Group 253"/>
            <p:cNvGrpSpPr/>
            <p:nvPr/>
          </p:nvGrpSpPr>
          <p:grpSpPr>
            <a:xfrm>
              <a:off x="2728913" y="1744663"/>
              <a:ext cx="3119372" cy="90485"/>
              <a:chOff x="6391275" y="1755776"/>
              <a:chExt cx="3009900" cy="90485"/>
            </a:xfrm>
          </p:grpSpPr>
          <p:cxnSp>
            <p:nvCxnSpPr>
              <p:cNvPr id="261" name="Straight Connector 26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55" name="Straight Connector 254"/>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 name="TextBox 25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57" name="TextBox 25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58" name="TextBox 25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59" name="TextBox 25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60" name="TextBox 25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0" name="Group 179"/>
          <p:cNvGrpSpPr/>
          <p:nvPr/>
        </p:nvGrpSpPr>
        <p:grpSpPr>
          <a:xfrm>
            <a:off x="2742548" y="4215579"/>
            <a:ext cx="3124704" cy="894551"/>
            <a:chOff x="2723174" y="1114422"/>
            <a:chExt cx="3125111" cy="894551"/>
          </a:xfrm>
        </p:grpSpPr>
        <p:grpSp>
          <p:nvGrpSpPr>
            <p:cNvPr id="241" name="Group 240"/>
            <p:cNvGrpSpPr/>
            <p:nvPr/>
          </p:nvGrpSpPr>
          <p:grpSpPr>
            <a:xfrm>
              <a:off x="2728913" y="1744663"/>
              <a:ext cx="3119372" cy="90485"/>
              <a:chOff x="6391275" y="1755776"/>
              <a:chExt cx="3009900" cy="90485"/>
            </a:xfrm>
          </p:grpSpPr>
          <p:cxnSp>
            <p:nvCxnSpPr>
              <p:cNvPr id="248" name="Straight Connector 2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44" name="TextBox 2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45" name="TextBox 2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46" name="TextBox 2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47" name="TextBox 2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2" name="Group 181"/>
          <p:cNvGrpSpPr/>
          <p:nvPr/>
        </p:nvGrpSpPr>
        <p:grpSpPr>
          <a:xfrm>
            <a:off x="7361764" y="1847046"/>
            <a:ext cx="2335462" cy="407982"/>
            <a:chOff x="7076973" y="1618446"/>
            <a:chExt cx="2335766" cy="407982"/>
          </a:xfrm>
        </p:grpSpPr>
        <p:sp>
          <p:nvSpPr>
            <p:cNvPr id="224" name="TextBox 223"/>
            <p:cNvSpPr txBox="1"/>
            <p:nvPr/>
          </p:nvSpPr>
          <p:spPr>
            <a:xfrm>
              <a:off x="707697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22299" y="1618446"/>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6" name="TextBox 225"/>
            <p:cNvSpPr txBox="1"/>
            <p:nvPr/>
          </p:nvSpPr>
          <p:spPr>
            <a:xfrm>
              <a:off x="8648357" y="1840690"/>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7" name="TextBox 226"/>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22876" y="3010681"/>
            <a:ext cx="2335462" cy="185738"/>
            <a:chOff x="7045223" y="1824035"/>
            <a:chExt cx="2335766" cy="185738"/>
          </a:xfrm>
        </p:grpSpPr>
        <p:sp>
          <p:nvSpPr>
            <p:cNvPr id="220" name="TextBox 219"/>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1" name="TextBox 220"/>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2" name="TextBox 22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3" name="TextBox 22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4" name="Group 183"/>
          <p:cNvGrpSpPr/>
          <p:nvPr/>
        </p:nvGrpSpPr>
        <p:grpSpPr>
          <a:xfrm>
            <a:off x="7330018" y="4905340"/>
            <a:ext cx="2335462" cy="185738"/>
            <a:chOff x="7045223" y="1824035"/>
            <a:chExt cx="2335766" cy="185738"/>
          </a:xfrm>
        </p:grpSpPr>
        <p:sp>
          <p:nvSpPr>
            <p:cNvPr id="216" name="TextBox 215"/>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17" name="TextBox 216"/>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18" name="TextBox 217"/>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19" name="TextBox 218"/>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86" name="Straight Connector 185"/>
          <p:cNvCxnSpPr/>
          <p:nvPr/>
        </p:nvCxnSpPr>
        <p:spPr>
          <a:xfrm>
            <a:off x="285139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6290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426074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99051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571410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038059"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8102339"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49519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01" name="TextBox 200"/>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02" name="TextBox 201"/>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07" name="Straight Connector 206"/>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11" name="Freeform 210"/>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4" name="Group 353"/>
          <p:cNvGrpSpPr/>
          <p:nvPr/>
        </p:nvGrpSpPr>
        <p:grpSpPr>
          <a:xfrm>
            <a:off x="3095895" y="1386416"/>
            <a:ext cx="2342824" cy="928350"/>
            <a:chOff x="3096298" y="1386416"/>
            <a:chExt cx="2343129" cy="928350"/>
          </a:xfrm>
        </p:grpSpPr>
        <p:sp>
          <p:nvSpPr>
            <p:cNvPr id="340" name="Arc 33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1" name="Arc 34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2" name="Straight Connector 341"/>
            <p:cNvCxnSpPr/>
            <p:nvPr/>
          </p:nvCxnSpPr>
          <p:spPr>
            <a:xfrm flipH="1">
              <a:off x="3816294" y="1767822"/>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43" name="Arc 34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Arc 34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5" name="Straight Connector 34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55" name="Group 354"/>
          <p:cNvGrpSpPr/>
          <p:nvPr/>
        </p:nvGrpSpPr>
        <p:grpSpPr>
          <a:xfrm>
            <a:off x="3166301" y="3306478"/>
            <a:ext cx="2223314" cy="928350"/>
            <a:chOff x="3096298" y="1386416"/>
            <a:chExt cx="2343129" cy="928350"/>
          </a:xfrm>
        </p:grpSpPr>
        <p:sp>
          <p:nvSpPr>
            <p:cNvPr id="356" name="Arc 355"/>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7" name="Arc 356"/>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8" name="Straight Connector 357"/>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59" name="Arc 358"/>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0" name="Arc 359"/>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1" name="Straight Connector 360"/>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2" name="Group 361"/>
          <p:cNvGrpSpPr/>
          <p:nvPr/>
        </p:nvGrpSpPr>
        <p:grpSpPr>
          <a:xfrm>
            <a:off x="3865503" y="3301510"/>
            <a:ext cx="2223314" cy="928350"/>
            <a:chOff x="3096298" y="1386416"/>
            <a:chExt cx="2343129" cy="928350"/>
          </a:xfrm>
        </p:grpSpPr>
        <p:sp>
          <p:nvSpPr>
            <p:cNvPr id="363" name="Arc 362"/>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4" name="Arc 363"/>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5" name="Straight Connector 364"/>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66" name="Arc 365"/>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7" name="Arc 366"/>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8" name="Straight Connector 367"/>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9" name="Group 368"/>
          <p:cNvGrpSpPr/>
          <p:nvPr/>
        </p:nvGrpSpPr>
        <p:grpSpPr>
          <a:xfrm>
            <a:off x="2432194" y="3293992"/>
            <a:ext cx="2223314" cy="928350"/>
            <a:chOff x="3096298" y="1386416"/>
            <a:chExt cx="2343129" cy="928350"/>
          </a:xfrm>
        </p:grpSpPr>
        <p:sp>
          <p:nvSpPr>
            <p:cNvPr id="370" name="Arc 36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Arc 37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2" name="Straight Connector 371"/>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73" name="Arc 37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Arc 37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5" name="Straight Connector 37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457246" y="3306074"/>
            <a:ext cx="1494272" cy="921120"/>
            <a:chOff x="3864629" y="1393644"/>
            <a:chExt cx="1574798" cy="921120"/>
          </a:xfrm>
        </p:grpSpPr>
        <p:sp>
          <p:nvSpPr>
            <p:cNvPr id="380" name="Arc 379"/>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1" name="Arc 380"/>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2" name="Straight Connector 381"/>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83" name="Group 382"/>
          <p:cNvGrpSpPr/>
          <p:nvPr/>
        </p:nvGrpSpPr>
        <p:grpSpPr>
          <a:xfrm>
            <a:off x="4594547" y="3311186"/>
            <a:ext cx="1532915" cy="921205"/>
            <a:chOff x="3096298" y="1386416"/>
            <a:chExt cx="1615524" cy="921205"/>
          </a:xfrm>
        </p:grpSpPr>
        <p:sp>
          <p:nvSpPr>
            <p:cNvPr id="384" name="Arc 383"/>
            <p:cNvSpPr/>
            <p:nvPr/>
          </p:nvSpPr>
          <p:spPr>
            <a:xfrm flipH="1">
              <a:off x="3873219" y="1659545"/>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5" name="Arc 384"/>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6" name="Straight Connector 385"/>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sp>
        <p:nvSpPr>
          <p:cNvPr id="185" name="TextBox 184"/>
          <p:cNvSpPr txBox="1"/>
          <p:nvPr/>
        </p:nvSpPr>
        <p:spPr>
          <a:xfrm>
            <a:off x="2677254" y="5397727"/>
            <a:ext cx="8315115" cy="369332"/>
          </a:xfrm>
          <a:prstGeom prst="rect">
            <a:avLst/>
          </a:prstGeom>
          <a:noFill/>
        </p:spPr>
        <p:txBody>
          <a:bodyPr wrap="square" rtlCol="0">
            <a:spAutoFit/>
          </a:bodyPr>
          <a:lstStyle/>
          <a:p>
            <a:r>
              <a:rPr lang="en-GB" dirty="0" smtClean="0"/>
              <a:t>Reconstruction of original continuous signal by low pass filtering Is not possible</a:t>
            </a:r>
            <a:endParaRPr lang="en-GB" dirty="0"/>
          </a:p>
        </p:txBody>
      </p:sp>
      <p:sp>
        <p:nvSpPr>
          <p:cNvPr id="203" name="Freeform 202"/>
          <p:cNvSpPr/>
          <p:nvPr/>
        </p:nvSpPr>
        <p:spPr>
          <a:xfrm>
            <a:off x="6697585" y="1508933"/>
            <a:ext cx="3007127" cy="950177"/>
          </a:xfrm>
          <a:custGeom>
            <a:avLst/>
            <a:gdLst>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5844 w 3007519"/>
              <a:gd name="connsiteY46" fmla="*/ 819931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1081 w 3007519"/>
              <a:gd name="connsiteY46" fmla="*/ 829456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0619 w 3007519"/>
              <a:gd name="connsiteY50" fmla="*/ 781831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395288 w 3007519"/>
              <a:gd name="connsiteY19" fmla="*/ 219856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07519" h="950177">
                <a:moveTo>
                  <a:pt x="0" y="610381"/>
                </a:moveTo>
                <a:cubicBezTo>
                  <a:pt x="21233" y="625660"/>
                  <a:pt x="30560" y="626652"/>
                  <a:pt x="42863" y="638955"/>
                </a:cubicBezTo>
                <a:cubicBezTo>
                  <a:pt x="55166" y="651258"/>
                  <a:pt x="65088" y="671896"/>
                  <a:pt x="73819" y="684199"/>
                </a:cubicBezTo>
                <a:cubicBezTo>
                  <a:pt x="82550" y="696502"/>
                  <a:pt x="87313" y="708012"/>
                  <a:pt x="95250" y="712774"/>
                </a:cubicBezTo>
                <a:cubicBezTo>
                  <a:pt x="103188" y="717537"/>
                  <a:pt x="113903" y="717536"/>
                  <a:pt x="121444" y="712774"/>
                </a:cubicBezTo>
                <a:cubicBezTo>
                  <a:pt x="128985" y="708012"/>
                  <a:pt x="135732" y="700471"/>
                  <a:pt x="140494" y="684199"/>
                </a:cubicBezTo>
                <a:cubicBezTo>
                  <a:pt x="145256" y="667927"/>
                  <a:pt x="145653" y="655227"/>
                  <a:pt x="150019" y="615143"/>
                </a:cubicBezTo>
                <a:cubicBezTo>
                  <a:pt x="154385" y="575059"/>
                  <a:pt x="161926" y="489730"/>
                  <a:pt x="166688" y="443693"/>
                </a:cubicBezTo>
                <a:cubicBezTo>
                  <a:pt x="171451" y="397655"/>
                  <a:pt x="173435" y="374240"/>
                  <a:pt x="178594" y="338918"/>
                </a:cubicBezTo>
                <a:cubicBezTo>
                  <a:pt x="183753" y="303596"/>
                  <a:pt x="192485" y="253987"/>
                  <a:pt x="197644" y="231762"/>
                </a:cubicBezTo>
                <a:cubicBezTo>
                  <a:pt x="202803" y="209537"/>
                  <a:pt x="204391" y="211918"/>
                  <a:pt x="209550" y="205568"/>
                </a:cubicBezTo>
                <a:cubicBezTo>
                  <a:pt x="214709" y="199218"/>
                  <a:pt x="222250" y="193662"/>
                  <a:pt x="228600" y="193662"/>
                </a:cubicBezTo>
                <a:cubicBezTo>
                  <a:pt x="234950" y="193662"/>
                  <a:pt x="240506" y="191677"/>
                  <a:pt x="247650" y="205568"/>
                </a:cubicBezTo>
                <a:cubicBezTo>
                  <a:pt x="254794" y="219459"/>
                  <a:pt x="263922" y="256369"/>
                  <a:pt x="271463" y="277006"/>
                </a:cubicBezTo>
                <a:cubicBezTo>
                  <a:pt x="279004" y="297643"/>
                  <a:pt x="285353" y="316693"/>
                  <a:pt x="292894" y="329393"/>
                </a:cubicBezTo>
                <a:cubicBezTo>
                  <a:pt x="300435" y="342093"/>
                  <a:pt x="308770" y="348443"/>
                  <a:pt x="316707" y="353206"/>
                </a:cubicBezTo>
                <a:cubicBezTo>
                  <a:pt x="324645" y="357968"/>
                  <a:pt x="332582" y="362730"/>
                  <a:pt x="340519" y="357968"/>
                </a:cubicBezTo>
                <a:cubicBezTo>
                  <a:pt x="348457" y="353205"/>
                  <a:pt x="357585" y="340109"/>
                  <a:pt x="364332" y="324631"/>
                </a:cubicBezTo>
                <a:cubicBezTo>
                  <a:pt x="371079" y="309153"/>
                  <a:pt x="375841" y="282562"/>
                  <a:pt x="381000" y="265099"/>
                </a:cubicBezTo>
                <a:cubicBezTo>
                  <a:pt x="386159" y="247637"/>
                  <a:pt x="389335" y="233747"/>
                  <a:pt x="395288" y="219856"/>
                </a:cubicBezTo>
                <a:cubicBezTo>
                  <a:pt x="401241" y="205965"/>
                  <a:pt x="408782" y="190090"/>
                  <a:pt x="416719" y="181755"/>
                </a:cubicBezTo>
                <a:cubicBezTo>
                  <a:pt x="424657" y="173421"/>
                  <a:pt x="434976" y="169849"/>
                  <a:pt x="442913" y="169849"/>
                </a:cubicBezTo>
                <a:cubicBezTo>
                  <a:pt x="450850" y="169849"/>
                  <a:pt x="457994" y="171040"/>
                  <a:pt x="464344" y="181756"/>
                </a:cubicBezTo>
                <a:cubicBezTo>
                  <a:pt x="470694" y="192472"/>
                  <a:pt x="476251" y="210331"/>
                  <a:pt x="481013" y="234143"/>
                </a:cubicBezTo>
                <a:cubicBezTo>
                  <a:pt x="485775" y="257955"/>
                  <a:pt x="489347" y="279387"/>
                  <a:pt x="492919" y="324631"/>
                </a:cubicBezTo>
                <a:cubicBezTo>
                  <a:pt x="496491" y="369875"/>
                  <a:pt x="497682" y="439725"/>
                  <a:pt x="502444" y="505606"/>
                </a:cubicBezTo>
                <a:cubicBezTo>
                  <a:pt x="507207" y="571487"/>
                  <a:pt x="515541" y="660784"/>
                  <a:pt x="521494" y="719918"/>
                </a:cubicBezTo>
                <a:cubicBezTo>
                  <a:pt x="527447" y="779052"/>
                  <a:pt x="532210" y="828662"/>
                  <a:pt x="538163" y="860412"/>
                </a:cubicBezTo>
                <a:cubicBezTo>
                  <a:pt x="544116" y="892162"/>
                  <a:pt x="550863" y="898909"/>
                  <a:pt x="557213" y="910418"/>
                </a:cubicBezTo>
                <a:cubicBezTo>
                  <a:pt x="563563" y="921927"/>
                  <a:pt x="569516" y="930262"/>
                  <a:pt x="576263" y="929468"/>
                </a:cubicBezTo>
                <a:cubicBezTo>
                  <a:pt x="583010" y="928674"/>
                  <a:pt x="590947" y="921928"/>
                  <a:pt x="597694" y="905656"/>
                </a:cubicBezTo>
                <a:cubicBezTo>
                  <a:pt x="604441" y="889384"/>
                  <a:pt x="607616" y="894940"/>
                  <a:pt x="616744" y="831837"/>
                </a:cubicBezTo>
                <a:cubicBezTo>
                  <a:pt x="625872" y="768734"/>
                  <a:pt x="643732" y="627050"/>
                  <a:pt x="652463" y="527037"/>
                </a:cubicBezTo>
                <a:cubicBezTo>
                  <a:pt x="661194" y="427024"/>
                  <a:pt x="663576" y="299231"/>
                  <a:pt x="669132" y="231762"/>
                </a:cubicBezTo>
                <a:cubicBezTo>
                  <a:pt x="674688" y="164293"/>
                  <a:pt x="679053" y="146036"/>
                  <a:pt x="685800" y="122224"/>
                </a:cubicBezTo>
                <a:cubicBezTo>
                  <a:pt x="692547" y="98412"/>
                  <a:pt x="700485" y="88490"/>
                  <a:pt x="709613" y="88887"/>
                </a:cubicBezTo>
                <a:cubicBezTo>
                  <a:pt x="718741" y="89284"/>
                  <a:pt x="732236" y="97221"/>
                  <a:pt x="740570" y="124605"/>
                </a:cubicBezTo>
                <a:cubicBezTo>
                  <a:pt x="748904" y="151989"/>
                  <a:pt x="751285" y="215887"/>
                  <a:pt x="759619" y="253193"/>
                </a:cubicBezTo>
                <a:cubicBezTo>
                  <a:pt x="767953" y="290499"/>
                  <a:pt x="777478" y="328599"/>
                  <a:pt x="790575" y="348443"/>
                </a:cubicBezTo>
                <a:cubicBezTo>
                  <a:pt x="803672" y="368287"/>
                  <a:pt x="821928" y="375034"/>
                  <a:pt x="838200" y="372256"/>
                </a:cubicBezTo>
                <a:cubicBezTo>
                  <a:pt x="854472" y="369478"/>
                  <a:pt x="874713" y="347649"/>
                  <a:pt x="888207" y="331774"/>
                </a:cubicBezTo>
                <a:cubicBezTo>
                  <a:pt x="901701" y="315899"/>
                  <a:pt x="910432" y="290103"/>
                  <a:pt x="919163" y="277006"/>
                </a:cubicBezTo>
                <a:cubicBezTo>
                  <a:pt x="927894" y="263909"/>
                  <a:pt x="931863" y="251209"/>
                  <a:pt x="940594" y="253193"/>
                </a:cubicBezTo>
                <a:cubicBezTo>
                  <a:pt x="949325" y="255177"/>
                  <a:pt x="961629" y="247240"/>
                  <a:pt x="971551" y="288912"/>
                </a:cubicBezTo>
                <a:cubicBezTo>
                  <a:pt x="981473" y="330584"/>
                  <a:pt x="992188" y="427421"/>
                  <a:pt x="1000125" y="503224"/>
                </a:cubicBezTo>
                <a:cubicBezTo>
                  <a:pt x="1008062" y="579027"/>
                  <a:pt x="1014016" y="689359"/>
                  <a:pt x="1019175" y="743731"/>
                </a:cubicBezTo>
                <a:cubicBezTo>
                  <a:pt x="1024334" y="798103"/>
                  <a:pt x="1024731" y="804850"/>
                  <a:pt x="1031081" y="829456"/>
                </a:cubicBezTo>
                <a:cubicBezTo>
                  <a:pt x="1037431" y="854062"/>
                  <a:pt x="1046956" y="879462"/>
                  <a:pt x="1057275" y="891368"/>
                </a:cubicBezTo>
                <a:cubicBezTo>
                  <a:pt x="1067594" y="903274"/>
                  <a:pt x="1083072" y="903671"/>
                  <a:pt x="1092994" y="900893"/>
                </a:cubicBezTo>
                <a:cubicBezTo>
                  <a:pt x="1102916" y="898115"/>
                  <a:pt x="1107679" y="894940"/>
                  <a:pt x="1116807" y="874699"/>
                </a:cubicBezTo>
                <a:cubicBezTo>
                  <a:pt x="1125935" y="854459"/>
                  <a:pt x="1139031" y="808422"/>
                  <a:pt x="1147762" y="779450"/>
                </a:cubicBezTo>
                <a:cubicBezTo>
                  <a:pt x="1156493" y="750478"/>
                  <a:pt x="1161256" y="718331"/>
                  <a:pt x="1169194" y="700868"/>
                </a:cubicBezTo>
                <a:cubicBezTo>
                  <a:pt x="1177132" y="683405"/>
                  <a:pt x="1186260" y="673880"/>
                  <a:pt x="1195388" y="674674"/>
                </a:cubicBezTo>
                <a:cubicBezTo>
                  <a:pt x="1204516" y="675468"/>
                  <a:pt x="1216422" y="682612"/>
                  <a:pt x="1223963" y="705631"/>
                </a:cubicBezTo>
                <a:cubicBezTo>
                  <a:pt x="1231504" y="728650"/>
                  <a:pt x="1235076" y="778259"/>
                  <a:pt x="1240632" y="812787"/>
                </a:cubicBezTo>
                <a:cubicBezTo>
                  <a:pt x="1246188" y="847315"/>
                  <a:pt x="1247378" y="892558"/>
                  <a:pt x="1257300" y="912799"/>
                </a:cubicBezTo>
                <a:cubicBezTo>
                  <a:pt x="1267222" y="933040"/>
                  <a:pt x="1287860" y="936215"/>
                  <a:pt x="1300163" y="934231"/>
                </a:cubicBezTo>
                <a:cubicBezTo>
                  <a:pt x="1312466" y="932247"/>
                  <a:pt x="1321991" y="939787"/>
                  <a:pt x="1331119" y="900893"/>
                </a:cubicBezTo>
                <a:cubicBezTo>
                  <a:pt x="1340247" y="861999"/>
                  <a:pt x="1345407" y="814771"/>
                  <a:pt x="1354932" y="700868"/>
                </a:cubicBezTo>
                <a:cubicBezTo>
                  <a:pt x="1364457" y="586965"/>
                  <a:pt x="1380332" y="318677"/>
                  <a:pt x="1388269" y="217474"/>
                </a:cubicBezTo>
                <a:cubicBezTo>
                  <a:pt x="1396206" y="116271"/>
                  <a:pt x="1398191" y="120636"/>
                  <a:pt x="1402557" y="93649"/>
                </a:cubicBezTo>
                <a:cubicBezTo>
                  <a:pt x="1406923" y="66662"/>
                  <a:pt x="1408907" y="65074"/>
                  <a:pt x="1414463" y="55549"/>
                </a:cubicBezTo>
                <a:cubicBezTo>
                  <a:pt x="1420019" y="46024"/>
                  <a:pt x="1427163" y="36499"/>
                  <a:pt x="1435894" y="36499"/>
                </a:cubicBezTo>
                <a:cubicBezTo>
                  <a:pt x="1444625" y="36499"/>
                  <a:pt x="1458119" y="37293"/>
                  <a:pt x="1466850" y="55549"/>
                </a:cubicBezTo>
                <a:cubicBezTo>
                  <a:pt x="1475581" y="73805"/>
                  <a:pt x="1481535" y="116271"/>
                  <a:pt x="1488282" y="146037"/>
                </a:cubicBezTo>
                <a:cubicBezTo>
                  <a:pt x="1495029" y="175803"/>
                  <a:pt x="1501776" y="210331"/>
                  <a:pt x="1507332" y="234143"/>
                </a:cubicBezTo>
                <a:cubicBezTo>
                  <a:pt x="1512888" y="257955"/>
                  <a:pt x="1513682" y="278196"/>
                  <a:pt x="1521619" y="288912"/>
                </a:cubicBezTo>
                <a:cubicBezTo>
                  <a:pt x="1529556" y="299628"/>
                  <a:pt x="1543447" y="303597"/>
                  <a:pt x="1554956" y="298438"/>
                </a:cubicBezTo>
                <a:cubicBezTo>
                  <a:pt x="1566465" y="293279"/>
                  <a:pt x="1581548" y="277005"/>
                  <a:pt x="1590676" y="257955"/>
                </a:cubicBezTo>
                <a:cubicBezTo>
                  <a:pt x="1599804" y="238905"/>
                  <a:pt x="1603772" y="206759"/>
                  <a:pt x="1609725" y="184137"/>
                </a:cubicBezTo>
                <a:cubicBezTo>
                  <a:pt x="1615678" y="161515"/>
                  <a:pt x="1621235" y="135718"/>
                  <a:pt x="1626394" y="122224"/>
                </a:cubicBezTo>
                <a:cubicBezTo>
                  <a:pt x="1631553" y="108730"/>
                  <a:pt x="1633141" y="102777"/>
                  <a:pt x="1640682" y="103174"/>
                </a:cubicBezTo>
                <a:cubicBezTo>
                  <a:pt x="1648223" y="103571"/>
                  <a:pt x="1661716" y="97619"/>
                  <a:pt x="1671638" y="124606"/>
                </a:cubicBezTo>
                <a:cubicBezTo>
                  <a:pt x="1681560" y="151593"/>
                  <a:pt x="1690291" y="221046"/>
                  <a:pt x="1700213" y="265099"/>
                </a:cubicBezTo>
                <a:cubicBezTo>
                  <a:pt x="1710135" y="309152"/>
                  <a:pt x="1722438" y="361540"/>
                  <a:pt x="1731169" y="388924"/>
                </a:cubicBezTo>
                <a:cubicBezTo>
                  <a:pt x="1739900" y="416308"/>
                  <a:pt x="1745853" y="421865"/>
                  <a:pt x="1752600" y="429406"/>
                </a:cubicBezTo>
                <a:cubicBezTo>
                  <a:pt x="1759347" y="436947"/>
                  <a:pt x="1766094" y="437740"/>
                  <a:pt x="1771650" y="434168"/>
                </a:cubicBezTo>
                <a:cubicBezTo>
                  <a:pt x="1777206" y="430596"/>
                  <a:pt x="1778794" y="431786"/>
                  <a:pt x="1785938" y="407974"/>
                </a:cubicBezTo>
                <a:cubicBezTo>
                  <a:pt x="1793082" y="384162"/>
                  <a:pt x="1807369" y="321852"/>
                  <a:pt x="1814513" y="291293"/>
                </a:cubicBezTo>
                <a:cubicBezTo>
                  <a:pt x="1821657" y="260734"/>
                  <a:pt x="1822847" y="240493"/>
                  <a:pt x="1828800" y="224618"/>
                </a:cubicBezTo>
                <a:cubicBezTo>
                  <a:pt x="1834753" y="208743"/>
                  <a:pt x="1841104" y="198821"/>
                  <a:pt x="1850232" y="196043"/>
                </a:cubicBezTo>
                <a:cubicBezTo>
                  <a:pt x="1859360" y="193265"/>
                  <a:pt x="1872854" y="191280"/>
                  <a:pt x="1883569" y="207949"/>
                </a:cubicBezTo>
                <a:cubicBezTo>
                  <a:pt x="1894284" y="224618"/>
                  <a:pt x="1906984" y="273434"/>
                  <a:pt x="1914525" y="296056"/>
                </a:cubicBezTo>
                <a:cubicBezTo>
                  <a:pt x="1922066" y="318678"/>
                  <a:pt x="1920082" y="333362"/>
                  <a:pt x="1928813" y="343681"/>
                </a:cubicBezTo>
                <a:cubicBezTo>
                  <a:pt x="1937544" y="354000"/>
                  <a:pt x="1957388" y="362334"/>
                  <a:pt x="1966913" y="357968"/>
                </a:cubicBezTo>
                <a:cubicBezTo>
                  <a:pt x="1976438" y="353602"/>
                  <a:pt x="1980010" y="330981"/>
                  <a:pt x="1985963" y="317487"/>
                </a:cubicBezTo>
                <a:cubicBezTo>
                  <a:pt x="1991916" y="303993"/>
                  <a:pt x="1994695" y="283356"/>
                  <a:pt x="2002632" y="277006"/>
                </a:cubicBezTo>
                <a:cubicBezTo>
                  <a:pt x="2010569" y="270656"/>
                  <a:pt x="2025651" y="268671"/>
                  <a:pt x="2033588" y="279387"/>
                </a:cubicBezTo>
                <a:cubicBezTo>
                  <a:pt x="2041526" y="290102"/>
                  <a:pt x="2042320" y="264702"/>
                  <a:pt x="2050257" y="341299"/>
                </a:cubicBezTo>
                <a:cubicBezTo>
                  <a:pt x="2058194" y="417896"/>
                  <a:pt x="2073276" y="646099"/>
                  <a:pt x="2081213" y="738968"/>
                </a:cubicBezTo>
                <a:cubicBezTo>
                  <a:pt x="2089151" y="831837"/>
                  <a:pt x="2089151" y="863984"/>
                  <a:pt x="2097882" y="898512"/>
                </a:cubicBezTo>
                <a:cubicBezTo>
                  <a:pt x="2106613" y="933040"/>
                  <a:pt x="2121297" y="946137"/>
                  <a:pt x="2133600" y="946137"/>
                </a:cubicBezTo>
                <a:cubicBezTo>
                  <a:pt x="2145903" y="946137"/>
                  <a:pt x="2156222" y="970743"/>
                  <a:pt x="2171700" y="898512"/>
                </a:cubicBezTo>
                <a:cubicBezTo>
                  <a:pt x="2187178" y="826281"/>
                  <a:pt x="2210594" y="638558"/>
                  <a:pt x="2226469" y="512749"/>
                </a:cubicBezTo>
                <a:cubicBezTo>
                  <a:pt x="2242344" y="386940"/>
                  <a:pt x="2255838" y="223031"/>
                  <a:pt x="2266950" y="143656"/>
                </a:cubicBezTo>
                <a:cubicBezTo>
                  <a:pt x="2278062" y="64281"/>
                  <a:pt x="2284413" y="60311"/>
                  <a:pt x="2293144" y="36499"/>
                </a:cubicBezTo>
                <a:cubicBezTo>
                  <a:pt x="2301875" y="12687"/>
                  <a:pt x="2309019" y="1971"/>
                  <a:pt x="2319338" y="781"/>
                </a:cubicBezTo>
                <a:cubicBezTo>
                  <a:pt x="2329657" y="-410"/>
                  <a:pt x="2342754" y="-4378"/>
                  <a:pt x="2355057" y="29356"/>
                </a:cubicBezTo>
                <a:cubicBezTo>
                  <a:pt x="2367360" y="63090"/>
                  <a:pt x="2383632" y="158737"/>
                  <a:pt x="2393157" y="203187"/>
                </a:cubicBezTo>
                <a:cubicBezTo>
                  <a:pt x="2402682" y="247637"/>
                  <a:pt x="2405063" y="273434"/>
                  <a:pt x="2412207" y="296056"/>
                </a:cubicBezTo>
                <a:cubicBezTo>
                  <a:pt x="2419351" y="318678"/>
                  <a:pt x="2428081" y="329790"/>
                  <a:pt x="2436019" y="338918"/>
                </a:cubicBezTo>
                <a:cubicBezTo>
                  <a:pt x="2443957" y="348046"/>
                  <a:pt x="2451498" y="355586"/>
                  <a:pt x="2459832" y="350824"/>
                </a:cubicBezTo>
                <a:cubicBezTo>
                  <a:pt x="2468166" y="346062"/>
                  <a:pt x="2475310" y="336140"/>
                  <a:pt x="2486025" y="310343"/>
                </a:cubicBezTo>
                <a:cubicBezTo>
                  <a:pt x="2496740" y="284546"/>
                  <a:pt x="2513409" y="221443"/>
                  <a:pt x="2524125" y="196043"/>
                </a:cubicBezTo>
                <a:cubicBezTo>
                  <a:pt x="2534841" y="170643"/>
                  <a:pt x="2539603" y="161119"/>
                  <a:pt x="2550319" y="157944"/>
                </a:cubicBezTo>
                <a:cubicBezTo>
                  <a:pt x="2561035" y="154769"/>
                  <a:pt x="2576513" y="146037"/>
                  <a:pt x="2588419" y="176993"/>
                </a:cubicBezTo>
                <a:cubicBezTo>
                  <a:pt x="2600325" y="207949"/>
                  <a:pt x="2613820" y="289309"/>
                  <a:pt x="2621757" y="343681"/>
                </a:cubicBezTo>
                <a:cubicBezTo>
                  <a:pt x="2629694" y="398053"/>
                  <a:pt x="2631679" y="445280"/>
                  <a:pt x="2636044" y="503224"/>
                </a:cubicBezTo>
                <a:cubicBezTo>
                  <a:pt x="2640410" y="561168"/>
                  <a:pt x="2640806" y="651656"/>
                  <a:pt x="2647950" y="691343"/>
                </a:cubicBezTo>
                <a:cubicBezTo>
                  <a:pt x="2655094" y="731030"/>
                  <a:pt x="2669382" y="734999"/>
                  <a:pt x="2678907" y="741349"/>
                </a:cubicBezTo>
                <a:cubicBezTo>
                  <a:pt x="2688432" y="747699"/>
                  <a:pt x="2693591" y="765559"/>
                  <a:pt x="2705100" y="729443"/>
                </a:cubicBezTo>
                <a:cubicBezTo>
                  <a:pt x="2716609" y="693328"/>
                  <a:pt x="2732485" y="605618"/>
                  <a:pt x="2747963" y="524656"/>
                </a:cubicBezTo>
                <a:cubicBezTo>
                  <a:pt x="2763441" y="443694"/>
                  <a:pt x="2781697" y="316693"/>
                  <a:pt x="2797969" y="243668"/>
                </a:cubicBezTo>
                <a:cubicBezTo>
                  <a:pt x="2814241" y="170643"/>
                  <a:pt x="2831703" y="117462"/>
                  <a:pt x="2845594" y="86506"/>
                </a:cubicBezTo>
                <a:cubicBezTo>
                  <a:pt x="2859485" y="55550"/>
                  <a:pt x="2869407" y="57534"/>
                  <a:pt x="2881313" y="57931"/>
                </a:cubicBezTo>
                <a:cubicBezTo>
                  <a:pt x="2893219" y="58328"/>
                  <a:pt x="2902348" y="61106"/>
                  <a:pt x="2917032" y="88887"/>
                </a:cubicBezTo>
                <a:cubicBezTo>
                  <a:pt x="2931716" y="116668"/>
                  <a:pt x="2954338" y="187312"/>
                  <a:pt x="2969419" y="224618"/>
                </a:cubicBezTo>
                <a:cubicBezTo>
                  <a:pt x="2984500" y="261924"/>
                  <a:pt x="3007519" y="312724"/>
                  <a:pt x="3007519" y="312724"/>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74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 and Reconstruction</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83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608599" cy="576000"/>
          </a:xfrm>
        </p:spPr>
        <p:txBody>
          <a:bodyPr>
            <a:normAutofit fontScale="90000"/>
          </a:bodyPr>
          <a:lstStyle/>
          <a:p>
            <a:r>
              <a:rPr lang="en-GB" dirty="0"/>
              <a:t>A</a:t>
            </a:r>
            <a:r>
              <a:rPr lang="en-GB" dirty="0" smtClean="0"/>
              <a:t>liasing</a:t>
            </a:r>
            <a:endParaRPr lang="en-GB" dirty="0"/>
          </a:p>
        </p:txBody>
      </p:sp>
      <p:sp>
        <p:nvSpPr>
          <p:cNvPr id="166" name="TextBox 165"/>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167" name="TextBox 166"/>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168" name="Straight Connector 167"/>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6676156" y="4150501"/>
            <a:ext cx="0" cy="869174"/>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3" name="Group 172"/>
          <p:cNvGrpSpPr/>
          <p:nvPr/>
        </p:nvGrpSpPr>
        <p:grpSpPr>
          <a:xfrm>
            <a:off x="6676156" y="1984376"/>
            <a:ext cx="3009508" cy="90485"/>
            <a:chOff x="6391275" y="1755776"/>
            <a:chExt cx="3009900" cy="90485"/>
          </a:xfrm>
        </p:grpSpPr>
        <p:cxnSp>
          <p:nvCxnSpPr>
            <p:cNvPr id="320" name="Straight Connector 3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6676156" y="2950367"/>
            <a:ext cx="3009508" cy="90485"/>
            <a:chOff x="6391275" y="1755776"/>
            <a:chExt cx="3009900" cy="90485"/>
          </a:xfrm>
        </p:grpSpPr>
        <p:cxnSp>
          <p:nvCxnSpPr>
            <p:cNvPr id="311" name="Straight Connector 3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6676156" y="4843488"/>
            <a:ext cx="3009508" cy="90485"/>
            <a:chOff x="6391275" y="1755776"/>
            <a:chExt cx="3009900" cy="90485"/>
          </a:xfrm>
        </p:grpSpPr>
        <p:cxnSp>
          <p:nvCxnSpPr>
            <p:cNvPr id="302" name="Straight Connector 30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2722820" y="1343023"/>
            <a:ext cx="3124704" cy="894551"/>
            <a:chOff x="2723174" y="1114422"/>
            <a:chExt cx="3125111" cy="894551"/>
          </a:xfrm>
        </p:grpSpPr>
        <p:grpSp>
          <p:nvGrpSpPr>
            <p:cNvPr id="280" name="Group 279"/>
            <p:cNvGrpSpPr/>
            <p:nvPr/>
          </p:nvGrpSpPr>
          <p:grpSpPr>
            <a:xfrm>
              <a:off x="2728913" y="1744663"/>
              <a:ext cx="3119372" cy="90485"/>
              <a:chOff x="6391275" y="1755776"/>
              <a:chExt cx="3009900" cy="90485"/>
            </a:xfrm>
          </p:grpSpPr>
          <p:cxnSp>
            <p:nvCxnSpPr>
              <p:cNvPr id="287" name="Straight Connector 28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81" name="Straight Connector 280"/>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83" name="TextBox 282"/>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84" name="TextBox 283"/>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5" name="TextBox 284"/>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86" name="TextBox 285"/>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8" name="Group 177"/>
          <p:cNvGrpSpPr/>
          <p:nvPr/>
        </p:nvGrpSpPr>
        <p:grpSpPr>
          <a:xfrm>
            <a:off x="2725381" y="2320920"/>
            <a:ext cx="3124704" cy="894551"/>
            <a:chOff x="2723174" y="1114422"/>
            <a:chExt cx="3125111" cy="894551"/>
          </a:xfrm>
        </p:grpSpPr>
        <p:grpSp>
          <p:nvGrpSpPr>
            <p:cNvPr id="267" name="Group 266"/>
            <p:cNvGrpSpPr/>
            <p:nvPr/>
          </p:nvGrpSpPr>
          <p:grpSpPr>
            <a:xfrm>
              <a:off x="2728913" y="1744663"/>
              <a:ext cx="3119372" cy="90485"/>
              <a:chOff x="6391275" y="1755776"/>
              <a:chExt cx="3009900" cy="90485"/>
            </a:xfrm>
          </p:grpSpPr>
          <p:cxnSp>
            <p:nvCxnSpPr>
              <p:cNvPr id="274" name="Straight Connector 27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68" name="Straight Connector 26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9" name="TextBox 26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70" name="TextBox 26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71" name="TextBox 27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72" name="TextBox 27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73" name="TextBox 27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9" name="Group 178"/>
          <p:cNvGrpSpPr/>
          <p:nvPr/>
        </p:nvGrpSpPr>
        <p:grpSpPr>
          <a:xfrm>
            <a:off x="2735073" y="3255951"/>
            <a:ext cx="3124704" cy="894551"/>
            <a:chOff x="2723174" y="1114422"/>
            <a:chExt cx="3125111" cy="894551"/>
          </a:xfrm>
        </p:grpSpPr>
        <p:grpSp>
          <p:nvGrpSpPr>
            <p:cNvPr id="254" name="Group 253"/>
            <p:cNvGrpSpPr/>
            <p:nvPr/>
          </p:nvGrpSpPr>
          <p:grpSpPr>
            <a:xfrm>
              <a:off x="2728913" y="1744663"/>
              <a:ext cx="3119372" cy="90485"/>
              <a:chOff x="6391275" y="1755776"/>
              <a:chExt cx="3009900" cy="90485"/>
            </a:xfrm>
          </p:grpSpPr>
          <p:cxnSp>
            <p:nvCxnSpPr>
              <p:cNvPr id="261" name="Straight Connector 26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55" name="Straight Connector 254"/>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 name="TextBox 25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57" name="TextBox 25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58" name="TextBox 25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59" name="TextBox 25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60" name="TextBox 25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0" name="Group 179"/>
          <p:cNvGrpSpPr/>
          <p:nvPr/>
        </p:nvGrpSpPr>
        <p:grpSpPr>
          <a:xfrm>
            <a:off x="2742548" y="4215579"/>
            <a:ext cx="3124704" cy="894551"/>
            <a:chOff x="2723174" y="1114422"/>
            <a:chExt cx="3125111" cy="894551"/>
          </a:xfrm>
        </p:grpSpPr>
        <p:grpSp>
          <p:nvGrpSpPr>
            <p:cNvPr id="241" name="Group 240"/>
            <p:cNvGrpSpPr/>
            <p:nvPr/>
          </p:nvGrpSpPr>
          <p:grpSpPr>
            <a:xfrm>
              <a:off x="2728913" y="1744663"/>
              <a:ext cx="3119372" cy="90485"/>
              <a:chOff x="6391275" y="1755776"/>
              <a:chExt cx="3009900" cy="90485"/>
            </a:xfrm>
          </p:grpSpPr>
          <p:cxnSp>
            <p:nvCxnSpPr>
              <p:cNvPr id="248" name="Straight Connector 2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44" name="TextBox 2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45" name="TextBox 2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46" name="TextBox 2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47" name="TextBox 2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1" name="Group 180"/>
          <p:cNvGrpSpPr/>
          <p:nvPr/>
        </p:nvGrpSpPr>
        <p:grpSpPr>
          <a:xfrm>
            <a:off x="2749348" y="5169661"/>
            <a:ext cx="3124704" cy="894551"/>
            <a:chOff x="2723174" y="1114422"/>
            <a:chExt cx="3125111" cy="894551"/>
          </a:xfrm>
        </p:grpSpPr>
        <p:grpSp>
          <p:nvGrpSpPr>
            <p:cNvPr id="228" name="Group 227"/>
            <p:cNvGrpSpPr/>
            <p:nvPr/>
          </p:nvGrpSpPr>
          <p:grpSpPr>
            <a:xfrm>
              <a:off x="2728913" y="1744663"/>
              <a:ext cx="3119372" cy="90485"/>
              <a:chOff x="6391275" y="1755776"/>
              <a:chExt cx="3009900" cy="90485"/>
            </a:xfrm>
          </p:grpSpPr>
          <p:cxnSp>
            <p:nvCxnSpPr>
              <p:cNvPr id="235" name="Straight Connector 234"/>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29" name="Straight Connector 228"/>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0" name="TextBox 229"/>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31" name="TextBox 230"/>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32" name="TextBox 231"/>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33" name="TextBox 232"/>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34" name="TextBox 233"/>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2" name="Group 181"/>
          <p:cNvGrpSpPr/>
          <p:nvPr/>
        </p:nvGrpSpPr>
        <p:grpSpPr>
          <a:xfrm>
            <a:off x="7361764" y="1847046"/>
            <a:ext cx="2335462" cy="407982"/>
            <a:chOff x="7076973" y="1618446"/>
            <a:chExt cx="2335766" cy="407982"/>
          </a:xfrm>
        </p:grpSpPr>
        <p:sp>
          <p:nvSpPr>
            <p:cNvPr id="224" name="TextBox 223"/>
            <p:cNvSpPr txBox="1"/>
            <p:nvPr/>
          </p:nvSpPr>
          <p:spPr>
            <a:xfrm>
              <a:off x="707697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22299" y="1618446"/>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6" name="TextBox 225"/>
            <p:cNvSpPr txBox="1"/>
            <p:nvPr/>
          </p:nvSpPr>
          <p:spPr>
            <a:xfrm>
              <a:off x="8648357" y="1840690"/>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7" name="TextBox 226"/>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22876" y="3010681"/>
            <a:ext cx="2335462" cy="185738"/>
            <a:chOff x="7045223" y="1824035"/>
            <a:chExt cx="2335766" cy="185738"/>
          </a:xfrm>
        </p:grpSpPr>
        <p:sp>
          <p:nvSpPr>
            <p:cNvPr id="220" name="TextBox 219"/>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1" name="TextBox 220"/>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2" name="TextBox 22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3" name="TextBox 22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4" name="Group 183"/>
          <p:cNvGrpSpPr/>
          <p:nvPr/>
        </p:nvGrpSpPr>
        <p:grpSpPr>
          <a:xfrm>
            <a:off x="7330018" y="4905340"/>
            <a:ext cx="2335462" cy="185738"/>
            <a:chOff x="7045223" y="1824035"/>
            <a:chExt cx="2335766" cy="185738"/>
          </a:xfrm>
        </p:grpSpPr>
        <p:sp>
          <p:nvSpPr>
            <p:cNvPr id="216" name="TextBox 215"/>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17" name="TextBox 216"/>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18" name="TextBox 217"/>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19" name="TextBox 218"/>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86" name="Straight Connector 185"/>
          <p:cNvCxnSpPr/>
          <p:nvPr/>
        </p:nvCxnSpPr>
        <p:spPr>
          <a:xfrm>
            <a:off x="285139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6290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426074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99051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571410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038059"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8102339"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49519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01" name="TextBox 200"/>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02" name="TextBox 201"/>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07" name="Straight Connector 206"/>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11" name="Freeform 210"/>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4" name="Group 353"/>
          <p:cNvGrpSpPr/>
          <p:nvPr/>
        </p:nvGrpSpPr>
        <p:grpSpPr>
          <a:xfrm>
            <a:off x="3095895" y="1386416"/>
            <a:ext cx="2342824" cy="928350"/>
            <a:chOff x="3096298" y="1386416"/>
            <a:chExt cx="2343129" cy="928350"/>
          </a:xfrm>
        </p:grpSpPr>
        <p:sp>
          <p:nvSpPr>
            <p:cNvPr id="340" name="Arc 33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1" name="Arc 34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2" name="Straight Connector 341"/>
            <p:cNvCxnSpPr/>
            <p:nvPr/>
          </p:nvCxnSpPr>
          <p:spPr>
            <a:xfrm flipH="1">
              <a:off x="3816294" y="1767822"/>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43" name="Arc 34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Arc 34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5" name="Straight Connector 34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cxnSp>
        <p:nvCxnSpPr>
          <p:cNvPr id="348" name="Straight Connector 347"/>
          <p:cNvCxnSpPr/>
          <p:nvPr/>
        </p:nvCxnSpPr>
        <p:spPr>
          <a:xfrm>
            <a:off x="4619765" y="550227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p:nvCxnSpPr>
        <p:spPr>
          <a:xfrm>
            <a:off x="3951515" y="550227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350" name="Arc 349"/>
          <p:cNvSpPr/>
          <p:nvPr/>
        </p:nvSpPr>
        <p:spPr>
          <a:xfrm flipH="1">
            <a:off x="3862935" y="5401699"/>
            <a:ext cx="838494" cy="648076"/>
          </a:xfrm>
          <a:prstGeom prst="arc">
            <a:avLst>
              <a:gd name="adj1" fmla="val 16200000"/>
              <a:gd name="adj2" fmla="val 18692752"/>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1" name="Arc 350"/>
          <p:cNvSpPr/>
          <p:nvPr/>
        </p:nvSpPr>
        <p:spPr>
          <a:xfrm>
            <a:off x="3859364" y="5396934"/>
            <a:ext cx="816379" cy="648076"/>
          </a:xfrm>
          <a:prstGeom prst="arc">
            <a:avLst>
              <a:gd name="adj1" fmla="val 16200000"/>
              <a:gd name="adj2" fmla="val 18698021"/>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2" name="Arc 351"/>
          <p:cNvSpPr/>
          <p:nvPr/>
        </p:nvSpPr>
        <p:spPr>
          <a:xfrm flipH="1" flipV="1">
            <a:off x="4306337" y="4853819"/>
            <a:ext cx="838494" cy="649535"/>
          </a:xfrm>
          <a:prstGeom prst="arc">
            <a:avLst>
              <a:gd name="adj1" fmla="val 17160414"/>
              <a:gd name="adj2" fmla="val 18692752"/>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3" name="Arc 352"/>
          <p:cNvSpPr/>
          <p:nvPr/>
        </p:nvSpPr>
        <p:spPr>
          <a:xfrm flipV="1">
            <a:off x="3420911" y="4863344"/>
            <a:ext cx="816379" cy="649535"/>
          </a:xfrm>
          <a:prstGeom prst="arc">
            <a:avLst>
              <a:gd name="adj1" fmla="val 17302223"/>
              <a:gd name="adj2" fmla="val 18698021"/>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55" name="Group 354"/>
          <p:cNvGrpSpPr/>
          <p:nvPr/>
        </p:nvGrpSpPr>
        <p:grpSpPr>
          <a:xfrm>
            <a:off x="3166301" y="3306478"/>
            <a:ext cx="2223314" cy="928350"/>
            <a:chOff x="3096298" y="1386416"/>
            <a:chExt cx="2343129" cy="928350"/>
          </a:xfrm>
        </p:grpSpPr>
        <p:sp>
          <p:nvSpPr>
            <p:cNvPr id="356" name="Arc 355"/>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7" name="Arc 356"/>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8" name="Straight Connector 357"/>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59" name="Arc 358"/>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0" name="Arc 359"/>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1" name="Straight Connector 360"/>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2" name="Group 361"/>
          <p:cNvGrpSpPr/>
          <p:nvPr/>
        </p:nvGrpSpPr>
        <p:grpSpPr>
          <a:xfrm>
            <a:off x="3865503" y="3301510"/>
            <a:ext cx="2223314" cy="928350"/>
            <a:chOff x="3096298" y="1386416"/>
            <a:chExt cx="2343129" cy="928350"/>
          </a:xfrm>
        </p:grpSpPr>
        <p:sp>
          <p:nvSpPr>
            <p:cNvPr id="363" name="Arc 362"/>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4" name="Arc 363"/>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5" name="Straight Connector 364"/>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66" name="Arc 365"/>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7" name="Arc 366"/>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8" name="Straight Connector 367"/>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9" name="Group 368"/>
          <p:cNvGrpSpPr/>
          <p:nvPr/>
        </p:nvGrpSpPr>
        <p:grpSpPr>
          <a:xfrm>
            <a:off x="2432194" y="3293992"/>
            <a:ext cx="2223314" cy="928350"/>
            <a:chOff x="3096298" y="1386416"/>
            <a:chExt cx="2343129" cy="928350"/>
          </a:xfrm>
        </p:grpSpPr>
        <p:sp>
          <p:nvSpPr>
            <p:cNvPr id="370" name="Arc 36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Arc 37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2" name="Straight Connector 371"/>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73" name="Arc 37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Arc 37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5" name="Straight Connector 37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457246" y="3306074"/>
            <a:ext cx="1494272" cy="921120"/>
            <a:chOff x="3864629" y="1393644"/>
            <a:chExt cx="1574798" cy="921120"/>
          </a:xfrm>
        </p:grpSpPr>
        <p:sp>
          <p:nvSpPr>
            <p:cNvPr id="380" name="Arc 379"/>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1" name="Arc 380"/>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2" name="Straight Connector 381"/>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83" name="Group 382"/>
          <p:cNvGrpSpPr/>
          <p:nvPr/>
        </p:nvGrpSpPr>
        <p:grpSpPr>
          <a:xfrm>
            <a:off x="4594547" y="3311186"/>
            <a:ext cx="1532915" cy="921205"/>
            <a:chOff x="3096298" y="1386416"/>
            <a:chExt cx="1615524" cy="921205"/>
          </a:xfrm>
        </p:grpSpPr>
        <p:sp>
          <p:nvSpPr>
            <p:cNvPr id="384" name="Arc 383"/>
            <p:cNvSpPr/>
            <p:nvPr/>
          </p:nvSpPr>
          <p:spPr>
            <a:xfrm flipH="1">
              <a:off x="3873219" y="1659545"/>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5" name="Arc 384"/>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6" name="Straight Connector 385"/>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6563877" y="5482378"/>
            <a:ext cx="4190025" cy="646331"/>
          </a:xfrm>
          <a:prstGeom prst="rect">
            <a:avLst/>
          </a:prstGeom>
          <a:noFill/>
        </p:spPr>
        <p:txBody>
          <a:bodyPr wrap="none" rtlCol="0">
            <a:spAutoFit/>
          </a:bodyPr>
          <a:lstStyle/>
          <a:p>
            <a:r>
              <a:rPr lang="en-GB" dirty="0" smtClean="0"/>
              <a:t>Reconstructed signal will not equal original</a:t>
            </a:r>
          </a:p>
          <a:p>
            <a:r>
              <a:rPr lang="en-GB" dirty="0"/>
              <a:t>c</a:t>
            </a:r>
            <a:r>
              <a:rPr lang="en-GB" dirty="0" smtClean="0"/>
              <a:t>ontinuous signal</a:t>
            </a:r>
            <a:endParaRPr lang="en-GB" dirty="0"/>
          </a:p>
        </p:txBody>
      </p:sp>
      <p:sp>
        <p:nvSpPr>
          <p:cNvPr id="205" name="Freeform 204"/>
          <p:cNvSpPr/>
          <p:nvPr/>
        </p:nvSpPr>
        <p:spPr>
          <a:xfrm>
            <a:off x="6697585" y="1508933"/>
            <a:ext cx="3007127" cy="950177"/>
          </a:xfrm>
          <a:custGeom>
            <a:avLst/>
            <a:gdLst>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5844 w 3007519"/>
              <a:gd name="connsiteY46" fmla="*/ 819931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1081 w 3007519"/>
              <a:gd name="connsiteY46" fmla="*/ 829456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0619 w 3007519"/>
              <a:gd name="connsiteY50" fmla="*/ 781831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395288 w 3007519"/>
              <a:gd name="connsiteY19" fmla="*/ 219856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07519" h="950177">
                <a:moveTo>
                  <a:pt x="0" y="610381"/>
                </a:moveTo>
                <a:cubicBezTo>
                  <a:pt x="21233" y="625660"/>
                  <a:pt x="30560" y="626652"/>
                  <a:pt x="42863" y="638955"/>
                </a:cubicBezTo>
                <a:cubicBezTo>
                  <a:pt x="55166" y="651258"/>
                  <a:pt x="65088" y="671896"/>
                  <a:pt x="73819" y="684199"/>
                </a:cubicBezTo>
                <a:cubicBezTo>
                  <a:pt x="82550" y="696502"/>
                  <a:pt x="87313" y="708012"/>
                  <a:pt x="95250" y="712774"/>
                </a:cubicBezTo>
                <a:cubicBezTo>
                  <a:pt x="103188" y="717537"/>
                  <a:pt x="113903" y="717536"/>
                  <a:pt x="121444" y="712774"/>
                </a:cubicBezTo>
                <a:cubicBezTo>
                  <a:pt x="128985" y="708012"/>
                  <a:pt x="135732" y="700471"/>
                  <a:pt x="140494" y="684199"/>
                </a:cubicBezTo>
                <a:cubicBezTo>
                  <a:pt x="145256" y="667927"/>
                  <a:pt x="145653" y="655227"/>
                  <a:pt x="150019" y="615143"/>
                </a:cubicBezTo>
                <a:cubicBezTo>
                  <a:pt x="154385" y="575059"/>
                  <a:pt x="161926" y="489730"/>
                  <a:pt x="166688" y="443693"/>
                </a:cubicBezTo>
                <a:cubicBezTo>
                  <a:pt x="171451" y="397655"/>
                  <a:pt x="173435" y="374240"/>
                  <a:pt x="178594" y="338918"/>
                </a:cubicBezTo>
                <a:cubicBezTo>
                  <a:pt x="183753" y="303596"/>
                  <a:pt x="192485" y="253987"/>
                  <a:pt x="197644" y="231762"/>
                </a:cubicBezTo>
                <a:cubicBezTo>
                  <a:pt x="202803" y="209537"/>
                  <a:pt x="204391" y="211918"/>
                  <a:pt x="209550" y="205568"/>
                </a:cubicBezTo>
                <a:cubicBezTo>
                  <a:pt x="214709" y="199218"/>
                  <a:pt x="222250" y="193662"/>
                  <a:pt x="228600" y="193662"/>
                </a:cubicBezTo>
                <a:cubicBezTo>
                  <a:pt x="234950" y="193662"/>
                  <a:pt x="240506" y="191677"/>
                  <a:pt x="247650" y="205568"/>
                </a:cubicBezTo>
                <a:cubicBezTo>
                  <a:pt x="254794" y="219459"/>
                  <a:pt x="263922" y="256369"/>
                  <a:pt x="271463" y="277006"/>
                </a:cubicBezTo>
                <a:cubicBezTo>
                  <a:pt x="279004" y="297643"/>
                  <a:pt x="285353" y="316693"/>
                  <a:pt x="292894" y="329393"/>
                </a:cubicBezTo>
                <a:cubicBezTo>
                  <a:pt x="300435" y="342093"/>
                  <a:pt x="308770" y="348443"/>
                  <a:pt x="316707" y="353206"/>
                </a:cubicBezTo>
                <a:cubicBezTo>
                  <a:pt x="324645" y="357968"/>
                  <a:pt x="332582" y="362730"/>
                  <a:pt x="340519" y="357968"/>
                </a:cubicBezTo>
                <a:cubicBezTo>
                  <a:pt x="348457" y="353205"/>
                  <a:pt x="357585" y="340109"/>
                  <a:pt x="364332" y="324631"/>
                </a:cubicBezTo>
                <a:cubicBezTo>
                  <a:pt x="371079" y="309153"/>
                  <a:pt x="375841" y="282562"/>
                  <a:pt x="381000" y="265099"/>
                </a:cubicBezTo>
                <a:cubicBezTo>
                  <a:pt x="386159" y="247637"/>
                  <a:pt x="389335" y="233747"/>
                  <a:pt x="395288" y="219856"/>
                </a:cubicBezTo>
                <a:cubicBezTo>
                  <a:pt x="401241" y="205965"/>
                  <a:pt x="408782" y="190090"/>
                  <a:pt x="416719" y="181755"/>
                </a:cubicBezTo>
                <a:cubicBezTo>
                  <a:pt x="424657" y="173421"/>
                  <a:pt x="434976" y="169849"/>
                  <a:pt x="442913" y="169849"/>
                </a:cubicBezTo>
                <a:cubicBezTo>
                  <a:pt x="450850" y="169849"/>
                  <a:pt x="457994" y="171040"/>
                  <a:pt x="464344" y="181756"/>
                </a:cubicBezTo>
                <a:cubicBezTo>
                  <a:pt x="470694" y="192472"/>
                  <a:pt x="476251" y="210331"/>
                  <a:pt x="481013" y="234143"/>
                </a:cubicBezTo>
                <a:cubicBezTo>
                  <a:pt x="485775" y="257955"/>
                  <a:pt x="489347" y="279387"/>
                  <a:pt x="492919" y="324631"/>
                </a:cubicBezTo>
                <a:cubicBezTo>
                  <a:pt x="496491" y="369875"/>
                  <a:pt x="497682" y="439725"/>
                  <a:pt x="502444" y="505606"/>
                </a:cubicBezTo>
                <a:cubicBezTo>
                  <a:pt x="507207" y="571487"/>
                  <a:pt x="515541" y="660784"/>
                  <a:pt x="521494" y="719918"/>
                </a:cubicBezTo>
                <a:cubicBezTo>
                  <a:pt x="527447" y="779052"/>
                  <a:pt x="532210" y="828662"/>
                  <a:pt x="538163" y="860412"/>
                </a:cubicBezTo>
                <a:cubicBezTo>
                  <a:pt x="544116" y="892162"/>
                  <a:pt x="550863" y="898909"/>
                  <a:pt x="557213" y="910418"/>
                </a:cubicBezTo>
                <a:cubicBezTo>
                  <a:pt x="563563" y="921927"/>
                  <a:pt x="569516" y="930262"/>
                  <a:pt x="576263" y="929468"/>
                </a:cubicBezTo>
                <a:cubicBezTo>
                  <a:pt x="583010" y="928674"/>
                  <a:pt x="590947" y="921928"/>
                  <a:pt x="597694" y="905656"/>
                </a:cubicBezTo>
                <a:cubicBezTo>
                  <a:pt x="604441" y="889384"/>
                  <a:pt x="607616" y="894940"/>
                  <a:pt x="616744" y="831837"/>
                </a:cubicBezTo>
                <a:cubicBezTo>
                  <a:pt x="625872" y="768734"/>
                  <a:pt x="643732" y="627050"/>
                  <a:pt x="652463" y="527037"/>
                </a:cubicBezTo>
                <a:cubicBezTo>
                  <a:pt x="661194" y="427024"/>
                  <a:pt x="663576" y="299231"/>
                  <a:pt x="669132" y="231762"/>
                </a:cubicBezTo>
                <a:cubicBezTo>
                  <a:pt x="674688" y="164293"/>
                  <a:pt x="679053" y="146036"/>
                  <a:pt x="685800" y="122224"/>
                </a:cubicBezTo>
                <a:cubicBezTo>
                  <a:pt x="692547" y="98412"/>
                  <a:pt x="700485" y="88490"/>
                  <a:pt x="709613" y="88887"/>
                </a:cubicBezTo>
                <a:cubicBezTo>
                  <a:pt x="718741" y="89284"/>
                  <a:pt x="732236" y="97221"/>
                  <a:pt x="740570" y="124605"/>
                </a:cubicBezTo>
                <a:cubicBezTo>
                  <a:pt x="748904" y="151989"/>
                  <a:pt x="751285" y="215887"/>
                  <a:pt x="759619" y="253193"/>
                </a:cubicBezTo>
                <a:cubicBezTo>
                  <a:pt x="767953" y="290499"/>
                  <a:pt x="777478" y="328599"/>
                  <a:pt x="790575" y="348443"/>
                </a:cubicBezTo>
                <a:cubicBezTo>
                  <a:pt x="803672" y="368287"/>
                  <a:pt x="821928" y="375034"/>
                  <a:pt x="838200" y="372256"/>
                </a:cubicBezTo>
                <a:cubicBezTo>
                  <a:pt x="854472" y="369478"/>
                  <a:pt x="874713" y="347649"/>
                  <a:pt x="888207" y="331774"/>
                </a:cubicBezTo>
                <a:cubicBezTo>
                  <a:pt x="901701" y="315899"/>
                  <a:pt x="910432" y="290103"/>
                  <a:pt x="919163" y="277006"/>
                </a:cubicBezTo>
                <a:cubicBezTo>
                  <a:pt x="927894" y="263909"/>
                  <a:pt x="931863" y="251209"/>
                  <a:pt x="940594" y="253193"/>
                </a:cubicBezTo>
                <a:cubicBezTo>
                  <a:pt x="949325" y="255177"/>
                  <a:pt x="961629" y="247240"/>
                  <a:pt x="971551" y="288912"/>
                </a:cubicBezTo>
                <a:cubicBezTo>
                  <a:pt x="981473" y="330584"/>
                  <a:pt x="992188" y="427421"/>
                  <a:pt x="1000125" y="503224"/>
                </a:cubicBezTo>
                <a:cubicBezTo>
                  <a:pt x="1008062" y="579027"/>
                  <a:pt x="1014016" y="689359"/>
                  <a:pt x="1019175" y="743731"/>
                </a:cubicBezTo>
                <a:cubicBezTo>
                  <a:pt x="1024334" y="798103"/>
                  <a:pt x="1024731" y="804850"/>
                  <a:pt x="1031081" y="829456"/>
                </a:cubicBezTo>
                <a:cubicBezTo>
                  <a:pt x="1037431" y="854062"/>
                  <a:pt x="1046956" y="879462"/>
                  <a:pt x="1057275" y="891368"/>
                </a:cubicBezTo>
                <a:cubicBezTo>
                  <a:pt x="1067594" y="903274"/>
                  <a:pt x="1083072" y="903671"/>
                  <a:pt x="1092994" y="900893"/>
                </a:cubicBezTo>
                <a:cubicBezTo>
                  <a:pt x="1102916" y="898115"/>
                  <a:pt x="1107679" y="894940"/>
                  <a:pt x="1116807" y="874699"/>
                </a:cubicBezTo>
                <a:cubicBezTo>
                  <a:pt x="1125935" y="854459"/>
                  <a:pt x="1139031" y="808422"/>
                  <a:pt x="1147762" y="779450"/>
                </a:cubicBezTo>
                <a:cubicBezTo>
                  <a:pt x="1156493" y="750478"/>
                  <a:pt x="1161256" y="718331"/>
                  <a:pt x="1169194" y="700868"/>
                </a:cubicBezTo>
                <a:cubicBezTo>
                  <a:pt x="1177132" y="683405"/>
                  <a:pt x="1186260" y="673880"/>
                  <a:pt x="1195388" y="674674"/>
                </a:cubicBezTo>
                <a:cubicBezTo>
                  <a:pt x="1204516" y="675468"/>
                  <a:pt x="1216422" y="682612"/>
                  <a:pt x="1223963" y="705631"/>
                </a:cubicBezTo>
                <a:cubicBezTo>
                  <a:pt x="1231504" y="728650"/>
                  <a:pt x="1235076" y="778259"/>
                  <a:pt x="1240632" y="812787"/>
                </a:cubicBezTo>
                <a:cubicBezTo>
                  <a:pt x="1246188" y="847315"/>
                  <a:pt x="1247378" y="892558"/>
                  <a:pt x="1257300" y="912799"/>
                </a:cubicBezTo>
                <a:cubicBezTo>
                  <a:pt x="1267222" y="933040"/>
                  <a:pt x="1287860" y="936215"/>
                  <a:pt x="1300163" y="934231"/>
                </a:cubicBezTo>
                <a:cubicBezTo>
                  <a:pt x="1312466" y="932247"/>
                  <a:pt x="1321991" y="939787"/>
                  <a:pt x="1331119" y="900893"/>
                </a:cubicBezTo>
                <a:cubicBezTo>
                  <a:pt x="1340247" y="861999"/>
                  <a:pt x="1345407" y="814771"/>
                  <a:pt x="1354932" y="700868"/>
                </a:cubicBezTo>
                <a:cubicBezTo>
                  <a:pt x="1364457" y="586965"/>
                  <a:pt x="1380332" y="318677"/>
                  <a:pt x="1388269" y="217474"/>
                </a:cubicBezTo>
                <a:cubicBezTo>
                  <a:pt x="1396206" y="116271"/>
                  <a:pt x="1398191" y="120636"/>
                  <a:pt x="1402557" y="93649"/>
                </a:cubicBezTo>
                <a:cubicBezTo>
                  <a:pt x="1406923" y="66662"/>
                  <a:pt x="1408907" y="65074"/>
                  <a:pt x="1414463" y="55549"/>
                </a:cubicBezTo>
                <a:cubicBezTo>
                  <a:pt x="1420019" y="46024"/>
                  <a:pt x="1427163" y="36499"/>
                  <a:pt x="1435894" y="36499"/>
                </a:cubicBezTo>
                <a:cubicBezTo>
                  <a:pt x="1444625" y="36499"/>
                  <a:pt x="1458119" y="37293"/>
                  <a:pt x="1466850" y="55549"/>
                </a:cubicBezTo>
                <a:cubicBezTo>
                  <a:pt x="1475581" y="73805"/>
                  <a:pt x="1481535" y="116271"/>
                  <a:pt x="1488282" y="146037"/>
                </a:cubicBezTo>
                <a:cubicBezTo>
                  <a:pt x="1495029" y="175803"/>
                  <a:pt x="1501776" y="210331"/>
                  <a:pt x="1507332" y="234143"/>
                </a:cubicBezTo>
                <a:cubicBezTo>
                  <a:pt x="1512888" y="257955"/>
                  <a:pt x="1513682" y="278196"/>
                  <a:pt x="1521619" y="288912"/>
                </a:cubicBezTo>
                <a:cubicBezTo>
                  <a:pt x="1529556" y="299628"/>
                  <a:pt x="1543447" y="303597"/>
                  <a:pt x="1554956" y="298438"/>
                </a:cubicBezTo>
                <a:cubicBezTo>
                  <a:pt x="1566465" y="293279"/>
                  <a:pt x="1581548" y="277005"/>
                  <a:pt x="1590676" y="257955"/>
                </a:cubicBezTo>
                <a:cubicBezTo>
                  <a:pt x="1599804" y="238905"/>
                  <a:pt x="1603772" y="206759"/>
                  <a:pt x="1609725" y="184137"/>
                </a:cubicBezTo>
                <a:cubicBezTo>
                  <a:pt x="1615678" y="161515"/>
                  <a:pt x="1621235" y="135718"/>
                  <a:pt x="1626394" y="122224"/>
                </a:cubicBezTo>
                <a:cubicBezTo>
                  <a:pt x="1631553" y="108730"/>
                  <a:pt x="1633141" y="102777"/>
                  <a:pt x="1640682" y="103174"/>
                </a:cubicBezTo>
                <a:cubicBezTo>
                  <a:pt x="1648223" y="103571"/>
                  <a:pt x="1661716" y="97619"/>
                  <a:pt x="1671638" y="124606"/>
                </a:cubicBezTo>
                <a:cubicBezTo>
                  <a:pt x="1681560" y="151593"/>
                  <a:pt x="1690291" y="221046"/>
                  <a:pt x="1700213" y="265099"/>
                </a:cubicBezTo>
                <a:cubicBezTo>
                  <a:pt x="1710135" y="309152"/>
                  <a:pt x="1722438" y="361540"/>
                  <a:pt x="1731169" y="388924"/>
                </a:cubicBezTo>
                <a:cubicBezTo>
                  <a:pt x="1739900" y="416308"/>
                  <a:pt x="1745853" y="421865"/>
                  <a:pt x="1752600" y="429406"/>
                </a:cubicBezTo>
                <a:cubicBezTo>
                  <a:pt x="1759347" y="436947"/>
                  <a:pt x="1766094" y="437740"/>
                  <a:pt x="1771650" y="434168"/>
                </a:cubicBezTo>
                <a:cubicBezTo>
                  <a:pt x="1777206" y="430596"/>
                  <a:pt x="1778794" y="431786"/>
                  <a:pt x="1785938" y="407974"/>
                </a:cubicBezTo>
                <a:cubicBezTo>
                  <a:pt x="1793082" y="384162"/>
                  <a:pt x="1807369" y="321852"/>
                  <a:pt x="1814513" y="291293"/>
                </a:cubicBezTo>
                <a:cubicBezTo>
                  <a:pt x="1821657" y="260734"/>
                  <a:pt x="1822847" y="240493"/>
                  <a:pt x="1828800" y="224618"/>
                </a:cubicBezTo>
                <a:cubicBezTo>
                  <a:pt x="1834753" y="208743"/>
                  <a:pt x="1841104" y="198821"/>
                  <a:pt x="1850232" y="196043"/>
                </a:cubicBezTo>
                <a:cubicBezTo>
                  <a:pt x="1859360" y="193265"/>
                  <a:pt x="1872854" y="191280"/>
                  <a:pt x="1883569" y="207949"/>
                </a:cubicBezTo>
                <a:cubicBezTo>
                  <a:pt x="1894284" y="224618"/>
                  <a:pt x="1906984" y="273434"/>
                  <a:pt x="1914525" y="296056"/>
                </a:cubicBezTo>
                <a:cubicBezTo>
                  <a:pt x="1922066" y="318678"/>
                  <a:pt x="1920082" y="333362"/>
                  <a:pt x="1928813" y="343681"/>
                </a:cubicBezTo>
                <a:cubicBezTo>
                  <a:pt x="1937544" y="354000"/>
                  <a:pt x="1957388" y="362334"/>
                  <a:pt x="1966913" y="357968"/>
                </a:cubicBezTo>
                <a:cubicBezTo>
                  <a:pt x="1976438" y="353602"/>
                  <a:pt x="1980010" y="330981"/>
                  <a:pt x="1985963" y="317487"/>
                </a:cubicBezTo>
                <a:cubicBezTo>
                  <a:pt x="1991916" y="303993"/>
                  <a:pt x="1994695" y="283356"/>
                  <a:pt x="2002632" y="277006"/>
                </a:cubicBezTo>
                <a:cubicBezTo>
                  <a:pt x="2010569" y="270656"/>
                  <a:pt x="2025651" y="268671"/>
                  <a:pt x="2033588" y="279387"/>
                </a:cubicBezTo>
                <a:cubicBezTo>
                  <a:pt x="2041526" y="290102"/>
                  <a:pt x="2042320" y="264702"/>
                  <a:pt x="2050257" y="341299"/>
                </a:cubicBezTo>
                <a:cubicBezTo>
                  <a:pt x="2058194" y="417896"/>
                  <a:pt x="2073276" y="646099"/>
                  <a:pt x="2081213" y="738968"/>
                </a:cubicBezTo>
                <a:cubicBezTo>
                  <a:pt x="2089151" y="831837"/>
                  <a:pt x="2089151" y="863984"/>
                  <a:pt x="2097882" y="898512"/>
                </a:cubicBezTo>
                <a:cubicBezTo>
                  <a:pt x="2106613" y="933040"/>
                  <a:pt x="2121297" y="946137"/>
                  <a:pt x="2133600" y="946137"/>
                </a:cubicBezTo>
                <a:cubicBezTo>
                  <a:pt x="2145903" y="946137"/>
                  <a:pt x="2156222" y="970743"/>
                  <a:pt x="2171700" y="898512"/>
                </a:cubicBezTo>
                <a:cubicBezTo>
                  <a:pt x="2187178" y="826281"/>
                  <a:pt x="2210594" y="638558"/>
                  <a:pt x="2226469" y="512749"/>
                </a:cubicBezTo>
                <a:cubicBezTo>
                  <a:pt x="2242344" y="386940"/>
                  <a:pt x="2255838" y="223031"/>
                  <a:pt x="2266950" y="143656"/>
                </a:cubicBezTo>
                <a:cubicBezTo>
                  <a:pt x="2278062" y="64281"/>
                  <a:pt x="2284413" y="60311"/>
                  <a:pt x="2293144" y="36499"/>
                </a:cubicBezTo>
                <a:cubicBezTo>
                  <a:pt x="2301875" y="12687"/>
                  <a:pt x="2309019" y="1971"/>
                  <a:pt x="2319338" y="781"/>
                </a:cubicBezTo>
                <a:cubicBezTo>
                  <a:pt x="2329657" y="-410"/>
                  <a:pt x="2342754" y="-4378"/>
                  <a:pt x="2355057" y="29356"/>
                </a:cubicBezTo>
                <a:cubicBezTo>
                  <a:pt x="2367360" y="63090"/>
                  <a:pt x="2383632" y="158737"/>
                  <a:pt x="2393157" y="203187"/>
                </a:cubicBezTo>
                <a:cubicBezTo>
                  <a:pt x="2402682" y="247637"/>
                  <a:pt x="2405063" y="273434"/>
                  <a:pt x="2412207" y="296056"/>
                </a:cubicBezTo>
                <a:cubicBezTo>
                  <a:pt x="2419351" y="318678"/>
                  <a:pt x="2428081" y="329790"/>
                  <a:pt x="2436019" y="338918"/>
                </a:cubicBezTo>
                <a:cubicBezTo>
                  <a:pt x="2443957" y="348046"/>
                  <a:pt x="2451498" y="355586"/>
                  <a:pt x="2459832" y="350824"/>
                </a:cubicBezTo>
                <a:cubicBezTo>
                  <a:pt x="2468166" y="346062"/>
                  <a:pt x="2475310" y="336140"/>
                  <a:pt x="2486025" y="310343"/>
                </a:cubicBezTo>
                <a:cubicBezTo>
                  <a:pt x="2496740" y="284546"/>
                  <a:pt x="2513409" y="221443"/>
                  <a:pt x="2524125" y="196043"/>
                </a:cubicBezTo>
                <a:cubicBezTo>
                  <a:pt x="2534841" y="170643"/>
                  <a:pt x="2539603" y="161119"/>
                  <a:pt x="2550319" y="157944"/>
                </a:cubicBezTo>
                <a:cubicBezTo>
                  <a:pt x="2561035" y="154769"/>
                  <a:pt x="2576513" y="146037"/>
                  <a:pt x="2588419" y="176993"/>
                </a:cubicBezTo>
                <a:cubicBezTo>
                  <a:pt x="2600325" y="207949"/>
                  <a:pt x="2613820" y="289309"/>
                  <a:pt x="2621757" y="343681"/>
                </a:cubicBezTo>
                <a:cubicBezTo>
                  <a:pt x="2629694" y="398053"/>
                  <a:pt x="2631679" y="445280"/>
                  <a:pt x="2636044" y="503224"/>
                </a:cubicBezTo>
                <a:cubicBezTo>
                  <a:pt x="2640410" y="561168"/>
                  <a:pt x="2640806" y="651656"/>
                  <a:pt x="2647950" y="691343"/>
                </a:cubicBezTo>
                <a:cubicBezTo>
                  <a:pt x="2655094" y="731030"/>
                  <a:pt x="2669382" y="734999"/>
                  <a:pt x="2678907" y="741349"/>
                </a:cubicBezTo>
                <a:cubicBezTo>
                  <a:pt x="2688432" y="747699"/>
                  <a:pt x="2693591" y="765559"/>
                  <a:pt x="2705100" y="729443"/>
                </a:cubicBezTo>
                <a:cubicBezTo>
                  <a:pt x="2716609" y="693328"/>
                  <a:pt x="2732485" y="605618"/>
                  <a:pt x="2747963" y="524656"/>
                </a:cubicBezTo>
                <a:cubicBezTo>
                  <a:pt x="2763441" y="443694"/>
                  <a:pt x="2781697" y="316693"/>
                  <a:pt x="2797969" y="243668"/>
                </a:cubicBezTo>
                <a:cubicBezTo>
                  <a:pt x="2814241" y="170643"/>
                  <a:pt x="2831703" y="117462"/>
                  <a:pt x="2845594" y="86506"/>
                </a:cubicBezTo>
                <a:cubicBezTo>
                  <a:pt x="2859485" y="55550"/>
                  <a:pt x="2869407" y="57534"/>
                  <a:pt x="2881313" y="57931"/>
                </a:cubicBezTo>
                <a:cubicBezTo>
                  <a:pt x="2893219" y="58328"/>
                  <a:pt x="2902348" y="61106"/>
                  <a:pt x="2917032" y="88887"/>
                </a:cubicBezTo>
                <a:cubicBezTo>
                  <a:pt x="2931716" y="116668"/>
                  <a:pt x="2954338" y="187312"/>
                  <a:pt x="2969419" y="224618"/>
                </a:cubicBezTo>
                <a:cubicBezTo>
                  <a:pt x="2984500" y="261924"/>
                  <a:pt x="3007519" y="312724"/>
                  <a:pt x="3007519" y="312724"/>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31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608599" cy="576000"/>
          </a:xfrm>
        </p:spPr>
        <p:txBody>
          <a:bodyPr>
            <a:normAutofit fontScale="90000"/>
          </a:bodyPr>
          <a:lstStyle/>
          <a:p>
            <a:r>
              <a:rPr lang="en-GB" dirty="0"/>
              <a:t>A</a:t>
            </a:r>
            <a:r>
              <a:rPr lang="en-GB" dirty="0" smtClean="0"/>
              <a:t>liasing</a:t>
            </a:r>
            <a:endParaRPr lang="en-GB" dirty="0"/>
          </a:p>
        </p:txBody>
      </p:sp>
      <p:sp>
        <p:nvSpPr>
          <p:cNvPr id="166" name="TextBox 165"/>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167" name="TextBox 166"/>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168" name="Straight Connector 167"/>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3" name="Group 172"/>
          <p:cNvGrpSpPr/>
          <p:nvPr/>
        </p:nvGrpSpPr>
        <p:grpSpPr>
          <a:xfrm>
            <a:off x="6676156" y="1984376"/>
            <a:ext cx="3009508" cy="90485"/>
            <a:chOff x="6391275" y="1755776"/>
            <a:chExt cx="3009900" cy="90485"/>
          </a:xfrm>
        </p:grpSpPr>
        <p:cxnSp>
          <p:nvCxnSpPr>
            <p:cNvPr id="320" name="Straight Connector 3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6676156" y="2950367"/>
            <a:ext cx="3009508" cy="90485"/>
            <a:chOff x="6391275" y="1755776"/>
            <a:chExt cx="3009900" cy="90485"/>
          </a:xfrm>
        </p:grpSpPr>
        <p:cxnSp>
          <p:nvCxnSpPr>
            <p:cNvPr id="311" name="Straight Connector 3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2722820" y="1343023"/>
            <a:ext cx="3124704" cy="894551"/>
            <a:chOff x="2723174" y="1114422"/>
            <a:chExt cx="3125111" cy="894551"/>
          </a:xfrm>
        </p:grpSpPr>
        <p:grpSp>
          <p:nvGrpSpPr>
            <p:cNvPr id="280" name="Group 279"/>
            <p:cNvGrpSpPr/>
            <p:nvPr/>
          </p:nvGrpSpPr>
          <p:grpSpPr>
            <a:xfrm>
              <a:off x="2728913" y="1744663"/>
              <a:ext cx="3119372" cy="90485"/>
              <a:chOff x="6391275" y="1755776"/>
              <a:chExt cx="3009900" cy="90485"/>
            </a:xfrm>
          </p:grpSpPr>
          <p:cxnSp>
            <p:nvCxnSpPr>
              <p:cNvPr id="287" name="Straight Connector 28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81" name="Straight Connector 280"/>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83" name="TextBox 282"/>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84" name="TextBox 283"/>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5" name="TextBox 284"/>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86" name="TextBox 285"/>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8" name="Group 177"/>
          <p:cNvGrpSpPr/>
          <p:nvPr/>
        </p:nvGrpSpPr>
        <p:grpSpPr>
          <a:xfrm>
            <a:off x="2725381" y="2320920"/>
            <a:ext cx="3124704" cy="894551"/>
            <a:chOff x="2723174" y="1114422"/>
            <a:chExt cx="3125111" cy="894551"/>
          </a:xfrm>
        </p:grpSpPr>
        <p:grpSp>
          <p:nvGrpSpPr>
            <p:cNvPr id="267" name="Group 266"/>
            <p:cNvGrpSpPr/>
            <p:nvPr/>
          </p:nvGrpSpPr>
          <p:grpSpPr>
            <a:xfrm>
              <a:off x="2728913" y="1744663"/>
              <a:ext cx="3119372" cy="90485"/>
              <a:chOff x="6391275" y="1755776"/>
              <a:chExt cx="3009900" cy="90485"/>
            </a:xfrm>
          </p:grpSpPr>
          <p:cxnSp>
            <p:nvCxnSpPr>
              <p:cNvPr id="274" name="Straight Connector 27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68" name="Straight Connector 26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9" name="TextBox 26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70" name="TextBox 26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71" name="TextBox 27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72" name="TextBox 27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73" name="TextBox 27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9" name="Group 178"/>
          <p:cNvGrpSpPr/>
          <p:nvPr/>
        </p:nvGrpSpPr>
        <p:grpSpPr>
          <a:xfrm>
            <a:off x="2735073" y="3255951"/>
            <a:ext cx="3124704" cy="894551"/>
            <a:chOff x="2723174" y="1114422"/>
            <a:chExt cx="3125111" cy="894551"/>
          </a:xfrm>
        </p:grpSpPr>
        <p:grpSp>
          <p:nvGrpSpPr>
            <p:cNvPr id="254" name="Group 253"/>
            <p:cNvGrpSpPr/>
            <p:nvPr/>
          </p:nvGrpSpPr>
          <p:grpSpPr>
            <a:xfrm>
              <a:off x="2728913" y="1744663"/>
              <a:ext cx="3119372" cy="90485"/>
              <a:chOff x="6391275" y="1755776"/>
              <a:chExt cx="3009900" cy="90485"/>
            </a:xfrm>
          </p:grpSpPr>
          <p:cxnSp>
            <p:nvCxnSpPr>
              <p:cNvPr id="261" name="Straight Connector 26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55" name="Straight Connector 254"/>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 name="TextBox 25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57" name="TextBox 25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58" name="TextBox 25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59" name="TextBox 25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60" name="TextBox 25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0" name="Group 179"/>
          <p:cNvGrpSpPr/>
          <p:nvPr/>
        </p:nvGrpSpPr>
        <p:grpSpPr>
          <a:xfrm>
            <a:off x="2742548" y="4215579"/>
            <a:ext cx="3124704" cy="894551"/>
            <a:chOff x="2723174" y="1114422"/>
            <a:chExt cx="3125111" cy="894551"/>
          </a:xfrm>
        </p:grpSpPr>
        <p:grpSp>
          <p:nvGrpSpPr>
            <p:cNvPr id="241" name="Group 240"/>
            <p:cNvGrpSpPr/>
            <p:nvPr/>
          </p:nvGrpSpPr>
          <p:grpSpPr>
            <a:xfrm>
              <a:off x="2728913" y="1744663"/>
              <a:ext cx="3119372" cy="90485"/>
              <a:chOff x="6391275" y="1755776"/>
              <a:chExt cx="3009900" cy="90485"/>
            </a:xfrm>
          </p:grpSpPr>
          <p:cxnSp>
            <p:nvCxnSpPr>
              <p:cNvPr id="248" name="Straight Connector 2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44" name="TextBox 2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45" name="TextBox 2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46" name="TextBox 2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47" name="TextBox 2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1" name="Group 180"/>
          <p:cNvGrpSpPr/>
          <p:nvPr/>
        </p:nvGrpSpPr>
        <p:grpSpPr>
          <a:xfrm>
            <a:off x="2749348" y="5169661"/>
            <a:ext cx="3124704" cy="894551"/>
            <a:chOff x="2723174" y="1114422"/>
            <a:chExt cx="3125111" cy="894551"/>
          </a:xfrm>
        </p:grpSpPr>
        <p:grpSp>
          <p:nvGrpSpPr>
            <p:cNvPr id="228" name="Group 227"/>
            <p:cNvGrpSpPr/>
            <p:nvPr/>
          </p:nvGrpSpPr>
          <p:grpSpPr>
            <a:xfrm>
              <a:off x="2728913" y="1744663"/>
              <a:ext cx="3119372" cy="90485"/>
              <a:chOff x="6391275" y="1755776"/>
              <a:chExt cx="3009900" cy="90485"/>
            </a:xfrm>
          </p:grpSpPr>
          <p:cxnSp>
            <p:nvCxnSpPr>
              <p:cNvPr id="235" name="Straight Connector 234"/>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29" name="Straight Connector 228"/>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0" name="TextBox 229"/>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31" name="TextBox 230"/>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32" name="TextBox 231"/>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33" name="TextBox 232"/>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34" name="TextBox 233"/>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82" name="Group 181"/>
          <p:cNvGrpSpPr/>
          <p:nvPr/>
        </p:nvGrpSpPr>
        <p:grpSpPr>
          <a:xfrm>
            <a:off x="7361764" y="1847046"/>
            <a:ext cx="2335462" cy="407982"/>
            <a:chOff x="7076973" y="1618446"/>
            <a:chExt cx="2335766" cy="407982"/>
          </a:xfrm>
        </p:grpSpPr>
        <p:sp>
          <p:nvSpPr>
            <p:cNvPr id="224" name="TextBox 223"/>
            <p:cNvSpPr txBox="1"/>
            <p:nvPr/>
          </p:nvSpPr>
          <p:spPr>
            <a:xfrm>
              <a:off x="707697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822299" y="1618446"/>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6" name="TextBox 225"/>
            <p:cNvSpPr txBox="1"/>
            <p:nvPr/>
          </p:nvSpPr>
          <p:spPr>
            <a:xfrm>
              <a:off x="8648357" y="1840690"/>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7" name="TextBox 226"/>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22876" y="3010681"/>
            <a:ext cx="2335462" cy="185738"/>
            <a:chOff x="7045223" y="1824035"/>
            <a:chExt cx="2335766" cy="185738"/>
          </a:xfrm>
        </p:grpSpPr>
        <p:sp>
          <p:nvSpPr>
            <p:cNvPr id="220" name="TextBox 219"/>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1" name="TextBox 220"/>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2" name="TextBox 22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3" name="TextBox 22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86" name="Straight Connector 185"/>
          <p:cNvCxnSpPr/>
          <p:nvPr/>
        </p:nvCxnSpPr>
        <p:spPr>
          <a:xfrm>
            <a:off x="285139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6290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426074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99051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571410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038059"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8102339"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49519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01" name="TextBox 200"/>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02" name="TextBox 201"/>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07" name="Straight Connector 206"/>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nvGrpSpPr>
          <p:cNvPr id="354" name="Group 353"/>
          <p:cNvGrpSpPr/>
          <p:nvPr/>
        </p:nvGrpSpPr>
        <p:grpSpPr>
          <a:xfrm>
            <a:off x="3095895" y="1386416"/>
            <a:ext cx="2342824" cy="928350"/>
            <a:chOff x="3096298" y="1386416"/>
            <a:chExt cx="2343129" cy="928350"/>
          </a:xfrm>
        </p:grpSpPr>
        <p:sp>
          <p:nvSpPr>
            <p:cNvPr id="340" name="Arc 33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1" name="Arc 34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2" name="Straight Connector 341"/>
            <p:cNvCxnSpPr/>
            <p:nvPr/>
          </p:nvCxnSpPr>
          <p:spPr>
            <a:xfrm flipH="1">
              <a:off x="3816294" y="1767822"/>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43" name="Arc 34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Arc 34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5" name="Straight Connector 34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cxnSp>
        <p:nvCxnSpPr>
          <p:cNvPr id="348" name="Straight Connector 347"/>
          <p:cNvCxnSpPr/>
          <p:nvPr/>
        </p:nvCxnSpPr>
        <p:spPr>
          <a:xfrm>
            <a:off x="4619765" y="550227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p:nvCxnSpPr>
        <p:spPr>
          <a:xfrm>
            <a:off x="3951515" y="550227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350" name="Arc 349"/>
          <p:cNvSpPr/>
          <p:nvPr/>
        </p:nvSpPr>
        <p:spPr>
          <a:xfrm flipH="1">
            <a:off x="3862935" y="5401699"/>
            <a:ext cx="838494" cy="648076"/>
          </a:xfrm>
          <a:prstGeom prst="arc">
            <a:avLst>
              <a:gd name="adj1" fmla="val 16200000"/>
              <a:gd name="adj2" fmla="val 18692752"/>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1" name="Arc 350"/>
          <p:cNvSpPr/>
          <p:nvPr/>
        </p:nvSpPr>
        <p:spPr>
          <a:xfrm>
            <a:off x="3859364" y="5396934"/>
            <a:ext cx="816379" cy="648076"/>
          </a:xfrm>
          <a:prstGeom prst="arc">
            <a:avLst>
              <a:gd name="adj1" fmla="val 16200000"/>
              <a:gd name="adj2" fmla="val 18698021"/>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2" name="Arc 351"/>
          <p:cNvSpPr/>
          <p:nvPr/>
        </p:nvSpPr>
        <p:spPr>
          <a:xfrm flipH="1" flipV="1">
            <a:off x="4306337" y="4853819"/>
            <a:ext cx="838494" cy="649535"/>
          </a:xfrm>
          <a:prstGeom prst="arc">
            <a:avLst>
              <a:gd name="adj1" fmla="val 17160414"/>
              <a:gd name="adj2" fmla="val 18692752"/>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3" name="Arc 352"/>
          <p:cNvSpPr/>
          <p:nvPr/>
        </p:nvSpPr>
        <p:spPr>
          <a:xfrm flipV="1">
            <a:off x="3420911" y="4853819"/>
            <a:ext cx="816379" cy="649535"/>
          </a:xfrm>
          <a:prstGeom prst="arc">
            <a:avLst>
              <a:gd name="adj1" fmla="val 17302223"/>
              <a:gd name="adj2" fmla="val 18698021"/>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55" name="Group 354"/>
          <p:cNvGrpSpPr/>
          <p:nvPr/>
        </p:nvGrpSpPr>
        <p:grpSpPr>
          <a:xfrm>
            <a:off x="3166301" y="3306478"/>
            <a:ext cx="2223314" cy="928350"/>
            <a:chOff x="3096298" y="1386416"/>
            <a:chExt cx="2343129" cy="928350"/>
          </a:xfrm>
        </p:grpSpPr>
        <p:sp>
          <p:nvSpPr>
            <p:cNvPr id="356" name="Arc 355"/>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7" name="Arc 356"/>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8" name="Straight Connector 357"/>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59" name="Arc 358"/>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0" name="Arc 359"/>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1" name="Straight Connector 360"/>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2" name="Group 361"/>
          <p:cNvGrpSpPr/>
          <p:nvPr/>
        </p:nvGrpSpPr>
        <p:grpSpPr>
          <a:xfrm>
            <a:off x="3865503" y="3301510"/>
            <a:ext cx="2223314" cy="928350"/>
            <a:chOff x="3096298" y="1386416"/>
            <a:chExt cx="2343129" cy="928350"/>
          </a:xfrm>
        </p:grpSpPr>
        <p:sp>
          <p:nvSpPr>
            <p:cNvPr id="363" name="Arc 362"/>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4" name="Arc 363"/>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5" name="Straight Connector 364"/>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66" name="Arc 365"/>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7" name="Arc 366"/>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8" name="Straight Connector 367"/>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69" name="Group 368"/>
          <p:cNvGrpSpPr/>
          <p:nvPr/>
        </p:nvGrpSpPr>
        <p:grpSpPr>
          <a:xfrm>
            <a:off x="2432194" y="3293992"/>
            <a:ext cx="2223314" cy="928350"/>
            <a:chOff x="3096298" y="1386416"/>
            <a:chExt cx="2343129" cy="928350"/>
          </a:xfrm>
        </p:grpSpPr>
        <p:sp>
          <p:nvSpPr>
            <p:cNvPr id="370" name="Arc 369"/>
            <p:cNvSpPr/>
            <p:nvPr/>
          </p:nvSpPr>
          <p:spPr>
            <a:xfrm flipH="1">
              <a:off x="3868201" y="1666690"/>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Arc 370"/>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2" name="Straight Connector 371"/>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373" name="Arc 372"/>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Arc 373"/>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5" name="Straight Connector 374"/>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457246" y="3306074"/>
            <a:ext cx="1494272" cy="921120"/>
            <a:chOff x="3864629" y="1393644"/>
            <a:chExt cx="1574798" cy="921120"/>
          </a:xfrm>
        </p:grpSpPr>
        <p:sp>
          <p:nvSpPr>
            <p:cNvPr id="380" name="Arc 379"/>
            <p:cNvSpPr/>
            <p:nvPr/>
          </p:nvSpPr>
          <p:spPr>
            <a:xfrm>
              <a:off x="3864629" y="1666688"/>
              <a:ext cx="816485"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1" name="Arc 380"/>
            <p:cNvSpPr/>
            <p:nvPr/>
          </p:nvSpPr>
          <p:spPr>
            <a:xfrm rot="10800000">
              <a:off x="4622942" y="1393644"/>
              <a:ext cx="816485"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2" name="Straight Connector 381"/>
            <p:cNvCxnSpPr/>
            <p:nvPr/>
          </p:nvCxnSpPr>
          <p:spPr>
            <a:xfrm>
              <a:off x="4572992" y="1772640"/>
              <a:ext cx="155130" cy="136440"/>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grpSp>
        <p:nvGrpSpPr>
          <p:cNvPr id="383" name="Group 382"/>
          <p:cNvGrpSpPr/>
          <p:nvPr/>
        </p:nvGrpSpPr>
        <p:grpSpPr>
          <a:xfrm>
            <a:off x="4594547" y="3311186"/>
            <a:ext cx="1532915" cy="921205"/>
            <a:chOff x="3096298" y="1386416"/>
            <a:chExt cx="1615524" cy="921205"/>
          </a:xfrm>
        </p:grpSpPr>
        <p:sp>
          <p:nvSpPr>
            <p:cNvPr id="384" name="Arc 383"/>
            <p:cNvSpPr/>
            <p:nvPr/>
          </p:nvSpPr>
          <p:spPr>
            <a:xfrm flipH="1">
              <a:off x="3873219" y="1659545"/>
              <a:ext cx="838603" cy="648076"/>
            </a:xfrm>
            <a:prstGeom prst="arc">
              <a:avLst>
                <a:gd name="adj1" fmla="val 16200000"/>
                <a:gd name="adj2" fmla="val 1967150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5" name="Arc 384"/>
            <p:cNvSpPr/>
            <p:nvPr/>
          </p:nvSpPr>
          <p:spPr>
            <a:xfrm rot="10800000" flipH="1">
              <a:off x="3096298" y="1386416"/>
              <a:ext cx="838603" cy="616203"/>
            </a:xfrm>
            <a:prstGeom prst="arc">
              <a:avLst>
                <a:gd name="adj1" fmla="val 16200000"/>
                <a:gd name="adj2" fmla="val 19736554"/>
              </a:avLst>
            </a:prstGeom>
            <a:ln w="3175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6" name="Straight Connector 385"/>
            <p:cNvCxnSpPr/>
            <p:nvPr/>
          </p:nvCxnSpPr>
          <p:spPr>
            <a:xfrm flipH="1">
              <a:off x="3816294" y="1772585"/>
              <a:ext cx="167256" cy="141646"/>
            </a:xfrm>
            <a:prstGeom prst="line">
              <a:avLst/>
            </a:prstGeom>
            <a:ln w="31750"/>
            <a:effectLst/>
          </p:spPr>
          <p:style>
            <a:lnRef idx="2">
              <a:schemeClr val="accent1"/>
            </a:lnRef>
            <a:fillRef idx="0">
              <a:schemeClr val="accent1"/>
            </a:fillRef>
            <a:effectRef idx="1">
              <a:schemeClr val="accent1"/>
            </a:effectRef>
            <a:fontRef idx="minor">
              <a:schemeClr val="tx1"/>
            </a:fontRef>
          </p:style>
        </p:cxnSp>
      </p:grpSp>
      <p:sp>
        <p:nvSpPr>
          <p:cNvPr id="394" name="Freeform 393"/>
          <p:cNvSpPr/>
          <p:nvPr/>
        </p:nvSpPr>
        <p:spPr>
          <a:xfrm>
            <a:off x="6697585" y="1508933"/>
            <a:ext cx="3007127" cy="950177"/>
          </a:xfrm>
          <a:custGeom>
            <a:avLst/>
            <a:gdLst>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5844 w 3007519"/>
              <a:gd name="connsiteY46" fmla="*/ 819931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49865"/>
              <a:gd name="connsiteX1" fmla="*/ 54769 w 3007519"/>
              <a:gd name="connsiteY1" fmla="*/ 653243 h 949865"/>
              <a:gd name="connsiteX2" fmla="*/ 73819 w 3007519"/>
              <a:gd name="connsiteY2" fmla="*/ 684199 h 949865"/>
              <a:gd name="connsiteX3" fmla="*/ 95250 w 3007519"/>
              <a:gd name="connsiteY3" fmla="*/ 712774 h 949865"/>
              <a:gd name="connsiteX4" fmla="*/ 121444 w 3007519"/>
              <a:gd name="connsiteY4" fmla="*/ 712774 h 949865"/>
              <a:gd name="connsiteX5" fmla="*/ 130969 w 3007519"/>
              <a:gd name="connsiteY5" fmla="*/ 684199 h 949865"/>
              <a:gd name="connsiteX6" fmla="*/ 150019 w 3007519"/>
              <a:gd name="connsiteY6" fmla="*/ 615143 h 949865"/>
              <a:gd name="connsiteX7" fmla="*/ 166688 w 3007519"/>
              <a:gd name="connsiteY7" fmla="*/ 443693 h 949865"/>
              <a:gd name="connsiteX8" fmla="*/ 178594 w 3007519"/>
              <a:gd name="connsiteY8" fmla="*/ 338918 h 949865"/>
              <a:gd name="connsiteX9" fmla="*/ 197644 w 3007519"/>
              <a:gd name="connsiteY9" fmla="*/ 231762 h 949865"/>
              <a:gd name="connsiteX10" fmla="*/ 209550 w 3007519"/>
              <a:gd name="connsiteY10" fmla="*/ 205568 h 949865"/>
              <a:gd name="connsiteX11" fmla="*/ 228600 w 3007519"/>
              <a:gd name="connsiteY11" fmla="*/ 193662 h 949865"/>
              <a:gd name="connsiteX12" fmla="*/ 247650 w 3007519"/>
              <a:gd name="connsiteY12" fmla="*/ 205568 h 949865"/>
              <a:gd name="connsiteX13" fmla="*/ 271463 w 3007519"/>
              <a:gd name="connsiteY13" fmla="*/ 277006 h 949865"/>
              <a:gd name="connsiteX14" fmla="*/ 292894 w 3007519"/>
              <a:gd name="connsiteY14" fmla="*/ 329393 h 949865"/>
              <a:gd name="connsiteX15" fmla="*/ 316707 w 3007519"/>
              <a:gd name="connsiteY15" fmla="*/ 353206 h 949865"/>
              <a:gd name="connsiteX16" fmla="*/ 340519 w 3007519"/>
              <a:gd name="connsiteY16" fmla="*/ 357968 h 949865"/>
              <a:gd name="connsiteX17" fmla="*/ 364332 w 3007519"/>
              <a:gd name="connsiteY17" fmla="*/ 324631 h 949865"/>
              <a:gd name="connsiteX18" fmla="*/ 381000 w 3007519"/>
              <a:gd name="connsiteY18" fmla="*/ 265099 h 949865"/>
              <a:gd name="connsiteX19" fmla="*/ 404813 w 3007519"/>
              <a:gd name="connsiteY19" fmla="*/ 212712 h 949865"/>
              <a:gd name="connsiteX20" fmla="*/ 426244 w 3007519"/>
              <a:gd name="connsiteY20" fmla="*/ 176993 h 949865"/>
              <a:gd name="connsiteX21" fmla="*/ 442913 w 3007519"/>
              <a:gd name="connsiteY21" fmla="*/ 169849 h 949865"/>
              <a:gd name="connsiteX22" fmla="*/ 464344 w 3007519"/>
              <a:gd name="connsiteY22" fmla="*/ 181756 h 949865"/>
              <a:gd name="connsiteX23" fmla="*/ 481013 w 3007519"/>
              <a:gd name="connsiteY23" fmla="*/ 234143 h 949865"/>
              <a:gd name="connsiteX24" fmla="*/ 492919 w 3007519"/>
              <a:gd name="connsiteY24" fmla="*/ 324631 h 949865"/>
              <a:gd name="connsiteX25" fmla="*/ 502444 w 3007519"/>
              <a:gd name="connsiteY25" fmla="*/ 505606 h 949865"/>
              <a:gd name="connsiteX26" fmla="*/ 521494 w 3007519"/>
              <a:gd name="connsiteY26" fmla="*/ 719918 h 949865"/>
              <a:gd name="connsiteX27" fmla="*/ 538163 w 3007519"/>
              <a:gd name="connsiteY27" fmla="*/ 860412 h 949865"/>
              <a:gd name="connsiteX28" fmla="*/ 557213 w 3007519"/>
              <a:gd name="connsiteY28" fmla="*/ 910418 h 949865"/>
              <a:gd name="connsiteX29" fmla="*/ 576263 w 3007519"/>
              <a:gd name="connsiteY29" fmla="*/ 929468 h 949865"/>
              <a:gd name="connsiteX30" fmla="*/ 597694 w 3007519"/>
              <a:gd name="connsiteY30" fmla="*/ 905656 h 949865"/>
              <a:gd name="connsiteX31" fmla="*/ 616744 w 3007519"/>
              <a:gd name="connsiteY31" fmla="*/ 831837 h 949865"/>
              <a:gd name="connsiteX32" fmla="*/ 652463 w 3007519"/>
              <a:gd name="connsiteY32" fmla="*/ 527037 h 949865"/>
              <a:gd name="connsiteX33" fmla="*/ 669132 w 3007519"/>
              <a:gd name="connsiteY33" fmla="*/ 231762 h 949865"/>
              <a:gd name="connsiteX34" fmla="*/ 685800 w 3007519"/>
              <a:gd name="connsiteY34" fmla="*/ 122224 h 949865"/>
              <a:gd name="connsiteX35" fmla="*/ 709613 w 3007519"/>
              <a:gd name="connsiteY35" fmla="*/ 88887 h 949865"/>
              <a:gd name="connsiteX36" fmla="*/ 726282 w 3007519"/>
              <a:gd name="connsiteY36" fmla="*/ 122224 h 949865"/>
              <a:gd name="connsiteX37" fmla="*/ 759619 w 3007519"/>
              <a:gd name="connsiteY37" fmla="*/ 253193 h 949865"/>
              <a:gd name="connsiteX38" fmla="*/ 790575 w 3007519"/>
              <a:gd name="connsiteY38" fmla="*/ 348443 h 949865"/>
              <a:gd name="connsiteX39" fmla="*/ 838200 w 3007519"/>
              <a:gd name="connsiteY39" fmla="*/ 372256 h 949865"/>
              <a:gd name="connsiteX40" fmla="*/ 888207 w 3007519"/>
              <a:gd name="connsiteY40" fmla="*/ 331774 h 949865"/>
              <a:gd name="connsiteX41" fmla="*/ 919163 w 3007519"/>
              <a:gd name="connsiteY41" fmla="*/ 277006 h 949865"/>
              <a:gd name="connsiteX42" fmla="*/ 940594 w 3007519"/>
              <a:gd name="connsiteY42" fmla="*/ 253193 h 949865"/>
              <a:gd name="connsiteX43" fmla="*/ 964407 w 3007519"/>
              <a:gd name="connsiteY43" fmla="*/ 279387 h 949865"/>
              <a:gd name="connsiteX44" fmla="*/ 1000125 w 3007519"/>
              <a:gd name="connsiteY44" fmla="*/ 503224 h 949865"/>
              <a:gd name="connsiteX45" fmla="*/ 1019175 w 3007519"/>
              <a:gd name="connsiteY45" fmla="*/ 743731 h 949865"/>
              <a:gd name="connsiteX46" fmla="*/ 1031081 w 3007519"/>
              <a:gd name="connsiteY46" fmla="*/ 829456 h 949865"/>
              <a:gd name="connsiteX47" fmla="*/ 1057275 w 3007519"/>
              <a:gd name="connsiteY47" fmla="*/ 891368 h 949865"/>
              <a:gd name="connsiteX48" fmla="*/ 1092994 w 3007519"/>
              <a:gd name="connsiteY48" fmla="*/ 900893 h 949865"/>
              <a:gd name="connsiteX49" fmla="*/ 1116807 w 3007519"/>
              <a:gd name="connsiteY49" fmla="*/ 874699 h 949865"/>
              <a:gd name="connsiteX50" fmla="*/ 1140619 w 3007519"/>
              <a:gd name="connsiteY50" fmla="*/ 781831 h 949865"/>
              <a:gd name="connsiteX51" fmla="*/ 1169194 w 3007519"/>
              <a:gd name="connsiteY51" fmla="*/ 700868 h 949865"/>
              <a:gd name="connsiteX52" fmla="*/ 1195388 w 3007519"/>
              <a:gd name="connsiteY52" fmla="*/ 674674 h 949865"/>
              <a:gd name="connsiteX53" fmla="*/ 1223963 w 3007519"/>
              <a:gd name="connsiteY53" fmla="*/ 705631 h 949865"/>
              <a:gd name="connsiteX54" fmla="*/ 1240632 w 3007519"/>
              <a:gd name="connsiteY54" fmla="*/ 812787 h 949865"/>
              <a:gd name="connsiteX55" fmla="*/ 1257300 w 3007519"/>
              <a:gd name="connsiteY55" fmla="*/ 912799 h 949865"/>
              <a:gd name="connsiteX56" fmla="*/ 1300163 w 3007519"/>
              <a:gd name="connsiteY56" fmla="*/ 934231 h 949865"/>
              <a:gd name="connsiteX57" fmla="*/ 1331119 w 3007519"/>
              <a:gd name="connsiteY57" fmla="*/ 900893 h 949865"/>
              <a:gd name="connsiteX58" fmla="*/ 1354932 w 3007519"/>
              <a:gd name="connsiteY58" fmla="*/ 700868 h 949865"/>
              <a:gd name="connsiteX59" fmla="*/ 1388269 w 3007519"/>
              <a:gd name="connsiteY59" fmla="*/ 217474 h 949865"/>
              <a:gd name="connsiteX60" fmla="*/ 1402557 w 3007519"/>
              <a:gd name="connsiteY60" fmla="*/ 93649 h 949865"/>
              <a:gd name="connsiteX61" fmla="*/ 1414463 w 3007519"/>
              <a:gd name="connsiteY61" fmla="*/ 55549 h 949865"/>
              <a:gd name="connsiteX62" fmla="*/ 1435894 w 3007519"/>
              <a:gd name="connsiteY62" fmla="*/ 36499 h 949865"/>
              <a:gd name="connsiteX63" fmla="*/ 1466850 w 3007519"/>
              <a:gd name="connsiteY63" fmla="*/ 55549 h 949865"/>
              <a:gd name="connsiteX64" fmla="*/ 1488282 w 3007519"/>
              <a:gd name="connsiteY64" fmla="*/ 146037 h 949865"/>
              <a:gd name="connsiteX65" fmla="*/ 1507332 w 3007519"/>
              <a:gd name="connsiteY65" fmla="*/ 234143 h 949865"/>
              <a:gd name="connsiteX66" fmla="*/ 1521619 w 3007519"/>
              <a:gd name="connsiteY66" fmla="*/ 288912 h 949865"/>
              <a:gd name="connsiteX67" fmla="*/ 1543050 w 3007519"/>
              <a:gd name="connsiteY67" fmla="*/ 296056 h 949865"/>
              <a:gd name="connsiteX68" fmla="*/ 1574007 w 3007519"/>
              <a:gd name="connsiteY68" fmla="*/ 272243 h 949865"/>
              <a:gd name="connsiteX69" fmla="*/ 1609725 w 3007519"/>
              <a:gd name="connsiteY69" fmla="*/ 184137 h 949865"/>
              <a:gd name="connsiteX70" fmla="*/ 1626394 w 3007519"/>
              <a:gd name="connsiteY70" fmla="*/ 122224 h 949865"/>
              <a:gd name="connsiteX71" fmla="*/ 1640682 w 3007519"/>
              <a:gd name="connsiteY71" fmla="*/ 103174 h 949865"/>
              <a:gd name="connsiteX72" fmla="*/ 1671638 w 3007519"/>
              <a:gd name="connsiteY72" fmla="*/ 124606 h 949865"/>
              <a:gd name="connsiteX73" fmla="*/ 1700213 w 3007519"/>
              <a:gd name="connsiteY73" fmla="*/ 265099 h 949865"/>
              <a:gd name="connsiteX74" fmla="*/ 1731169 w 3007519"/>
              <a:gd name="connsiteY74" fmla="*/ 388924 h 949865"/>
              <a:gd name="connsiteX75" fmla="*/ 1752600 w 3007519"/>
              <a:gd name="connsiteY75" fmla="*/ 429406 h 949865"/>
              <a:gd name="connsiteX76" fmla="*/ 1771650 w 3007519"/>
              <a:gd name="connsiteY76" fmla="*/ 434168 h 949865"/>
              <a:gd name="connsiteX77" fmla="*/ 1785938 w 3007519"/>
              <a:gd name="connsiteY77" fmla="*/ 407974 h 949865"/>
              <a:gd name="connsiteX78" fmla="*/ 1814513 w 3007519"/>
              <a:gd name="connsiteY78" fmla="*/ 291293 h 949865"/>
              <a:gd name="connsiteX79" fmla="*/ 1828800 w 3007519"/>
              <a:gd name="connsiteY79" fmla="*/ 224618 h 949865"/>
              <a:gd name="connsiteX80" fmla="*/ 1850232 w 3007519"/>
              <a:gd name="connsiteY80" fmla="*/ 196043 h 949865"/>
              <a:gd name="connsiteX81" fmla="*/ 1883569 w 3007519"/>
              <a:gd name="connsiteY81" fmla="*/ 207949 h 949865"/>
              <a:gd name="connsiteX82" fmla="*/ 1914525 w 3007519"/>
              <a:gd name="connsiteY82" fmla="*/ 296056 h 949865"/>
              <a:gd name="connsiteX83" fmla="*/ 1928813 w 3007519"/>
              <a:gd name="connsiteY83" fmla="*/ 343681 h 949865"/>
              <a:gd name="connsiteX84" fmla="*/ 1966913 w 3007519"/>
              <a:gd name="connsiteY84" fmla="*/ 357968 h 949865"/>
              <a:gd name="connsiteX85" fmla="*/ 1985963 w 3007519"/>
              <a:gd name="connsiteY85" fmla="*/ 317487 h 949865"/>
              <a:gd name="connsiteX86" fmla="*/ 2002632 w 3007519"/>
              <a:gd name="connsiteY86" fmla="*/ 277006 h 949865"/>
              <a:gd name="connsiteX87" fmla="*/ 2033588 w 3007519"/>
              <a:gd name="connsiteY87" fmla="*/ 279387 h 949865"/>
              <a:gd name="connsiteX88" fmla="*/ 2050257 w 3007519"/>
              <a:gd name="connsiteY88" fmla="*/ 341299 h 949865"/>
              <a:gd name="connsiteX89" fmla="*/ 2081213 w 3007519"/>
              <a:gd name="connsiteY89" fmla="*/ 738968 h 949865"/>
              <a:gd name="connsiteX90" fmla="*/ 2097882 w 3007519"/>
              <a:gd name="connsiteY90" fmla="*/ 898512 h 949865"/>
              <a:gd name="connsiteX91" fmla="*/ 2116932 w 3007519"/>
              <a:gd name="connsiteY91" fmla="*/ 941374 h 949865"/>
              <a:gd name="connsiteX92" fmla="*/ 2133600 w 3007519"/>
              <a:gd name="connsiteY92" fmla="*/ 946137 h 949865"/>
              <a:gd name="connsiteX93" fmla="*/ 2171700 w 3007519"/>
              <a:gd name="connsiteY93" fmla="*/ 898512 h 949865"/>
              <a:gd name="connsiteX94" fmla="*/ 2226469 w 3007519"/>
              <a:gd name="connsiteY94" fmla="*/ 512749 h 949865"/>
              <a:gd name="connsiteX95" fmla="*/ 2266950 w 3007519"/>
              <a:gd name="connsiteY95" fmla="*/ 143656 h 949865"/>
              <a:gd name="connsiteX96" fmla="*/ 2293144 w 3007519"/>
              <a:gd name="connsiteY96" fmla="*/ 36499 h 949865"/>
              <a:gd name="connsiteX97" fmla="*/ 2319338 w 3007519"/>
              <a:gd name="connsiteY97" fmla="*/ 781 h 949865"/>
              <a:gd name="connsiteX98" fmla="*/ 2355057 w 3007519"/>
              <a:gd name="connsiteY98" fmla="*/ 29356 h 949865"/>
              <a:gd name="connsiteX99" fmla="*/ 2393157 w 3007519"/>
              <a:gd name="connsiteY99" fmla="*/ 203187 h 949865"/>
              <a:gd name="connsiteX100" fmla="*/ 2412207 w 3007519"/>
              <a:gd name="connsiteY100" fmla="*/ 296056 h 949865"/>
              <a:gd name="connsiteX101" fmla="*/ 2436019 w 3007519"/>
              <a:gd name="connsiteY101" fmla="*/ 338918 h 949865"/>
              <a:gd name="connsiteX102" fmla="*/ 2459832 w 3007519"/>
              <a:gd name="connsiteY102" fmla="*/ 350824 h 949865"/>
              <a:gd name="connsiteX103" fmla="*/ 2486025 w 3007519"/>
              <a:gd name="connsiteY103" fmla="*/ 310343 h 949865"/>
              <a:gd name="connsiteX104" fmla="*/ 2524125 w 3007519"/>
              <a:gd name="connsiteY104" fmla="*/ 196043 h 949865"/>
              <a:gd name="connsiteX105" fmla="*/ 2555082 w 3007519"/>
              <a:gd name="connsiteY105" fmla="*/ 172231 h 949865"/>
              <a:gd name="connsiteX106" fmla="*/ 2588419 w 3007519"/>
              <a:gd name="connsiteY106" fmla="*/ 176993 h 949865"/>
              <a:gd name="connsiteX107" fmla="*/ 2621757 w 3007519"/>
              <a:gd name="connsiteY107" fmla="*/ 343681 h 949865"/>
              <a:gd name="connsiteX108" fmla="*/ 2636044 w 3007519"/>
              <a:gd name="connsiteY108" fmla="*/ 503224 h 949865"/>
              <a:gd name="connsiteX109" fmla="*/ 2647950 w 3007519"/>
              <a:gd name="connsiteY109" fmla="*/ 691343 h 949865"/>
              <a:gd name="connsiteX110" fmla="*/ 2678907 w 3007519"/>
              <a:gd name="connsiteY110" fmla="*/ 741349 h 949865"/>
              <a:gd name="connsiteX111" fmla="*/ 2705100 w 3007519"/>
              <a:gd name="connsiteY111" fmla="*/ 729443 h 949865"/>
              <a:gd name="connsiteX112" fmla="*/ 2747963 w 3007519"/>
              <a:gd name="connsiteY112" fmla="*/ 524656 h 949865"/>
              <a:gd name="connsiteX113" fmla="*/ 2797969 w 3007519"/>
              <a:gd name="connsiteY113" fmla="*/ 243668 h 949865"/>
              <a:gd name="connsiteX114" fmla="*/ 2845594 w 3007519"/>
              <a:gd name="connsiteY114" fmla="*/ 86506 h 949865"/>
              <a:gd name="connsiteX115" fmla="*/ 2878932 w 3007519"/>
              <a:gd name="connsiteY115" fmla="*/ 67456 h 949865"/>
              <a:gd name="connsiteX116" fmla="*/ 2917032 w 3007519"/>
              <a:gd name="connsiteY116" fmla="*/ 88887 h 949865"/>
              <a:gd name="connsiteX117" fmla="*/ 2969419 w 3007519"/>
              <a:gd name="connsiteY117" fmla="*/ 224618 h 949865"/>
              <a:gd name="connsiteX118" fmla="*/ 3007519 w 3007519"/>
              <a:gd name="connsiteY118" fmla="*/ 312724 h 949865"/>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0619 w 3007519"/>
              <a:gd name="connsiteY50" fmla="*/ 781831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54769 w 3007519"/>
              <a:gd name="connsiteY1" fmla="*/ 653243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30969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5082 w 3007519"/>
              <a:gd name="connsiteY104" fmla="*/ 172231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78932 w 3007519"/>
              <a:gd name="connsiteY114" fmla="*/ 67456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43050 w 3007519"/>
              <a:gd name="connsiteY67" fmla="*/ 296056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74007 w 3007519"/>
              <a:gd name="connsiteY68" fmla="*/ 272243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26282 w 3007519"/>
              <a:gd name="connsiteY36" fmla="*/ 122224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64407 w 3007519"/>
              <a:gd name="connsiteY43" fmla="*/ 279387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26244 w 3007519"/>
              <a:gd name="connsiteY20" fmla="*/ 176993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404813 w 3007519"/>
              <a:gd name="connsiteY19" fmla="*/ 212712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 name="connsiteX0" fmla="*/ 0 w 3007519"/>
              <a:gd name="connsiteY0" fmla="*/ 610381 h 950177"/>
              <a:gd name="connsiteX1" fmla="*/ 42863 w 3007519"/>
              <a:gd name="connsiteY1" fmla="*/ 638955 h 950177"/>
              <a:gd name="connsiteX2" fmla="*/ 73819 w 3007519"/>
              <a:gd name="connsiteY2" fmla="*/ 684199 h 950177"/>
              <a:gd name="connsiteX3" fmla="*/ 95250 w 3007519"/>
              <a:gd name="connsiteY3" fmla="*/ 712774 h 950177"/>
              <a:gd name="connsiteX4" fmla="*/ 121444 w 3007519"/>
              <a:gd name="connsiteY4" fmla="*/ 712774 h 950177"/>
              <a:gd name="connsiteX5" fmla="*/ 140494 w 3007519"/>
              <a:gd name="connsiteY5" fmla="*/ 684199 h 950177"/>
              <a:gd name="connsiteX6" fmla="*/ 150019 w 3007519"/>
              <a:gd name="connsiteY6" fmla="*/ 615143 h 950177"/>
              <a:gd name="connsiteX7" fmla="*/ 166688 w 3007519"/>
              <a:gd name="connsiteY7" fmla="*/ 443693 h 950177"/>
              <a:gd name="connsiteX8" fmla="*/ 178594 w 3007519"/>
              <a:gd name="connsiteY8" fmla="*/ 338918 h 950177"/>
              <a:gd name="connsiteX9" fmla="*/ 197644 w 3007519"/>
              <a:gd name="connsiteY9" fmla="*/ 231762 h 950177"/>
              <a:gd name="connsiteX10" fmla="*/ 209550 w 3007519"/>
              <a:gd name="connsiteY10" fmla="*/ 205568 h 950177"/>
              <a:gd name="connsiteX11" fmla="*/ 228600 w 3007519"/>
              <a:gd name="connsiteY11" fmla="*/ 193662 h 950177"/>
              <a:gd name="connsiteX12" fmla="*/ 247650 w 3007519"/>
              <a:gd name="connsiteY12" fmla="*/ 205568 h 950177"/>
              <a:gd name="connsiteX13" fmla="*/ 271463 w 3007519"/>
              <a:gd name="connsiteY13" fmla="*/ 277006 h 950177"/>
              <a:gd name="connsiteX14" fmla="*/ 292894 w 3007519"/>
              <a:gd name="connsiteY14" fmla="*/ 329393 h 950177"/>
              <a:gd name="connsiteX15" fmla="*/ 316707 w 3007519"/>
              <a:gd name="connsiteY15" fmla="*/ 353206 h 950177"/>
              <a:gd name="connsiteX16" fmla="*/ 340519 w 3007519"/>
              <a:gd name="connsiteY16" fmla="*/ 357968 h 950177"/>
              <a:gd name="connsiteX17" fmla="*/ 364332 w 3007519"/>
              <a:gd name="connsiteY17" fmla="*/ 324631 h 950177"/>
              <a:gd name="connsiteX18" fmla="*/ 381000 w 3007519"/>
              <a:gd name="connsiteY18" fmla="*/ 265099 h 950177"/>
              <a:gd name="connsiteX19" fmla="*/ 395288 w 3007519"/>
              <a:gd name="connsiteY19" fmla="*/ 219856 h 950177"/>
              <a:gd name="connsiteX20" fmla="*/ 416719 w 3007519"/>
              <a:gd name="connsiteY20" fmla="*/ 181755 h 950177"/>
              <a:gd name="connsiteX21" fmla="*/ 442913 w 3007519"/>
              <a:gd name="connsiteY21" fmla="*/ 169849 h 950177"/>
              <a:gd name="connsiteX22" fmla="*/ 464344 w 3007519"/>
              <a:gd name="connsiteY22" fmla="*/ 181756 h 950177"/>
              <a:gd name="connsiteX23" fmla="*/ 481013 w 3007519"/>
              <a:gd name="connsiteY23" fmla="*/ 234143 h 950177"/>
              <a:gd name="connsiteX24" fmla="*/ 492919 w 3007519"/>
              <a:gd name="connsiteY24" fmla="*/ 324631 h 950177"/>
              <a:gd name="connsiteX25" fmla="*/ 502444 w 3007519"/>
              <a:gd name="connsiteY25" fmla="*/ 505606 h 950177"/>
              <a:gd name="connsiteX26" fmla="*/ 521494 w 3007519"/>
              <a:gd name="connsiteY26" fmla="*/ 719918 h 950177"/>
              <a:gd name="connsiteX27" fmla="*/ 538163 w 3007519"/>
              <a:gd name="connsiteY27" fmla="*/ 860412 h 950177"/>
              <a:gd name="connsiteX28" fmla="*/ 557213 w 3007519"/>
              <a:gd name="connsiteY28" fmla="*/ 910418 h 950177"/>
              <a:gd name="connsiteX29" fmla="*/ 576263 w 3007519"/>
              <a:gd name="connsiteY29" fmla="*/ 929468 h 950177"/>
              <a:gd name="connsiteX30" fmla="*/ 597694 w 3007519"/>
              <a:gd name="connsiteY30" fmla="*/ 905656 h 950177"/>
              <a:gd name="connsiteX31" fmla="*/ 616744 w 3007519"/>
              <a:gd name="connsiteY31" fmla="*/ 831837 h 950177"/>
              <a:gd name="connsiteX32" fmla="*/ 652463 w 3007519"/>
              <a:gd name="connsiteY32" fmla="*/ 527037 h 950177"/>
              <a:gd name="connsiteX33" fmla="*/ 669132 w 3007519"/>
              <a:gd name="connsiteY33" fmla="*/ 231762 h 950177"/>
              <a:gd name="connsiteX34" fmla="*/ 685800 w 3007519"/>
              <a:gd name="connsiteY34" fmla="*/ 122224 h 950177"/>
              <a:gd name="connsiteX35" fmla="*/ 709613 w 3007519"/>
              <a:gd name="connsiteY35" fmla="*/ 88887 h 950177"/>
              <a:gd name="connsiteX36" fmla="*/ 740570 w 3007519"/>
              <a:gd name="connsiteY36" fmla="*/ 124605 h 950177"/>
              <a:gd name="connsiteX37" fmla="*/ 759619 w 3007519"/>
              <a:gd name="connsiteY37" fmla="*/ 253193 h 950177"/>
              <a:gd name="connsiteX38" fmla="*/ 790575 w 3007519"/>
              <a:gd name="connsiteY38" fmla="*/ 348443 h 950177"/>
              <a:gd name="connsiteX39" fmla="*/ 838200 w 3007519"/>
              <a:gd name="connsiteY39" fmla="*/ 372256 h 950177"/>
              <a:gd name="connsiteX40" fmla="*/ 888207 w 3007519"/>
              <a:gd name="connsiteY40" fmla="*/ 331774 h 950177"/>
              <a:gd name="connsiteX41" fmla="*/ 919163 w 3007519"/>
              <a:gd name="connsiteY41" fmla="*/ 277006 h 950177"/>
              <a:gd name="connsiteX42" fmla="*/ 940594 w 3007519"/>
              <a:gd name="connsiteY42" fmla="*/ 253193 h 950177"/>
              <a:gd name="connsiteX43" fmla="*/ 971551 w 3007519"/>
              <a:gd name="connsiteY43" fmla="*/ 288912 h 950177"/>
              <a:gd name="connsiteX44" fmla="*/ 1000125 w 3007519"/>
              <a:gd name="connsiteY44" fmla="*/ 503224 h 950177"/>
              <a:gd name="connsiteX45" fmla="*/ 1019175 w 3007519"/>
              <a:gd name="connsiteY45" fmla="*/ 743731 h 950177"/>
              <a:gd name="connsiteX46" fmla="*/ 1031081 w 3007519"/>
              <a:gd name="connsiteY46" fmla="*/ 829456 h 950177"/>
              <a:gd name="connsiteX47" fmla="*/ 1057275 w 3007519"/>
              <a:gd name="connsiteY47" fmla="*/ 891368 h 950177"/>
              <a:gd name="connsiteX48" fmla="*/ 1092994 w 3007519"/>
              <a:gd name="connsiteY48" fmla="*/ 900893 h 950177"/>
              <a:gd name="connsiteX49" fmla="*/ 1116807 w 3007519"/>
              <a:gd name="connsiteY49" fmla="*/ 874699 h 950177"/>
              <a:gd name="connsiteX50" fmla="*/ 1147762 w 3007519"/>
              <a:gd name="connsiteY50" fmla="*/ 779450 h 950177"/>
              <a:gd name="connsiteX51" fmla="*/ 1169194 w 3007519"/>
              <a:gd name="connsiteY51" fmla="*/ 700868 h 950177"/>
              <a:gd name="connsiteX52" fmla="*/ 1195388 w 3007519"/>
              <a:gd name="connsiteY52" fmla="*/ 674674 h 950177"/>
              <a:gd name="connsiteX53" fmla="*/ 1223963 w 3007519"/>
              <a:gd name="connsiteY53" fmla="*/ 705631 h 950177"/>
              <a:gd name="connsiteX54" fmla="*/ 1240632 w 3007519"/>
              <a:gd name="connsiteY54" fmla="*/ 812787 h 950177"/>
              <a:gd name="connsiteX55" fmla="*/ 1257300 w 3007519"/>
              <a:gd name="connsiteY55" fmla="*/ 912799 h 950177"/>
              <a:gd name="connsiteX56" fmla="*/ 1300163 w 3007519"/>
              <a:gd name="connsiteY56" fmla="*/ 934231 h 950177"/>
              <a:gd name="connsiteX57" fmla="*/ 1331119 w 3007519"/>
              <a:gd name="connsiteY57" fmla="*/ 900893 h 950177"/>
              <a:gd name="connsiteX58" fmla="*/ 1354932 w 3007519"/>
              <a:gd name="connsiteY58" fmla="*/ 700868 h 950177"/>
              <a:gd name="connsiteX59" fmla="*/ 1388269 w 3007519"/>
              <a:gd name="connsiteY59" fmla="*/ 217474 h 950177"/>
              <a:gd name="connsiteX60" fmla="*/ 1402557 w 3007519"/>
              <a:gd name="connsiteY60" fmla="*/ 93649 h 950177"/>
              <a:gd name="connsiteX61" fmla="*/ 1414463 w 3007519"/>
              <a:gd name="connsiteY61" fmla="*/ 55549 h 950177"/>
              <a:gd name="connsiteX62" fmla="*/ 1435894 w 3007519"/>
              <a:gd name="connsiteY62" fmla="*/ 36499 h 950177"/>
              <a:gd name="connsiteX63" fmla="*/ 1466850 w 3007519"/>
              <a:gd name="connsiteY63" fmla="*/ 55549 h 950177"/>
              <a:gd name="connsiteX64" fmla="*/ 1488282 w 3007519"/>
              <a:gd name="connsiteY64" fmla="*/ 146037 h 950177"/>
              <a:gd name="connsiteX65" fmla="*/ 1507332 w 3007519"/>
              <a:gd name="connsiteY65" fmla="*/ 234143 h 950177"/>
              <a:gd name="connsiteX66" fmla="*/ 1521619 w 3007519"/>
              <a:gd name="connsiteY66" fmla="*/ 288912 h 950177"/>
              <a:gd name="connsiteX67" fmla="*/ 1554956 w 3007519"/>
              <a:gd name="connsiteY67" fmla="*/ 298438 h 950177"/>
              <a:gd name="connsiteX68" fmla="*/ 1590676 w 3007519"/>
              <a:gd name="connsiteY68" fmla="*/ 257955 h 950177"/>
              <a:gd name="connsiteX69" fmla="*/ 1609725 w 3007519"/>
              <a:gd name="connsiteY69" fmla="*/ 184137 h 950177"/>
              <a:gd name="connsiteX70" fmla="*/ 1626394 w 3007519"/>
              <a:gd name="connsiteY70" fmla="*/ 122224 h 950177"/>
              <a:gd name="connsiteX71" fmla="*/ 1640682 w 3007519"/>
              <a:gd name="connsiteY71" fmla="*/ 103174 h 950177"/>
              <a:gd name="connsiteX72" fmla="*/ 1671638 w 3007519"/>
              <a:gd name="connsiteY72" fmla="*/ 124606 h 950177"/>
              <a:gd name="connsiteX73" fmla="*/ 1700213 w 3007519"/>
              <a:gd name="connsiteY73" fmla="*/ 265099 h 950177"/>
              <a:gd name="connsiteX74" fmla="*/ 1731169 w 3007519"/>
              <a:gd name="connsiteY74" fmla="*/ 388924 h 950177"/>
              <a:gd name="connsiteX75" fmla="*/ 1752600 w 3007519"/>
              <a:gd name="connsiteY75" fmla="*/ 429406 h 950177"/>
              <a:gd name="connsiteX76" fmla="*/ 1771650 w 3007519"/>
              <a:gd name="connsiteY76" fmla="*/ 434168 h 950177"/>
              <a:gd name="connsiteX77" fmla="*/ 1785938 w 3007519"/>
              <a:gd name="connsiteY77" fmla="*/ 407974 h 950177"/>
              <a:gd name="connsiteX78" fmla="*/ 1814513 w 3007519"/>
              <a:gd name="connsiteY78" fmla="*/ 291293 h 950177"/>
              <a:gd name="connsiteX79" fmla="*/ 1828800 w 3007519"/>
              <a:gd name="connsiteY79" fmla="*/ 224618 h 950177"/>
              <a:gd name="connsiteX80" fmla="*/ 1850232 w 3007519"/>
              <a:gd name="connsiteY80" fmla="*/ 196043 h 950177"/>
              <a:gd name="connsiteX81" fmla="*/ 1883569 w 3007519"/>
              <a:gd name="connsiteY81" fmla="*/ 207949 h 950177"/>
              <a:gd name="connsiteX82" fmla="*/ 1914525 w 3007519"/>
              <a:gd name="connsiteY82" fmla="*/ 296056 h 950177"/>
              <a:gd name="connsiteX83" fmla="*/ 1928813 w 3007519"/>
              <a:gd name="connsiteY83" fmla="*/ 343681 h 950177"/>
              <a:gd name="connsiteX84" fmla="*/ 1966913 w 3007519"/>
              <a:gd name="connsiteY84" fmla="*/ 357968 h 950177"/>
              <a:gd name="connsiteX85" fmla="*/ 1985963 w 3007519"/>
              <a:gd name="connsiteY85" fmla="*/ 317487 h 950177"/>
              <a:gd name="connsiteX86" fmla="*/ 2002632 w 3007519"/>
              <a:gd name="connsiteY86" fmla="*/ 277006 h 950177"/>
              <a:gd name="connsiteX87" fmla="*/ 2033588 w 3007519"/>
              <a:gd name="connsiteY87" fmla="*/ 279387 h 950177"/>
              <a:gd name="connsiteX88" fmla="*/ 2050257 w 3007519"/>
              <a:gd name="connsiteY88" fmla="*/ 341299 h 950177"/>
              <a:gd name="connsiteX89" fmla="*/ 2081213 w 3007519"/>
              <a:gd name="connsiteY89" fmla="*/ 738968 h 950177"/>
              <a:gd name="connsiteX90" fmla="*/ 2097882 w 3007519"/>
              <a:gd name="connsiteY90" fmla="*/ 898512 h 950177"/>
              <a:gd name="connsiteX91" fmla="*/ 2133600 w 3007519"/>
              <a:gd name="connsiteY91" fmla="*/ 946137 h 950177"/>
              <a:gd name="connsiteX92" fmla="*/ 2171700 w 3007519"/>
              <a:gd name="connsiteY92" fmla="*/ 898512 h 950177"/>
              <a:gd name="connsiteX93" fmla="*/ 2226469 w 3007519"/>
              <a:gd name="connsiteY93" fmla="*/ 512749 h 950177"/>
              <a:gd name="connsiteX94" fmla="*/ 2266950 w 3007519"/>
              <a:gd name="connsiteY94" fmla="*/ 143656 h 950177"/>
              <a:gd name="connsiteX95" fmla="*/ 2293144 w 3007519"/>
              <a:gd name="connsiteY95" fmla="*/ 36499 h 950177"/>
              <a:gd name="connsiteX96" fmla="*/ 2319338 w 3007519"/>
              <a:gd name="connsiteY96" fmla="*/ 781 h 950177"/>
              <a:gd name="connsiteX97" fmla="*/ 2355057 w 3007519"/>
              <a:gd name="connsiteY97" fmla="*/ 29356 h 950177"/>
              <a:gd name="connsiteX98" fmla="*/ 2393157 w 3007519"/>
              <a:gd name="connsiteY98" fmla="*/ 203187 h 950177"/>
              <a:gd name="connsiteX99" fmla="*/ 2412207 w 3007519"/>
              <a:gd name="connsiteY99" fmla="*/ 296056 h 950177"/>
              <a:gd name="connsiteX100" fmla="*/ 2436019 w 3007519"/>
              <a:gd name="connsiteY100" fmla="*/ 338918 h 950177"/>
              <a:gd name="connsiteX101" fmla="*/ 2459832 w 3007519"/>
              <a:gd name="connsiteY101" fmla="*/ 350824 h 950177"/>
              <a:gd name="connsiteX102" fmla="*/ 2486025 w 3007519"/>
              <a:gd name="connsiteY102" fmla="*/ 310343 h 950177"/>
              <a:gd name="connsiteX103" fmla="*/ 2524125 w 3007519"/>
              <a:gd name="connsiteY103" fmla="*/ 196043 h 950177"/>
              <a:gd name="connsiteX104" fmla="*/ 2550319 w 3007519"/>
              <a:gd name="connsiteY104" fmla="*/ 157944 h 950177"/>
              <a:gd name="connsiteX105" fmla="*/ 2588419 w 3007519"/>
              <a:gd name="connsiteY105" fmla="*/ 176993 h 950177"/>
              <a:gd name="connsiteX106" fmla="*/ 2621757 w 3007519"/>
              <a:gd name="connsiteY106" fmla="*/ 343681 h 950177"/>
              <a:gd name="connsiteX107" fmla="*/ 2636044 w 3007519"/>
              <a:gd name="connsiteY107" fmla="*/ 503224 h 950177"/>
              <a:gd name="connsiteX108" fmla="*/ 2647950 w 3007519"/>
              <a:gd name="connsiteY108" fmla="*/ 691343 h 950177"/>
              <a:gd name="connsiteX109" fmla="*/ 2678907 w 3007519"/>
              <a:gd name="connsiteY109" fmla="*/ 741349 h 950177"/>
              <a:gd name="connsiteX110" fmla="*/ 2705100 w 3007519"/>
              <a:gd name="connsiteY110" fmla="*/ 729443 h 950177"/>
              <a:gd name="connsiteX111" fmla="*/ 2747963 w 3007519"/>
              <a:gd name="connsiteY111" fmla="*/ 524656 h 950177"/>
              <a:gd name="connsiteX112" fmla="*/ 2797969 w 3007519"/>
              <a:gd name="connsiteY112" fmla="*/ 243668 h 950177"/>
              <a:gd name="connsiteX113" fmla="*/ 2845594 w 3007519"/>
              <a:gd name="connsiteY113" fmla="*/ 86506 h 950177"/>
              <a:gd name="connsiteX114" fmla="*/ 2881313 w 3007519"/>
              <a:gd name="connsiteY114" fmla="*/ 57931 h 950177"/>
              <a:gd name="connsiteX115" fmla="*/ 2917032 w 3007519"/>
              <a:gd name="connsiteY115" fmla="*/ 88887 h 950177"/>
              <a:gd name="connsiteX116" fmla="*/ 2969419 w 3007519"/>
              <a:gd name="connsiteY116" fmla="*/ 224618 h 950177"/>
              <a:gd name="connsiteX117" fmla="*/ 3007519 w 3007519"/>
              <a:gd name="connsiteY117" fmla="*/ 312724 h 9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07519" h="950177">
                <a:moveTo>
                  <a:pt x="0" y="610381"/>
                </a:moveTo>
                <a:cubicBezTo>
                  <a:pt x="21233" y="625660"/>
                  <a:pt x="30560" y="626652"/>
                  <a:pt x="42863" y="638955"/>
                </a:cubicBezTo>
                <a:cubicBezTo>
                  <a:pt x="55166" y="651258"/>
                  <a:pt x="65088" y="671896"/>
                  <a:pt x="73819" y="684199"/>
                </a:cubicBezTo>
                <a:cubicBezTo>
                  <a:pt x="82550" y="696502"/>
                  <a:pt x="87313" y="708012"/>
                  <a:pt x="95250" y="712774"/>
                </a:cubicBezTo>
                <a:cubicBezTo>
                  <a:pt x="103188" y="717537"/>
                  <a:pt x="113903" y="717536"/>
                  <a:pt x="121444" y="712774"/>
                </a:cubicBezTo>
                <a:cubicBezTo>
                  <a:pt x="128985" y="708012"/>
                  <a:pt x="135732" y="700471"/>
                  <a:pt x="140494" y="684199"/>
                </a:cubicBezTo>
                <a:cubicBezTo>
                  <a:pt x="145256" y="667927"/>
                  <a:pt x="145653" y="655227"/>
                  <a:pt x="150019" y="615143"/>
                </a:cubicBezTo>
                <a:cubicBezTo>
                  <a:pt x="154385" y="575059"/>
                  <a:pt x="161926" y="489730"/>
                  <a:pt x="166688" y="443693"/>
                </a:cubicBezTo>
                <a:cubicBezTo>
                  <a:pt x="171451" y="397655"/>
                  <a:pt x="173435" y="374240"/>
                  <a:pt x="178594" y="338918"/>
                </a:cubicBezTo>
                <a:cubicBezTo>
                  <a:pt x="183753" y="303596"/>
                  <a:pt x="192485" y="253987"/>
                  <a:pt x="197644" y="231762"/>
                </a:cubicBezTo>
                <a:cubicBezTo>
                  <a:pt x="202803" y="209537"/>
                  <a:pt x="204391" y="211918"/>
                  <a:pt x="209550" y="205568"/>
                </a:cubicBezTo>
                <a:cubicBezTo>
                  <a:pt x="214709" y="199218"/>
                  <a:pt x="222250" y="193662"/>
                  <a:pt x="228600" y="193662"/>
                </a:cubicBezTo>
                <a:cubicBezTo>
                  <a:pt x="234950" y="193662"/>
                  <a:pt x="240506" y="191677"/>
                  <a:pt x="247650" y="205568"/>
                </a:cubicBezTo>
                <a:cubicBezTo>
                  <a:pt x="254794" y="219459"/>
                  <a:pt x="263922" y="256369"/>
                  <a:pt x="271463" y="277006"/>
                </a:cubicBezTo>
                <a:cubicBezTo>
                  <a:pt x="279004" y="297643"/>
                  <a:pt x="285353" y="316693"/>
                  <a:pt x="292894" y="329393"/>
                </a:cubicBezTo>
                <a:cubicBezTo>
                  <a:pt x="300435" y="342093"/>
                  <a:pt x="308770" y="348443"/>
                  <a:pt x="316707" y="353206"/>
                </a:cubicBezTo>
                <a:cubicBezTo>
                  <a:pt x="324645" y="357968"/>
                  <a:pt x="332582" y="362730"/>
                  <a:pt x="340519" y="357968"/>
                </a:cubicBezTo>
                <a:cubicBezTo>
                  <a:pt x="348457" y="353205"/>
                  <a:pt x="357585" y="340109"/>
                  <a:pt x="364332" y="324631"/>
                </a:cubicBezTo>
                <a:cubicBezTo>
                  <a:pt x="371079" y="309153"/>
                  <a:pt x="375841" y="282562"/>
                  <a:pt x="381000" y="265099"/>
                </a:cubicBezTo>
                <a:cubicBezTo>
                  <a:pt x="386159" y="247637"/>
                  <a:pt x="389335" y="233747"/>
                  <a:pt x="395288" y="219856"/>
                </a:cubicBezTo>
                <a:cubicBezTo>
                  <a:pt x="401241" y="205965"/>
                  <a:pt x="408782" y="190090"/>
                  <a:pt x="416719" y="181755"/>
                </a:cubicBezTo>
                <a:cubicBezTo>
                  <a:pt x="424657" y="173421"/>
                  <a:pt x="434976" y="169849"/>
                  <a:pt x="442913" y="169849"/>
                </a:cubicBezTo>
                <a:cubicBezTo>
                  <a:pt x="450850" y="169849"/>
                  <a:pt x="457994" y="171040"/>
                  <a:pt x="464344" y="181756"/>
                </a:cubicBezTo>
                <a:cubicBezTo>
                  <a:pt x="470694" y="192472"/>
                  <a:pt x="476251" y="210331"/>
                  <a:pt x="481013" y="234143"/>
                </a:cubicBezTo>
                <a:cubicBezTo>
                  <a:pt x="485775" y="257955"/>
                  <a:pt x="489347" y="279387"/>
                  <a:pt x="492919" y="324631"/>
                </a:cubicBezTo>
                <a:cubicBezTo>
                  <a:pt x="496491" y="369875"/>
                  <a:pt x="497682" y="439725"/>
                  <a:pt x="502444" y="505606"/>
                </a:cubicBezTo>
                <a:cubicBezTo>
                  <a:pt x="507207" y="571487"/>
                  <a:pt x="515541" y="660784"/>
                  <a:pt x="521494" y="719918"/>
                </a:cubicBezTo>
                <a:cubicBezTo>
                  <a:pt x="527447" y="779052"/>
                  <a:pt x="532210" y="828662"/>
                  <a:pt x="538163" y="860412"/>
                </a:cubicBezTo>
                <a:cubicBezTo>
                  <a:pt x="544116" y="892162"/>
                  <a:pt x="550863" y="898909"/>
                  <a:pt x="557213" y="910418"/>
                </a:cubicBezTo>
                <a:cubicBezTo>
                  <a:pt x="563563" y="921927"/>
                  <a:pt x="569516" y="930262"/>
                  <a:pt x="576263" y="929468"/>
                </a:cubicBezTo>
                <a:cubicBezTo>
                  <a:pt x="583010" y="928674"/>
                  <a:pt x="590947" y="921928"/>
                  <a:pt x="597694" y="905656"/>
                </a:cubicBezTo>
                <a:cubicBezTo>
                  <a:pt x="604441" y="889384"/>
                  <a:pt x="607616" y="894940"/>
                  <a:pt x="616744" y="831837"/>
                </a:cubicBezTo>
                <a:cubicBezTo>
                  <a:pt x="625872" y="768734"/>
                  <a:pt x="643732" y="627050"/>
                  <a:pt x="652463" y="527037"/>
                </a:cubicBezTo>
                <a:cubicBezTo>
                  <a:pt x="661194" y="427024"/>
                  <a:pt x="663576" y="299231"/>
                  <a:pt x="669132" y="231762"/>
                </a:cubicBezTo>
                <a:cubicBezTo>
                  <a:pt x="674688" y="164293"/>
                  <a:pt x="679053" y="146036"/>
                  <a:pt x="685800" y="122224"/>
                </a:cubicBezTo>
                <a:cubicBezTo>
                  <a:pt x="692547" y="98412"/>
                  <a:pt x="700485" y="88490"/>
                  <a:pt x="709613" y="88887"/>
                </a:cubicBezTo>
                <a:cubicBezTo>
                  <a:pt x="718741" y="89284"/>
                  <a:pt x="732236" y="97221"/>
                  <a:pt x="740570" y="124605"/>
                </a:cubicBezTo>
                <a:cubicBezTo>
                  <a:pt x="748904" y="151989"/>
                  <a:pt x="751285" y="215887"/>
                  <a:pt x="759619" y="253193"/>
                </a:cubicBezTo>
                <a:cubicBezTo>
                  <a:pt x="767953" y="290499"/>
                  <a:pt x="777478" y="328599"/>
                  <a:pt x="790575" y="348443"/>
                </a:cubicBezTo>
                <a:cubicBezTo>
                  <a:pt x="803672" y="368287"/>
                  <a:pt x="821928" y="375034"/>
                  <a:pt x="838200" y="372256"/>
                </a:cubicBezTo>
                <a:cubicBezTo>
                  <a:pt x="854472" y="369478"/>
                  <a:pt x="874713" y="347649"/>
                  <a:pt x="888207" y="331774"/>
                </a:cubicBezTo>
                <a:cubicBezTo>
                  <a:pt x="901701" y="315899"/>
                  <a:pt x="910432" y="290103"/>
                  <a:pt x="919163" y="277006"/>
                </a:cubicBezTo>
                <a:cubicBezTo>
                  <a:pt x="927894" y="263909"/>
                  <a:pt x="931863" y="251209"/>
                  <a:pt x="940594" y="253193"/>
                </a:cubicBezTo>
                <a:cubicBezTo>
                  <a:pt x="949325" y="255177"/>
                  <a:pt x="961629" y="247240"/>
                  <a:pt x="971551" y="288912"/>
                </a:cubicBezTo>
                <a:cubicBezTo>
                  <a:pt x="981473" y="330584"/>
                  <a:pt x="992188" y="427421"/>
                  <a:pt x="1000125" y="503224"/>
                </a:cubicBezTo>
                <a:cubicBezTo>
                  <a:pt x="1008062" y="579027"/>
                  <a:pt x="1014016" y="689359"/>
                  <a:pt x="1019175" y="743731"/>
                </a:cubicBezTo>
                <a:cubicBezTo>
                  <a:pt x="1024334" y="798103"/>
                  <a:pt x="1024731" y="804850"/>
                  <a:pt x="1031081" y="829456"/>
                </a:cubicBezTo>
                <a:cubicBezTo>
                  <a:pt x="1037431" y="854062"/>
                  <a:pt x="1046956" y="879462"/>
                  <a:pt x="1057275" y="891368"/>
                </a:cubicBezTo>
                <a:cubicBezTo>
                  <a:pt x="1067594" y="903274"/>
                  <a:pt x="1083072" y="903671"/>
                  <a:pt x="1092994" y="900893"/>
                </a:cubicBezTo>
                <a:cubicBezTo>
                  <a:pt x="1102916" y="898115"/>
                  <a:pt x="1107679" y="894940"/>
                  <a:pt x="1116807" y="874699"/>
                </a:cubicBezTo>
                <a:cubicBezTo>
                  <a:pt x="1125935" y="854459"/>
                  <a:pt x="1139031" y="808422"/>
                  <a:pt x="1147762" y="779450"/>
                </a:cubicBezTo>
                <a:cubicBezTo>
                  <a:pt x="1156493" y="750478"/>
                  <a:pt x="1161256" y="718331"/>
                  <a:pt x="1169194" y="700868"/>
                </a:cubicBezTo>
                <a:cubicBezTo>
                  <a:pt x="1177132" y="683405"/>
                  <a:pt x="1186260" y="673880"/>
                  <a:pt x="1195388" y="674674"/>
                </a:cubicBezTo>
                <a:cubicBezTo>
                  <a:pt x="1204516" y="675468"/>
                  <a:pt x="1216422" y="682612"/>
                  <a:pt x="1223963" y="705631"/>
                </a:cubicBezTo>
                <a:cubicBezTo>
                  <a:pt x="1231504" y="728650"/>
                  <a:pt x="1235076" y="778259"/>
                  <a:pt x="1240632" y="812787"/>
                </a:cubicBezTo>
                <a:cubicBezTo>
                  <a:pt x="1246188" y="847315"/>
                  <a:pt x="1247378" y="892558"/>
                  <a:pt x="1257300" y="912799"/>
                </a:cubicBezTo>
                <a:cubicBezTo>
                  <a:pt x="1267222" y="933040"/>
                  <a:pt x="1287860" y="936215"/>
                  <a:pt x="1300163" y="934231"/>
                </a:cubicBezTo>
                <a:cubicBezTo>
                  <a:pt x="1312466" y="932247"/>
                  <a:pt x="1321991" y="939787"/>
                  <a:pt x="1331119" y="900893"/>
                </a:cubicBezTo>
                <a:cubicBezTo>
                  <a:pt x="1340247" y="861999"/>
                  <a:pt x="1345407" y="814771"/>
                  <a:pt x="1354932" y="700868"/>
                </a:cubicBezTo>
                <a:cubicBezTo>
                  <a:pt x="1364457" y="586965"/>
                  <a:pt x="1380332" y="318677"/>
                  <a:pt x="1388269" y="217474"/>
                </a:cubicBezTo>
                <a:cubicBezTo>
                  <a:pt x="1396206" y="116271"/>
                  <a:pt x="1398191" y="120636"/>
                  <a:pt x="1402557" y="93649"/>
                </a:cubicBezTo>
                <a:cubicBezTo>
                  <a:pt x="1406923" y="66662"/>
                  <a:pt x="1408907" y="65074"/>
                  <a:pt x="1414463" y="55549"/>
                </a:cubicBezTo>
                <a:cubicBezTo>
                  <a:pt x="1420019" y="46024"/>
                  <a:pt x="1427163" y="36499"/>
                  <a:pt x="1435894" y="36499"/>
                </a:cubicBezTo>
                <a:cubicBezTo>
                  <a:pt x="1444625" y="36499"/>
                  <a:pt x="1458119" y="37293"/>
                  <a:pt x="1466850" y="55549"/>
                </a:cubicBezTo>
                <a:cubicBezTo>
                  <a:pt x="1475581" y="73805"/>
                  <a:pt x="1481535" y="116271"/>
                  <a:pt x="1488282" y="146037"/>
                </a:cubicBezTo>
                <a:cubicBezTo>
                  <a:pt x="1495029" y="175803"/>
                  <a:pt x="1501776" y="210331"/>
                  <a:pt x="1507332" y="234143"/>
                </a:cubicBezTo>
                <a:cubicBezTo>
                  <a:pt x="1512888" y="257955"/>
                  <a:pt x="1513682" y="278196"/>
                  <a:pt x="1521619" y="288912"/>
                </a:cubicBezTo>
                <a:cubicBezTo>
                  <a:pt x="1529556" y="299628"/>
                  <a:pt x="1543447" y="303597"/>
                  <a:pt x="1554956" y="298438"/>
                </a:cubicBezTo>
                <a:cubicBezTo>
                  <a:pt x="1566465" y="293279"/>
                  <a:pt x="1581548" y="277005"/>
                  <a:pt x="1590676" y="257955"/>
                </a:cubicBezTo>
                <a:cubicBezTo>
                  <a:pt x="1599804" y="238905"/>
                  <a:pt x="1603772" y="206759"/>
                  <a:pt x="1609725" y="184137"/>
                </a:cubicBezTo>
                <a:cubicBezTo>
                  <a:pt x="1615678" y="161515"/>
                  <a:pt x="1621235" y="135718"/>
                  <a:pt x="1626394" y="122224"/>
                </a:cubicBezTo>
                <a:cubicBezTo>
                  <a:pt x="1631553" y="108730"/>
                  <a:pt x="1633141" y="102777"/>
                  <a:pt x="1640682" y="103174"/>
                </a:cubicBezTo>
                <a:cubicBezTo>
                  <a:pt x="1648223" y="103571"/>
                  <a:pt x="1661716" y="97619"/>
                  <a:pt x="1671638" y="124606"/>
                </a:cubicBezTo>
                <a:cubicBezTo>
                  <a:pt x="1681560" y="151593"/>
                  <a:pt x="1690291" y="221046"/>
                  <a:pt x="1700213" y="265099"/>
                </a:cubicBezTo>
                <a:cubicBezTo>
                  <a:pt x="1710135" y="309152"/>
                  <a:pt x="1722438" y="361540"/>
                  <a:pt x="1731169" y="388924"/>
                </a:cubicBezTo>
                <a:cubicBezTo>
                  <a:pt x="1739900" y="416308"/>
                  <a:pt x="1745853" y="421865"/>
                  <a:pt x="1752600" y="429406"/>
                </a:cubicBezTo>
                <a:cubicBezTo>
                  <a:pt x="1759347" y="436947"/>
                  <a:pt x="1766094" y="437740"/>
                  <a:pt x="1771650" y="434168"/>
                </a:cubicBezTo>
                <a:cubicBezTo>
                  <a:pt x="1777206" y="430596"/>
                  <a:pt x="1778794" y="431786"/>
                  <a:pt x="1785938" y="407974"/>
                </a:cubicBezTo>
                <a:cubicBezTo>
                  <a:pt x="1793082" y="384162"/>
                  <a:pt x="1807369" y="321852"/>
                  <a:pt x="1814513" y="291293"/>
                </a:cubicBezTo>
                <a:cubicBezTo>
                  <a:pt x="1821657" y="260734"/>
                  <a:pt x="1822847" y="240493"/>
                  <a:pt x="1828800" y="224618"/>
                </a:cubicBezTo>
                <a:cubicBezTo>
                  <a:pt x="1834753" y="208743"/>
                  <a:pt x="1841104" y="198821"/>
                  <a:pt x="1850232" y="196043"/>
                </a:cubicBezTo>
                <a:cubicBezTo>
                  <a:pt x="1859360" y="193265"/>
                  <a:pt x="1872854" y="191280"/>
                  <a:pt x="1883569" y="207949"/>
                </a:cubicBezTo>
                <a:cubicBezTo>
                  <a:pt x="1894284" y="224618"/>
                  <a:pt x="1906984" y="273434"/>
                  <a:pt x="1914525" y="296056"/>
                </a:cubicBezTo>
                <a:cubicBezTo>
                  <a:pt x="1922066" y="318678"/>
                  <a:pt x="1920082" y="333362"/>
                  <a:pt x="1928813" y="343681"/>
                </a:cubicBezTo>
                <a:cubicBezTo>
                  <a:pt x="1937544" y="354000"/>
                  <a:pt x="1957388" y="362334"/>
                  <a:pt x="1966913" y="357968"/>
                </a:cubicBezTo>
                <a:cubicBezTo>
                  <a:pt x="1976438" y="353602"/>
                  <a:pt x="1980010" y="330981"/>
                  <a:pt x="1985963" y="317487"/>
                </a:cubicBezTo>
                <a:cubicBezTo>
                  <a:pt x="1991916" y="303993"/>
                  <a:pt x="1994695" y="283356"/>
                  <a:pt x="2002632" y="277006"/>
                </a:cubicBezTo>
                <a:cubicBezTo>
                  <a:pt x="2010569" y="270656"/>
                  <a:pt x="2025651" y="268671"/>
                  <a:pt x="2033588" y="279387"/>
                </a:cubicBezTo>
                <a:cubicBezTo>
                  <a:pt x="2041526" y="290102"/>
                  <a:pt x="2042320" y="264702"/>
                  <a:pt x="2050257" y="341299"/>
                </a:cubicBezTo>
                <a:cubicBezTo>
                  <a:pt x="2058194" y="417896"/>
                  <a:pt x="2073276" y="646099"/>
                  <a:pt x="2081213" y="738968"/>
                </a:cubicBezTo>
                <a:cubicBezTo>
                  <a:pt x="2089151" y="831837"/>
                  <a:pt x="2089151" y="863984"/>
                  <a:pt x="2097882" y="898512"/>
                </a:cubicBezTo>
                <a:cubicBezTo>
                  <a:pt x="2106613" y="933040"/>
                  <a:pt x="2121297" y="946137"/>
                  <a:pt x="2133600" y="946137"/>
                </a:cubicBezTo>
                <a:cubicBezTo>
                  <a:pt x="2145903" y="946137"/>
                  <a:pt x="2156222" y="970743"/>
                  <a:pt x="2171700" y="898512"/>
                </a:cubicBezTo>
                <a:cubicBezTo>
                  <a:pt x="2187178" y="826281"/>
                  <a:pt x="2210594" y="638558"/>
                  <a:pt x="2226469" y="512749"/>
                </a:cubicBezTo>
                <a:cubicBezTo>
                  <a:pt x="2242344" y="386940"/>
                  <a:pt x="2255838" y="223031"/>
                  <a:pt x="2266950" y="143656"/>
                </a:cubicBezTo>
                <a:cubicBezTo>
                  <a:pt x="2278062" y="64281"/>
                  <a:pt x="2284413" y="60311"/>
                  <a:pt x="2293144" y="36499"/>
                </a:cubicBezTo>
                <a:cubicBezTo>
                  <a:pt x="2301875" y="12687"/>
                  <a:pt x="2309019" y="1971"/>
                  <a:pt x="2319338" y="781"/>
                </a:cubicBezTo>
                <a:cubicBezTo>
                  <a:pt x="2329657" y="-410"/>
                  <a:pt x="2342754" y="-4378"/>
                  <a:pt x="2355057" y="29356"/>
                </a:cubicBezTo>
                <a:cubicBezTo>
                  <a:pt x="2367360" y="63090"/>
                  <a:pt x="2383632" y="158737"/>
                  <a:pt x="2393157" y="203187"/>
                </a:cubicBezTo>
                <a:cubicBezTo>
                  <a:pt x="2402682" y="247637"/>
                  <a:pt x="2405063" y="273434"/>
                  <a:pt x="2412207" y="296056"/>
                </a:cubicBezTo>
                <a:cubicBezTo>
                  <a:pt x="2419351" y="318678"/>
                  <a:pt x="2428081" y="329790"/>
                  <a:pt x="2436019" y="338918"/>
                </a:cubicBezTo>
                <a:cubicBezTo>
                  <a:pt x="2443957" y="348046"/>
                  <a:pt x="2451498" y="355586"/>
                  <a:pt x="2459832" y="350824"/>
                </a:cubicBezTo>
                <a:cubicBezTo>
                  <a:pt x="2468166" y="346062"/>
                  <a:pt x="2475310" y="336140"/>
                  <a:pt x="2486025" y="310343"/>
                </a:cubicBezTo>
                <a:cubicBezTo>
                  <a:pt x="2496740" y="284546"/>
                  <a:pt x="2513409" y="221443"/>
                  <a:pt x="2524125" y="196043"/>
                </a:cubicBezTo>
                <a:cubicBezTo>
                  <a:pt x="2534841" y="170643"/>
                  <a:pt x="2539603" y="161119"/>
                  <a:pt x="2550319" y="157944"/>
                </a:cubicBezTo>
                <a:cubicBezTo>
                  <a:pt x="2561035" y="154769"/>
                  <a:pt x="2576513" y="146037"/>
                  <a:pt x="2588419" y="176993"/>
                </a:cubicBezTo>
                <a:cubicBezTo>
                  <a:pt x="2600325" y="207949"/>
                  <a:pt x="2613820" y="289309"/>
                  <a:pt x="2621757" y="343681"/>
                </a:cubicBezTo>
                <a:cubicBezTo>
                  <a:pt x="2629694" y="398053"/>
                  <a:pt x="2631679" y="445280"/>
                  <a:pt x="2636044" y="503224"/>
                </a:cubicBezTo>
                <a:cubicBezTo>
                  <a:pt x="2640410" y="561168"/>
                  <a:pt x="2640806" y="651656"/>
                  <a:pt x="2647950" y="691343"/>
                </a:cubicBezTo>
                <a:cubicBezTo>
                  <a:pt x="2655094" y="731030"/>
                  <a:pt x="2669382" y="734999"/>
                  <a:pt x="2678907" y="741349"/>
                </a:cubicBezTo>
                <a:cubicBezTo>
                  <a:pt x="2688432" y="747699"/>
                  <a:pt x="2693591" y="765559"/>
                  <a:pt x="2705100" y="729443"/>
                </a:cubicBezTo>
                <a:cubicBezTo>
                  <a:pt x="2716609" y="693328"/>
                  <a:pt x="2732485" y="605618"/>
                  <a:pt x="2747963" y="524656"/>
                </a:cubicBezTo>
                <a:cubicBezTo>
                  <a:pt x="2763441" y="443694"/>
                  <a:pt x="2781697" y="316693"/>
                  <a:pt x="2797969" y="243668"/>
                </a:cubicBezTo>
                <a:cubicBezTo>
                  <a:pt x="2814241" y="170643"/>
                  <a:pt x="2831703" y="117462"/>
                  <a:pt x="2845594" y="86506"/>
                </a:cubicBezTo>
                <a:cubicBezTo>
                  <a:pt x="2859485" y="55550"/>
                  <a:pt x="2869407" y="57534"/>
                  <a:pt x="2881313" y="57931"/>
                </a:cubicBezTo>
                <a:cubicBezTo>
                  <a:pt x="2893219" y="58328"/>
                  <a:pt x="2902348" y="61106"/>
                  <a:pt x="2917032" y="88887"/>
                </a:cubicBezTo>
                <a:cubicBezTo>
                  <a:pt x="2931716" y="116668"/>
                  <a:pt x="2954338" y="187312"/>
                  <a:pt x="2969419" y="224618"/>
                </a:cubicBezTo>
                <a:cubicBezTo>
                  <a:pt x="2984500" y="261924"/>
                  <a:pt x="3007519" y="312724"/>
                  <a:pt x="3007519" y="312724"/>
                </a:cubicBez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TextBox 184"/>
          <p:cNvSpPr txBox="1"/>
          <p:nvPr/>
        </p:nvSpPr>
        <p:spPr>
          <a:xfrm>
            <a:off x="6563877" y="5482378"/>
            <a:ext cx="4190025" cy="646331"/>
          </a:xfrm>
          <a:prstGeom prst="rect">
            <a:avLst/>
          </a:prstGeom>
          <a:noFill/>
        </p:spPr>
        <p:txBody>
          <a:bodyPr wrap="none" rtlCol="0">
            <a:spAutoFit/>
          </a:bodyPr>
          <a:lstStyle/>
          <a:p>
            <a:r>
              <a:rPr lang="en-GB" dirty="0" smtClean="0"/>
              <a:t>Reconstructed signal will not equal original</a:t>
            </a:r>
          </a:p>
          <a:p>
            <a:r>
              <a:rPr lang="en-GB" dirty="0"/>
              <a:t>c</a:t>
            </a:r>
            <a:r>
              <a:rPr lang="en-GB" dirty="0" smtClean="0"/>
              <a:t>ontinuous signal in this example.</a:t>
            </a:r>
            <a:endParaRPr lang="en-GB" dirty="0"/>
          </a:p>
        </p:txBody>
      </p:sp>
      <p:sp>
        <p:nvSpPr>
          <p:cNvPr id="203" name="TextBox 202"/>
          <p:cNvSpPr txBox="1"/>
          <p:nvPr/>
        </p:nvSpPr>
        <p:spPr>
          <a:xfrm>
            <a:off x="6563876" y="3420353"/>
            <a:ext cx="4983283" cy="2031325"/>
          </a:xfrm>
          <a:prstGeom prst="rect">
            <a:avLst/>
          </a:prstGeom>
          <a:noFill/>
        </p:spPr>
        <p:txBody>
          <a:bodyPr wrap="square" rtlCol="0">
            <a:spAutoFit/>
          </a:bodyPr>
          <a:lstStyle/>
          <a:p>
            <a:r>
              <a:rPr lang="en-GB" dirty="0" err="1" smtClean="0"/>
              <a:t>Nyquist</a:t>
            </a:r>
            <a:r>
              <a:rPr lang="en-GB" dirty="0" smtClean="0"/>
              <a:t> theory – to avoid aliasing, to make reconstruction of original continuous signal from samples theoretically possible,  and to retain information content, sampling frequency must be greater than twice the highest </a:t>
            </a:r>
            <a:r>
              <a:rPr lang="en-GB" dirty="0"/>
              <a:t>f</a:t>
            </a:r>
            <a:r>
              <a:rPr lang="en-GB" dirty="0" smtClean="0"/>
              <a:t>requency component contained in the original continuous-time signal. </a:t>
            </a:r>
            <a:endParaRPr lang="en-GB" dirty="0"/>
          </a:p>
        </p:txBody>
      </p:sp>
    </p:spTree>
    <p:extLst>
      <p:ext uri="{BB962C8B-B14F-4D97-AF65-F5344CB8AC3E}">
        <p14:creationId xmlns:p14="http://schemas.microsoft.com/office/powerpoint/2010/main" val="277143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0"/>
            <a:ext cx="0" cy="120173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sp>
        <p:nvSpPr>
          <p:cNvPr id="195" name="TextBox 194"/>
          <p:cNvSpPr txBox="1"/>
          <p:nvPr/>
        </p:nvSpPr>
        <p:spPr>
          <a:xfrm>
            <a:off x="6539999" y="2826649"/>
            <a:ext cx="3855362" cy="369332"/>
          </a:xfrm>
          <a:prstGeom prst="rect">
            <a:avLst/>
          </a:prstGeom>
          <a:noFill/>
        </p:spPr>
        <p:txBody>
          <a:bodyPr wrap="none" rtlCol="0">
            <a:spAutoFit/>
          </a:bodyPr>
          <a:lstStyle/>
          <a:p>
            <a:r>
              <a:rPr lang="en-GB" dirty="0" smtClean="0"/>
              <a:t>7 kHz continuous-time sinusoidal signal</a:t>
            </a:r>
            <a:endParaRPr lang="en-GB" dirty="0"/>
          </a:p>
        </p:txBody>
      </p:sp>
    </p:spTree>
    <p:extLst>
      <p:ext uri="{BB962C8B-B14F-4D97-AF65-F5344CB8AC3E}">
        <p14:creationId xmlns:p14="http://schemas.microsoft.com/office/powerpoint/2010/main" val="268221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77" name="Straight Connector 276"/>
          <p:cNvCxnSpPr/>
          <p:nvPr/>
        </p:nvCxnSpPr>
        <p:spPr>
          <a:xfrm>
            <a:off x="6676156" y="1390650"/>
            <a:ext cx="0" cy="120173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1" name="TextBox 280"/>
          <p:cNvSpPr txBox="1"/>
          <p:nvPr/>
        </p:nvSpPr>
        <p:spPr>
          <a:xfrm>
            <a:off x="6539999" y="2826649"/>
            <a:ext cx="3855362" cy="369332"/>
          </a:xfrm>
          <a:prstGeom prst="rect">
            <a:avLst/>
          </a:prstGeom>
          <a:noFill/>
        </p:spPr>
        <p:txBody>
          <a:bodyPr wrap="none" rtlCol="0">
            <a:spAutoFit/>
          </a:bodyPr>
          <a:lstStyle/>
          <a:p>
            <a:r>
              <a:rPr lang="en-GB" dirty="0" smtClean="0"/>
              <a:t>7 kHz continuous-time sinusoidal signal</a:t>
            </a:r>
            <a:endParaRPr lang="en-GB" dirty="0"/>
          </a:p>
        </p:txBody>
      </p:sp>
      <p:sp>
        <p:nvSpPr>
          <p:cNvPr id="282" name="TextBox 281"/>
          <p:cNvSpPr txBox="1"/>
          <p:nvPr/>
        </p:nvSpPr>
        <p:spPr>
          <a:xfrm>
            <a:off x="1189930" y="2814343"/>
            <a:ext cx="5039162" cy="954107"/>
          </a:xfrm>
          <a:prstGeom prst="rect">
            <a:avLst/>
          </a:prstGeom>
          <a:noFill/>
        </p:spPr>
        <p:txBody>
          <a:bodyPr wrap="square" rtlCol="0">
            <a:spAutoFit/>
          </a:bodyPr>
          <a:lstStyle/>
          <a:p>
            <a:r>
              <a:rPr lang="en-GB" dirty="0" smtClean="0"/>
              <a:t>Frequency domain representation of signal found by taking Fourier transform</a:t>
            </a:r>
          </a:p>
          <a:p>
            <a:endParaRPr lang="en-GB" dirty="0"/>
          </a:p>
        </p:txBody>
      </p:sp>
    </p:spTree>
    <p:extLst>
      <p:ext uri="{BB962C8B-B14F-4D97-AF65-F5344CB8AC3E}">
        <p14:creationId xmlns:p14="http://schemas.microsoft.com/office/powerpoint/2010/main" val="160464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6156" y="2950367"/>
            <a:ext cx="3009508"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2876" y="3010681"/>
            <a:ext cx="2335462"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059"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2339"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519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sp>
        <p:nvSpPr>
          <p:cNvPr id="195" name="TextBox 194"/>
          <p:cNvSpPr txBox="1"/>
          <p:nvPr/>
        </p:nvSpPr>
        <p:spPr>
          <a:xfrm>
            <a:off x="6368258" y="3491439"/>
            <a:ext cx="4606943" cy="369332"/>
          </a:xfrm>
          <a:prstGeom prst="rect">
            <a:avLst/>
          </a:prstGeom>
          <a:noFill/>
        </p:spPr>
        <p:txBody>
          <a:bodyPr wrap="none" rtlCol="0">
            <a:spAutoFit/>
          </a:bodyPr>
          <a:lstStyle/>
          <a:p>
            <a:r>
              <a:rPr lang="en-GB" dirty="0" smtClean="0"/>
              <a:t>Train of impulses at 8 kHz (sampling frequency)</a:t>
            </a:r>
            <a:endParaRPr lang="en-GB" dirty="0"/>
          </a:p>
        </p:txBody>
      </p:sp>
    </p:spTree>
    <p:extLst>
      <p:ext uri="{BB962C8B-B14F-4D97-AF65-F5344CB8AC3E}">
        <p14:creationId xmlns:p14="http://schemas.microsoft.com/office/powerpoint/2010/main" val="247212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1" name="Straight Connector 230"/>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8" name="Straight Connector 247"/>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1" name="Straight Connector 250"/>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61" name="Straight Connector 260"/>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381" y="2320920"/>
            <a:ext cx="3124704" cy="894551"/>
            <a:chOff x="2723174" y="1114422"/>
            <a:chExt cx="3125111" cy="894551"/>
          </a:xfrm>
        </p:grpSpPr>
        <p:cxnSp>
          <p:nvCxnSpPr>
            <p:cNvPr id="114" name="Straight Connector 113"/>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30" name="Straight Connector 229"/>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sp>
        <p:nvSpPr>
          <p:cNvPr id="193" name="TextBox 192"/>
          <p:cNvSpPr txBox="1"/>
          <p:nvPr/>
        </p:nvSpPr>
        <p:spPr>
          <a:xfrm>
            <a:off x="6368258" y="3491439"/>
            <a:ext cx="4606943" cy="369332"/>
          </a:xfrm>
          <a:prstGeom prst="rect">
            <a:avLst/>
          </a:prstGeom>
          <a:noFill/>
        </p:spPr>
        <p:txBody>
          <a:bodyPr wrap="none" rtlCol="0">
            <a:spAutoFit/>
          </a:bodyPr>
          <a:lstStyle/>
          <a:p>
            <a:r>
              <a:rPr lang="en-GB" dirty="0" smtClean="0"/>
              <a:t>Train of impulses at 8 kHz (sampling frequency)</a:t>
            </a:r>
            <a:endParaRPr lang="en-GB" dirty="0"/>
          </a:p>
        </p:txBody>
      </p:sp>
      <p:sp>
        <p:nvSpPr>
          <p:cNvPr id="196" name="TextBox 195"/>
          <p:cNvSpPr txBox="1"/>
          <p:nvPr/>
        </p:nvSpPr>
        <p:spPr>
          <a:xfrm>
            <a:off x="1482129" y="3491439"/>
            <a:ext cx="4688431" cy="923330"/>
          </a:xfrm>
          <a:prstGeom prst="rect">
            <a:avLst/>
          </a:prstGeom>
          <a:noFill/>
        </p:spPr>
        <p:txBody>
          <a:bodyPr wrap="square" rtlCol="0">
            <a:spAutoFit/>
          </a:bodyPr>
          <a:lstStyle/>
          <a:p>
            <a:r>
              <a:rPr lang="en-GB" dirty="0" smtClean="0"/>
              <a:t>Frequency domain representation of the train of impulses.</a:t>
            </a:r>
          </a:p>
          <a:p>
            <a:endParaRPr lang="en-GB" dirty="0"/>
          </a:p>
        </p:txBody>
      </p:sp>
      <p:grpSp>
        <p:nvGrpSpPr>
          <p:cNvPr id="198" name="Group 197"/>
          <p:cNvGrpSpPr/>
          <p:nvPr/>
        </p:nvGrpSpPr>
        <p:grpSpPr>
          <a:xfrm>
            <a:off x="6676156" y="2950367"/>
            <a:ext cx="3009508" cy="90485"/>
            <a:chOff x="6391275" y="1755776"/>
            <a:chExt cx="3009900" cy="90485"/>
          </a:xfrm>
        </p:grpSpPr>
        <p:cxnSp>
          <p:nvCxnSpPr>
            <p:cNvPr id="199" name="Straight Connector 198"/>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21" name="Group 220"/>
          <p:cNvGrpSpPr/>
          <p:nvPr/>
        </p:nvGrpSpPr>
        <p:grpSpPr>
          <a:xfrm>
            <a:off x="7322876" y="3010681"/>
            <a:ext cx="2335462" cy="185738"/>
            <a:chOff x="7045223" y="1824035"/>
            <a:chExt cx="2335766" cy="185738"/>
          </a:xfrm>
        </p:grpSpPr>
        <p:sp>
          <p:nvSpPr>
            <p:cNvPr id="222" name="TextBox 221"/>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5" name="TextBox 22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8" name="TextBox 227"/>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2" name="TextBox 23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65" name="Straight Connector 264"/>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435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6156" y="2950367"/>
            <a:ext cx="3009508"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6156" y="3884637"/>
            <a:ext cx="3009508"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3431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03408"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53450"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1302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2876" y="3010681"/>
            <a:ext cx="2335462"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8186" y="3695377"/>
            <a:ext cx="2335462"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stCxn id="225" idx="3"/>
          </p:cNvCxnSpPr>
          <p:nvPr/>
        </p:nvCxnSpPr>
        <p:spPr>
          <a:xfrm>
            <a:off x="7051541" y="3681134"/>
            <a:ext cx="788" cy="24058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28" idx="2"/>
          </p:cNvCxnSpPr>
          <p:nvPr/>
        </p:nvCxnSpPr>
        <p:spPr>
          <a:xfrm>
            <a:off x="7408254" y="3575268"/>
            <a:ext cx="1564" cy="3464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32" idx="1"/>
          </p:cNvCxnSpPr>
          <p:nvPr/>
        </p:nvCxnSpPr>
        <p:spPr>
          <a:xfrm>
            <a:off x="7768520" y="3673822"/>
            <a:ext cx="489" cy="2417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8035" y="3949032"/>
            <a:ext cx="847" cy="32795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sp>
        <p:nvSpPr>
          <p:cNvPr id="195" name="TextBox 194"/>
          <p:cNvSpPr txBox="1"/>
          <p:nvPr/>
        </p:nvSpPr>
        <p:spPr>
          <a:xfrm>
            <a:off x="6530432" y="4737886"/>
            <a:ext cx="3738101" cy="923330"/>
          </a:xfrm>
          <a:prstGeom prst="rect">
            <a:avLst/>
          </a:prstGeom>
          <a:noFill/>
        </p:spPr>
        <p:txBody>
          <a:bodyPr wrap="none" rtlCol="0">
            <a:spAutoFit/>
          </a:bodyPr>
          <a:lstStyle/>
          <a:p>
            <a:r>
              <a:rPr lang="en-GB" dirty="0" smtClean="0"/>
              <a:t>Sampling represented by </a:t>
            </a:r>
            <a:r>
              <a:rPr lang="en-GB" b="1" dirty="0" smtClean="0"/>
              <a:t>multiplying</a:t>
            </a:r>
          </a:p>
          <a:p>
            <a:r>
              <a:rPr lang="en-GB" dirty="0" smtClean="0"/>
              <a:t>time domain waveform by train</a:t>
            </a:r>
          </a:p>
          <a:p>
            <a:r>
              <a:rPr lang="en-GB" dirty="0" smtClean="0"/>
              <a:t>of impulses</a:t>
            </a:r>
            <a:endParaRPr lang="en-GB" dirty="0"/>
          </a:p>
        </p:txBody>
      </p:sp>
      <p:cxnSp>
        <p:nvCxnSpPr>
          <p:cNvPr id="196" name="Straight Connector 195"/>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197" name="Straight Connector 196"/>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198" name="Straight Connector 197"/>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199" name="Straight Connector 198"/>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grpSp>
        <p:nvGrpSpPr>
          <p:cNvPr id="201" name="Group 200"/>
          <p:cNvGrpSpPr/>
          <p:nvPr/>
        </p:nvGrpSpPr>
        <p:grpSpPr>
          <a:xfrm>
            <a:off x="2725381" y="2320920"/>
            <a:ext cx="3124704" cy="894551"/>
            <a:chOff x="2723174" y="1114422"/>
            <a:chExt cx="3125111" cy="894551"/>
          </a:xfrm>
        </p:grpSpPr>
        <p:cxnSp>
          <p:nvCxnSpPr>
            <p:cNvPr id="202" name="Straight Connector 201"/>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03" name="Group 202"/>
            <p:cNvGrpSpPr/>
            <p:nvPr/>
          </p:nvGrpSpPr>
          <p:grpSpPr>
            <a:xfrm>
              <a:off x="2728913" y="1744663"/>
              <a:ext cx="3119372" cy="90485"/>
              <a:chOff x="6391275" y="1755776"/>
              <a:chExt cx="3009900" cy="90485"/>
            </a:xfrm>
          </p:grpSpPr>
          <p:cxnSp>
            <p:nvCxnSpPr>
              <p:cNvPr id="209" name="Straight Connector 208"/>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205" name="TextBox 204"/>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206" name="TextBox 205"/>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07" name="TextBox 206"/>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208" name="TextBox 207"/>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cxnSp>
        <p:nvCxnSpPr>
          <p:cNvPr id="215" name="Straight Connector 214"/>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sp>
        <p:nvSpPr>
          <p:cNvPr id="216" name="Freeform 215"/>
          <p:cNvSpPr/>
          <p:nvPr/>
        </p:nvSpPr>
        <p:spPr>
          <a:xfrm>
            <a:off x="6895392" y="166339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Freeform 217"/>
          <p:cNvSpPr/>
          <p:nvPr/>
        </p:nvSpPr>
        <p:spPr>
          <a:xfrm>
            <a:off x="7299962" y="1668789"/>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Freeform 220"/>
          <p:cNvSpPr/>
          <p:nvPr/>
        </p:nvSpPr>
        <p:spPr>
          <a:xfrm>
            <a:off x="7707071" y="1664026"/>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Freeform 221"/>
          <p:cNvSpPr/>
          <p:nvPr/>
        </p:nvSpPr>
        <p:spPr>
          <a:xfrm>
            <a:off x="8111640" y="1659263"/>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Freeform 224"/>
          <p:cNvSpPr/>
          <p:nvPr/>
        </p:nvSpPr>
        <p:spPr>
          <a:xfrm>
            <a:off x="6901641" y="3569841"/>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Freeform 227"/>
          <p:cNvSpPr/>
          <p:nvPr/>
        </p:nvSpPr>
        <p:spPr>
          <a:xfrm>
            <a:off x="7312559" y="357524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Freeform 231"/>
          <p:cNvSpPr/>
          <p:nvPr/>
        </p:nvSpPr>
        <p:spPr>
          <a:xfrm>
            <a:off x="7719668" y="3570477"/>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Freeform 232"/>
          <p:cNvSpPr/>
          <p:nvPr/>
        </p:nvSpPr>
        <p:spPr>
          <a:xfrm>
            <a:off x="8125031" y="3565714"/>
            <a:ext cx="42016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4" name="Straight Connector 233"/>
          <p:cNvCxnSpPr/>
          <p:nvPr/>
        </p:nvCxnSpPr>
        <p:spPr>
          <a:xfrm>
            <a:off x="8120026" y="3915527"/>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8490838"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4" name="Freeform 253"/>
          <p:cNvSpPr/>
          <p:nvPr/>
        </p:nvSpPr>
        <p:spPr>
          <a:xfrm>
            <a:off x="8549956" y="3566443"/>
            <a:ext cx="389337"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Freeform 261"/>
          <p:cNvSpPr/>
          <p:nvPr/>
        </p:nvSpPr>
        <p:spPr>
          <a:xfrm>
            <a:off x="8945299" y="3575400"/>
            <a:ext cx="40703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5" name="Straight Connector 264"/>
          <p:cNvCxnSpPr/>
          <p:nvPr/>
        </p:nvCxnSpPr>
        <p:spPr>
          <a:xfrm>
            <a:off x="9196543"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66" name="Freeform 265"/>
          <p:cNvSpPr/>
          <p:nvPr/>
        </p:nvSpPr>
        <p:spPr>
          <a:xfrm>
            <a:off x="9354601" y="3561674"/>
            <a:ext cx="199792"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7" name="Straight Connector 266"/>
          <p:cNvCxnSpPr/>
          <p:nvPr/>
        </p:nvCxnSpPr>
        <p:spPr>
          <a:xfrm>
            <a:off x="9555734" y="3917909"/>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72" name="Freeform 271"/>
          <p:cNvSpPr/>
          <p:nvPr/>
        </p:nvSpPr>
        <p:spPr>
          <a:xfrm>
            <a:off x="6695379" y="3923305"/>
            <a:ext cx="204775"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74" name="Straight Connector 273"/>
          <p:cNvCxnSpPr/>
          <p:nvPr/>
        </p:nvCxnSpPr>
        <p:spPr>
          <a:xfrm>
            <a:off x="6676156" y="3390900"/>
            <a:ext cx="3781" cy="104532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522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1" name="Straight Connector 230"/>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4" name="Straight Connector 243"/>
          <p:cNvCxnSpPr/>
          <p:nvPr/>
        </p:nvCxnSpPr>
        <p:spPr bwMode="auto">
          <a:xfrm flipH="1">
            <a:off x="3680492" y="3483897"/>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5" name="Straight Connector 244"/>
          <p:cNvCxnSpPr/>
          <p:nvPr/>
        </p:nvCxnSpPr>
        <p:spPr bwMode="auto">
          <a:xfrm flipH="1">
            <a:off x="4900477" y="3493421"/>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6" name="Straight Connector 245"/>
          <p:cNvCxnSpPr/>
          <p:nvPr/>
        </p:nvCxnSpPr>
        <p:spPr bwMode="auto">
          <a:xfrm flipH="1">
            <a:off x="4140047" y="3493421"/>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7" name="Straight Connector 246"/>
          <p:cNvCxnSpPr/>
          <p:nvPr/>
        </p:nvCxnSpPr>
        <p:spPr bwMode="auto">
          <a:xfrm flipH="1">
            <a:off x="2941637" y="3479134"/>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8" name="Straight Connector 247"/>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49" name="Straight Connector 248"/>
          <p:cNvCxnSpPr/>
          <p:nvPr/>
        </p:nvCxnSpPr>
        <p:spPr bwMode="auto">
          <a:xfrm flipH="1">
            <a:off x="4378718" y="3493421"/>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0" name="Straight Connector 249"/>
          <p:cNvCxnSpPr/>
          <p:nvPr/>
        </p:nvCxnSpPr>
        <p:spPr bwMode="auto">
          <a:xfrm flipH="1">
            <a:off x="5611399" y="3502949"/>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1" name="Straight Connector 250"/>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53" name="Straight Connector 252"/>
          <p:cNvCxnSpPr/>
          <p:nvPr/>
        </p:nvCxnSpPr>
        <p:spPr bwMode="auto">
          <a:xfrm flipH="1">
            <a:off x="5095988" y="3502946"/>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61" name="Straight Connector 260"/>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cxnSp>
        <p:nvCxnSpPr>
          <p:cNvPr id="263" name="Straight Connector 262"/>
          <p:cNvCxnSpPr/>
          <p:nvPr/>
        </p:nvCxnSpPr>
        <p:spPr bwMode="auto">
          <a:xfrm flipH="1">
            <a:off x="3448166" y="3488659"/>
            <a:ext cx="6347" cy="442913"/>
          </a:xfrm>
          <a:prstGeom prst="line">
            <a:avLst/>
          </a:prstGeom>
          <a:noFill/>
          <a:ln w="57150" cap="flat" cmpd="sng" algn="ctr">
            <a:solidFill>
              <a:srgbClr val="7030A0"/>
            </a:solidFill>
            <a:prstDash val="solid"/>
            <a:round/>
            <a:headEnd type="none" w="med" len="med"/>
            <a:tailEnd type="none" w="med" len="med"/>
          </a:ln>
          <a:effectLst/>
        </p:spPr>
      </p:cxnSp>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381" y="2320920"/>
            <a:ext cx="3124704" cy="894551"/>
            <a:chOff x="2723174" y="1114422"/>
            <a:chExt cx="3125111" cy="894551"/>
          </a:xfrm>
        </p:grpSpPr>
        <p:cxnSp>
          <p:nvCxnSpPr>
            <p:cNvPr id="114" name="Straight Connector 113"/>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073" y="3255951"/>
            <a:ext cx="3124704"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30" name="Straight Connector 229"/>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sp>
        <p:nvSpPr>
          <p:cNvPr id="195" name="TextBox 194"/>
          <p:cNvSpPr txBox="1"/>
          <p:nvPr/>
        </p:nvSpPr>
        <p:spPr>
          <a:xfrm>
            <a:off x="6530432" y="4737886"/>
            <a:ext cx="3738101" cy="923330"/>
          </a:xfrm>
          <a:prstGeom prst="rect">
            <a:avLst/>
          </a:prstGeom>
          <a:noFill/>
        </p:spPr>
        <p:txBody>
          <a:bodyPr wrap="none" rtlCol="0">
            <a:spAutoFit/>
          </a:bodyPr>
          <a:lstStyle/>
          <a:p>
            <a:r>
              <a:rPr lang="en-GB" dirty="0" smtClean="0"/>
              <a:t>Sampling represented by </a:t>
            </a:r>
            <a:r>
              <a:rPr lang="en-GB" b="1" dirty="0" smtClean="0"/>
              <a:t>multiplying</a:t>
            </a:r>
          </a:p>
          <a:p>
            <a:r>
              <a:rPr lang="en-GB" dirty="0" smtClean="0"/>
              <a:t>time domain waveform by train</a:t>
            </a:r>
          </a:p>
          <a:p>
            <a:r>
              <a:rPr lang="en-GB" dirty="0" smtClean="0"/>
              <a:t>of impulses</a:t>
            </a:r>
            <a:endParaRPr lang="en-GB" dirty="0"/>
          </a:p>
        </p:txBody>
      </p:sp>
      <p:sp>
        <p:nvSpPr>
          <p:cNvPr id="196" name="TextBox 195"/>
          <p:cNvSpPr txBox="1"/>
          <p:nvPr/>
        </p:nvSpPr>
        <p:spPr>
          <a:xfrm>
            <a:off x="2259257" y="4436229"/>
            <a:ext cx="4062688" cy="2031325"/>
          </a:xfrm>
          <a:prstGeom prst="rect">
            <a:avLst/>
          </a:prstGeom>
          <a:noFill/>
        </p:spPr>
        <p:txBody>
          <a:bodyPr wrap="square" rtlCol="0">
            <a:spAutoFit/>
          </a:bodyPr>
          <a:lstStyle/>
          <a:p>
            <a:r>
              <a:rPr lang="en-GB" dirty="0" smtClean="0"/>
              <a:t>The equivalent operation of </a:t>
            </a:r>
            <a:r>
              <a:rPr lang="en-GB" b="1" dirty="0" smtClean="0"/>
              <a:t>multiplying</a:t>
            </a:r>
          </a:p>
          <a:p>
            <a:r>
              <a:rPr lang="en-GB" dirty="0" smtClean="0"/>
              <a:t>in the time domain, is </a:t>
            </a:r>
            <a:r>
              <a:rPr lang="en-GB" b="1" dirty="0" smtClean="0"/>
              <a:t>convolution</a:t>
            </a:r>
            <a:r>
              <a:rPr lang="en-GB" dirty="0" smtClean="0"/>
              <a:t>  in the frequency domain.</a:t>
            </a:r>
          </a:p>
          <a:p>
            <a:r>
              <a:rPr lang="en-GB" dirty="0" smtClean="0"/>
              <a:t>It results in multiple copies of the frequency domain representation of the original signal spaced at intervals of sample frequency. </a:t>
            </a:r>
            <a:endParaRPr lang="en-GB" dirty="0"/>
          </a:p>
        </p:txBody>
      </p:sp>
      <p:grpSp>
        <p:nvGrpSpPr>
          <p:cNvPr id="199" name="Group 198"/>
          <p:cNvGrpSpPr/>
          <p:nvPr/>
        </p:nvGrpSpPr>
        <p:grpSpPr>
          <a:xfrm>
            <a:off x="6676156" y="2950367"/>
            <a:ext cx="3009508" cy="90485"/>
            <a:chOff x="6391275" y="1755776"/>
            <a:chExt cx="3009900" cy="90485"/>
          </a:xfrm>
        </p:grpSpPr>
        <p:cxnSp>
          <p:nvCxnSpPr>
            <p:cNvPr id="201" name="Straight Connector 20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6676156" y="3884637"/>
            <a:ext cx="3009508" cy="90485"/>
            <a:chOff x="6391275" y="1755776"/>
            <a:chExt cx="3009900" cy="90485"/>
          </a:xfrm>
        </p:grpSpPr>
        <p:cxnSp>
          <p:nvCxnSpPr>
            <p:cNvPr id="211" name="Straight Connector 2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783431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8203408"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8553450"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891302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22" name="Group 221"/>
          <p:cNvGrpSpPr/>
          <p:nvPr/>
        </p:nvGrpSpPr>
        <p:grpSpPr>
          <a:xfrm>
            <a:off x="7322876" y="3010681"/>
            <a:ext cx="2335462" cy="185738"/>
            <a:chOff x="7045223" y="1824035"/>
            <a:chExt cx="2335766" cy="185738"/>
          </a:xfrm>
        </p:grpSpPr>
        <p:sp>
          <p:nvSpPr>
            <p:cNvPr id="225" name="TextBox 224"/>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8" name="TextBox 227"/>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32" name="TextBox 23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3" name="TextBox 23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234" name="Group 233"/>
          <p:cNvGrpSpPr/>
          <p:nvPr/>
        </p:nvGrpSpPr>
        <p:grpSpPr>
          <a:xfrm>
            <a:off x="7338186" y="3695377"/>
            <a:ext cx="2335462" cy="455125"/>
            <a:chOff x="7045223" y="1554648"/>
            <a:chExt cx="2335766" cy="455125"/>
          </a:xfrm>
        </p:grpSpPr>
        <p:sp>
          <p:nvSpPr>
            <p:cNvPr id="235" name="TextBox 234"/>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54" name="TextBox 253"/>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62" name="TextBox 261"/>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65" name="TextBox 264"/>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66" name="Straight Connector 265"/>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82" idx="3"/>
          </p:cNvCxnSpPr>
          <p:nvPr/>
        </p:nvCxnSpPr>
        <p:spPr>
          <a:xfrm>
            <a:off x="7051541" y="3681134"/>
            <a:ext cx="788" cy="24058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83" idx="2"/>
          </p:cNvCxnSpPr>
          <p:nvPr/>
        </p:nvCxnSpPr>
        <p:spPr>
          <a:xfrm>
            <a:off x="7408254" y="3575268"/>
            <a:ext cx="1564" cy="3464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84" idx="1"/>
          </p:cNvCxnSpPr>
          <p:nvPr/>
        </p:nvCxnSpPr>
        <p:spPr>
          <a:xfrm>
            <a:off x="7768520" y="3673822"/>
            <a:ext cx="489" cy="2417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a:off x="8838035" y="3949032"/>
            <a:ext cx="847" cy="32795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2" name="Freeform 281"/>
          <p:cNvSpPr/>
          <p:nvPr/>
        </p:nvSpPr>
        <p:spPr>
          <a:xfrm>
            <a:off x="6901641" y="3569841"/>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Freeform 282"/>
          <p:cNvSpPr/>
          <p:nvPr/>
        </p:nvSpPr>
        <p:spPr>
          <a:xfrm>
            <a:off x="7312559" y="357524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Freeform 283"/>
          <p:cNvSpPr/>
          <p:nvPr/>
        </p:nvSpPr>
        <p:spPr>
          <a:xfrm>
            <a:off x="7719668" y="3570477"/>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Freeform 284"/>
          <p:cNvSpPr/>
          <p:nvPr/>
        </p:nvSpPr>
        <p:spPr>
          <a:xfrm>
            <a:off x="8125031" y="3565714"/>
            <a:ext cx="42016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6" name="Straight Connector 285"/>
          <p:cNvCxnSpPr/>
          <p:nvPr/>
        </p:nvCxnSpPr>
        <p:spPr>
          <a:xfrm>
            <a:off x="8120026" y="3915527"/>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490838"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8" name="Freeform 287"/>
          <p:cNvSpPr/>
          <p:nvPr/>
        </p:nvSpPr>
        <p:spPr>
          <a:xfrm>
            <a:off x="8549956" y="3566443"/>
            <a:ext cx="389337"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Freeform 288"/>
          <p:cNvSpPr/>
          <p:nvPr/>
        </p:nvSpPr>
        <p:spPr>
          <a:xfrm>
            <a:off x="8945299" y="3575400"/>
            <a:ext cx="40703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0" name="Straight Connector 289"/>
          <p:cNvCxnSpPr/>
          <p:nvPr/>
        </p:nvCxnSpPr>
        <p:spPr>
          <a:xfrm>
            <a:off x="9196543"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1" name="Freeform 290"/>
          <p:cNvSpPr/>
          <p:nvPr/>
        </p:nvSpPr>
        <p:spPr>
          <a:xfrm>
            <a:off x="9354601" y="3561674"/>
            <a:ext cx="199792"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a:off x="9555734" y="3917909"/>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3" name="Freeform 292"/>
          <p:cNvSpPr/>
          <p:nvPr/>
        </p:nvSpPr>
        <p:spPr>
          <a:xfrm>
            <a:off x="6695379" y="3923305"/>
            <a:ext cx="204775"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94" name="Straight Connector 293"/>
          <p:cNvCxnSpPr/>
          <p:nvPr/>
        </p:nvCxnSpPr>
        <p:spPr>
          <a:xfrm>
            <a:off x="6676156" y="3390900"/>
            <a:ext cx="3781" cy="104532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2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1" name="Straight Connector 230"/>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4" name="Straight Connector 243"/>
          <p:cNvCxnSpPr/>
          <p:nvPr/>
        </p:nvCxnSpPr>
        <p:spPr bwMode="auto">
          <a:xfrm flipH="1">
            <a:off x="3680492" y="3483897"/>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5" name="Straight Connector 244"/>
          <p:cNvCxnSpPr/>
          <p:nvPr/>
        </p:nvCxnSpPr>
        <p:spPr bwMode="auto">
          <a:xfrm flipH="1">
            <a:off x="4900477" y="3493421"/>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6" name="Straight Connector 245"/>
          <p:cNvCxnSpPr/>
          <p:nvPr/>
        </p:nvCxnSpPr>
        <p:spPr bwMode="auto">
          <a:xfrm flipH="1">
            <a:off x="4140047" y="3493421"/>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7" name="Straight Connector 246"/>
          <p:cNvCxnSpPr/>
          <p:nvPr/>
        </p:nvCxnSpPr>
        <p:spPr bwMode="auto">
          <a:xfrm flipH="1">
            <a:off x="2941637" y="3479134"/>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8" name="Straight Connector 247"/>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49" name="Straight Connector 248"/>
          <p:cNvCxnSpPr/>
          <p:nvPr/>
        </p:nvCxnSpPr>
        <p:spPr bwMode="auto">
          <a:xfrm flipH="1">
            <a:off x="4378718" y="3493421"/>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0" name="Straight Connector 249"/>
          <p:cNvCxnSpPr/>
          <p:nvPr/>
        </p:nvCxnSpPr>
        <p:spPr bwMode="auto">
          <a:xfrm flipH="1">
            <a:off x="5611399" y="3502949"/>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1" name="Straight Connector 250"/>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53" name="Straight Connector 252"/>
          <p:cNvCxnSpPr/>
          <p:nvPr/>
        </p:nvCxnSpPr>
        <p:spPr bwMode="auto">
          <a:xfrm flipH="1">
            <a:off x="5095988" y="3502946"/>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61" name="Straight Connector 260"/>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cxnSp>
        <p:nvCxnSpPr>
          <p:cNvPr id="263" name="Straight Connector 262"/>
          <p:cNvCxnSpPr/>
          <p:nvPr/>
        </p:nvCxnSpPr>
        <p:spPr bwMode="auto">
          <a:xfrm flipH="1">
            <a:off x="3448166" y="3488659"/>
            <a:ext cx="6347" cy="442913"/>
          </a:xfrm>
          <a:prstGeom prst="line">
            <a:avLst/>
          </a:prstGeom>
          <a:noFill/>
          <a:ln w="57150" cap="flat" cmpd="sng" algn="ctr">
            <a:solidFill>
              <a:srgbClr val="7030A0"/>
            </a:solidFill>
            <a:prstDash val="solid"/>
            <a:round/>
            <a:headEnd type="none" w="med" len="med"/>
            <a:tailEnd type="none" w="med" len="med"/>
          </a:ln>
          <a:effectLst/>
        </p:spPr>
      </p:cxnSp>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6156" y="3390901"/>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6156" y="4843488"/>
            <a:ext cx="3009508"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381" y="2320920"/>
            <a:ext cx="3124704" cy="894551"/>
            <a:chOff x="2723174" y="1114422"/>
            <a:chExt cx="3125111" cy="894551"/>
          </a:xfrm>
        </p:grpSpPr>
        <p:cxnSp>
          <p:nvCxnSpPr>
            <p:cNvPr id="114" name="Straight Connector 113"/>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073" y="3255951"/>
            <a:ext cx="3124704"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548" y="4215579"/>
            <a:ext cx="3124704"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018" y="4905340"/>
            <a:ext cx="2335462"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30" name="Straight Connector 229"/>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68" name="Straight Connector 267"/>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73" name="Freeform 272"/>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TextBox 192"/>
          <p:cNvSpPr txBox="1"/>
          <p:nvPr/>
        </p:nvSpPr>
        <p:spPr>
          <a:xfrm>
            <a:off x="225891" y="4385168"/>
            <a:ext cx="2381432" cy="646331"/>
          </a:xfrm>
          <a:prstGeom prst="rect">
            <a:avLst/>
          </a:prstGeom>
          <a:noFill/>
        </p:spPr>
        <p:txBody>
          <a:bodyPr wrap="none" rtlCol="0">
            <a:spAutoFit/>
          </a:bodyPr>
          <a:lstStyle/>
          <a:p>
            <a:r>
              <a:rPr lang="en-GB" dirty="0" smtClean="0"/>
              <a:t>An ideal brick wall low </a:t>
            </a:r>
          </a:p>
          <a:p>
            <a:r>
              <a:rPr lang="en-GB" dirty="0" smtClean="0"/>
              <a:t>pass filter is considered</a:t>
            </a:r>
            <a:endParaRPr lang="en-GB" dirty="0"/>
          </a:p>
        </p:txBody>
      </p:sp>
      <p:grpSp>
        <p:nvGrpSpPr>
          <p:cNvPr id="196" name="Group 195"/>
          <p:cNvGrpSpPr/>
          <p:nvPr/>
        </p:nvGrpSpPr>
        <p:grpSpPr>
          <a:xfrm>
            <a:off x="6676156" y="2950367"/>
            <a:ext cx="3009508" cy="90485"/>
            <a:chOff x="6391275" y="1755776"/>
            <a:chExt cx="3009900" cy="90485"/>
          </a:xfrm>
        </p:grpSpPr>
        <p:cxnSp>
          <p:nvCxnSpPr>
            <p:cNvPr id="197" name="Straight Connector 196"/>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6676156" y="3884637"/>
            <a:ext cx="3009508" cy="90485"/>
            <a:chOff x="6391275" y="1755776"/>
            <a:chExt cx="3009900" cy="90485"/>
          </a:xfrm>
        </p:grpSpPr>
        <p:cxnSp>
          <p:nvCxnSpPr>
            <p:cNvPr id="208" name="Straight Connector 20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783431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8203408"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8553450"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891302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7322876" y="3010681"/>
            <a:ext cx="2335462" cy="185738"/>
            <a:chOff x="7045223" y="1824035"/>
            <a:chExt cx="2335766" cy="185738"/>
          </a:xfrm>
        </p:grpSpPr>
        <p:sp>
          <p:nvSpPr>
            <p:cNvPr id="218" name="TextBox 21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1" name="TextBox 220"/>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22" name="TextBox 22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25" name="TextBox 224"/>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228" name="Group 227"/>
          <p:cNvGrpSpPr/>
          <p:nvPr/>
        </p:nvGrpSpPr>
        <p:grpSpPr>
          <a:xfrm>
            <a:off x="7338186" y="3695377"/>
            <a:ext cx="2335462" cy="455125"/>
            <a:chOff x="7045223" y="1554648"/>
            <a:chExt cx="2335766" cy="455125"/>
          </a:xfrm>
        </p:grpSpPr>
        <p:sp>
          <p:nvSpPr>
            <p:cNvPr id="232" name="TextBox 231"/>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33" name="TextBox 232"/>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34" name="TextBox 233"/>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5" name="TextBox 234"/>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54" name="Straight Connector 253"/>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a:stCxn id="279" idx="3"/>
          </p:cNvCxnSpPr>
          <p:nvPr/>
        </p:nvCxnSpPr>
        <p:spPr>
          <a:xfrm>
            <a:off x="7051541" y="3681134"/>
            <a:ext cx="788" cy="24058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a:stCxn id="280" idx="2"/>
          </p:cNvCxnSpPr>
          <p:nvPr/>
        </p:nvCxnSpPr>
        <p:spPr>
          <a:xfrm>
            <a:off x="7408254" y="3575268"/>
            <a:ext cx="1564" cy="3464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a:stCxn id="281" idx="1"/>
          </p:cNvCxnSpPr>
          <p:nvPr/>
        </p:nvCxnSpPr>
        <p:spPr>
          <a:xfrm>
            <a:off x="7768520" y="3673822"/>
            <a:ext cx="489" cy="2417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8838035" y="3949032"/>
            <a:ext cx="847" cy="32795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79" name="Freeform 278"/>
          <p:cNvSpPr/>
          <p:nvPr/>
        </p:nvSpPr>
        <p:spPr>
          <a:xfrm>
            <a:off x="6901641" y="3569841"/>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Freeform 279"/>
          <p:cNvSpPr/>
          <p:nvPr/>
        </p:nvSpPr>
        <p:spPr>
          <a:xfrm>
            <a:off x="7312559" y="357524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Freeform 280"/>
          <p:cNvSpPr/>
          <p:nvPr/>
        </p:nvSpPr>
        <p:spPr>
          <a:xfrm>
            <a:off x="7719668" y="3570477"/>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Freeform 281"/>
          <p:cNvSpPr/>
          <p:nvPr/>
        </p:nvSpPr>
        <p:spPr>
          <a:xfrm>
            <a:off x="8125031" y="3565714"/>
            <a:ext cx="42016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3" name="Straight Connector 282"/>
          <p:cNvCxnSpPr/>
          <p:nvPr/>
        </p:nvCxnSpPr>
        <p:spPr>
          <a:xfrm>
            <a:off x="8120026" y="3915527"/>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8490838"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5" name="Freeform 284"/>
          <p:cNvSpPr/>
          <p:nvPr/>
        </p:nvSpPr>
        <p:spPr>
          <a:xfrm>
            <a:off x="8549956" y="3566443"/>
            <a:ext cx="389337"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Freeform 285"/>
          <p:cNvSpPr/>
          <p:nvPr/>
        </p:nvSpPr>
        <p:spPr>
          <a:xfrm>
            <a:off x="8945299" y="3575400"/>
            <a:ext cx="40703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9196543"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8" name="Freeform 287"/>
          <p:cNvSpPr/>
          <p:nvPr/>
        </p:nvSpPr>
        <p:spPr>
          <a:xfrm>
            <a:off x="9354601" y="3561674"/>
            <a:ext cx="199792"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9" name="Straight Connector 288"/>
          <p:cNvCxnSpPr/>
          <p:nvPr/>
        </p:nvCxnSpPr>
        <p:spPr>
          <a:xfrm>
            <a:off x="9555734" y="3917909"/>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0" name="Freeform 289"/>
          <p:cNvSpPr/>
          <p:nvPr/>
        </p:nvSpPr>
        <p:spPr>
          <a:xfrm>
            <a:off x="6695379" y="3923305"/>
            <a:ext cx="204775"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170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1" name="Straight Connector 230"/>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4" name="Straight Connector 243"/>
          <p:cNvCxnSpPr/>
          <p:nvPr/>
        </p:nvCxnSpPr>
        <p:spPr bwMode="auto">
          <a:xfrm flipH="1">
            <a:off x="3680492" y="3483897"/>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5" name="Straight Connector 244"/>
          <p:cNvCxnSpPr/>
          <p:nvPr/>
        </p:nvCxnSpPr>
        <p:spPr bwMode="auto">
          <a:xfrm flipH="1">
            <a:off x="4900477" y="3493421"/>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6" name="Straight Connector 245"/>
          <p:cNvCxnSpPr/>
          <p:nvPr/>
        </p:nvCxnSpPr>
        <p:spPr bwMode="auto">
          <a:xfrm flipH="1">
            <a:off x="4140047" y="3493421"/>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7" name="Straight Connector 246"/>
          <p:cNvCxnSpPr/>
          <p:nvPr/>
        </p:nvCxnSpPr>
        <p:spPr bwMode="auto">
          <a:xfrm flipH="1">
            <a:off x="2941637" y="3479134"/>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8" name="Straight Connector 247"/>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49" name="Straight Connector 248"/>
          <p:cNvCxnSpPr/>
          <p:nvPr/>
        </p:nvCxnSpPr>
        <p:spPr bwMode="auto">
          <a:xfrm flipH="1">
            <a:off x="4378718" y="3493421"/>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0" name="Straight Connector 249"/>
          <p:cNvCxnSpPr/>
          <p:nvPr/>
        </p:nvCxnSpPr>
        <p:spPr bwMode="auto">
          <a:xfrm flipH="1">
            <a:off x="5611399" y="3502949"/>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1" name="Straight Connector 250"/>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53" name="Straight Connector 252"/>
          <p:cNvCxnSpPr/>
          <p:nvPr/>
        </p:nvCxnSpPr>
        <p:spPr bwMode="auto">
          <a:xfrm flipH="1">
            <a:off x="5095988" y="3502946"/>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61" name="Straight Connector 260"/>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cxnSp>
        <p:nvCxnSpPr>
          <p:cNvPr id="263" name="Straight Connector 262"/>
          <p:cNvCxnSpPr/>
          <p:nvPr/>
        </p:nvCxnSpPr>
        <p:spPr bwMode="auto">
          <a:xfrm flipH="1">
            <a:off x="3448166" y="3488659"/>
            <a:ext cx="6347" cy="442913"/>
          </a:xfrm>
          <a:prstGeom prst="line">
            <a:avLst/>
          </a:prstGeom>
          <a:noFill/>
          <a:ln w="57150" cap="flat" cmpd="sng" algn="ctr">
            <a:solidFill>
              <a:srgbClr val="7030A0"/>
            </a:solidFill>
            <a:prstDash val="solid"/>
            <a:round/>
            <a:headEnd type="none" w="med" len="med"/>
            <a:tailEnd type="none" w="med" len="med"/>
          </a:ln>
          <a:effectLst/>
        </p:spPr>
      </p:cxnSp>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6156" y="3390901"/>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6156" y="4843488"/>
            <a:ext cx="3009508"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381" y="2320920"/>
            <a:ext cx="3124704" cy="894551"/>
            <a:chOff x="2723174" y="1114422"/>
            <a:chExt cx="3125111" cy="894551"/>
          </a:xfrm>
        </p:grpSpPr>
        <p:cxnSp>
          <p:nvCxnSpPr>
            <p:cNvPr id="114" name="Straight Connector 113"/>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073" y="3255951"/>
            <a:ext cx="3124704"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548" y="4215579"/>
            <a:ext cx="3124704"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54" name="Group 153"/>
          <p:cNvGrpSpPr/>
          <p:nvPr/>
        </p:nvGrpSpPr>
        <p:grpSpPr>
          <a:xfrm>
            <a:off x="2749348" y="5169661"/>
            <a:ext cx="3124704" cy="894551"/>
            <a:chOff x="2723174" y="1114422"/>
            <a:chExt cx="3125111" cy="894551"/>
          </a:xfrm>
        </p:grpSpPr>
        <p:grpSp>
          <p:nvGrpSpPr>
            <p:cNvPr id="155" name="Group 154"/>
            <p:cNvGrpSpPr/>
            <p:nvPr/>
          </p:nvGrpSpPr>
          <p:grpSpPr>
            <a:xfrm>
              <a:off x="2728913" y="1744663"/>
              <a:ext cx="3119372" cy="90485"/>
              <a:chOff x="6391275" y="1755776"/>
              <a:chExt cx="3009900" cy="90485"/>
            </a:xfrm>
          </p:grpSpPr>
          <p:cxnSp>
            <p:nvCxnSpPr>
              <p:cNvPr id="162" name="Straight Connector 16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56" name="Straight Connector 155"/>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58" name="TextBox 157"/>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59" name="TextBox 158"/>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0" name="TextBox 159"/>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61" name="TextBox 160"/>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018" y="4905340"/>
            <a:ext cx="2335462"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30" name="Straight Connector 229"/>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68" name="Straight Connector 267"/>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73" name="Freeform 272"/>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TextBox 192"/>
          <p:cNvSpPr txBox="1"/>
          <p:nvPr/>
        </p:nvSpPr>
        <p:spPr>
          <a:xfrm>
            <a:off x="225891" y="4385168"/>
            <a:ext cx="2381432" cy="646331"/>
          </a:xfrm>
          <a:prstGeom prst="rect">
            <a:avLst/>
          </a:prstGeom>
          <a:noFill/>
        </p:spPr>
        <p:txBody>
          <a:bodyPr wrap="none" rtlCol="0">
            <a:spAutoFit/>
          </a:bodyPr>
          <a:lstStyle/>
          <a:p>
            <a:r>
              <a:rPr lang="en-GB" dirty="0" smtClean="0"/>
              <a:t>An ideal brick wall low </a:t>
            </a:r>
          </a:p>
          <a:p>
            <a:r>
              <a:rPr lang="en-GB" dirty="0" smtClean="0"/>
              <a:t>pass filter is considered</a:t>
            </a:r>
            <a:endParaRPr lang="en-GB" dirty="0"/>
          </a:p>
        </p:txBody>
      </p:sp>
      <p:sp>
        <p:nvSpPr>
          <p:cNvPr id="197" name="TextBox 196"/>
          <p:cNvSpPr txBox="1"/>
          <p:nvPr/>
        </p:nvSpPr>
        <p:spPr>
          <a:xfrm>
            <a:off x="225890" y="5508986"/>
            <a:ext cx="2497667" cy="646331"/>
          </a:xfrm>
          <a:prstGeom prst="rect">
            <a:avLst/>
          </a:prstGeom>
          <a:noFill/>
        </p:spPr>
        <p:txBody>
          <a:bodyPr wrap="none" rtlCol="0">
            <a:spAutoFit/>
          </a:bodyPr>
          <a:lstStyle/>
          <a:p>
            <a:r>
              <a:rPr lang="en-GB" dirty="0" smtClean="0"/>
              <a:t>The resultant signal after</a:t>
            </a:r>
          </a:p>
          <a:p>
            <a:r>
              <a:rPr lang="en-GB" dirty="0" smtClean="0"/>
              <a:t>being filtered  </a:t>
            </a:r>
            <a:endParaRPr lang="en-GB" dirty="0"/>
          </a:p>
        </p:txBody>
      </p:sp>
      <p:grpSp>
        <p:nvGrpSpPr>
          <p:cNvPr id="199" name="Group 198"/>
          <p:cNvGrpSpPr/>
          <p:nvPr/>
        </p:nvGrpSpPr>
        <p:grpSpPr>
          <a:xfrm>
            <a:off x="6676156" y="2950367"/>
            <a:ext cx="3009508" cy="90485"/>
            <a:chOff x="6391275" y="1755776"/>
            <a:chExt cx="3009900" cy="90485"/>
          </a:xfrm>
        </p:grpSpPr>
        <p:cxnSp>
          <p:nvCxnSpPr>
            <p:cNvPr id="201" name="Straight Connector 20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6676156" y="3884637"/>
            <a:ext cx="3009508" cy="90485"/>
            <a:chOff x="6391275" y="1755776"/>
            <a:chExt cx="3009900" cy="90485"/>
          </a:xfrm>
        </p:grpSpPr>
        <p:cxnSp>
          <p:nvCxnSpPr>
            <p:cNvPr id="211" name="Straight Connector 210"/>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783431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8203408"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8553450"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891302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22" name="Group 221"/>
          <p:cNvGrpSpPr/>
          <p:nvPr/>
        </p:nvGrpSpPr>
        <p:grpSpPr>
          <a:xfrm>
            <a:off x="7322876" y="3010681"/>
            <a:ext cx="2335462" cy="185738"/>
            <a:chOff x="7045223" y="1824035"/>
            <a:chExt cx="2335766" cy="185738"/>
          </a:xfrm>
        </p:grpSpPr>
        <p:sp>
          <p:nvSpPr>
            <p:cNvPr id="225" name="TextBox 224"/>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28" name="TextBox 227"/>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32" name="TextBox 231"/>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3" name="TextBox 232"/>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234" name="Group 233"/>
          <p:cNvGrpSpPr/>
          <p:nvPr/>
        </p:nvGrpSpPr>
        <p:grpSpPr>
          <a:xfrm>
            <a:off x="7338186" y="3695377"/>
            <a:ext cx="2335462" cy="455125"/>
            <a:chOff x="7045223" y="1554648"/>
            <a:chExt cx="2335766" cy="455125"/>
          </a:xfrm>
        </p:grpSpPr>
        <p:sp>
          <p:nvSpPr>
            <p:cNvPr id="235" name="TextBox 234"/>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54" name="TextBox 253"/>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62" name="TextBox 261"/>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65" name="TextBox 264"/>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66" name="Straight Connector 265"/>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82" idx="3"/>
          </p:cNvCxnSpPr>
          <p:nvPr/>
        </p:nvCxnSpPr>
        <p:spPr>
          <a:xfrm>
            <a:off x="7051541" y="3681134"/>
            <a:ext cx="788" cy="24058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83" idx="2"/>
          </p:cNvCxnSpPr>
          <p:nvPr/>
        </p:nvCxnSpPr>
        <p:spPr>
          <a:xfrm>
            <a:off x="7408254" y="3575268"/>
            <a:ext cx="1564" cy="3464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84" idx="1"/>
          </p:cNvCxnSpPr>
          <p:nvPr/>
        </p:nvCxnSpPr>
        <p:spPr>
          <a:xfrm>
            <a:off x="7768520" y="3673822"/>
            <a:ext cx="489" cy="2417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a:off x="8838035" y="3949032"/>
            <a:ext cx="847" cy="32795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2" name="Freeform 281"/>
          <p:cNvSpPr/>
          <p:nvPr/>
        </p:nvSpPr>
        <p:spPr>
          <a:xfrm>
            <a:off x="6901641" y="3569841"/>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Freeform 282"/>
          <p:cNvSpPr/>
          <p:nvPr/>
        </p:nvSpPr>
        <p:spPr>
          <a:xfrm>
            <a:off x="7312559" y="357524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Freeform 283"/>
          <p:cNvSpPr/>
          <p:nvPr/>
        </p:nvSpPr>
        <p:spPr>
          <a:xfrm>
            <a:off x="7719668" y="3570477"/>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Freeform 284"/>
          <p:cNvSpPr/>
          <p:nvPr/>
        </p:nvSpPr>
        <p:spPr>
          <a:xfrm>
            <a:off x="8125031" y="3565714"/>
            <a:ext cx="42016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6" name="Straight Connector 285"/>
          <p:cNvCxnSpPr/>
          <p:nvPr/>
        </p:nvCxnSpPr>
        <p:spPr>
          <a:xfrm>
            <a:off x="8120026" y="3915527"/>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490838"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8" name="Freeform 287"/>
          <p:cNvSpPr/>
          <p:nvPr/>
        </p:nvSpPr>
        <p:spPr>
          <a:xfrm>
            <a:off x="8549956" y="3566443"/>
            <a:ext cx="389337"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Freeform 288"/>
          <p:cNvSpPr/>
          <p:nvPr/>
        </p:nvSpPr>
        <p:spPr>
          <a:xfrm>
            <a:off x="8945299" y="3575400"/>
            <a:ext cx="40703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0" name="Straight Connector 289"/>
          <p:cNvCxnSpPr/>
          <p:nvPr/>
        </p:nvCxnSpPr>
        <p:spPr>
          <a:xfrm>
            <a:off x="9196543"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1" name="Freeform 290"/>
          <p:cNvSpPr/>
          <p:nvPr/>
        </p:nvSpPr>
        <p:spPr>
          <a:xfrm>
            <a:off x="9354601" y="3561674"/>
            <a:ext cx="199792"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a:off x="9555734" y="3917909"/>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3" name="Freeform 292"/>
          <p:cNvSpPr/>
          <p:nvPr/>
        </p:nvSpPr>
        <p:spPr>
          <a:xfrm>
            <a:off x="6695379" y="3923305"/>
            <a:ext cx="204775"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8" name="Straight Connector 187"/>
          <p:cNvCxnSpPr/>
          <p:nvPr/>
        </p:nvCxnSpPr>
        <p:spPr>
          <a:xfrm>
            <a:off x="4403608"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165314"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55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676156" y="1390650"/>
            <a:ext cx="3027028" cy="1230002"/>
            <a:chOff x="6677025" y="1390650"/>
            <a:chExt cx="3027422" cy="1230002"/>
          </a:xfrm>
        </p:grpSpPr>
        <p:cxnSp>
          <p:nvCxnSpPr>
            <p:cNvPr id="6" name="Straight Connector 5"/>
            <p:cNvCxnSpPr/>
            <p:nvPr/>
          </p:nvCxnSpPr>
          <p:spPr>
            <a:xfrm>
              <a:off x="6677025" y="1390650"/>
              <a:ext cx="0" cy="123000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7330973" y="2052635"/>
              <a:ext cx="2373474" cy="201451"/>
              <a:chOff x="7045223" y="1824035"/>
              <a:chExt cx="2373474"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92370"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6543339" y="2679701"/>
            <a:ext cx="3299191" cy="369332"/>
          </a:xfrm>
          <a:prstGeom prst="rect">
            <a:avLst/>
          </a:prstGeom>
          <a:noFill/>
        </p:spPr>
        <p:txBody>
          <a:bodyPr wrap="none" rtlCol="0">
            <a:spAutoFit/>
          </a:bodyPr>
          <a:lstStyle/>
          <a:p>
            <a:r>
              <a:rPr lang="en-GB" dirty="0" smtClean="0"/>
              <a:t>Continuous-time sinusoidal signal</a:t>
            </a:r>
            <a:endParaRPr lang="en-GB" dirty="0"/>
          </a:p>
        </p:txBody>
      </p:sp>
      <p:sp>
        <p:nvSpPr>
          <p:cNvPr id="231" name="TextBox 230"/>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Tree>
    <p:extLst>
      <p:ext uri="{BB962C8B-B14F-4D97-AF65-F5344CB8AC3E}">
        <p14:creationId xmlns:p14="http://schemas.microsoft.com/office/powerpoint/2010/main" val="98124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1" name="Straight Connector 230"/>
          <p:cNvCxnSpPr/>
          <p:nvPr/>
        </p:nvCxnSpPr>
        <p:spPr bwMode="auto">
          <a:xfrm flipH="1">
            <a:off x="3563694" y="2534255"/>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4" name="Straight Connector 243"/>
          <p:cNvCxnSpPr/>
          <p:nvPr/>
        </p:nvCxnSpPr>
        <p:spPr bwMode="auto">
          <a:xfrm flipH="1">
            <a:off x="3680492" y="3483897"/>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5" name="Straight Connector 244"/>
          <p:cNvCxnSpPr/>
          <p:nvPr/>
        </p:nvCxnSpPr>
        <p:spPr bwMode="auto">
          <a:xfrm flipH="1">
            <a:off x="4900477" y="3493421"/>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46" name="Straight Connector 245"/>
          <p:cNvCxnSpPr/>
          <p:nvPr/>
        </p:nvCxnSpPr>
        <p:spPr bwMode="auto">
          <a:xfrm flipH="1">
            <a:off x="4140047" y="3493421"/>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7" name="Straight Connector 246"/>
          <p:cNvCxnSpPr/>
          <p:nvPr/>
        </p:nvCxnSpPr>
        <p:spPr bwMode="auto">
          <a:xfrm flipH="1">
            <a:off x="2941637" y="3479134"/>
            <a:ext cx="6347" cy="442913"/>
          </a:xfrm>
          <a:prstGeom prst="line">
            <a:avLst/>
          </a:prstGeom>
          <a:noFill/>
          <a:ln w="57150" cap="flat" cmpd="sng" algn="ctr">
            <a:solidFill>
              <a:srgbClr val="00B050"/>
            </a:solidFill>
            <a:prstDash val="solid"/>
            <a:round/>
            <a:headEnd type="none" w="med" len="med"/>
            <a:tailEnd type="none" w="med" len="med"/>
          </a:ln>
          <a:effectLst/>
        </p:spPr>
      </p:cxnSp>
      <p:cxnSp>
        <p:nvCxnSpPr>
          <p:cNvPr id="248" name="Straight Connector 247"/>
          <p:cNvCxnSpPr/>
          <p:nvPr/>
        </p:nvCxnSpPr>
        <p:spPr bwMode="auto">
          <a:xfrm flipH="1">
            <a:off x="4993156" y="2540923"/>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49" name="Straight Connector 248"/>
          <p:cNvCxnSpPr/>
          <p:nvPr/>
        </p:nvCxnSpPr>
        <p:spPr bwMode="auto">
          <a:xfrm flipH="1">
            <a:off x="4378718" y="3493421"/>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0" name="Straight Connector 249"/>
          <p:cNvCxnSpPr/>
          <p:nvPr/>
        </p:nvCxnSpPr>
        <p:spPr bwMode="auto">
          <a:xfrm flipH="1">
            <a:off x="5611399" y="3502949"/>
            <a:ext cx="6347" cy="442913"/>
          </a:xfrm>
          <a:prstGeom prst="line">
            <a:avLst/>
          </a:prstGeom>
          <a:noFill/>
          <a:ln w="57150" cap="flat" cmpd="sng" algn="ctr">
            <a:solidFill>
              <a:srgbClr val="FFFF00"/>
            </a:solidFill>
            <a:prstDash val="solid"/>
            <a:round/>
            <a:headEnd type="none" w="med" len="med"/>
            <a:tailEnd type="none" w="med" len="med"/>
          </a:ln>
          <a:effectLst/>
        </p:spPr>
      </p:cxnSp>
      <p:cxnSp>
        <p:nvCxnSpPr>
          <p:cNvPr id="251" name="Straight Connector 250"/>
          <p:cNvCxnSpPr/>
          <p:nvPr/>
        </p:nvCxnSpPr>
        <p:spPr bwMode="auto">
          <a:xfrm flipH="1">
            <a:off x="5725665" y="2550448"/>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53" name="Straight Connector 252"/>
          <p:cNvCxnSpPr/>
          <p:nvPr/>
        </p:nvCxnSpPr>
        <p:spPr bwMode="auto">
          <a:xfrm flipH="1">
            <a:off x="5095988" y="3502946"/>
            <a:ext cx="6347" cy="442913"/>
          </a:xfrm>
          <a:prstGeom prst="line">
            <a:avLst/>
          </a:prstGeom>
          <a:noFill/>
          <a:ln w="57150" cap="flat" cmpd="sng" algn="ctr">
            <a:solidFill>
              <a:srgbClr val="0070C0"/>
            </a:solidFill>
            <a:prstDash val="solid"/>
            <a:round/>
            <a:headEnd type="none" w="med" len="med"/>
            <a:tailEnd type="none" w="med" len="med"/>
          </a:ln>
          <a:effectLst/>
        </p:spPr>
      </p:cxnSp>
      <p:cxnSp>
        <p:nvCxnSpPr>
          <p:cNvPr id="261" name="Straight Connector 260"/>
          <p:cNvCxnSpPr/>
          <p:nvPr/>
        </p:nvCxnSpPr>
        <p:spPr bwMode="auto">
          <a:xfrm flipH="1">
            <a:off x="2860390" y="2537113"/>
            <a:ext cx="6347" cy="442913"/>
          </a:xfrm>
          <a:prstGeom prst="line">
            <a:avLst/>
          </a:prstGeom>
          <a:noFill/>
          <a:ln w="57150" cap="flat" cmpd="sng" algn="ctr">
            <a:solidFill>
              <a:srgbClr val="7030A0"/>
            </a:solidFill>
            <a:prstDash val="solid"/>
            <a:round/>
            <a:headEnd type="none" w="med" len="med"/>
            <a:tailEnd type="none" w="med" len="med"/>
          </a:ln>
          <a:effectLst/>
        </p:spPr>
      </p:cxnSp>
      <p:cxnSp>
        <p:nvCxnSpPr>
          <p:cNvPr id="263" name="Straight Connector 262"/>
          <p:cNvCxnSpPr/>
          <p:nvPr/>
        </p:nvCxnSpPr>
        <p:spPr bwMode="auto">
          <a:xfrm flipH="1">
            <a:off x="3448166" y="3488659"/>
            <a:ext cx="6347" cy="442913"/>
          </a:xfrm>
          <a:prstGeom prst="line">
            <a:avLst/>
          </a:prstGeom>
          <a:noFill/>
          <a:ln w="57150" cap="flat" cmpd="sng" algn="ctr">
            <a:solidFill>
              <a:srgbClr val="7030A0"/>
            </a:solidFill>
            <a:prstDash val="solid"/>
            <a:round/>
            <a:headEnd type="none" w="med" len="med"/>
            <a:tailEnd type="none" w="med" len="med"/>
          </a:ln>
          <a:effectLst/>
        </p:spPr>
      </p:cxnSp>
      <p:pic>
        <p:nvPicPr>
          <p:cNvPr id="264" name="Picture 3"/>
          <p:cNvPicPr>
            <a:picLocks noChangeAspect="1" noChangeArrowheads="1"/>
          </p:cNvPicPr>
          <p:nvPr/>
        </p:nvPicPr>
        <p:blipFill>
          <a:blip r:embed="rId3" cstate="print">
            <a:duotone>
              <a:schemeClr val="accent5">
                <a:shade val="45000"/>
                <a:satMod val="135000"/>
              </a:schemeClr>
              <a:prstClr val="white"/>
            </a:duotone>
            <a:lum bright="-20000"/>
            <a:extLst>
              <a:ext uri="{28A0092B-C50C-407E-A947-70E740481C1C}">
                <a14:useLocalDpi xmlns:a14="http://schemas.microsoft.com/office/drawing/2010/main" val="0"/>
              </a:ext>
            </a:extLst>
          </a:blip>
          <a:srcRect/>
          <a:stretch>
            <a:fillRect/>
          </a:stretch>
        </p:blipFill>
        <p:spPr bwMode="auto">
          <a:xfrm>
            <a:off x="6683718" y="1663390"/>
            <a:ext cx="2869090" cy="71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676156" y="1390651"/>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6156" y="3390901"/>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676156" y="5191125"/>
            <a:ext cx="0" cy="123825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6156" y="1984376"/>
            <a:ext cx="3009508"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6156" y="4843488"/>
            <a:ext cx="3009508"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6695204" y="5801542"/>
            <a:ext cx="3009508" cy="90485"/>
            <a:chOff x="6391275" y="1755776"/>
            <a:chExt cx="3009900" cy="90485"/>
          </a:xfrm>
        </p:grpSpPr>
        <p:cxnSp>
          <p:nvCxnSpPr>
            <p:cNvPr id="78" name="Straight Connector 7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2820" y="1343023"/>
            <a:ext cx="3124704"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381" y="2320920"/>
            <a:ext cx="3124704" cy="894551"/>
            <a:chOff x="2723174" y="1114422"/>
            <a:chExt cx="3125111" cy="894551"/>
          </a:xfrm>
        </p:grpSpPr>
        <p:cxnSp>
          <p:nvCxnSpPr>
            <p:cNvPr id="114" name="Straight Connector 113"/>
            <p:cNvCxnSpPr/>
            <p:nvPr/>
          </p:nvCxnSpPr>
          <p:spPr>
            <a:xfrm>
              <a:off x="426717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073" y="3255951"/>
            <a:ext cx="3124704"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40" name="Group 139"/>
          <p:cNvGrpSpPr/>
          <p:nvPr/>
        </p:nvGrpSpPr>
        <p:grpSpPr>
          <a:xfrm>
            <a:off x="2742548" y="4215579"/>
            <a:ext cx="3124704" cy="894551"/>
            <a:chOff x="2723174" y="1114422"/>
            <a:chExt cx="3125111" cy="894551"/>
          </a:xfrm>
        </p:grpSpPr>
        <p:grpSp>
          <p:nvGrpSpPr>
            <p:cNvPr id="141" name="Group 140"/>
            <p:cNvGrpSpPr/>
            <p:nvPr/>
          </p:nvGrpSpPr>
          <p:grpSpPr>
            <a:xfrm>
              <a:off x="2728913" y="1744663"/>
              <a:ext cx="3119372" cy="90485"/>
              <a:chOff x="6391275" y="1755776"/>
              <a:chExt cx="3009900" cy="90485"/>
            </a:xfrm>
          </p:grpSpPr>
          <p:cxnSp>
            <p:nvCxnSpPr>
              <p:cNvPr id="148" name="Straight Connector 1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2" name="Straight Connector 141"/>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44" name="TextBox 143"/>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45" name="TextBox 144"/>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46" name="TextBox 145"/>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47" name="TextBox 146"/>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54" name="Group 153"/>
          <p:cNvGrpSpPr/>
          <p:nvPr/>
        </p:nvGrpSpPr>
        <p:grpSpPr>
          <a:xfrm>
            <a:off x="2749348" y="5169661"/>
            <a:ext cx="3124704" cy="894551"/>
            <a:chOff x="2723174" y="1114422"/>
            <a:chExt cx="3125111" cy="894551"/>
          </a:xfrm>
        </p:grpSpPr>
        <p:grpSp>
          <p:nvGrpSpPr>
            <p:cNvPr id="155" name="Group 154"/>
            <p:cNvGrpSpPr/>
            <p:nvPr/>
          </p:nvGrpSpPr>
          <p:grpSpPr>
            <a:xfrm>
              <a:off x="2728913" y="1744663"/>
              <a:ext cx="3119372" cy="90485"/>
              <a:chOff x="6391275" y="1755776"/>
              <a:chExt cx="3009900" cy="90485"/>
            </a:xfrm>
          </p:grpSpPr>
          <p:cxnSp>
            <p:nvCxnSpPr>
              <p:cNvPr id="162" name="Straight Connector 16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56" name="Straight Connector 155"/>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58" name="TextBox 157"/>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59" name="TextBox 158"/>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0" name="TextBox 159"/>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61" name="TextBox 160"/>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018" y="2052636"/>
            <a:ext cx="2367208"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018" y="4905340"/>
            <a:ext cx="2335462"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8" name="Group 187"/>
          <p:cNvGrpSpPr/>
          <p:nvPr/>
        </p:nvGrpSpPr>
        <p:grpSpPr>
          <a:xfrm>
            <a:off x="7357344" y="5634941"/>
            <a:ext cx="2317263" cy="429271"/>
            <a:chOff x="7045223" y="1580502"/>
            <a:chExt cx="2317565" cy="429271"/>
          </a:xfrm>
        </p:grpSpPr>
        <p:sp>
          <p:nvSpPr>
            <p:cNvPr id="189" name="TextBox 18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90" name="TextBox 189"/>
            <p:cNvSpPr txBox="1"/>
            <p:nvPr/>
          </p:nvSpPr>
          <p:spPr>
            <a:xfrm>
              <a:off x="7809914" y="1588122"/>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91" name="TextBox 190"/>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92" name="TextBox 191"/>
            <p:cNvSpPr txBox="1"/>
            <p:nvPr/>
          </p:nvSpPr>
          <p:spPr>
            <a:xfrm>
              <a:off x="9136461" y="1580502"/>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845037"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681234" y="1614488"/>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4403608"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4165314" y="5441916"/>
            <a:ext cx="0" cy="391316"/>
          </a:xfrm>
          <a:prstGeom prst="line">
            <a:avLst/>
          </a:prstGeom>
          <a:ln w="508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98609" y="5437596"/>
            <a:ext cx="2861890"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6443" y="1922461"/>
            <a:ext cx="46181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1185" y="1940707"/>
            <a:ext cx="46181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sp>
        <p:nvSpPr>
          <p:cNvPr id="229" name="Title 1"/>
          <p:cNvSpPr>
            <a:spLocks noGrp="1"/>
          </p:cNvSpPr>
          <p:nvPr>
            <p:ph type="title"/>
          </p:nvPr>
        </p:nvSpPr>
        <p:spPr>
          <a:xfrm>
            <a:off x="479811" y="336000"/>
            <a:ext cx="11158547" cy="576000"/>
          </a:xfrm>
        </p:spPr>
        <p:txBody>
          <a:bodyPr>
            <a:normAutofit fontScale="90000"/>
          </a:bodyPr>
          <a:lstStyle/>
          <a:p>
            <a:r>
              <a:rPr lang="en-GB" dirty="0" smtClean="0"/>
              <a:t>Aliasing</a:t>
            </a:r>
            <a:endParaRPr lang="en-GB" dirty="0"/>
          </a:p>
        </p:txBody>
      </p:sp>
      <p:cxnSp>
        <p:nvCxnSpPr>
          <p:cNvPr id="230" name="Straight Connector 229"/>
          <p:cNvCxnSpPr/>
          <p:nvPr/>
        </p:nvCxnSpPr>
        <p:spPr bwMode="auto">
          <a:xfrm flipH="1">
            <a:off x="4268268" y="2539018"/>
            <a:ext cx="6347" cy="442913"/>
          </a:xfrm>
          <a:prstGeom prst="line">
            <a:avLst/>
          </a:prstGeom>
          <a:noFill/>
          <a:ln w="57150" cap="flat" cmpd="sng" algn="ctr">
            <a:solidFill>
              <a:srgbClr val="FF0000"/>
            </a:solidFill>
            <a:prstDash val="solid"/>
            <a:round/>
            <a:headEnd type="none" w="med" len="med"/>
            <a:tailEnd type="none" w="med" len="med"/>
          </a:ln>
          <a:effectLst/>
        </p:spPr>
      </p:cxnSp>
      <p:cxnSp>
        <p:nvCxnSpPr>
          <p:cNvPr id="268" name="Straight Connector 267"/>
          <p:cNvCxnSpPr/>
          <p:nvPr/>
        </p:nvCxnSpPr>
        <p:spPr>
          <a:xfrm>
            <a:off x="4619765"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30139" y="4549781"/>
            <a:ext cx="686452"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46753" y="4530728"/>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73" name="Freeform 272"/>
          <p:cNvSpPr/>
          <p:nvPr/>
        </p:nvSpPr>
        <p:spPr>
          <a:xfrm>
            <a:off x="6661039" y="4300222"/>
            <a:ext cx="2876362" cy="955927"/>
          </a:xfrm>
          <a:custGeom>
            <a:avLst/>
            <a:gdLst>
              <a:gd name="connsiteX0" fmla="*/ 0 w 2876737"/>
              <a:gd name="connsiteY0" fmla="*/ 0 h 955927"/>
              <a:gd name="connsiteX1" fmla="*/ 33338 w 2876737"/>
              <a:gd name="connsiteY1" fmla="*/ 80962 h 955927"/>
              <a:gd name="connsiteX2" fmla="*/ 40482 w 2876737"/>
              <a:gd name="connsiteY2" fmla="*/ 100012 h 955927"/>
              <a:gd name="connsiteX3" fmla="*/ 50007 w 2876737"/>
              <a:gd name="connsiteY3" fmla="*/ 135731 h 955927"/>
              <a:gd name="connsiteX4" fmla="*/ 59532 w 2876737"/>
              <a:gd name="connsiteY4" fmla="*/ 173831 h 955927"/>
              <a:gd name="connsiteX5" fmla="*/ 71438 w 2876737"/>
              <a:gd name="connsiteY5" fmla="*/ 226218 h 955927"/>
              <a:gd name="connsiteX6" fmla="*/ 88107 w 2876737"/>
              <a:gd name="connsiteY6" fmla="*/ 304800 h 955927"/>
              <a:gd name="connsiteX7" fmla="*/ 107157 w 2876737"/>
              <a:gd name="connsiteY7" fmla="*/ 376237 h 955927"/>
              <a:gd name="connsiteX8" fmla="*/ 121444 w 2876737"/>
              <a:gd name="connsiteY8" fmla="*/ 438150 h 955927"/>
              <a:gd name="connsiteX9" fmla="*/ 138113 w 2876737"/>
              <a:gd name="connsiteY9" fmla="*/ 526256 h 955927"/>
              <a:gd name="connsiteX10" fmla="*/ 150019 w 2876737"/>
              <a:gd name="connsiteY10" fmla="*/ 576262 h 955927"/>
              <a:gd name="connsiteX11" fmla="*/ 159544 w 2876737"/>
              <a:gd name="connsiteY11" fmla="*/ 616743 h 955927"/>
              <a:gd name="connsiteX12" fmla="*/ 176213 w 2876737"/>
              <a:gd name="connsiteY12" fmla="*/ 683418 h 955927"/>
              <a:gd name="connsiteX13" fmla="*/ 188119 w 2876737"/>
              <a:gd name="connsiteY13" fmla="*/ 726281 h 955927"/>
              <a:gd name="connsiteX14" fmla="*/ 209550 w 2876737"/>
              <a:gd name="connsiteY14" fmla="*/ 795337 h 955927"/>
              <a:gd name="connsiteX15" fmla="*/ 221457 w 2876737"/>
              <a:gd name="connsiteY15" fmla="*/ 828675 h 955927"/>
              <a:gd name="connsiteX16" fmla="*/ 235744 w 2876737"/>
              <a:gd name="connsiteY16" fmla="*/ 869156 h 955927"/>
              <a:gd name="connsiteX17" fmla="*/ 250032 w 2876737"/>
              <a:gd name="connsiteY17" fmla="*/ 900112 h 955927"/>
              <a:gd name="connsiteX18" fmla="*/ 261938 w 2876737"/>
              <a:gd name="connsiteY18" fmla="*/ 919162 h 955927"/>
              <a:gd name="connsiteX19" fmla="*/ 273844 w 2876737"/>
              <a:gd name="connsiteY19" fmla="*/ 935831 h 955927"/>
              <a:gd name="connsiteX20" fmla="*/ 288132 w 2876737"/>
              <a:gd name="connsiteY20" fmla="*/ 947737 h 955927"/>
              <a:gd name="connsiteX21" fmla="*/ 300038 w 2876737"/>
              <a:gd name="connsiteY21" fmla="*/ 954881 h 955927"/>
              <a:gd name="connsiteX22" fmla="*/ 309563 w 2876737"/>
              <a:gd name="connsiteY22" fmla="*/ 954881 h 955927"/>
              <a:gd name="connsiteX23" fmla="*/ 333375 w 2876737"/>
              <a:gd name="connsiteY23" fmla="*/ 945356 h 955927"/>
              <a:gd name="connsiteX24" fmla="*/ 347663 w 2876737"/>
              <a:gd name="connsiteY24" fmla="*/ 933450 h 955927"/>
              <a:gd name="connsiteX25" fmla="*/ 364332 w 2876737"/>
              <a:gd name="connsiteY25" fmla="*/ 912018 h 955927"/>
              <a:gd name="connsiteX26" fmla="*/ 383382 w 2876737"/>
              <a:gd name="connsiteY26" fmla="*/ 876300 h 955927"/>
              <a:gd name="connsiteX27" fmla="*/ 404813 w 2876737"/>
              <a:gd name="connsiteY27" fmla="*/ 833437 h 955927"/>
              <a:gd name="connsiteX28" fmla="*/ 426244 w 2876737"/>
              <a:gd name="connsiteY28" fmla="*/ 781050 h 955927"/>
              <a:gd name="connsiteX29" fmla="*/ 445294 w 2876737"/>
              <a:gd name="connsiteY29" fmla="*/ 728662 h 955927"/>
              <a:gd name="connsiteX30" fmla="*/ 478632 w 2876737"/>
              <a:gd name="connsiteY30" fmla="*/ 642937 h 955927"/>
              <a:gd name="connsiteX31" fmla="*/ 507207 w 2876737"/>
              <a:gd name="connsiteY31" fmla="*/ 569118 h 955927"/>
              <a:gd name="connsiteX32" fmla="*/ 531019 w 2876737"/>
              <a:gd name="connsiteY32" fmla="*/ 504825 h 955927"/>
              <a:gd name="connsiteX33" fmla="*/ 557213 w 2876737"/>
              <a:gd name="connsiteY33" fmla="*/ 445293 h 955927"/>
              <a:gd name="connsiteX34" fmla="*/ 585788 w 2876737"/>
              <a:gd name="connsiteY34" fmla="*/ 397668 h 955927"/>
              <a:gd name="connsiteX35" fmla="*/ 611982 w 2876737"/>
              <a:gd name="connsiteY35" fmla="*/ 364331 h 955927"/>
              <a:gd name="connsiteX36" fmla="*/ 635794 w 2876737"/>
              <a:gd name="connsiteY36" fmla="*/ 342900 h 955927"/>
              <a:gd name="connsiteX37" fmla="*/ 661988 w 2876737"/>
              <a:gd name="connsiteY37" fmla="*/ 335756 h 955927"/>
              <a:gd name="connsiteX38" fmla="*/ 697707 w 2876737"/>
              <a:gd name="connsiteY38" fmla="*/ 342900 h 955927"/>
              <a:gd name="connsiteX39" fmla="*/ 728663 w 2876737"/>
              <a:gd name="connsiteY39" fmla="*/ 369093 h 955927"/>
              <a:gd name="connsiteX40" fmla="*/ 759619 w 2876737"/>
              <a:gd name="connsiteY40" fmla="*/ 402431 h 955927"/>
              <a:gd name="connsiteX41" fmla="*/ 776288 w 2876737"/>
              <a:gd name="connsiteY41" fmla="*/ 426243 h 955927"/>
              <a:gd name="connsiteX42" fmla="*/ 792957 w 2876737"/>
              <a:gd name="connsiteY42" fmla="*/ 452437 h 955927"/>
              <a:gd name="connsiteX43" fmla="*/ 814388 w 2876737"/>
              <a:gd name="connsiteY43" fmla="*/ 488156 h 955927"/>
              <a:gd name="connsiteX44" fmla="*/ 831057 w 2876737"/>
              <a:gd name="connsiteY44" fmla="*/ 516731 h 955927"/>
              <a:gd name="connsiteX45" fmla="*/ 845344 w 2876737"/>
              <a:gd name="connsiteY45" fmla="*/ 538162 h 955927"/>
              <a:gd name="connsiteX46" fmla="*/ 871538 w 2876737"/>
              <a:gd name="connsiteY46" fmla="*/ 581025 h 955927"/>
              <a:gd name="connsiteX47" fmla="*/ 897732 w 2876737"/>
              <a:gd name="connsiteY47" fmla="*/ 621506 h 955927"/>
              <a:gd name="connsiteX48" fmla="*/ 928688 w 2876737"/>
              <a:gd name="connsiteY48" fmla="*/ 657225 h 955927"/>
              <a:gd name="connsiteX49" fmla="*/ 954882 w 2876737"/>
              <a:gd name="connsiteY49" fmla="*/ 683418 h 955927"/>
              <a:gd name="connsiteX50" fmla="*/ 976313 w 2876737"/>
              <a:gd name="connsiteY50" fmla="*/ 700087 h 955927"/>
              <a:gd name="connsiteX51" fmla="*/ 997744 w 2876737"/>
              <a:gd name="connsiteY51" fmla="*/ 707231 h 955927"/>
              <a:gd name="connsiteX52" fmla="*/ 1019175 w 2876737"/>
              <a:gd name="connsiteY52" fmla="*/ 711993 h 955927"/>
              <a:gd name="connsiteX53" fmla="*/ 1045369 w 2876737"/>
              <a:gd name="connsiteY53" fmla="*/ 707231 h 955927"/>
              <a:gd name="connsiteX54" fmla="*/ 1083469 w 2876737"/>
              <a:gd name="connsiteY54" fmla="*/ 692943 h 955927"/>
              <a:gd name="connsiteX55" fmla="*/ 1112044 w 2876737"/>
              <a:gd name="connsiteY55" fmla="*/ 671512 h 955927"/>
              <a:gd name="connsiteX56" fmla="*/ 1145382 w 2876737"/>
              <a:gd name="connsiteY56" fmla="*/ 642937 h 955927"/>
              <a:gd name="connsiteX57" fmla="*/ 1181100 w 2876737"/>
              <a:gd name="connsiteY57" fmla="*/ 607218 h 955927"/>
              <a:gd name="connsiteX58" fmla="*/ 1209675 w 2876737"/>
              <a:gd name="connsiteY58" fmla="*/ 576262 h 955927"/>
              <a:gd name="connsiteX59" fmla="*/ 1252538 w 2876737"/>
              <a:gd name="connsiteY59" fmla="*/ 540543 h 955927"/>
              <a:gd name="connsiteX60" fmla="*/ 1290638 w 2876737"/>
              <a:gd name="connsiteY60" fmla="*/ 511968 h 955927"/>
              <a:gd name="connsiteX61" fmla="*/ 1333500 w 2876737"/>
              <a:gd name="connsiteY61" fmla="*/ 490537 h 955927"/>
              <a:gd name="connsiteX62" fmla="*/ 1369219 w 2876737"/>
              <a:gd name="connsiteY62" fmla="*/ 483393 h 955927"/>
              <a:gd name="connsiteX63" fmla="*/ 1421607 w 2876737"/>
              <a:gd name="connsiteY63" fmla="*/ 488156 h 955927"/>
              <a:gd name="connsiteX64" fmla="*/ 1473994 w 2876737"/>
              <a:gd name="connsiteY64" fmla="*/ 509587 h 955927"/>
              <a:gd name="connsiteX65" fmla="*/ 1519238 w 2876737"/>
              <a:gd name="connsiteY65" fmla="*/ 535781 h 955927"/>
              <a:gd name="connsiteX66" fmla="*/ 1571625 w 2876737"/>
              <a:gd name="connsiteY66" fmla="*/ 564356 h 955927"/>
              <a:gd name="connsiteX67" fmla="*/ 1607344 w 2876737"/>
              <a:gd name="connsiteY67" fmla="*/ 583406 h 955927"/>
              <a:gd name="connsiteX68" fmla="*/ 1631157 w 2876737"/>
              <a:gd name="connsiteY68" fmla="*/ 595312 h 955927"/>
              <a:gd name="connsiteX69" fmla="*/ 1683544 w 2876737"/>
              <a:gd name="connsiteY69" fmla="*/ 614362 h 955927"/>
              <a:gd name="connsiteX70" fmla="*/ 1719263 w 2876737"/>
              <a:gd name="connsiteY70" fmla="*/ 621506 h 955927"/>
              <a:gd name="connsiteX71" fmla="*/ 1759744 w 2876737"/>
              <a:gd name="connsiteY71" fmla="*/ 619125 h 955927"/>
              <a:gd name="connsiteX72" fmla="*/ 1812132 w 2876737"/>
              <a:gd name="connsiteY72" fmla="*/ 609600 h 955927"/>
              <a:gd name="connsiteX73" fmla="*/ 1862138 w 2876737"/>
              <a:gd name="connsiteY73" fmla="*/ 595312 h 955927"/>
              <a:gd name="connsiteX74" fmla="*/ 1931194 w 2876737"/>
              <a:gd name="connsiteY74" fmla="*/ 566737 h 955927"/>
              <a:gd name="connsiteX75" fmla="*/ 2009775 w 2876737"/>
              <a:gd name="connsiteY75" fmla="*/ 545306 h 955927"/>
              <a:gd name="connsiteX76" fmla="*/ 2055019 w 2876737"/>
              <a:gd name="connsiteY76" fmla="*/ 538162 h 955927"/>
              <a:gd name="connsiteX77" fmla="*/ 2114550 w 2876737"/>
              <a:gd name="connsiteY77" fmla="*/ 535781 h 955927"/>
              <a:gd name="connsiteX78" fmla="*/ 2166938 w 2876737"/>
              <a:gd name="connsiteY78" fmla="*/ 542925 h 955927"/>
              <a:gd name="connsiteX79" fmla="*/ 2221707 w 2876737"/>
              <a:gd name="connsiteY79" fmla="*/ 552450 h 955927"/>
              <a:gd name="connsiteX80" fmla="*/ 2259807 w 2876737"/>
              <a:gd name="connsiteY80" fmla="*/ 564356 h 955927"/>
              <a:gd name="connsiteX81" fmla="*/ 2321719 w 2876737"/>
              <a:gd name="connsiteY81" fmla="*/ 576262 h 955927"/>
              <a:gd name="connsiteX82" fmla="*/ 2374107 w 2876737"/>
              <a:gd name="connsiteY82" fmla="*/ 585787 h 955927"/>
              <a:gd name="connsiteX83" fmla="*/ 2436019 w 2876737"/>
              <a:gd name="connsiteY83" fmla="*/ 592931 h 955927"/>
              <a:gd name="connsiteX84" fmla="*/ 2514600 w 2876737"/>
              <a:gd name="connsiteY84" fmla="*/ 588168 h 955927"/>
              <a:gd name="connsiteX85" fmla="*/ 2559844 w 2876737"/>
              <a:gd name="connsiteY85" fmla="*/ 581025 h 955927"/>
              <a:gd name="connsiteX86" fmla="*/ 2607469 w 2876737"/>
              <a:gd name="connsiteY86" fmla="*/ 569118 h 955927"/>
              <a:gd name="connsiteX87" fmla="*/ 2659857 w 2876737"/>
              <a:gd name="connsiteY87" fmla="*/ 566737 h 955927"/>
              <a:gd name="connsiteX88" fmla="*/ 2714625 w 2876737"/>
              <a:gd name="connsiteY88" fmla="*/ 559593 h 955927"/>
              <a:gd name="connsiteX89" fmla="*/ 2757488 w 2876737"/>
              <a:gd name="connsiteY89" fmla="*/ 557212 h 955927"/>
              <a:gd name="connsiteX90" fmla="*/ 2805113 w 2876737"/>
              <a:gd name="connsiteY90" fmla="*/ 559593 h 955927"/>
              <a:gd name="connsiteX91" fmla="*/ 2838450 w 2876737"/>
              <a:gd name="connsiteY91" fmla="*/ 561975 h 955927"/>
              <a:gd name="connsiteX92" fmla="*/ 2876550 w 2876737"/>
              <a:gd name="connsiteY92" fmla="*/ 569118 h 955927"/>
              <a:gd name="connsiteX93" fmla="*/ 2850357 w 2876737"/>
              <a:gd name="connsiteY93" fmla="*/ 566737 h 95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876737" h="955927">
                <a:moveTo>
                  <a:pt x="0" y="0"/>
                </a:moveTo>
                <a:cubicBezTo>
                  <a:pt x="13295" y="32147"/>
                  <a:pt x="26591" y="64294"/>
                  <a:pt x="33338" y="80962"/>
                </a:cubicBezTo>
                <a:cubicBezTo>
                  <a:pt x="40085" y="97630"/>
                  <a:pt x="37704" y="90884"/>
                  <a:pt x="40482" y="100012"/>
                </a:cubicBezTo>
                <a:cubicBezTo>
                  <a:pt x="43260" y="109140"/>
                  <a:pt x="46832" y="123428"/>
                  <a:pt x="50007" y="135731"/>
                </a:cubicBezTo>
                <a:cubicBezTo>
                  <a:pt x="53182" y="148034"/>
                  <a:pt x="55960" y="158750"/>
                  <a:pt x="59532" y="173831"/>
                </a:cubicBezTo>
                <a:cubicBezTo>
                  <a:pt x="63104" y="188912"/>
                  <a:pt x="66676" y="204390"/>
                  <a:pt x="71438" y="226218"/>
                </a:cubicBezTo>
                <a:cubicBezTo>
                  <a:pt x="76200" y="248046"/>
                  <a:pt x="82154" y="279797"/>
                  <a:pt x="88107" y="304800"/>
                </a:cubicBezTo>
                <a:cubicBezTo>
                  <a:pt x="94060" y="329803"/>
                  <a:pt x="101601" y="354012"/>
                  <a:pt x="107157" y="376237"/>
                </a:cubicBezTo>
                <a:cubicBezTo>
                  <a:pt x="112713" y="398462"/>
                  <a:pt x="116285" y="413147"/>
                  <a:pt x="121444" y="438150"/>
                </a:cubicBezTo>
                <a:cubicBezTo>
                  <a:pt x="126603" y="463153"/>
                  <a:pt x="133351" y="503237"/>
                  <a:pt x="138113" y="526256"/>
                </a:cubicBezTo>
                <a:cubicBezTo>
                  <a:pt x="142876" y="549275"/>
                  <a:pt x="146447" y="561181"/>
                  <a:pt x="150019" y="576262"/>
                </a:cubicBezTo>
                <a:cubicBezTo>
                  <a:pt x="153591" y="591343"/>
                  <a:pt x="155178" y="598884"/>
                  <a:pt x="159544" y="616743"/>
                </a:cubicBezTo>
                <a:cubicBezTo>
                  <a:pt x="163910" y="634602"/>
                  <a:pt x="171451" y="665162"/>
                  <a:pt x="176213" y="683418"/>
                </a:cubicBezTo>
                <a:cubicBezTo>
                  <a:pt x="180975" y="701674"/>
                  <a:pt x="182563" y="707628"/>
                  <a:pt x="188119" y="726281"/>
                </a:cubicBezTo>
                <a:cubicBezTo>
                  <a:pt x="193675" y="744934"/>
                  <a:pt x="203994" y="778271"/>
                  <a:pt x="209550" y="795337"/>
                </a:cubicBezTo>
                <a:cubicBezTo>
                  <a:pt x="215106" y="812403"/>
                  <a:pt x="217091" y="816372"/>
                  <a:pt x="221457" y="828675"/>
                </a:cubicBezTo>
                <a:cubicBezTo>
                  <a:pt x="225823" y="840978"/>
                  <a:pt x="230982" y="857250"/>
                  <a:pt x="235744" y="869156"/>
                </a:cubicBezTo>
                <a:cubicBezTo>
                  <a:pt x="240507" y="881062"/>
                  <a:pt x="245666" y="891778"/>
                  <a:pt x="250032" y="900112"/>
                </a:cubicBezTo>
                <a:cubicBezTo>
                  <a:pt x="254398" y="908446"/>
                  <a:pt x="257969" y="913209"/>
                  <a:pt x="261938" y="919162"/>
                </a:cubicBezTo>
                <a:cubicBezTo>
                  <a:pt x="265907" y="925115"/>
                  <a:pt x="269478" y="931069"/>
                  <a:pt x="273844" y="935831"/>
                </a:cubicBezTo>
                <a:cubicBezTo>
                  <a:pt x="278210" y="940593"/>
                  <a:pt x="283766" y="944562"/>
                  <a:pt x="288132" y="947737"/>
                </a:cubicBezTo>
                <a:cubicBezTo>
                  <a:pt x="292498" y="950912"/>
                  <a:pt x="296466" y="953690"/>
                  <a:pt x="300038" y="954881"/>
                </a:cubicBezTo>
                <a:cubicBezTo>
                  <a:pt x="303610" y="956072"/>
                  <a:pt x="304007" y="956468"/>
                  <a:pt x="309563" y="954881"/>
                </a:cubicBezTo>
                <a:cubicBezTo>
                  <a:pt x="315119" y="953294"/>
                  <a:pt x="327025" y="948928"/>
                  <a:pt x="333375" y="945356"/>
                </a:cubicBezTo>
                <a:cubicBezTo>
                  <a:pt x="339725" y="941784"/>
                  <a:pt x="342504" y="939006"/>
                  <a:pt x="347663" y="933450"/>
                </a:cubicBezTo>
                <a:cubicBezTo>
                  <a:pt x="352822" y="927894"/>
                  <a:pt x="358379" y="921543"/>
                  <a:pt x="364332" y="912018"/>
                </a:cubicBezTo>
                <a:cubicBezTo>
                  <a:pt x="370285" y="902493"/>
                  <a:pt x="376635" y="889397"/>
                  <a:pt x="383382" y="876300"/>
                </a:cubicBezTo>
                <a:cubicBezTo>
                  <a:pt x="390129" y="863203"/>
                  <a:pt x="397669" y="849312"/>
                  <a:pt x="404813" y="833437"/>
                </a:cubicBezTo>
                <a:cubicBezTo>
                  <a:pt x="411957" y="817562"/>
                  <a:pt x="419497" y="798512"/>
                  <a:pt x="426244" y="781050"/>
                </a:cubicBezTo>
                <a:cubicBezTo>
                  <a:pt x="432991" y="763588"/>
                  <a:pt x="436563" y="751681"/>
                  <a:pt x="445294" y="728662"/>
                </a:cubicBezTo>
                <a:cubicBezTo>
                  <a:pt x="454025" y="705643"/>
                  <a:pt x="478632" y="642937"/>
                  <a:pt x="478632" y="642937"/>
                </a:cubicBezTo>
                <a:cubicBezTo>
                  <a:pt x="488951" y="616346"/>
                  <a:pt x="498476" y="592137"/>
                  <a:pt x="507207" y="569118"/>
                </a:cubicBezTo>
                <a:cubicBezTo>
                  <a:pt x="515938" y="546099"/>
                  <a:pt x="522685" y="525462"/>
                  <a:pt x="531019" y="504825"/>
                </a:cubicBezTo>
                <a:cubicBezTo>
                  <a:pt x="539353" y="484188"/>
                  <a:pt x="548085" y="463152"/>
                  <a:pt x="557213" y="445293"/>
                </a:cubicBezTo>
                <a:cubicBezTo>
                  <a:pt x="566341" y="427434"/>
                  <a:pt x="576660" y="411162"/>
                  <a:pt x="585788" y="397668"/>
                </a:cubicBezTo>
                <a:cubicBezTo>
                  <a:pt x="594916" y="384174"/>
                  <a:pt x="603648" y="373459"/>
                  <a:pt x="611982" y="364331"/>
                </a:cubicBezTo>
                <a:cubicBezTo>
                  <a:pt x="620316" y="355203"/>
                  <a:pt x="627460" y="347662"/>
                  <a:pt x="635794" y="342900"/>
                </a:cubicBezTo>
                <a:cubicBezTo>
                  <a:pt x="644128" y="338138"/>
                  <a:pt x="651669" y="335756"/>
                  <a:pt x="661988" y="335756"/>
                </a:cubicBezTo>
                <a:cubicBezTo>
                  <a:pt x="672307" y="335756"/>
                  <a:pt x="686595" y="337344"/>
                  <a:pt x="697707" y="342900"/>
                </a:cubicBezTo>
                <a:cubicBezTo>
                  <a:pt x="708820" y="348456"/>
                  <a:pt x="718344" y="359171"/>
                  <a:pt x="728663" y="369093"/>
                </a:cubicBezTo>
                <a:cubicBezTo>
                  <a:pt x="738982" y="379015"/>
                  <a:pt x="751682" y="392906"/>
                  <a:pt x="759619" y="402431"/>
                </a:cubicBezTo>
                <a:cubicBezTo>
                  <a:pt x="767556" y="411956"/>
                  <a:pt x="770732" y="417909"/>
                  <a:pt x="776288" y="426243"/>
                </a:cubicBezTo>
                <a:cubicBezTo>
                  <a:pt x="781844" y="434577"/>
                  <a:pt x="786607" y="442118"/>
                  <a:pt x="792957" y="452437"/>
                </a:cubicBezTo>
                <a:cubicBezTo>
                  <a:pt x="799307" y="462756"/>
                  <a:pt x="808038" y="477440"/>
                  <a:pt x="814388" y="488156"/>
                </a:cubicBezTo>
                <a:cubicBezTo>
                  <a:pt x="820738" y="498872"/>
                  <a:pt x="825898" y="508397"/>
                  <a:pt x="831057" y="516731"/>
                </a:cubicBezTo>
                <a:cubicBezTo>
                  <a:pt x="836216" y="525065"/>
                  <a:pt x="838597" y="527446"/>
                  <a:pt x="845344" y="538162"/>
                </a:cubicBezTo>
                <a:cubicBezTo>
                  <a:pt x="852091" y="548878"/>
                  <a:pt x="862807" y="567134"/>
                  <a:pt x="871538" y="581025"/>
                </a:cubicBezTo>
                <a:cubicBezTo>
                  <a:pt x="880269" y="594916"/>
                  <a:pt x="888207" y="608806"/>
                  <a:pt x="897732" y="621506"/>
                </a:cubicBezTo>
                <a:cubicBezTo>
                  <a:pt x="907257" y="634206"/>
                  <a:pt x="919163" y="646906"/>
                  <a:pt x="928688" y="657225"/>
                </a:cubicBezTo>
                <a:cubicBezTo>
                  <a:pt x="938213" y="667544"/>
                  <a:pt x="946945" y="676274"/>
                  <a:pt x="954882" y="683418"/>
                </a:cubicBezTo>
                <a:cubicBezTo>
                  <a:pt x="962819" y="690562"/>
                  <a:pt x="969170" y="696118"/>
                  <a:pt x="976313" y="700087"/>
                </a:cubicBezTo>
                <a:cubicBezTo>
                  <a:pt x="983456" y="704056"/>
                  <a:pt x="990600" y="705247"/>
                  <a:pt x="997744" y="707231"/>
                </a:cubicBezTo>
                <a:cubicBezTo>
                  <a:pt x="1004888" y="709215"/>
                  <a:pt x="1011238" y="711993"/>
                  <a:pt x="1019175" y="711993"/>
                </a:cubicBezTo>
                <a:cubicBezTo>
                  <a:pt x="1027112" y="711993"/>
                  <a:pt x="1034653" y="710406"/>
                  <a:pt x="1045369" y="707231"/>
                </a:cubicBezTo>
                <a:cubicBezTo>
                  <a:pt x="1056085" y="704056"/>
                  <a:pt x="1072357" y="698896"/>
                  <a:pt x="1083469" y="692943"/>
                </a:cubicBezTo>
                <a:cubicBezTo>
                  <a:pt x="1094581" y="686990"/>
                  <a:pt x="1101725" y="679846"/>
                  <a:pt x="1112044" y="671512"/>
                </a:cubicBezTo>
                <a:cubicBezTo>
                  <a:pt x="1122363" y="663178"/>
                  <a:pt x="1133873" y="653653"/>
                  <a:pt x="1145382" y="642937"/>
                </a:cubicBezTo>
                <a:cubicBezTo>
                  <a:pt x="1156891" y="632221"/>
                  <a:pt x="1170385" y="618330"/>
                  <a:pt x="1181100" y="607218"/>
                </a:cubicBezTo>
                <a:cubicBezTo>
                  <a:pt x="1191815" y="596106"/>
                  <a:pt x="1197769" y="587374"/>
                  <a:pt x="1209675" y="576262"/>
                </a:cubicBezTo>
                <a:cubicBezTo>
                  <a:pt x="1221581" y="565150"/>
                  <a:pt x="1239044" y="551259"/>
                  <a:pt x="1252538" y="540543"/>
                </a:cubicBezTo>
                <a:cubicBezTo>
                  <a:pt x="1266032" y="529827"/>
                  <a:pt x="1277144" y="520302"/>
                  <a:pt x="1290638" y="511968"/>
                </a:cubicBezTo>
                <a:cubicBezTo>
                  <a:pt x="1304132" y="503634"/>
                  <a:pt x="1320403" y="495299"/>
                  <a:pt x="1333500" y="490537"/>
                </a:cubicBezTo>
                <a:cubicBezTo>
                  <a:pt x="1346597" y="485775"/>
                  <a:pt x="1354535" y="483790"/>
                  <a:pt x="1369219" y="483393"/>
                </a:cubicBezTo>
                <a:cubicBezTo>
                  <a:pt x="1383903" y="482996"/>
                  <a:pt x="1404145" y="483790"/>
                  <a:pt x="1421607" y="488156"/>
                </a:cubicBezTo>
                <a:cubicBezTo>
                  <a:pt x="1439069" y="492522"/>
                  <a:pt x="1457722" y="501650"/>
                  <a:pt x="1473994" y="509587"/>
                </a:cubicBezTo>
                <a:cubicBezTo>
                  <a:pt x="1490266" y="517525"/>
                  <a:pt x="1502966" y="526653"/>
                  <a:pt x="1519238" y="535781"/>
                </a:cubicBezTo>
                <a:cubicBezTo>
                  <a:pt x="1535510" y="544909"/>
                  <a:pt x="1571625" y="564356"/>
                  <a:pt x="1571625" y="564356"/>
                </a:cubicBezTo>
                <a:lnTo>
                  <a:pt x="1607344" y="583406"/>
                </a:lnTo>
                <a:cubicBezTo>
                  <a:pt x="1617266" y="588565"/>
                  <a:pt x="1618457" y="590153"/>
                  <a:pt x="1631157" y="595312"/>
                </a:cubicBezTo>
                <a:cubicBezTo>
                  <a:pt x="1643857" y="600471"/>
                  <a:pt x="1668860" y="609996"/>
                  <a:pt x="1683544" y="614362"/>
                </a:cubicBezTo>
                <a:cubicBezTo>
                  <a:pt x="1698228" y="618728"/>
                  <a:pt x="1706563" y="620712"/>
                  <a:pt x="1719263" y="621506"/>
                </a:cubicBezTo>
                <a:cubicBezTo>
                  <a:pt x="1731963" y="622300"/>
                  <a:pt x="1744266" y="621109"/>
                  <a:pt x="1759744" y="619125"/>
                </a:cubicBezTo>
                <a:cubicBezTo>
                  <a:pt x="1775222" y="617141"/>
                  <a:pt x="1795066" y="613569"/>
                  <a:pt x="1812132" y="609600"/>
                </a:cubicBezTo>
                <a:cubicBezTo>
                  <a:pt x="1829198" y="605631"/>
                  <a:pt x="1842294" y="602456"/>
                  <a:pt x="1862138" y="595312"/>
                </a:cubicBezTo>
                <a:cubicBezTo>
                  <a:pt x="1881982" y="588168"/>
                  <a:pt x="1906588" y="575071"/>
                  <a:pt x="1931194" y="566737"/>
                </a:cubicBezTo>
                <a:cubicBezTo>
                  <a:pt x="1955800" y="558403"/>
                  <a:pt x="1989138" y="550068"/>
                  <a:pt x="2009775" y="545306"/>
                </a:cubicBezTo>
                <a:cubicBezTo>
                  <a:pt x="2030412" y="540544"/>
                  <a:pt x="2037557" y="539749"/>
                  <a:pt x="2055019" y="538162"/>
                </a:cubicBezTo>
                <a:cubicBezTo>
                  <a:pt x="2072481" y="536575"/>
                  <a:pt x="2095897" y="534987"/>
                  <a:pt x="2114550" y="535781"/>
                </a:cubicBezTo>
                <a:cubicBezTo>
                  <a:pt x="2133203" y="536575"/>
                  <a:pt x="2149079" y="540147"/>
                  <a:pt x="2166938" y="542925"/>
                </a:cubicBezTo>
                <a:cubicBezTo>
                  <a:pt x="2184797" y="545703"/>
                  <a:pt x="2206229" y="548878"/>
                  <a:pt x="2221707" y="552450"/>
                </a:cubicBezTo>
                <a:cubicBezTo>
                  <a:pt x="2237185" y="556022"/>
                  <a:pt x="2243138" y="560387"/>
                  <a:pt x="2259807" y="564356"/>
                </a:cubicBezTo>
                <a:cubicBezTo>
                  <a:pt x="2276476" y="568325"/>
                  <a:pt x="2321719" y="576262"/>
                  <a:pt x="2321719" y="576262"/>
                </a:cubicBezTo>
                <a:cubicBezTo>
                  <a:pt x="2340769" y="579834"/>
                  <a:pt x="2355057" y="583009"/>
                  <a:pt x="2374107" y="585787"/>
                </a:cubicBezTo>
                <a:cubicBezTo>
                  <a:pt x="2393157" y="588565"/>
                  <a:pt x="2412604" y="592534"/>
                  <a:pt x="2436019" y="592931"/>
                </a:cubicBezTo>
                <a:cubicBezTo>
                  <a:pt x="2459434" y="593328"/>
                  <a:pt x="2493962" y="590152"/>
                  <a:pt x="2514600" y="588168"/>
                </a:cubicBezTo>
                <a:cubicBezTo>
                  <a:pt x="2535238" y="586184"/>
                  <a:pt x="2544366" y="584200"/>
                  <a:pt x="2559844" y="581025"/>
                </a:cubicBezTo>
                <a:cubicBezTo>
                  <a:pt x="2575322" y="577850"/>
                  <a:pt x="2590800" y="571499"/>
                  <a:pt x="2607469" y="569118"/>
                </a:cubicBezTo>
                <a:cubicBezTo>
                  <a:pt x="2624138" y="566737"/>
                  <a:pt x="2641998" y="568324"/>
                  <a:pt x="2659857" y="566737"/>
                </a:cubicBezTo>
                <a:cubicBezTo>
                  <a:pt x="2677716" y="565150"/>
                  <a:pt x="2698353" y="561181"/>
                  <a:pt x="2714625" y="559593"/>
                </a:cubicBezTo>
                <a:cubicBezTo>
                  <a:pt x="2730897" y="558006"/>
                  <a:pt x="2742407" y="557212"/>
                  <a:pt x="2757488" y="557212"/>
                </a:cubicBezTo>
                <a:cubicBezTo>
                  <a:pt x="2772569" y="557212"/>
                  <a:pt x="2791619" y="558799"/>
                  <a:pt x="2805113" y="559593"/>
                </a:cubicBezTo>
                <a:cubicBezTo>
                  <a:pt x="2818607" y="560387"/>
                  <a:pt x="2826544" y="560388"/>
                  <a:pt x="2838450" y="561975"/>
                </a:cubicBezTo>
                <a:cubicBezTo>
                  <a:pt x="2850356" y="563562"/>
                  <a:pt x="2874565" y="568324"/>
                  <a:pt x="2876550" y="569118"/>
                </a:cubicBezTo>
                <a:cubicBezTo>
                  <a:pt x="2878535" y="569912"/>
                  <a:pt x="2864446" y="568324"/>
                  <a:pt x="2850357" y="566737"/>
                </a:cubicBezTo>
              </a:path>
            </a:pathLst>
          </a:custGeom>
          <a:noFill/>
          <a:ln w="31750">
            <a:solidFill>
              <a:schemeClr val="accent1"/>
            </a:solidFill>
          </a:ln>
          <a:effectLst>
            <a:innerShdw blurRad="63500" dist="50800" dir="2700000">
              <a:prstClr val="black">
                <a:alpha val="2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TextBox 192"/>
          <p:cNvSpPr txBox="1"/>
          <p:nvPr/>
        </p:nvSpPr>
        <p:spPr>
          <a:xfrm>
            <a:off x="2932778" y="6376410"/>
            <a:ext cx="6690740" cy="369332"/>
          </a:xfrm>
          <a:prstGeom prst="rect">
            <a:avLst/>
          </a:prstGeom>
          <a:noFill/>
        </p:spPr>
        <p:txBody>
          <a:bodyPr wrap="square" rtlCol="0">
            <a:spAutoFit/>
          </a:bodyPr>
          <a:lstStyle/>
          <a:p>
            <a:r>
              <a:rPr lang="en-GB" dirty="0" smtClean="0"/>
              <a:t>The reconstructed signal does not equal original continuous signal</a:t>
            </a:r>
            <a:endParaRPr lang="en-GB" dirty="0"/>
          </a:p>
        </p:txBody>
      </p:sp>
      <p:sp>
        <p:nvSpPr>
          <p:cNvPr id="195" name="TextBox 194"/>
          <p:cNvSpPr txBox="1"/>
          <p:nvPr/>
        </p:nvSpPr>
        <p:spPr>
          <a:xfrm>
            <a:off x="9900439" y="5417881"/>
            <a:ext cx="1927468" cy="646331"/>
          </a:xfrm>
          <a:prstGeom prst="rect">
            <a:avLst/>
          </a:prstGeom>
          <a:noFill/>
        </p:spPr>
        <p:txBody>
          <a:bodyPr wrap="square" rtlCol="0">
            <a:spAutoFit/>
          </a:bodyPr>
          <a:lstStyle/>
          <a:p>
            <a:pPr algn="ctr"/>
            <a:r>
              <a:rPr lang="en-GB" dirty="0" smtClean="0"/>
              <a:t>The reconstructed signal </a:t>
            </a:r>
            <a:endParaRPr lang="en-GB" dirty="0"/>
          </a:p>
        </p:txBody>
      </p:sp>
      <p:sp>
        <p:nvSpPr>
          <p:cNvPr id="196" name="TextBox 195"/>
          <p:cNvSpPr txBox="1"/>
          <p:nvPr/>
        </p:nvSpPr>
        <p:spPr>
          <a:xfrm>
            <a:off x="225891" y="4385168"/>
            <a:ext cx="2381432" cy="646331"/>
          </a:xfrm>
          <a:prstGeom prst="rect">
            <a:avLst/>
          </a:prstGeom>
          <a:noFill/>
        </p:spPr>
        <p:txBody>
          <a:bodyPr wrap="none" rtlCol="0">
            <a:spAutoFit/>
          </a:bodyPr>
          <a:lstStyle/>
          <a:p>
            <a:r>
              <a:rPr lang="en-GB" dirty="0" smtClean="0"/>
              <a:t>An ideal brick wall low </a:t>
            </a:r>
          </a:p>
          <a:p>
            <a:r>
              <a:rPr lang="en-GB" dirty="0" smtClean="0"/>
              <a:t>pass filter is considered</a:t>
            </a:r>
            <a:endParaRPr lang="en-GB" dirty="0"/>
          </a:p>
        </p:txBody>
      </p:sp>
      <p:sp>
        <p:nvSpPr>
          <p:cNvPr id="198" name="TextBox 197"/>
          <p:cNvSpPr txBox="1"/>
          <p:nvPr/>
        </p:nvSpPr>
        <p:spPr>
          <a:xfrm>
            <a:off x="225890" y="5508986"/>
            <a:ext cx="2497667" cy="646331"/>
          </a:xfrm>
          <a:prstGeom prst="rect">
            <a:avLst/>
          </a:prstGeom>
          <a:noFill/>
        </p:spPr>
        <p:txBody>
          <a:bodyPr wrap="none" rtlCol="0">
            <a:spAutoFit/>
          </a:bodyPr>
          <a:lstStyle/>
          <a:p>
            <a:r>
              <a:rPr lang="en-GB" dirty="0" smtClean="0"/>
              <a:t>The resultant signal after</a:t>
            </a:r>
          </a:p>
          <a:p>
            <a:r>
              <a:rPr lang="en-GB" dirty="0" smtClean="0"/>
              <a:t>being filtered  </a:t>
            </a:r>
            <a:endParaRPr lang="en-GB" dirty="0"/>
          </a:p>
        </p:txBody>
      </p:sp>
      <p:grpSp>
        <p:nvGrpSpPr>
          <p:cNvPr id="201" name="Group 200"/>
          <p:cNvGrpSpPr/>
          <p:nvPr/>
        </p:nvGrpSpPr>
        <p:grpSpPr>
          <a:xfrm>
            <a:off x="6676156" y="2950367"/>
            <a:ext cx="3009508" cy="90485"/>
            <a:chOff x="6391275" y="1755776"/>
            <a:chExt cx="3009900" cy="90485"/>
          </a:xfrm>
        </p:grpSpPr>
        <p:cxnSp>
          <p:nvCxnSpPr>
            <p:cNvPr id="202" name="Straight Connector 20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7824787"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8201027"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6676156" y="3884637"/>
            <a:ext cx="3009508" cy="90485"/>
            <a:chOff x="6391275" y="1755776"/>
            <a:chExt cx="3009900" cy="90485"/>
          </a:xfrm>
        </p:grpSpPr>
        <p:cxnSp>
          <p:nvCxnSpPr>
            <p:cNvPr id="212" name="Straight Connector 2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783431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8203408"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8553450"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891302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25" name="Group 224"/>
          <p:cNvGrpSpPr/>
          <p:nvPr/>
        </p:nvGrpSpPr>
        <p:grpSpPr>
          <a:xfrm>
            <a:off x="7322876" y="3010681"/>
            <a:ext cx="2335462" cy="185738"/>
            <a:chOff x="7045223" y="1824035"/>
            <a:chExt cx="2335766" cy="185738"/>
          </a:xfrm>
        </p:grpSpPr>
        <p:sp>
          <p:nvSpPr>
            <p:cNvPr id="228" name="TextBox 22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32" name="TextBox 231"/>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33" name="TextBox 232"/>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34" name="TextBox 233"/>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235" name="Group 234"/>
          <p:cNvGrpSpPr/>
          <p:nvPr/>
        </p:nvGrpSpPr>
        <p:grpSpPr>
          <a:xfrm>
            <a:off x="7338186" y="3695377"/>
            <a:ext cx="2335462" cy="455125"/>
            <a:chOff x="7045223" y="1554648"/>
            <a:chExt cx="2335766" cy="455125"/>
          </a:xfrm>
        </p:grpSpPr>
        <p:sp>
          <p:nvSpPr>
            <p:cNvPr id="254" name="TextBox 25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262" name="TextBox 261"/>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265" name="TextBox 264"/>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266" name="TextBox 265"/>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267" name="Straight Connector 266"/>
          <p:cNvCxnSpPr/>
          <p:nvPr/>
        </p:nvCxnSpPr>
        <p:spPr>
          <a:xfrm>
            <a:off x="7044408"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7414596"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776900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81118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8488053"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883805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919995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9554715"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83" idx="3"/>
          </p:cNvCxnSpPr>
          <p:nvPr/>
        </p:nvCxnSpPr>
        <p:spPr>
          <a:xfrm>
            <a:off x="7051541" y="3681134"/>
            <a:ext cx="788" cy="24058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84" idx="2"/>
          </p:cNvCxnSpPr>
          <p:nvPr/>
        </p:nvCxnSpPr>
        <p:spPr>
          <a:xfrm>
            <a:off x="7408254" y="3575268"/>
            <a:ext cx="1564" cy="3464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85" idx="1"/>
          </p:cNvCxnSpPr>
          <p:nvPr/>
        </p:nvCxnSpPr>
        <p:spPr>
          <a:xfrm>
            <a:off x="7768520" y="3673822"/>
            <a:ext cx="489" cy="24170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p:nvPr/>
        </p:nvCxnSpPr>
        <p:spPr>
          <a:xfrm>
            <a:off x="8838035" y="3949032"/>
            <a:ext cx="847" cy="32795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3" name="Freeform 282"/>
          <p:cNvSpPr/>
          <p:nvPr/>
        </p:nvSpPr>
        <p:spPr>
          <a:xfrm>
            <a:off x="6901641" y="3569841"/>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Freeform 283"/>
          <p:cNvSpPr/>
          <p:nvPr/>
        </p:nvSpPr>
        <p:spPr>
          <a:xfrm>
            <a:off x="7312559" y="3575240"/>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Freeform 284"/>
          <p:cNvSpPr/>
          <p:nvPr/>
        </p:nvSpPr>
        <p:spPr>
          <a:xfrm>
            <a:off x="7719668" y="3570477"/>
            <a:ext cx="402189"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Freeform 285"/>
          <p:cNvSpPr/>
          <p:nvPr/>
        </p:nvSpPr>
        <p:spPr>
          <a:xfrm>
            <a:off x="8125031" y="3565714"/>
            <a:ext cx="42016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8120026" y="3915527"/>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8490838"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89" name="Freeform 288"/>
          <p:cNvSpPr/>
          <p:nvPr/>
        </p:nvSpPr>
        <p:spPr>
          <a:xfrm>
            <a:off x="8549956" y="3566443"/>
            <a:ext cx="389337"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Freeform 289"/>
          <p:cNvSpPr/>
          <p:nvPr/>
        </p:nvSpPr>
        <p:spPr>
          <a:xfrm>
            <a:off x="8945299" y="3575400"/>
            <a:ext cx="407033"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Straight Connector 290"/>
          <p:cNvCxnSpPr/>
          <p:nvPr/>
        </p:nvCxnSpPr>
        <p:spPr>
          <a:xfrm>
            <a:off x="9196543" y="3945817"/>
            <a:ext cx="1031" cy="22287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2" name="Freeform 291"/>
          <p:cNvSpPr/>
          <p:nvPr/>
        </p:nvSpPr>
        <p:spPr>
          <a:xfrm>
            <a:off x="9354601" y="3561674"/>
            <a:ext cx="199792"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3" name="Straight Connector 292"/>
          <p:cNvCxnSpPr/>
          <p:nvPr/>
        </p:nvCxnSpPr>
        <p:spPr>
          <a:xfrm>
            <a:off x="9555734" y="3917909"/>
            <a:ext cx="1" cy="3029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94" name="Freeform 293"/>
          <p:cNvSpPr/>
          <p:nvPr/>
        </p:nvSpPr>
        <p:spPr>
          <a:xfrm>
            <a:off x="6695379" y="3923305"/>
            <a:ext cx="204775"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821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70C0"/>
                </a:solidFill>
              </a:rPr>
              <a:t>Aliasing – antialiasing filters</a:t>
            </a:r>
            <a:endParaRPr lang="en-GB" dirty="0">
              <a:solidFill>
                <a:srgbClr val="0070C0"/>
              </a:solidFill>
            </a:endParaRPr>
          </a:p>
        </p:txBody>
      </p:sp>
      <p:sp>
        <p:nvSpPr>
          <p:cNvPr id="4" name="Rectangle 3"/>
          <p:cNvSpPr/>
          <p:nvPr/>
        </p:nvSpPr>
        <p:spPr bwMode="auto">
          <a:xfrm>
            <a:off x="495753" y="156532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5" name="Rectangle 4"/>
          <p:cNvSpPr/>
          <p:nvPr/>
        </p:nvSpPr>
        <p:spPr bwMode="auto">
          <a:xfrm>
            <a:off x="10675883" y="418195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grpSp>
        <p:nvGrpSpPr>
          <p:cNvPr id="241" name="Group 240"/>
          <p:cNvGrpSpPr/>
          <p:nvPr/>
        </p:nvGrpSpPr>
        <p:grpSpPr>
          <a:xfrm>
            <a:off x="3939740" y="1922832"/>
            <a:ext cx="5014011" cy="1139826"/>
            <a:chOff x="3940253" y="1922832"/>
            <a:chExt cx="5014664" cy="1139826"/>
          </a:xfrm>
        </p:grpSpPr>
        <p:sp>
          <p:nvSpPr>
            <p:cNvPr id="194" name="Freeform 5"/>
            <p:cNvSpPr>
              <a:spLocks/>
            </p:cNvSpPr>
            <p:nvPr/>
          </p:nvSpPr>
          <p:spPr bwMode="auto">
            <a:xfrm flipH="1">
              <a:off x="4753819" y="2467098"/>
              <a:ext cx="1173890"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042074" y="2483220"/>
              <a:ext cx="1165167"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148280" y="258482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ADC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7264313" y="260387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DAC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 name="Group 14"/>
            <p:cNvGrpSpPr>
              <a:grpSpLocks/>
            </p:cNvGrpSpPr>
            <p:nvPr/>
          </p:nvGrpSpPr>
          <p:grpSpPr bwMode="auto">
            <a:xfrm>
              <a:off x="3940253" y="2727695"/>
              <a:ext cx="798473" cy="80963"/>
              <a:chOff x="2650" y="1614"/>
              <a:chExt cx="503" cy="51"/>
            </a:xfrm>
          </p:grpSpPr>
          <p:sp>
            <p:nvSpPr>
              <p:cNvPr id="2541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7"/>
            <p:cNvGrpSpPr>
              <a:grpSpLocks/>
            </p:cNvGrpSpPr>
            <p:nvPr/>
          </p:nvGrpSpPr>
          <p:grpSpPr bwMode="auto">
            <a:xfrm>
              <a:off x="5957865" y="2727695"/>
              <a:ext cx="1082621" cy="80963"/>
              <a:chOff x="3921" y="1614"/>
              <a:chExt cx="682" cy="51"/>
            </a:xfrm>
          </p:grpSpPr>
          <p:sp>
            <p:nvSpPr>
              <p:cNvPr id="254110" name="Freeform 15"/>
              <p:cNvSpPr>
                <a:spLocks/>
              </p:cNvSpPr>
              <p:nvPr/>
            </p:nvSpPr>
            <p:spPr bwMode="auto">
              <a:xfrm>
                <a:off x="4510" y="1614"/>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1" name="Line 16"/>
              <p:cNvSpPr>
                <a:spLocks noChangeShapeType="1"/>
              </p:cNvSpPr>
              <p:nvPr/>
            </p:nvSpPr>
            <p:spPr bwMode="auto">
              <a:xfrm flipH="1" flipV="1">
                <a:off x="3921" y="1633"/>
                <a:ext cx="657" cy="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20"/>
            <p:cNvGrpSpPr>
              <a:grpSpLocks/>
            </p:cNvGrpSpPr>
            <p:nvPr/>
          </p:nvGrpSpPr>
          <p:grpSpPr bwMode="auto">
            <a:xfrm>
              <a:off x="8246927" y="2737220"/>
              <a:ext cx="707990" cy="80963"/>
              <a:chOff x="5363" y="1620"/>
              <a:chExt cx="446" cy="51"/>
            </a:xfrm>
          </p:grpSpPr>
          <p:sp>
            <p:nvSpPr>
              <p:cNvPr id="254108" name="Freeform 18"/>
              <p:cNvSpPr>
                <a:spLocks/>
              </p:cNvSpPr>
              <p:nvPr/>
            </p:nvSpPr>
            <p:spPr bwMode="auto">
              <a:xfrm>
                <a:off x="5716" y="1620"/>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09" name="Line 19"/>
              <p:cNvSpPr>
                <a:spLocks noChangeShapeType="1"/>
              </p:cNvSpPr>
              <p:nvPr/>
            </p:nvSpPr>
            <p:spPr bwMode="auto">
              <a:xfrm flipH="1" flipV="1">
                <a:off x="5363" y="1645"/>
                <a:ext cx="42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179"/>
            <p:cNvSpPr>
              <a:spLocks noChangeArrowheads="1"/>
            </p:cNvSpPr>
            <p:nvPr/>
          </p:nvSpPr>
          <p:spPr bwMode="auto">
            <a:xfrm>
              <a:off x="5524499" y="1922832"/>
              <a:ext cx="20598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ampling rate 8 kHz</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grpSp>
      <p:grpSp>
        <p:nvGrpSpPr>
          <p:cNvPr id="242" name="Group 241"/>
          <p:cNvGrpSpPr/>
          <p:nvPr/>
        </p:nvGrpSpPr>
        <p:grpSpPr>
          <a:xfrm>
            <a:off x="2586484" y="2057770"/>
            <a:ext cx="1204060" cy="1500188"/>
            <a:chOff x="2586820" y="2057770"/>
            <a:chExt cx="1204217" cy="1500188"/>
          </a:xfrm>
        </p:grpSpPr>
        <p:sp>
          <p:nvSpPr>
            <p:cNvPr id="23" name="Rectangle 180"/>
            <p:cNvSpPr>
              <a:spLocks noChangeArrowheads="1"/>
            </p:cNvSpPr>
            <p:nvPr/>
          </p:nvSpPr>
          <p:spPr bwMode="auto">
            <a:xfrm>
              <a:off x="2921447" y="2057770"/>
              <a:ext cx="60163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mn-lt"/>
                  <a:cs typeface="Arial" pitchFamily="34" charset="0"/>
                </a:rPr>
                <a:t>1 kHz</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26" name="Rectangle 183"/>
            <p:cNvSpPr>
              <a:spLocks noChangeArrowheads="1"/>
            </p:cNvSpPr>
            <p:nvPr/>
          </p:nvSpPr>
          <p:spPr bwMode="auto">
            <a:xfrm>
              <a:off x="2586820" y="3249983"/>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i</a:t>
              </a:r>
              <a:r>
                <a:rPr kumimoji="0" lang="en-US" altLang="en-US" sz="2000" b="0" i="0" u="none" strike="noStrike" cap="none" normalizeH="0" baseline="0" dirty="0" smtClean="0">
                  <a:ln>
                    <a:noFill/>
                  </a:ln>
                  <a:solidFill>
                    <a:srgbClr val="000000"/>
                  </a:solidFill>
                  <a:effectLst/>
                  <a:latin typeface="+mn-lt"/>
                  <a:cs typeface="Arial" pitchFamily="34" charset="0"/>
                </a:rPr>
                <a:t>nput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6"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2652856" y="2473725"/>
              <a:ext cx="1138181"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 name="Group 243"/>
          <p:cNvGrpSpPr/>
          <p:nvPr/>
        </p:nvGrpSpPr>
        <p:grpSpPr>
          <a:xfrm>
            <a:off x="9056919" y="2434832"/>
            <a:ext cx="1323908" cy="1130867"/>
            <a:chOff x="9058099" y="2434831"/>
            <a:chExt cx="1324080" cy="1130867"/>
          </a:xfrm>
        </p:grpSpPr>
        <p:sp>
          <p:nvSpPr>
            <p:cNvPr id="28" name="Rectangle 185"/>
            <p:cNvSpPr>
              <a:spLocks noChangeArrowheads="1"/>
            </p:cNvSpPr>
            <p:nvPr/>
          </p:nvSpPr>
          <p:spPr bwMode="auto">
            <a:xfrm>
              <a:off x="9058099" y="3257921"/>
              <a:ext cx="1324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o</a:t>
              </a:r>
              <a:r>
                <a:rPr kumimoji="0" lang="en-GB" altLang="en-US" sz="2000" b="0" i="0" u="none" strike="noStrike" cap="none" normalizeH="0" baseline="0" dirty="0" smtClean="0">
                  <a:ln>
                    <a:noFill/>
                  </a:ln>
                  <a:solidFill>
                    <a:schemeClr val="tx1"/>
                  </a:solidFill>
                  <a:effectLst/>
                  <a:latin typeface="+mn-lt"/>
                  <a:cs typeface="Arial" pitchFamily="34" charset="0"/>
                </a:rPr>
                <a:t>utput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7"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9218756" y="2434831"/>
              <a:ext cx="1138181"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3" name="Group 242"/>
          <p:cNvGrpSpPr/>
          <p:nvPr/>
        </p:nvGrpSpPr>
        <p:grpSpPr>
          <a:xfrm>
            <a:off x="5712658" y="3195462"/>
            <a:ext cx="1472968" cy="1032225"/>
            <a:chOff x="5713402" y="3195461"/>
            <a:chExt cx="1473160" cy="1032225"/>
          </a:xfrm>
        </p:grpSpPr>
        <p:sp>
          <p:nvSpPr>
            <p:cNvPr id="254095" name="Line 39"/>
            <p:cNvSpPr>
              <a:spLocks noChangeShapeType="1"/>
            </p:cNvSpPr>
            <p:nvPr/>
          </p:nvSpPr>
          <p:spPr bwMode="auto">
            <a:xfrm flipH="1">
              <a:off x="5794361" y="3519858"/>
              <a:ext cx="138264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81"/>
            <p:cNvSpPr>
              <a:spLocks noChangeArrowheads="1"/>
            </p:cNvSpPr>
            <p:nvPr/>
          </p:nvSpPr>
          <p:spPr bwMode="auto">
            <a:xfrm>
              <a:off x="5713402" y="3919909"/>
              <a:ext cx="1473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ampled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sp>
          <p:nvSpPr>
            <p:cNvPr id="198" name="Freeform 197"/>
            <p:cNvSpPr/>
            <p:nvPr/>
          </p:nvSpPr>
          <p:spPr>
            <a:xfrm>
              <a:off x="5865164" y="3195461"/>
              <a:ext cx="1234687" cy="623539"/>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9" name="Straight Connector 198"/>
            <p:cNvCxnSpPr>
              <a:stCxn id="198" idx="1"/>
            </p:cNvCxnSpPr>
            <p:nvPr/>
          </p:nvCxnSpPr>
          <p:spPr>
            <a:xfrm>
              <a:off x="6015134" y="3285547"/>
              <a:ext cx="1390" cy="2263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168467" y="3195484"/>
              <a:ext cx="0" cy="324374"/>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98" idx="3"/>
            </p:cNvCxnSpPr>
            <p:nvPr/>
          </p:nvCxnSpPr>
          <p:spPr>
            <a:xfrm>
              <a:off x="6325347" y="3292475"/>
              <a:ext cx="0" cy="21942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a:endCxn id="198" idx="6"/>
            </p:cNvCxnSpPr>
            <p:nvPr/>
          </p:nvCxnSpPr>
          <p:spPr>
            <a:xfrm>
              <a:off x="6781421" y="3526278"/>
              <a:ext cx="0" cy="2927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a:endCxn id="198" idx="7"/>
            </p:cNvCxnSpPr>
            <p:nvPr/>
          </p:nvCxnSpPr>
          <p:spPr>
            <a:xfrm>
              <a:off x="6937554" y="3526278"/>
              <a:ext cx="0" cy="19572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198" idx="5"/>
            </p:cNvCxnSpPr>
            <p:nvPr/>
          </p:nvCxnSpPr>
          <p:spPr>
            <a:xfrm>
              <a:off x="6610907" y="3526278"/>
              <a:ext cx="0" cy="199189"/>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4147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0070C0"/>
                </a:solidFill>
              </a:rPr>
              <a:t>Aliasing – antialiasing filters</a:t>
            </a:r>
            <a:endParaRPr lang="en-GB" dirty="0">
              <a:solidFill>
                <a:srgbClr val="FF0000"/>
              </a:solidFill>
            </a:endParaRPr>
          </a:p>
        </p:txBody>
      </p:sp>
      <p:sp>
        <p:nvSpPr>
          <p:cNvPr id="4" name="Rectangle 3"/>
          <p:cNvSpPr/>
          <p:nvPr/>
        </p:nvSpPr>
        <p:spPr bwMode="auto">
          <a:xfrm>
            <a:off x="495753" y="156532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5" name="Rectangle 4"/>
          <p:cNvSpPr/>
          <p:nvPr/>
        </p:nvSpPr>
        <p:spPr bwMode="auto">
          <a:xfrm>
            <a:off x="10675883" y="418195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grpSp>
        <p:nvGrpSpPr>
          <p:cNvPr id="241" name="Group 240"/>
          <p:cNvGrpSpPr/>
          <p:nvPr/>
        </p:nvGrpSpPr>
        <p:grpSpPr>
          <a:xfrm>
            <a:off x="3939740" y="1922832"/>
            <a:ext cx="5014011" cy="1139826"/>
            <a:chOff x="3940253" y="1922832"/>
            <a:chExt cx="5014664" cy="1139826"/>
          </a:xfrm>
        </p:grpSpPr>
        <p:sp>
          <p:nvSpPr>
            <p:cNvPr id="194" name="Freeform 5"/>
            <p:cNvSpPr>
              <a:spLocks/>
            </p:cNvSpPr>
            <p:nvPr/>
          </p:nvSpPr>
          <p:spPr bwMode="auto">
            <a:xfrm flipH="1">
              <a:off x="4753819" y="2467098"/>
              <a:ext cx="1173890"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042074" y="2483220"/>
              <a:ext cx="1165167"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148280" y="258482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ADC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7264313" y="260387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DAC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 name="Group 14"/>
            <p:cNvGrpSpPr>
              <a:grpSpLocks/>
            </p:cNvGrpSpPr>
            <p:nvPr/>
          </p:nvGrpSpPr>
          <p:grpSpPr bwMode="auto">
            <a:xfrm>
              <a:off x="3940253" y="2727695"/>
              <a:ext cx="798473" cy="80963"/>
              <a:chOff x="2650" y="1614"/>
              <a:chExt cx="503" cy="51"/>
            </a:xfrm>
          </p:grpSpPr>
          <p:sp>
            <p:nvSpPr>
              <p:cNvPr id="2541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7"/>
            <p:cNvGrpSpPr>
              <a:grpSpLocks/>
            </p:cNvGrpSpPr>
            <p:nvPr/>
          </p:nvGrpSpPr>
          <p:grpSpPr bwMode="auto">
            <a:xfrm>
              <a:off x="5957865" y="2727695"/>
              <a:ext cx="1082621" cy="80963"/>
              <a:chOff x="3921" y="1614"/>
              <a:chExt cx="682" cy="51"/>
            </a:xfrm>
          </p:grpSpPr>
          <p:sp>
            <p:nvSpPr>
              <p:cNvPr id="254110" name="Freeform 15"/>
              <p:cNvSpPr>
                <a:spLocks/>
              </p:cNvSpPr>
              <p:nvPr/>
            </p:nvSpPr>
            <p:spPr bwMode="auto">
              <a:xfrm>
                <a:off x="4510" y="1614"/>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1" name="Line 16"/>
              <p:cNvSpPr>
                <a:spLocks noChangeShapeType="1"/>
              </p:cNvSpPr>
              <p:nvPr/>
            </p:nvSpPr>
            <p:spPr bwMode="auto">
              <a:xfrm flipH="1" flipV="1">
                <a:off x="3921" y="1633"/>
                <a:ext cx="657" cy="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20"/>
            <p:cNvGrpSpPr>
              <a:grpSpLocks/>
            </p:cNvGrpSpPr>
            <p:nvPr/>
          </p:nvGrpSpPr>
          <p:grpSpPr bwMode="auto">
            <a:xfrm>
              <a:off x="8246927" y="2737220"/>
              <a:ext cx="707990" cy="80963"/>
              <a:chOff x="5363" y="1620"/>
              <a:chExt cx="446" cy="51"/>
            </a:xfrm>
          </p:grpSpPr>
          <p:sp>
            <p:nvSpPr>
              <p:cNvPr id="254108" name="Freeform 18"/>
              <p:cNvSpPr>
                <a:spLocks/>
              </p:cNvSpPr>
              <p:nvPr/>
            </p:nvSpPr>
            <p:spPr bwMode="auto">
              <a:xfrm>
                <a:off x="5716" y="1620"/>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09" name="Line 19"/>
              <p:cNvSpPr>
                <a:spLocks noChangeShapeType="1"/>
              </p:cNvSpPr>
              <p:nvPr/>
            </p:nvSpPr>
            <p:spPr bwMode="auto">
              <a:xfrm flipH="1" flipV="1">
                <a:off x="5363" y="1645"/>
                <a:ext cx="42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179"/>
            <p:cNvSpPr>
              <a:spLocks noChangeArrowheads="1"/>
            </p:cNvSpPr>
            <p:nvPr/>
          </p:nvSpPr>
          <p:spPr bwMode="auto">
            <a:xfrm>
              <a:off x="5524499" y="1922832"/>
              <a:ext cx="20598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ampling rate 8 kHz</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grpSp>
      <p:grpSp>
        <p:nvGrpSpPr>
          <p:cNvPr id="7" name="Group 6"/>
          <p:cNvGrpSpPr/>
          <p:nvPr/>
        </p:nvGrpSpPr>
        <p:grpSpPr>
          <a:xfrm>
            <a:off x="2586483" y="2057770"/>
            <a:ext cx="1195173" cy="1500188"/>
            <a:chOff x="2586819" y="2057770"/>
            <a:chExt cx="1195329" cy="1500188"/>
          </a:xfrm>
        </p:grpSpPr>
        <p:sp>
          <p:nvSpPr>
            <p:cNvPr id="23" name="Rectangle 180"/>
            <p:cNvSpPr>
              <a:spLocks noChangeArrowheads="1"/>
            </p:cNvSpPr>
            <p:nvPr/>
          </p:nvSpPr>
          <p:spPr bwMode="auto">
            <a:xfrm>
              <a:off x="2921447" y="2057770"/>
              <a:ext cx="60163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mn-lt"/>
                  <a:cs typeface="Arial" pitchFamily="34" charset="0"/>
                </a:rPr>
                <a:t>7 kHz</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26" name="Rectangle 183"/>
            <p:cNvSpPr>
              <a:spLocks noChangeArrowheads="1"/>
            </p:cNvSpPr>
            <p:nvPr/>
          </p:nvSpPr>
          <p:spPr bwMode="auto">
            <a:xfrm>
              <a:off x="2586820" y="3249983"/>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i</a:t>
              </a:r>
              <a:r>
                <a:rPr kumimoji="0" lang="en-US" altLang="en-US" sz="2000" b="0" i="0" u="none" strike="noStrike" cap="none" normalizeH="0" baseline="0" dirty="0" smtClean="0">
                  <a:ln>
                    <a:noFill/>
                  </a:ln>
                  <a:solidFill>
                    <a:srgbClr val="000000"/>
                  </a:solidFill>
                  <a:effectLst/>
                  <a:latin typeface="+mn-lt"/>
                  <a:cs typeface="Arial" pitchFamily="34" charset="0"/>
                </a:rPr>
                <a:t>nput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6"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84" r="-273"/>
            <a:stretch/>
          </p:blipFill>
          <p:spPr bwMode="auto">
            <a:xfrm>
              <a:off x="2586819" y="2473725"/>
              <a:ext cx="1195329"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 name="Group 243"/>
          <p:cNvGrpSpPr/>
          <p:nvPr/>
        </p:nvGrpSpPr>
        <p:grpSpPr>
          <a:xfrm>
            <a:off x="9056919" y="2434832"/>
            <a:ext cx="1323908" cy="1130867"/>
            <a:chOff x="9058099" y="2434831"/>
            <a:chExt cx="1324080" cy="1130867"/>
          </a:xfrm>
        </p:grpSpPr>
        <p:sp>
          <p:nvSpPr>
            <p:cNvPr id="28" name="Rectangle 185"/>
            <p:cNvSpPr>
              <a:spLocks noChangeArrowheads="1"/>
            </p:cNvSpPr>
            <p:nvPr/>
          </p:nvSpPr>
          <p:spPr bwMode="auto">
            <a:xfrm>
              <a:off x="9058099" y="3257921"/>
              <a:ext cx="1324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o</a:t>
              </a:r>
              <a:r>
                <a:rPr kumimoji="0" lang="en-GB" altLang="en-US" sz="2000" b="0" i="0" u="none" strike="noStrike" cap="none" normalizeH="0" baseline="0" dirty="0" smtClean="0">
                  <a:ln>
                    <a:noFill/>
                  </a:ln>
                  <a:solidFill>
                    <a:schemeClr val="tx1"/>
                  </a:solidFill>
                  <a:effectLst/>
                  <a:latin typeface="+mn-lt"/>
                  <a:cs typeface="Arial" pitchFamily="34" charset="0"/>
                </a:rPr>
                <a:t>utput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7"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9218756" y="2434831"/>
              <a:ext cx="1138181"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5712658" y="3195462"/>
            <a:ext cx="1472968" cy="1032225"/>
            <a:chOff x="5713402" y="3195461"/>
            <a:chExt cx="1473160" cy="1032225"/>
          </a:xfrm>
        </p:grpSpPr>
        <p:grpSp>
          <p:nvGrpSpPr>
            <p:cNvPr id="3" name="Group 2"/>
            <p:cNvGrpSpPr/>
            <p:nvPr/>
          </p:nvGrpSpPr>
          <p:grpSpPr>
            <a:xfrm>
              <a:off x="5858993" y="3195461"/>
              <a:ext cx="1236096" cy="647877"/>
              <a:chOff x="6696251" y="3561674"/>
              <a:chExt cx="2859386" cy="729034"/>
            </a:xfrm>
          </p:grpSpPr>
          <p:sp>
            <p:nvSpPr>
              <p:cNvPr id="37" name="Freeform 36"/>
              <p:cNvSpPr/>
              <p:nvPr/>
            </p:nvSpPr>
            <p:spPr>
              <a:xfrm>
                <a:off x="6902539" y="3569841"/>
                <a:ext cx="402241"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37"/>
              <p:cNvSpPr/>
              <p:nvPr/>
            </p:nvSpPr>
            <p:spPr>
              <a:xfrm>
                <a:off x="7313511" y="3575240"/>
                <a:ext cx="402241"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7720673" y="3570477"/>
                <a:ext cx="402241"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reeform 39"/>
              <p:cNvSpPr/>
              <p:nvPr/>
            </p:nvSpPr>
            <p:spPr>
              <a:xfrm>
                <a:off x="8126089" y="3565714"/>
                <a:ext cx="420218"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p:cNvSpPr/>
              <p:nvPr/>
            </p:nvSpPr>
            <p:spPr>
              <a:xfrm>
                <a:off x="8551069" y="3566443"/>
                <a:ext cx="389388"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reeform 41"/>
              <p:cNvSpPr/>
              <p:nvPr/>
            </p:nvSpPr>
            <p:spPr>
              <a:xfrm>
                <a:off x="8946464" y="3575400"/>
                <a:ext cx="407086" cy="715308"/>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Freeform 42"/>
              <p:cNvSpPr/>
              <p:nvPr/>
            </p:nvSpPr>
            <p:spPr>
              <a:xfrm>
                <a:off x="9355819" y="3561674"/>
                <a:ext cx="199818" cy="3536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2"/>
                  <a:gd name="connsiteY0" fmla="*/ 414369 h 857290"/>
                  <a:gd name="connsiteX1" fmla="*/ 347663 w 2486022"/>
                  <a:gd name="connsiteY1" fmla="*/ 123857 h 857290"/>
                  <a:gd name="connsiteX2" fmla="*/ 681038 w 2486022"/>
                  <a:gd name="connsiteY2" fmla="*/ 32 h 857290"/>
                  <a:gd name="connsiteX3" fmla="*/ 1066800 w 2486022"/>
                  <a:gd name="connsiteY3" fmla="*/ 133382 h 857290"/>
                  <a:gd name="connsiteX4" fmla="*/ 1404938 w 2486022"/>
                  <a:gd name="connsiteY4" fmla="*/ 423894 h 857290"/>
                  <a:gd name="connsiteX5" fmla="*/ 1728788 w 2486022"/>
                  <a:gd name="connsiteY5" fmla="*/ 728694 h 857290"/>
                  <a:gd name="connsiteX6" fmla="*/ 2124075 w 2486022"/>
                  <a:gd name="connsiteY6" fmla="*/ 857282 h 857290"/>
                  <a:gd name="connsiteX7" fmla="*/ 2486025 w 2486022"/>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28786"/>
                  <a:gd name="connsiteY0" fmla="*/ 414369 h 728694"/>
                  <a:gd name="connsiteX1" fmla="*/ 347663 w 1728786"/>
                  <a:gd name="connsiteY1" fmla="*/ 123857 h 728694"/>
                  <a:gd name="connsiteX2" fmla="*/ 681038 w 1728786"/>
                  <a:gd name="connsiteY2" fmla="*/ 32 h 728694"/>
                  <a:gd name="connsiteX3" fmla="*/ 1066800 w 1728786"/>
                  <a:gd name="connsiteY3" fmla="*/ 133382 h 728694"/>
                  <a:gd name="connsiteX4" fmla="*/ 1404938 w 1728786"/>
                  <a:gd name="connsiteY4" fmla="*/ 423894 h 728694"/>
                  <a:gd name="connsiteX5" fmla="*/ 1728788 w 1728786"/>
                  <a:gd name="connsiteY5" fmla="*/ 728694 h 728694"/>
                  <a:gd name="connsiteX0" fmla="*/ 0 w 1404941"/>
                  <a:gd name="connsiteY0" fmla="*/ 414369 h 423894"/>
                  <a:gd name="connsiteX1" fmla="*/ 347663 w 1404941"/>
                  <a:gd name="connsiteY1" fmla="*/ 123857 h 423894"/>
                  <a:gd name="connsiteX2" fmla="*/ 681038 w 1404941"/>
                  <a:gd name="connsiteY2" fmla="*/ 32 h 423894"/>
                  <a:gd name="connsiteX3" fmla="*/ 1066800 w 1404941"/>
                  <a:gd name="connsiteY3" fmla="*/ 133382 h 423894"/>
                  <a:gd name="connsiteX4" fmla="*/ 1404938 w 1404941"/>
                  <a:gd name="connsiteY4" fmla="*/ 423894 h 42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1" h="423894">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p:cNvSpPr/>
              <p:nvPr/>
            </p:nvSpPr>
            <p:spPr>
              <a:xfrm>
                <a:off x="6696251" y="3923304"/>
                <a:ext cx="204802" cy="36559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913098"/>
                  <a:gd name="connsiteY0" fmla="*/ 457182 h 857295"/>
                  <a:gd name="connsiteX1" fmla="*/ 398498 w 2913098"/>
                  <a:gd name="connsiteY1" fmla="*/ 123862 h 857295"/>
                  <a:gd name="connsiteX2" fmla="*/ 731873 w 2913098"/>
                  <a:gd name="connsiteY2" fmla="*/ 37 h 857295"/>
                  <a:gd name="connsiteX3" fmla="*/ 1117635 w 2913098"/>
                  <a:gd name="connsiteY3" fmla="*/ 133387 h 857295"/>
                  <a:gd name="connsiteX4" fmla="*/ 1455773 w 2913098"/>
                  <a:gd name="connsiteY4" fmla="*/ 423899 h 857295"/>
                  <a:gd name="connsiteX5" fmla="*/ 1779623 w 2913098"/>
                  <a:gd name="connsiteY5" fmla="*/ 728699 h 857295"/>
                  <a:gd name="connsiteX6" fmla="*/ 2174910 w 2913098"/>
                  <a:gd name="connsiteY6" fmla="*/ 857287 h 857295"/>
                  <a:gd name="connsiteX7" fmla="*/ 2536860 w 2913098"/>
                  <a:gd name="connsiteY7" fmla="*/ 723937 h 857295"/>
                  <a:gd name="connsiteX8" fmla="*/ 2913098 w 2913098"/>
                  <a:gd name="connsiteY8" fmla="*/ 419137 h 857295"/>
                  <a:gd name="connsiteX0" fmla="*/ -1 w 2514599"/>
                  <a:gd name="connsiteY0" fmla="*/ 123862 h 857295"/>
                  <a:gd name="connsiteX1" fmla="*/ 333374 w 2514599"/>
                  <a:gd name="connsiteY1" fmla="*/ 37 h 857295"/>
                  <a:gd name="connsiteX2" fmla="*/ 719136 w 2514599"/>
                  <a:gd name="connsiteY2" fmla="*/ 133387 h 857295"/>
                  <a:gd name="connsiteX3" fmla="*/ 1057274 w 2514599"/>
                  <a:gd name="connsiteY3" fmla="*/ 423899 h 857295"/>
                  <a:gd name="connsiteX4" fmla="*/ 1381124 w 2514599"/>
                  <a:gd name="connsiteY4" fmla="*/ 728699 h 857295"/>
                  <a:gd name="connsiteX5" fmla="*/ 1776411 w 2514599"/>
                  <a:gd name="connsiteY5" fmla="*/ 857287 h 857295"/>
                  <a:gd name="connsiteX6" fmla="*/ 2138361 w 2514599"/>
                  <a:gd name="connsiteY6" fmla="*/ 723937 h 857295"/>
                  <a:gd name="connsiteX7" fmla="*/ 2514599 w 2514599"/>
                  <a:gd name="connsiteY7" fmla="*/ 419137 h 857295"/>
                  <a:gd name="connsiteX0" fmla="*/ -1 w 2181224"/>
                  <a:gd name="connsiteY0" fmla="*/ 0 h 857258"/>
                  <a:gd name="connsiteX1" fmla="*/ 385761 w 2181224"/>
                  <a:gd name="connsiteY1" fmla="*/ 133350 h 857258"/>
                  <a:gd name="connsiteX2" fmla="*/ 723899 w 2181224"/>
                  <a:gd name="connsiteY2" fmla="*/ 423862 h 857258"/>
                  <a:gd name="connsiteX3" fmla="*/ 1047749 w 2181224"/>
                  <a:gd name="connsiteY3" fmla="*/ 728662 h 857258"/>
                  <a:gd name="connsiteX4" fmla="*/ 1443036 w 2181224"/>
                  <a:gd name="connsiteY4" fmla="*/ 857250 h 857258"/>
                  <a:gd name="connsiteX5" fmla="*/ 1804986 w 2181224"/>
                  <a:gd name="connsiteY5" fmla="*/ 723900 h 857258"/>
                  <a:gd name="connsiteX6" fmla="*/ 2181224 w 2181224"/>
                  <a:gd name="connsiteY6" fmla="*/ 419100 h 857258"/>
                  <a:gd name="connsiteX0" fmla="*/ 0 w 1795463"/>
                  <a:gd name="connsiteY0" fmla="*/ 0 h 723908"/>
                  <a:gd name="connsiteX1" fmla="*/ 338138 w 1795463"/>
                  <a:gd name="connsiteY1" fmla="*/ 290512 h 723908"/>
                  <a:gd name="connsiteX2" fmla="*/ 661988 w 1795463"/>
                  <a:gd name="connsiteY2" fmla="*/ 595312 h 723908"/>
                  <a:gd name="connsiteX3" fmla="*/ 1057275 w 1795463"/>
                  <a:gd name="connsiteY3" fmla="*/ 723900 h 723908"/>
                  <a:gd name="connsiteX4" fmla="*/ 1419225 w 1795463"/>
                  <a:gd name="connsiteY4" fmla="*/ 590550 h 723908"/>
                  <a:gd name="connsiteX5" fmla="*/ 1795463 w 1795463"/>
                  <a:gd name="connsiteY5" fmla="*/ 285750 h 723908"/>
                  <a:gd name="connsiteX0" fmla="*/ 3 w 1457328"/>
                  <a:gd name="connsiteY0" fmla="*/ 4762 h 438158"/>
                  <a:gd name="connsiteX1" fmla="*/ 323853 w 1457328"/>
                  <a:gd name="connsiteY1" fmla="*/ 309562 h 438158"/>
                  <a:gd name="connsiteX2" fmla="*/ 719140 w 1457328"/>
                  <a:gd name="connsiteY2" fmla="*/ 438150 h 438158"/>
                  <a:gd name="connsiteX3" fmla="*/ 1081090 w 1457328"/>
                  <a:gd name="connsiteY3" fmla="*/ 304800 h 438158"/>
                  <a:gd name="connsiteX4" fmla="*/ 1457328 w 1457328"/>
                  <a:gd name="connsiteY4" fmla="*/ 0 h 4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8" h="438158">
                    <a:moveTo>
                      <a:pt x="3" y="4762"/>
                    </a:moveTo>
                    <a:cubicBezTo>
                      <a:pt x="110334" y="103981"/>
                      <a:pt x="203997" y="237331"/>
                      <a:pt x="323853" y="309562"/>
                    </a:cubicBezTo>
                    <a:cubicBezTo>
                      <a:pt x="443709" y="381793"/>
                      <a:pt x="592934" y="438944"/>
                      <a:pt x="719140" y="438150"/>
                    </a:cubicBezTo>
                    <a:cubicBezTo>
                      <a:pt x="845346" y="437356"/>
                      <a:pt x="958059" y="377825"/>
                      <a:pt x="1081090" y="304800"/>
                    </a:cubicBezTo>
                    <a:cubicBezTo>
                      <a:pt x="1204121" y="231775"/>
                      <a:pt x="1330724" y="115887"/>
                      <a:pt x="1457328" y="0"/>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3" name="Group 242"/>
            <p:cNvGrpSpPr/>
            <p:nvPr/>
          </p:nvGrpSpPr>
          <p:grpSpPr>
            <a:xfrm>
              <a:off x="5713402" y="3195484"/>
              <a:ext cx="1473160" cy="1032202"/>
              <a:chOff x="5713402" y="3195484"/>
              <a:chExt cx="1473160" cy="1032202"/>
            </a:xfrm>
          </p:grpSpPr>
          <p:sp>
            <p:nvSpPr>
              <p:cNvPr id="254095" name="Line 39"/>
              <p:cNvSpPr>
                <a:spLocks noChangeShapeType="1"/>
              </p:cNvSpPr>
              <p:nvPr/>
            </p:nvSpPr>
            <p:spPr bwMode="auto">
              <a:xfrm flipH="1">
                <a:off x="5794361" y="3519858"/>
                <a:ext cx="138264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81"/>
              <p:cNvSpPr>
                <a:spLocks noChangeArrowheads="1"/>
              </p:cNvSpPr>
              <p:nvPr/>
            </p:nvSpPr>
            <p:spPr bwMode="auto">
              <a:xfrm>
                <a:off x="5713402" y="3919909"/>
                <a:ext cx="1473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ampled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cxnSp>
            <p:nvCxnSpPr>
              <p:cNvPr id="199" name="Straight Connector 198"/>
              <p:cNvCxnSpPr/>
              <p:nvPr/>
            </p:nvCxnSpPr>
            <p:spPr>
              <a:xfrm>
                <a:off x="6015134" y="3285547"/>
                <a:ext cx="1390" cy="2263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166085" y="3195484"/>
                <a:ext cx="0" cy="324374"/>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325347" y="3292475"/>
                <a:ext cx="0" cy="21942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783802" y="3526278"/>
                <a:ext cx="0" cy="2927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6937554" y="3526278"/>
                <a:ext cx="0" cy="19572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6596621" y="3526278"/>
                <a:ext cx="0" cy="199189"/>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80434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0070C0"/>
                </a:solidFill>
              </a:rPr>
              <a:t>Aliasing – antialiasing filters</a:t>
            </a:r>
            <a:endParaRPr lang="en-GB" dirty="0">
              <a:solidFill>
                <a:srgbClr val="FF0000"/>
              </a:solidFill>
            </a:endParaRPr>
          </a:p>
        </p:txBody>
      </p:sp>
      <p:sp>
        <p:nvSpPr>
          <p:cNvPr id="4" name="Rectangle 3"/>
          <p:cNvSpPr/>
          <p:nvPr/>
        </p:nvSpPr>
        <p:spPr bwMode="auto">
          <a:xfrm>
            <a:off x="495753" y="156532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5" name="Rectangle 4"/>
          <p:cNvSpPr/>
          <p:nvPr/>
        </p:nvSpPr>
        <p:spPr bwMode="auto">
          <a:xfrm>
            <a:off x="10675883" y="418195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grpSp>
        <p:nvGrpSpPr>
          <p:cNvPr id="241" name="Group 240"/>
          <p:cNvGrpSpPr/>
          <p:nvPr/>
        </p:nvGrpSpPr>
        <p:grpSpPr>
          <a:xfrm>
            <a:off x="4684144" y="1922832"/>
            <a:ext cx="5014011" cy="1139826"/>
            <a:chOff x="3940253" y="1922832"/>
            <a:chExt cx="5014664" cy="1139826"/>
          </a:xfrm>
        </p:grpSpPr>
        <p:sp>
          <p:nvSpPr>
            <p:cNvPr id="194" name="Freeform 5"/>
            <p:cNvSpPr>
              <a:spLocks/>
            </p:cNvSpPr>
            <p:nvPr/>
          </p:nvSpPr>
          <p:spPr bwMode="auto">
            <a:xfrm flipH="1">
              <a:off x="4753819" y="2467098"/>
              <a:ext cx="1173890"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042074" y="2483220"/>
              <a:ext cx="1165167"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148280" y="258482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ADC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7264313" y="260387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DAC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 name="Group 14"/>
            <p:cNvGrpSpPr>
              <a:grpSpLocks/>
            </p:cNvGrpSpPr>
            <p:nvPr/>
          </p:nvGrpSpPr>
          <p:grpSpPr bwMode="auto">
            <a:xfrm>
              <a:off x="3940253" y="2727695"/>
              <a:ext cx="798473" cy="80963"/>
              <a:chOff x="2650" y="1614"/>
              <a:chExt cx="503" cy="51"/>
            </a:xfrm>
          </p:grpSpPr>
          <p:sp>
            <p:nvSpPr>
              <p:cNvPr id="2541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7"/>
            <p:cNvGrpSpPr>
              <a:grpSpLocks/>
            </p:cNvGrpSpPr>
            <p:nvPr/>
          </p:nvGrpSpPr>
          <p:grpSpPr bwMode="auto">
            <a:xfrm>
              <a:off x="5957865" y="2727695"/>
              <a:ext cx="1082621" cy="80963"/>
              <a:chOff x="3921" y="1614"/>
              <a:chExt cx="682" cy="51"/>
            </a:xfrm>
          </p:grpSpPr>
          <p:sp>
            <p:nvSpPr>
              <p:cNvPr id="254110" name="Freeform 15"/>
              <p:cNvSpPr>
                <a:spLocks/>
              </p:cNvSpPr>
              <p:nvPr/>
            </p:nvSpPr>
            <p:spPr bwMode="auto">
              <a:xfrm>
                <a:off x="4510" y="1614"/>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1" name="Line 16"/>
              <p:cNvSpPr>
                <a:spLocks noChangeShapeType="1"/>
              </p:cNvSpPr>
              <p:nvPr/>
            </p:nvSpPr>
            <p:spPr bwMode="auto">
              <a:xfrm flipH="1" flipV="1">
                <a:off x="3921" y="1633"/>
                <a:ext cx="657" cy="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20"/>
            <p:cNvGrpSpPr>
              <a:grpSpLocks/>
            </p:cNvGrpSpPr>
            <p:nvPr/>
          </p:nvGrpSpPr>
          <p:grpSpPr bwMode="auto">
            <a:xfrm>
              <a:off x="8246927" y="2737220"/>
              <a:ext cx="707990" cy="80963"/>
              <a:chOff x="5363" y="1620"/>
              <a:chExt cx="446" cy="51"/>
            </a:xfrm>
          </p:grpSpPr>
          <p:sp>
            <p:nvSpPr>
              <p:cNvPr id="254108" name="Freeform 18"/>
              <p:cNvSpPr>
                <a:spLocks/>
              </p:cNvSpPr>
              <p:nvPr/>
            </p:nvSpPr>
            <p:spPr bwMode="auto">
              <a:xfrm>
                <a:off x="5716" y="1620"/>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09" name="Line 19"/>
              <p:cNvSpPr>
                <a:spLocks noChangeShapeType="1"/>
              </p:cNvSpPr>
              <p:nvPr/>
            </p:nvSpPr>
            <p:spPr bwMode="auto">
              <a:xfrm flipH="1" flipV="1">
                <a:off x="5363" y="1645"/>
                <a:ext cx="42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179"/>
            <p:cNvSpPr>
              <a:spLocks noChangeArrowheads="1"/>
            </p:cNvSpPr>
            <p:nvPr/>
          </p:nvSpPr>
          <p:spPr bwMode="auto">
            <a:xfrm>
              <a:off x="5524499" y="1922832"/>
              <a:ext cx="20598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ampling rate 8 kHz</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grpSp>
      <p:grpSp>
        <p:nvGrpSpPr>
          <p:cNvPr id="242" name="Group 241"/>
          <p:cNvGrpSpPr/>
          <p:nvPr/>
        </p:nvGrpSpPr>
        <p:grpSpPr>
          <a:xfrm>
            <a:off x="1507913" y="1988713"/>
            <a:ext cx="1204060" cy="1500188"/>
            <a:chOff x="2586820" y="2057770"/>
            <a:chExt cx="1204217" cy="1500188"/>
          </a:xfrm>
        </p:grpSpPr>
        <p:sp>
          <p:nvSpPr>
            <p:cNvPr id="23" name="Rectangle 180"/>
            <p:cNvSpPr>
              <a:spLocks noChangeArrowheads="1"/>
            </p:cNvSpPr>
            <p:nvPr/>
          </p:nvSpPr>
          <p:spPr bwMode="auto">
            <a:xfrm>
              <a:off x="2921447" y="2057770"/>
              <a:ext cx="60163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mn-lt"/>
                  <a:cs typeface="Arial" pitchFamily="34" charset="0"/>
                </a:rPr>
                <a:t>1 kHz</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26" name="Rectangle 183"/>
            <p:cNvSpPr>
              <a:spLocks noChangeArrowheads="1"/>
            </p:cNvSpPr>
            <p:nvPr/>
          </p:nvSpPr>
          <p:spPr bwMode="auto">
            <a:xfrm>
              <a:off x="2586820" y="3249983"/>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i</a:t>
              </a:r>
              <a:r>
                <a:rPr kumimoji="0" lang="en-US" altLang="en-US" sz="2000" b="0" i="0" u="none" strike="noStrike" cap="none" normalizeH="0" baseline="0" dirty="0" smtClean="0">
                  <a:ln>
                    <a:noFill/>
                  </a:ln>
                  <a:solidFill>
                    <a:srgbClr val="000000"/>
                  </a:solidFill>
                  <a:effectLst/>
                  <a:latin typeface="+mn-lt"/>
                  <a:cs typeface="Arial" pitchFamily="34" charset="0"/>
                </a:rPr>
                <a:t>nput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6"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2652856" y="2473725"/>
              <a:ext cx="1138181"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 name="Group 243"/>
          <p:cNvGrpSpPr/>
          <p:nvPr/>
        </p:nvGrpSpPr>
        <p:grpSpPr>
          <a:xfrm>
            <a:off x="9801323" y="2434832"/>
            <a:ext cx="1323908" cy="1130867"/>
            <a:chOff x="9058099" y="2434831"/>
            <a:chExt cx="1324080" cy="1130867"/>
          </a:xfrm>
        </p:grpSpPr>
        <p:sp>
          <p:nvSpPr>
            <p:cNvPr id="28" name="Rectangle 185"/>
            <p:cNvSpPr>
              <a:spLocks noChangeArrowheads="1"/>
            </p:cNvSpPr>
            <p:nvPr/>
          </p:nvSpPr>
          <p:spPr bwMode="auto">
            <a:xfrm>
              <a:off x="9058099" y="3257921"/>
              <a:ext cx="1324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o</a:t>
              </a:r>
              <a:r>
                <a:rPr kumimoji="0" lang="en-GB" altLang="en-US" sz="2000" b="0" i="0" u="none" strike="noStrike" cap="none" normalizeH="0" baseline="0" dirty="0" smtClean="0">
                  <a:ln>
                    <a:noFill/>
                  </a:ln>
                  <a:solidFill>
                    <a:schemeClr val="tx1"/>
                  </a:solidFill>
                  <a:effectLst/>
                  <a:latin typeface="+mn-lt"/>
                  <a:cs typeface="Arial" pitchFamily="34" charset="0"/>
                </a:rPr>
                <a:t>utput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197"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9218756" y="2434831"/>
              <a:ext cx="1138181"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3" name="Group 242"/>
          <p:cNvGrpSpPr/>
          <p:nvPr/>
        </p:nvGrpSpPr>
        <p:grpSpPr>
          <a:xfrm>
            <a:off x="6608805" y="3209255"/>
            <a:ext cx="1472968" cy="1032225"/>
            <a:chOff x="5713402" y="3195461"/>
            <a:chExt cx="1473160" cy="1032225"/>
          </a:xfrm>
        </p:grpSpPr>
        <p:sp>
          <p:nvSpPr>
            <p:cNvPr id="254095" name="Line 39"/>
            <p:cNvSpPr>
              <a:spLocks noChangeShapeType="1"/>
            </p:cNvSpPr>
            <p:nvPr/>
          </p:nvSpPr>
          <p:spPr bwMode="auto">
            <a:xfrm flipH="1">
              <a:off x="5794361" y="3519858"/>
              <a:ext cx="138264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81"/>
            <p:cNvSpPr>
              <a:spLocks noChangeArrowheads="1"/>
            </p:cNvSpPr>
            <p:nvPr/>
          </p:nvSpPr>
          <p:spPr bwMode="auto">
            <a:xfrm>
              <a:off x="5713402" y="3919909"/>
              <a:ext cx="1473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ampled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sp>
          <p:nvSpPr>
            <p:cNvPr id="198" name="Freeform 197"/>
            <p:cNvSpPr/>
            <p:nvPr/>
          </p:nvSpPr>
          <p:spPr>
            <a:xfrm>
              <a:off x="5865164" y="3195461"/>
              <a:ext cx="1234687" cy="623539"/>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9" name="Straight Connector 198"/>
            <p:cNvCxnSpPr>
              <a:stCxn id="198" idx="1"/>
            </p:cNvCxnSpPr>
            <p:nvPr/>
          </p:nvCxnSpPr>
          <p:spPr>
            <a:xfrm>
              <a:off x="6015134" y="3285547"/>
              <a:ext cx="1390" cy="22634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168467" y="3195484"/>
              <a:ext cx="0" cy="324374"/>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98" idx="3"/>
            </p:cNvCxnSpPr>
            <p:nvPr/>
          </p:nvCxnSpPr>
          <p:spPr>
            <a:xfrm>
              <a:off x="6325347" y="3292475"/>
              <a:ext cx="0" cy="21942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a:endCxn id="198" idx="6"/>
            </p:cNvCxnSpPr>
            <p:nvPr/>
          </p:nvCxnSpPr>
          <p:spPr>
            <a:xfrm>
              <a:off x="6781421" y="3526278"/>
              <a:ext cx="0" cy="2927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a:endCxn id="198" idx="7"/>
            </p:cNvCxnSpPr>
            <p:nvPr/>
          </p:nvCxnSpPr>
          <p:spPr>
            <a:xfrm>
              <a:off x="6937554" y="3526278"/>
              <a:ext cx="0" cy="19572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198" idx="5"/>
            </p:cNvCxnSpPr>
            <p:nvPr/>
          </p:nvCxnSpPr>
          <p:spPr>
            <a:xfrm>
              <a:off x="6610907" y="3526278"/>
              <a:ext cx="0" cy="199189"/>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
        <p:nvSpPr>
          <p:cNvPr id="37" name="Rectangle 8"/>
          <p:cNvSpPr>
            <a:spLocks noChangeArrowheads="1"/>
          </p:cNvSpPr>
          <p:nvPr/>
        </p:nvSpPr>
        <p:spPr bwMode="auto">
          <a:xfrm>
            <a:off x="3841250" y="2466975"/>
            <a:ext cx="758726" cy="566738"/>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526"/>
          <p:cNvSpPr>
            <a:spLocks noChangeArrowheads="1"/>
          </p:cNvSpPr>
          <p:nvPr/>
        </p:nvSpPr>
        <p:spPr bwMode="auto">
          <a:xfrm>
            <a:off x="3058775" y="1922832"/>
            <a:ext cx="2439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mn-lt"/>
              </a:rPr>
              <a:t>c</a:t>
            </a:r>
            <a:r>
              <a:rPr kumimoji="0" lang="en-US" altLang="en-US" sz="2000" b="0" i="0" u="none" strike="noStrike" cap="none" normalizeH="0" baseline="0" dirty="0" smtClean="0">
                <a:ln>
                  <a:noFill/>
                </a:ln>
                <a:solidFill>
                  <a:srgbClr val="000000"/>
                </a:solidFill>
                <a:effectLst/>
                <a:latin typeface="+mn-lt"/>
              </a:rPr>
              <a:t>ut off frequency 4 kHz</a:t>
            </a:r>
            <a:endParaRPr kumimoji="0" lang="en-US" altLang="en-US" sz="2800" b="0" i="0" u="none" strike="noStrike" cap="none" normalizeH="0" baseline="0" dirty="0" smtClean="0">
              <a:ln>
                <a:noFill/>
              </a:ln>
              <a:solidFill>
                <a:schemeClr val="tx1"/>
              </a:solidFill>
              <a:effectLst/>
              <a:latin typeface="+mn-lt"/>
            </a:endParaRPr>
          </a:p>
        </p:txBody>
      </p:sp>
      <p:sp>
        <p:nvSpPr>
          <p:cNvPr id="40" name="Freeform 12"/>
          <p:cNvSpPr>
            <a:spLocks/>
          </p:cNvSpPr>
          <p:nvPr/>
        </p:nvSpPr>
        <p:spPr bwMode="auto">
          <a:xfrm>
            <a:off x="3660326" y="2688378"/>
            <a:ext cx="149199"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13"/>
          <p:cNvSpPr>
            <a:spLocks noChangeShapeType="1"/>
          </p:cNvSpPr>
          <p:nvPr/>
        </p:nvSpPr>
        <p:spPr bwMode="auto">
          <a:xfrm flipH="1">
            <a:off x="3011156" y="2728065"/>
            <a:ext cx="74440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370509" y="3199041"/>
            <a:ext cx="1437699" cy="1344186"/>
            <a:chOff x="4371078" y="3199041"/>
            <a:chExt cx="1437886" cy="1344186"/>
          </a:xfrm>
        </p:grpSpPr>
        <p:grpSp>
          <p:nvGrpSpPr>
            <p:cNvPr id="42" name="Group 41"/>
            <p:cNvGrpSpPr/>
            <p:nvPr/>
          </p:nvGrpSpPr>
          <p:grpSpPr>
            <a:xfrm>
              <a:off x="4371078" y="3199041"/>
              <a:ext cx="1437886" cy="1344186"/>
              <a:chOff x="2491570" y="2521350"/>
              <a:chExt cx="1437886" cy="1344186"/>
            </a:xfrm>
          </p:grpSpPr>
          <p:sp>
            <p:nvSpPr>
              <p:cNvPr id="44" name="Rectangle 183"/>
              <p:cNvSpPr>
                <a:spLocks noChangeArrowheads="1"/>
              </p:cNvSpPr>
              <p:nvPr/>
            </p:nvSpPr>
            <p:spPr bwMode="auto">
              <a:xfrm>
                <a:off x="2491570" y="3249983"/>
                <a:ext cx="143788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low pass </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f</a:t>
                </a:r>
                <a:r>
                  <a:rPr kumimoji="0" lang="en-GB" altLang="en-US" sz="2000" b="0" i="0" u="none" strike="noStrike" cap="none" normalizeH="0" baseline="0" dirty="0" smtClean="0">
                    <a:ln>
                      <a:noFill/>
                    </a:ln>
                    <a:solidFill>
                      <a:schemeClr val="tx1"/>
                    </a:solidFill>
                    <a:effectLst/>
                    <a:latin typeface="+mn-lt"/>
                    <a:cs typeface="Arial" pitchFamily="34" charset="0"/>
                  </a:rPr>
                  <a:t>iltered</a:t>
                </a:r>
                <a:r>
                  <a:rPr kumimoji="0" lang="en-GB" altLang="en-US" sz="2000" b="0" i="0" u="none" strike="noStrike" cap="none" normalizeH="0" dirty="0" smtClean="0">
                    <a:ln>
                      <a:noFill/>
                    </a:ln>
                    <a:solidFill>
                      <a:schemeClr val="tx1"/>
                    </a:solidFill>
                    <a:effectLst/>
                    <a:latin typeface="+mn-lt"/>
                    <a:cs typeface="Arial" pitchFamily="34" charset="0"/>
                  </a:rPr>
                  <a: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45"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21055" r="63931"/>
              <a:stretch/>
            </p:blipFill>
            <p:spPr bwMode="auto">
              <a:xfrm>
                <a:off x="2586181" y="2521350"/>
                <a:ext cx="1234265"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Line 39"/>
            <p:cNvSpPr>
              <a:spLocks noChangeShapeType="1"/>
            </p:cNvSpPr>
            <p:nvPr/>
          </p:nvSpPr>
          <p:spPr bwMode="auto">
            <a:xfrm flipH="1">
              <a:off x="4383985" y="3533652"/>
              <a:ext cx="138264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 name="Rectangle 12"/>
          <p:cNvSpPr>
            <a:spLocks noChangeArrowheads="1"/>
          </p:cNvSpPr>
          <p:nvPr/>
        </p:nvSpPr>
        <p:spPr bwMode="auto">
          <a:xfrm>
            <a:off x="3992044" y="2584451"/>
            <a:ext cx="4423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LPF</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7856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solidFill>
                  <a:srgbClr val="0070C0"/>
                </a:solidFill>
              </a:rPr>
              <a:t>Aliasing – antialiasing filters</a:t>
            </a:r>
            <a:endParaRPr lang="en-GB" dirty="0">
              <a:solidFill>
                <a:srgbClr val="FF0000"/>
              </a:solidFill>
            </a:endParaRPr>
          </a:p>
        </p:txBody>
      </p:sp>
      <p:sp>
        <p:nvSpPr>
          <p:cNvPr id="4" name="Rectangle 3"/>
          <p:cNvSpPr/>
          <p:nvPr/>
        </p:nvSpPr>
        <p:spPr bwMode="auto">
          <a:xfrm>
            <a:off x="495753" y="156532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5" name="Rectangle 4"/>
          <p:cNvSpPr/>
          <p:nvPr/>
        </p:nvSpPr>
        <p:spPr bwMode="auto">
          <a:xfrm>
            <a:off x="10675883" y="4181959"/>
            <a:ext cx="1012160" cy="72842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grpSp>
        <p:nvGrpSpPr>
          <p:cNvPr id="241" name="Group 240"/>
          <p:cNvGrpSpPr/>
          <p:nvPr/>
        </p:nvGrpSpPr>
        <p:grpSpPr>
          <a:xfrm>
            <a:off x="4684144" y="1922832"/>
            <a:ext cx="5014011" cy="1139826"/>
            <a:chOff x="3940253" y="1922832"/>
            <a:chExt cx="5014664" cy="1139826"/>
          </a:xfrm>
        </p:grpSpPr>
        <p:sp>
          <p:nvSpPr>
            <p:cNvPr id="194" name="Freeform 5"/>
            <p:cNvSpPr>
              <a:spLocks/>
            </p:cNvSpPr>
            <p:nvPr/>
          </p:nvSpPr>
          <p:spPr bwMode="auto">
            <a:xfrm flipH="1">
              <a:off x="4753819" y="2467098"/>
              <a:ext cx="1173890"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042074" y="2483220"/>
              <a:ext cx="1165167" cy="579438"/>
            </a:xfrm>
            <a:custGeom>
              <a:avLst/>
              <a:gdLst>
                <a:gd name="T0" fmla="*/ 0 w 734"/>
                <a:gd name="T1" fmla="*/ 0 h 365"/>
                <a:gd name="T2" fmla="*/ 0 w 734"/>
                <a:gd name="T3" fmla="*/ 365 h 365"/>
                <a:gd name="T4" fmla="*/ 563 w 734"/>
                <a:gd name="T5" fmla="*/ 365 h 365"/>
                <a:gd name="T6" fmla="*/ 734 w 734"/>
                <a:gd name="T7" fmla="*/ 186 h 365"/>
                <a:gd name="T8" fmla="*/ 563 w 734"/>
                <a:gd name="T9" fmla="*/ 0 h 365"/>
                <a:gd name="T10" fmla="*/ 0 w 734"/>
                <a:gd name="T11" fmla="*/ 0 h 365"/>
              </a:gdLst>
              <a:ahLst/>
              <a:cxnLst>
                <a:cxn ang="0">
                  <a:pos x="T0" y="T1"/>
                </a:cxn>
                <a:cxn ang="0">
                  <a:pos x="T2" y="T3"/>
                </a:cxn>
                <a:cxn ang="0">
                  <a:pos x="T4" y="T5"/>
                </a:cxn>
                <a:cxn ang="0">
                  <a:pos x="T6" y="T7"/>
                </a:cxn>
                <a:cxn ang="0">
                  <a:pos x="T8" y="T9"/>
                </a:cxn>
                <a:cxn ang="0">
                  <a:pos x="T10" y="T11"/>
                </a:cxn>
              </a:cxnLst>
              <a:rect l="0" t="0" r="r" b="b"/>
              <a:pathLst>
                <a:path w="734" h="365">
                  <a:moveTo>
                    <a:pt x="0" y="0"/>
                  </a:moveTo>
                  <a:lnTo>
                    <a:pt x="0" y="365"/>
                  </a:lnTo>
                  <a:lnTo>
                    <a:pt x="563" y="365"/>
                  </a:lnTo>
                  <a:lnTo>
                    <a:pt x="734" y="186"/>
                  </a:lnTo>
                  <a:lnTo>
                    <a:pt x="563" y="0"/>
                  </a:lnTo>
                  <a:lnTo>
                    <a:pt x="0" y="0"/>
                  </a:lnTo>
                  <a:close/>
                </a:path>
              </a:pathLst>
            </a:custGeom>
            <a:solidFill>
              <a:srgbClr val="FFFFFF"/>
            </a:solidFill>
            <a:ln w="142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148280" y="258482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ADC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7264313" y="2603870"/>
              <a:ext cx="542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DAC</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 name="Group 14"/>
            <p:cNvGrpSpPr>
              <a:grpSpLocks/>
            </p:cNvGrpSpPr>
            <p:nvPr/>
          </p:nvGrpSpPr>
          <p:grpSpPr bwMode="auto">
            <a:xfrm>
              <a:off x="3940253" y="2727695"/>
              <a:ext cx="798473" cy="80963"/>
              <a:chOff x="2650" y="1614"/>
              <a:chExt cx="503" cy="51"/>
            </a:xfrm>
          </p:grpSpPr>
          <p:sp>
            <p:nvSpPr>
              <p:cNvPr id="2541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7"/>
            <p:cNvGrpSpPr>
              <a:grpSpLocks/>
            </p:cNvGrpSpPr>
            <p:nvPr/>
          </p:nvGrpSpPr>
          <p:grpSpPr bwMode="auto">
            <a:xfrm>
              <a:off x="5957865" y="2727695"/>
              <a:ext cx="1082621" cy="80963"/>
              <a:chOff x="3921" y="1614"/>
              <a:chExt cx="682" cy="51"/>
            </a:xfrm>
          </p:grpSpPr>
          <p:sp>
            <p:nvSpPr>
              <p:cNvPr id="254110" name="Freeform 15"/>
              <p:cNvSpPr>
                <a:spLocks/>
              </p:cNvSpPr>
              <p:nvPr/>
            </p:nvSpPr>
            <p:spPr bwMode="auto">
              <a:xfrm>
                <a:off x="4510" y="1614"/>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11" name="Line 16"/>
              <p:cNvSpPr>
                <a:spLocks noChangeShapeType="1"/>
              </p:cNvSpPr>
              <p:nvPr/>
            </p:nvSpPr>
            <p:spPr bwMode="auto">
              <a:xfrm flipH="1" flipV="1">
                <a:off x="3921" y="1633"/>
                <a:ext cx="657" cy="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20"/>
            <p:cNvGrpSpPr>
              <a:grpSpLocks/>
            </p:cNvGrpSpPr>
            <p:nvPr/>
          </p:nvGrpSpPr>
          <p:grpSpPr bwMode="auto">
            <a:xfrm>
              <a:off x="8246927" y="2737220"/>
              <a:ext cx="707990" cy="80963"/>
              <a:chOff x="5363" y="1620"/>
              <a:chExt cx="446" cy="51"/>
            </a:xfrm>
          </p:grpSpPr>
          <p:sp>
            <p:nvSpPr>
              <p:cNvPr id="254108" name="Freeform 18"/>
              <p:cNvSpPr>
                <a:spLocks/>
              </p:cNvSpPr>
              <p:nvPr/>
            </p:nvSpPr>
            <p:spPr bwMode="auto">
              <a:xfrm>
                <a:off x="5716" y="1620"/>
                <a:ext cx="93" cy="51"/>
              </a:xfrm>
              <a:custGeom>
                <a:avLst/>
                <a:gdLst>
                  <a:gd name="T0" fmla="*/ 93 w 93"/>
                  <a:gd name="T1" fmla="*/ 25 h 51"/>
                  <a:gd name="T2" fmla="*/ 0 w 93"/>
                  <a:gd name="T3" fmla="*/ 51 h 51"/>
                  <a:gd name="T4" fmla="*/ 0 w 93"/>
                  <a:gd name="T5" fmla="*/ 0 h 51"/>
                  <a:gd name="T6" fmla="*/ 93 w 93"/>
                  <a:gd name="T7" fmla="*/ 25 h 51"/>
                </a:gdLst>
                <a:ahLst/>
                <a:cxnLst>
                  <a:cxn ang="0">
                    <a:pos x="T0" y="T1"/>
                  </a:cxn>
                  <a:cxn ang="0">
                    <a:pos x="T2" y="T3"/>
                  </a:cxn>
                  <a:cxn ang="0">
                    <a:pos x="T4" y="T5"/>
                  </a:cxn>
                  <a:cxn ang="0">
                    <a:pos x="T6" y="T7"/>
                  </a:cxn>
                </a:cxnLst>
                <a:rect l="0" t="0" r="r" b="b"/>
                <a:pathLst>
                  <a:path w="93" h="51">
                    <a:moveTo>
                      <a:pt x="93" y="25"/>
                    </a:moveTo>
                    <a:lnTo>
                      <a:pt x="0" y="51"/>
                    </a:lnTo>
                    <a:lnTo>
                      <a:pt x="0" y="0"/>
                    </a:lnTo>
                    <a:lnTo>
                      <a:pt x="9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09" name="Line 19"/>
              <p:cNvSpPr>
                <a:spLocks noChangeShapeType="1"/>
              </p:cNvSpPr>
              <p:nvPr/>
            </p:nvSpPr>
            <p:spPr bwMode="auto">
              <a:xfrm flipH="1" flipV="1">
                <a:off x="5363" y="1645"/>
                <a:ext cx="42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179"/>
            <p:cNvSpPr>
              <a:spLocks noChangeArrowheads="1"/>
            </p:cNvSpPr>
            <p:nvPr/>
          </p:nvSpPr>
          <p:spPr bwMode="auto">
            <a:xfrm>
              <a:off x="5524499" y="1922832"/>
              <a:ext cx="20598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ampling rate 8 kHz</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grpSp>
      <p:sp>
        <p:nvSpPr>
          <p:cNvPr id="37" name="Rectangle 8"/>
          <p:cNvSpPr>
            <a:spLocks noChangeArrowheads="1"/>
          </p:cNvSpPr>
          <p:nvPr/>
        </p:nvSpPr>
        <p:spPr bwMode="auto">
          <a:xfrm>
            <a:off x="3841250" y="2466975"/>
            <a:ext cx="758726" cy="566738"/>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12"/>
          <p:cNvSpPr>
            <a:spLocks noChangeArrowheads="1"/>
          </p:cNvSpPr>
          <p:nvPr/>
        </p:nvSpPr>
        <p:spPr bwMode="auto">
          <a:xfrm>
            <a:off x="3992044" y="2584451"/>
            <a:ext cx="4423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itchFamily="18" charset="0"/>
                <a:cs typeface="Arial" pitchFamily="34" charset="0"/>
              </a:rPr>
              <a:t>LPF</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526"/>
          <p:cNvSpPr>
            <a:spLocks noChangeArrowheads="1"/>
          </p:cNvSpPr>
          <p:nvPr/>
        </p:nvSpPr>
        <p:spPr bwMode="auto">
          <a:xfrm>
            <a:off x="3058775" y="1922832"/>
            <a:ext cx="2439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mn-lt"/>
              </a:rPr>
              <a:t>c</a:t>
            </a:r>
            <a:r>
              <a:rPr kumimoji="0" lang="en-US" altLang="en-US" sz="2000" b="0" i="0" u="none" strike="noStrike" cap="none" normalizeH="0" baseline="0" dirty="0" smtClean="0">
                <a:ln>
                  <a:noFill/>
                </a:ln>
                <a:solidFill>
                  <a:srgbClr val="000000"/>
                </a:solidFill>
                <a:effectLst/>
                <a:latin typeface="+mn-lt"/>
              </a:rPr>
              <a:t>ut off frequency 4 kHz</a:t>
            </a:r>
            <a:endParaRPr kumimoji="0" lang="en-US" altLang="en-US" sz="2800" b="0" i="0" u="none" strike="noStrike" cap="none" normalizeH="0" baseline="0" dirty="0" smtClean="0">
              <a:ln>
                <a:noFill/>
              </a:ln>
              <a:solidFill>
                <a:schemeClr val="tx1"/>
              </a:solidFill>
              <a:effectLst/>
              <a:latin typeface="+mn-lt"/>
            </a:endParaRPr>
          </a:p>
        </p:txBody>
      </p:sp>
      <p:sp>
        <p:nvSpPr>
          <p:cNvPr id="40" name="Freeform 12"/>
          <p:cNvSpPr>
            <a:spLocks/>
          </p:cNvSpPr>
          <p:nvPr/>
        </p:nvSpPr>
        <p:spPr bwMode="auto">
          <a:xfrm>
            <a:off x="3660326" y="2688378"/>
            <a:ext cx="149199"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13"/>
          <p:cNvSpPr>
            <a:spLocks noChangeShapeType="1"/>
          </p:cNvSpPr>
          <p:nvPr/>
        </p:nvSpPr>
        <p:spPr bwMode="auto">
          <a:xfrm flipH="1">
            <a:off x="3011156" y="2728065"/>
            <a:ext cx="74440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1507913" y="2000250"/>
            <a:ext cx="1195173" cy="1500188"/>
            <a:chOff x="2586819" y="2057770"/>
            <a:chExt cx="1195329" cy="1500188"/>
          </a:xfrm>
        </p:grpSpPr>
        <p:sp>
          <p:nvSpPr>
            <p:cNvPr id="48" name="Rectangle 180"/>
            <p:cNvSpPr>
              <a:spLocks noChangeArrowheads="1"/>
            </p:cNvSpPr>
            <p:nvPr/>
          </p:nvSpPr>
          <p:spPr bwMode="auto">
            <a:xfrm>
              <a:off x="2921447" y="2057770"/>
              <a:ext cx="60163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mn-lt"/>
                  <a:cs typeface="Arial" pitchFamily="34" charset="0"/>
                </a:rPr>
                <a:t>7 kHz</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49" name="Rectangle 183"/>
            <p:cNvSpPr>
              <a:spLocks noChangeArrowheads="1"/>
            </p:cNvSpPr>
            <p:nvPr/>
          </p:nvSpPr>
          <p:spPr bwMode="auto">
            <a:xfrm>
              <a:off x="2586820" y="3249983"/>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i</a:t>
              </a:r>
              <a:r>
                <a:rPr kumimoji="0" lang="en-US" altLang="en-US" sz="2000" b="0" i="0" u="none" strike="noStrike" cap="none" normalizeH="0" baseline="0" dirty="0" smtClean="0">
                  <a:ln>
                    <a:noFill/>
                  </a:ln>
                  <a:solidFill>
                    <a:srgbClr val="000000"/>
                  </a:solidFill>
                  <a:effectLst/>
                  <a:latin typeface="+mn-lt"/>
                  <a:cs typeface="Arial" pitchFamily="34" charset="0"/>
                </a:rPr>
                <a:t>nput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pic>
          <p:nvPicPr>
            <p:cNvPr id="50" name="Picture 2"/>
            <p:cNvPicPr>
              <a:picLocks noChangeAspect="1" noChangeArrowheads="1"/>
            </p:cNvPicPr>
            <p:nvPr/>
          </p:nvPicPr>
          <p:blipFill rotWithShape="1">
            <a:blip r:embed="rId3" cstate="print">
              <a:duotone>
                <a:schemeClr val="accent5">
                  <a:shade val="45000"/>
                  <a:satMod val="135000"/>
                </a:schemeClr>
                <a:prstClr val="white"/>
              </a:duotone>
              <a:lum bright="-22000"/>
              <a:extLst>
                <a:ext uri="{28A0092B-C50C-407E-A947-70E740481C1C}">
                  <a14:useLocalDpi xmlns:a14="http://schemas.microsoft.com/office/drawing/2010/main" val="0"/>
                </a:ext>
              </a:extLst>
            </a:blip>
            <a:srcRect l="384" r="-273"/>
            <a:stretch/>
          </p:blipFill>
          <p:spPr bwMode="auto">
            <a:xfrm>
              <a:off x="2586819" y="2473725"/>
              <a:ext cx="1195329" cy="60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p:nvGrpSpPr>
        <p:grpSpPr>
          <a:xfrm>
            <a:off x="4370509" y="3525691"/>
            <a:ext cx="1437699" cy="1017537"/>
            <a:chOff x="4371078" y="3525690"/>
            <a:chExt cx="1437886" cy="1017537"/>
          </a:xfrm>
        </p:grpSpPr>
        <p:sp>
          <p:nvSpPr>
            <p:cNvPr id="44" name="Rectangle 183"/>
            <p:cNvSpPr>
              <a:spLocks noChangeArrowheads="1"/>
            </p:cNvSpPr>
            <p:nvPr/>
          </p:nvSpPr>
          <p:spPr bwMode="auto">
            <a:xfrm>
              <a:off x="4371078" y="3927674"/>
              <a:ext cx="143788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low pass </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f</a:t>
              </a:r>
              <a:r>
                <a:rPr kumimoji="0" lang="en-GB" altLang="en-US" sz="2000" b="0" i="0" u="none" strike="noStrike" cap="none" normalizeH="0" baseline="0" dirty="0" smtClean="0">
                  <a:ln>
                    <a:noFill/>
                  </a:ln>
                  <a:solidFill>
                    <a:schemeClr val="tx1"/>
                  </a:solidFill>
                  <a:effectLst/>
                  <a:latin typeface="+mn-lt"/>
                  <a:cs typeface="Arial" pitchFamily="34" charset="0"/>
                </a:rPr>
                <a:t>iltered</a:t>
              </a:r>
              <a:r>
                <a:rPr kumimoji="0" lang="en-GB" altLang="en-US" sz="2000" b="0" i="0" u="none" strike="noStrike" cap="none" normalizeH="0" dirty="0" smtClean="0">
                  <a:ln>
                    <a:noFill/>
                  </a:ln>
                  <a:solidFill>
                    <a:schemeClr val="tx1"/>
                  </a:solidFill>
                  <a:effectLst/>
                  <a:latin typeface="+mn-lt"/>
                  <a:cs typeface="Arial" pitchFamily="34" charset="0"/>
                </a:rPr>
                <a: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cxnSp>
          <p:nvCxnSpPr>
            <p:cNvPr id="51" name="Straight Connector 50"/>
            <p:cNvCxnSpPr/>
            <p:nvPr/>
          </p:nvCxnSpPr>
          <p:spPr>
            <a:xfrm flipH="1">
              <a:off x="4595813" y="3525690"/>
              <a:ext cx="1060944"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6608805" y="3525690"/>
            <a:ext cx="1472968" cy="715790"/>
            <a:chOff x="6609665" y="3525690"/>
            <a:chExt cx="1473160" cy="715790"/>
          </a:xfrm>
        </p:grpSpPr>
        <p:sp>
          <p:nvSpPr>
            <p:cNvPr id="24" name="Rectangle 181"/>
            <p:cNvSpPr>
              <a:spLocks noChangeArrowheads="1"/>
            </p:cNvSpPr>
            <p:nvPr/>
          </p:nvSpPr>
          <p:spPr bwMode="auto">
            <a:xfrm>
              <a:off x="6609665" y="3933703"/>
              <a:ext cx="1473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s</a:t>
              </a:r>
              <a:r>
                <a:rPr kumimoji="0" lang="en-US" altLang="en-US" sz="2000" b="0" i="0" u="none" strike="noStrike" cap="none" normalizeH="0" baseline="0" dirty="0" smtClean="0">
                  <a:ln>
                    <a:noFill/>
                  </a:ln>
                  <a:solidFill>
                    <a:srgbClr val="000000"/>
                  </a:solidFill>
                  <a:effectLst/>
                  <a:latin typeface="+mn-lt"/>
                  <a:cs typeface="Arial" pitchFamily="34" charset="0"/>
                </a:rPr>
                <a:t>ampled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cxnSp>
          <p:nvCxnSpPr>
            <p:cNvPr id="56" name="Straight Connector 55"/>
            <p:cNvCxnSpPr/>
            <p:nvPr/>
          </p:nvCxnSpPr>
          <p:spPr>
            <a:xfrm flipH="1">
              <a:off x="6817533" y="3525690"/>
              <a:ext cx="1060944"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9801323" y="2754166"/>
            <a:ext cx="1323908" cy="811533"/>
            <a:chOff x="9802600" y="2754165"/>
            <a:chExt cx="1324080" cy="811533"/>
          </a:xfrm>
        </p:grpSpPr>
        <p:sp>
          <p:nvSpPr>
            <p:cNvPr id="28" name="Rectangle 185"/>
            <p:cNvSpPr>
              <a:spLocks noChangeArrowheads="1"/>
            </p:cNvSpPr>
            <p:nvPr/>
          </p:nvSpPr>
          <p:spPr bwMode="auto">
            <a:xfrm>
              <a:off x="9802600" y="3257921"/>
              <a:ext cx="1324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latin typeface="+mn-lt"/>
                </a:rPr>
                <a:t>o</a:t>
              </a:r>
              <a:r>
                <a:rPr kumimoji="0" lang="en-GB" altLang="en-US" sz="2000" b="0" i="0" u="none" strike="noStrike" cap="none" normalizeH="0" baseline="0" dirty="0" smtClean="0">
                  <a:ln>
                    <a:noFill/>
                  </a:ln>
                  <a:solidFill>
                    <a:schemeClr val="tx1"/>
                  </a:solidFill>
                  <a:effectLst/>
                  <a:latin typeface="+mn-lt"/>
                  <a:cs typeface="Arial" pitchFamily="34" charset="0"/>
                </a:rPr>
                <a:t>utput signal</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cxnSp>
          <p:nvCxnSpPr>
            <p:cNvPr id="57" name="Straight Connector 56"/>
            <p:cNvCxnSpPr/>
            <p:nvPr/>
          </p:nvCxnSpPr>
          <p:spPr>
            <a:xfrm flipH="1">
              <a:off x="9969800" y="2754165"/>
              <a:ext cx="1060944"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9298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6543339" y="2679701"/>
            <a:ext cx="3299191" cy="369332"/>
          </a:xfrm>
          <a:prstGeom prst="rect">
            <a:avLst/>
          </a:prstGeom>
          <a:noFill/>
        </p:spPr>
        <p:txBody>
          <a:bodyPr wrap="none" rtlCol="0">
            <a:spAutoFit/>
          </a:bodyPr>
          <a:lstStyle/>
          <a:p>
            <a:r>
              <a:rPr lang="en-GB" dirty="0" smtClean="0"/>
              <a:t>Continuous-time sinusoidal signal</a:t>
            </a:r>
            <a:endParaRPr lang="en-GB" dirty="0"/>
          </a:p>
        </p:txBody>
      </p:sp>
      <p:sp>
        <p:nvSpPr>
          <p:cNvPr id="229" name="TextBox 228"/>
          <p:cNvSpPr txBox="1"/>
          <p:nvPr/>
        </p:nvSpPr>
        <p:spPr>
          <a:xfrm>
            <a:off x="2174082" y="2679700"/>
            <a:ext cx="4169834" cy="923330"/>
          </a:xfrm>
          <a:prstGeom prst="rect">
            <a:avLst/>
          </a:prstGeom>
          <a:noFill/>
        </p:spPr>
        <p:txBody>
          <a:bodyPr wrap="square" rtlCol="0">
            <a:spAutoFit/>
          </a:bodyPr>
          <a:lstStyle/>
          <a:p>
            <a:r>
              <a:rPr lang="en-GB" dirty="0" smtClean="0"/>
              <a:t>Frequency domain representation</a:t>
            </a:r>
          </a:p>
          <a:p>
            <a:r>
              <a:rPr lang="en-GB" dirty="0" smtClean="0"/>
              <a:t>of signal found by taking Fourier transform</a:t>
            </a:r>
          </a:p>
          <a:p>
            <a:endParaRPr lang="en-GB" dirty="0"/>
          </a:p>
        </p:txBody>
      </p:sp>
      <p:grpSp>
        <p:nvGrpSpPr>
          <p:cNvPr id="8" name="Group 7"/>
          <p:cNvGrpSpPr/>
          <p:nvPr/>
        </p:nvGrpSpPr>
        <p:grpSpPr>
          <a:xfrm>
            <a:off x="2722820" y="1343022"/>
            <a:ext cx="7550180" cy="1277630"/>
            <a:chOff x="2723174" y="1343022"/>
            <a:chExt cx="7551163" cy="1277630"/>
          </a:xfrm>
        </p:grpSpPr>
        <p:cxnSp>
          <p:nvCxnSpPr>
            <p:cNvPr id="6" name="Straight Connector 5"/>
            <p:cNvCxnSpPr/>
            <p:nvPr/>
          </p:nvCxnSpPr>
          <p:spPr>
            <a:xfrm>
              <a:off x="6677025" y="1390650"/>
              <a:ext cx="0" cy="123000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TextBox 229"/>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31" name="TextBox 230"/>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Tree>
    <p:extLst>
      <p:ext uri="{BB962C8B-B14F-4D97-AF65-F5344CB8AC3E}">
        <p14:creationId xmlns:p14="http://schemas.microsoft.com/office/powerpoint/2010/main" val="400766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6405970" y="3531252"/>
            <a:ext cx="3515313" cy="923330"/>
          </a:xfrm>
          <a:prstGeom prst="rect">
            <a:avLst/>
          </a:prstGeom>
          <a:noFill/>
        </p:spPr>
        <p:txBody>
          <a:bodyPr wrap="none" rtlCol="0">
            <a:spAutoFit/>
          </a:bodyPr>
          <a:lstStyle/>
          <a:p>
            <a:r>
              <a:rPr lang="en-GB" dirty="0" smtClean="0"/>
              <a:t>Sampling represented by multiplying</a:t>
            </a:r>
          </a:p>
          <a:p>
            <a:r>
              <a:rPr lang="en-GB" dirty="0" smtClean="0"/>
              <a:t>time domain waveform by train</a:t>
            </a:r>
          </a:p>
          <a:p>
            <a:r>
              <a:rPr lang="en-GB" dirty="0" smtClean="0"/>
              <a:t>of impulses</a:t>
            </a:r>
            <a:endParaRPr lang="en-GB" dirty="0"/>
          </a:p>
        </p:txBody>
      </p:sp>
      <p:grpSp>
        <p:nvGrpSpPr>
          <p:cNvPr id="2" name="Group 1"/>
          <p:cNvGrpSpPr/>
          <p:nvPr/>
        </p:nvGrpSpPr>
        <p:grpSpPr>
          <a:xfrm>
            <a:off x="2722820" y="1343023"/>
            <a:ext cx="7550180" cy="1943103"/>
            <a:chOff x="2723174" y="1343022"/>
            <a:chExt cx="7551163" cy="1943103"/>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TextBox 226"/>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8" name="TextBox 227"/>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Tree>
    <p:extLst>
      <p:ext uri="{BB962C8B-B14F-4D97-AF65-F5344CB8AC3E}">
        <p14:creationId xmlns:p14="http://schemas.microsoft.com/office/powerpoint/2010/main" val="411466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2722820" y="1343022"/>
            <a:ext cx="7550180" cy="3087576"/>
            <a:chOff x="2723174" y="1343022"/>
            <a:chExt cx="7551163" cy="3087576"/>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3390900"/>
              <a:ext cx="0" cy="103969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
        <p:nvSpPr>
          <p:cNvPr id="230" name="TextBox 229"/>
          <p:cNvSpPr txBox="1"/>
          <p:nvPr/>
        </p:nvSpPr>
        <p:spPr>
          <a:xfrm>
            <a:off x="6368258" y="4694083"/>
            <a:ext cx="3788961" cy="369332"/>
          </a:xfrm>
          <a:prstGeom prst="rect">
            <a:avLst/>
          </a:prstGeom>
          <a:noFill/>
        </p:spPr>
        <p:txBody>
          <a:bodyPr wrap="square" rtlCol="0">
            <a:spAutoFit/>
          </a:bodyPr>
          <a:lstStyle/>
          <a:p>
            <a:r>
              <a:rPr lang="en-GB" dirty="0" smtClean="0"/>
              <a:t>Resulting in train of weighted impulses</a:t>
            </a:r>
            <a:endParaRPr lang="en-GB" dirty="0"/>
          </a:p>
        </p:txBody>
      </p:sp>
    </p:spTree>
    <p:extLst>
      <p:ext uri="{BB962C8B-B14F-4D97-AF65-F5344CB8AC3E}">
        <p14:creationId xmlns:p14="http://schemas.microsoft.com/office/powerpoint/2010/main" val="428009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722820" y="1343022"/>
            <a:ext cx="7550180" cy="3087576"/>
            <a:chOff x="2723174" y="1343022"/>
            <a:chExt cx="7551163" cy="3087576"/>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28" name="Straight Connector 227"/>
            <p:cNvCxnSpPr/>
            <p:nvPr/>
          </p:nvCxnSpPr>
          <p:spPr>
            <a:xfrm>
              <a:off x="6677025" y="3390900"/>
              <a:ext cx="0" cy="103969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9" name="TextBox 228"/>
          <p:cNvSpPr txBox="1"/>
          <p:nvPr/>
        </p:nvSpPr>
        <p:spPr>
          <a:xfrm>
            <a:off x="1935912" y="3567822"/>
            <a:ext cx="4263946" cy="646331"/>
          </a:xfrm>
          <a:prstGeom prst="rect">
            <a:avLst/>
          </a:prstGeom>
          <a:noFill/>
        </p:spPr>
        <p:txBody>
          <a:bodyPr wrap="none" rtlCol="0">
            <a:spAutoFit/>
          </a:bodyPr>
          <a:lstStyle/>
          <a:p>
            <a:r>
              <a:rPr lang="en-GB" dirty="0"/>
              <a:t>T</a:t>
            </a:r>
            <a:r>
              <a:rPr lang="en-GB" dirty="0" smtClean="0"/>
              <a:t>he equivalent frequency domain operation</a:t>
            </a:r>
          </a:p>
          <a:p>
            <a:r>
              <a:rPr lang="en-GB" dirty="0" smtClean="0"/>
              <a:t>is convolution with train of impulses</a:t>
            </a:r>
            <a:endParaRPr lang="en-GB" dirty="0"/>
          </a:p>
        </p:txBody>
      </p:sp>
    </p:spTree>
    <p:extLst>
      <p:ext uri="{BB962C8B-B14F-4D97-AF65-F5344CB8AC3E}">
        <p14:creationId xmlns:p14="http://schemas.microsoft.com/office/powerpoint/2010/main" val="367969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Sampling</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cxnSp>
        <p:nvCxnSpPr>
          <p:cNvPr id="3" name="Straight Connector 2"/>
          <p:cNvCxnSpPr/>
          <p:nvPr/>
        </p:nvCxnSpPr>
        <p:spPr>
          <a:xfrm>
            <a:off x="2456582" y="1182695"/>
            <a:ext cx="7248130"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722820" y="1343022"/>
            <a:ext cx="7550180" cy="3087576"/>
            <a:chOff x="2723174" y="1343022"/>
            <a:chExt cx="7551163" cy="3087576"/>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solidFill>
                <a:schemeClr val="accent5">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solidFill>
                <a:schemeClr val="accent5">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cxnSp>
          <p:nvCxnSpPr>
            <p:cNvPr id="228" name="Straight Connector 227"/>
            <p:cNvCxnSpPr/>
            <p:nvPr/>
          </p:nvCxnSpPr>
          <p:spPr>
            <a:xfrm>
              <a:off x="6677025" y="3390900"/>
              <a:ext cx="0" cy="103969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9" name="TextBox 228"/>
          <p:cNvSpPr txBox="1"/>
          <p:nvPr/>
        </p:nvSpPr>
        <p:spPr>
          <a:xfrm>
            <a:off x="1980395" y="4317041"/>
            <a:ext cx="4570668" cy="923330"/>
          </a:xfrm>
          <a:prstGeom prst="rect">
            <a:avLst/>
          </a:prstGeom>
          <a:noFill/>
        </p:spPr>
        <p:txBody>
          <a:bodyPr wrap="square" rtlCol="0">
            <a:spAutoFit/>
          </a:bodyPr>
          <a:lstStyle/>
          <a:p>
            <a:r>
              <a:rPr lang="en-GB" dirty="0" smtClean="0"/>
              <a:t>Resulting in multiple copies of the frequency-domain representation of the original signal spaced at intervals of fs = 8kHz.</a:t>
            </a:r>
            <a:endParaRPr lang="en-GB" dirty="0"/>
          </a:p>
        </p:txBody>
      </p:sp>
    </p:spTree>
    <p:extLst>
      <p:ext uri="{BB962C8B-B14F-4D97-AF65-F5344CB8AC3E}">
        <p14:creationId xmlns:p14="http://schemas.microsoft.com/office/powerpoint/2010/main" val="342540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a:spLocks noGrp="1"/>
          </p:cNvSpPr>
          <p:nvPr>
            <p:ph type="title"/>
          </p:nvPr>
        </p:nvSpPr>
        <p:spPr>
          <a:xfrm>
            <a:off x="479811" y="336000"/>
            <a:ext cx="11158547" cy="576000"/>
          </a:xfrm>
        </p:spPr>
        <p:txBody>
          <a:bodyPr>
            <a:normAutofit fontScale="90000"/>
          </a:bodyPr>
          <a:lstStyle/>
          <a:p>
            <a:r>
              <a:rPr lang="en-GB" dirty="0" smtClean="0"/>
              <a:t>Reconstruction</a:t>
            </a:r>
            <a:endParaRPr lang="en-GB" dirty="0"/>
          </a:p>
        </p:txBody>
      </p:sp>
      <p:sp>
        <p:nvSpPr>
          <p:cNvPr id="223" name="TextBox 222"/>
          <p:cNvSpPr txBox="1"/>
          <p:nvPr/>
        </p:nvSpPr>
        <p:spPr>
          <a:xfrm>
            <a:off x="2748286" y="898206"/>
            <a:ext cx="3074673" cy="369332"/>
          </a:xfrm>
          <a:prstGeom prst="rect">
            <a:avLst/>
          </a:prstGeom>
          <a:noFill/>
        </p:spPr>
        <p:txBody>
          <a:bodyPr wrap="none" rtlCol="0">
            <a:spAutoFit/>
          </a:bodyPr>
          <a:lstStyle/>
          <a:p>
            <a:r>
              <a:rPr lang="en-GB" dirty="0"/>
              <a:t>F</a:t>
            </a:r>
            <a:r>
              <a:rPr lang="en-GB" dirty="0" smtClean="0"/>
              <a:t>requency domain (magnitude)</a:t>
            </a:r>
            <a:endParaRPr lang="en-GB" dirty="0"/>
          </a:p>
        </p:txBody>
      </p:sp>
      <p:sp>
        <p:nvSpPr>
          <p:cNvPr id="224" name="TextBox 223"/>
          <p:cNvSpPr txBox="1"/>
          <p:nvPr/>
        </p:nvSpPr>
        <p:spPr>
          <a:xfrm>
            <a:off x="7626298" y="898274"/>
            <a:ext cx="1413986" cy="369332"/>
          </a:xfrm>
          <a:prstGeom prst="rect">
            <a:avLst/>
          </a:prstGeom>
          <a:noFill/>
        </p:spPr>
        <p:txBody>
          <a:bodyPr wrap="none" rtlCol="0">
            <a:spAutoFit/>
          </a:bodyPr>
          <a:lstStyle/>
          <a:p>
            <a:r>
              <a:rPr lang="en-GB" dirty="0"/>
              <a:t>T</a:t>
            </a:r>
            <a:r>
              <a:rPr lang="en-GB" dirty="0" smtClean="0"/>
              <a:t>ime domain</a:t>
            </a:r>
            <a:endParaRPr lang="en-GB" dirty="0"/>
          </a:p>
        </p:txBody>
      </p:sp>
      <p:grpSp>
        <p:nvGrpSpPr>
          <p:cNvPr id="2" name="Group 1"/>
          <p:cNvGrpSpPr/>
          <p:nvPr/>
        </p:nvGrpSpPr>
        <p:grpSpPr>
          <a:xfrm>
            <a:off x="2456583" y="1182696"/>
            <a:ext cx="7816417" cy="3908383"/>
            <a:chOff x="2456902" y="1182695"/>
            <a:chExt cx="7817435" cy="3908383"/>
          </a:xfrm>
        </p:grpSpPr>
        <p:cxnSp>
          <p:nvCxnSpPr>
            <p:cNvPr id="6" name="Straight Connector 5"/>
            <p:cNvCxnSpPr/>
            <p:nvPr/>
          </p:nvCxnSpPr>
          <p:spPr>
            <a:xfrm>
              <a:off x="6677025" y="1390650"/>
              <a:ext cx="0" cy="18954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677025" y="3390900"/>
              <a:ext cx="0" cy="162877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677025" y="1984376"/>
              <a:ext cx="3009900" cy="90485"/>
              <a:chOff x="6391275" y="1755776"/>
              <a:chExt cx="3009900" cy="90485"/>
            </a:xfrm>
          </p:grpSpPr>
          <p:cxnSp>
            <p:nvCxnSpPr>
              <p:cNvPr id="12" name="Straight Connector 11"/>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6677025" y="2950366"/>
              <a:ext cx="3009900" cy="90485"/>
              <a:chOff x="6391275" y="1755776"/>
              <a:chExt cx="3009900" cy="90485"/>
            </a:xfrm>
          </p:grpSpPr>
          <p:cxnSp>
            <p:nvCxnSpPr>
              <p:cNvPr id="48" name="Straight Connector 4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77025" y="3884637"/>
              <a:ext cx="3009900" cy="90485"/>
              <a:chOff x="6391275" y="1755776"/>
              <a:chExt cx="3009900" cy="90485"/>
            </a:xfrm>
          </p:grpSpPr>
          <p:cxnSp>
            <p:nvCxnSpPr>
              <p:cNvPr id="58" name="Straight Connector 5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677025" y="4843487"/>
              <a:ext cx="3009900" cy="90485"/>
              <a:chOff x="6391275" y="1755776"/>
              <a:chExt cx="3009900" cy="90485"/>
            </a:xfrm>
          </p:grpSpPr>
          <p:cxnSp>
            <p:nvCxnSpPr>
              <p:cNvPr id="68" name="Straight Connector 6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484270"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81764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21293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8548688"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8920164"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23174" y="1343022"/>
              <a:ext cx="3125111" cy="894551"/>
              <a:chOff x="2723174" y="1114422"/>
              <a:chExt cx="3125111" cy="894551"/>
            </a:xfrm>
          </p:grpSpPr>
          <p:grpSp>
            <p:nvGrpSpPr>
              <p:cNvPr id="97" name="Group 96"/>
              <p:cNvGrpSpPr/>
              <p:nvPr/>
            </p:nvGrpSpPr>
            <p:grpSpPr>
              <a:xfrm>
                <a:off x="2728913" y="1744663"/>
                <a:ext cx="3119372" cy="90485"/>
                <a:chOff x="6391275" y="1755776"/>
                <a:chExt cx="3009900" cy="90485"/>
              </a:xfrm>
            </p:grpSpPr>
            <p:cxnSp>
              <p:nvCxnSpPr>
                <p:cNvPr id="98" name="Straight Connector 97"/>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07" name="TextBox 106"/>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08" name="TextBox 107"/>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09" name="TextBox 108"/>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0" name="TextBox 109"/>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12" name="Group 111"/>
            <p:cNvGrpSpPr/>
            <p:nvPr/>
          </p:nvGrpSpPr>
          <p:grpSpPr>
            <a:xfrm>
              <a:off x="2725735" y="2320919"/>
              <a:ext cx="3125111" cy="894551"/>
              <a:chOff x="2723174" y="1114422"/>
              <a:chExt cx="3125111" cy="894551"/>
            </a:xfrm>
          </p:grpSpPr>
          <p:grpSp>
            <p:nvGrpSpPr>
              <p:cNvPr id="113" name="Group 112"/>
              <p:cNvGrpSpPr/>
              <p:nvPr/>
            </p:nvGrpSpPr>
            <p:grpSpPr>
              <a:xfrm>
                <a:off x="2728913" y="1744663"/>
                <a:ext cx="3119372" cy="90485"/>
                <a:chOff x="6391275" y="1755776"/>
                <a:chExt cx="3009900" cy="90485"/>
              </a:xfrm>
            </p:grpSpPr>
            <p:cxnSp>
              <p:nvCxnSpPr>
                <p:cNvPr id="120" name="Straight Connector 119"/>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4" name="Straight Connector 113"/>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16" name="TextBox 115"/>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17" name="TextBox 116"/>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8" name="TextBox 117"/>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19" name="TextBox 118"/>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26" name="Group 125"/>
            <p:cNvGrpSpPr/>
            <p:nvPr/>
          </p:nvGrpSpPr>
          <p:grpSpPr>
            <a:xfrm>
              <a:off x="2735429" y="3255950"/>
              <a:ext cx="3125111" cy="894551"/>
              <a:chOff x="2723174" y="1114422"/>
              <a:chExt cx="3125111" cy="894551"/>
            </a:xfrm>
          </p:grpSpPr>
          <p:grpSp>
            <p:nvGrpSpPr>
              <p:cNvPr id="127" name="Group 126"/>
              <p:cNvGrpSpPr/>
              <p:nvPr/>
            </p:nvGrpSpPr>
            <p:grpSpPr>
              <a:xfrm>
                <a:off x="2728913" y="1744663"/>
                <a:ext cx="3119372" cy="90485"/>
                <a:chOff x="6391275" y="1755776"/>
                <a:chExt cx="3009900" cy="90485"/>
              </a:xfrm>
            </p:grpSpPr>
            <p:cxnSp>
              <p:nvCxnSpPr>
                <p:cNvPr id="134" name="Straight Connector 133"/>
                <p:cNvCxnSpPr/>
                <p:nvPr/>
              </p:nvCxnSpPr>
              <p:spPr>
                <a:xfrm>
                  <a:off x="6391275" y="1802606"/>
                  <a:ext cx="30099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509813"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8937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7872795"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8571667"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9267826"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8" name="Straight Connector 127"/>
              <p:cNvCxnSpPr/>
              <p:nvPr/>
            </p:nvCxnSpPr>
            <p:spPr>
              <a:xfrm>
                <a:off x="4259554" y="1114422"/>
                <a:ext cx="0" cy="715963"/>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723174" y="1804189"/>
                <a:ext cx="25717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sp>
            <p:nvSpPr>
              <p:cNvPr id="130" name="TextBox 129"/>
              <p:cNvSpPr txBox="1"/>
              <p:nvPr/>
            </p:nvSpPr>
            <p:spPr>
              <a:xfrm>
                <a:off x="3466202" y="1804189"/>
                <a:ext cx="257175" cy="185738"/>
              </a:xfrm>
              <a:prstGeom prst="rect">
                <a:avLst/>
              </a:prstGeom>
            </p:spPr>
            <p:txBody>
              <a:bodyPr vert="horz" wrap="none" lIns="0" tIns="0" rIns="0" bIns="0" rtlCol="0" anchor="t">
                <a:noAutofit/>
              </a:bodyPr>
              <a:lstStyle/>
              <a:p>
                <a:pPr algn="l" defTabSz="914400"/>
                <a:r>
                  <a:rPr lang="en-GB" sz="1200" dirty="0" smtClean="0"/>
                  <a:t>-8</a:t>
                </a:r>
                <a:endParaRPr lang="en-US" sz="1200" dirty="0" smtClean="0"/>
              </a:p>
            </p:txBody>
          </p:sp>
          <p:sp>
            <p:nvSpPr>
              <p:cNvPr id="131" name="TextBox 130"/>
              <p:cNvSpPr txBox="1"/>
              <p:nvPr/>
            </p:nvSpPr>
            <p:spPr>
              <a:xfrm>
                <a:off x="4222873" y="1804189"/>
                <a:ext cx="128587"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2" name="TextBox 131"/>
              <p:cNvSpPr txBox="1"/>
              <p:nvPr/>
            </p:nvSpPr>
            <p:spPr>
              <a:xfrm>
                <a:off x="4945753" y="1823235"/>
                <a:ext cx="183465" cy="185738"/>
              </a:xfrm>
              <a:prstGeom prst="rect">
                <a:avLst/>
              </a:prstGeom>
            </p:spPr>
            <p:txBody>
              <a:bodyPr vert="horz" wrap="none" lIns="0" tIns="0" rIns="0" bIns="0" rtlCol="0" anchor="t">
                <a:noAutofit/>
              </a:bodyPr>
              <a:lstStyle/>
              <a:p>
                <a:pPr algn="l" defTabSz="914400"/>
                <a:r>
                  <a:rPr lang="en-GB" sz="1200" dirty="0"/>
                  <a:t>8</a:t>
                </a:r>
                <a:endParaRPr lang="en-US" sz="1200" dirty="0" smtClean="0"/>
              </a:p>
            </p:txBody>
          </p:sp>
          <p:sp>
            <p:nvSpPr>
              <p:cNvPr id="133" name="TextBox 132"/>
              <p:cNvSpPr txBox="1"/>
              <p:nvPr/>
            </p:nvSpPr>
            <p:spPr>
              <a:xfrm>
                <a:off x="5618353" y="1804184"/>
                <a:ext cx="183465" cy="185738"/>
              </a:xfrm>
              <a:prstGeom prst="rect">
                <a:avLst/>
              </a:prstGeom>
            </p:spPr>
            <p:txBody>
              <a:bodyPr vert="horz" wrap="none" lIns="0" tIns="0" rIns="0" bIns="0" rtlCol="0" anchor="t">
                <a:noAutofit/>
              </a:bodyPr>
              <a:lstStyle/>
              <a:p>
                <a:pPr algn="l" defTabSz="914400"/>
                <a:r>
                  <a:rPr lang="en-GB" sz="1200" dirty="0" smtClean="0"/>
                  <a:t>16</a:t>
                </a:r>
                <a:endParaRPr lang="en-US" sz="1200" dirty="0" smtClean="0"/>
              </a:p>
            </p:txBody>
          </p:sp>
        </p:grpSp>
        <p:grpSp>
          <p:nvGrpSpPr>
            <p:cNvPr id="172" name="Group 171"/>
            <p:cNvGrpSpPr/>
            <p:nvPr/>
          </p:nvGrpSpPr>
          <p:grpSpPr>
            <a:xfrm>
              <a:off x="7330973" y="2052635"/>
              <a:ext cx="2367516" cy="201451"/>
              <a:chOff x="7045223" y="1824035"/>
              <a:chExt cx="2367516" cy="201451"/>
            </a:xfrm>
          </p:grpSpPr>
          <p:sp>
            <p:nvSpPr>
              <p:cNvPr id="168" name="TextBox 167"/>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69" name="TextBox 168"/>
              <p:cNvSpPr txBox="1"/>
              <p:nvPr/>
            </p:nvSpPr>
            <p:spPr>
              <a:xfrm>
                <a:off x="7590069" y="1839748"/>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0" name="TextBox 169"/>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1" name="TextBox 170"/>
              <p:cNvSpPr txBox="1"/>
              <p:nvPr/>
            </p:nvSpPr>
            <p:spPr>
              <a:xfrm>
                <a:off x="918641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3" name="Group 172"/>
            <p:cNvGrpSpPr/>
            <p:nvPr/>
          </p:nvGrpSpPr>
          <p:grpSpPr>
            <a:xfrm>
              <a:off x="7323830" y="3010681"/>
              <a:ext cx="2335766" cy="185738"/>
              <a:chOff x="7045223" y="1824035"/>
              <a:chExt cx="2335766" cy="185738"/>
            </a:xfrm>
          </p:grpSpPr>
          <p:sp>
            <p:nvSpPr>
              <p:cNvPr id="174" name="TextBox 17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75" name="TextBox 17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76" name="TextBox 17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77" name="TextBox 17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78" name="Group 177"/>
            <p:cNvGrpSpPr/>
            <p:nvPr/>
          </p:nvGrpSpPr>
          <p:grpSpPr>
            <a:xfrm>
              <a:off x="7339142" y="3695376"/>
              <a:ext cx="2335766" cy="455125"/>
              <a:chOff x="7045223" y="1554648"/>
              <a:chExt cx="2335766" cy="455125"/>
            </a:xfrm>
          </p:grpSpPr>
          <p:sp>
            <p:nvSpPr>
              <p:cNvPr id="179" name="TextBox 178"/>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0" name="TextBox 179"/>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1" name="TextBox 180"/>
              <p:cNvSpPr txBox="1"/>
              <p:nvPr/>
            </p:nvSpPr>
            <p:spPr>
              <a:xfrm>
                <a:off x="8435523" y="1554648"/>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2" name="TextBox 181"/>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grpSp>
          <p:nvGrpSpPr>
            <p:cNvPr id="183" name="Group 182"/>
            <p:cNvGrpSpPr/>
            <p:nvPr/>
          </p:nvGrpSpPr>
          <p:grpSpPr>
            <a:xfrm>
              <a:off x="7330973" y="4905340"/>
              <a:ext cx="2335766" cy="185738"/>
              <a:chOff x="7045223" y="1824035"/>
              <a:chExt cx="2335766" cy="185738"/>
            </a:xfrm>
          </p:grpSpPr>
          <p:sp>
            <p:nvSpPr>
              <p:cNvPr id="184" name="TextBox 183"/>
              <p:cNvSpPr txBox="1"/>
              <p:nvPr/>
            </p:nvSpPr>
            <p:spPr>
              <a:xfrm>
                <a:off x="7045223" y="1824035"/>
                <a:ext cx="183465" cy="185738"/>
              </a:xfrm>
              <a:prstGeom prst="rect">
                <a:avLst/>
              </a:prstGeom>
            </p:spPr>
            <p:txBody>
              <a:bodyPr vert="horz" wrap="none" lIns="0" tIns="0" rIns="0" bIns="0" rtlCol="0" anchor="t">
                <a:noAutofit/>
              </a:bodyPr>
              <a:lstStyle/>
              <a:p>
                <a:pPr algn="l" defTabSz="914400"/>
                <a:r>
                  <a:rPr lang="en-GB" sz="1200" dirty="0" smtClean="0"/>
                  <a:t>250</a:t>
                </a:r>
                <a:endParaRPr lang="en-US" sz="1200" dirty="0" smtClean="0"/>
              </a:p>
            </p:txBody>
          </p:sp>
          <p:sp>
            <p:nvSpPr>
              <p:cNvPr id="185" name="TextBox 184"/>
              <p:cNvSpPr txBox="1"/>
              <p:nvPr/>
            </p:nvSpPr>
            <p:spPr>
              <a:xfrm>
                <a:off x="7703233" y="1824035"/>
                <a:ext cx="226327" cy="185738"/>
              </a:xfrm>
              <a:prstGeom prst="rect">
                <a:avLst/>
              </a:prstGeom>
            </p:spPr>
            <p:txBody>
              <a:bodyPr vert="horz" wrap="none" lIns="0" tIns="0" rIns="0" bIns="0" rtlCol="0" anchor="t">
                <a:noAutofit/>
              </a:bodyPr>
              <a:lstStyle/>
              <a:p>
                <a:pPr algn="l" defTabSz="914400"/>
                <a:r>
                  <a:rPr lang="en-GB" sz="1200" dirty="0" smtClean="0"/>
                  <a:t>500</a:t>
                </a:r>
                <a:endParaRPr lang="en-US" sz="1200" dirty="0" smtClean="0"/>
              </a:p>
            </p:txBody>
          </p:sp>
          <p:sp>
            <p:nvSpPr>
              <p:cNvPr id="186" name="TextBox 185"/>
              <p:cNvSpPr txBox="1"/>
              <p:nvPr/>
            </p:nvSpPr>
            <p:spPr>
              <a:xfrm>
                <a:off x="8435523" y="1824035"/>
                <a:ext cx="226327" cy="185738"/>
              </a:xfrm>
              <a:prstGeom prst="rect">
                <a:avLst/>
              </a:prstGeom>
            </p:spPr>
            <p:txBody>
              <a:bodyPr vert="horz" wrap="none" lIns="0" tIns="0" rIns="0" bIns="0" rtlCol="0" anchor="t">
                <a:noAutofit/>
              </a:bodyPr>
              <a:lstStyle/>
              <a:p>
                <a:pPr algn="l" defTabSz="914400"/>
                <a:r>
                  <a:rPr lang="en-GB" sz="1200" dirty="0" smtClean="0"/>
                  <a:t>750</a:t>
                </a:r>
                <a:endParaRPr lang="en-US" sz="1200" dirty="0" smtClean="0"/>
              </a:p>
            </p:txBody>
          </p:sp>
          <p:sp>
            <p:nvSpPr>
              <p:cNvPr id="187" name="TextBox 186"/>
              <p:cNvSpPr txBox="1"/>
              <p:nvPr/>
            </p:nvSpPr>
            <p:spPr>
              <a:xfrm>
                <a:off x="9154662" y="1824035"/>
                <a:ext cx="226327" cy="185738"/>
              </a:xfrm>
              <a:prstGeom prst="rect">
                <a:avLst/>
              </a:prstGeom>
            </p:spPr>
            <p:txBody>
              <a:bodyPr vert="horz" wrap="none" lIns="0" tIns="0" rIns="0" bIns="0" rtlCol="0" anchor="t">
                <a:noAutofit/>
              </a:bodyPr>
              <a:lstStyle/>
              <a:p>
                <a:pPr algn="l" defTabSz="914400"/>
                <a:r>
                  <a:rPr lang="en-GB" sz="1200" dirty="0" smtClean="0"/>
                  <a:t>1000</a:t>
                </a:r>
                <a:endParaRPr lang="en-US" sz="1200" dirty="0" smtClean="0"/>
              </a:p>
            </p:txBody>
          </p:sp>
        </p:grpSp>
        <p:cxnSp>
          <p:nvCxnSpPr>
            <p:cNvPr id="194" name="Straight Connector 193"/>
            <p:cNvCxnSpPr/>
            <p:nvPr/>
          </p:nvCxnSpPr>
          <p:spPr>
            <a:xfrm>
              <a:off x="4373228"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154153" y="1614488"/>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85176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563364" y="2582065"/>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4261295"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499116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14848"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374492"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155417"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5097836"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8761"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7384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454773"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945186" y="352980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5630608" y="3528206"/>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7038975" y="259237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741556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7770020"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8103394"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8496301"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8839201"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9201152" y="2591591"/>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9555959" y="2592382"/>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252" name="Freeform 251"/>
            <p:cNvSpPr/>
            <p:nvPr/>
          </p:nvSpPr>
          <p:spPr>
            <a:xfrm>
              <a:off x="6677025" y="1604931"/>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Freeform 253"/>
            <p:cNvSpPr/>
            <p:nvPr/>
          </p:nvSpPr>
          <p:spPr>
            <a:xfrm>
              <a:off x="6709007" y="3498014"/>
              <a:ext cx="2862263" cy="857290"/>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127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7043722" y="3654608"/>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410783" y="3491268"/>
              <a:ext cx="0" cy="43044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7774767" y="3630936"/>
              <a:ext cx="0" cy="294003"/>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8501048" y="3950437"/>
              <a:ext cx="0" cy="3234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8839185" y="3953793"/>
              <a:ext cx="0" cy="391316"/>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9205899" y="3953895"/>
              <a:ext cx="0" cy="267275"/>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072298" y="4538663"/>
              <a:ext cx="0" cy="342128"/>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6704229" y="4557715"/>
              <a:ext cx="358543"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2456902" y="1182695"/>
              <a:ext cx="7249074" cy="0"/>
            </a:xfrm>
            <a:prstGeom prst="line">
              <a:avLst/>
            </a:prstGeom>
            <a:ln w="12700"/>
            <a:effectLst>
              <a:outerShdw blurRad="65500" dist="38100" dir="5400000" rotWithShape="0">
                <a:srgbClr val="000000">
                  <a:alpha val="14000"/>
                </a:srgbClr>
              </a:outerShdw>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907212" y="1922461"/>
              <a:ext cx="461875" cy="185738"/>
            </a:xfrm>
            <a:prstGeom prst="rect">
              <a:avLst/>
            </a:prstGeom>
          </p:spPr>
          <p:txBody>
            <a:bodyPr vert="horz" wrap="none" lIns="0" tIns="0" rIns="0" bIns="0" rtlCol="0" anchor="t">
              <a:noAutofit/>
            </a:bodyPr>
            <a:lstStyle/>
            <a:p>
              <a:pPr algn="l" defTabSz="914400"/>
              <a:r>
                <a:rPr lang="en-GB" sz="1200" i="1" dirty="0" smtClean="0"/>
                <a:t>f(kHz)</a:t>
              </a:r>
              <a:endParaRPr lang="en-US" sz="1200" i="1" dirty="0" smtClean="0"/>
            </a:p>
          </p:txBody>
        </p:sp>
        <p:sp>
          <p:nvSpPr>
            <p:cNvPr id="227" name="TextBox 226"/>
            <p:cNvSpPr txBox="1"/>
            <p:nvPr/>
          </p:nvSpPr>
          <p:spPr>
            <a:xfrm>
              <a:off x="9812462" y="1940707"/>
              <a:ext cx="461875" cy="185738"/>
            </a:xfrm>
            <a:prstGeom prst="rect">
              <a:avLst/>
            </a:prstGeom>
          </p:spPr>
          <p:txBody>
            <a:bodyPr vert="horz" wrap="none" lIns="0" tIns="0" rIns="0" bIns="0" rtlCol="0" anchor="t">
              <a:noAutofit/>
            </a:bodyPr>
            <a:lstStyle/>
            <a:p>
              <a:pPr algn="l" defTabSz="914400"/>
              <a:r>
                <a:rPr lang="en-GB" sz="1200" i="1" dirty="0" smtClean="0"/>
                <a:t>t(µs)</a:t>
              </a:r>
              <a:endParaRPr lang="en-US" sz="1200" i="1" dirty="0" smtClean="0"/>
            </a:p>
          </p:txBody>
        </p:sp>
      </p:grpSp>
      <p:sp>
        <p:nvSpPr>
          <p:cNvPr id="228" name="TextBox 227"/>
          <p:cNvSpPr txBox="1"/>
          <p:nvPr/>
        </p:nvSpPr>
        <p:spPr>
          <a:xfrm>
            <a:off x="6649053" y="5278966"/>
            <a:ext cx="2906572" cy="646331"/>
          </a:xfrm>
          <a:prstGeom prst="rect">
            <a:avLst/>
          </a:prstGeom>
          <a:noFill/>
        </p:spPr>
        <p:txBody>
          <a:bodyPr wrap="none" rtlCol="0">
            <a:spAutoFit/>
          </a:bodyPr>
          <a:lstStyle/>
          <a:p>
            <a:pPr algn="ctr"/>
            <a:r>
              <a:rPr lang="en-GB" dirty="0" smtClean="0"/>
              <a:t>Zero order hold DAC has</a:t>
            </a:r>
          </a:p>
          <a:p>
            <a:pPr algn="ctr"/>
            <a:r>
              <a:rPr lang="en-GB" dirty="0" smtClean="0"/>
              <a:t>rectangular impulse response</a:t>
            </a:r>
            <a:endParaRPr lang="en-GB" dirty="0"/>
          </a:p>
        </p:txBody>
      </p:sp>
    </p:spTree>
    <p:extLst>
      <p:ext uri="{BB962C8B-B14F-4D97-AF65-F5344CB8AC3E}">
        <p14:creationId xmlns:p14="http://schemas.microsoft.com/office/powerpoint/2010/main" val="269279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385</TotalTime>
  <Words>3897</Words>
  <Application>Microsoft Office PowerPoint</Application>
  <PresentationFormat>Custom</PresentationFormat>
  <Paragraphs>1045</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ARM Interim Template Confidential</vt:lpstr>
      <vt:lpstr>Sampling, Reconstruction and Aliasing Time and Frequency Domains</vt:lpstr>
      <vt:lpstr>Sampling and Reconstruction</vt:lpstr>
      <vt:lpstr>Sampling</vt:lpstr>
      <vt:lpstr>Sampling</vt:lpstr>
      <vt:lpstr>Sampling</vt:lpstr>
      <vt:lpstr>Sampling</vt:lpstr>
      <vt:lpstr>Sampling</vt:lpstr>
      <vt:lpstr>Sampling</vt:lpstr>
      <vt:lpstr>Reconstruction</vt:lpstr>
      <vt:lpstr>Reconstruction</vt:lpstr>
      <vt:lpstr>Reconstruction</vt:lpstr>
      <vt:lpstr>Reconstruction</vt:lpstr>
      <vt:lpstr>Sampling</vt:lpstr>
      <vt:lpstr>Sampling and Reconstruction</vt:lpstr>
      <vt:lpstr>Sampling and Reconstruction</vt:lpstr>
      <vt:lpstr>Sampling and Reconstruction</vt:lpstr>
      <vt:lpstr>Aliasing</vt:lpstr>
      <vt:lpstr>Aliasing</vt:lpstr>
      <vt:lpstr>Aliasing</vt:lpstr>
      <vt:lpstr>Aliasing</vt:lpstr>
      <vt:lpstr>Aliasing</vt:lpstr>
      <vt:lpstr>Aliasing</vt:lpstr>
      <vt:lpstr>Aliasing</vt:lpstr>
      <vt:lpstr>Aliasing</vt:lpstr>
      <vt:lpstr>Aliasing</vt:lpstr>
      <vt:lpstr>Aliasing</vt:lpstr>
      <vt:lpstr>Aliasing</vt:lpstr>
      <vt:lpstr>Aliasing</vt:lpstr>
      <vt:lpstr>Aliasing</vt:lpstr>
      <vt:lpstr>Aliasing</vt:lpstr>
      <vt:lpstr>Aliasing – antialiasing filters</vt:lpstr>
      <vt:lpstr>Aliasing – antialiasing filters</vt:lpstr>
      <vt:lpstr>Aliasing – antialiasing filters</vt:lpstr>
      <vt:lpstr>Aliasing – antialiasing filters</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Joan Teixidor Buixeda</cp:lastModifiedBy>
  <cp:revision>171</cp:revision>
  <dcterms:created xsi:type="dcterms:W3CDTF">2006-08-16T00:00:00Z</dcterms:created>
  <dcterms:modified xsi:type="dcterms:W3CDTF">2014-07-30T11:42:53Z</dcterms:modified>
</cp:coreProperties>
</file>