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 id="272" r:id="rId18"/>
    <p:sldId id="273" r:id="rId19"/>
    <p:sldId id="274" r:id="rId20"/>
    <p:sldId id="275" r:id="rId21"/>
    <p:sldId id="276" r:id="rId22"/>
    <p:sldId id="277" r:id="rId23"/>
    <p:sldId id="278" r:id="rId24"/>
    <p:sldId id="279" r:id="rId25"/>
    <p:sldId id="280" r:id="rId26"/>
  </p:sldIdLst>
  <p:sldSz cx="121872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94660"/>
  </p:normalViewPr>
  <p:slideViewPr>
    <p:cSldViewPr>
      <p:cViewPr varScale="1">
        <p:scale>
          <a:sx n="68" d="100"/>
          <a:sy n="68" d="100"/>
        </p:scale>
        <p:origin x="-1086" y="-96"/>
      </p:cViewPr>
      <p:guideLst>
        <p:guide orient="horz" pos="2160"/>
        <p:guide pos="383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D68C9E-3462-4530-B9A9-578AF793F7D9}" type="datetimeFigureOut">
              <a:rPr lang="en-GB" smtClean="0"/>
              <a:pPr/>
              <a:t>12/09/2016</a:t>
            </a:fld>
            <a:endParaRPr lang="en-GB"/>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30B4F9-F56B-4B1F-A7F6-68D0E6BDFCA5}" type="slidenum">
              <a:rPr lang="en-GB" smtClean="0"/>
              <a:pPr/>
              <a:t>‹#›</a:t>
            </a:fld>
            <a:endParaRPr lang="en-GB"/>
          </a:p>
        </p:txBody>
      </p:sp>
    </p:spTree>
    <p:extLst>
      <p:ext uri="{BB962C8B-B14F-4D97-AF65-F5344CB8AC3E}">
        <p14:creationId xmlns:p14="http://schemas.microsoft.com/office/powerpoint/2010/main" xmlns="" val="104264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DSP </a:t>
            </a:r>
            <a:r>
              <a:rPr lang="en-US" dirty="0" err="1" smtClean="0"/>
              <a:t>LiB</a:t>
            </a:r>
            <a:r>
              <a:rPr lang="en-US" dirty="0" smtClean="0"/>
              <a:t> is all about discrete-time linear time</a:t>
            </a:r>
            <a:r>
              <a:rPr lang="en-US" baseline="0" dirty="0" smtClean="0"/>
              <a:t>-invariant systems. Some prior knowledge of continuous-time linear time-invariant systems on the part of students is assumed. This might have been acquired through studying signals and systems theory or engineering mathematics.</a:t>
            </a:r>
          </a:p>
          <a:p>
            <a:r>
              <a:rPr lang="en-US" baseline="0" dirty="0" smtClean="0"/>
              <a:t>That said, the slides in this lecture aim to </a:t>
            </a:r>
            <a:r>
              <a:rPr lang="en-US" b="1" baseline="0" dirty="0" smtClean="0"/>
              <a:t>review</a:t>
            </a:r>
            <a:r>
              <a:rPr lang="en-US" baseline="0" dirty="0" smtClean="0"/>
              <a:t> the most relevant and important pieces of continuous-time systems theory required.</a:t>
            </a:r>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xmlns="" val="371247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sin(</a:t>
            </a:r>
            <a:r>
              <a:rPr lang="el-GR" i="1" dirty="0" smtClean="0"/>
              <a:t>ω</a:t>
            </a:r>
            <a:r>
              <a:rPr lang="en-GB" i="1" dirty="0" smtClean="0"/>
              <a:t>t</a:t>
            </a:r>
            <a:r>
              <a:rPr lang="en-GB" dirty="0" smtClean="0"/>
              <a:t>)</a:t>
            </a:r>
            <a:r>
              <a:rPr lang="en-GB" baseline="0" dirty="0" smtClean="0"/>
              <a:t> is one example of a sinusoid. More generally you might want to consider </a:t>
            </a:r>
            <a:r>
              <a:rPr lang="en-GB" dirty="0" smtClean="0"/>
              <a:t>sin(</a:t>
            </a:r>
            <a:r>
              <a:rPr lang="el-GR" i="1" dirty="0" smtClean="0"/>
              <a:t>ω</a:t>
            </a:r>
            <a:r>
              <a:rPr lang="en-GB" i="1" dirty="0" smtClean="0"/>
              <a:t>t</a:t>
            </a:r>
            <a:r>
              <a:rPr lang="en-GB" i="0" dirty="0" smtClean="0"/>
              <a:t>+</a:t>
            </a:r>
            <a:r>
              <a:rPr lang="el-GR" i="1" dirty="0" smtClean="0"/>
              <a:t>φ</a:t>
            </a:r>
            <a:r>
              <a:rPr lang="en-GB" dirty="0" smtClean="0"/>
              <a:t>).</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Anticlockwise rotation of </a:t>
            </a:r>
            <a:r>
              <a:rPr lang="en-GB" dirty="0" err="1" smtClean="0"/>
              <a:t>phasor</a:t>
            </a:r>
            <a:r>
              <a:rPr lang="en-GB" dirty="0" smtClean="0"/>
              <a:t> is associated with positive frequency</a:t>
            </a:r>
          </a:p>
          <a:p>
            <a:r>
              <a:rPr lang="en-GB" dirty="0" smtClean="0"/>
              <a:t>We will</a:t>
            </a:r>
            <a:r>
              <a:rPr lang="en-GB" baseline="0" dirty="0" smtClean="0"/>
              <a:t> revisit complex exponentials later, in more detail.</a:t>
            </a:r>
          </a:p>
          <a:p>
            <a:r>
              <a:rPr lang="en-GB" baseline="0" dirty="0" smtClean="0"/>
              <a:t>Contra-rotating </a:t>
            </a:r>
            <a:r>
              <a:rPr lang="en-GB" baseline="0" dirty="0" err="1" smtClean="0"/>
              <a:t>phasors</a:t>
            </a:r>
            <a:r>
              <a:rPr lang="en-GB" baseline="0" dirty="0" smtClean="0"/>
              <a:t> can combine to form real-valued sinusoidal signals – in other words, real-valued sinusoids may be decomposed into complex exponentials.</a:t>
            </a:r>
          </a:p>
          <a:p>
            <a:r>
              <a:rPr lang="en-GB" baseline="0" dirty="0" smtClean="0"/>
              <a:t>These relationships are described by Euler’s formula.</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Euler’s formula describes the relationship between</a:t>
            </a:r>
            <a:r>
              <a:rPr lang="en-GB" baseline="0" dirty="0" smtClean="0"/>
              <a:t> complex exponentials and real-valued sinusoids.</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convolution integral and convolution sum as presented here are of fundamental importance to linear systems theory since the convolution sum describes what is going on in the block diagram in the first slide. The</a:t>
            </a:r>
            <a:r>
              <a:rPr lang="en-GB" baseline="0" dirty="0" smtClean="0"/>
              <a:t> it presents the relationship between input signal x(t), system impulse response h(t), and output signal y(t).</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analogue to digital converter mentioned earlier is one part of a digital signal processing system (typically in engineering it is implied that we wish to apply DSP to continuous-time, physical,</a:t>
            </a:r>
            <a:r>
              <a:rPr lang="en-GB" baseline="0" dirty="0" smtClean="0"/>
              <a:t> analogue quantities)</a:t>
            </a:r>
          </a:p>
          <a:p>
            <a:r>
              <a:rPr lang="en-GB" baseline="0" dirty="0" smtClean="0"/>
              <a:t>After processing, discrete-time signals are converted back into continuous-time signals using a digital to analogue converter (DAC).</a:t>
            </a:r>
          </a:p>
          <a:p>
            <a:r>
              <a:rPr lang="en-GB" baseline="0" dirty="0" smtClean="0"/>
              <a:t>In an electrical engineering sense, the role of the DAC is to convert sample values represented with digital electronic hardware into a continuous analogue voltage waveform.</a:t>
            </a:r>
          </a:p>
          <a:p>
            <a:r>
              <a:rPr lang="en-GB" baseline="0" dirty="0" smtClean="0"/>
              <a:t>In signal processing terms, the role of the DAC is to ‘join the dots’ or interpolate between discrete-time sample values.</a:t>
            </a:r>
          </a:p>
          <a:p>
            <a:r>
              <a:rPr lang="en-GB" baseline="0" dirty="0" smtClean="0"/>
              <a:t>Can we recreate from discrete-time samples the continuous-time signal from which they were taken?</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Convolution of the ZOH impulse response with the sampled signal y(n) results in a continuous-time signal y(t).</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Overall system output y(n) is found by summing the responses</a:t>
            </a:r>
            <a:r>
              <a:rPr lang="en-GB" baseline="0" dirty="0" smtClean="0"/>
              <a:t> to each individual input sample.</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Conceptually, FIR filters implement convolution (of input signal and filter coefficients).</a:t>
            </a:r>
            <a:r>
              <a:rPr lang="en-GB" baseline="0" dirty="0" smtClean="0"/>
              <a:t> However, </a:t>
            </a:r>
            <a:r>
              <a:rPr lang="en-GB" dirty="0" smtClean="0"/>
              <a:t>the convolution sum of products is computationally expensive for a large numbers of filter coefficients. A</a:t>
            </a:r>
            <a:r>
              <a:rPr lang="en-GB" baseline="0" dirty="0" smtClean="0"/>
              <a:t> more computationally efficient method of implementing large FIR filters is to transform signals into the frequency domain and carry out the filtering operation there before transforming the result back into the time domain. In other words, FIR filters may not necessarily be implemented using a sum of products computation.</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convolution of</a:t>
            </a:r>
            <a:r>
              <a:rPr lang="en-GB" baseline="0" dirty="0" smtClean="0"/>
              <a:t> ‘something’ with a delta function is ‘something’.</a:t>
            </a:r>
          </a:p>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The convolution of</a:t>
            </a:r>
            <a:r>
              <a:rPr lang="en-GB" baseline="0" dirty="0" smtClean="0"/>
              <a:t> ‘something’ with a delayed delta function is a delayed ‘something’.</a:t>
            </a:r>
          </a:p>
          <a:p>
            <a:pPr marL="0" marR="0" indent="0" algn="l" defTabSz="457200" rtl="0" eaLnBrk="1" fontAlgn="auto" latinLnBrk="0" hangingPunct="1">
              <a:lnSpc>
                <a:spcPct val="100000"/>
              </a:lnSpc>
              <a:spcBef>
                <a:spcPts val="0"/>
              </a:spcBef>
              <a:spcAft>
                <a:spcPts val="0"/>
              </a:spcAft>
              <a:buClrTx/>
              <a:buSzTx/>
              <a:buFontTx/>
              <a:buNone/>
              <a:tabLst/>
              <a:defRPr/>
            </a:pPr>
            <a:r>
              <a:rPr lang="en-GB" dirty="0" smtClean="0"/>
              <a:t>The convolution of</a:t>
            </a:r>
            <a:r>
              <a:rPr lang="en-GB" baseline="0" dirty="0" smtClean="0"/>
              <a:t> ‘something’ with a weighted delta function is a weighted ‘something’.</a:t>
            </a:r>
            <a:endParaRPr lang="en-GB"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Earlier it</a:t>
            </a:r>
            <a:r>
              <a:rPr lang="en-GB" baseline="0" dirty="0" smtClean="0"/>
              <a:t> was mentioned that, in practice, FIR filters might be implemented in the frequency domain, rather than by convolution (sum of products) in the time domain.</a:t>
            </a:r>
          </a:p>
          <a:p>
            <a:r>
              <a:rPr lang="en-GB" baseline="0" dirty="0" smtClean="0"/>
              <a:t>However,  t</a:t>
            </a:r>
            <a:r>
              <a:rPr lang="en-GB" dirty="0" smtClean="0"/>
              <a:t>he DFT is computed by correlating (sum</a:t>
            </a:r>
            <a:r>
              <a:rPr lang="en-GB" baseline="0" dirty="0" smtClean="0"/>
              <a:t> of products)</a:t>
            </a:r>
            <a:r>
              <a:rPr lang="en-GB" dirty="0" smtClean="0"/>
              <a:t> a sequence</a:t>
            </a:r>
            <a:r>
              <a:rPr lang="en-GB" baseline="0" dirty="0" smtClean="0"/>
              <a:t> of samples with a (finite) number of sequences representing individual frequency components.</a:t>
            </a:r>
          </a:p>
          <a:p>
            <a:r>
              <a:rPr lang="en-GB" baseline="0" dirty="0" smtClean="0"/>
              <a:t>Did I mention that sum of products is a fundamental operation in DSP?</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24</a:t>
            </a:fld>
            <a:endParaRPr lang="en-US"/>
          </a:p>
        </p:txBody>
      </p:sp>
    </p:spTree>
    <p:extLst>
      <p:ext uri="{BB962C8B-B14F-4D97-AF65-F5344CB8AC3E}">
        <p14:creationId xmlns:p14="http://schemas.microsoft.com/office/powerpoint/2010/main" xmlns="" val="267195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The</a:t>
            </a:r>
            <a:r>
              <a:rPr lang="en-GB" baseline="0" dirty="0" smtClean="0"/>
              <a:t> block in the diagram represents a </a:t>
            </a:r>
            <a:r>
              <a:rPr lang="en-GB" b="1" baseline="0" dirty="0" smtClean="0"/>
              <a:t>system</a:t>
            </a:r>
            <a:r>
              <a:rPr lang="en-GB" baseline="0" dirty="0" smtClean="0"/>
              <a:t> acting on an </a:t>
            </a:r>
            <a:r>
              <a:rPr lang="en-GB" b="1" baseline="0" dirty="0" smtClean="0"/>
              <a:t>input</a:t>
            </a:r>
            <a:r>
              <a:rPr lang="en-GB" baseline="0" dirty="0" smtClean="0"/>
              <a:t> </a:t>
            </a:r>
            <a:r>
              <a:rPr lang="en-GB" b="1" baseline="0" dirty="0" smtClean="0"/>
              <a:t>signal</a:t>
            </a:r>
            <a:r>
              <a:rPr lang="en-GB" baseline="0" dirty="0" smtClean="0"/>
              <a:t> to produce an </a:t>
            </a:r>
            <a:r>
              <a:rPr lang="en-GB" b="1" baseline="0" dirty="0" smtClean="0"/>
              <a:t>output signal</a:t>
            </a:r>
            <a:r>
              <a:rPr lang="en-GB" baseline="0" dirty="0" smtClean="0"/>
              <a:t>. Signals carry information between systems. Both signals and systems may be described in terms of mathematical equations. Often these mathematical equations will appear very similar whether they represent signals or systems. Commonly a </a:t>
            </a:r>
            <a:r>
              <a:rPr lang="en-GB" b="1" baseline="0" dirty="0" smtClean="0"/>
              <a:t>system</a:t>
            </a:r>
            <a:r>
              <a:rPr lang="en-GB" baseline="0" dirty="0" smtClean="0"/>
              <a:t> is described in terms of a </a:t>
            </a:r>
            <a:r>
              <a:rPr lang="en-GB" b="1" baseline="0" dirty="0" smtClean="0"/>
              <a:t>signal</a:t>
            </a:r>
            <a:r>
              <a:rPr lang="en-GB" b="0" baseline="0" dirty="0" smtClean="0"/>
              <a:t> (its impulse response). That signal is involved at the most fundamental level in the diagram shown here (the output signal is formed by convolving the input signal with the system’s impulse response) but does not appear in the diagram explicitly as a signal.</a:t>
            </a:r>
          </a:p>
          <a:p>
            <a:r>
              <a:rPr lang="en-GB" b="0" baseline="0" dirty="0" smtClean="0"/>
              <a:t>This may all seem obvious but as we progress to study digital signal processing concepts and theory, it will serve us well to have a firm understanding of the concept of a system acting on a signal – as represented here.</a:t>
            </a:r>
          </a:p>
          <a:p>
            <a:r>
              <a:rPr lang="en-GB" b="0" baseline="0" dirty="0" smtClean="0"/>
              <a:t>The DSP Lab-in-a-Box is concerned with discrete-time signals rather than with continuous-time signals. In the diagram, this is implied by the representation of signals as functions of n. Discrete-time signals are sequences of numbers.</a:t>
            </a:r>
          </a:p>
          <a:p>
            <a:r>
              <a:rPr lang="en-GB" b="0" baseline="0" dirty="0" smtClean="0"/>
              <a:t>As mentioned already, linear time-invariant systems (LTIs) are described entirely by their impulse responses. If you know the impulse response of an LTI, you know everything there is to know about it. The same may be said of frequency responses and transfer functions. These may be derived from an impulse response (and vice versa). The impulse response of a discrete-time LTI is a sequence (a function of n). </a:t>
            </a:r>
          </a:p>
          <a:p>
            <a:endParaRPr lang="en-GB" b="1"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The following binary</a:t>
            </a:r>
            <a:r>
              <a:rPr lang="en-GB" baseline="0" dirty="0" smtClean="0"/>
              <a:t> classifications of signals are often used in digital signal processing (and in signals and systems theory).</a:t>
            </a:r>
          </a:p>
          <a:p>
            <a:r>
              <a:rPr lang="en-GB" baseline="0" dirty="0" smtClean="0"/>
              <a:t>The first two classifications listed here are of particular relevance to Fourier analysis and the representation of signals and systems in the time and frequency domains.</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dirty="0" smtClean="0"/>
              <a:t>As</a:t>
            </a:r>
            <a:r>
              <a:rPr lang="en-GB" baseline="0" dirty="0" smtClean="0"/>
              <a:t> represented here in the top diagram, the value of a discrete-time sample may be anywhere in the range of x. A widespread use of discrete-time signals is in digital electronic systems and here signals must be quantised so as to belong to a finite set of possible values, e.g. Integer values in the range -32768 to 32767.</a:t>
            </a:r>
          </a:p>
          <a:p>
            <a:r>
              <a:rPr lang="en-GB" baseline="0" dirty="0" smtClean="0"/>
              <a:t>Analogue to digital converters typically combine sampling and quantising functions.</a:t>
            </a:r>
          </a:p>
          <a:p>
            <a:r>
              <a:rPr lang="en-GB" baseline="0" dirty="0" smtClean="0"/>
              <a:t>The process of quantisation introduces (what may be regarded as) random noise to a signal. This is an important topic in signal processing. However, in these materials we will not consider quantisation noise explicitly. For our purposes we will consider it to have been reduced to negligible levels by the use of a suitably high-resolution analogue to digital converter. </a:t>
            </a:r>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GB" b="0" dirty="0" smtClean="0"/>
              <a:t>We can predict (determine) the value of a deterministic signal at a particular point in time (using an algebraic equation).</a:t>
            </a:r>
          </a:p>
          <a:p>
            <a:endParaRPr lang="en-GB" dirty="0" smtClean="0"/>
          </a:p>
          <a:p>
            <a:r>
              <a:rPr lang="en-GB" b="0" dirty="0" smtClean="0"/>
              <a:t>We cannot predict the value of a stochastic signal at a particular point in time. </a:t>
            </a:r>
          </a:p>
          <a:p>
            <a:endParaRPr lang="en-GB" dirty="0"/>
          </a:p>
        </p:txBody>
      </p:sp>
      <p:sp>
        <p:nvSpPr>
          <p:cNvPr id="4" name="Slide Number Placeholder 3"/>
          <p:cNvSpPr>
            <a:spLocks noGrp="1"/>
          </p:cNvSpPr>
          <p:nvPr>
            <p:ph type="sldNum" sz="quarter" idx="10"/>
          </p:nvPr>
        </p:nvSpPr>
        <p:spPr/>
        <p:txBody>
          <a:bodyPr/>
          <a:lstStyle/>
          <a:p>
            <a:pPr>
              <a:defRPr/>
            </a:pPr>
            <a:fld id="{08941427-90C0-4697-8CB2-B153E7F63888}" type="slidenum">
              <a:rPr lang="en-GB" smtClean="0"/>
              <a:pPr>
                <a:defRPr/>
              </a:pPr>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8</a:t>
            </a:fld>
            <a:endParaRPr lang="en-US"/>
          </a:p>
        </p:txBody>
      </p:sp>
    </p:spTree>
    <p:extLst>
      <p:ext uri="{BB962C8B-B14F-4D97-AF65-F5344CB8AC3E}">
        <p14:creationId xmlns:p14="http://schemas.microsoft.com/office/powerpoint/2010/main" xmlns="" val="833778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That’s it for signal classifications.</a:t>
            </a:r>
          </a:p>
          <a:p>
            <a:endParaRPr lang="en-GB" dirty="0" smtClean="0"/>
          </a:p>
          <a:p>
            <a:r>
              <a:rPr lang="en-GB" dirty="0" smtClean="0"/>
              <a:t>The following, starting with the delta function, are fundamentally important</a:t>
            </a:r>
            <a:r>
              <a:rPr lang="en-GB" baseline="0" dirty="0" smtClean="0"/>
              <a:t> examples of signals.</a:t>
            </a:r>
          </a:p>
          <a:p>
            <a:endParaRPr lang="en-GB" baseline="0" dirty="0" smtClean="0"/>
          </a:p>
          <a:p>
            <a:r>
              <a:rPr lang="en-GB" dirty="0" smtClean="0"/>
              <a:t>Notice that the value of the continuous-time impulse at time t = 0 is undefined. The discrete-time delta function, or </a:t>
            </a:r>
            <a:r>
              <a:rPr lang="en-GB" dirty="0" err="1" smtClean="0"/>
              <a:t>Kronecker</a:t>
            </a:r>
            <a:r>
              <a:rPr lang="en-GB" dirty="0" smtClean="0"/>
              <a:t> delta sequence, is altogether easier to</a:t>
            </a:r>
            <a:r>
              <a:rPr lang="en-GB" baseline="0" dirty="0" smtClean="0"/>
              <a:t> get your head around.</a:t>
            </a:r>
            <a:r>
              <a:rPr lang="en-GB" dirty="0" smtClean="0"/>
              <a:t> </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unit step function is found by integrating (or summing) the unit</a:t>
            </a:r>
            <a:r>
              <a:rPr lang="en-GB" baseline="0" dirty="0" smtClean="0"/>
              <a:t> impulse function.</a:t>
            </a:r>
            <a:endParaRPr lang="en-GB"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668032" y="6495778"/>
            <a:ext cx="3734309" cy="226497"/>
          </a:xfrm>
          <a:prstGeom prst="rect">
            <a:avLst/>
          </a:prstGeom>
        </p:spPr>
      </p:pic>
      <p:sp>
        <p:nvSpPr>
          <p:cNvPr id="5" name="Title 4"/>
          <p:cNvSpPr>
            <a:spLocks noGrp="1"/>
          </p:cNvSpPr>
          <p:nvPr>
            <p:ph type="ctrTitle" hasCustomPrompt="1"/>
          </p:nvPr>
        </p:nvSpPr>
        <p:spPr>
          <a:xfrm>
            <a:off x="899883" y="1440000"/>
            <a:ext cx="11035688" cy="1920000"/>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
        <p:nvSpPr>
          <p:cNvPr id="20" name="Subtitle 19"/>
          <p:cNvSpPr>
            <a:spLocks noGrp="1"/>
          </p:cNvSpPr>
          <p:nvPr>
            <p:ph type="subTitle" idx="1" hasCustomPrompt="1"/>
          </p:nvPr>
        </p:nvSpPr>
        <p:spPr>
          <a:xfrm>
            <a:off x="899883" y="3600000"/>
            <a:ext cx="11035688"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smtClean="0"/>
              <a:t>Click to edit subtitle</a:t>
            </a:r>
            <a:endParaRPr kumimoji="0"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751344" y="6313932"/>
            <a:ext cx="1164431" cy="363693"/>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xmlns="" val="410868504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xmlns="" val="62234478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111543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smtClean="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xmlns="" val="177962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1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5408" y="1440000"/>
            <a:ext cx="556037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5408" y="1440000"/>
            <a:ext cx="556037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544" y="920442"/>
            <a:ext cx="11158547"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smtClean="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xmlns="" val="199745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111543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544" y="920442"/>
            <a:ext cx="11158547"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smtClean="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xmlns="" val="67880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13" y="1440000"/>
            <a:ext cx="1115597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7" name="Rectangle 6"/>
          <p:cNvSpPr/>
          <p:nvPr/>
        </p:nvSpPr>
        <p:spPr bwMode="auto">
          <a:xfrm>
            <a:off x="0" y="1524002"/>
            <a:ext cx="12187238"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8" name="Rectangle 7"/>
          <p:cNvSpPr/>
          <p:nvPr/>
        </p:nvSpPr>
        <p:spPr bwMode="auto">
          <a:xfrm>
            <a:off x="3987766" y="1023286"/>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9" name="Rectangle 8"/>
          <p:cNvSpPr/>
          <p:nvPr/>
        </p:nvSpPr>
        <p:spPr bwMode="auto">
          <a:xfrm>
            <a:off x="3987766" y="6105409"/>
            <a:ext cx="4082117"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
        <p:nvSpPr>
          <p:cNvPr id="11" name="Rectangle 10"/>
          <p:cNvSpPr/>
          <p:nvPr/>
        </p:nvSpPr>
        <p:spPr bwMode="auto">
          <a:xfrm>
            <a:off x="3987766" y="835138"/>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2" name="Rectangle 11"/>
          <p:cNvSpPr/>
          <p:nvPr/>
        </p:nvSpPr>
        <p:spPr bwMode="auto">
          <a:xfrm>
            <a:off x="3987766" y="6153729"/>
            <a:ext cx="4082117"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51344" y="6313932"/>
            <a:ext cx="1164431" cy="36369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5" name="Rectangle 4"/>
          <p:cNvSpPr/>
          <p:nvPr/>
        </p:nvSpPr>
        <p:spPr bwMode="auto">
          <a:xfrm>
            <a:off x="0" y="1524002"/>
            <a:ext cx="12187238"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6" name="Rectangle 5"/>
          <p:cNvSpPr/>
          <p:nvPr/>
        </p:nvSpPr>
        <p:spPr bwMode="auto">
          <a:xfrm>
            <a:off x="3987766" y="1023286"/>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7" name="Rectangle 6"/>
          <p:cNvSpPr/>
          <p:nvPr/>
        </p:nvSpPr>
        <p:spPr bwMode="auto">
          <a:xfrm>
            <a:off x="3987766" y="6105409"/>
            <a:ext cx="4082117"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1" name="Straight Connector 10"/>
          <p:cNvCxnSpPr/>
          <p:nvPr/>
        </p:nvCxnSpPr>
        <p:spPr>
          <a:xfrm>
            <a:off x="606493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1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3" name="Content Placeholder 3"/>
          <p:cNvSpPr>
            <a:spLocks noGrp="1"/>
          </p:cNvSpPr>
          <p:nvPr>
            <p:ph sz="half" idx="2" hasCustomPrompt="1"/>
          </p:nvPr>
        </p:nvSpPr>
        <p:spPr>
          <a:xfrm>
            <a:off x="6076009" y="1440000"/>
            <a:ext cx="5559776"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0" name="Rectangle 9"/>
          <p:cNvSpPr/>
          <p:nvPr/>
        </p:nvSpPr>
        <p:spPr bwMode="auto">
          <a:xfrm>
            <a:off x="3987766" y="835138"/>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4" name="Rectangle 13"/>
          <p:cNvSpPr/>
          <p:nvPr/>
        </p:nvSpPr>
        <p:spPr bwMode="auto">
          <a:xfrm>
            <a:off x="3987766" y="6153729"/>
            <a:ext cx="4082117"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5" name="Straight Connector 14"/>
          <p:cNvCxnSpPr/>
          <p:nvPr/>
        </p:nvCxnSpPr>
        <p:spPr>
          <a:xfrm>
            <a:off x="468602"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6493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xmlns=""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899883" y="2796214"/>
            <a:ext cx="11035688" cy="1013625"/>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xmlns="" val="8394683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790" y="2540002"/>
            <a:ext cx="9275000" cy="1479663"/>
          </a:xfrm>
        </p:spPr>
        <p:txBody>
          <a:bodyPr lIns="0" tIns="0" rIns="0" bIns="0">
            <a:noAutofit/>
          </a:bodyPr>
          <a:lstStyle>
            <a:lvl1pPr algn="l">
              <a:defRPr sz="3200" b="0" baseline="0">
                <a:solidFill>
                  <a:schemeClr val="accent1"/>
                </a:solidFill>
                <a:effectLst/>
              </a:defRPr>
            </a:lvl1pPr>
          </a:lstStyle>
          <a:p>
            <a:r>
              <a:rPr kumimoji="0" lang="en-GB" dirty="0" smtClean="0"/>
              <a:t>Type or insert a quote into this box ensuring each line of text is as equal as possible.  There are three line to fill so please edit as required.  Character count </a:t>
            </a:r>
            <a:r>
              <a:rPr kumimoji="0" lang="en-GB" dirty="0" err="1" smtClean="0"/>
              <a:t>approx</a:t>
            </a:r>
            <a:r>
              <a:rPr kumimoji="0" lang="en-GB" dirty="0" smtClean="0"/>
              <a:t> 160</a:t>
            </a:r>
            <a:endParaRPr kumimoji="0" lang="en-US" dirty="0"/>
          </a:p>
        </p:txBody>
      </p:sp>
      <p:sp>
        <p:nvSpPr>
          <p:cNvPr id="12" name="TextBox 11"/>
          <p:cNvSpPr txBox="1"/>
          <p:nvPr/>
        </p:nvSpPr>
        <p:spPr>
          <a:xfrm>
            <a:off x="3358105" y="4515556"/>
            <a:ext cx="914281" cy="914400"/>
          </a:xfrm>
          <a:prstGeom prst="rect">
            <a:avLst/>
          </a:prstGeom>
        </p:spPr>
        <p:txBody>
          <a:bodyPr vert="horz" wrap="none" lIns="0" tIns="0" rIns="0" bIns="0" rtlCol="0" anchor="t">
            <a:normAutofit/>
          </a:bodyPr>
          <a:lstStyle/>
          <a:p>
            <a:endParaRPr lang="en-US" dirty="0" smtClean="0"/>
          </a:p>
        </p:txBody>
      </p:sp>
      <p:sp>
        <p:nvSpPr>
          <p:cNvPr id="14" name="Text Placeholder 13"/>
          <p:cNvSpPr>
            <a:spLocks noGrp="1"/>
          </p:cNvSpPr>
          <p:nvPr>
            <p:ph type="body" sz="quarter" idx="11" hasCustomPrompt="1"/>
          </p:nvPr>
        </p:nvSpPr>
        <p:spPr>
          <a:xfrm>
            <a:off x="6180041" y="4524560"/>
            <a:ext cx="4710378"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smtClean="0"/>
              <a:t>Type acknowledgement or source of statement</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751344" y="6313932"/>
            <a:ext cx="1164431" cy="363693"/>
          </a:xfrm>
          <a:prstGeom prst="rect">
            <a:avLst/>
          </a:prstGeom>
        </p:spPr>
      </p:pic>
    </p:spTree>
    <p:extLst>
      <p:ext uri="{BB962C8B-B14F-4D97-AF65-F5344CB8AC3E}">
        <p14:creationId xmlns:p14="http://schemas.microsoft.com/office/powerpoint/2010/main" xmlns="" val="14327134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11" y="336000"/>
            <a:ext cx="11158547" cy="576000"/>
          </a:xfrm>
          <a:prstGeom prst="rect">
            <a:avLst/>
          </a:prstGeom>
        </p:spPr>
        <p:txBody>
          <a:bodyPr vert="horz" lIns="0" tIns="0" rIns="0" bIns="0" anchor="t">
            <a:normAutofit/>
          </a:bodyPr>
          <a:lstStyle/>
          <a:p>
            <a:r>
              <a:rPr kumimoji="0" lang="en-GB" dirty="0" smtClean="0"/>
              <a:t>Click to Edit Title</a:t>
            </a:r>
            <a:endParaRPr kumimoji="0" lang="en-US" dirty="0"/>
          </a:p>
        </p:txBody>
      </p:sp>
      <p:sp>
        <p:nvSpPr>
          <p:cNvPr id="4" name="Text Placeholder 3"/>
          <p:cNvSpPr>
            <a:spLocks noGrp="1"/>
          </p:cNvSpPr>
          <p:nvPr>
            <p:ph type="body" idx="1"/>
          </p:nvPr>
        </p:nvSpPr>
        <p:spPr>
          <a:xfrm>
            <a:off x="479813" y="1440000"/>
            <a:ext cx="11155973" cy="4680000"/>
          </a:xfrm>
          <a:prstGeom prst="rect">
            <a:avLst/>
          </a:prstGeom>
        </p:spPr>
        <p:txBody>
          <a:bodyPr vert="horz" lIns="0" tIns="0" rIns="0" bIns="0">
            <a:noAutofit/>
          </a:bodyPr>
          <a:lstStyle/>
          <a:p>
            <a:pPr lvl="0" eaLnBrk="1" latinLnBrk="0" hangingPunct="1"/>
            <a:r>
              <a:rPr kumimoji="0" lang="en-GB" dirty="0" smtClean="0"/>
              <a:t>Click to edit text</a:t>
            </a:r>
          </a:p>
          <a:p>
            <a:pPr lvl="1" eaLnBrk="1" latinLnBrk="0" hangingPunct="1"/>
            <a:r>
              <a:rPr kumimoji="0" lang="en-GB" dirty="0" smtClean="0"/>
              <a:t>Second level</a:t>
            </a:r>
          </a:p>
          <a:p>
            <a:pPr lvl="2" eaLnBrk="1" latinLnBrk="0" hangingPunct="1"/>
            <a:r>
              <a:rPr kumimoji="0" lang="en-GB" dirty="0" smtClean="0"/>
              <a:t>Third level</a:t>
            </a:r>
          </a:p>
          <a:p>
            <a:pPr lvl="3" eaLnBrk="1" latinLnBrk="0" hangingPunct="1"/>
            <a:r>
              <a:rPr kumimoji="0" lang="en-GB" dirty="0" smtClean="0"/>
              <a:t>Fourth level</a:t>
            </a:r>
          </a:p>
          <a:p>
            <a:pPr lvl="4" eaLnBrk="1" latinLnBrk="0" hangingPunct="1"/>
            <a:r>
              <a:rPr kumimoji="0" lang="en-GB" dirty="0" smtClean="0"/>
              <a:t>Fifth level</a:t>
            </a:r>
            <a:endParaRPr kumimoji="0" lang="en-US" dirty="0"/>
          </a:p>
        </p:txBody>
      </p:sp>
      <p:sp>
        <p:nvSpPr>
          <p:cNvPr id="7" name="Slide Number Placeholder 4"/>
          <p:cNvSpPr txBox="1">
            <a:spLocks/>
          </p:cNvSpPr>
          <p:nvPr/>
        </p:nvSpPr>
        <p:spPr>
          <a:xfrm>
            <a:off x="477726" y="6559369"/>
            <a:ext cx="130287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smtClean="0"/>
          </a:p>
          <a:p>
            <a:endParaRPr lang="en-US" b="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10.v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8.xml"/><Relationship Id="rId7"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 Id="rId9"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2.xml"/><Relationship Id="rId1" Type="http://schemas.openxmlformats.org/officeDocument/2006/relationships/vmlDrawing" Target="../drawings/vmlDrawing13.v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oleObject" Target="../embeddings/oleObject30.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Discrete-Time Signals and Systems Convolution and Correlation</a:t>
            </a:r>
            <a:endParaRPr lang="en-US" dirty="0"/>
          </a:p>
        </p:txBody>
      </p:sp>
    </p:spTree>
    <p:extLst>
      <p:ext uri="{BB962C8B-B14F-4D97-AF65-F5344CB8AC3E}">
        <p14:creationId xmlns:p14="http://schemas.microsoft.com/office/powerpoint/2010/main" xmlns="" val="118418043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Unit </a:t>
            </a:r>
            <a:r>
              <a:rPr lang="en-GB" dirty="0"/>
              <a:t>S</a:t>
            </a:r>
            <a:r>
              <a:rPr lang="en-GB" dirty="0" smtClean="0"/>
              <a:t>tep </a:t>
            </a:r>
            <a:r>
              <a:rPr lang="en-GB" dirty="0"/>
              <a:t>F</a:t>
            </a:r>
            <a:r>
              <a:rPr lang="en-GB" dirty="0" smtClean="0"/>
              <a:t>unction</a:t>
            </a:r>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xmlns="" val="1550618285"/>
              </p:ext>
            </p:extLst>
          </p:nvPr>
        </p:nvGraphicFramePr>
        <p:xfrm>
          <a:off x="4622198" y="1793875"/>
          <a:ext cx="2061895" cy="1931988"/>
        </p:xfrm>
        <a:graphic>
          <a:graphicData uri="http://schemas.openxmlformats.org/presentationml/2006/ole">
            <p:oleObj spid="_x0000_s4098" name="Equation" r:id="rId4" imgW="1028700" imgH="965200" progId="Equation.3">
              <p:embed/>
            </p:oleObj>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xmlns="" val="1443565869"/>
              </p:ext>
            </p:extLst>
          </p:nvPr>
        </p:nvGraphicFramePr>
        <p:xfrm>
          <a:off x="4611401" y="4517401"/>
          <a:ext cx="2046021" cy="1712913"/>
        </p:xfrm>
        <a:graphic>
          <a:graphicData uri="http://schemas.openxmlformats.org/presentationml/2006/ole">
            <p:oleObj spid="_x0000_s4099" name="Equation" r:id="rId5" imgW="1092200" imgH="914400" progId="Equation.3">
              <p:embed/>
            </p:oleObj>
          </a:graphicData>
        </a:graphic>
      </p:graphicFrame>
      <p:sp>
        <p:nvSpPr>
          <p:cNvPr id="6" name="TextBox 5"/>
          <p:cNvSpPr txBox="1"/>
          <p:nvPr/>
        </p:nvSpPr>
        <p:spPr>
          <a:xfrm>
            <a:off x="1742223" y="1315700"/>
            <a:ext cx="3552987" cy="2999750"/>
          </a:xfrm>
          <a:prstGeom prst="rect">
            <a:avLst/>
          </a:prstGeom>
        </p:spPr>
        <p:txBody>
          <a:bodyPr vert="horz" wrap="none" lIns="0" tIns="0" rIns="0" bIns="0" rtlCol="0" anchor="t">
            <a:noAutofit/>
          </a:bodyPr>
          <a:lstStyle/>
          <a:p>
            <a:pPr algn="l" defTabSz="914400"/>
            <a:r>
              <a:rPr lang="en-GB" sz="2400" dirty="0"/>
              <a:t>F</a:t>
            </a:r>
            <a:r>
              <a:rPr lang="en-GB" sz="2400" dirty="0" smtClean="0"/>
              <a:t>or continuous-time systems</a:t>
            </a:r>
          </a:p>
          <a:p>
            <a:pPr algn="l" defTabSz="914400">
              <a:lnSpc>
                <a:spcPct val="150000"/>
              </a:lnSpc>
            </a:pPr>
            <a:endParaRPr lang="en-GB" sz="2400" dirty="0" smtClean="0"/>
          </a:p>
          <a:p>
            <a:pPr algn="l" defTabSz="914400"/>
            <a:endParaRPr lang="en-GB" sz="2400" dirty="0" smtClean="0"/>
          </a:p>
          <a:p>
            <a:pPr algn="l" defTabSz="914400"/>
            <a:endParaRPr lang="en-GB" sz="2400" dirty="0"/>
          </a:p>
          <a:p>
            <a:pPr algn="l" defTabSz="914400"/>
            <a:endParaRPr lang="en-GB" sz="2400" dirty="0" smtClean="0"/>
          </a:p>
          <a:p>
            <a:pPr algn="l" defTabSz="914400">
              <a:lnSpc>
                <a:spcPct val="150000"/>
              </a:lnSpc>
            </a:pPr>
            <a:endParaRPr lang="en-GB" sz="2400" dirty="0" smtClean="0"/>
          </a:p>
          <a:p>
            <a:pPr algn="l" defTabSz="914400"/>
            <a:r>
              <a:rPr lang="en-GB" sz="2400" dirty="0" smtClean="0"/>
              <a:t>For discrete-time systems</a:t>
            </a:r>
          </a:p>
        </p:txBody>
      </p:sp>
    </p:spTree>
    <p:extLst>
      <p:ext uri="{BB962C8B-B14F-4D97-AF65-F5344CB8AC3E}">
        <p14:creationId xmlns:p14="http://schemas.microsoft.com/office/powerpoint/2010/main" xmlns="" val="422418693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Sinusoid Function</a:t>
            </a:r>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xmlns="" val="3208104259"/>
              </p:ext>
            </p:extLst>
          </p:nvPr>
        </p:nvGraphicFramePr>
        <p:xfrm>
          <a:off x="4599976" y="2089150"/>
          <a:ext cx="1782531" cy="407988"/>
        </p:xfrm>
        <a:graphic>
          <a:graphicData uri="http://schemas.openxmlformats.org/presentationml/2006/ole">
            <p:oleObj spid="_x0000_s5122" name="Equation" r:id="rId4" imgW="888614" imgH="203112" progId="Equation.3">
              <p:embed/>
            </p:oleObj>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xmlns="" val="3977021882"/>
              </p:ext>
            </p:extLst>
          </p:nvPr>
        </p:nvGraphicFramePr>
        <p:xfrm>
          <a:off x="4598389" y="3840163"/>
          <a:ext cx="1974593" cy="381000"/>
        </p:xfrm>
        <a:graphic>
          <a:graphicData uri="http://schemas.openxmlformats.org/presentationml/2006/ole">
            <p:oleObj spid="_x0000_s5123" name="Equation" r:id="rId5" imgW="1054100" imgH="203200" progId="Equation.3">
              <p:embed/>
            </p:oleObj>
          </a:graphicData>
        </a:graphic>
      </p:graphicFrame>
      <p:sp>
        <p:nvSpPr>
          <p:cNvPr id="6" name="TextBox 5"/>
          <p:cNvSpPr txBox="1"/>
          <p:nvPr/>
        </p:nvSpPr>
        <p:spPr>
          <a:xfrm>
            <a:off x="1040431" y="4920365"/>
            <a:ext cx="10073797" cy="914400"/>
          </a:xfrm>
          <a:prstGeom prst="rect">
            <a:avLst/>
          </a:prstGeom>
        </p:spPr>
        <p:txBody>
          <a:bodyPr vert="horz" wrap="none" lIns="0" tIns="0" rIns="0" bIns="0" rtlCol="0" anchor="t">
            <a:noAutofit/>
          </a:bodyPr>
          <a:lstStyle/>
          <a:p>
            <a:pPr algn="l" defTabSz="914400"/>
            <a:r>
              <a:rPr lang="en-GB" sz="2400" dirty="0"/>
              <a:t>S</a:t>
            </a:r>
            <a:r>
              <a:rPr lang="en-GB" sz="2400" dirty="0" smtClean="0"/>
              <a:t>inusoidal signals pass through (any) linear time-invariant system with no change</a:t>
            </a:r>
          </a:p>
          <a:p>
            <a:pPr algn="l" defTabSz="914400"/>
            <a:r>
              <a:rPr lang="en-GB" sz="2400" dirty="0" smtClean="0"/>
              <a:t>to their shape.</a:t>
            </a:r>
          </a:p>
        </p:txBody>
      </p:sp>
      <p:sp>
        <p:nvSpPr>
          <p:cNvPr id="7" name="TextBox 6"/>
          <p:cNvSpPr txBox="1"/>
          <p:nvPr/>
        </p:nvSpPr>
        <p:spPr>
          <a:xfrm>
            <a:off x="1742223" y="1315700"/>
            <a:ext cx="3552987" cy="2999750"/>
          </a:xfrm>
          <a:prstGeom prst="rect">
            <a:avLst/>
          </a:prstGeom>
        </p:spPr>
        <p:txBody>
          <a:bodyPr vert="horz" wrap="none" lIns="0" tIns="0" rIns="0" bIns="0" rtlCol="0" anchor="t">
            <a:noAutofit/>
          </a:bodyPr>
          <a:lstStyle/>
          <a:p>
            <a:pPr algn="l" defTabSz="914400"/>
            <a:r>
              <a:rPr lang="en-GB" sz="2400" dirty="0"/>
              <a:t>F</a:t>
            </a:r>
            <a:r>
              <a:rPr lang="en-GB" sz="2400" dirty="0" smtClean="0"/>
              <a:t>or continuous-time systems</a:t>
            </a:r>
          </a:p>
          <a:p>
            <a:pPr algn="l" defTabSz="914400">
              <a:lnSpc>
                <a:spcPct val="150000"/>
              </a:lnSpc>
            </a:pPr>
            <a:endParaRPr lang="en-GB" sz="2400" dirty="0" smtClean="0"/>
          </a:p>
          <a:p>
            <a:pPr algn="l" defTabSz="914400"/>
            <a:endParaRPr lang="en-GB" sz="2400" dirty="0" smtClean="0"/>
          </a:p>
          <a:p>
            <a:pPr algn="l" defTabSz="914400"/>
            <a:endParaRPr lang="en-GB" sz="2400" dirty="0"/>
          </a:p>
          <a:p>
            <a:pPr algn="l" defTabSz="914400"/>
            <a:r>
              <a:rPr lang="en-GB" sz="2400" dirty="0" smtClean="0"/>
              <a:t>For discrete-time systems</a:t>
            </a:r>
          </a:p>
        </p:txBody>
      </p:sp>
    </p:spTree>
    <p:extLst>
      <p:ext uri="{BB962C8B-B14F-4D97-AF65-F5344CB8AC3E}">
        <p14:creationId xmlns:p14="http://schemas.microsoft.com/office/powerpoint/2010/main" xmlns="" val="11056644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Complex Exponential  Function</a:t>
            </a:r>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xmlns="" val="351178045"/>
              </p:ext>
            </p:extLst>
          </p:nvPr>
        </p:nvGraphicFramePr>
        <p:xfrm>
          <a:off x="3869821" y="2101829"/>
          <a:ext cx="1653960" cy="496425"/>
        </p:xfrm>
        <a:graphic>
          <a:graphicData uri="http://schemas.openxmlformats.org/presentationml/2006/ole">
            <p:oleObj spid="_x0000_s6146" name="Equation" r:id="rId4" imgW="761669" imgH="228501" progId="Equation.3">
              <p:embed/>
            </p:oleObj>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xmlns="" val="4110416547"/>
              </p:ext>
            </p:extLst>
          </p:nvPr>
        </p:nvGraphicFramePr>
        <p:xfrm>
          <a:off x="3873830" y="3691970"/>
          <a:ext cx="1770799" cy="468802"/>
        </p:xfrm>
        <a:graphic>
          <a:graphicData uri="http://schemas.openxmlformats.org/presentationml/2006/ole">
            <p:oleObj spid="_x0000_s6147" name="Equation" r:id="rId5" imgW="863225" imgH="228501" progId="Equation.3">
              <p:embed/>
            </p:oleObj>
          </a:graphicData>
        </a:graphic>
      </p:graphicFrame>
      <p:sp>
        <p:nvSpPr>
          <p:cNvPr id="6" name="TextBox 5"/>
          <p:cNvSpPr txBox="1"/>
          <p:nvPr/>
        </p:nvSpPr>
        <p:spPr>
          <a:xfrm>
            <a:off x="1066097" y="4466878"/>
            <a:ext cx="10171939" cy="1962497"/>
          </a:xfrm>
          <a:prstGeom prst="rect">
            <a:avLst/>
          </a:prstGeom>
        </p:spPr>
        <p:txBody>
          <a:bodyPr vert="horz" wrap="none" lIns="0" tIns="0" rIns="0" bIns="0" rtlCol="0" anchor="t">
            <a:noAutofit/>
          </a:bodyPr>
          <a:lstStyle/>
          <a:p>
            <a:pPr defTabSz="914400">
              <a:lnSpc>
                <a:spcPct val="150000"/>
              </a:lnSpc>
            </a:pPr>
            <a:r>
              <a:rPr lang="en-GB" sz="2200" dirty="0" smtClean="0"/>
              <a:t>Rotating vector (</a:t>
            </a:r>
            <a:r>
              <a:rPr lang="en-GB" sz="2200" dirty="0" err="1" smtClean="0"/>
              <a:t>phasor</a:t>
            </a:r>
            <a:r>
              <a:rPr lang="en-GB" sz="2200" dirty="0" smtClean="0"/>
              <a:t>) in complex plane.</a:t>
            </a:r>
          </a:p>
          <a:p>
            <a:pPr algn="l" defTabSz="914400">
              <a:lnSpc>
                <a:spcPct val="150000"/>
              </a:lnSpc>
            </a:pPr>
            <a:r>
              <a:rPr lang="en-GB" sz="2200" dirty="0" smtClean="0"/>
              <a:t>Closely related to sinusoidal signals. </a:t>
            </a:r>
          </a:p>
          <a:p>
            <a:pPr algn="l" defTabSz="914400">
              <a:lnSpc>
                <a:spcPct val="150000"/>
              </a:lnSpc>
            </a:pPr>
            <a:r>
              <a:rPr lang="en-GB" sz="2200" dirty="0" smtClean="0"/>
              <a:t>Projections onto real and imaginary axes of complex plane are cosine and sine respectively.</a:t>
            </a:r>
          </a:p>
        </p:txBody>
      </p:sp>
      <p:grpSp>
        <p:nvGrpSpPr>
          <p:cNvPr id="40" name="Group 39"/>
          <p:cNvGrpSpPr/>
          <p:nvPr/>
        </p:nvGrpSpPr>
        <p:grpSpPr>
          <a:xfrm>
            <a:off x="6856132" y="1272022"/>
            <a:ext cx="4574856" cy="2748801"/>
            <a:chOff x="1171320" y="1946285"/>
            <a:chExt cx="4575452" cy="2748801"/>
          </a:xfrm>
        </p:grpSpPr>
        <p:grpSp>
          <p:nvGrpSpPr>
            <p:cNvPr id="41" name="Group 22"/>
            <p:cNvGrpSpPr/>
            <p:nvPr/>
          </p:nvGrpSpPr>
          <p:grpSpPr>
            <a:xfrm>
              <a:off x="1534414" y="1946285"/>
              <a:ext cx="4212358" cy="2748801"/>
              <a:chOff x="3990472" y="2039099"/>
              <a:chExt cx="4212358" cy="2748801"/>
            </a:xfrm>
          </p:grpSpPr>
          <p:cxnSp>
            <p:nvCxnSpPr>
              <p:cNvPr id="56" name="Straight Connector 55"/>
              <p:cNvCxnSpPr/>
              <p:nvPr/>
            </p:nvCxnSpPr>
            <p:spPr>
              <a:xfrm>
                <a:off x="5738414" y="2120663"/>
                <a:ext cx="0" cy="2667237"/>
              </a:xfrm>
              <a:prstGeom prst="line">
                <a:avLst/>
              </a:prstGeom>
              <a:ln w="3810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5316000" y="2039099"/>
                <a:ext cx="632898" cy="458444"/>
              </a:xfrm>
              <a:prstGeom prst="rect">
                <a:avLst/>
              </a:prstGeom>
            </p:spPr>
            <p:txBody>
              <a:bodyPr vert="horz" wrap="none" lIns="0" tIns="0" rIns="0" bIns="0" rtlCol="0" anchor="t">
                <a:noAutofit/>
              </a:bodyPr>
              <a:lstStyle/>
              <a:p>
                <a:pPr algn="l" defTabSz="914400"/>
                <a:r>
                  <a:rPr lang="en-GB" sz="2000" i="1" dirty="0" err="1" smtClean="0">
                    <a:latin typeface="Times New Roman" panose="02020603050405020304" pitchFamily="18" charset="0"/>
                    <a:cs typeface="Times New Roman" panose="02020603050405020304" pitchFamily="18" charset="0"/>
                  </a:rPr>
                  <a:t>Im</a:t>
                </a:r>
                <a:endParaRPr lang="en-US" sz="2800" i="1" dirty="0" smtClean="0">
                  <a:latin typeface="Times New Roman" panose="02020603050405020304" pitchFamily="18" charset="0"/>
                  <a:cs typeface="Times New Roman" panose="02020603050405020304" pitchFamily="18" charset="0"/>
                </a:endParaRPr>
              </a:p>
            </p:txBody>
          </p:sp>
          <p:cxnSp>
            <p:nvCxnSpPr>
              <p:cNvPr id="58" name="Straight Connector 57"/>
              <p:cNvCxnSpPr/>
              <p:nvPr/>
            </p:nvCxnSpPr>
            <p:spPr>
              <a:xfrm flipH="1">
                <a:off x="3990472" y="3466862"/>
                <a:ext cx="3641002" cy="0"/>
              </a:xfrm>
              <a:prstGeom prst="line">
                <a:avLst/>
              </a:prstGeom>
              <a:ln w="3810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569932" y="3452910"/>
                <a:ext cx="632898" cy="458444"/>
              </a:xfrm>
              <a:prstGeom prst="rect">
                <a:avLst/>
              </a:prstGeom>
            </p:spPr>
            <p:txBody>
              <a:bodyPr vert="horz" wrap="none" lIns="0" tIns="0" rIns="0" bIns="0" rtlCol="0" anchor="t">
                <a:noAutofit/>
              </a:bodyPr>
              <a:lstStyle/>
              <a:p>
                <a:pPr algn="l" defTabSz="914400"/>
                <a:r>
                  <a:rPr lang="en-GB" sz="2000" i="1" dirty="0" smtClean="0">
                    <a:latin typeface="Times New Roman" panose="02020603050405020304" pitchFamily="18" charset="0"/>
                    <a:cs typeface="Times New Roman" panose="02020603050405020304" pitchFamily="18" charset="0"/>
                  </a:rPr>
                  <a:t>Re</a:t>
                </a:r>
                <a:endParaRPr lang="en-US" sz="2800" i="1" dirty="0" smtClean="0">
                  <a:latin typeface="Times New Roman" panose="02020603050405020304" pitchFamily="18" charset="0"/>
                  <a:cs typeface="Times New Roman" panose="02020603050405020304" pitchFamily="18" charset="0"/>
                </a:endParaRPr>
              </a:p>
            </p:txBody>
          </p:sp>
        </p:grpSp>
        <p:cxnSp>
          <p:nvCxnSpPr>
            <p:cNvPr id="42" name="Straight Connector 41"/>
            <p:cNvCxnSpPr/>
            <p:nvPr/>
          </p:nvCxnSpPr>
          <p:spPr>
            <a:xfrm flipH="1">
              <a:off x="3282356" y="2647950"/>
              <a:ext cx="803869" cy="0"/>
            </a:xfrm>
            <a:prstGeom prst="line">
              <a:avLst/>
            </a:prstGeom>
            <a:ln w="1905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4074148" y="2657475"/>
              <a:ext cx="1" cy="703992"/>
            </a:xfrm>
            <a:prstGeom prst="line">
              <a:avLst/>
            </a:prstGeom>
            <a:ln w="19050">
              <a:solidFill>
                <a:schemeClr val="bg1">
                  <a:lumMod val="6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3282356" y="2628900"/>
              <a:ext cx="803869" cy="74514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rot="18755713">
              <a:off x="4540108" y="3832099"/>
              <a:ext cx="251398" cy="254513"/>
            </a:xfrm>
            <a:prstGeom prst="rect">
              <a:avLst/>
            </a:prstGeom>
          </p:spPr>
          <p:txBody>
            <a:bodyPr vert="horz" wrap="none" lIns="0" tIns="0" rIns="0" bIns="0" rtlCol="0" anchor="t">
              <a:noAutofit/>
            </a:bodyPr>
            <a:lstStyle/>
            <a:p>
              <a:pPr algn="l" defTabSz="914400"/>
              <a:r>
                <a:rPr lang="en-GB" sz="2000" i="1" dirty="0" smtClean="0">
                  <a:latin typeface="Times New Roman" panose="02020603050405020304" pitchFamily="18" charset="0"/>
                  <a:cs typeface="Times New Roman" panose="02020603050405020304" pitchFamily="18" charset="0"/>
                </a:rPr>
                <a:t>A</a:t>
              </a:r>
              <a:endParaRPr lang="en-US" sz="2000" i="1" dirty="0" smtClean="0">
                <a:latin typeface="Times New Roman" panose="02020603050405020304" pitchFamily="18" charset="0"/>
                <a:cs typeface="Times New Roman" panose="02020603050405020304" pitchFamily="18" charset="0"/>
              </a:endParaRPr>
            </a:p>
          </p:txBody>
        </p:sp>
        <p:grpSp>
          <p:nvGrpSpPr>
            <p:cNvPr id="46" name="Group 9"/>
            <p:cNvGrpSpPr/>
            <p:nvPr/>
          </p:nvGrpSpPr>
          <p:grpSpPr>
            <a:xfrm rot="8178238">
              <a:off x="3650542" y="2884375"/>
              <a:ext cx="1067730" cy="1306947"/>
              <a:chOff x="9320817" y="3968252"/>
              <a:chExt cx="515970" cy="431483"/>
            </a:xfrm>
          </p:grpSpPr>
          <p:cxnSp>
            <p:nvCxnSpPr>
              <p:cNvPr id="53" name="Straight Connector 52"/>
              <p:cNvCxnSpPr/>
              <p:nvPr/>
            </p:nvCxnSpPr>
            <p:spPr>
              <a:xfrm flipH="1" flipV="1">
                <a:off x="9325032" y="3968252"/>
                <a:ext cx="1" cy="42741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9836786" y="3972322"/>
                <a:ext cx="1" cy="42741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9320817" y="4013557"/>
                <a:ext cx="511753" cy="0"/>
              </a:xfrm>
              <a:prstGeom prst="line">
                <a:avLst/>
              </a:prstGeom>
              <a:ln w="127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47" name="Arc 46"/>
            <p:cNvSpPr/>
            <p:nvPr/>
          </p:nvSpPr>
          <p:spPr>
            <a:xfrm>
              <a:off x="3206156" y="3049986"/>
              <a:ext cx="504175" cy="563069"/>
            </a:xfrm>
            <a:prstGeom prst="arc">
              <a:avLst>
                <a:gd name="adj1" fmla="val 18431124"/>
                <a:gd name="adj2" fmla="val 0"/>
              </a:avLst>
            </a:prstGeom>
            <a:ln w="19050">
              <a:solidFill>
                <a:schemeClr val="tx1"/>
              </a:solidFill>
              <a:head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TextBox 47"/>
            <p:cNvSpPr txBox="1"/>
            <p:nvPr/>
          </p:nvSpPr>
          <p:spPr>
            <a:xfrm>
              <a:off x="3738906" y="2956696"/>
              <a:ext cx="632898" cy="458444"/>
            </a:xfrm>
            <a:prstGeom prst="rect">
              <a:avLst/>
            </a:prstGeom>
          </p:spPr>
          <p:txBody>
            <a:bodyPr vert="horz" wrap="none" lIns="0" tIns="0" rIns="0" bIns="0" rtlCol="0" anchor="t">
              <a:noAutofit/>
            </a:bodyPr>
            <a:lstStyle/>
            <a:p>
              <a:pPr defTabSz="914400"/>
              <a:r>
                <a:rPr lang="el-GR" i="1" dirty="0" smtClean="0">
                  <a:latin typeface="Times New Roman" panose="02020603050405020304" pitchFamily="18" charset="0"/>
                  <a:cs typeface="Times New Roman" panose="02020603050405020304" pitchFamily="18" charset="0"/>
                </a:rPr>
                <a:t>ω</a:t>
              </a:r>
              <a:r>
                <a:rPr lang="en-GB" i="1" dirty="0" smtClean="0">
                  <a:latin typeface="Times New Roman" panose="02020603050405020304" pitchFamily="18" charset="0"/>
                  <a:cs typeface="Times New Roman" panose="02020603050405020304" pitchFamily="18" charset="0"/>
                </a:rPr>
                <a:t>t</a:t>
              </a:r>
              <a:endParaRPr lang="en-US" sz="2400" i="1" dirty="0" smtClean="0">
                <a:latin typeface="Times New Roman" panose="02020603050405020304" pitchFamily="18" charset="0"/>
                <a:cs typeface="Times New Roman" panose="02020603050405020304" pitchFamily="18" charset="0"/>
              </a:endParaRPr>
            </a:p>
          </p:txBody>
        </p:sp>
        <p:sp>
          <p:nvSpPr>
            <p:cNvPr id="49" name="TextBox 48"/>
            <p:cNvSpPr txBox="1"/>
            <p:nvPr/>
          </p:nvSpPr>
          <p:spPr>
            <a:xfrm>
              <a:off x="2457768" y="2466800"/>
              <a:ext cx="632898" cy="458444"/>
            </a:xfrm>
            <a:prstGeom prst="rect">
              <a:avLst/>
            </a:prstGeom>
          </p:spPr>
          <p:txBody>
            <a:bodyPr vert="horz" wrap="none" lIns="0" tIns="0" rIns="0" bIns="0" rtlCol="0" anchor="t">
              <a:noAutofit/>
            </a:bodyPr>
            <a:lstStyle/>
            <a:p>
              <a:pPr algn="l" defTabSz="914400"/>
              <a:r>
                <a:rPr lang="en-GB" i="1" dirty="0" err="1" smtClean="0">
                  <a:latin typeface="Times New Roman" panose="02020603050405020304" pitchFamily="18" charset="0"/>
                  <a:cs typeface="Times New Roman" panose="02020603050405020304" pitchFamily="18" charset="0"/>
                </a:rPr>
                <a:t>A</a:t>
              </a:r>
              <a:r>
                <a:rPr lang="en-GB" dirty="0" err="1" smtClean="0">
                  <a:latin typeface="Times New Roman" panose="02020603050405020304" pitchFamily="18" charset="0"/>
                  <a:cs typeface="Times New Roman" panose="02020603050405020304" pitchFamily="18" charset="0"/>
                </a:rPr>
                <a:t>sin</a:t>
              </a:r>
              <a:r>
                <a:rPr lang="en-GB" dirty="0" smtClean="0">
                  <a:latin typeface="Times New Roman" panose="02020603050405020304" pitchFamily="18" charset="0"/>
                  <a:cs typeface="Times New Roman" panose="02020603050405020304" pitchFamily="18" charset="0"/>
                </a:rPr>
                <a:t>(</a:t>
              </a:r>
              <a:r>
                <a:rPr lang="el-GR" i="1" dirty="0" smtClean="0">
                  <a:latin typeface="Times New Roman" panose="02020603050405020304" pitchFamily="18" charset="0"/>
                  <a:cs typeface="Times New Roman" panose="02020603050405020304" pitchFamily="18" charset="0"/>
                </a:rPr>
                <a:t>ω</a:t>
              </a:r>
              <a:r>
                <a:rPr lang="en-GB" i="1" dirty="0" smtClean="0">
                  <a:latin typeface="Times New Roman" panose="02020603050405020304" pitchFamily="18" charset="0"/>
                  <a:cs typeface="Times New Roman" panose="02020603050405020304" pitchFamily="18" charset="0"/>
                </a:rPr>
                <a:t>t</a:t>
              </a:r>
              <a:r>
                <a:rPr lang="en-GB"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sp>
          <p:nvSpPr>
            <p:cNvPr id="50" name="TextBox 49"/>
            <p:cNvSpPr txBox="1"/>
            <p:nvPr/>
          </p:nvSpPr>
          <p:spPr>
            <a:xfrm>
              <a:off x="3804717" y="3393358"/>
              <a:ext cx="632898" cy="396859"/>
            </a:xfrm>
            <a:prstGeom prst="rect">
              <a:avLst/>
            </a:prstGeom>
          </p:spPr>
          <p:txBody>
            <a:bodyPr vert="horz" wrap="none" lIns="0" tIns="0" rIns="0" bIns="0" rtlCol="0" anchor="t">
              <a:noAutofit/>
            </a:bodyPr>
            <a:lstStyle/>
            <a:p>
              <a:pPr defTabSz="914400"/>
              <a:r>
                <a:rPr lang="en-GB" i="1" dirty="0" err="1" smtClean="0">
                  <a:latin typeface="Times New Roman" panose="02020603050405020304" pitchFamily="18" charset="0"/>
                  <a:cs typeface="Times New Roman" panose="02020603050405020304" pitchFamily="18" charset="0"/>
                </a:rPr>
                <a:t>A</a:t>
              </a:r>
              <a:r>
                <a:rPr lang="en-GB" dirty="0" err="1" smtClean="0">
                  <a:latin typeface="Times New Roman" panose="02020603050405020304" pitchFamily="18" charset="0"/>
                  <a:cs typeface="Times New Roman" panose="02020603050405020304" pitchFamily="18" charset="0"/>
                </a:rPr>
                <a:t>cos</a:t>
              </a:r>
              <a:r>
                <a:rPr lang="en-GB" dirty="0" smtClean="0">
                  <a:latin typeface="Times New Roman" panose="02020603050405020304" pitchFamily="18" charset="0"/>
                  <a:cs typeface="Times New Roman" panose="02020603050405020304" pitchFamily="18" charset="0"/>
                </a:rPr>
                <a:t>(</a:t>
              </a:r>
              <a:r>
                <a:rPr lang="el-GR" i="1" dirty="0" smtClean="0">
                  <a:latin typeface="Times New Roman" panose="02020603050405020304" pitchFamily="18" charset="0"/>
                  <a:cs typeface="Times New Roman" panose="02020603050405020304" pitchFamily="18" charset="0"/>
                </a:rPr>
                <a:t>ω</a:t>
              </a:r>
              <a:r>
                <a:rPr lang="en-GB" i="1" dirty="0" smtClean="0">
                  <a:latin typeface="Times New Roman" panose="02020603050405020304" pitchFamily="18" charset="0"/>
                  <a:cs typeface="Times New Roman" panose="02020603050405020304" pitchFamily="18" charset="0"/>
                </a:rPr>
                <a:t>t</a:t>
              </a:r>
              <a:r>
                <a:rPr lang="en-GB"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sp>
          <p:nvSpPr>
            <p:cNvPr id="51" name="TextBox 50"/>
            <p:cNvSpPr txBox="1"/>
            <p:nvPr/>
          </p:nvSpPr>
          <p:spPr>
            <a:xfrm>
              <a:off x="1171320" y="2862059"/>
              <a:ext cx="1564224" cy="458444"/>
            </a:xfrm>
            <a:prstGeom prst="rect">
              <a:avLst/>
            </a:prstGeom>
          </p:spPr>
          <p:txBody>
            <a:bodyPr vert="horz" wrap="none" lIns="0" tIns="0" rIns="0" bIns="0" rtlCol="0" anchor="t">
              <a:noAutofit/>
            </a:bodyPr>
            <a:lstStyle/>
            <a:p>
              <a:pPr algn="l" defTabSz="914400"/>
              <a:r>
                <a:rPr lang="en-GB" dirty="0">
                  <a:latin typeface="Times New Roman" panose="02020603050405020304" pitchFamily="18" charset="0"/>
                  <a:cs typeface="Times New Roman" panose="02020603050405020304" pitchFamily="18" charset="0"/>
                </a:rPr>
                <a:t>r</a:t>
              </a:r>
              <a:r>
                <a:rPr lang="en-GB" dirty="0" smtClean="0">
                  <a:latin typeface="Times New Roman" panose="02020603050405020304" pitchFamily="18" charset="0"/>
                  <a:cs typeface="Times New Roman" panose="02020603050405020304" pitchFamily="18" charset="0"/>
                </a:rPr>
                <a:t>otating vector</a:t>
              </a:r>
              <a:endParaRPr lang="en-US" sz="2400" dirty="0" smtClean="0">
                <a:latin typeface="Times New Roman" panose="02020603050405020304" pitchFamily="18" charset="0"/>
                <a:cs typeface="Times New Roman" panose="02020603050405020304" pitchFamily="18" charset="0"/>
              </a:endParaRPr>
            </a:p>
          </p:txBody>
        </p:sp>
        <p:cxnSp>
          <p:nvCxnSpPr>
            <p:cNvPr id="52" name="Curved Connector 51"/>
            <p:cNvCxnSpPr/>
            <p:nvPr/>
          </p:nvCxnSpPr>
          <p:spPr>
            <a:xfrm flipV="1">
              <a:off x="2564759" y="2888070"/>
              <a:ext cx="1148106" cy="136396"/>
            </a:xfrm>
            <a:prstGeom prst="curvedConnector3">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27" name="TextBox 26"/>
          <p:cNvSpPr txBox="1"/>
          <p:nvPr/>
        </p:nvSpPr>
        <p:spPr>
          <a:xfrm>
            <a:off x="1742223" y="1315700"/>
            <a:ext cx="3552987" cy="2999750"/>
          </a:xfrm>
          <a:prstGeom prst="rect">
            <a:avLst/>
          </a:prstGeom>
        </p:spPr>
        <p:txBody>
          <a:bodyPr vert="horz" wrap="none" lIns="0" tIns="0" rIns="0" bIns="0" rtlCol="0" anchor="t">
            <a:noAutofit/>
          </a:bodyPr>
          <a:lstStyle/>
          <a:p>
            <a:pPr algn="l" defTabSz="914400"/>
            <a:r>
              <a:rPr lang="en-GB" sz="2400" dirty="0"/>
              <a:t>F</a:t>
            </a:r>
            <a:r>
              <a:rPr lang="en-GB" sz="2400" dirty="0" smtClean="0"/>
              <a:t>or continuous-time systems</a:t>
            </a:r>
          </a:p>
          <a:p>
            <a:pPr algn="l" defTabSz="914400">
              <a:lnSpc>
                <a:spcPct val="150000"/>
              </a:lnSpc>
            </a:pPr>
            <a:endParaRPr lang="en-GB" sz="2400" dirty="0" smtClean="0"/>
          </a:p>
          <a:p>
            <a:pPr algn="l" defTabSz="914400"/>
            <a:endParaRPr lang="en-GB" sz="2400" dirty="0" smtClean="0"/>
          </a:p>
          <a:p>
            <a:pPr algn="l" defTabSz="914400"/>
            <a:endParaRPr lang="en-GB" sz="2400" dirty="0"/>
          </a:p>
          <a:p>
            <a:pPr algn="l" defTabSz="914400"/>
            <a:r>
              <a:rPr lang="en-GB" sz="2400" dirty="0" smtClean="0"/>
              <a:t>For discrete-time systems</a:t>
            </a:r>
          </a:p>
        </p:txBody>
      </p:sp>
    </p:spTree>
    <p:extLst>
      <p:ext uri="{BB962C8B-B14F-4D97-AF65-F5344CB8AC3E}">
        <p14:creationId xmlns:p14="http://schemas.microsoft.com/office/powerpoint/2010/main" xmlns="" val="367660326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Euler’s Formula</a:t>
            </a:r>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xmlns="" val="2340847272"/>
              </p:ext>
            </p:extLst>
          </p:nvPr>
        </p:nvGraphicFramePr>
        <p:xfrm>
          <a:off x="3993630" y="3203575"/>
          <a:ext cx="4161883" cy="1079500"/>
        </p:xfrm>
        <a:graphic>
          <a:graphicData uri="http://schemas.openxmlformats.org/presentationml/2006/ole">
            <p:oleObj spid="_x0000_s7170" name="Equation" r:id="rId4" imgW="1612900" imgH="419100" progId="Equation.3">
              <p:embed/>
            </p:oleObj>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xmlns="" val="1121217111"/>
              </p:ext>
            </p:extLst>
          </p:nvPr>
        </p:nvGraphicFramePr>
        <p:xfrm>
          <a:off x="4047598" y="4714876"/>
          <a:ext cx="4128550" cy="588963"/>
        </p:xfrm>
        <a:graphic>
          <a:graphicData uri="http://schemas.openxmlformats.org/presentationml/2006/ole">
            <p:oleObj spid="_x0000_s7171" name="Equation" r:id="rId5" imgW="1600200" imgH="228600" progId="Equation.3">
              <p:embed/>
            </p:oleObj>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xmlns="" val="3167760488"/>
              </p:ext>
            </p:extLst>
          </p:nvPr>
        </p:nvGraphicFramePr>
        <p:xfrm>
          <a:off x="4068233" y="1857376"/>
          <a:ext cx="4031726" cy="1636713"/>
        </p:xfrm>
        <a:graphic>
          <a:graphicData uri="http://schemas.openxmlformats.org/presentationml/2006/ole">
            <p:oleObj spid="_x0000_s7172" name="Equation" r:id="rId6" imgW="1562100" imgH="635000" progId="Equation.3">
              <p:embed/>
            </p:oleObj>
          </a:graphicData>
        </a:graphic>
      </p:graphicFrame>
    </p:spTree>
    <p:extLst>
      <p:ext uri="{BB962C8B-B14F-4D97-AF65-F5344CB8AC3E}">
        <p14:creationId xmlns:p14="http://schemas.microsoft.com/office/powerpoint/2010/main" xmlns="" val="380733311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Impulse Response and Linear Systems</a:t>
            </a:r>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xmlns="" val="4168375959"/>
              </p:ext>
            </p:extLst>
          </p:nvPr>
        </p:nvGraphicFramePr>
        <p:xfrm>
          <a:off x="1788991" y="4095749"/>
          <a:ext cx="3649076" cy="1194986"/>
        </p:xfrm>
        <a:graphic>
          <a:graphicData uri="http://schemas.openxmlformats.org/presentationml/2006/ole">
            <p:oleObj spid="_x0000_s9218" name="Equation" r:id="rId4" imgW="1435100" imgH="469900" progId="Equation.3">
              <p:embed/>
            </p:oleObj>
          </a:graphicData>
        </a:graphic>
      </p:graphicFrame>
      <p:graphicFrame>
        <p:nvGraphicFramePr>
          <p:cNvPr id="94211" name="Object 3"/>
          <p:cNvGraphicFramePr>
            <a:graphicFrameLocks noChangeAspect="1"/>
          </p:cNvGraphicFramePr>
          <p:nvPr>
            <p:extLst>
              <p:ext uri="{D42A27DB-BD31-4B8C-83A1-F6EECF244321}">
                <p14:modId xmlns:p14="http://schemas.microsoft.com/office/powerpoint/2010/main" xmlns="" val="465856608"/>
              </p:ext>
            </p:extLst>
          </p:nvPr>
        </p:nvGraphicFramePr>
        <p:xfrm>
          <a:off x="6722698" y="4152693"/>
          <a:ext cx="3543916" cy="1067006"/>
        </p:xfrm>
        <a:graphic>
          <a:graphicData uri="http://schemas.openxmlformats.org/presentationml/2006/ole">
            <p:oleObj spid="_x0000_s9219" name="Equation" r:id="rId5" imgW="1435100" imgH="431800" progId="Equation.3">
              <p:embed/>
            </p:oleObj>
          </a:graphicData>
        </a:graphic>
      </p:graphicFrame>
      <p:sp>
        <p:nvSpPr>
          <p:cNvPr id="7" name="Content Placeholder 2"/>
          <p:cNvSpPr txBox="1">
            <a:spLocks/>
          </p:cNvSpPr>
          <p:nvPr/>
        </p:nvSpPr>
        <p:spPr>
          <a:xfrm>
            <a:off x="681103" y="1390651"/>
            <a:ext cx="10823599" cy="2674937"/>
          </a:xfrm>
          <a:prstGeom prst="rect">
            <a:avLst/>
          </a:prstGeom>
        </p:spPr>
        <p:txBody>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defTabSz="914400">
              <a:lnSpc>
                <a:spcPct val="150000"/>
              </a:lnSpc>
              <a:spcAft>
                <a:spcPts val="1200"/>
              </a:spcAft>
            </a:pPr>
            <a:r>
              <a:rPr lang="en-GB" dirty="0"/>
              <a:t>A linear time invariant system is characterised by its impulse response </a:t>
            </a:r>
            <a:r>
              <a:rPr lang="en-GB" i="1" dirty="0"/>
              <a:t>h</a:t>
            </a:r>
            <a:r>
              <a:rPr lang="en-GB" dirty="0"/>
              <a:t>(</a:t>
            </a:r>
            <a:r>
              <a:rPr lang="en-GB" i="1" dirty="0"/>
              <a:t>t</a:t>
            </a:r>
            <a:r>
              <a:rPr lang="en-GB" dirty="0"/>
              <a:t>) </a:t>
            </a:r>
            <a:r>
              <a:rPr lang="en-GB" dirty="0" smtClean="0"/>
              <a:t>or </a:t>
            </a:r>
            <a:r>
              <a:rPr lang="en-GB" i="1" dirty="0" smtClean="0"/>
              <a:t>h</a:t>
            </a:r>
            <a:r>
              <a:rPr lang="en-GB" dirty="0" smtClean="0"/>
              <a:t>(</a:t>
            </a:r>
            <a:r>
              <a:rPr lang="en-GB" i="1" dirty="0" smtClean="0"/>
              <a:t>n</a:t>
            </a:r>
            <a:r>
              <a:rPr lang="en-GB" dirty="0"/>
              <a:t>).</a:t>
            </a:r>
          </a:p>
          <a:p>
            <a:pPr defTabSz="914400">
              <a:lnSpc>
                <a:spcPct val="150000"/>
              </a:lnSpc>
            </a:pPr>
            <a:r>
              <a:rPr lang="en-GB" dirty="0"/>
              <a:t>Its output </a:t>
            </a:r>
            <a:r>
              <a:rPr lang="en-GB" i="1" dirty="0"/>
              <a:t>y</a:t>
            </a:r>
            <a:r>
              <a:rPr lang="en-GB" dirty="0"/>
              <a:t>(</a:t>
            </a:r>
            <a:r>
              <a:rPr lang="en-GB" i="1" dirty="0"/>
              <a:t>t</a:t>
            </a:r>
            <a:r>
              <a:rPr lang="en-GB" dirty="0"/>
              <a:t>) is formed by convolution of input signal </a:t>
            </a:r>
            <a:r>
              <a:rPr lang="en-GB" i="1" dirty="0"/>
              <a:t>x</a:t>
            </a:r>
            <a:r>
              <a:rPr lang="en-GB" dirty="0"/>
              <a:t>(</a:t>
            </a:r>
            <a:r>
              <a:rPr lang="en-GB" i="1" dirty="0"/>
              <a:t>t</a:t>
            </a:r>
            <a:r>
              <a:rPr lang="en-GB" dirty="0"/>
              <a:t>)  and system impulse</a:t>
            </a:r>
          </a:p>
          <a:p>
            <a:pPr marL="266700" indent="0" defTabSz="914400">
              <a:buNone/>
            </a:pPr>
            <a:r>
              <a:rPr lang="en-GB" dirty="0" smtClean="0"/>
              <a:t>Response </a:t>
            </a:r>
            <a:r>
              <a:rPr lang="en-GB" i="1" dirty="0" smtClean="0"/>
              <a:t>h</a:t>
            </a:r>
            <a:r>
              <a:rPr lang="en-GB" dirty="0" smtClean="0"/>
              <a:t>(</a:t>
            </a:r>
            <a:r>
              <a:rPr lang="en-GB" i="1" dirty="0" smtClean="0"/>
              <a:t>t</a:t>
            </a:r>
            <a:r>
              <a:rPr lang="en-GB" dirty="0" smtClean="0"/>
              <a:t>).</a:t>
            </a:r>
            <a:endParaRPr lang="en-GB" dirty="0"/>
          </a:p>
        </p:txBody>
      </p:sp>
    </p:spTree>
    <p:extLst>
      <p:ext uri="{BB962C8B-B14F-4D97-AF65-F5344CB8AC3E}">
        <p14:creationId xmlns:p14="http://schemas.microsoft.com/office/powerpoint/2010/main" xmlns="" val="262465648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Sampling and Reconstruction</a:t>
            </a:r>
            <a:endParaRPr lang="en-GB" dirty="0"/>
          </a:p>
        </p:txBody>
      </p:sp>
      <p:sp>
        <p:nvSpPr>
          <p:cNvPr id="3" name="TextBox 2"/>
          <p:cNvSpPr txBox="1"/>
          <p:nvPr/>
        </p:nvSpPr>
        <p:spPr>
          <a:xfrm>
            <a:off x="1170859" y="3781078"/>
            <a:ext cx="914281" cy="914400"/>
          </a:xfrm>
          <a:prstGeom prst="rect">
            <a:avLst/>
          </a:prstGeom>
        </p:spPr>
        <p:txBody>
          <a:bodyPr vert="horz" wrap="none" lIns="0" tIns="0" rIns="0" bIns="0" rtlCol="0" anchor="t">
            <a:noAutofit/>
          </a:bodyPr>
          <a:lstStyle/>
          <a:p>
            <a:endParaRPr lang="en-GB" sz="2800" dirty="0">
              <a:solidFill>
                <a:schemeClr val="accent1"/>
              </a:solidFill>
            </a:endParaRPr>
          </a:p>
        </p:txBody>
      </p:sp>
      <p:sp>
        <p:nvSpPr>
          <p:cNvPr id="4" name="Rectangle 3"/>
          <p:cNvSpPr/>
          <p:nvPr/>
        </p:nvSpPr>
        <p:spPr>
          <a:xfrm>
            <a:off x="1199430" y="2613283"/>
            <a:ext cx="9848133" cy="1384995"/>
          </a:xfrm>
          <a:prstGeom prst="rect">
            <a:avLst/>
          </a:prstGeom>
        </p:spPr>
        <p:txBody>
          <a:bodyPr wrap="square">
            <a:spAutoFit/>
          </a:bodyPr>
          <a:lstStyle/>
          <a:p>
            <a:pPr lvl="0" algn="ctr">
              <a:lnSpc>
                <a:spcPct val="150000"/>
              </a:lnSpc>
            </a:pPr>
            <a:r>
              <a:rPr lang="en-GB" sz="2800" dirty="0">
                <a:solidFill>
                  <a:srgbClr val="128CAB"/>
                </a:solidFill>
              </a:rPr>
              <a:t>Can we recreate from discrete-time samples the continuous-time </a:t>
            </a:r>
            <a:r>
              <a:rPr lang="en-GB" sz="2800" dirty="0" smtClean="0">
                <a:solidFill>
                  <a:srgbClr val="128CAB"/>
                </a:solidFill>
              </a:rPr>
              <a:t>signal </a:t>
            </a:r>
            <a:r>
              <a:rPr lang="en-GB" sz="2800" dirty="0">
                <a:solidFill>
                  <a:srgbClr val="128CAB"/>
                </a:solidFill>
              </a:rPr>
              <a:t>from which they were taken?</a:t>
            </a:r>
          </a:p>
        </p:txBody>
      </p:sp>
    </p:spTree>
    <p:extLst>
      <p:ext uri="{BB962C8B-B14F-4D97-AF65-F5344CB8AC3E}">
        <p14:creationId xmlns:p14="http://schemas.microsoft.com/office/powerpoint/2010/main" xmlns="" val="333699980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Digital to Analogue Conversion Using a Zero-Order Hold</a:t>
            </a:r>
            <a:endParaRPr lang="en-GB" dirty="0"/>
          </a:p>
        </p:txBody>
      </p:sp>
      <p:grpSp>
        <p:nvGrpSpPr>
          <p:cNvPr id="3" name="Group 2"/>
          <p:cNvGrpSpPr/>
          <p:nvPr/>
        </p:nvGrpSpPr>
        <p:grpSpPr>
          <a:xfrm>
            <a:off x="1653866" y="2058091"/>
            <a:ext cx="3075628" cy="1799362"/>
            <a:chOff x="2376489" y="2052637"/>
            <a:chExt cx="3076029" cy="1799362"/>
          </a:xfrm>
        </p:grpSpPr>
        <p:grpSp>
          <p:nvGrpSpPr>
            <p:cNvPr id="4" name="Group 15"/>
            <p:cNvGrpSpPr/>
            <p:nvPr/>
          </p:nvGrpSpPr>
          <p:grpSpPr>
            <a:xfrm>
              <a:off x="2376489" y="2052637"/>
              <a:ext cx="2976563" cy="1799362"/>
              <a:chOff x="1253003" y="2576325"/>
              <a:chExt cx="1856297" cy="1122151"/>
            </a:xfrm>
          </p:grpSpPr>
          <p:cxnSp>
            <p:nvCxnSpPr>
              <p:cNvPr id="7" name="Straight Connector 6"/>
              <p:cNvCxnSpPr/>
              <p:nvPr/>
            </p:nvCxnSpPr>
            <p:spPr>
              <a:xfrm flipH="1">
                <a:off x="1766601" y="2576325"/>
                <a:ext cx="2965" cy="867638"/>
              </a:xfrm>
              <a:prstGeom prst="line">
                <a:avLst/>
              </a:prstGeom>
              <a:ln w="190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440755" y="3443963"/>
                <a:ext cx="152400" cy="254513"/>
              </a:xfrm>
              <a:prstGeom prst="rect">
                <a:avLst/>
              </a:prstGeom>
            </p:spPr>
            <p:txBody>
              <a:bodyPr vert="horz" wrap="none" lIns="0" tIns="0" rIns="0" bIns="0" rtlCol="0" anchor="t">
                <a:noAutofit/>
              </a:bodyPr>
              <a:lstStyle/>
              <a:p>
                <a:pPr algn="l" defTabSz="914400"/>
                <a:r>
                  <a:rPr lang="en-GB" i="1" dirty="0" smtClean="0">
                    <a:cs typeface="Times New Roman" panose="02020603050405020304" pitchFamily="18" charset="0"/>
                  </a:rPr>
                  <a:t>T</a:t>
                </a:r>
                <a:endParaRPr lang="en-US" i="1" dirty="0" smtClean="0">
                  <a:cs typeface="Times New Roman" panose="02020603050405020304" pitchFamily="18" charset="0"/>
                </a:endParaRPr>
              </a:p>
            </p:txBody>
          </p:sp>
          <p:sp>
            <p:nvSpPr>
              <p:cNvPr id="9" name="TextBox 8"/>
              <p:cNvSpPr txBox="1"/>
              <p:nvPr/>
            </p:nvSpPr>
            <p:spPr>
              <a:xfrm>
                <a:off x="1635948" y="2724882"/>
                <a:ext cx="251398" cy="254513"/>
              </a:xfrm>
              <a:prstGeom prst="rect">
                <a:avLst/>
              </a:prstGeom>
            </p:spPr>
            <p:txBody>
              <a:bodyPr vert="horz" wrap="none" lIns="0" tIns="0" rIns="0" bIns="0" rtlCol="0" anchor="t">
                <a:noAutofit/>
              </a:bodyPr>
              <a:lstStyle/>
              <a:p>
                <a:pPr algn="l" defTabSz="914400"/>
                <a:r>
                  <a:rPr lang="en-GB" dirty="0" smtClean="0"/>
                  <a:t>1</a:t>
                </a:r>
                <a:endParaRPr lang="en-US" dirty="0" smtClean="0"/>
              </a:p>
            </p:txBody>
          </p:sp>
          <p:cxnSp>
            <p:nvCxnSpPr>
              <p:cNvPr id="10" name="Straight Connector 9"/>
              <p:cNvCxnSpPr/>
              <p:nvPr/>
            </p:nvCxnSpPr>
            <p:spPr>
              <a:xfrm flipV="1">
                <a:off x="1766597" y="2787464"/>
                <a:ext cx="0" cy="626329"/>
              </a:xfrm>
              <a:prstGeom prst="line">
                <a:avLst/>
              </a:prstGeom>
              <a:ln w="44450"/>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766601" y="2798475"/>
                <a:ext cx="738473" cy="0"/>
              </a:xfrm>
              <a:prstGeom prst="line">
                <a:avLst/>
              </a:prstGeom>
              <a:ln w="44450"/>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253003" y="3420651"/>
                <a:ext cx="1856297" cy="0"/>
              </a:xfrm>
              <a:prstGeom prst="line">
                <a:avLst/>
              </a:prstGeom>
              <a:ln w="190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2495550" y="2800343"/>
                <a:ext cx="0" cy="626329"/>
              </a:xfrm>
              <a:prstGeom prst="line">
                <a:avLst/>
              </a:prstGeom>
              <a:ln w="44450"/>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2495550" y="3418703"/>
                <a:ext cx="364475" cy="0"/>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1414008" y="3412762"/>
                <a:ext cx="364475" cy="0"/>
              </a:xfrm>
              <a:prstGeom prst="line">
                <a:avLst/>
              </a:prstGeom>
              <a:ln w="44450"/>
              <a:effectLst/>
            </p:spPr>
            <p:style>
              <a:lnRef idx="2">
                <a:schemeClr val="accent1"/>
              </a:lnRef>
              <a:fillRef idx="0">
                <a:schemeClr val="accent1"/>
              </a:fillRef>
              <a:effectRef idx="1">
                <a:schemeClr val="accent1"/>
              </a:effectRef>
              <a:fontRef idx="minor">
                <a:schemeClr val="tx1"/>
              </a:fontRef>
            </p:style>
          </p:cxnSp>
        </p:grpSp>
        <p:sp>
          <p:nvSpPr>
            <p:cNvPr id="5" name="TextBox 4"/>
            <p:cNvSpPr txBox="1"/>
            <p:nvPr/>
          </p:nvSpPr>
          <p:spPr>
            <a:xfrm>
              <a:off x="3138174" y="3423899"/>
              <a:ext cx="255479" cy="276559"/>
            </a:xfrm>
            <a:prstGeom prst="rect">
              <a:avLst/>
            </a:prstGeom>
          </p:spPr>
          <p:txBody>
            <a:bodyPr vert="horz" wrap="none" lIns="0" tIns="0" rIns="0" bIns="0" rtlCol="0" anchor="t">
              <a:noAutofit/>
            </a:bodyPr>
            <a:lstStyle/>
            <a:p>
              <a:pPr algn="l" defTabSz="914400"/>
              <a:r>
                <a:rPr lang="en-GB" dirty="0" smtClean="0"/>
                <a:t>0</a:t>
              </a:r>
              <a:endParaRPr lang="en-US" dirty="0" smtClean="0"/>
            </a:p>
          </p:txBody>
        </p:sp>
        <p:sp>
          <p:nvSpPr>
            <p:cNvPr id="6" name="TextBox 5"/>
            <p:cNvSpPr txBox="1"/>
            <p:nvPr/>
          </p:nvSpPr>
          <p:spPr>
            <a:xfrm>
              <a:off x="5208145" y="3419738"/>
              <a:ext cx="244373" cy="408110"/>
            </a:xfrm>
            <a:prstGeom prst="rect">
              <a:avLst/>
            </a:prstGeom>
          </p:spPr>
          <p:txBody>
            <a:bodyPr vert="horz" wrap="none" lIns="0" tIns="0" rIns="0" bIns="0" rtlCol="0" anchor="t">
              <a:noAutofit/>
            </a:bodyPr>
            <a:lstStyle/>
            <a:p>
              <a:pPr algn="l" defTabSz="914400"/>
              <a:r>
                <a:rPr lang="en-GB" i="1" dirty="0" smtClean="0">
                  <a:latin typeface="Times New Roman" panose="02020603050405020304" pitchFamily="18" charset="0"/>
                  <a:cs typeface="Times New Roman" panose="02020603050405020304" pitchFamily="18" charset="0"/>
                </a:rPr>
                <a:t>t</a:t>
              </a:r>
              <a:endParaRPr lang="en-US" i="1" dirty="0" smtClean="0">
                <a:latin typeface="Times New Roman" panose="02020603050405020304" pitchFamily="18" charset="0"/>
                <a:cs typeface="Times New Roman" panose="02020603050405020304" pitchFamily="18" charset="0"/>
              </a:endParaRPr>
            </a:p>
          </p:txBody>
        </p:sp>
      </p:grpSp>
      <p:grpSp>
        <p:nvGrpSpPr>
          <p:cNvPr id="16" name="Group 15"/>
          <p:cNvGrpSpPr/>
          <p:nvPr/>
        </p:nvGrpSpPr>
        <p:grpSpPr>
          <a:xfrm>
            <a:off x="1895460" y="3840824"/>
            <a:ext cx="8391485" cy="1924587"/>
            <a:chOff x="1714500" y="4003774"/>
            <a:chExt cx="8392578" cy="1924587"/>
          </a:xfrm>
        </p:grpSpPr>
        <p:grpSp>
          <p:nvGrpSpPr>
            <p:cNvPr id="17" name="Group 33"/>
            <p:cNvGrpSpPr/>
            <p:nvPr/>
          </p:nvGrpSpPr>
          <p:grpSpPr>
            <a:xfrm>
              <a:off x="1714500" y="4632436"/>
              <a:ext cx="2603089" cy="1219121"/>
              <a:chOff x="6431280" y="2442773"/>
              <a:chExt cx="2603089" cy="1219121"/>
            </a:xfrm>
          </p:grpSpPr>
          <p:cxnSp>
            <p:nvCxnSpPr>
              <p:cNvPr id="54" name="Straight Connector 53"/>
              <p:cNvCxnSpPr/>
              <p:nvPr/>
            </p:nvCxnSpPr>
            <p:spPr>
              <a:xfrm>
                <a:off x="6431280" y="3052333"/>
                <a:ext cx="2522220" cy="0"/>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8881969" y="3092984"/>
                <a:ext cx="152400" cy="254513"/>
              </a:xfrm>
              <a:prstGeom prst="rect">
                <a:avLst/>
              </a:prstGeom>
            </p:spPr>
            <p:txBody>
              <a:bodyPr vert="horz" wrap="none" lIns="0" tIns="0" rIns="0" bIns="0" rtlCol="0" anchor="t">
                <a:noAutofit/>
              </a:bodyPr>
              <a:lstStyle/>
              <a:p>
                <a:pPr algn="l" defTabSz="914400"/>
                <a:r>
                  <a:rPr lang="en-GB" i="1" dirty="0" smtClean="0">
                    <a:latin typeface="Times New Roman" panose="02020603050405020304" pitchFamily="18" charset="0"/>
                    <a:cs typeface="Times New Roman" panose="02020603050405020304" pitchFamily="18" charset="0"/>
                  </a:rPr>
                  <a:t>t</a:t>
                </a:r>
                <a:endParaRPr lang="en-US" i="1" dirty="0" smtClean="0">
                  <a:latin typeface="Times New Roman" panose="02020603050405020304" pitchFamily="18" charset="0"/>
                  <a:cs typeface="Times New Roman" panose="02020603050405020304" pitchFamily="18" charset="0"/>
                </a:endParaRPr>
              </a:p>
            </p:txBody>
          </p:sp>
          <p:sp>
            <p:nvSpPr>
              <p:cNvPr id="57" name="Freeform 56"/>
              <p:cNvSpPr/>
              <p:nvPr/>
            </p:nvSpPr>
            <p:spPr>
              <a:xfrm>
                <a:off x="6486494" y="2442773"/>
                <a:ext cx="2547875" cy="1219121"/>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 name="connsiteX0" fmla="*/ 0 w 2486025"/>
                  <a:gd name="connsiteY0" fmla="*/ 414369 h 857290"/>
                  <a:gd name="connsiteX1" fmla="*/ 347663 w 2486025"/>
                  <a:gd name="connsiteY1" fmla="*/ 123857 h 857290"/>
                  <a:gd name="connsiteX2" fmla="*/ 681038 w 2486025"/>
                  <a:gd name="connsiteY2" fmla="*/ 32 h 857290"/>
                  <a:gd name="connsiteX3" fmla="*/ 1066800 w 2486025"/>
                  <a:gd name="connsiteY3" fmla="*/ 133382 h 857290"/>
                  <a:gd name="connsiteX4" fmla="*/ 1404938 w 2486025"/>
                  <a:gd name="connsiteY4" fmla="*/ 423894 h 857290"/>
                  <a:gd name="connsiteX5" fmla="*/ 1728788 w 2486025"/>
                  <a:gd name="connsiteY5" fmla="*/ 728694 h 857290"/>
                  <a:gd name="connsiteX6" fmla="*/ 2124075 w 2486025"/>
                  <a:gd name="connsiteY6" fmla="*/ 857282 h 857290"/>
                  <a:gd name="connsiteX7" fmla="*/ 2486025 w 2486025"/>
                  <a:gd name="connsiteY7" fmla="*/ 723932 h 857290"/>
                  <a:gd name="connsiteX0" fmla="*/ 0 w 2124075"/>
                  <a:gd name="connsiteY0" fmla="*/ 414369 h 857290"/>
                  <a:gd name="connsiteX1" fmla="*/ 347663 w 2124075"/>
                  <a:gd name="connsiteY1" fmla="*/ 123857 h 857290"/>
                  <a:gd name="connsiteX2" fmla="*/ 681038 w 2124075"/>
                  <a:gd name="connsiteY2" fmla="*/ 32 h 857290"/>
                  <a:gd name="connsiteX3" fmla="*/ 1066800 w 2124075"/>
                  <a:gd name="connsiteY3" fmla="*/ 133382 h 857290"/>
                  <a:gd name="connsiteX4" fmla="*/ 1404938 w 2124075"/>
                  <a:gd name="connsiteY4" fmla="*/ 423894 h 857290"/>
                  <a:gd name="connsiteX5" fmla="*/ 1728788 w 2124075"/>
                  <a:gd name="connsiteY5" fmla="*/ 728694 h 857290"/>
                  <a:gd name="connsiteX6" fmla="*/ 2124075 w 2124075"/>
                  <a:gd name="connsiteY6" fmla="*/ 857282 h 857290"/>
                  <a:gd name="connsiteX0" fmla="*/ 0 w 1776412"/>
                  <a:gd name="connsiteY0" fmla="*/ 123857 h 857290"/>
                  <a:gd name="connsiteX1" fmla="*/ 333375 w 1776412"/>
                  <a:gd name="connsiteY1" fmla="*/ 32 h 857290"/>
                  <a:gd name="connsiteX2" fmla="*/ 719137 w 1776412"/>
                  <a:gd name="connsiteY2" fmla="*/ 133382 h 857290"/>
                  <a:gd name="connsiteX3" fmla="*/ 1057275 w 1776412"/>
                  <a:gd name="connsiteY3" fmla="*/ 423894 h 857290"/>
                  <a:gd name="connsiteX4" fmla="*/ 1381125 w 1776412"/>
                  <a:gd name="connsiteY4" fmla="*/ 728694 h 857290"/>
                  <a:gd name="connsiteX5" fmla="*/ 1776412 w 1776412"/>
                  <a:gd name="connsiteY5" fmla="*/ 85728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6412" h="857290">
                    <a:moveTo>
                      <a:pt x="0" y="123857"/>
                    </a:moveTo>
                    <a:cubicBezTo>
                      <a:pt x="113506" y="54801"/>
                      <a:pt x="213519" y="-1555"/>
                      <a:pt x="333375" y="32"/>
                    </a:cubicBezTo>
                    <a:cubicBezTo>
                      <a:pt x="453231" y="1619"/>
                      <a:pt x="598487" y="62738"/>
                      <a:pt x="719137" y="133382"/>
                    </a:cubicBezTo>
                    <a:cubicBezTo>
                      <a:pt x="839787" y="204026"/>
                      <a:pt x="946944" y="324675"/>
                      <a:pt x="1057275" y="423894"/>
                    </a:cubicBezTo>
                    <a:cubicBezTo>
                      <a:pt x="1167606" y="523113"/>
                      <a:pt x="1261269" y="656463"/>
                      <a:pt x="1381125" y="728694"/>
                    </a:cubicBezTo>
                    <a:cubicBezTo>
                      <a:pt x="1500981" y="800925"/>
                      <a:pt x="1650206" y="858076"/>
                      <a:pt x="1776412" y="857282"/>
                    </a:cubicBezTo>
                  </a:path>
                </a:pathLst>
              </a:custGeom>
              <a:noFill/>
              <a:ln w="254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Connector 57"/>
              <p:cNvCxnSpPr/>
              <p:nvPr/>
            </p:nvCxnSpPr>
            <p:spPr>
              <a:xfrm>
                <a:off x="7773772" y="2822561"/>
                <a:ext cx="0" cy="217298"/>
              </a:xfrm>
              <a:prstGeom prst="line">
                <a:avLst/>
              </a:prstGeom>
              <a:ln w="38100">
                <a:headEnd type="diamond"/>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762213" y="2483813"/>
                <a:ext cx="0" cy="554734"/>
              </a:xfrm>
              <a:prstGeom prst="line">
                <a:avLst/>
              </a:prstGeom>
              <a:ln w="38100">
                <a:headEnd type="diamond"/>
                <a:tailEnd type="none"/>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7266969" y="2503797"/>
                <a:ext cx="8469" cy="533819"/>
              </a:xfrm>
              <a:prstGeom prst="line">
                <a:avLst/>
              </a:prstGeom>
              <a:ln w="38100">
                <a:headEnd type="diamond"/>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8283634" y="3071247"/>
                <a:ext cx="0" cy="238222"/>
              </a:xfrm>
              <a:prstGeom prst="line">
                <a:avLst/>
              </a:prstGeom>
              <a:ln w="38100">
                <a:headEnd type="none"/>
                <a:tailEnd type="diamond"/>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H="1">
                <a:off x="8782087" y="3067989"/>
                <a:ext cx="2838" cy="554733"/>
              </a:xfrm>
              <a:prstGeom prst="line">
                <a:avLst/>
              </a:prstGeom>
              <a:ln w="38100">
                <a:headEnd type="none"/>
                <a:tailEnd type="diamond"/>
              </a:ln>
              <a:effectLst/>
            </p:spPr>
            <p:style>
              <a:lnRef idx="2">
                <a:schemeClr val="accent1"/>
              </a:lnRef>
              <a:fillRef idx="0">
                <a:schemeClr val="accent1"/>
              </a:fillRef>
              <a:effectRef idx="1">
                <a:schemeClr val="accent1"/>
              </a:effectRef>
              <a:fontRef idx="minor">
                <a:schemeClr val="tx1"/>
              </a:fontRef>
            </p:style>
          </p:cxnSp>
        </p:grpSp>
        <p:grpSp>
          <p:nvGrpSpPr>
            <p:cNvPr id="18" name="Group 49"/>
            <p:cNvGrpSpPr/>
            <p:nvPr/>
          </p:nvGrpSpPr>
          <p:grpSpPr>
            <a:xfrm>
              <a:off x="4954713" y="4003774"/>
              <a:ext cx="1546858" cy="1924587"/>
              <a:chOff x="5486404" y="3980914"/>
              <a:chExt cx="1546858" cy="1924587"/>
            </a:xfrm>
          </p:grpSpPr>
          <p:grpSp>
            <p:nvGrpSpPr>
              <p:cNvPr id="39" name="Group 84"/>
              <p:cNvGrpSpPr/>
              <p:nvPr/>
            </p:nvGrpSpPr>
            <p:grpSpPr>
              <a:xfrm>
                <a:off x="5486404" y="4308196"/>
                <a:ext cx="1493518" cy="1597305"/>
                <a:chOff x="1499778" y="2852138"/>
                <a:chExt cx="931414" cy="996141"/>
              </a:xfrm>
            </p:grpSpPr>
            <p:cxnSp>
              <p:nvCxnSpPr>
                <p:cNvPr id="48" name="Straight Connector 47"/>
                <p:cNvCxnSpPr/>
                <p:nvPr/>
              </p:nvCxnSpPr>
              <p:spPr>
                <a:xfrm>
                  <a:off x="1766601" y="2852138"/>
                  <a:ext cx="0" cy="591825"/>
                </a:xfrm>
                <a:prstGeom prst="line">
                  <a:avLst/>
                </a:prstGeom>
                <a:ln w="190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866445" y="3669333"/>
                  <a:ext cx="152400" cy="178946"/>
                </a:xfrm>
                <a:prstGeom prst="rect">
                  <a:avLst/>
                </a:prstGeom>
              </p:spPr>
              <p:txBody>
                <a:bodyPr vert="horz" wrap="none" lIns="0" tIns="0" rIns="0" bIns="0" rtlCol="0" anchor="t">
                  <a:noAutofit/>
                </a:bodyPr>
                <a:lstStyle/>
                <a:p>
                  <a:pPr algn="l" defTabSz="914400"/>
                  <a:r>
                    <a:rPr lang="en-GB" i="1" dirty="0" smtClean="0">
                      <a:cs typeface="Times New Roman" panose="02020603050405020304" pitchFamily="18" charset="0"/>
                    </a:rPr>
                    <a:t>T</a:t>
                  </a:r>
                  <a:endParaRPr lang="en-US" i="1" dirty="0" smtClean="0">
                    <a:cs typeface="Times New Roman" panose="02020603050405020304" pitchFamily="18" charset="0"/>
                  </a:endParaRPr>
                </a:p>
              </p:txBody>
            </p:sp>
            <p:cxnSp>
              <p:nvCxnSpPr>
                <p:cNvPr id="50" name="Straight Connector 49"/>
                <p:cNvCxnSpPr/>
                <p:nvPr/>
              </p:nvCxnSpPr>
              <p:spPr>
                <a:xfrm flipV="1">
                  <a:off x="1766597" y="3021819"/>
                  <a:ext cx="0" cy="391974"/>
                </a:xfrm>
                <a:prstGeom prst="line">
                  <a:avLst/>
                </a:prstGeom>
                <a:ln w="44450"/>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1766601" y="3031323"/>
                  <a:ext cx="273144" cy="0"/>
                </a:xfrm>
                <a:prstGeom prst="line">
                  <a:avLst/>
                </a:prstGeom>
                <a:ln w="44450"/>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H="1">
                  <a:off x="1499778" y="3413794"/>
                  <a:ext cx="931414" cy="0"/>
                </a:xfrm>
                <a:prstGeom prst="line">
                  <a:avLst/>
                </a:prstGeom>
                <a:ln w="190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a:off x="1596246" y="3412762"/>
                  <a:ext cx="182238" cy="1031"/>
                </a:xfrm>
                <a:prstGeom prst="line">
                  <a:avLst/>
                </a:prstGeom>
                <a:ln w="44450"/>
                <a:effectLst/>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6788889" y="5173375"/>
                <a:ext cx="244373" cy="408110"/>
              </a:xfrm>
              <a:prstGeom prst="rect">
                <a:avLst/>
              </a:prstGeom>
            </p:spPr>
            <p:txBody>
              <a:bodyPr vert="horz" wrap="none" lIns="0" tIns="0" rIns="0" bIns="0" rtlCol="0" anchor="t">
                <a:noAutofit/>
              </a:bodyPr>
              <a:lstStyle/>
              <a:p>
                <a:pPr algn="l" defTabSz="914400"/>
                <a:r>
                  <a:rPr lang="en-GB" i="1" dirty="0" smtClean="0">
                    <a:latin typeface="Times New Roman" panose="02020603050405020304" pitchFamily="18" charset="0"/>
                    <a:cs typeface="Times New Roman" panose="02020603050405020304" pitchFamily="18" charset="0"/>
                  </a:rPr>
                  <a:t>t</a:t>
                </a:r>
                <a:endParaRPr lang="en-US" i="1" dirty="0" smtClean="0">
                  <a:latin typeface="Times New Roman" panose="02020603050405020304" pitchFamily="18" charset="0"/>
                  <a:cs typeface="Times New Roman" panose="02020603050405020304" pitchFamily="18" charset="0"/>
                </a:endParaRPr>
              </a:p>
            </p:txBody>
          </p:sp>
          <p:sp>
            <p:nvSpPr>
              <p:cNvPr id="41" name="TextBox 40"/>
              <p:cNvSpPr txBox="1"/>
              <p:nvPr/>
            </p:nvSpPr>
            <p:spPr>
              <a:xfrm>
                <a:off x="5827180" y="3980914"/>
                <a:ext cx="632898" cy="254513"/>
              </a:xfrm>
              <a:prstGeom prst="rect">
                <a:avLst/>
              </a:prstGeom>
            </p:spPr>
            <p:txBody>
              <a:bodyPr vert="horz" wrap="none" lIns="0" tIns="0" rIns="0" bIns="0" rtlCol="0" anchor="t">
                <a:noAutofit/>
              </a:bodyPr>
              <a:lstStyle/>
              <a:p>
                <a:pPr algn="l" defTabSz="914400"/>
                <a:r>
                  <a:rPr lang="en-GB" sz="2000" i="1" dirty="0" smtClean="0">
                    <a:latin typeface="Times New Roman" panose="02020603050405020304" pitchFamily="18" charset="0"/>
                    <a:cs typeface="Times New Roman" panose="02020603050405020304" pitchFamily="18" charset="0"/>
                  </a:rPr>
                  <a:t>h</a:t>
                </a:r>
                <a:r>
                  <a:rPr lang="en-GB" sz="2000" dirty="0" smtClean="0">
                    <a:latin typeface="Times New Roman" panose="02020603050405020304" pitchFamily="18" charset="0"/>
                    <a:cs typeface="Times New Roman" panose="02020603050405020304" pitchFamily="18" charset="0"/>
                  </a:rPr>
                  <a:t>(</a:t>
                </a:r>
                <a:r>
                  <a:rPr lang="en-GB" sz="2000" i="1" dirty="0" smtClean="0">
                    <a:latin typeface="Times New Roman" panose="02020603050405020304" pitchFamily="18" charset="0"/>
                    <a:cs typeface="Times New Roman" panose="02020603050405020304" pitchFamily="18" charset="0"/>
                  </a:rPr>
                  <a:t>t</a:t>
                </a:r>
                <a:r>
                  <a:rPr lang="en-GB"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cxnSp>
            <p:nvCxnSpPr>
              <p:cNvPr id="42" name="Straight Connector 41"/>
              <p:cNvCxnSpPr/>
              <p:nvPr/>
            </p:nvCxnSpPr>
            <p:spPr>
              <a:xfrm flipV="1">
                <a:off x="6337857" y="4572663"/>
                <a:ext cx="0" cy="628528"/>
              </a:xfrm>
              <a:prstGeom prst="line">
                <a:avLst/>
              </a:prstGeom>
              <a:ln w="44450"/>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6323743" y="5207158"/>
                <a:ext cx="292218" cy="1653"/>
              </a:xfrm>
              <a:prstGeom prst="line">
                <a:avLst/>
              </a:prstGeom>
              <a:ln w="44450"/>
              <a:effectLst/>
            </p:spPr>
            <p:style>
              <a:lnRef idx="2">
                <a:schemeClr val="accent1"/>
              </a:lnRef>
              <a:fillRef idx="0">
                <a:schemeClr val="accent1"/>
              </a:fillRef>
              <a:effectRef idx="1">
                <a:schemeClr val="accent1"/>
              </a:effectRef>
              <a:fontRef idx="minor">
                <a:schemeClr val="tx1"/>
              </a:fontRef>
            </p:style>
          </p:cxnSp>
          <p:grpSp>
            <p:nvGrpSpPr>
              <p:cNvPr id="44" name="Group 48"/>
              <p:cNvGrpSpPr/>
              <p:nvPr/>
            </p:nvGrpSpPr>
            <p:grpSpPr>
              <a:xfrm rot="10800000">
                <a:off x="5933307" y="5281173"/>
                <a:ext cx="404550" cy="373337"/>
                <a:chOff x="6381807" y="2370580"/>
                <a:chExt cx="511755" cy="431483"/>
              </a:xfrm>
            </p:grpSpPr>
            <p:cxnSp>
              <p:nvCxnSpPr>
                <p:cNvPr id="45" name="Straight Connector 44"/>
                <p:cNvCxnSpPr/>
                <p:nvPr/>
              </p:nvCxnSpPr>
              <p:spPr>
                <a:xfrm flipH="1" flipV="1">
                  <a:off x="6381807" y="2370580"/>
                  <a:ext cx="1" cy="42741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flipV="1">
                  <a:off x="6893561" y="2374650"/>
                  <a:ext cx="1" cy="42741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381808" y="2444732"/>
                  <a:ext cx="511753" cy="0"/>
                </a:xfrm>
                <a:prstGeom prst="line">
                  <a:avLst/>
                </a:prstGeom>
                <a:ln w="127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grpSp>
        <p:sp>
          <p:nvSpPr>
            <p:cNvPr id="19" name="Right Arrow 18"/>
            <p:cNvSpPr/>
            <p:nvPr/>
          </p:nvSpPr>
          <p:spPr>
            <a:xfrm>
              <a:off x="6690360" y="4874199"/>
              <a:ext cx="647700" cy="367797"/>
            </a:xfrm>
            <a:prstGeom prst="rightArrow">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 name="Group 102"/>
            <p:cNvGrpSpPr/>
            <p:nvPr/>
          </p:nvGrpSpPr>
          <p:grpSpPr>
            <a:xfrm>
              <a:off x="7635240" y="5241996"/>
              <a:ext cx="2316397" cy="295164"/>
              <a:chOff x="6431280" y="3052333"/>
              <a:chExt cx="2603089" cy="295164"/>
            </a:xfrm>
          </p:grpSpPr>
          <p:cxnSp>
            <p:nvCxnSpPr>
              <p:cNvPr id="37" name="Straight Connector 36"/>
              <p:cNvCxnSpPr/>
              <p:nvPr/>
            </p:nvCxnSpPr>
            <p:spPr>
              <a:xfrm>
                <a:off x="6431280" y="3052333"/>
                <a:ext cx="2522220" cy="0"/>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8881969" y="3092984"/>
                <a:ext cx="152400" cy="254513"/>
              </a:xfrm>
              <a:prstGeom prst="rect">
                <a:avLst/>
              </a:prstGeom>
            </p:spPr>
            <p:txBody>
              <a:bodyPr vert="horz" wrap="none" lIns="0" tIns="0" rIns="0" bIns="0" rtlCol="0" anchor="t">
                <a:noAutofit/>
              </a:bodyPr>
              <a:lstStyle/>
              <a:p>
                <a:pPr algn="l" defTabSz="914400"/>
                <a:r>
                  <a:rPr lang="en-GB" i="1" dirty="0" smtClean="0">
                    <a:latin typeface="Times New Roman" panose="02020603050405020304" pitchFamily="18" charset="0"/>
                    <a:cs typeface="Times New Roman" panose="02020603050405020304" pitchFamily="18" charset="0"/>
                  </a:rPr>
                  <a:t>t</a:t>
                </a:r>
                <a:endParaRPr lang="en-US" i="1" dirty="0" smtClean="0">
                  <a:latin typeface="Times New Roman" panose="02020603050405020304" pitchFamily="18" charset="0"/>
                  <a:cs typeface="Times New Roman" panose="02020603050405020304" pitchFamily="18" charset="0"/>
                </a:endParaRPr>
              </a:p>
            </p:txBody>
          </p:sp>
        </p:grpSp>
        <p:grpSp>
          <p:nvGrpSpPr>
            <p:cNvPr id="21" name="Group 129"/>
            <p:cNvGrpSpPr/>
            <p:nvPr/>
          </p:nvGrpSpPr>
          <p:grpSpPr>
            <a:xfrm>
              <a:off x="7531429" y="4662715"/>
              <a:ext cx="2575649" cy="1149670"/>
              <a:chOff x="7234249" y="4662715"/>
              <a:chExt cx="2575649" cy="1149670"/>
            </a:xfrm>
          </p:grpSpPr>
          <p:cxnSp>
            <p:nvCxnSpPr>
              <p:cNvPr id="24" name="Straight Connector 23"/>
              <p:cNvCxnSpPr/>
              <p:nvPr/>
            </p:nvCxnSpPr>
            <p:spPr>
              <a:xfrm>
                <a:off x="7607629" y="4874199"/>
                <a:ext cx="330933"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925495" y="4686115"/>
                <a:ext cx="387925"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8290560" y="4866579"/>
                <a:ext cx="387925"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8662999" y="5243069"/>
                <a:ext cx="387925"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9041668" y="5604345"/>
                <a:ext cx="387925"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9421973" y="5797551"/>
                <a:ext cx="387925"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7923322" y="4662715"/>
                <a:ext cx="0" cy="2303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8298180" y="4665856"/>
                <a:ext cx="0" cy="2303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8678485" y="4845197"/>
                <a:ext cx="0" cy="39787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9050924" y="5222960"/>
                <a:ext cx="0" cy="39787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9429593" y="5582040"/>
                <a:ext cx="0" cy="2303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7622174" y="4859161"/>
                <a:ext cx="0" cy="39787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234249" y="5231671"/>
                <a:ext cx="387925" cy="0"/>
              </a:xfrm>
              <a:prstGeom prst="line">
                <a:avLst/>
              </a:prstGeom>
              <a:effectLst/>
            </p:spPr>
            <p:style>
              <a:lnRef idx="2">
                <a:schemeClr val="accent1"/>
              </a:lnRef>
              <a:fillRef idx="0">
                <a:schemeClr val="accent1"/>
              </a:fillRef>
              <a:effectRef idx="1">
                <a:schemeClr val="accent1"/>
              </a:effectRef>
              <a:fontRef idx="minor">
                <a:schemeClr val="tx1"/>
              </a:fontRef>
            </p:style>
          </p:cxnSp>
        </p:grpSp>
        <p:cxnSp>
          <p:nvCxnSpPr>
            <p:cNvPr id="22" name="Straight Connector 21"/>
            <p:cNvCxnSpPr/>
            <p:nvPr/>
          </p:nvCxnSpPr>
          <p:spPr>
            <a:xfrm flipV="1">
              <a:off x="7531429" y="4428852"/>
              <a:ext cx="0" cy="1499509"/>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485166" y="4051399"/>
              <a:ext cx="632898" cy="254513"/>
            </a:xfrm>
            <a:prstGeom prst="rect">
              <a:avLst/>
            </a:prstGeom>
          </p:spPr>
          <p:txBody>
            <a:bodyPr vert="horz" wrap="none" lIns="0" tIns="0" rIns="0" bIns="0" rtlCol="0" anchor="t">
              <a:noAutofit/>
            </a:bodyPr>
            <a:lstStyle/>
            <a:p>
              <a:pPr algn="l" defTabSz="914400"/>
              <a:r>
                <a:rPr lang="en-GB" sz="2000" i="1" dirty="0" smtClean="0">
                  <a:latin typeface="Times New Roman" panose="02020603050405020304" pitchFamily="18" charset="0"/>
                  <a:cs typeface="Times New Roman" panose="02020603050405020304" pitchFamily="18" charset="0"/>
                </a:rPr>
                <a:t>y</a:t>
              </a:r>
              <a:r>
                <a:rPr lang="en-GB" sz="2000" dirty="0" smtClean="0">
                  <a:latin typeface="Times New Roman" panose="02020603050405020304" pitchFamily="18" charset="0"/>
                  <a:cs typeface="Times New Roman" panose="02020603050405020304" pitchFamily="18" charset="0"/>
                </a:rPr>
                <a:t>(</a:t>
              </a:r>
              <a:r>
                <a:rPr lang="en-GB" sz="2000" i="1" dirty="0" smtClean="0">
                  <a:latin typeface="Times New Roman" panose="02020603050405020304" pitchFamily="18" charset="0"/>
                  <a:cs typeface="Times New Roman" panose="02020603050405020304" pitchFamily="18" charset="0"/>
                </a:rPr>
                <a:t>t</a:t>
              </a:r>
              <a:r>
                <a:rPr lang="en-GB" sz="2000" dirty="0" smtClean="0">
                  <a:latin typeface="Times New Roman" panose="02020603050405020304" pitchFamily="18" charset="0"/>
                  <a:cs typeface="Times New Roman" panose="02020603050405020304" pitchFamily="18" charset="0"/>
                </a:rPr>
                <a:t>)</a:t>
              </a:r>
              <a:r>
                <a:rPr lang="en-GB" sz="2000" i="1" dirty="0" smtClean="0">
                  <a:latin typeface="Times New Roman" panose="02020603050405020304" pitchFamily="18" charset="0"/>
                  <a:cs typeface="Times New Roman" panose="02020603050405020304" pitchFamily="18" charset="0"/>
                </a:rPr>
                <a:t> = y</a:t>
              </a:r>
              <a:r>
                <a:rPr lang="en-GB" sz="2000" dirty="0" smtClean="0">
                  <a:latin typeface="Times New Roman" panose="02020603050405020304" pitchFamily="18" charset="0"/>
                  <a:cs typeface="Times New Roman" panose="02020603050405020304" pitchFamily="18" charset="0"/>
                </a:rPr>
                <a:t>(</a:t>
              </a:r>
              <a:r>
                <a:rPr lang="en-GB" sz="2000" i="1" dirty="0" err="1" smtClean="0">
                  <a:latin typeface="Times New Roman" panose="02020603050405020304" pitchFamily="18" charset="0"/>
                  <a:cs typeface="Times New Roman" panose="02020603050405020304" pitchFamily="18" charset="0"/>
                </a:rPr>
                <a:t>nT</a:t>
              </a:r>
              <a:r>
                <a:rPr lang="en-GB" sz="2000" dirty="0" smtClean="0">
                  <a:latin typeface="Times New Roman" panose="02020603050405020304" pitchFamily="18" charset="0"/>
                  <a:cs typeface="Times New Roman" panose="02020603050405020304" pitchFamily="18" charset="0"/>
                </a:rPr>
                <a:t>) * h(t)</a:t>
              </a:r>
              <a:endParaRPr lang="en-US" sz="2000" dirty="0" smtClean="0">
                <a:latin typeface="Times New Roman" panose="02020603050405020304" pitchFamily="18" charset="0"/>
                <a:cs typeface="Times New Roman" panose="02020603050405020304" pitchFamily="18" charset="0"/>
              </a:endParaRPr>
            </a:p>
          </p:txBody>
        </p:sp>
      </p:grpSp>
      <p:sp>
        <p:nvSpPr>
          <p:cNvPr id="63" name="TextBox 62"/>
          <p:cNvSpPr txBox="1"/>
          <p:nvPr/>
        </p:nvSpPr>
        <p:spPr>
          <a:xfrm>
            <a:off x="1046579" y="1458101"/>
            <a:ext cx="10073797" cy="914400"/>
          </a:xfrm>
          <a:prstGeom prst="rect">
            <a:avLst/>
          </a:prstGeom>
        </p:spPr>
        <p:txBody>
          <a:bodyPr vert="horz" wrap="none" lIns="0" tIns="0" rIns="0" bIns="0" rtlCol="0" anchor="t">
            <a:noAutofit/>
          </a:bodyPr>
          <a:lstStyle/>
          <a:p>
            <a:pPr algn="l" defTabSz="914400"/>
            <a:r>
              <a:rPr lang="en-GB" sz="2000" dirty="0" smtClean="0"/>
              <a:t>A zero-order hold (ZOH) has the following impulse response</a:t>
            </a:r>
          </a:p>
        </p:txBody>
      </p:sp>
      <p:sp>
        <p:nvSpPr>
          <p:cNvPr id="64" name="TextBox 63"/>
          <p:cNvSpPr txBox="1"/>
          <p:nvPr/>
        </p:nvSpPr>
        <p:spPr>
          <a:xfrm>
            <a:off x="5760472" y="2296301"/>
            <a:ext cx="10073797" cy="914400"/>
          </a:xfrm>
          <a:prstGeom prst="rect">
            <a:avLst/>
          </a:prstGeom>
        </p:spPr>
        <p:txBody>
          <a:bodyPr vert="horz" wrap="none" lIns="0" tIns="0" rIns="0" bIns="0" rtlCol="0" anchor="t">
            <a:noAutofit/>
          </a:bodyPr>
          <a:lstStyle/>
          <a:p>
            <a:pPr algn="l" defTabSz="914400"/>
            <a:r>
              <a:rPr lang="en-GB" sz="2000" i="1" dirty="0" smtClean="0"/>
              <a:t>T</a:t>
            </a:r>
            <a:r>
              <a:rPr lang="en-GB" sz="2000" dirty="0" smtClean="0"/>
              <a:t> is the sampling period</a:t>
            </a:r>
          </a:p>
        </p:txBody>
      </p:sp>
      <p:graphicFrame>
        <p:nvGraphicFramePr>
          <p:cNvPr id="65" name="Object 64"/>
          <p:cNvGraphicFramePr>
            <a:graphicFrameLocks noChangeAspect="1"/>
          </p:cNvGraphicFramePr>
          <p:nvPr>
            <p:extLst>
              <p:ext uri="{D42A27DB-BD31-4B8C-83A1-F6EECF244321}">
                <p14:modId xmlns:p14="http://schemas.microsoft.com/office/powerpoint/2010/main" xmlns="" val="2029007201"/>
              </p:ext>
            </p:extLst>
          </p:nvPr>
        </p:nvGraphicFramePr>
        <p:xfrm>
          <a:off x="5873620" y="3000851"/>
          <a:ext cx="2279353" cy="407988"/>
        </p:xfrm>
        <a:graphic>
          <a:graphicData uri="http://schemas.openxmlformats.org/presentationml/2006/ole">
            <p:oleObj spid="_x0000_s8194" name="Equation" r:id="rId4" imgW="850531" imgH="203112" progId="Equation.3">
              <p:embed/>
            </p:oleObj>
          </a:graphicData>
        </a:graphic>
      </p:graphicFrame>
      <p:sp>
        <p:nvSpPr>
          <p:cNvPr id="66" name="TextBox 65"/>
          <p:cNvSpPr txBox="1"/>
          <p:nvPr/>
        </p:nvSpPr>
        <p:spPr>
          <a:xfrm>
            <a:off x="3314600" y="6038850"/>
            <a:ext cx="5556332" cy="361950"/>
          </a:xfrm>
          <a:prstGeom prst="rect">
            <a:avLst/>
          </a:prstGeom>
        </p:spPr>
        <p:txBody>
          <a:bodyPr vert="horz" wrap="none" lIns="0" tIns="0" rIns="0" bIns="0" rtlCol="0" anchor="t">
            <a:noAutofit/>
          </a:bodyPr>
          <a:lstStyle/>
          <a:p>
            <a:pPr algn="l" defTabSz="914400"/>
            <a:r>
              <a:rPr lang="en-GB" sz="2000" dirty="0" smtClean="0"/>
              <a:t>digital to analogue conversion using a zero-order hold</a:t>
            </a:r>
          </a:p>
        </p:txBody>
      </p:sp>
      <p:sp>
        <p:nvSpPr>
          <p:cNvPr id="67" name="TextBox 66"/>
          <p:cNvSpPr txBox="1"/>
          <p:nvPr/>
        </p:nvSpPr>
        <p:spPr>
          <a:xfrm>
            <a:off x="2037905" y="3850349"/>
            <a:ext cx="632816" cy="254513"/>
          </a:xfrm>
          <a:prstGeom prst="rect">
            <a:avLst/>
          </a:prstGeom>
        </p:spPr>
        <p:txBody>
          <a:bodyPr vert="horz" wrap="none" lIns="0" tIns="0" rIns="0" bIns="0" rtlCol="0" anchor="t">
            <a:noAutofit/>
          </a:bodyPr>
          <a:lstStyle/>
          <a:p>
            <a:pPr algn="l" defTabSz="914400"/>
            <a:r>
              <a:rPr lang="en-GB" sz="2000" i="1" dirty="0" smtClean="0">
                <a:latin typeface="Times New Roman" panose="02020603050405020304" pitchFamily="18" charset="0"/>
                <a:cs typeface="Times New Roman" panose="02020603050405020304" pitchFamily="18" charset="0"/>
              </a:rPr>
              <a:t>y</a:t>
            </a:r>
            <a:r>
              <a:rPr lang="en-GB" sz="2000" dirty="0" smtClean="0">
                <a:latin typeface="Times New Roman" panose="02020603050405020304" pitchFamily="18" charset="0"/>
                <a:cs typeface="Times New Roman" panose="02020603050405020304" pitchFamily="18" charset="0"/>
              </a:rPr>
              <a:t>(</a:t>
            </a:r>
            <a:r>
              <a:rPr lang="en-GB" sz="2000" i="1" dirty="0" err="1" smtClean="0">
                <a:latin typeface="Times New Roman" panose="02020603050405020304" pitchFamily="18" charset="0"/>
                <a:cs typeface="Times New Roman" panose="02020603050405020304" pitchFamily="18" charset="0"/>
              </a:rPr>
              <a:t>nT</a:t>
            </a:r>
            <a:r>
              <a:rPr lang="en-GB"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786937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Discrete Time Convolution</a:t>
            </a:r>
            <a:endParaRPr lang="en-GB" dirty="0"/>
          </a:p>
        </p:txBody>
      </p:sp>
      <p:sp>
        <p:nvSpPr>
          <p:cNvPr id="3" name="TextBox 2"/>
          <p:cNvSpPr txBox="1"/>
          <p:nvPr/>
        </p:nvSpPr>
        <p:spPr>
          <a:xfrm>
            <a:off x="914280" y="1603948"/>
            <a:ext cx="9483572" cy="1853627"/>
          </a:xfrm>
          <a:prstGeom prst="rect">
            <a:avLst/>
          </a:prstGeom>
        </p:spPr>
        <p:txBody>
          <a:bodyPr vert="horz" wrap="none" lIns="0" tIns="0" rIns="0" bIns="0" rtlCol="0" anchor="t">
            <a:noAutofit/>
          </a:bodyPr>
          <a:lstStyle/>
          <a:p>
            <a:pPr algn="l" defTabSz="914400">
              <a:lnSpc>
                <a:spcPct val="150000"/>
              </a:lnSpc>
            </a:pPr>
            <a:r>
              <a:rPr lang="en-GB" sz="2400" dirty="0" smtClean="0"/>
              <a:t>An arbitrary input signal </a:t>
            </a:r>
            <a:r>
              <a:rPr lang="en-GB" sz="2400" i="1" dirty="0" smtClean="0"/>
              <a:t>y</a:t>
            </a:r>
            <a:r>
              <a:rPr lang="en-GB" sz="2400" dirty="0" smtClean="0"/>
              <a:t>(</a:t>
            </a:r>
            <a:r>
              <a:rPr lang="en-GB" sz="2400" i="1" dirty="0" smtClean="0"/>
              <a:t>n</a:t>
            </a:r>
            <a:r>
              <a:rPr lang="en-GB" sz="2400" dirty="0" smtClean="0"/>
              <a:t>) may be decomposed into a sum of (delayed) </a:t>
            </a:r>
          </a:p>
          <a:p>
            <a:pPr algn="l" defTabSz="914400">
              <a:spcAft>
                <a:spcPts val="1200"/>
              </a:spcAft>
            </a:pPr>
            <a:r>
              <a:rPr lang="en-GB" sz="2400" dirty="0" smtClean="0"/>
              <a:t>weighted impulses.</a:t>
            </a:r>
          </a:p>
          <a:p>
            <a:pPr algn="l" defTabSz="914400">
              <a:lnSpc>
                <a:spcPct val="150000"/>
              </a:lnSpc>
            </a:pPr>
            <a:r>
              <a:rPr lang="en-GB" sz="2400" dirty="0" smtClean="0"/>
              <a:t>Corresponding output is formed by summing (delayed) weighted impulse responses.</a:t>
            </a:r>
          </a:p>
        </p:txBody>
      </p:sp>
      <p:sp>
        <p:nvSpPr>
          <p:cNvPr id="4" name="Rectangle 180"/>
          <p:cNvSpPr>
            <a:spLocks noChangeArrowheads="1"/>
          </p:cNvSpPr>
          <p:nvPr/>
        </p:nvSpPr>
        <p:spPr bwMode="auto">
          <a:xfrm>
            <a:off x="4481026" y="4657979"/>
            <a:ext cx="601555"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900" i="1" dirty="0">
                <a:solidFill>
                  <a:srgbClr val="000000"/>
                </a:solidFill>
                <a:latin typeface="Times New Roman" panose="02020603050405020304" pitchFamily="18" charset="0"/>
                <a:cs typeface="Times New Roman" panose="02020603050405020304" pitchFamily="18" charset="0"/>
              </a:rPr>
              <a:t>d</a:t>
            </a:r>
            <a:r>
              <a:rPr lang="en-US" altLang="en-US" sz="1900" dirty="0" smtClean="0">
                <a:solidFill>
                  <a:srgbClr val="000000"/>
                </a:solidFill>
                <a:latin typeface="Times New Roman" panose="02020603050405020304" pitchFamily="18" charset="0"/>
                <a:cs typeface="Times New Roman" panose="02020603050405020304" pitchFamily="18" charset="0"/>
              </a:rPr>
              <a:t>(</a:t>
            </a:r>
            <a:r>
              <a:rPr kumimoji="0" lang="en-US" altLang="en-US" sz="19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a:t>
            </a:r>
            <a:r>
              <a:rPr lang="en-US" altLang="en-US" sz="1900" dirty="0">
                <a:solidFill>
                  <a:srgbClr val="000000"/>
                </a:solidFill>
                <a:latin typeface="Times New Roman" panose="02020603050405020304" pitchFamily="18" charset="0"/>
                <a:cs typeface="Times New Roman" panose="02020603050405020304" pitchFamily="18" charset="0"/>
              </a:rPr>
              <a:t>)</a:t>
            </a:r>
            <a:endParaRPr kumimoji="0" lang="en-US" altLang="en-US" sz="18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183"/>
          <p:cNvSpPr>
            <a:spLocks noChangeArrowheads="1"/>
          </p:cNvSpPr>
          <p:nvPr/>
        </p:nvSpPr>
        <p:spPr bwMode="auto">
          <a:xfrm>
            <a:off x="1993187" y="5731517"/>
            <a:ext cx="1822339"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mn-lt"/>
                <a:cs typeface="Arial" pitchFamily="34" charset="0"/>
              </a:rPr>
              <a:t>Delta sequence</a:t>
            </a:r>
            <a:endParaRPr kumimoji="0" lang="en-US" altLang="en-US" sz="2000" b="0" i="0" u="none" strike="noStrike" cap="none" normalizeH="0" baseline="0" dirty="0" smtClean="0">
              <a:ln>
                <a:noFill/>
              </a:ln>
              <a:solidFill>
                <a:schemeClr val="tx1"/>
              </a:solidFill>
              <a:effectLst/>
              <a:latin typeface="+mn-lt"/>
              <a:cs typeface="Arial" pitchFamily="34" charset="0"/>
            </a:endParaRPr>
          </a:p>
        </p:txBody>
      </p:sp>
      <p:grpSp>
        <p:nvGrpSpPr>
          <p:cNvPr id="6" name="Group 5"/>
          <p:cNvGrpSpPr/>
          <p:nvPr/>
        </p:nvGrpSpPr>
        <p:grpSpPr>
          <a:xfrm>
            <a:off x="4478263" y="4677029"/>
            <a:ext cx="3004688" cy="739964"/>
            <a:chOff x="3011548" y="2379474"/>
            <a:chExt cx="3005079" cy="739964"/>
          </a:xfrm>
        </p:grpSpPr>
        <p:grpSp>
          <p:nvGrpSpPr>
            <p:cNvPr id="7" name="Group 14"/>
            <p:cNvGrpSpPr>
              <a:grpSpLocks/>
            </p:cNvGrpSpPr>
            <p:nvPr/>
          </p:nvGrpSpPr>
          <p:grpSpPr bwMode="auto">
            <a:xfrm>
              <a:off x="5218154" y="2727695"/>
              <a:ext cx="798473" cy="80963"/>
              <a:chOff x="2650" y="1614"/>
              <a:chExt cx="503" cy="51"/>
            </a:xfrm>
          </p:grpSpPr>
          <p:sp>
            <p:nvSpPr>
              <p:cNvPr id="12" name="Freeform 12"/>
              <p:cNvSpPr>
                <a:spLocks/>
              </p:cNvSpPr>
              <p:nvPr/>
            </p:nvSpPr>
            <p:spPr bwMode="auto">
              <a:xfrm>
                <a:off x="3059" y="1614"/>
                <a:ext cx="94" cy="51"/>
              </a:xfrm>
              <a:custGeom>
                <a:avLst/>
                <a:gdLst>
                  <a:gd name="T0" fmla="*/ 94 w 94"/>
                  <a:gd name="T1" fmla="*/ 25 h 51"/>
                  <a:gd name="T2" fmla="*/ 0 w 94"/>
                  <a:gd name="T3" fmla="*/ 51 h 51"/>
                  <a:gd name="T4" fmla="*/ 0 w 94"/>
                  <a:gd name="T5" fmla="*/ 0 h 51"/>
                  <a:gd name="T6" fmla="*/ 94 w 94"/>
                  <a:gd name="T7" fmla="*/ 25 h 51"/>
                </a:gdLst>
                <a:ahLst/>
                <a:cxnLst>
                  <a:cxn ang="0">
                    <a:pos x="T0" y="T1"/>
                  </a:cxn>
                  <a:cxn ang="0">
                    <a:pos x="T2" y="T3"/>
                  </a:cxn>
                  <a:cxn ang="0">
                    <a:pos x="T4" y="T5"/>
                  </a:cxn>
                  <a:cxn ang="0">
                    <a:pos x="T6" y="T7"/>
                  </a:cxn>
                </a:cxnLst>
                <a:rect l="0" t="0" r="r" b="b"/>
                <a:pathLst>
                  <a:path w="94" h="51">
                    <a:moveTo>
                      <a:pt x="94" y="25"/>
                    </a:moveTo>
                    <a:lnTo>
                      <a:pt x="0" y="51"/>
                    </a:lnTo>
                    <a:lnTo>
                      <a:pt x="0" y="0"/>
                    </a:lnTo>
                    <a:lnTo>
                      <a:pt x="94" y="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Line 13"/>
              <p:cNvSpPr>
                <a:spLocks noChangeShapeType="1"/>
              </p:cNvSpPr>
              <p:nvPr/>
            </p:nvSpPr>
            <p:spPr bwMode="auto">
              <a:xfrm flipH="1">
                <a:off x="2650" y="1639"/>
                <a:ext cx="469" cy="0"/>
              </a:xfrm>
              <a:prstGeom prst="line">
                <a:avLst/>
              </a:prstGeom>
              <a:noFill/>
              <a:ln w="14288">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 name="Rectangle 8"/>
            <p:cNvSpPr>
              <a:spLocks noChangeArrowheads="1"/>
            </p:cNvSpPr>
            <p:nvPr/>
          </p:nvSpPr>
          <p:spPr bwMode="auto">
            <a:xfrm>
              <a:off x="3841750" y="2379474"/>
              <a:ext cx="1357354" cy="739964"/>
            </a:xfrm>
            <a:prstGeom prst="rect">
              <a:avLst/>
            </a:prstGeom>
            <a:solidFill>
              <a:srgbClr val="FFFFFF"/>
            </a:solidFill>
            <a:ln w="142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12"/>
            <p:cNvSpPr>
              <a:spLocks noChangeArrowheads="1"/>
            </p:cNvSpPr>
            <p:nvPr/>
          </p:nvSpPr>
          <p:spPr bwMode="auto">
            <a:xfrm>
              <a:off x="4171177" y="2453057"/>
              <a:ext cx="67486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solidFill>
                    <a:srgbClr val="000000"/>
                  </a:solidFill>
                  <a:effectLst/>
                  <a:latin typeface="Times New Roman" pitchFamily="18" charset="0"/>
                  <a:cs typeface="Arial" pitchFamily="34" charset="0"/>
                </a:rPr>
                <a:t>LTI</a:t>
              </a:r>
            </a:p>
            <a:p>
              <a:pPr marL="0" marR="0" lvl="0" indent="0" algn="ctr" defTabSz="914400" rtl="0" eaLnBrk="1" fontAlgn="base" latinLnBrk="0" hangingPunct="1">
                <a:lnSpc>
                  <a:spcPct val="100000"/>
                </a:lnSpc>
                <a:spcBef>
                  <a:spcPct val="0"/>
                </a:spcBef>
                <a:spcAft>
                  <a:spcPct val="0"/>
                </a:spcAft>
                <a:buClrTx/>
                <a:buSzTx/>
                <a:buFontTx/>
                <a:buNone/>
                <a:tabLst/>
              </a:pPr>
              <a:r>
                <a:rPr lang="en-GB" altLang="en-US" sz="1900" dirty="0" smtClean="0">
                  <a:solidFill>
                    <a:srgbClr val="000000"/>
                  </a:solidFill>
                  <a:latin typeface="Times New Roman" pitchFamily="18" charset="0"/>
                </a:rPr>
                <a:t>system</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Freeform 12"/>
            <p:cNvSpPr>
              <a:spLocks/>
            </p:cNvSpPr>
            <p:nvPr/>
          </p:nvSpPr>
          <p:spPr bwMode="auto">
            <a:xfrm>
              <a:off x="3660803" y="2688377"/>
              <a:ext cx="149218" cy="80963"/>
            </a:xfrm>
            <a:custGeom>
              <a:avLst/>
              <a:gdLst>
                <a:gd name="T0" fmla="*/ 94 w 94"/>
                <a:gd name="T1" fmla="*/ 25 h 51"/>
                <a:gd name="T2" fmla="*/ 0 w 94"/>
                <a:gd name="T3" fmla="*/ 51 h 51"/>
                <a:gd name="T4" fmla="*/ 0 w 94"/>
                <a:gd name="T5" fmla="*/ 0 h 51"/>
                <a:gd name="T6" fmla="*/ 94 w 94"/>
                <a:gd name="T7" fmla="*/ 25 h 51"/>
              </a:gdLst>
              <a:ahLst/>
              <a:cxnLst>
                <a:cxn ang="0">
                  <a:pos x="T0" y="T1"/>
                </a:cxn>
                <a:cxn ang="0">
                  <a:pos x="T2" y="T3"/>
                </a:cxn>
                <a:cxn ang="0">
                  <a:pos x="T4" y="T5"/>
                </a:cxn>
                <a:cxn ang="0">
                  <a:pos x="T6" y="T7"/>
                </a:cxn>
              </a:cxnLst>
              <a:rect l="0" t="0" r="r" b="b"/>
              <a:pathLst>
                <a:path w="94" h="51">
                  <a:moveTo>
                    <a:pt x="94" y="25"/>
                  </a:moveTo>
                  <a:lnTo>
                    <a:pt x="0" y="51"/>
                  </a:lnTo>
                  <a:lnTo>
                    <a:pt x="0" y="0"/>
                  </a:lnTo>
                  <a:lnTo>
                    <a:pt x="94" y="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Line 13"/>
            <p:cNvSpPr>
              <a:spLocks noChangeShapeType="1"/>
            </p:cNvSpPr>
            <p:nvPr/>
          </p:nvSpPr>
          <p:spPr bwMode="auto">
            <a:xfrm flipH="1">
              <a:off x="3011548" y="2728065"/>
              <a:ext cx="744501" cy="0"/>
            </a:xfrm>
            <a:prstGeom prst="line">
              <a:avLst/>
            </a:prstGeom>
            <a:noFill/>
            <a:ln w="14288">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4" name="Rectangle 180"/>
          <p:cNvSpPr>
            <a:spLocks noChangeArrowheads="1"/>
          </p:cNvSpPr>
          <p:nvPr/>
        </p:nvSpPr>
        <p:spPr bwMode="auto">
          <a:xfrm>
            <a:off x="6965529" y="4677029"/>
            <a:ext cx="526945"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900" i="1" dirty="0">
                <a:solidFill>
                  <a:srgbClr val="000000"/>
                </a:solidFill>
                <a:latin typeface="Times New Roman" panose="02020603050405020304" pitchFamily="18" charset="0"/>
                <a:cs typeface="Times New Roman" panose="02020603050405020304" pitchFamily="18" charset="0"/>
              </a:rPr>
              <a:t>y</a:t>
            </a:r>
            <a:r>
              <a:rPr lang="en-US" altLang="en-US" sz="1900" dirty="0" smtClean="0">
                <a:solidFill>
                  <a:srgbClr val="000000"/>
                </a:solidFill>
                <a:latin typeface="Times New Roman" panose="02020603050405020304" pitchFamily="18" charset="0"/>
                <a:cs typeface="Times New Roman" panose="02020603050405020304" pitchFamily="18" charset="0"/>
              </a:rPr>
              <a:t>(</a:t>
            </a:r>
            <a:r>
              <a:rPr kumimoji="0" lang="en-US" altLang="en-US" sz="19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a:t>
            </a:r>
            <a:r>
              <a:rPr lang="en-US" altLang="en-US" sz="1900" dirty="0">
                <a:solidFill>
                  <a:srgbClr val="000000"/>
                </a:solidFill>
                <a:latin typeface="Times New Roman" panose="02020603050405020304" pitchFamily="18" charset="0"/>
                <a:cs typeface="Times New Roman" panose="02020603050405020304" pitchFamily="18" charset="0"/>
              </a:rPr>
              <a:t>)</a:t>
            </a:r>
            <a:endParaRPr kumimoji="0" lang="en-US" altLang="en-US" sz="18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Rectangle 183"/>
          <p:cNvSpPr>
            <a:spLocks noChangeArrowheads="1"/>
          </p:cNvSpPr>
          <p:nvPr/>
        </p:nvSpPr>
        <p:spPr bwMode="auto">
          <a:xfrm>
            <a:off x="8139237" y="5731516"/>
            <a:ext cx="1961183"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GB" altLang="en-US" sz="2000" dirty="0" smtClean="0">
                <a:solidFill>
                  <a:srgbClr val="000000"/>
                </a:solidFill>
                <a:latin typeface="+mn-lt"/>
              </a:rPr>
              <a:t>Impulse response</a:t>
            </a:r>
            <a:endParaRPr kumimoji="0" lang="en-US" altLang="en-US" sz="2000" b="0" i="0" u="none" strike="noStrike" cap="none" normalizeH="0" baseline="0" dirty="0" smtClean="0">
              <a:ln>
                <a:noFill/>
              </a:ln>
              <a:solidFill>
                <a:schemeClr val="tx1"/>
              </a:solidFill>
              <a:effectLst/>
              <a:latin typeface="+mn-lt"/>
              <a:cs typeface="Arial" pitchFamily="34" charset="0"/>
            </a:endParaRPr>
          </a:p>
        </p:txBody>
      </p:sp>
      <p:grpSp>
        <p:nvGrpSpPr>
          <p:cNvPr id="16" name="Group 15"/>
          <p:cNvGrpSpPr/>
          <p:nvPr/>
        </p:nvGrpSpPr>
        <p:grpSpPr>
          <a:xfrm>
            <a:off x="7782209" y="4438300"/>
            <a:ext cx="2691834" cy="1257191"/>
            <a:chOff x="4710086" y="2704071"/>
            <a:chExt cx="1964696" cy="917470"/>
          </a:xfrm>
        </p:grpSpPr>
        <p:cxnSp>
          <p:nvCxnSpPr>
            <p:cNvPr id="17" name="Straight Connector 16"/>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18" name="Group 34"/>
            <p:cNvGrpSpPr/>
            <p:nvPr/>
          </p:nvGrpSpPr>
          <p:grpSpPr>
            <a:xfrm>
              <a:off x="4710086" y="3332789"/>
              <a:ext cx="1953806" cy="88104"/>
              <a:chOff x="6910093" y="1755776"/>
              <a:chExt cx="1953806" cy="88104"/>
            </a:xfrm>
          </p:grpSpPr>
          <p:cxnSp>
            <p:nvCxnSpPr>
              <p:cNvPr id="23" name="Straight Connector 22"/>
              <p:cNvCxnSpPr/>
              <p:nvPr/>
            </p:nvCxnSpPr>
            <p:spPr>
              <a:xfrm flipV="1">
                <a:off x="6910093" y="1804193"/>
                <a:ext cx="1953806" cy="798"/>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9" name="Group 35"/>
            <p:cNvGrpSpPr/>
            <p:nvPr/>
          </p:nvGrpSpPr>
          <p:grpSpPr>
            <a:xfrm>
              <a:off x="4878939" y="3433149"/>
              <a:ext cx="503611" cy="188392"/>
              <a:chOff x="7031321" y="1856136"/>
              <a:chExt cx="503611" cy="188392"/>
            </a:xfrm>
          </p:grpSpPr>
          <p:sp>
            <p:nvSpPr>
              <p:cNvPr id="21" name="TextBox 20"/>
              <p:cNvSpPr txBox="1"/>
              <p:nvPr/>
            </p:nvSpPr>
            <p:spPr>
              <a:xfrm>
                <a:off x="7031321" y="1858790"/>
                <a:ext cx="183465" cy="185738"/>
              </a:xfrm>
              <a:prstGeom prst="rect">
                <a:avLst/>
              </a:prstGeom>
            </p:spPr>
            <p:txBody>
              <a:bodyPr vert="horz" wrap="none" lIns="0" tIns="0" rIns="0" bIns="0" rtlCol="0" anchor="t">
                <a:noAutofit/>
              </a:bodyPr>
              <a:lstStyle/>
              <a:p>
                <a:pPr algn="l" defTabSz="914400"/>
                <a:r>
                  <a:rPr lang="en-GB" sz="1200" dirty="0" smtClean="0"/>
                  <a:t>-1</a:t>
                </a:r>
                <a:endParaRPr lang="en-US" sz="1200" dirty="0" smtClean="0"/>
              </a:p>
            </p:txBody>
          </p:sp>
          <p:sp>
            <p:nvSpPr>
              <p:cNvPr id="22" name="TextBox 21"/>
              <p:cNvSpPr txBox="1"/>
              <p:nvPr/>
            </p:nvSpPr>
            <p:spPr>
              <a:xfrm>
                <a:off x="7421769" y="1856136"/>
                <a:ext cx="113163"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grpSp>
        <p:sp>
          <p:nvSpPr>
            <p:cNvPr id="20" name="TextBox 19"/>
            <p:cNvSpPr txBox="1"/>
            <p:nvPr/>
          </p:nvSpPr>
          <p:spPr>
            <a:xfrm>
              <a:off x="6563564" y="3380007"/>
              <a:ext cx="111218" cy="185738"/>
            </a:xfrm>
            <a:prstGeom prst="rect">
              <a:avLst/>
            </a:prstGeom>
          </p:spPr>
          <p:txBody>
            <a:bodyPr vert="horz" wrap="none" lIns="0" tIns="0" rIns="0" bIns="0" rtlCol="0" anchor="t">
              <a:noAutofit/>
            </a:bodyPr>
            <a:lstStyle/>
            <a:p>
              <a:pPr algn="l" defTabSz="914400"/>
              <a:r>
                <a:rPr lang="en-GB" i="1" dirty="0" smtClean="0">
                  <a:latin typeface="Times New Roman" panose="02020603050405020304" pitchFamily="18" charset="0"/>
                  <a:cs typeface="Times New Roman" panose="02020603050405020304" pitchFamily="18" charset="0"/>
                </a:rPr>
                <a:t>n</a:t>
              </a:r>
              <a:endParaRPr lang="en-US" i="1" dirty="0" smtClean="0">
                <a:latin typeface="Times New Roman" panose="02020603050405020304" pitchFamily="18" charset="0"/>
                <a:cs typeface="Times New Roman" panose="02020603050405020304" pitchFamily="18" charset="0"/>
              </a:endParaRPr>
            </a:p>
          </p:txBody>
        </p:sp>
      </p:grpSp>
      <p:sp>
        <p:nvSpPr>
          <p:cNvPr id="29" name="TextBox 28"/>
          <p:cNvSpPr txBox="1"/>
          <p:nvPr/>
        </p:nvSpPr>
        <p:spPr>
          <a:xfrm>
            <a:off x="9052343" y="5440977"/>
            <a:ext cx="251365" cy="254513"/>
          </a:xfrm>
          <a:prstGeom prst="rect">
            <a:avLst/>
          </a:prstGeom>
        </p:spPr>
        <p:txBody>
          <a:bodyPr vert="horz" wrap="none" lIns="0" tIns="0" rIns="0" bIns="0" rtlCol="0" anchor="t">
            <a:noAutofit/>
          </a:bodyPr>
          <a:lstStyle/>
          <a:p>
            <a:pPr algn="l" defTabSz="914400"/>
            <a:r>
              <a:rPr lang="en-GB" sz="1200" dirty="0" smtClean="0"/>
              <a:t>1</a:t>
            </a:r>
            <a:endParaRPr lang="en-US" sz="1200" dirty="0" smtClean="0"/>
          </a:p>
        </p:txBody>
      </p:sp>
      <p:sp>
        <p:nvSpPr>
          <p:cNvPr id="30" name="TextBox 29"/>
          <p:cNvSpPr txBox="1"/>
          <p:nvPr/>
        </p:nvSpPr>
        <p:spPr>
          <a:xfrm>
            <a:off x="9557103" y="5440976"/>
            <a:ext cx="251365" cy="232258"/>
          </a:xfrm>
          <a:prstGeom prst="rect">
            <a:avLst/>
          </a:prstGeom>
        </p:spPr>
        <p:txBody>
          <a:bodyPr vert="horz" wrap="none" lIns="0" tIns="0" rIns="0" bIns="0" rtlCol="0" anchor="t">
            <a:noAutofit/>
          </a:bodyPr>
          <a:lstStyle/>
          <a:p>
            <a:pPr algn="l" defTabSz="914400"/>
            <a:r>
              <a:rPr lang="en-GB" sz="1200" dirty="0"/>
              <a:t>2</a:t>
            </a:r>
            <a:endParaRPr lang="en-US" sz="1200" dirty="0" smtClean="0"/>
          </a:p>
        </p:txBody>
      </p:sp>
      <p:sp>
        <p:nvSpPr>
          <p:cNvPr id="31" name="TextBox 30"/>
          <p:cNvSpPr txBox="1"/>
          <p:nvPr/>
        </p:nvSpPr>
        <p:spPr>
          <a:xfrm>
            <a:off x="10065197" y="5442578"/>
            <a:ext cx="251365" cy="232258"/>
          </a:xfrm>
          <a:prstGeom prst="rect">
            <a:avLst/>
          </a:prstGeom>
        </p:spPr>
        <p:txBody>
          <a:bodyPr vert="horz" wrap="none" lIns="0" tIns="0" rIns="0" bIns="0" rtlCol="0" anchor="t">
            <a:noAutofit/>
          </a:bodyPr>
          <a:lstStyle/>
          <a:p>
            <a:pPr algn="l" defTabSz="914400"/>
            <a:r>
              <a:rPr lang="en-GB" sz="1200" dirty="0" smtClean="0"/>
              <a:t>3</a:t>
            </a:r>
          </a:p>
        </p:txBody>
      </p:sp>
      <p:sp>
        <p:nvSpPr>
          <p:cNvPr id="32" name="TextBox 31"/>
          <p:cNvSpPr txBox="1"/>
          <p:nvPr/>
        </p:nvSpPr>
        <p:spPr>
          <a:xfrm>
            <a:off x="7697146" y="4311042"/>
            <a:ext cx="632816" cy="254513"/>
          </a:xfrm>
          <a:prstGeom prst="rect">
            <a:avLst/>
          </a:prstGeom>
        </p:spPr>
        <p:txBody>
          <a:bodyPr vert="horz" wrap="none" lIns="0" tIns="0" rIns="0" bIns="0" rtlCol="0" anchor="t">
            <a:noAutofit/>
          </a:bodyPr>
          <a:lstStyle/>
          <a:p>
            <a:pPr algn="l" defTabSz="914400"/>
            <a:r>
              <a:rPr lang="en-GB" sz="1900" i="1" dirty="0">
                <a:latin typeface="Times New Roman" panose="02020603050405020304" pitchFamily="18" charset="0"/>
                <a:cs typeface="Times New Roman" panose="02020603050405020304" pitchFamily="18" charset="0"/>
              </a:rPr>
              <a:t>h</a:t>
            </a:r>
            <a:r>
              <a:rPr lang="en-GB" sz="1900" dirty="0" smtClean="0">
                <a:latin typeface="Times New Roman" panose="02020603050405020304" pitchFamily="18" charset="0"/>
                <a:cs typeface="Times New Roman" panose="02020603050405020304" pitchFamily="18" charset="0"/>
              </a:rPr>
              <a:t>(</a:t>
            </a:r>
            <a:r>
              <a:rPr lang="en-GB" sz="1900" i="1" dirty="0" smtClean="0">
                <a:latin typeface="Times New Roman" panose="02020603050405020304" pitchFamily="18" charset="0"/>
                <a:cs typeface="Times New Roman" panose="02020603050405020304" pitchFamily="18" charset="0"/>
              </a:rPr>
              <a:t>n</a:t>
            </a:r>
            <a:r>
              <a:rPr lang="en-GB" sz="1900" dirty="0">
                <a:latin typeface="Times New Roman" panose="02020603050405020304" pitchFamily="18" charset="0"/>
                <a:cs typeface="Times New Roman" panose="02020603050405020304" pitchFamily="18" charset="0"/>
              </a:rPr>
              <a:t>)</a:t>
            </a:r>
            <a:endParaRPr lang="en-US" sz="1900" dirty="0" smtClean="0">
              <a:latin typeface="Times New Roman" panose="02020603050405020304" pitchFamily="18" charset="0"/>
              <a:cs typeface="Times New Roman" panose="02020603050405020304" pitchFamily="18" charset="0"/>
            </a:endParaRPr>
          </a:p>
        </p:txBody>
      </p:sp>
      <p:cxnSp>
        <p:nvCxnSpPr>
          <p:cNvPr id="33" name="Straight Connector 32"/>
          <p:cNvCxnSpPr/>
          <p:nvPr/>
        </p:nvCxnSpPr>
        <p:spPr>
          <a:xfrm flipV="1">
            <a:off x="8595555" y="4721607"/>
            <a:ext cx="0" cy="626329"/>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9092312" y="4985933"/>
            <a:ext cx="1" cy="368491"/>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95166" y="5309615"/>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flipV="1">
            <a:off x="8085964" y="5374122"/>
            <a:ext cx="0" cy="33072"/>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9595624" y="5165909"/>
            <a:ext cx="179" cy="186504"/>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10100419" y="5284367"/>
            <a:ext cx="0" cy="70416"/>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nvGrpSpPr>
          <p:cNvPr id="39" name="Group 38"/>
          <p:cNvGrpSpPr/>
          <p:nvPr/>
        </p:nvGrpSpPr>
        <p:grpSpPr>
          <a:xfrm>
            <a:off x="1628510" y="4304263"/>
            <a:ext cx="2691834" cy="1365980"/>
            <a:chOff x="2519364" y="4257129"/>
            <a:chExt cx="2692185" cy="1365980"/>
          </a:xfrm>
        </p:grpSpPr>
        <p:grpSp>
          <p:nvGrpSpPr>
            <p:cNvPr id="40" name="Group 60"/>
            <p:cNvGrpSpPr/>
            <p:nvPr/>
          </p:nvGrpSpPr>
          <p:grpSpPr>
            <a:xfrm>
              <a:off x="2519364" y="4365918"/>
              <a:ext cx="2692185" cy="1257191"/>
              <a:chOff x="4710086" y="2704071"/>
              <a:chExt cx="1964696" cy="917470"/>
            </a:xfrm>
          </p:grpSpPr>
          <p:cxnSp>
            <p:nvCxnSpPr>
              <p:cNvPr id="51" name="Straight Connector 50"/>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52" name="Group 62"/>
              <p:cNvGrpSpPr/>
              <p:nvPr/>
            </p:nvGrpSpPr>
            <p:grpSpPr>
              <a:xfrm>
                <a:off x="4710086" y="3332789"/>
                <a:ext cx="1953806" cy="88104"/>
                <a:chOff x="6910093" y="1755776"/>
                <a:chExt cx="1953806" cy="88104"/>
              </a:xfrm>
            </p:grpSpPr>
            <p:cxnSp>
              <p:nvCxnSpPr>
                <p:cNvPr id="57" name="Straight Connector 56"/>
                <p:cNvCxnSpPr/>
                <p:nvPr/>
              </p:nvCxnSpPr>
              <p:spPr>
                <a:xfrm flipV="1">
                  <a:off x="6910093" y="1804193"/>
                  <a:ext cx="1953806" cy="798"/>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63"/>
              <p:cNvGrpSpPr/>
              <p:nvPr/>
            </p:nvGrpSpPr>
            <p:grpSpPr>
              <a:xfrm>
                <a:off x="4878939" y="3433149"/>
                <a:ext cx="503611" cy="188392"/>
                <a:chOff x="7031321" y="1856136"/>
                <a:chExt cx="503611" cy="188392"/>
              </a:xfrm>
            </p:grpSpPr>
            <p:sp>
              <p:nvSpPr>
                <p:cNvPr id="55" name="TextBox 54"/>
                <p:cNvSpPr txBox="1"/>
                <p:nvPr/>
              </p:nvSpPr>
              <p:spPr>
                <a:xfrm>
                  <a:off x="7031321" y="1858790"/>
                  <a:ext cx="183465" cy="185738"/>
                </a:xfrm>
                <a:prstGeom prst="rect">
                  <a:avLst/>
                </a:prstGeom>
              </p:spPr>
              <p:txBody>
                <a:bodyPr vert="horz" wrap="none" lIns="0" tIns="0" rIns="0" bIns="0" rtlCol="0" anchor="t">
                  <a:noAutofit/>
                </a:bodyPr>
                <a:lstStyle/>
                <a:p>
                  <a:pPr algn="l" defTabSz="914400"/>
                  <a:r>
                    <a:rPr lang="en-GB" sz="1200" dirty="0" smtClean="0"/>
                    <a:t>-1</a:t>
                  </a:r>
                  <a:endParaRPr lang="en-US" sz="1200" dirty="0" smtClean="0"/>
                </a:p>
              </p:txBody>
            </p:sp>
            <p:sp>
              <p:nvSpPr>
                <p:cNvPr id="56" name="TextBox 55"/>
                <p:cNvSpPr txBox="1"/>
                <p:nvPr/>
              </p:nvSpPr>
              <p:spPr>
                <a:xfrm>
                  <a:off x="7421769" y="1856136"/>
                  <a:ext cx="113163"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grpSp>
          <p:sp>
            <p:nvSpPr>
              <p:cNvPr id="54" name="TextBox 53"/>
              <p:cNvSpPr txBox="1"/>
              <p:nvPr/>
            </p:nvSpPr>
            <p:spPr>
              <a:xfrm>
                <a:off x="6563564" y="3380007"/>
                <a:ext cx="111218" cy="185738"/>
              </a:xfrm>
              <a:prstGeom prst="rect">
                <a:avLst/>
              </a:prstGeom>
            </p:spPr>
            <p:txBody>
              <a:bodyPr vert="horz" wrap="none" lIns="0" tIns="0" rIns="0" bIns="0" rtlCol="0" anchor="t">
                <a:noAutofit/>
              </a:bodyPr>
              <a:lstStyle/>
              <a:p>
                <a:pPr algn="l" defTabSz="914400"/>
                <a:r>
                  <a:rPr lang="en-GB" i="1" dirty="0" smtClean="0">
                    <a:latin typeface="Times New Roman" panose="02020603050405020304" pitchFamily="18" charset="0"/>
                    <a:cs typeface="Times New Roman" panose="02020603050405020304" pitchFamily="18" charset="0"/>
                  </a:rPr>
                  <a:t>n</a:t>
                </a:r>
                <a:endParaRPr lang="en-US" i="1" dirty="0" smtClean="0">
                  <a:latin typeface="Times New Roman" panose="02020603050405020304" pitchFamily="18" charset="0"/>
                  <a:cs typeface="Times New Roman" panose="02020603050405020304" pitchFamily="18" charset="0"/>
                </a:endParaRPr>
              </a:p>
            </p:txBody>
          </p:sp>
        </p:grpSp>
        <p:sp>
          <p:nvSpPr>
            <p:cNvPr id="41" name="TextBox 40"/>
            <p:cNvSpPr txBox="1"/>
            <p:nvPr/>
          </p:nvSpPr>
          <p:spPr>
            <a:xfrm>
              <a:off x="3789664" y="5368595"/>
              <a:ext cx="251398" cy="254513"/>
            </a:xfrm>
            <a:prstGeom prst="rect">
              <a:avLst/>
            </a:prstGeom>
          </p:spPr>
          <p:txBody>
            <a:bodyPr vert="horz" wrap="none" lIns="0" tIns="0" rIns="0" bIns="0" rtlCol="0" anchor="t">
              <a:noAutofit/>
            </a:bodyPr>
            <a:lstStyle/>
            <a:p>
              <a:pPr algn="l" defTabSz="914400"/>
              <a:r>
                <a:rPr lang="en-GB" sz="1200" dirty="0" smtClean="0"/>
                <a:t>1</a:t>
              </a:r>
              <a:endParaRPr lang="en-US" sz="1200" dirty="0" smtClean="0"/>
            </a:p>
          </p:txBody>
        </p:sp>
        <p:sp>
          <p:nvSpPr>
            <p:cNvPr id="42" name="TextBox 41"/>
            <p:cNvSpPr txBox="1"/>
            <p:nvPr/>
          </p:nvSpPr>
          <p:spPr>
            <a:xfrm>
              <a:off x="4294489" y="5368595"/>
              <a:ext cx="251398" cy="232258"/>
            </a:xfrm>
            <a:prstGeom prst="rect">
              <a:avLst/>
            </a:prstGeom>
          </p:spPr>
          <p:txBody>
            <a:bodyPr vert="horz" wrap="none" lIns="0" tIns="0" rIns="0" bIns="0" rtlCol="0" anchor="t">
              <a:noAutofit/>
            </a:bodyPr>
            <a:lstStyle/>
            <a:p>
              <a:pPr algn="l" defTabSz="914400"/>
              <a:r>
                <a:rPr lang="en-GB" sz="1200" dirty="0"/>
                <a:t>2</a:t>
              </a:r>
              <a:endParaRPr lang="en-US" sz="1200" dirty="0" smtClean="0"/>
            </a:p>
          </p:txBody>
        </p:sp>
        <p:sp>
          <p:nvSpPr>
            <p:cNvPr id="43" name="TextBox 42"/>
            <p:cNvSpPr txBox="1"/>
            <p:nvPr/>
          </p:nvSpPr>
          <p:spPr>
            <a:xfrm>
              <a:off x="4802650" y="5370197"/>
              <a:ext cx="251398" cy="232258"/>
            </a:xfrm>
            <a:prstGeom prst="rect">
              <a:avLst/>
            </a:prstGeom>
          </p:spPr>
          <p:txBody>
            <a:bodyPr vert="horz" wrap="none" lIns="0" tIns="0" rIns="0" bIns="0" rtlCol="0" anchor="t">
              <a:noAutofit/>
            </a:bodyPr>
            <a:lstStyle/>
            <a:p>
              <a:pPr algn="l" defTabSz="914400"/>
              <a:r>
                <a:rPr lang="en-GB" sz="1200" dirty="0" smtClean="0"/>
                <a:t>3</a:t>
              </a:r>
            </a:p>
          </p:txBody>
        </p:sp>
        <p:sp>
          <p:nvSpPr>
            <p:cNvPr id="44" name="TextBox 43"/>
            <p:cNvSpPr txBox="1"/>
            <p:nvPr/>
          </p:nvSpPr>
          <p:spPr>
            <a:xfrm>
              <a:off x="2559990" y="4257129"/>
              <a:ext cx="632898" cy="254513"/>
            </a:xfrm>
            <a:prstGeom prst="rect">
              <a:avLst/>
            </a:prstGeom>
          </p:spPr>
          <p:txBody>
            <a:bodyPr vert="horz" wrap="none" lIns="0" tIns="0" rIns="0" bIns="0" rtlCol="0" anchor="t">
              <a:noAutofit/>
            </a:bodyPr>
            <a:lstStyle/>
            <a:p>
              <a:pPr algn="l" defTabSz="914400"/>
              <a:r>
                <a:rPr lang="en-GB" sz="1900" i="1" dirty="0" smtClean="0">
                  <a:latin typeface="Times New Roman" panose="02020603050405020304" pitchFamily="18" charset="0"/>
                  <a:cs typeface="Times New Roman" panose="02020603050405020304" pitchFamily="18" charset="0"/>
                </a:rPr>
                <a:t>d</a:t>
              </a:r>
              <a:r>
                <a:rPr lang="en-GB" sz="1900" dirty="0" smtClean="0">
                  <a:latin typeface="Times New Roman" panose="02020603050405020304" pitchFamily="18" charset="0"/>
                  <a:cs typeface="Times New Roman" panose="02020603050405020304" pitchFamily="18" charset="0"/>
                </a:rPr>
                <a:t>(</a:t>
              </a:r>
              <a:r>
                <a:rPr lang="en-GB" sz="1900" i="1" dirty="0" smtClean="0">
                  <a:latin typeface="Times New Roman" panose="02020603050405020304" pitchFamily="18" charset="0"/>
                  <a:cs typeface="Times New Roman" panose="02020603050405020304" pitchFamily="18" charset="0"/>
                </a:rPr>
                <a:t>n</a:t>
              </a:r>
              <a:r>
                <a:rPr lang="en-GB" sz="1900" dirty="0">
                  <a:latin typeface="Times New Roman" panose="02020603050405020304" pitchFamily="18" charset="0"/>
                  <a:cs typeface="Times New Roman" panose="02020603050405020304" pitchFamily="18" charset="0"/>
                </a:rPr>
                <a:t>)</a:t>
              </a:r>
              <a:endParaRPr lang="en-US" sz="1900" dirty="0" smtClean="0">
                <a:latin typeface="Times New Roman" panose="02020603050405020304" pitchFamily="18" charset="0"/>
                <a:cs typeface="Times New Roman" panose="02020603050405020304" pitchFamily="18" charset="0"/>
              </a:endParaRPr>
            </a:p>
          </p:txBody>
        </p:sp>
        <p:cxnSp>
          <p:nvCxnSpPr>
            <p:cNvPr id="45" name="Straight Connector 44"/>
            <p:cNvCxnSpPr/>
            <p:nvPr/>
          </p:nvCxnSpPr>
          <p:spPr>
            <a:xfrm flipV="1">
              <a:off x="3342341" y="4658750"/>
              <a:ext cx="0" cy="626329"/>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3829637" y="5285082"/>
              <a:ext cx="0" cy="39817"/>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4332557" y="5237233"/>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2823159" y="5301741"/>
              <a:ext cx="0" cy="33072"/>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V="1">
              <a:off x="4333014" y="5292199"/>
              <a:ext cx="0" cy="33072"/>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4837876" y="5301709"/>
              <a:ext cx="0" cy="33072"/>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xmlns="" val="297786182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Convolution</a:t>
            </a:r>
            <a:endParaRPr lang="en-GB" dirty="0"/>
          </a:p>
        </p:txBody>
      </p:sp>
      <p:sp>
        <p:nvSpPr>
          <p:cNvPr id="3" name="TextBox 2"/>
          <p:cNvSpPr txBox="1"/>
          <p:nvPr/>
        </p:nvSpPr>
        <p:spPr>
          <a:xfrm>
            <a:off x="1017793" y="1618938"/>
            <a:ext cx="9905960" cy="4629462"/>
          </a:xfrm>
          <a:prstGeom prst="rect">
            <a:avLst/>
          </a:prstGeom>
        </p:spPr>
        <p:txBody>
          <a:bodyPr vert="horz" wrap="none" lIns="0" tIns="0" rIns="0" bIns="0" rtlCol="0" anchor="t">
            <a:noAutofit/>
          </a:bodyPr>
          <a:lstStyle/>
          <a:p>
            <a:pPr algn="l" defTabSz="914400"/>
            <a:r>
              <a:rPr lang="en-GB" sz="2400" dirty="0" smtClean="0"/>
              <a:t>Consider convolution from the point of view of the input signal</a:t>
            </a:r>
          </a:p>
          <a:p>
            <a:pPr algn="l" defTabSz="914400"/>
            <a:endParaRPr lang="en-GB" sz="2400" dirty="0" smtClean="0"/>
          </a:p>
          <a:p>
            <a:pPr algn="l" defTabSz="914400"/>
            <a:endParaRPr lang="en-GB" sz="2400" dirty="0" smtClean="0"/>
          </a:p>
          <a:p>
            <a:pPr algn="l" defTabSz="914400"/>
            <a:endParaRPr lang="en-GB" sz="2400" dirty="0" smtClean="0"/>
          </a:p>
          <a:p>
            <a:pPr algn="l" defTabSz="914400"/>
            <a:endParaRPr lang="en-GB" sz="2400" dirty="0" smtClean="0"/>
          </a:p>
          <a:p>
            <a:pPr algn="l" defTabSz="914400"/>
            <a:r>
              <a:rPr lang="en-GB" sz="2400" dirty="0" smtClean="0"/>
              <a:t>Each weighted impulse at the system input results in a weighted impulse response</a:t>
            </a:r>
          </a:p>
          <a:p>
            <a:pPr algn="l" defTabSz="914400"/>
            <a:r>
              <a:rPr lang="en-GB" sz="2400" dirty="0" smtClean="0"/>
              <a:t>at the system output.</a:t>
            </a:r>
          </a:p>
          <a:p>
            <a:pPr algn="l" defTabSz="914400"/>
            <a:endParaRPr lang="en-GB" sz="2400" dirty="0" smtClean="0"/>
          </a:p>
          <a:p>
            <a:pPr algn="l" defTabSz="914400"/>
            <a:r>
              <a:rPr lang="en-GB" sz="2400" dirty="0" smtClean="0"/>
              <a:t>Each input sample contributes to a number of output sample values.</a:t>
            </a:r>
          </a:p>
        </p:txBody>
      </p:sp>
      <p:graphicFrame>
        <p:nvGraphicFramePr>
          <p:cNvPr id="4" name="Object 3"/>
          <p:cNvGraphicFramePr>
            <a:graphicFrameLocks noChangeAspect="1"/>
          </p:cNvGraphicFramePr>
          <p:nvPr>
            <p:extLst>
              <p:ext uri="{D42A27DB-BD31-4B8C-83A1-F6EECF244321}">
                <p14:modId xmlns:p14="http://schemas.microsoft.com/office/powerpoint/2010/main" xmlns="" val="2252049180"/>
              </p:ext>
            </p:extLst>
          </p:nvPr>
        </p:nvGraphicFramePr>
        <p:xfrm>
          <a:off x="2345956" y="2476500"/>
          <a:ext cx="7463517" cy="432164"/>
        </p:xfrm>
        <a:graphic>
          <a:graphicData uri="http://schemas.openxmlformats.org/presentationml/2006/ole">
            <p:oleObj spid="_x0000_s10242" name="Equation" r:id="rId3" imgW="2984500" imgH="203200" progId="Equation.3">
              <p:embed/>
            </p:oleObj>
          </a:graphicData>
        </a:graphic>
      </p:graphicFrame>
    </p:spTree>
    <p:extLst>
      <p:ext uri="{BB962C8B-B14F-4D97-AF65-F5344CB8AC3E}">
        <p14:creationId xmlns:p14="http://schemas.microsoft.com/office/powerpoint/2010/main" xmlns="" val="53064646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Convolution</a:t>
            </a:r>
            <a:endParaRPr lang="en-GB" dirty="0"/>
          </a:p>
        </p:txBody>
      </p:sp>
      <p:grpSp>
        <p:nvGrpSpPr>
          <p:cNvPr id="5" name="Group 4"/>
          <p:cNvGrpSpPr/>
          <p:nvPr/>
        </p:nvGrpSpPr>
        <p:grpSpPr>
          <a:xfrm>
            <a:off x="6964571" y="586877"/>
            <a:ext cx="4481143" cy="1243275"/>
            <a:chOff x="7314345" y="87554"/>
            <a:chExt cx="4481727" cy="1243275"/>
          </a:xfrm>
        </p:grpSpPr>
        <p:grpSp>
          <p:nvGrpSpPr>
            <p:cNvPr id="6" name="Group 254124"/>
            <p:cNvGrpSpPr/>
            <p:nvPr/>
          </p:nvGrpSpPr>
          <p:grpSpPr>
            <a:xfrm>
              <a:off x="7314345" y="87554"/>
              <a:ext cx="4481727" cy="1243275"/>
              <a:chOff x="7314345" y="316154"/>
              <a:chExt cx="4481727" cy="1243275"/>
            </a:xfrm>
          </p:grpSpPr>
          <p:grpSp>
            <p:nvGrpSpPr>
              <p:cNvPr id="9" name="Group 85"/>
              <p:cNvGrpSpPr/>
              <p:nvPr/>
            </p:nvGrpSpPr>
            <p:grpSpPr>
              <a:xfrm>
                <a:off x="7314345" y="316154"/>
                <a:ext cx="4481727" cy="1243275"/>
                <a:chOff x="6836496" y="2032535"/>
                <a:chExt cx="4990626" cy="1384449"/>
              </a:xfrm>
            </p:grpSpPr>
            <p:grpSp>
              <p:nvGrpSpPr>
                <p:cNvPr id="14" name="Group 87"/>
                <p:cNvGrpSpPr/>
                <p:nvPr/>
              </p:nvGrpSpPr>
              <p:grpSpPr>
                <a:xfrm>
                  <a:off x="8635262" y="2159793"/>
                  <a:ext cx="3191860" cy="1253554"/>
                  <a:chOff x="5233431" y="2704071"/>
                  <a:chExt cx="2329348" cy="914816"/>
                </a:xfrm>
              </p:grpSpPr>
              <p:cxnSp>
                <p:nvCxnSpPr>
                  <p:cNvPr id="23" name="Straight Connector 22"/>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24" name="Group 99"/>
                  <p:cNvGrpSpPr/>
                  <p:nvPr/>
                </p:nvGrpSpPr>
                <p:grpSpPr>
                  <a:xfrm>
                    <a:off x="5233431" y="3334376"/>
                    <a:ext cx="2329348" cy="86517"/>
                    <a:chOff x="7433438" y="1757363"/>
                    <a:chExt cx="2329348" cy="86517"/>
                  </a:xfrm>
                </p:grpSpPr>
                <p:cxnSp>
                  <p:nvCxnSpPr>
                    <p:cNvPr id="27" name="Straight Connector 26"/>
                    <p:cNvCxnSpPr/>
                    <p:nvPr/>
                  </p:nvCxnSpPr>
                  <p:spPr>
                    <a:xfrm flipV="1">
                      <a:off x="7433438" y="1800226"/>
                      <a:ext cx="2329348" cy="6223"/>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5" name="TextBox 24"/>
                  <p:cNvSpPr txBox="1"/>
                  <p:nvPr/>
                </p:nvSpPr>
                <p:spPr>
                  <a:xfrm>
                    <a:off x="5269387" y="3433149"/>
                    <a:ext cx="113163"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6" name="TextBox 25"/>
                  <p:cNvSpPr txBox="1"/>
                  <p:nvPr/>
                </p:nvSpPr>
                <p:spPr>
                  <a:xfrm>
                    <a:off x="7415013" y="3356509"/>
                    <a:ext cx="111218" cy="185738"/>
                  </a:xfrm>
                  <a:prstGeom prst="rect">
                    <a:avLst/>
                  </a:prstGeom>
                </p:spPr>
                <p:txBody>
                  <a:bodyPr vert="horz" wrap="none" lIns="0" tIns="0" rIns="0" bIns="0" rtlCol="0" anchor="t">
                    <a:noAutofit/>
                  </a:bodyPr>
                  <a:lstStyle/>
                  <a:p>
                    <a:pPr algn="l" defTabSz="914400"/>
                    <a:r>
                      <a:rPr lang="en-GB" sz="1600" i="1" dirty="0" smtClean="0">
                        <a:latin typeface="Times New Roman" panose="02020603050405020304" pitchFamily="18" charset="0"/>
                        <a:cs typeface="Times New Roman" panose="02020603050405020304" pitchFamily="18" charset="0"/>
                      </a:rPr>
                      <a:t>n</a:t>
                    </a:r>
                    <a:endParaRPr lang="en-US" sz="1600" i="1" dirty="0" smtClean="0">
                      <a:latin typeface="Times New Roman" panose="02020603050405020304" pitchFamily="18" charset="0"/>
                      <a:cs typeface="Times New Roman" panose="02020603050405020304" pitchFamily="18" charset="0"/>
                    </a:endParaRPr>
                  </a:p>
                </p:txBody>
              </p:sp>
            </p:grpSp>
            <p:sp>
              <p:nvSpPr>
                <p:cNvPr id="15" name="TextBox 14"/>
                <p:cNvSpPr txBox="1"/>
                <p:nvPr/>
              </p:nvSpPr>
              <p:spPr>
                <a:xfrm>
                  <a:off x="9188434" y="3162471"/>
                  <a:ext cx="251398" cy="254513"/>
                </a:xfrm>
                <a:prstGeom prst="rect">
                  <a:avLst/>
                </a:prstGeom>
              </p:spPr>
              <p:txBody>
                <a:bodyPr vert="horz" wrap="none" lIns="0" tIns="0" rIns="0" bIns="0" rtlCol="0" anchor="t">
                  <a:noAutofit/>
                </a:bodyPr>
                <a:lstStyle/>
                <a:p>
                  <a:pPr algn="l" defTabSz="914400"/>
                  <a:r>
                    <a:rPr lang="en-GB" sz="1200" dirty="0" smtClean="0"/>
                    <a:t>1</a:t>
                  </a:r>
                  <a:endParaRPr lang="en-US" sz="1200" dirty="0" smtClean="0"/>
                </a:p>
              </p:txBody>
            </p:sp>
            <p:sp>
              <p:nvSpPr>
                <p:cNvPr id="16" name="TextBox 15"/>
                <p:cNvSpPr txBox="1"/>
                <p:nvPr/>
              </p:nvSpPr>
              <p:spPr>
                <a:xfrm>
                  <a:off x="9693259" y="3162471"/>
                  <a:ext cx="251398" cy="232258"/>
                </a:xfrm>
                <a:prstGeom prst="rect">
                  <a:avLst/>
                </a:prstGeom>
              </p:spPr>
              <p:txBody>
                <a:bodyPr vert="horz" wrap="none" lIns="0" tIns="0" rIns="0" bIns="0" rtlCol="0" anchor="t">
                  <a:noAutofit/>
                </a:bodyPr>
                <a:lstStyle/>
                <a:p>
                  <a:pPr algn="l" defTabSz="914400"/>
                  <a:r>
                    <a:rPr lang="en-GB" sz="1200" dirty="0"/>
                    <a:t>2</a:t>
                  </a:r>
                  <a:endParaRPr lang="en-US" sz="1200" dirty="0" smtClean="0"/>
                </a:p>
              </p:txBody>
            </p:sp>
            <p:sp>
              <p:nvSpPr>
                <p:cNvPr id="17" name="TextBox 16"/>
                <p:cNvSpPr txBox="1"/>
                <p:nvPr/>
              </p:nvSpPr>
              <p:spPr>
                <a:xfrm>
                  <a:off x="10201420" y="3164073"/>
                  <a:ext cx="251398" cy="232258"/>
                </a:xfrm>
                <a:prstGeom prst="rect">
                  <a:avLst/>
                </a:prstGeom>
              </p:spPr>
              <p:txBody>
                <a:bodyPr vert="horz" wrap="none" lIns="0" tIns="0" rIns="0" bIns="0" rtlCol="0" anchor="t">
                  <a:noAutofit/>
                </a:bodyPr>
                <a:lstStyle/>
                <a:p>
                  <a:pPr algn="l" defTabSz="914400"/>
                  <a:r>
                    <a:rPr lang="en-GB" sz="1200" dirty="0" smtClean="0"/>
                    <a:t>3</a:t>
                  </a:r>
                </a:p>
              </p:txBody>
            </p:sp>
            <p:sp>
              <p:nvSpPr>
                <p:cNvPr id="18" name="TextBox 17"/>
                <p:cNvSpPr txBox="1"/>
                <p:nvPr/>
              </p:nvSpPr>
              <p:spPr>
                <a:xfrm>
                  <a:off x="6836496" y="2032535"/>
                  <a:ext cx="632898" cy="254513"/>
                </a:xfrm>
                <a:prstGeom prst="rect">
                  <a:avLst/>
                </a:prstGeom>
              </p:spPr>
              <p:txBody>
                <a:bodyPr vert="horz" wrap="none" lIns="0" tIns="0" rIns="0" bIns="0" rtlCol="0" anchor="t">
                  <a:noAutofit/>
                </a:bodyPr>
                <a:lstStyle/>
                <a:p>
                  <a:pPr algn="l" defTabSz="914400"/>
                  <a:r>
                    <a:rPr lang="en-GB" sz="2000" dirty="0" smtClean="0">
                      <a:cs typeface="Times New Roman" panose="02020603050405020304" pitchFamily="18" charset="0"/>
                    </a:rPr>
                    <a:t>response to </a:t>
                  </a:r>
                  <a:r>
                    <a:rPr lang="en-GB" sz="2000" i="1" dirty="0" smtClean="0">
                      <a:cs typeface="Times New Roman" panose="02020603050405020304" pitchFamily="18" charset="0"/>
                    </a:rPr>
                    <a:t>x(</a:t>
                  </a:r>
                  <a:r>
                    <a:rPr lang="en-GB" sz="2000" dirty="0" smtClean="0">
                      <a:cs typeface="Times New Roman" panose="02020603050405020304" pitchFamily="18" charset="0"/>
                    </a:rPr>
                    <a:t>0</a:t>
                  </a:r>
                  <a:r>
                    <a:rPr lang="en-GB" sz="2000" dirty="0">
                      <a:cs typeface="Times New Roman" panose="02020603050405020304" pitchFamily="18" charset="0"/>
                    </a:rPr>
                    <a:t>)</a:t>
                  </a:r>
                  <a:endParaRPr lang="en-US" sz="2000" dirty="0" smtClean="0">
                    <a:cs typeface="Times New Roman" panose="02020603050405020304" pitchFamily="18" charset="0"/>
                  </a:endParaRPr>
                </a:p>
              </p:txBody>
            </p:sp>
            <p:cxnSp>
              <p:nvCxnSpPr>
                <p:cNvPr id="19" name="Straight Connector 18"/>
                <p:cNvCxnSpPr/>
                <p:nvPr/>
              </p:nvCxnSpPr>
              <p:spPr>
                <a:xfrm flipV="1">
                  <a:off x="8731588" y="3069431"/>
                  <a:ext cx="0" cy="59259"/>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V="1">
                  <a:off x="9228407" y="3069431"/>
                  <a:ext cx="0" cy="6488"/>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V="1">
                  <a:off x="9731785" y="3090641"/>
                  <a:ext cx="179" cy="4478"/>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flipV="1">
                  <a:off x="10230585" y="3071819"/>
                  <a:ext cx="6061" cy="28322"/>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cxnSp>
            <p:nvCxnSpPr>
              <p:cNvPr id="10" name="Straight Connector 9"/>
              <p:cNvCxnSpPr/>
              <p:nvPr/>
            </p:nvCxnSpPr>
            <p:spPr>
              <a:xfrm>
                <a:off x="11275365" y="1218330"/>
                <a:ext cx="0" cy="10353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0818861" y="1227006"/>
                <a:ext cx="0" cy="1035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flipV="1">
                <a:off x="10817730" y="1252132"/>
                <a:ext cx="1131" cy="14327"/>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11275365" y="1261696"/>
                <a:ext cx="0" cy="19222"/>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sp>
          <p:nvSpPr>
            <p:cNvPr id="7" name="TextBox 6"/>
            <p:cNvSpPr txBox="1"/>
            <p:nvPr/>
          </p:nvSpPr>
          <p:spPr>
            <a:xfrm>
              <a:off x="10767828" y="1103830"/>
              <a:ext cx="225763" cy="208574"/>
            </a:xfrm>
            <a:prstGeom prst="rect">
              <a:avLst/>
            </a:prstGeom>
          </p:spPr>
          <p:txBody>
            <a:bodyPr vert="horz" wrap="none" lIns="0" tIns="0" rIns="0" bIns="0" rtlCol="0" anchor="t">
              <a:noAutofit/>
            </a:bodyPr>
            <a:lstStyle/>
            <a:p>
              <a:pPr algn="l" defTabSz="914400"/>
              <a:r>
                <a:rPr lang="en-GB" sz="1200" dirty="0" smtClean="0"/>
                <a:t>4</a:t>
              </a:r>
            </a:p>
          </p:txBody>
        </p:sp>
        <p:sp>
          <p:nvSpPr>
            <p:cNvPr id="8" name="TextBox 7"/>
            <p:cNvSpPr txBox="1"/>
            <p:nvPr/>
          </p:nvSpPr>
          <p:spPr>
            <a:xfrm>
              <a:off x="11231738" y="1103004"/>
              <a:ext cx="225763" cy="208574"/>
            </a:xfrm>
            <a:prstGeom prst="rect">
              <a:avLst/>
            </a:prstGeom>
          </p:spPr>
          <p:txBody>
            <a:bodyPr vert="horz" wrap="none" lIns="0" tIns="0" rIns="0" bIns="0" rtlCol="0" anchor="t">
              <a:noAutofit/>
            </a:bodyPr>
            <a:lstStyle/>
            <a:p>
              <a:pPr algn="l" defTabSz="914400"/>
              <a:r>
                <a:rPr lang="en-GB" sz="1200" dirty="0"/>
                <a:t>5</a:t>
              </a:r>
              <a:endParaRPr lang="en-GB" sz="1200" dirty="0" smtClean="0"/>
            </a:p>
          </p:txBody>
        </p:sp>
      </p:grpSp>
      <p:grpSp>
        <p:nvGrpSpPr>
          <p:cNvPr id="31" name="Group 30"/>
          <p:cNvGrpSpPr/>
          <p:nvPr/>
        </p:nvGrpSpPr>
        <p:grpSpPr>
          <a:xfrm>
            <a:off x="8579703" y="702182"/>
            <a:ext cx="2866009" cy="1128994"/>
            <a:chOff x="6056606" y="551414"/>
            <a:chExt cx="2866382" cy="1128994"/>
          </a:xfrm>
        </p:grpSpPr>
        <p:grpSp>
          <p:nvGrpSpPr>
            <p:cNvPr id="32" name="Group 186"/>
            <p:cNvGrpSpPr/>
            <p:nvPr/>
          </p:nvGrpSpPr>
          <p:grpSpPr>
            <a:xfrm>
              <a:off x="6056606" y="551414"/>
              <a:ext cx="2866382" cy="1128994"/>
              <a:chOff x="8929687" y="201835"/>
              <a:chExt cx="2866382" cy="1128994"/>
            </a:xfrm>
          </p:grpSpPr>
          <p:grpSp>
            <p:nvGrpSpPr>
              <p:cNvPr id="34" name="Group 188"/>
              <p:cNvGrpSpPr/>
              <p:nvPr/>
            </p:nvGrpSpPr>
            <p:grpSpPr>
              <a:xfrm>
                <a:off x="8929687" y="201835"/>
                <a:ext cx="2866382" cy="1128994"/>
                <a:chOff x="8929687" y="430435"/>
                <a:chExt cx="2866382" cy="1128994"/>
              </a:xfrm>
            </p:grpSpPr>
            <p:grpSp>
              <p:nvGrpSpPr>
                <p:cNvPr id="37" name="Group 199"/>
                <p:cNvGrpSpPr/>
                <p:nvPr/>
              </p:nvGrpSpPr>
              <p:grpSpPr>
                <a:xfrm>
                  <a:off x="8929687" y="430435"/>
                  <a:ext cx="2866382" cy="1128994"/>
                  <a:chOff x="8635262" y="2159793"/>
                  <a:chExt cx="3191860" cy="1257191"/>
                </a:xfrm>
              </p:grpSpPr>
              <p:grpSp>
                <p:nvGrpSpPr>
                  <p:cNvPr id="42" name="Group 204"/>
                  <p:cNvGrpSpPr/>
                  <p:nvPr/>
                </p:nvGrpSpPr>
                <p:grpSpPr>
                  <a:xfrm>
                    <a:off x="8635262" y="2159793"/>
                    <a:ext cx="3191860" cy="1253554"/>
                    <a:chOff x="5233431" y="2704071"/>
                    <a:chExt cx="2329348" cy="914816"/>
                  </a:xfrm>
                </p:grpSpPr>
                <p:cxnSp>
                  <p:nvCxnSpPr>
                    <p:cNvPr id="51" name="Straight Connector 50"/>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52" name="Group 215"/>
                    <p:cNvGrpSpPr/>
                    <p:nvPr/>
                  </p:nvGrpSpPr>
                  <p:grpSpPr>
                    <a:xfrm>
                      <a:off x="5233431" y="3334376"/>
                      <a:ext cx="2329348" cy="86517"/>
                      <a:chOff x="7433438" y="1757363"/>
                      <a:chExt cx="2329348" cy="86517"/>
                    </a:xfrm>
                  </p:grpSpPr>
                  <p:cxnSp>
                    <p:nvCxnSpPr>
                      <p:cNvPr id="55" name="Straight Connector 54"/>
                      <p:cNvCxnSpPr/>
                      <p:nvPr/>
                    </p:nvCxnSpPr>
                    <p:spPr>
                      <a:xfrm flipV="1">
                        <a:off x="7433438" y="1800226"/>
                        <a:ext cx="2329348" cy="6223"/>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3" name="TextBox 52"/>
                    <p:cNvSpPr txBox="1"/>
                    <p:nvPr/>
                  </p:nvSpPr>
                  <p:spPr>
                    <a:xfrm>
                      <a:off x="5269387" y="3433149"/>
                      <a:ext cx="113163"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54" name="TextBox 53"/>
                    <p:cNvSpPr txBox="1"/>
                    <p:nvPr/>
                  </p:nvSpPr>
                  <p:spPr>
                    <a:xfrm>
                      <a:off x="7415013" y="3356509"/>
                      <a:ext cx="111218" cy="185738"/>
                    </a:xfrm>
                    <a:prstGeom prst="rect">
                      <a:avLst/>
                    </a:prstGeom>
                  </p:spPr>
                  <p:txBody>
                    <a:bodyPr vert="horz" wrap="none" lIns="0" tIns="0" rIns="0" bIns="0" rtlCol="0" anchor="t">
                      <a:noAutofit/>
                    </a:bodyPr>
                    <a:lstStyle/>
                    <a:p>
                      <a:pPr algn="l" defTabSz="914400"/>
                      <a:r>
                        <a:rPr lang="en-GB" sz="1600" i="1" dirty="0" smtClean="0">
                          <a:latin typeface="Times New Roman" panose="02020603050405020304" pitchFamily="18" charset="0"/>
                          <a:cs typeface="Times New Roman" panose="02020603050405020304" pitchFamily="18" charset="0"/>
                        </a:rPr>
                        <a:t>n</a:t>
                      </a:r>
                      <a:endParaRPr lang="en-US" sz="1600" i="1" dirty="0" smtClean="0">
                        <a:latin typeface="Times New Roman" panose="02020603050405020304" pitchFamily="18" charset="0"/>
                        <a:cs typeface="Times New Roman" panose="02020603050405020304" pitchFamily="18" charset="0"/>
                      </a:endParaRPr>
                    </a:p>
                  </p:txBody>
                </p:sp>
              </p:grpSp>
              <p:sp>
                <p:nvSpPr>
                  <p:cNvPr id="43" name="TextBox 42"/>
                  <p:cNvSpPr txBox="1"/>
                  <p:nvPr/>
                </p:nvSpPr>
                <p:spPr>
                  <a:xfrm>
                    <a:off x="9188434" y="3162471"/>
                    <a:ext cx="251398" cy="254513"/>
                  </a:xfrm>
                  <a:prstGeom prst="rect">
                    <a:avLst/>
                  </a:prstGeom>
                </p:spPr>
                <p:txBody>
                  <a:bodyPr vert="horz" wrap="none" lIns="0" tIns="0" rIns="0" bIns="0" rtlCol="0" anchor="t">
                    <a:noAutofit/>
                  </a:bodyPr>
                  <a:lstStyle/>
                  <a:p>
                    <a:pPr algn="l" defTabSz="914400"/>
                    <a:r>
                      <a:rPr lang="en-GB" sz="1200" dirty="0" smtClean="0"/>
                      <a:t>1</a:t>
                    </a:r>
                    <a:endParaRPr lang="en-US" sz="1200" dirty="0" smtClean="0"/>
                  </a:p>
                </p:txBody>
              </p:sp>
              <p:sp>
                <p:nvSpPr>
                  <p:cNvPr id="44" name="TextBox 43"/>
                  <p:cNvSpPr txBox="1"/>
                  <p:nvPr/>
                </p:nvSpPr>
                <p:spPr>
                  <a:xfrm>
                    <a:off x="9693259" y="3162471"/>
                    <a:ext cx="251398" cy="232258"/>
                  </a:xfrm>
                  <a:prstGeom prst="rect">
                    <a:avLst/>
                  </a:prstGeom>
                </p:spPr>
                <p:txBody>
                  <a:bodyPr vert="horz" wrap="none" lIns="0" tIns="0" rIns="0" bIns="0" rtlCol="0" anchor="t">
                    <a:noAutofit/>
                  </a:bodyPr>
                  <a:lstStyle/>
                  <a:p>
                    <a:pPr algn="l" defTabSz="914400"/>
                    <a:r>
                      <a:rPr lang="en-GB" sz="1200" dirty="0"/>
                      <a:t>2</a:t>
                    </a:r>
                    <a:endParaRPr lang="en-US" sz="1200" dirty="0" smtClean="0"/>
                  </a:p>
                </p:txBody>
              </p:sp>
              <p:sp>
                <p:nvSpPr>
                  <p:cNvPr id="45" name="TextBox 44"/>
                  <p:cNvSpPr txBox="1"/>
                  <p:nvPr/>
                </p:nvSpPr>
                <p:spPr>
                  <a:xfrm>
                    <a:off x="10201420" y="3164073"/>
                    <a:ext cx="251398" cy="232258"/>
                  </a:xfrm>
                  <a:prstGeom prst="rect">
                    <a:avLst/>
                  </a:prstGeom>
                </p:spPr>
                <p:txBody>
                  <a:bodyPr vert="horz" wrap="none" lIns="0" tIns="0" rIns="0" bIns="0" rtlCol="0" anchor="t">
                    <a:noAutofit/>
                  </a:bodyPr>
                  <a:lstStyle/>
                  <a:p>
                    <a:pPr algn="l" defTabSz="914400"/>
                    <a:r>
                      <a:rPr lang="en-GB" sz="1200" dirty="0" smtClean="0"/>
                      <a:t>3</a:t>
                    </a:r>
                  </a:p>
                </p:txBody>
              </p:sp>
              <p:cxnSp>
                <p:nvCxnSpPr>
                  <p:cNvPr id="46" name="Straight Connector 45"/>
                  <p:cNvCxnSpPr/>
                  <p:nvPr/>
                </p:nvCxnSpPr>
                <p:spPr>
                  <a:xfrm flipV="1">
                    <a:off x="8731589" y="3068845"/>
                    <a:ext cx="0" cy="44522"/>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V="1">
                    <a:off x="9228407" y="3064935"/>
                    <a:ext cx="0" cy="4874"/>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9731327" y="3031109"/>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731964" y="3069431"/>
                    <a:ext cx="0" cy="1"/>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flipV="1">
                    <a:off x="10231192" y="3069944"/>
                    <a:ext cx="5454" cy="49569"/>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cxnSp>
              <p:nvCxnSpPr>
                <p:cNvPr id="38" name="Straight Connector 37"/>
                <p:cNvCxnSpPr/>
                <p:nvPr/>
              </p:nvCxnSpPr>
              <p:spPr>
                <a:xfrm>
                  <a:off x="11275365" y="1218330"/>
                  <a:ext cx="0" cy="10353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0818861" y="1227006"/>
                  <a:ext cx="0" cy="1035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flipV="1">
                  <a:off x="10817730" y="1253914"/>
                  <a:ext cx="1132" cy="10765"/>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V="1">
                  <a:off x="11275365" y="1264086"/>
                  <a:ext cx="0" cy="14442"/>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10767828" y="1103830"/>
                <a:ext cx="225763" cy="208574"/>
              </a:xfrm>
              <a:prstGeom prst="rect">
                <a:avLst/>
              </a:prstGeom>
            </p:spPr>
            <p:txBody>
              <a:bodyPr vert="horz" wrap="none" lIns="0" tIns="0" rIns="0" bIns="0" rtlCol="0" anchor="t">
                <a:noAutofit/>
              </a:bodyPr>
              <a:lstStyle/>
              <a:p>
                <a:pPr algn="l" defTabSz="914400"/>
                <a:r>
                  <a:rPr lang="en-GB" sz="1200" dirty="0" smtClean="0"/>
                  <a:t>4</a:t>
                </a:r>
              </a:p>
            </p:txBody>
          </p:sp>
          <p:sp>
            <p:nvSpPr>
              <p:cNvPr id="36" name="TextBox 35"/>
              <p:cNvSpPr txBox="1"/>
              <p:nvPr/>
            </p:nvSpPr>
            <p:spPr>
              <a:xfrm>
                <a:off x="11231738" y="1103004"/>
                <a:ext cx="225763" cy="208574"/>
              </a:xfrm>
              <a:prstGeom prst="rect">
                <a:avLst/>
              </a:prstGeom>
            </p:spPr>
            <p:txBody>
              <a:bodyPr vert="horz" wrap="none" lIns="0" tIns="0" rIns="0" bIns="0" rtlCol="0" anchor="t">
                <a:noAutofit/>
              </a:bodyPr>
              <a:lstStyle/>
              <a:p>
                <a:pPr algn="l" defTabSz="914400"/>
                <a:r>
                  <a:rPr lang="en-GB" sz="1200" dirty="0"/>
                  <a:t>5</a:t>
                </a:r>
                <a:endParaRPr lang="en-GB" sz="1200" dirty="0" smtClean="0"/>
              </a:p>
            </p:txBody>
          </p:sp>
        </p:grpSp>
        <p:cxnSp>
          <p:nvCxnSpPr>
            <p:cNvPr id="33" name="Straight Connector 32"/>
            <p:cNvCxnSpPr/>
            <p:nvPr/>
          </p:nvCxnSpPr>
          <p:spPr>
            <a:xfrm>
              <a:off x="7041474" y="1355550"/>
              <a:ext cx="0" cy="30108"/>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8585137" y="3559539"/>
            <a:ext cx="2862748" cy="1128994"/>
            <a:chOff x="8990297" y="3404369"/>
            <a:chExt cx="2863121" cy="1128994"/>
          </a:xfrm>
        </p:grpSpPr>
        <p:grpSp>
          <p:nvGrpSpPr>
            <p:cNvPr id="61" name="Group 292"/>
            <p:cNvGrpSpPr/>
            <p:nvPr/>
          </p:nvGrpSpPr>
          <p:grpSpPr>
            <a:xfrm>
              <a:off x="8990297" y="3404369"/>
              <a:ext cx="2863121" cy="1125727"/>
              <a:chOff x="5236081" y="2704071"/>
              <a:chExt cx="2326697" cy="914816"/>
            </a:xfrm>
          </p:grpSpPr>
          <p:cxnSp>
            <p:nvCxnSpPr>
              <p:cNvPr id="75" name="Straight Connector 74"/>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76" name="Group 307"/>
              <p:cNvGrpSpPr/>
              <p:nvPr/>
            </p:nvGrpSpPr>
            <p:grpSpPr>
              <a:xfrm>
                <a:off x="5236081" y="3334376"/>
                <a:ext cx="2326697" cy="86517"/>
                <a:chOff x="7436088" y="1757363"/>
                <a:chExt cx="2326697" cy="86517"/>
              </a:xfrm>
            </p:grpSpPr>
            <p:cxnSp>
              <p:nvCxnSpPr>
                <p:cNvPr id="79" name="Straight Connector 78"/>
                <p:cNvCxnSpPr/>
                <p:nvPr/>
              </p:nvCxnSpPr>
              <p:spPr>
                <a:xfrm>
                  <a:off x="7436088" y="1795889"/>
                  <a:ext cx="2326697" cy="4336"/>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77" name="TextBox 76"/>
              <p:cNvSpPr txBox="1"/>
              <p:nvPr/>
            </p:nvSpPr>
            <p:spPr>
              <a:xfrm>
                <a:off x="5269387" y="3433149"/>
                <a:ext cx="113163"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78" name="TextBox 77"/>
              <p:cNvSpPr txBox="1"/>
              <p:nvPr/>
            </p:nvSpPr>
            <p:spPr>
              <a:xfrm>
                <a:off x="7389475" y="3395211"/>
                <a:ext cx="111218" cy="185738"/>
              </a:xfrm>
              <a:prstGeom prst="rect">
                <a:avLst/>
              </a:prstGeom>
            </p:spPr>
            <p:txBody>
              <a:bodyPr vert="horz" wrap="none" lIns="0" tIns="0" rIns="0" bIns="0" rtlCol="0" anchor="t">
                <a:noAutofit/>
              </a:bodyPr>
              <a:lstStyle/>
              <a:p>
                <a:pPr algn="l" defTabSz="914400"/>
                <a:r>
                  <a:rPr lang="en-GB" sz="1600" i="1" dirty="0" smtClean="0">
                    <a:latin typeface="Times New Roman" panose="02020603050405020304" pitchFamily="18" charset="0"/>
                    <a:cs typeface="Times New Roman" panose="02020603050405020304" pitchFamily="18" charset="0"/>
                  </a:rPr>
                  <a:t>n</a:t>
                </a:r>
                <a:endParaRPr lang="en-US" sz="1600" i="1" dirty="0" smtClean="0">
                  <a:latin typeface="Times New Roman" panose="02020603050405020304" pitchFamily="18" charset="0"/>
                  <a:cs typeface="Times New Roman" panose="02020603050405020304" pitchFamily="18" charset="0"/>
                </a:endParaRPr>
              </a:p>
            </p:txBody>
          </p:sp>
        </p:grpSp>
        <p:sp>
          <p:nvSpPr>
            <p:cNvPr id="62" name="TextBox 61"/>
            <p:cNvSpPr txBox="1"/>
            <p:nvPr/>
          </p:nvSpPr>
          <p:spPr>
            <a:xfrm>
              <a:off x="9483800" y="4304803"/>
              <a:ext cx="225763" cy="228560"/>
            </a:xfrm>
            <a:prstGeom prst="rect">
              <a:avLst/>
            </a:prstGeom>
          </p:spPr>
          <p:txBody>
            <a:bodyPr vert="horz" wrap="none" lIns="0" tIns="0" rIns="0" bIns="0" rtlCol="0" anchor="t">
              <a:noAutofit/>
            </a:bodyPr>
            <a:lstStyle/>
            <a:p>
              <a:pPr algn="l" defTabSz="914400"/>
              <a:r>
                <a:rPr lang="en-GB" sz="1200" dirty="0" smtClean="0"/>
                <a:t>1</a:t>
              </a:r>
              <a:endParaRPr lang="en-US" sz="1200" dirty="0" smtClean="0"/>
            </a:p>
          </p:txBody>
        </p:sp>
        <p:sp>
          <p:nvSpPr>
            <p:cNvPr id="63" name="TextBox 62"/>
            <p:cNvSpPr txBox="1"/>
            <p:nvPr/>
          </p:nvSpPr>
          <p:spPr>
            <a:xfrm>
              <a:off x="9937147" y="4304803"/>
              <a:ext cx="225763" cy="208574"/>
            </a:xfrm>
            <a:prstGeom prst="rect">
              <a:avLst/>
            </a:prstGeom>
          </p:spPr>
          <p:txBody>
            <a:bodyPr vert="horz" wrap="none" lIns="0" tIns="0" rIns="0" bIns="0" rtlCol="0" anchor="t">
              <a:noAutofit/>
            </a:bodyPr>
            <a:lstStyle/>
            <a:p>
              <a:pPr algn="l" defTabSz="914400"/>
              <a:r>
                <a:rPr lang="en-GB" sz="1200" dirty="0"/>
                <a:t>2</a:t>
              </a:r>
              <a:endParaRPr lang="en-US" sz="1200" dirty="0" smtClean="0"/>
            </a:p>
          </p:txBody>
        </p:sp>
        <p:sp>
          <p:nvSpPr>
            <p:cNvPr id="64" name="TextBox 63"/>
            <p:cNvSpPr txBox="1"/>
            <p:nvPr/>
          </p:nvSpPr>
          <p:spPr>
            <a:xfrm>
              <a:off x="10393491" y="4306242"/>
              <a:ext cx="225763" cy="208574"/>
            </a:xfrm>
            <a:prstGeom prst="rect">
              <a:avLst/>
            </a:prstGeom>
          </p:spPr>
          <p:txBody>
            <a:bodyPr vert="horz" wrap="none" lIns="0" tIns="0" rIns="0" bIns="0" rtlCol="0" anchor="t">
              <a:noAutofit/>
            </a:bodyPr>
            <a:lstStyle/>
            <a:p>
              <a:pPr algn="l" defTabSz="914400"/>
              <a:r>
                <a:rPr lang="en-GB" sz="1200" dirty="0" smtClean="0"/>
                <a:t>3</a:t>
              </a:r>
            </a:p>
          </p:txBody>
        </p:sp>
        <p:cxnSp>
          <p:nvCxnSpPr>
            <p:cNvPr id="66" name="Straight Connector 65"/>
            <p:cNvCxnSpPr/>
            <p:nvPr/>
          </p:nvCxnSpPr>
          <p:spPr>
            <a:xfrm flipV="1">
              <a:off x="9975084" y="3668832"/>
              <a:ext cx="0" cy="562461"/>
            </a:xfrm>
            <a:prstGeom prst="line">
              <a:avLst/>
            </a:prstGeom>
            <a:ln w="38100">
              <a:solidFill>
                <a:schemeClr val="accent1"/>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V="1">
              <a:off x="10427594" y="3895571"/>
              <a:ext cx="1" cy="330915"/>
            </a:xfrm>
            <a:prstGeom prst="line">
              <a:avLst/>
            </a:prstGeom>
            <a:ln w="38100">
              <a:solidFill>
                <a:schemeClr val="accent1"/>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9971334" y="4186836"/>
              <a:ext cx="0" cy="1035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10876467" y="4054021"/>
              <a:ext cx="161" cy="167486"/>
            </a:xfrm>
            <a:prstGeom prst="line">
              <a:avLst/>
            </a:prstGeom>
            <a:ln w="38100">
              <a:solidFill>
                <a:schemeClr val="accent1"/>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flipV="1">
              <a:off x="11333022" y="4163575"/>
              <a:ext cx="0" cy="63236"/>
            </a:xfrm>
            <a:prstGeom prst="line">
              <a:avLst/>
            </a:prstGeom>
            <a:ln w="38100">
              <a:solidFill>
                <a:schemeClr val="accent1"/>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11332713" y="4192265"/>
              <a:ext cx="0" cy="10353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10876209" y="4200941"/>
              <a:ext cx="0" cy="1035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9519696" y="4223375"/>
              <a:ext cx="2" cy="20309"/>
            </a:xfrm>
            <a:prstGeom prst="line">
              <a:avLst/>
            </a:prstGeom>
            <a:ln w="38100">
              <a:solidFill>
                <a:schemeClr val="accent1"/>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V="1">
              <a:off x="9073536" y="4217244"/>
              <a:ext cx="2" cy="20309"/>
            </a:xfrm>
            <a:prstGeom prst="line">
              <a:avLst/>
            </a:prstGeom>
            <a:ln w="38100">
              <a:solidFill>
                <a:schemeClr val="accent1"/>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sp>
        <p:nvSpPr>
          <p:cNvPr id="85" name="Rectangle 84"/>
          <p:cNvSpPr/>
          <p:nvPr/>
        </p:nvSpPr>
        <p:spPr bwMode="auto">
          <a:xfrm>
            <a:off x="756410" y="2025758"/>
            <a:ext cx="456266" cy="267991"/>
          </a:xfrm>
          <a:prstGeom prst="rect">
            <a:avLst/>
          </a:prstGeom>
          <a:solidFill>
            <a:schemeClr val="bg1"/>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smtClean="0">
              <a:ln>
                <a:noFill/>
              </a:ln>
              <a:solidFill>
                <a:srgbClr val="000000"/>
              </a:solidFill>
              <a:effectLst/>
              <a:latin typeface="Arial" charset="0"/>
              <a:ea typeface="MS PGothic" pitchFamily="34" charset="-128"/>
            </a:endParaRPr>
          </a:p>
        </p:txBody>
      </p:sp>
      <p:sp>
        <p:nvSpPr>
          <p:cNvPr id="86" name="Rectangle 180"/>
          <p:cNvSpPr>
            <a:spLocks noChangeArrowheads="1"/>
          </p:cNvSpPr>
          <p:nvPr/>
        </p:nvSpPr>
        <p:spPr bwMode="auto">
          <a:xfrm>
            <a:off x="4320684" y="2379474"/>
            <a:ext cx="601555"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900" i="1" dirty="0">
                <a:solidFill>
                  <a:srgbClr val="000000"/>
                </a:solidFill>
                <a:latin typeface="Times New Roman" panose="02020603050405020304" pitchFamily="18" charset="0"/>
                <a:cs typeface="Times New Roman" panose="02020603050405020304" pitchFamily="18" charset="0"/>
              </a:rPr>
              <a:t>x</a:t>
            </a:r>
            <a:r>
              <a:rPr lang="en-US" altLang="en-US" sz="1900" dirty="0" smtClean="0">
                <a:solidFill>
                  <a:srgbClr val="000000"/>
                </a:solidFill>
                <a:latin typeface="Times New Roman" panose="02020603050405020304" pitchFamily="18" charset="0"/>
                <a:cs typeface="Times New Roman" panose="02020603050405020304" pitchFamily="18" charset="0"/>
              </a:rPr>
              <a:t>(</a:t>
            </a:r>
            <a:r>
              <a:rPr kumimoji="0" lang="en-US" altLang="en-US" sz="19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a:t>
            </a:r>
            <a:r>
              <a:rPr lang="en-US" altLang="en-US" sz="1900" dirty="0">
                <a:solidFill>
                  <a:srgbClr val="000000"/>
                </a:solidFill>
                <a:latin typeface="Times New Roman" panose="02020603050405020304" pitchFamily="18" charset="0"/>
                <a:cs typeface="Times New Roman" panose="02020603050405020304" pitchFamily="18" charset="0"/>
              </a:rPr>
              <a:t>)</a:t>
            </a:r>
            <a:endParaRPr kumimoji="0" lang="en-US" altLang="en-US" sz="18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7" name="Rectangle 183"/>
          <p:cNvSpPr>
            <a:spLocks noChangeArrowheads="1"/>
          </p:cNvSpPr>
          <p:nvPr/>
        </p:nvSpPr>
        <p:spPr bwMode="auto">
          <a:xfrm>
            <a:off x="1542024" y="3728237"/>
            <a:ext cx="1822339"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smtClean="0">
                <a:solidFill>
                  <a:srgbClr val="000000"/>
                </a:solidFill>
                <a:latin typeface="+mn-lt"/>
              </a:rPr>
              <a:t>a</a:t>
            </a:r>
            <a:r>
              <a:rPr kumimoji="0" lang="en-US" altLang="en-US" sz="2000" b="0" i="0" u="none" strike="noStrike" cap="none" normalizeH="0" baseline="0" dirty="0" smtClean="0">
                <a:ln>
                  <a:noFill/>
                </a:ln>
                <a:solidFill>
                  <a:srgbClr val="000000"/>
                </a:solidFill>
                <a:effectLst/>
                <a:latin typeface="+mn-lt"/>
                <a:cs typeface="Arial" pitchFamily="34" charset="0"/>
              </a:rPr>
              <a:t>rbitrary input signal (sequence)</a:t>
            </a:r>
            <a:endParaRPr kumimoji="0" lang="en-US" altLang="en-US" sz="2000" b="0" i="0" u="none" strike="noStrike" cap="none" normalizeH="0" baseline="0" dirty="0" smtClean="0">
              <a:ln>
                <a:noFill/>
              </a:ln>
              <a:solidFill>
                <a:schemeClr val="tx1"/>
              </a:solidFill>
              <a:effectLst/>
              <a:latin typeface="+mn-lt"/>
              <a:cs typeface="Arial" pitchFamily="34" charset="0"/>
            </a:endParaRPr>
          </a:p>
        </p:txBody>
      </p:sp>
      <p:grpSp>
        <p:nvGrpSpPr>
          <p:cNvPr id="88" name="Group 5"/>
          <p:cNvGrpSpPr/>
          <p:nvPr/>
        </p:nvGrpSpPr>
        <p:grpSpPr>
          <a:xfrm>
            <a:off x="4317921" y="2398524"/>
            <a:ext cx="3004688" cy="739964"/>
            <a:chOff x="3011548" y="2379474"/>
            <a:chExt cx="3005079" cy="739964"/>
          </a:xfrm>
        </p:grpSpPr>
        <p:grpSp>
          <p:nvGrpSpPr>
            <p:cNvPr id="89" name="Group 14"/>
            <p:cNvGrpSpPr>
              <a:grpSpLocks/>
            </p:cNvGrpSpPr>
            <p:nvPr/>
          </p:nvGrpSpPr>
          <p:grpSpPr bwMode="auto">
            <a:xfrm>
              <a:off x="5218154" y="2727695"/>
              <a:ext cx="798473" cy="80963"/>
              <a:chOff x="2650" y="1614"/>
              <a:chExt cx="503" cy="51"/>
            </a:xfrm>
          </p:grpSpPr>
          <p:sp>
            <p:nvSpPr>
              <p:cNvPr id="94" name="Freeform 12"/>
              <p:cNvSpPr>
                <a:spLocks/>
              </p:cNvSpPr>
              <p:nvPr/>
            </p:nvSpPr>
            <p:spPr bwMode="auto">
              <a:xfrm>
                <a:off x="3059" y="1614"/>
                <a:ext cx="94" cy="51"/>
              </a:xfrm>
              <a:custGeom>
                <a:avLst/>
                <a:gdLst>
                  <a:gd name="T0" fmla="*/ 94 w 94"/>
                  <a:gd name="T1" fmla="*/ 25 h 51"/>
                  <a:gd name="T2" fmla="*/ 0 w 94"/>
                  <a:gd name="T3" fmla="*/ 51 h 51"/>
                  <a:gd name="T4" fmla="*/ 0 w 94"/>
                  <a:gd name="T5" fmla="*/ 0 h 51"/>
                  <a:gd name="T6" fmla="*/ 94 w 94"/>
                  <a:gd name="T7" fmla="*/ 25 h 51"/>
                </a:gdLst>
                <a:ahLst/>
                <a:cxnLst>
                  <a:cxn ang="0">
                    <a:pos x="T0" y="T1"/>
                  </a:cxn>
                  <a:cxn ang="0">
                    <a:pos x="T2" y="T3"/>
                  </a:cxn>
                  <a:cxn ang="0">
                    <a:pos x="T4" y="T5"/>
                  </a:cxn>
                  <a:cxn ang="0">
                    <a:pos x="T6" y="T7"/>
                  </a:cxn>
                </a:cxnLst>
                <a:rect l="0" t="0" r="r" b="b"/>
                <a:pathLst>
                  <a:path w="94" h="51">
                    <a:moveTo>
                      <a:pt x="94" y="25"/>
                    </a:moveTo>
                    <a:lnTo>
                      <a:pt x="0" y="51"/>
                    </a:lnTo>
                    <a:lnTo>
                      <a:pt x="0" y="0"/>
                    </a:lnTo>
                    <a:lnTo>
                      <a:pt x="94" y="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Line 13"/>
              <p:cNvSpPr>
                <a:spLocks noChangeShapeType="1"/>
              </p:cNvSpPr>
              <p:nvPr/>
            </p:nvSpPr>
            <p:spPr bwMode="auto">
              <a:xfrm flipH="1">
                <a:off x="2650" y="1639"/>
                <a:ext cx="469" cy="0"/>
              </a:xfrm>
              <a:prstGeom prst="line">
                <a:avLst/>
              </a:prstGeom>
              <a:noFill/>
              <a:ln w="14288">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0" name="Rectangle 8"/>
            <p:cNvSpPr>
              <a:spLocks noChangeArrowheads="1"/>
            </p:cNvSpPr>
            <p:nvPr/>
          </p:nvSpPr>
          <p:spPr bwMode="auto">
            <a:xfrm>
              <a:off x="3841750" y="2379474"/>
              <a:ext cx="1357354" cy="739964"/>
            </a:xfrm>
            <a:prstGeom prst="rect">
              <a:avLst/>
            </a:prstGeom>
            <a:solidFill>
              <a:srgbClr val="FFFFFF"/>
            </a:solidFill>
            <a:ln w="142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Rectangle 12"/>
            <p:cNvSpPr>
              <a:spLocks noChangeArrowheads="1"/>
            </p:cNvSpPr>
            <p:nvPr/>
          </p:nvSpPr>
          <p:spPr bwMode="auto">
            <a:xfrm>
              <a:off x="4171177" y="2453057"/>
              <a:ext cx="674865"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solidFill>
                    <a:srgbClr val="000000"/>
                  </a:solidFill>
                  <a:effectLst/>
                  <a:latin typeface="Times New Roman" pitchFamily="18" charset="0"/>
                  <a:cs typeface="Arial" pitchFamily="34" charset="0"/>
                </a:rPr>
                <a:t>LTI</a:t>
              </a:r>
            </a:p>
            <a:p>
              <a:pPr marL="0" marR="0" lvl="0" indent="0" algn="ctr" defTabSz="914400" rtl="0" eaLnBrk="1" fontAlgn="base" latinLnBrk="0" hangingPunct="1">
                <a:lnSpc>
                  <a:spcPct val="100000"/>
                </a:lnSpc>
                <a:spcBef>
                  <a:spcPct val="0"/>
                </a:spcBef>
                <a:spcAft>
                  <a:spcPct val="0"/>
                </a:spcAft>
                <a:buClrTx/>
                <a:buSzTx/>
                <a:buFontTx/>
                <a:buNone/>
                <a:tabLst/>
              </a:pPr>
              <a:r>
                <a:rPr lang="en-GB" altLang="en-US" sz="1900" dirty="0" smtClean="0">
                  <a:solidFill>
                    <a:srgbClr val="000000"/>
                  </a:solidFill>
                  <a:latin typeface="Times New Roman" pitchFamily="18" charset="0"/>
                </a:rPr>
                <a:t>system</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2" name="Freeform 12"/>
            <p:cNvSpPr>
              <a:spLocks/>
            </p:cNvSpPr>
            <p:nvPr/>
          </p:nvSpPr>
          <p:spPr bwMode="auto">
            <a:xfrm>
              <a:off x="3660803" y="2688377"/>
              <a:ext cx="149218" cy="80963"/>
            </a:xfrm>
            <a:custGeom>
              <a:avLst/>
              <a:gdLst>
                <a:gd name="T0" fmla="*/ 94 w 94"/>
                <a:gd name="T1" fmla="*/ 25 h 51"/>
                <a:gd name="T2" fmla="*/ 0 w 94"/>
                <a:gd name="T3" fmla="*/ 51 h 51"/>
                <a:gd name="T4" fmla="*/ 0 w 94"/>
                <a:gd name="T5" fmla="*/ 0 h 51"/>
                <a:gd name="T6" fmla="*/ 94 w 94"/>
                <a:gd name="T7" fmla="*/ 25 h 51"/>
              </a:gdLst>
              <a:ahLst/>
              <a:cxnLst>
                <a:cxn ang="0">
                  <a:pos x="T0" y="T1"/>
                </a:cxn>
                <a:cxn ang="0">
                  <a:pos x="T2" y="T3"/>
                </a:cxn>
                <a:cxn ang="0">
                  <a:pos x="T4" y="T5"/>
                </a:cxn>
                <a:cxn ang="0">
                  <a:pos x="T6" y="T7"/>
                </a:cxn>
              </a:cxnLst>
              <a:rect l="0" t="0" r="r" b="b"/>
              <a:pathLst>
                <a:path w="94" h="51">
                  <a:moveTo>
                    <a:pt x="94" y="25"/>
                  </a:moveTo>
                  <a:lnTo>
                    <a:pt x="0" y="51"/>
                  </a:lnTo>
                  <a:lnTo>
                    <a:pt x="0" y="0"/>
                  </a:lnTo>
                  <a:lnTo>
                    <a:pt x="94" y="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Line 13"/>
            <p:cNvSpPr>
              <a:spLocks noChangeShapeType="1"/>
            </p:cNvSpPr>
            <p:nvPr/>
          </p:nvSpPr>
          <p:spPr bwMode="auto">
            <a:xfrm flipH="1">
              <a:off x="3011548" y="2728065"/>
              <a:ext cx="744501" cy="0"/>
            </a:xfrm>
            <a:prstGeom prst="line">
              <a:avLst/>
            </a:prstGeom>
            <a:noFill/>
            <a:ln w="14288">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6" name="Rectangle 180"/>
          <p:cNvSpPr>
            <a:spLocks noChangeArrowheads="1"/>
          </p:cNvSpPr>
          <p:nvPr/>
        </p:nvSpPr>
        <p:spPr bwMode="auto">
          <a:xfrm>
            <a:off x="6805187" y="2398524"/>
            <a:ext cx="526945"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900" i="1" dirty="0" smtClean="0">
                <a:solidFill>
                  <a:srgbClr val="000000"/>
                </a:solidFill>
                <a:latin typeface="Times New Roman" panose="02020603050405020304" pitchFamily="18" charset="0"/>
                <a:cs typeface="Times New Roman" panose="02020603050405020304" pitchFamily="18" charset="0"/>
              </a:rPr>
              <a:t>y</a:t>
            </a:r>
            <a:r>
              <a:rPr kumimoji="0" lang="en-US" altLang="en-US" sz="1900" b="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9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a:t>
            </a:r>
            <a:r>
              <a:rPr lang="en-US" altLang="en-US" sz="1900" dirty="0">
                <a:solidFill>
                  <a:srgbClr val="000000"/>
                </a:solidFill>
                <a:latin typeface="Times New Roman" panose="02020603050405020304" pitchFamily="18" charset="0"/>
                <a:cs typeface="Times New Roman" panose="02020603050405020304" pitchFamily="18" charset="0"/>
              </a:rPr>
              <a:t>)</a:t>
            </a:r>
            <a:endParaRPr kumimoji="0" lang="en-US" altLang="en-US" sz="18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97" name="Group 2"/>
          <p:cNvGrpSpPr/>
          <p:nvPr/>
        </p:nvGrpSpPr>
        <p:grpSpPr>
          <a:xfrm>
            <a:off x="4645388" y="3479042"/>
            <a:ext cx="2493733" cy="1583403"/>
            <a:chOff x="7833061" y="2032536"/>
            <a:chExt cx="2777258" cy="1763199"/>
          </a:xfrm>
        </p:grpSpPr>
        <p:sp>
          <p:nvSpPr>
            <p:cNvPr id="98" name="Rectangle 183"/>
            <p:cNvSpPr>
              <a:spLocks noChangeArrowheads="1"/>
            </p:cNvSpPr>
            <p:nvPr/>
          </p:nvSpPr>
          <p:spPr bwMode="auto">
            <a:xfrm>
              <a:off x="8275209" y="3453010"/>
              <a:ext cx="2177609" cy="34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GB" altLang="en-US" sz="2000" dirty="0" smtClean="0">
                  <a:solidFill>
                    <a:srgbClr val="000000"/>
                  </a:solidFill>
                  <a:latin typeface="+mn-lt"/>
                </a:rPr>
                <a:t>impulse response</a:t>
              </a:r>
              <a:endParaRPr kumimoji="0" lang="en-US" altLang="en-US" sz="2000" b="0" i="0" u="none" strike="noStrike" cap="none" normalizeH="0" baseline="0" dirty="0" smtClean="0">
                <a:ln>
                  <a:noFill/>
                </a:ln>
                <a:solidFill>
                  <a:schemeClr val="tx1"/>
                </a:solidFill>
                <a:effectLst/>
                <a:latin typeface="+mn-lt"/>
                <a:cs typeface="Arial" pitchFamily="34" charset="0"/>
              </a:endParaRPr>
            </a:p>
          </p:txBody>
        </p:sp>
        <p:grpSp>
          <p:nvGrpSpPr>
            <p:cNvPr id="99" name="Group 19"/>
            <p:cNvGrpSpPr/>
            <p:nvPr/>
          </p:nvGrpSpPr>
          <p:grpSpPr>
            <a:xfrm>
              <a:off x="7918134" y="2159794"/>
              <a:ext cx="2692185" cy="1257191"/>
              <a:chOff x="4710086" y="2704071"/>
              <a:chExt cx="1964696" cy="917470"/>
            </a:xfrm>
          </p:grpSpPr>
          <p:cxnSp>
            <p:nvCxnSpPr>
              <p:cNvPr id="110" name="Straight Connector 33"/>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111" name="Group 34"/>
              <p:cNvGrpSpPr/>
              <p:nvPr/>
            </p:nvGrpSpPr>
            <p:grpSpPr>
              <a:xfrm>
                <a:off x="4710086" y="3332789"/>
                <a:ext cx="1953806" cy="88104"/>
                <a:chOff x="6910093" y="1755776"/>
                <a:chExt cx="1953806" cy="88104"/>
              </a:xfrm>
            </p:grpSpPr>
            <p:cxnSp>
              <p:nvCxnSpPr>
                <p:cNvPr id="116" name="Straight Connector 115"/>
                <p:cNvCxnSpPr/>
                <p:nvPr/>
              </p:nvCxnSpPr>
              <p:spPr>
                <a:xfrm flipV="1">
                  <a:off x="6910093" y="1804193"/>
                  <a:ext cx="1953806" cy="798"/>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12" name="Group 35"/>
              <p:cNvGrpSpPr/>
              <p:nvPr/>
            </p:nvGrpSpPr>
            <p:grpSpPr>
              <a:xfrm>
                <a:off x="4878939" y="3433149"/>
                <a:ext cx="503611" cy="188392"/>
                <a:chOff x="7031321" y="1856136"/>
                <a:chExt cx="503611" cy="188392"/>
              </a:xfrm>
            </p:grpSpPr>
            <p:sp>
              <p:nvSpPr>
                <p:cNvPr id="114" name="TextBox 113"/>
                <p:cNvSpPr txBox="1"/>
                <p:nvPr/>
              </p:nvSpPr>
              <p:spPr>
                <a:xfrm>
                  <a:off x="7031321" y="1858790"/>
                  <a:ext cx="183465" cy="185738"/>
                </a:xfrm>
                <a:prstGeom prst="rect">
                  <a:avLst/>
                </a:prstGeom>
              </p:spPr>
              <p:txBody>
                <a:bodyPr vert="horz" wrap="none" lIns="0" tIns="0" rIns="0" bIns="0" rtlCol="0" anchor="t">
                  <a:noAutofit/>
                </a:bodyPr>
                <a:lstStyle/>
                <a:p>
                  <a:pPr algn="l" defTabSz="914400"/>
                  <a:r>
                    <a:rPr lang="en-GB" sz="1200" dirty="0" smtClean="0"/>
                    <a:t>-1</a:t>
                  </a:r>
                  <a:endParaRPr lang="en-US" sz="1200" dirty="0" smtClean="0"/>
                </a:p>
              </p:txBody>
            </p:sp>
            <p:sp>
              <p:nvSpPr>
                <p:cNvPr id="115" name="TextBox 114"/>
                <p:cNvSpPr txBox="1"/>
                <p:nvPr/>
              </p:nvSpPr>
              <p:spPr>
                <a:xfrm>
                  <a:off x="7421769" y="1856136"/>
                  <a:ext cx="113163"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grpSp>
          <p:sp>
            <p:nvSpPr>
              <p:cNvPr id="113" name="TextBox 38"/>
              <p:cNvSpPr txBox="1"/>
              <p:nvPr/>
            </p:nvSpPr>
            <p:spPr>
              <a:xfrm>
                <a:off x="6563564" y="3380007"/>
                <a:ext cx="111218" cy="185738"/>
              </a:xfrm>
              <a:prstGeom prst="rect">
                <a:avLst/>
              </a:prstGeom>
            </p:spPr>
            <p:txBody>
              <a:bodyPr vert="horz" wrap="none" lIns="0" tIns="0" rIns="0" bIns="0" rtlCol="0" anchor="t">
                <a:noAutofit/>
              </a:bodyPr>
              <a:lstStyle/>
              <a:p>
                <a:pPr algn="l" defTabSz="914400"/>
                <a:r>
                  <a:rPr lang="en-GB" sz="1600" i="1" dirty="0" smtClean="0">
                    <a:latin typeface="Times New Roman" panose="02020603050405020304" pitchFamily="18" charset="0"/>
                    <a:cs typeface="Times New Roman" panose="02020603050405020304" pitchFamily="18" charset="0"/>
                  </a:rPr>
                  <a:t>n</a:t>
                </a:r>
                <a:endParaRPr lang="en-US" sz="1600" i="1" dirty="0" smtClean="0">
                  <a:latin typeface="Times New Roman" panose="02020603050405020304" pitchFamily="18" charset="0"/>
                  <a:cs typeface="Times New Roman" panose="02020603050405020304" pitchFamily="18" charset="0"/>
                </a:endParaRPr>
              </a:p>
            </p:txBody>
          </p:sp>
        </p:grpSp>
        <p:sp>
          <p:nvSpPr>
            <p:cNvPr id="100" name="TextBox 99"/>
            <p:cNvSpPr txBox="1"/>
            <p:nvPr/>
          </p:nvSpPr>
          <p:spPr>
            <a:xfrm>
              <a:off x="9188434" y="3162471"/>
              <a:ext cx="251398" cy="254513"/>
            </a:xfrm>
            <a:prstGeom prst="rect">
              <a:avLst/>
            </a:prstGeom>
          </p:spPr>
          <p:txBody>
            <a:bodyPr vert="horz" wrap="none" lIns="0" tIns="0" rIns="0" bIns="0" rtlCol="0" anchor="t">
              <a:noAutofit/>
            </a:bodyPr>
            <a:lstStyle/>
            <a:p>
              <a:pPr algn="l" defTabSz="914400"/>
              <a:r>
                <a:rPr lang="en-GB" sz="1200" dirty="0" smtClean="0"/>
                <a:t>1</a:t>
              </a:r>
              <a:endParaRPr lang="en-US" sz="1200" dirty="0" smtClean="0"/>
            </a:p>
          </p:txBody>
        </p:sp>
        <p:sp>
          <p:nvSpPr>
            <p:cNvPr id="101" name="TextBox 100"/>
            <p:cNvSpPr txBox="1"/>
            <p:nvPr/>
          </p:nvSpPr>
          <p:spPr>
            <a:xfrm>
              <a:off x="9693259" y="3162471"/>
              <a:ext cx="251398" cy="232258"/>
            </a:xfrm>
            <a:prstGeom prst="rect">
              <a:avLst/>
            </a:prstGeom>
          </p:spPr>
          <p:txBody>
            <a:bodyPr vert="horz" wrap="none" lIns="0" tIns="0" rIns="0" bIns="0" rtlCol="0" anchor="t">
              <a:noAutofit/>
            </a:bodyPr>
            <a:lstStyle/>
            <a:p>
              <a:pPr algn="l" defTabSz="914400"/>
              <a:r>
                <a:rPr lang="en-GB" sz="1200" dirty="0"/>
                <a:t>2</a:t>
              </a:r>
              <a:endParaRPr lang="en-US" sz="1200" dirty="0" smtClean="0"/>
            </a:p>
          </p:txBody>
        </p:sp>
        <p:sp>
          <p:nvSpPr>
            <p:cNvPr id="102" name="TextBox 101"/>
            <p:cNvSpPr txBox="1"/>
            <p:nvPr/>
          </p:nvSpPr>
          <p:spPr>
            <a:xfrm>
              <a:off x="10201420" y="3164073"/>
              <a:ext cx="251398" cy="232258"/>
            </a:xfrm>
            <a:prstGeom prst="rect">
              <a:avLst/>
            </a:prstGeom>
          </p:spPr>
          <p:txBody>
            <a:bodyPr vert="horz" wrap="none" lIns="0" tIns="0" rIns="0" bIns="0" rtlCol="0" anchor="t">
              <a:noAutofit/>
            </a:bodyPr>
            <a:lstStyle/>
            <a:p>
              <a:pPr algn="l" defTabSz="914400"/>
              <a:r>
                <a:rPr lang="en-GB" sz="1200" dirty="0" smtClean="0"/>
                <a:t>3</a:t>
              </a:r>
            </a:p>
          </p:txBody>
        </p:sp>
        <p:sp>
          <p:nvSpPr>
            <p:cNvPr id="103" name="TextBox 28"/>
            <p:cNvSpPr txBox="1"/>
            <p:nvPr/>
          </p:nvSpPr>
          <p:spPr>
            <a:xfrm>
              <a:off x="7833061" y="2032536"/>
              <a:ext cx="632898" cy="254513"/>
            </a:xfrm>
            <a:prstGeom prst="rect">
              <a:avLst/>
            </a:prstGeom>
          </p:spPr>
          <p:txBody>
            <a:bodyPr vert="horz" wrap="none" lIns="0" tIns="0" rIns="0" bIns="0" rtlCol="0" anchor="t">
              <a:noAutofit/>
            </a:bodyPr>
            <a:lstStyle/>
            <a:p>
              <a:pPr algn="l" defTabSz="914400"/>
              <a:r>
                <a:rPr lang="en-GB" sz="2000" i="1" dirty="0" smtClean="0">
                  <a:latin typeface="Times New Roman" panose="02020603050405020304" pitchFamily="18" charset="0"/>
                  <a:cs typeface="Times New Roman" panose="02020603050405020304" pitchFamily="18" charset="0"/>
                </a:rPr>
                <a:t>h</a:t>
              </a:r>
              <a:r>
                <a:rPr lang="en-GB" sz="2000" dirty="0" smtClean="0">
                  <a:latin typeface="Times New Roman" panose="02020603050405020304" pitchFamily="18" charset="0"/>
                  <a:cs typeface="Times New Roman" panose="02020603050405020304" pitchFamily="18" charset="0"/>
                </a:rPr>
                <a:t>(</a:t>
              </a:r>
              <a:r>
                <a:rPr lang="en-GB" sz="2000" i="1" dirty="0" smtClean="0">
                  <a:latin typeface="Times New Roman" panose="02020603050405020304" pitchFamily="18" charset="0"/>
                  <a:cs typeface="Times New Roman" panose="02020603050405020304" pitchFamily="18" charset="0"/>
                </a:rPr>
                <a:t>n</a:t>
              </a:r>
              <a:r>
                <a:rPr lang="en-GB"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cxnSp>
          <p:nvCxnSpPr>
            <p:cNvPr id="104" name="Straight Connector 103"/>
            <p:cNvCxnSpPr/>
            <p:nvPr/>
          </p:nvCxnSpPr>
          <p:spPr>
            <a:xfrm flipV="1">
              <a:off x="8731586" y="2443101"/>
              <a:ext cx="0" cy="626329"/>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flipV="1">
              <a:off x="9228407" y="2707427"/>
              <a:ext cx="1" cy="368491"/>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9731327" y="3031109"/>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57"/>
            <p:cNvCxnSpPr/>
            <p:nvPr/>
          </p:nvCxnSpPr>
          <p:spPr>
            <a:xfrm flipV="1">
              <a:off x="8221929" y="3095617"/>
              <a:ext cx="0" cy="33072"/>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9731785" y="2887404"/>
              <a:ext cx="179" cy="186504"/>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10236646" y="3005862"/>
              <a:ext cx="0" cy="70416"/>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grpSp>
        <p:nvGrpSpPr>
          <p:cNvPr id="122" name="Group 10"/>
          <p:cNvGrpSpPr/>
          <p:nvPr/>
        </p:nvGrpSpPr>
        <p:grpSpPr>
          <a:xfrm>
            <a:off x="756410" y="2025759"/>
            <a:ext cx="2996902" cy="1365979"/>
            <a:chOff x="2636190" y="4257129"/>
            <a:chExt cx="2997292" cy="1365979"/>
          </a:xfrm>
        </p:grpSpPr>
        <p:grpSp>
          <p:nvGrpSpPr>
            <p:cNvPr id="123" name="Group 60"/>
            <p:cNvGrpSpPr/>
            <p:nvPr/>
          </p:nvGrpSpPr>
          <p:grpSpPr>
            <a:xfrm>
              <a:off x="3285763" y="4365917"/>
              <a:ext cx="2347719" cy="1253554"/>
              <a:chOff x="5269387" y="2704071"/>
              <a:chExt cx="1713313" cy="914816"/>
            </a:xfrm>
          </p:grpSpPr>
          <p:cxnSp>
            <p:nvCxnSpPr>
              <p:cNvPr id="133" name="Straight Connector 132"/>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134" name="Group 62"/>
              <p:cNvGrpSpPr/>
              <p:nvPr/>
            </p:nvGrpSpPr>
            <p:grpSpPr>
              <a:xfrm>
                <a:off x="5269387" y="3334376"/>
                <a:ext cx="1698714" cy="86517"/>
                <a:chOff x="7469394" y="1757363"/>
                <a:chExt cx="1698714" cy="86517"/>
              </a:xfrm>
            </p:grpSpPr>
            <p:cxnSp>
              <p:nvCxnSpPr>
                <p:cNvPr id="137" name="Straight Connector 136"/>
                <p:cNvCxnSpPr/>
                <p:nvPr/>
              </p:nvCxnSpPr>
              <p:spPr>
                <a:xfrm flipV="1">
                  <a:off x="7469394" y="1807085"/>
                  <a:ext cx="1698714" cy="2892"/>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72"/>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5" name="TextBox 134"/>
              <p:cNvSpPr txBox="1"/>
              <p:nvPr/>
            </p:nvSpPr>
            <p:spPr>
              <a:xfrm>
                <a:off x="5269387" y="3433149"/>
                <a:ext cx="113163"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36" name="TextBox 135"/>
              <p:cNvSpPr txBox="1"/>
              <p:nvPr/>
            </p:nvSpPr>
            <p:spPr>
              <a:xfrm>
                <a:off x="6871482" y="3379843"/>
                <a:ext cx="111218" cy="185738"/>
              </a:xfrm>
              <a:prstGeom prst="rect">
                <a:avLst/>
              </a:prstGeom>
            </p:spPr>
            <p:txBody>
              <a:bodyPr vert="horz" wrap="none" lIns="0" tIns="0" rIns="0" bIns="0" rtlCol="0" anchor="t">
                <a:noAutofit/>
              </a:bodyPr>
              <a:lstStyle/>
              <a:p>
                <a:pPr algn="l" defTabSz="914400"/>
                <a:r>
                  <a:rPr lang="en-GB" sz="1600" i="1" dirty="0" smtClean="0">
                    <a:latin typeface="Times New Roman" panose="02020603050405020304" pitchFamily="18" charset="0"/>
                    <a:cs typeface="Times New Roman" panose="02020603050405020304" pitchFamily="18" charset="0"/>
                  </a:rPr>
                  <a:t>n</a:t>
                </a:r>
                <a:endParaRPr lang="en-US" sz="1600" i="1" dirty="0" smtClean="0">
                  <a:latin typeface="Times New Roman" panose="02020603050405020304" pitchFamily="18" charset="0"/>
                  <a:cs typeface="Times New Roman" panose="02020603050405020304" pitchFamily="18" charset="0"/>
                </a:endParaRPr>
              </a:p>
            </p:txBody>
          </p:sp>
        </p:grpSp>
        <p:sp>
          <p:nvSpPr>
            <p:cNvPr id="124" name="TextBox 123"/>
            <p:cNvSpPr txBox="1"/>
            <p:nvPr/>
          </p:nvSpPr>
          <p:spPr>
            <a:xfrm>
              <a:off x="3789664" y="5368595"/>
              <a:ext cx="251398" cy="254513"/>
            </a:xfrm>
            <a:prstGeom prst="rect">
              <a:avLst/>
            </a:prstGeom>
          </p:spPr>
          <p:txBody>
            <a:bodyPr vert="horz" wrap="none" lIns="0" tIns="0" rIns="0" bIns="0" rtlCol="0" anchor="t">
              <a:noAutofit/>
            </a:bodyPr>
            <a:lstStyle/>
            <a:p>
              <a:pPr algn="l" defTabSz="914400"/>
              <a:r>
                <a:rPr lang="en-GB" sz="1200" dirty="0" smtClean="0"/>
                <a:t>1</a:t>
              </a:r>
              <a:endParaRPr lang="en-US" sz="1200" dirty="0" smtClean="0"/>
            </a:p>
          </p:txBody>
        </p:sp>
        <p:sp>
          <p:nvSpPr>
            <p:cNvPr id="125" name="TextBox 124"/>
            <p:cNvSpPr txBox="1"/>
            <p:nvPr/>
          </p:nvSpPr>
          <p:spPr>
            <a:xfrm>
              <a:off x="4294489" y="5368595"/>
              <a:ext cx="251398" cy="232258"/>
            </a:xfrm>
            <a:prstGeom prst="rect">
              <a:avLst/>
            </a:prstGeom>
          </p:spPr>
          <p:txBody>
            <a:bodyPr vert="horz" wrap="none" lIns="0" tIns="0" rIns="0" bIns="0" rtlCol="0" anchor="t">
              <a:noAutofit/>
            </a:bodyPr>
            <a:lstStyle/>
            <a:p>
              <a:pPr algn="l" defTabSz="914400"/>
              <a:r>
                <a:rPr lang="en-GB" sz="1200" dirty="0"/>
                <a:t>2</a:t>
              </a:r>
              <a:endParaRPr lang="en-US" sz="1200" dirty="0" smtClean="0"/>
            </a:p>
          </p:txBody>
        </p:sp>
        <p:sp>
          <p:nvSpPr>
            <p:cNvPr id="126" name="TextBox 125"/>
            <p:cNvSpPr txBox="1"/>
            <p:nvPr/>
          </p:nvSpPr>
          <p:spPr>
            <a:xfrm>
              <a:off x="4708297" y="5361764"/>
              <a:ext cx="251398" cy="232258"/>
            </a:xfrm>
            <a:prstGeom prst="rect">
              <a:avLst/>
            </a:prstGeom>
          </p:spPr>
          <p:txBody>
            <a:bodyPr vert="horz" wrap="none" lIns="0" tIns="0" rIns="0" bIns="0" rtlCol="0" anchor="t">
              <a:noAutofit/>
            </a:bodyPr>
            <a:lstStyle/>
            <a:p>
              <a:pPr algn="l" defTabSz="914400"/>
              <a:r>
                <a:rPr lang="en-GB" sz="1200" dirty="0" smtClean="0"/>
                <a:t>3</a:t>
              </a:r>
            </a:p>
          </p:txBody>
        </p:sp>
        <p:sp>
          <p:nvSpPr>
            <p:cNvPr id="127" name="TextBox 126"/>
            <p:cNvSpPr txBox="1"/>
            <p:nvPr/>
          </p:nvSpPr>
          <p:spPr>
            <a:xfrm>
              <a:off x="2636190" y="4257129"/>
              <a:ext cx="632898" cy="254513"/>
            </a:xfrm>
            <a:prstGeom prst="rect">
              <a:avLst/>
            </a:prstGeom>
          </p:spPr>
          <p:txBody>
            <a:bodyPr vert="horz" wrap="none" lIns="0" tIns="0" rIns="0" bIns="0" rtlCol="0" anchor="t">
              <a:noAutofit/>
            </a:bodyPr>
            <a:lstStyle/>
            <a:p>
              <a:pPr algn="l" defTabSz="914400"/>
              <a:r>
                <a:rPr lang="en-GB" i="1" dirty="0" smtClean="0">
                  <a:latin typeface="Times New Roman" panose="02020603050405020304" pitchFamily="18" charset="0"/>
                  <a:cs typeface="Times New Roman" panose="02020603050405020304" pitchFamily="18" charset="0"/>
                </a:rPr>
                <a:t>x</a:t>
              </a:r>
              <a:r>
                <a:rPr lang="en-GB" dirty="0" smtClean="0">
                  <a:latin typeface="Times New Roman" panose="02020603050405020304" pitchFamily="18" charset="0"/>
                  <a:cs typeface="Times New Roman" panose="02020603050405020304" pitchFamily="18" charset="0"/>
                </a:rPr>
                <a:t>(</a:t>
              </a:r>
              <a:r>
                <a:rPr lang="en-GB" i="1" dirty="0" smtClean="0">
                  <a:latin typeface="Times New Roman" panose="02020603050405020304" pitchFamily="18" charset="0"/>
                  <a:cs typeface="Times New Roman" panose="02020603050405020304" pitchFamily="18" charset="0"/>
                </a:rPr>
                <a:t>n</a:t>
              </a:r>
              <a:r>
                <a:rPr lang="en-GB"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cxnSp>
          <p:nvCxnSpPr>
            <p:cNvPr id="128" name="Straight Connector 127"/>
            <p:cNvCxnSpPr/>
            <p:nvPr/>
          </p:nvCxnSpPr>
          <p:spPr>
            <a:xfrm flipV="1">
              <a:off x="3332816" y="5284532"/>
              <a:ext cx="2" cy="33890"/>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3829637" y="5038517"/>
              <a:ext cx="0" cy="281622"/>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4332557" y="5237233"/>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flipV="1">
              <a:off x="4333014" y="4703478"/>
              <a:ext cx="180" cy="617031"/>
            </a:xfrm>
            <a:prstGeom prst="line">
              <a:avLst/>
            </a:prstGeom>
            <a:ln w="38100">
              <a:solidFill>
                <a:schemeClr val="accent1"/>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4842639" y="5284532"/>
              <a:ext cx="0" cy="202934"/>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sp>
        <p:nvSpPr>
          <p:cNvPr id="142" name="Rectangle 6"/>
          <p:cNvSpPr/>
          <p:nvPr/>
        </p:nvSpPr>
        <p:spPr>
          <a:xfrm>
            <a:off x="4621461" y="3391738"/>
            <a:ext cx="2626549" cy="1770812"/>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3" name="Straight Connector 142"/>
          <p:cNvCxnSpPr/>
          <p:nvPr/>
        </p:nvCxnSpPr>
        <p:spPr>
          <a:xfrm>
            <a:off x="3386226" y="3007486"/>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flipV="1">
            <a:off x="3386226" y="2768507"/>
            <a:ext cx="0" cy="310857"/>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nvGrpSpPr>
          <p:cNvPr id="145" name="Group 144"/>
          <p:cNvGrpSpPr/>
          <p:nvPr/>
        </p:nvGrpSpPr>
        <p:grpSpPr>
          <a:xfrm>
            <a:off x="8583735" y="3558607"/>
            <a:ext cx="2862748" cy="1128994"/>
            <a:chOff x="8990297" y="3404369"/>
            <a:chExt cx="2863121" cy="1128994"/>
          </a:xfrm>
        </p:grpSpPr>
        <p:grpSp>
          <p:nvGrpSpPr>
            <p:cNvPr id="146" name="Group 173"/>
            <p:cNvGrpSpPr/>
            <p:nvPr/>
          </p:nvGrpSpPr>
          <p:grpSpPr>
            <a:xfrm>
              <a:off x="8990297" y="3404369"/>
              <a:ext cx="2863121" cy="1125727"/>
              <a:chOff x="5236081" y="2704071"/>
              <a:chExt cx="2326697" cy="914816"/>
            </a:xfrm>
          </p:grpSpPr>
          <p:cxnSp>
            <p:nvCxnSpPr>
              <p:cNvPr id="159" name="Straight Connector 158"/>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160" name="Group 185"/>
              <p:cNvGrpSpPr/>
              <p:nvPr/>
            </p:nvGrpSpPr>
            <p:grpSpPr>
              <a:xfrm>
                <a:off x="5236081" y="3334376"/>
                <a:ext cx="2326697" cy="86517"/>
                <a:chOff x="7436088" y="1757363"/>
                <a:chExt cx="2326697" cy="86517"/>
              </a:xfrm>
            </p:grpSpPr>
            <p:cxnSp>
              <p:nvCxnSpPr>
                <p:cNvPr id="163" name="Straight Connector 162"/>
                <p:cNvCxnSpPr/>
                <p:nvPr/>
              </p:nvCxnSpPr>
              <p:spPr>
                <a:xfrm>
                  <a:off x="7436088" y="1795889"/>
                  <a:ext cx="2326697" cy="4336"/>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61" name="TextBox 160"/>
              <p:cNvSpPr txBox="1"/>
              <p:nvPr/>
            </p:nvSpPr>
            <p:spPr>
              <a:xfrm>
                <a:off x="5269387" y="3433149"/>
                <a:ext cx="113163"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62" name="TextBox 161"/>
              <p:cNvSpPr txBox="1"/>
              <p:nvPr/>
            </p:nvSpPr>
            <p:spPr>
              <a:xfrm>
                <a:off x="7389475" y="3395211"/>
                <a:ext cx="111218" cy="185738"/>
              </a:xfrm>
              <a:prstGeom prst="rect">
                <a:avLst/>
              </a:prstGeom>
            </p:spPr>
            <p:txBody>
              <a:bodyPr vert="horz" wrap="none" lIns="0" tIns="0" rIns="0" bIns="0" rtlCol="0" anchor="t">
                <a:noAutofit/>
              </a:bodyPr>
              <a:lstStyle/>
              <a:p>
                <a:pPr algn="l" defTabSz="914400"/>
                <a:r>
                  <a:rPr lang="en-GB" sz="1600" i="1" dirty="0" smtClean="0">
                    <a:latin typeface="Times New Roman" panose="02020603050405020304" pitchFamily="18" charset="0"/>
                    <a:cs typeface="Times New Roman" panose="02020603050405020304" pitchFamily="18" charset="0"/>
                  </a:rPr>
                  <a:t>n</a:t>
                </a:r>
                <a:endParaRPr lang="en-US" sz="1600" i="1" dirty="0" smtClean="0">
                  <a:latin typeface="Times New Roman" panose="02020603050405020304" pitchFamily="18" charset="0"/>
                  <a:cs typeface="Times New Roman" panose="02020603050405020304" pitchFamily="18" charset="0"/>
                </a:endParaRPr>
              </a:p>
            </p:txBody>
          </p:sp>
        </p:grpSp>
        <p:sp>
          <p:nvSpPr>
            <p:cNvPr id="147" name="TextBox 146"/>
            <p:cNvSpPr txBox="1"/>
            <p:nvPr/>
          </p:nvSpPr>
          <p:spPr>
            <a:xfrm>
              <a:off x="9483800" y="4304803"/>
              <a:ext cx="225763" cy="228560"/>
            </a:xfrm>
            <a:prstGeom prst="rect">
              <a:avLst/>
            </a:prstGeom>
          </p:spPr>
          <p:txBody>
            <a:bodyPr vert="horz" wrap="none" lIns="0" tIns="0" rIns="0" bIns="0" rtlCol="0" anchor="t">
              <a:noAutofit/>
            </a:bodyPr>
            <a:lstStyle/>
            <a:p>
              <a:pPr algn="l" defTabSz="914400"/>
              <a:r>
                <a:rPr lang="en-GB" sz="1200" dirty="0" smtClean="0"/>
                <a:t>1</a:t>
              </a:r>
              <a:endParaRPr lang="en-US" sz="1200" dirty="0" smtClean="0"/>
            </a:p>
          </p:txBody>
        </p:sp>
        <p:sp>
          <p:nvSpPr>
            <p:cNvPr id="148" name="TextBox 147"/>
            <p:cNvSpPr txBox="1"/>
            <p:nvPr/>
          </p:nvSpPr>
          <p:spPr>
            <a:xfrm>
              <a:off x="9937147" y="4304803"/>
              <a:ext cx="225763" cy="208574"/>
            </a:xfrm>
            <a:prstGeom prst="rect">
              <a:avLst/>
            </a:prstGeom>
          </p:spPr>
          <p:txBody>
            <a:bodyPr vert="horz" wrap="none" lIns="0" tIns="0" rIns="0" bIns="0" rtlCol="0" anchor="t">
              <a:noAutofit/>
            </a:bodyPr>
            <a:lstStyle/>
            <a:p>
              <a:pPr algn="l" defTabSz="914400"/>
              <a:r>
                <a:rPr lang="en-GB" sz="1200" dirty="0"/>
                <a:t>2</a:t>
              </a:r>
              <a:endParaRPr lang="en-US" sz="1200" dirty="0" smtClean="0"/>
            </a:p>
          </p:txBody>
        </p:sp>
        <p:sp>
          <p:nvSpPr>
            <p:cNvPr id="149" name="TextBox 148"/>
            <p:cNvSpPr txBox="1"/>
            <p:nvPr/>
          </p:nvSpPr>
          <p:spPr>
            <a:xfrm>
              <a:off x="10393491" y="4306242"/>
              <a:ext cx="225763" cy="208574"/>
            </a:xfrm>
            <a:prstGeom prst="rect">
              <a:avLst/>
            </a:prstGeom>
          </p:spPr>
          <p:txBody>
            <a:bodyPr vert="horz" wrap="none" lIns="0" tIns="0" rIns="0" bIns="0" rtlCol="0" anchor="t">
              <a:noAutofit/>
            </a:bodyPr>
            <a:lstStyle/>
            <a:p>
              <a:pPr algn="l" defTabSz="914400"/>
              <a:r>
                <a:rPr lang="en-GB" sz="1200" dirty="0" smtClean="0"/>
                <a:t>3</a:t>
              </a:r>
            </a:p>
          </p:txBody>
        </p:sp>
        <p:cxnSp>
          <p:nvCxnSpPr>
            <p:cNvPr id="150" name="Straight Connector 149"/>
            <p:cNvCxnSpPr/>
            <p:nvPr/>
          </p:nvCxnSpPr>
          <p:spPr>
            <a:xfrm flipV="1">
              <a:off x="9978259" y="3668832"/>
              <a:ext cx="0" cy="562461"/>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flipV="1">
              <a:off x="10427620" y="3889389"/>
              <a:ext cx="1" cy="330915"/>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9971334" y="4186836"/>
              <a:ext cx="0" cy="1035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V="1">
              <a:off x="10876467" y="4054021"/>
              <a:ext cx="161" cy="167486"/>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flipV="1">
              <a:off x="11333022" y="4163575"/>
              <a:ext cx="0" cy="63236"/>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11332713" y="4192265"/>
              <a:ext cx="0" cy="10353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10876209" y="4200941"/>
              <a:ext cx="0" cy="1035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9519696" y="4223375"/>
              <a:ext cx="2" cy="20309"/>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flipV="1">
              <a:off x="9073536" y="4217244"/>
              <a:ext cx="2" cy="20309"/>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sp>
        <p:nvSpPr>
          <p:cNvPr id="168" name="TextBox 167"/>
          <p:cNvSpPr txBox="1"/>
          <p:nvPr/>
        </p:nvSpPr>
        <p:spPr>
          <a:xfrm>
            <a:off x="3339929" y="3135711"/>
            <a:ext cx="251365" cy="232258"/>
          </a:xfrm>
          <a:prstGeom prst="rect">
            <a:avLst/>
          </a:prstGeom>
        </p:spPr>
        <p:txBody>
          <a:bodyPr vert="horz" wrap="none" lIns="0" tIns="0" rIns="0" bIns="0" rtlCol="0" anchor="t">
            <a:noAutofit/>
          </a:bodyPr>
          <a:lstStyle/>
          <a:p>
            <a:pPr algn="l" defTabSz="914400"/>
            <a:r>
              <a:rPr lang="en-GB" sz="1200" dirty="0"/>
              <a:t>4</a:t>
            </a:r>
            <a:endParaRPr lang="en-GB" sz="1200" dirty="0" smtClean="0"/>
          </a:p>
        </p:txBody>
      </p:sp>
      <p:grpSp>
        <p:nvGrpSpPr>
          <p:cNvPr id="169" name="Group 168"/>
          <p:cNvGrpSpPr/>
          <p:nvPr/>
        </p:nvGrpSpPr>
        <p:grpSpPr>
          <a:xfrm>
            <a:off x="8581194" y="2025201"/>
            <a:ext cx="2866008" cy="1128994"/>
            <a:chOff x="8929687" y="1823338"/>
            <a:chExt cx="2866381" cy="1128994"/>
          </a:xfrm>
        </p:grpSpPr>
        <p:grpSp>
          <p:nvGrpSpPr>
            <p:cNvPr id="170" name="Group 254125"/>
            <p:cNvGrpSpPr/>
            <p:nvPr/>
          </p:nvGrpSpPr>
          <p:grpSpPr>
            <a:xfrm>
              <a:off x="8929687" y="1823338"/>
              <a:ext cx="2866381" cy="1128994"/>
              <a:chOff x="8929687" y="2166238"/>
              <a:chExt cx="2866381" cy="1128994"/>
            </a:xfrm>
          </p:grpSpPr>
          <p:grpSp>
            <p:nvGrpSpPr>
              <p:cNvPr id="173" name="Group 142"/>
              <p:cNvGrpSpPr/>
              <p:nvPr/>
            </p:nvGrpSpPr>
            <p:grpSpPr>
              <a:xfrm>
                <a:off x="8929687" y="2166238"/>
                <a:ext cx="2866381" cy="1128994"/>
                <a:chOff x="8635263" y="2159793"/>
                <a:chExt cx="3191859" cy="1257191"/>
              </a:xfrm>
            </p:grpSpPr>
            <p:grpSp>
              <p:nvGrpSpPr>
                <p:cNvPr id="178" name="Group 144"/>
                <p:cNvGrpSpPr/>
                <p:nvPr/>
              </p:nvGrpSpPr>
              <p:grpSpPr>
                <a:xfrm>
                  <a:off x="8635263" y="2159793"/>
                  <a:ext cx="3191859" cy="1253554"/>
                  <a:chOff x="5233431" y="2704071"/>
                  <a:chExt cx="2329347" cy="914816"/>
                </a:xfrm>
              </p:grpSpPr>
              <p:cxnSp>
                <p:nvCxnSpPr>
                  <p:cNvPr id="188" name="Straight Connector 187"/>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189" name="Group 156"/>
                  <p:cNvGrpSpPr/>
                  <p:nvPr/>
                </p:nvGrpSpPr>
                <p:grpSpPr>
                  <a:xfrm>
                    <a:off x="5233431" y="3334376"/>
                    <a:ext cx="2329347" cy="86517"/>
                    <a:chOff x="7433438" y="1757363"/>
                    <a:chExt cx="2329347" cy="86517"/>
                  </a:xfrm>
                </p:grpSpPr>
                <p:cxnSp>
                  <p:nvCxnSpPr>
                    <p:cNvPr id="192" name="Straight Connector 191"/>
                    <p:cNvCxnSpPr/>
                    <p:nvPr/>
                  </p:nvCxnSpPr>
                  <p:spPr>
                    <a:xfrm flipV="1">
                      <a:off x="7433438" y="1800226"/>
                      <a:ext cx="2329347" cy="9148"/>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6" name="Straight Connector 166"/>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90" name="TextBox 189"/>
                  <p:cNvSpPr txBox="1"/>
                  <p:nvPr/>
                </p:nvSpPr>
                <p:spPr>
                  <a:xfrm>
                    <a:off x="5269387" y="3433149"/>
                    <a:ext cx="113163"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91" name="TextBox 190"/>
                  <p:cNvSpPr txBox="1"/>
                  <p:nvPr/>
                </p:nvSpPr>
                <p:spPr>
                  <a:xfrm>
                    <a:off x="7407767" y="3364593"/>
                    <a:ext cx="111218" cy="185738"/>
                  </a:xfrm>
                  <a:prstGeom prst="rect">
                    <a:avLst/>
                  </a:prstGeom>
                </p:spPr>
                <p:txBody>
                  <a:bodyPr vert="horz" wrap="none" lIns="0" tIns="0" rIns="0" bIns="0" rtlCol="0" anchor="t">
                    <a:noAutofit/>
                  </a:bodyPr>
                  <a:lstStyle/>
                  <a:p>
                    <a:pPr algn="l" defTabSz="914400"/>
                    <a:r>
                      <a:rPr lang="en-GB" sz="1600" i="1" dirty="0" smtClean="0">
                        <a:latin typeface="Times New Roman" panose="02020603050405020304" pitchFamily="18" charset="0"/>
                        <a:cs typeface="Times New Roman" panose="02020603050405020304" pitchFamily="18" charset="0"/>
                      </a:rPr>
                      <a:t>n</a:t>
                    </a:r>
                    <a:endParaRPr lang="en-US" sz="1600" i="1" dirty="0" smtClean="0">
                      <a:latin typeface="Times New Roman" panose="02020603050405020304" pitchFamily="18" charset="0"/>
                      <a:cs typeface="Times New Roman" panose="02020603050405020304" pitchFamily="18" charset="0"/>
                    </a:endParaRPr>
                  </a:p>
                </p:txBody>
              </p:sp>
            </p:grpSp>
            <p:sp>
              <p:nvSpPr>
                <p:cNvPr id="179" name="TextBox 178"/>
                <p:cNvSpPr txBox="1"/>
                <p:nvPr/>
              </p:nvSpPr>
              <p:spPr>
                <a:xfrm>
                  <a:off x="9188434" y="3162471"/>
                  <a:ext cx="251398" cy="254513"/>
                </a:xfrm>
                <a:prstGeom prst="rect">
                  <a:avLst/>
                </a:prstGeom>
              </p:spPr>
              <p:txBody>
                <a:bodyPr vert="horz" wrap="none" lIns="0" tIns="0" rIns="0" bIns="0" rtlCol="0" anchor="t">
                  <a:noAutofit/>
                </a:bodyPr>
                <a:lstStyle/>
                <a:p>
                  <a:pPr algn="l" defTabSz="914400"/>
                  <a:r>
                    <a:rPr lang="en-GB" sz="1200" dirty="0" smtClean="0"/>
                    <a:t>1</a:t>
                  </a:r>
                  <a:endParaRPr lang="en-US" sz="1200" dirty="0" smtClean="0"/>
                </a:p>
              </p:txBody>
            </p:sp>
            <p:sp>
              <p:nvSpPr>
                <p:cNvPr id="180" name="TextBox 179"/>
                <p:cNvSpPr txBox="1"/>
                <p:nvPr/>
              </p:nvSpPr>
              <p:spPr>
                <a:xfrm>
                  <a:off x="9693259" y="3162471"/>
                  <a:ext cx="251398" cy="232258"/>
                </a:xfrm>
                <a:prstGeom prst="rect">
                  <a:avLst/>
                </a:prstGeom>
              </p:spPr>
              <p:txBody>
                <a:bodyPr vert="horz" wrap="none" lIns="0" tIns="0" rIns="0" bIns="0" rtlCol="0" anchor="t">
                  <a:noAutofit/>
                </a:bodyPr>
                <a:lstStyle/>
                <a:p>
                  <a:pPr algn="l" defTabSz="914400"/>
                  <a:r>
                    <a:rPr lang="en-GB" sz="1200" dirty="0"/>
                    <a:t>2</a:t>
                  </a:r>
                  <a:endParaRPr lang="en-US" sz="1200" dirty="0" smtClean="0"/>
                </a:p>
              </p:txBody>
            </p:sp>
            <p:sp>
              <p:nvSpPr>
                <p:cNvPr id="181" name="TextBox 180"/>
                <p:cNvSpPr txBox="1"/>
                <p:nvPr/>
              </p:nvSpPr>
              <p:spPr>
                <a:xfrm>
                  <a:off x="10201420" y="3164073"/>
                  <a:ext cx="251398" cy="232258"/>
                </a:xfrm>
                <a:prstGeom prst="rect">
                  <a:avLst/>
                </a:prstGeom>
              </p:spPr>
              <p:txBody>
                <a:bodyPr vert="horz" wrap="none" lIns="0" tIns="0" rIns="0" bIns="0" rtlCol="0" anchor="t">
                  <a:noAutofit/>
                </a:bodyPr>
                <a:lstStyle/>
                <a:p>
                  <a:pPr algn="l" defTabSz="914400"/>
                  <a:r>
                    <a:rPr lang="en-GB" sz="1200" dirty="0" smtClean="0"/>
                    <a:t>3</a:t>
                  </a:r>
                </a:p>
              </p:txBody>
            </p:sp>
            <p:cxnSp>
              <p:nvCxnSpPr>
                <p:cNvPr id="183" name="Straight Connector 182"/>
                <p:cNvCxnSpPr/>
                <p:nvPr/>
              </p:nvCxnSpPr>
              <p:spPr>
                <a:xfrm flipV="1">
                  <a:off x="8731586" y="3046816"/>
                  <a:ext cx="2" cy="22615"/>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flipV="1">
                  <a:off x="9228407" y="2779079"/>
                  <a:ext cx="1" cy="296839"/>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9731327" y="3031109"/>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flipV="1">
                  <a:off x="9731785" y="2887404"/>
                  <a:ext cx="179" cy="186504"/>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flipV="1">
                  <a:off x="10236646" y="3005862"/>
                  <a:ext cx="0" cy="70416"/>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cxnSp>
            <p:nvCxnSpPr>
              <p:cNvPr id="174" name="Straight Connector 173"/>
              <p:cNvCxnSpPr/>
              <p:nvPr/>
            </p:nvCxnSpPr>
            <p:spPr>
              <a:xfrm>
                <a:off x="11275365" y="2954133"/>
                <a:ext cx="0" cy="10353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10818861" y="2953284"/>
                <a:ext cx="0" cy="1035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69"/>
              <p:cNvCxnSpPr/>
              <p:nvPr/>
            </p:nvCxnSpPr>
            <p:spPr>
              <a:xfrm flipH="1" flipV="1">
                <a:off x="10818861" y="2957650"/>
                <a:ext cx="1" cy="44613"/>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flipV="1">
                <a:off x="11275365" y="2997499"/>
                <a:ext cx="0" cy="19222"/>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sp>
          <p:nvSpPr>
            <p:cNvPr id="171" name="TextBox 170"/>
            <p:cNvSpPr txBox="1"/>
            <p:nvPr/>
          </p:nvSpPr>
          <p:spPr>
            <a:xfrm>
              <a:off x="10777446" y="2719183"/>
              <a:ext cx="225763" cy="208574"/>
            </a:xfrm>
            <a:prstGeom prst="rect">
              <a:avLst/>
            </a:prstGeom>
          </p:spPr>
          <p:txBody>
            <a:bodyPr vert="horz" wrap="none" lIns="0" tIns="0" rIns="0" bIns="0" rtlCol="0" anchor="t">
              <a:noAutofit/>
            </a:bodyPr>
            <a:lstStyle/>
            <a:p>
              <a:pPr algn="l" defTabSz="914400"/>
              <a:r>
                <a:rPr lang="en-GB" sz="1200" dirty="0" smtClean="0"/>
                <a:t>4</a:t>
              </a:r>
            </a:p>
          </p:txBody>
        </p:sp>
        <p:sp>
          <p:nvSpPr>
            <p:cNvPr id="172" name="TextBox 171"/>
            <p:cNvSpPr txBox="1"/>
            <p:nvPr/>
          </p:nvSpPr>
          <p:spPr>
            <a:xfrm>
              <a:off x="11241356" y="2718357"/>
              <a:ext cx="225763" cy="208574"/>
            </a:xfrm>
            <a:prstGeom prst="rect">
              <a:avLst/>
            </a:prstGeom>
          </p:spPr>
          <p:txBody>
            <a:bodyPr vert="horz" wrap="none" lIns="0" tIns="0" rIns="0" bIns="0" rtlCol="0" anchor="t">
              <a:noAutofit/>
            </a:bodyPr>
            <a:lstStyle/>
            <a:p>
              <a:pPr algn="l" defTabSz="914400"/>
              <a:r>
                <a:rPr lang="en-GB" sz="1200" dirty="0"/>
                <a:t>5</a:t>
              </a:r>
              <a:endParaRPr lang="en-GB" sz="1200" dirty="0" smtClean="0"/>
            </a:p>
          </p:txBody>
        </p:sp>
      </p:grpSp>
      <p:sp>
        <p:nvSpPr>
          <p:cNvPr id="197" name="TextBox 196"/>
          <p:cNvSpPr txBox="1"/>
          <p:nvPr/>
        </p:nvSpPr>
        <p:spPr>
          <a:xfrm>
            <a:off x="10422692" y="4454475"/>
            <a:ext cx="225734" cy="208574"/>
          </a:xfrm>
          <a:prstGeom prst="rect">
            <a:avLst/>
          </a:prstGeom>
        </p:spPr>
        <p:txBody>
          <a:bodyPr vert="horz" wrap="none" lIns="0" tIns="0" rIns="0" bIns="0" rtlCol="0" anchor="t">
            <a:noAutofit/>
          </a:bodyPr>
          <a:lstStyle/>
          <a:p>
            <a:pPr algn="l" defTabSz="914400"/>
            <a:r>
              <a:rPr lang="en-GB" sz="1200" dirty="0" smtClean="0"/>
              <a:t>4</a:t>
            </a:r>
          </a:p>
        </p:txBody>
      </p:sp>
      <p:sp>
        <p:nvSpPr>
          <p:cNvPr id="198" name="TextBox 197"/>
          <p:cNvSpPr txBox="1"/>
          <p:nvPr/>
        </p:nvSpPr>
        <p:spPr>
          <a:xfrm>
            <a:off x="10886542" y="4453649"/>
            <a:ext cx="225734" cy="208574"/>
          </a:xfrm>
          <a:prstGeom prst="rect">
            <a:avLst/>
          </a:prstGeom>
        </p:spPr>
        <p:txBody>
          <a:bodyPr vert="horz" wrap="none" lIns="0" tIns="0" rIns="0" bIns="0" rtlCol="0" anchor="t">
            <a:noAutofit/>
          </a:bodyPr>
          <a:lstStyle/>
          <a:p>
            <a:pPr algn="l" defTabSz="914400"/>
            <a:r>
              <a:rPr lang="en-GB" sz="1200" dirty="0"/>
              <a:t>5</a:t>
            </a:r>
            <a:endParaRPr lang="en-GB" sz="1200" dirty="0" smtClean="0"/>
          </a:p>
        </p:txBody>
      </p:sp>
      <p:sp>
        <p:nvSpPr>
          <p:cNvPr id="199" name="Rectangle 183"/>
          <p:cNvSpPr>
            <a:spLocks noChangeArrowheads="1"/>
          </p:cNvSpPr>
          <p:nvPr/>
        </p:nvSpPr>
        <p:spPr bwMode="auto">
          <a:xfrm>
            <a:off x="8600541" y="272376"/>
            <a:ext cx="3139284" cy="6155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GB" altLang="en-US" sz="2000" dirty="0" smtClean="0">
                <a:solidFill>
                  <a:srgbClr val="000000"/>
                </a:solidFill>
                <a:latin typeface="+mn-lt"/>
              </a:rPr>
              <a:t>output signal  </a:t>
            </a:r>
            <a:r>
              <a:rPr lang="en-GB" altLang="en-US" sz="2000" i="1" dirty="0" smtClean="0">
                <a:solidFill>
                  <a:srgbClr val="000000"/>
                </a:solidFill>
                <a:latin typeface="+mn-lt"/>
              </a:rPr>
              <a:t>y</a:t>
            </a:r>
            <a:r>
              <a:rPr lang="en-GB" altLang="en-US" sz="2000" dirty="0" smtClean="0">
                <a:solidFill>
                  <a:srgbClr val="000000"/>
                </a:solidFill>
                <a:latin typeface="+mn-lt"/>
              </a:rPr>
              <a:t>(</a:t>
            </a:r>
            <a:r>
              <a:rPr lang="en-GB" altLang="en-US" sz="2000" i="1" dirty="0" smtClean="0">
                <a:solidFill>
                  <a:srgbClr val="000000"/>
                </a:solidFill>
                <a:latin typeface="+mn-lt"/>
              </a:rPr>
              <a:t>n</a:t>
            </a:r>
            <a:r>
              <a:rPr lang="en-GB" altLang="en-US" sz="2000" dirty="0" smtClean="0">
                <a:solidFill>
                  <a:srgbClr val="000000"/>
                </a:solidFill>
                <a:latin typeface="+mn-lt"/>
              </a:rPr>
              <a:t>) comprises</a:t>
            </a:r>
          </a:p>
          <a:p>
            <a:pPr marL="0" marR="0" lvl="0" indent="0" algn="ctr" defTabSz="914400" rtl="0" eaLnBrk="1" fontAlgn="base" latinLnBrk="0" hangingPunct="1">
              <a:lnSpc>
                <a:spcPct val="100000"/>
              </a:lnSpc>
              <a:spcBef>
                <a:spcPct val="0"/>
              </a:spcBef>
              <a:spcAft>
                <a:spcPct val="0"/>
              </a:spcAft>
              <a:buClrTx/>
              <a:buSzTx/>
              <a:buFontTx/>
              <a:buNone/>
              <a:tabLst/>
            </a:pPr>
            <a:r>
              <a:rPr lang="en-GB" altLang="en-US" sz="2000" dirty="0" smtClean="0">
                <a:solidFill>
                  <a:srgbClr val="000000"/>
                </a:solidFill>
                <a:latin typeface="+mn-lt"/>
              </a:rPr>
              <a:t>sum of  responses</a:t>
            </a:r>
            <a:endParaRPr kumimoji="0" lang="en-US" altLang="en-US" sz="2000" b="0" i="0" u="none" strike="noStrike" cap="none" normalizeH="0" baseline="0" dirty="0" smtClean="0">
              <a:ln>
                <a:noFill/>
              </a:ln>
              <a:solidFill>
                <a:schemeClr val="tx1"/>
              </a:solidFill>
              <a:effectLst/>
              <a:latin typeface="+mn-lt"/>
              <a:cs typeface="Arial" pitchFamily="34" charset="0"/>
            </a:endParaRPr>
          </a:p>
        </p:txBody>
      </p:sp>
      <p:grpSp>
        <p:nvGrpSpPr>
          <p:cNvPr id="200" name="Group 14"/>
          <p:cNvGrpSpPr/>
          <p:nvPr/>
        </p:nvGrpSpPr>
        <p:grpSpPr>
          <a:xfrm>
            <a:off x="8580810" y="4955672"/>
            <a:ext cx="2866008" cy="1128994"/>
            <a:chOff x="8877202" y="4955672"/>
            <a:chExt cx="2866381" cy="1128994"/>
          </a:xfrm>
        </p:grpSpPr>
        <p:grpSp>
          <p:nvGrpSpPr>
            <p:cNvPr id="201" name="Group 254135"/>
            <p:cNvGrpSpPr/>
            <p:nvPr/>
          </p:nvGrpSpPr>
          <p:grpSpPr>
            <a:xfrm>
              <a:off x="8877202" y="4955672"/>
              <a:ext cx="2866381" cy="1128994"/>
              <a:chOff x="8921270" y="4955672"/>
              <a:chExt cx="2866381" cy="1128994"/>
            </a:xfrm>
          </p:grpSpPr>
          <p:grpSp>
            <p:nvGrpSpPr>
              <p:cNvPr id="204" name="Group 219"/>
              <p:cNvGrpSpPr/>
              <p:nvPr/>
            </p:nvGrpSpPr>
            <p:grpSpPr>
              <a:xfrm>
                <a:off x="8921270" y="4955672"/>
                <a:ext cx="2866381" cy="1128994"/>
                <a:chOff x="8929687" y="2166238"/>
                <a:chExt cx="2866381" cy="1128994"/>
              </a:xfrm>
            </p:grpSpPr>
            <p:grpSp>
              <p:nvGrpSpPr>
                <p:cNvPr id="207" name="Group 220"/>
                <p:cNvGrpSpPr/>
                <p:nvPr/>
              </p:nvGrpSpPr>
              <p:grpSpPr>
                <a:xfrm>
                  <a:off x="8929687" y="2166238"/>
                  <a:ext cx="2866381" cy="1128994"/>
                  <a:chOff x="8635263" y="2159793"/>
                  <a:chExt cx="3191859" cy="1257191"/>
                </a:xfrm>
              </p:grpSpPr>
              <p:grpSp>
                <p:nvGrpSpPr>
                  <p:cNvPr id="210" name="Group 226"/>
                  <p:cNvGrpSpPr/>
                  <p:nvPr/>
                </p:nvGrpSpPr>
                <p:grpSpPr>
                  <a:xfrm>
                    <a:off x="8635263" y="2159793"/>
                    <a:ext cx="3191859" cy="1253554"/>
                    <a:chOff x="5233431" y="2704071"/>
                    <a:chExt cx="2329347" cy="914816"/>
                  </a:xfrm>
                </p:grpSpPr>
                <p:cxnSp>
                  <p:nvCxnSpPr>
                    <p:cNvPr id="220" name="Straight Connector 219"/>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221" name="Group 237"/>
                    <p:cNvGrpSpPr/>
                    <p:nvPr/>
                  </p:nvGrpSpPr>
                  <p:grpSpPr>
                    <a:xfrm>
                      <a:off x="5233431" y="3334376"/>
                      <a:ext cx="2329347" cy="86517"/>
                      <a:chOff x="7433438" y="1757363"/>
                      <a:chExt cx="2329347" cy="86517"/>
                    </a:xfrm>
                  </p:grpSpPr>
                  <p:cxnSp>
                    <p:nvCxnSpPr>
                      <p:cNvPr id="224" name="Straight Connector 223"/>
                      <p:cNvCxnSpPr/>
                      <p:nvPr/>
                    </p:nvCxnSpPr>
                    <p:spPr>
                      <a:xfrm flipV="1">
                        <a:off x="7433438" y="1800226"/>
                        <a:ext cx="2329347" cy="9148"/>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22" name="TextBox 221"/>
                    <p:cNvSpPr txBox="1"/>
                    <p:nvPr/>
                  </p:nvSpPr>
                  <p:spPr>
                    <a:xfrm>
                      <a:off x="5269387" y="3433149"/>
                      <a:ext cx="113163"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23" name="TextBox 222"/>
                    <p:cNvSpPr txBox="1"/>
                    <p:nvPr/>
                  </p:nvSpPr>
                  <p:spPr>
                    <a:xfrm>
                      <a:off x="7407767" y="3364593"/>
                      <a:ext cx="111218" cy="185738"/>
                    </a:xfrm>
                    <a:prstGeom prst="rect">
                      <a:avLst/>
                    </a:prstGeom>
                  </p:spPr>
                  <p:txBody>
                    <a:bodyPr vert="horz" wrap="none" lIns="0" tIns="0" rIns="0" bIns="0" rtlCol="0" anchor="t">
                      <a:noAutofit/>
                    </a:bodyPr>
                    <a:lstStyle/>
                    <a:p>
                      <a:pPr algn="l" defTabSz="914400"/>
                      <a:r>
                        <a:rPr lang="en-GB" sz="1600" i="1" dirty="0" smtClean="0">
                          <a:latin typeface="Times New Roman" panose="02020603050405020304" pitchFamily="18" charset="0"/>
                          <a:cs typeface="Times New Roman" panose="02020603050405020304" pitchFamily="18" charset="0"/>
                        </a:rPr>
                        <a:t>n</a:t>
                      </a:r>
                      <a:endParaRPr lang="en-US" sz="1600" i="1" dirty="0" smtClean="0">
                        <a:latin typeface="Times New Roman" panose="02020603050405020304" pitchFamily="18" charset="0"/>
                        <a:cs typeface="Times New Roman" panose="02020603050405020304" pitchFamily="18" charset="0"/>
                      </a:endParaRPr>
                    </a:p>
                  </p:txBody>
                </p:sp>
              </p:grpSp>
              <p:sp>
                <p:nvSpPr>
                  <p:cNvPr id="211" name="TextBox 210"/>
                  <p:cNvSpPr txBox="1"/>
                  <p:nvPr/>
                </p:nvSpPr>
                <p:spPr>
                  <a:xfrm>
                    <a:off x="9188434" y="3162471"/>
                    <a:ext cx="251398" cy="254513"/>
                  </a:xfrm>
                  <a:prstGeom prst="rect">
                    <a:avLst/>
                  </a:prstGeom>
                </p:spPr>
                <p:txBody>
                  <a:bodyPr vert="horz" wrap="none" lIns="0" tIns="0" rIns="0" bIns="0" rtlCol="0" anchor="t">
                    <a:noAutofit/>
                  </a:bodyPr>
                  <a:lstStyle/>
                  <a:p>
                    <a:pPr algn="l" defTabSz="914400"/>
                    <a:r>
                      <a:rPr lang="en-GB" sz="1200" dirty="0" smtClean="0"/>
                      <a:t>1</a:t>
                    </a:r>
                    <a:endParaRPr lang="en-US" sz="1200" dirty="0" smtClean="0"/>
                  </a:p>
                </p:txBody>
              </p:sp>
              <p:sp>
                <p:nvSpPr>
                  <p:cNvPr id="212" name="TextBox 211"/>
                  <p:cNvSpPr txBox="1"/>
                  <p:nvPr/>
                </p:nvSpPr>
                <p:spPr>
                  <a:xfrm>
                    <a:off x="9693259" y="3162471"/>
                    <a:ext cx="251398" cy="232258"/>
                  </a:xfrm>
                  <a:prstGeom prst="rect">
                    <a:avLst/>
                  </a:prstGeom>
                </p:spPr>
                <p:txBody>
                  <a:bodyPr vert="horz" wrap="none" lIns="0" tIns="0" rIns="0" bIns="0" rtlCol="0" anchor="t">
                    <a:noAutofit/>
                  </a:bodyPr>
                  <a:lstStyle/>
                  <a:p>
                    <a:pPr algn="l" defTabSz="914400"/>
                    <a:r>
                      <a:rPr lang="en-GB" sz="1200" dirty="0"/>
                      <a:t>2</a:t>
                    </a:r>
                    <a:endParaRPr lang="en-US" sz="1200" dirty="0" smtClean="0"/>
                  </a:p>
                </p:txBody>
              </p:sp>
              <p:sp>
                <p:nvSpPr>
                  <p:cNvPr id="213" name="TextBox 212"/>
                  <p:cNvSpPr txBox="1"/>
                  <p:nvPr/>
                </p:nvSpPr>
                <p:spPr>
                  <a:xfrm>
                    <a:off x="10103653" y="3166900"/>
                    <a:ext cx="251398" cy="232258"/>
                  </a:xfrm>
                  <a:prstGeom prst="rect">
                    <a:avLst/>
                  </a:prstGeom>
                </p:spPr>
                <p:txBody>
                  <a:bodyPr vert="horz" wrap="none" lIns="0" tIns="0" rIns="0" bIns="0" rtlCol="0" anchor="t">
                    <a:noAutofit/>
                  </a:bodyPr>
                  <a:lstStyle/>
                  <a:p>
                    <a:pPr algn="l" defTabSz="914400"/>
                    <a:r>
                      <a:rPr lang="en-GB" sz="1200" dirty="0" smtClean="0"/>
                      <a:t>3</a:t>
                    </a:r>
                  </a:p>
                </p:txBody>
              </p:sp>
              <p:cxnSp>
                <p:nvCxnSpPr>
                  <p:cNvPr id="215" name="Straight Connector 214"/>
                  <p:cNvCxnSpPr/>
                  <p:nvPr/>
                </p:nvCxnSpPr>
                <p:spPr>
                  <a:xfrm flipV="1">
                    <a:off x="8731586" y="3094541"/>
                    <a:ext cx="2" cy="22615"/>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p:cNvCxnSpPr/>
                  <p:nvPr/>
                </p:nvCxnSpPr>
                <p:spPr>
                  <a:xfrm>
                    <a:off x="10234821" y="3106172"/>
                    <a:ext cx="0" cy="288557"/>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9731327" y="3031109"/>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10740605" y="3105918"/>
                    <a:ext cx="0" cy="141036"/>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flipH="1">
                    <a:off x="11246056" y="3107619"/>
                    <a:ext cx="5192" cy="70294"/>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cxnSp>
              <p:nvCxnSpPr>
                <p:cNvPr id="208" name="Straight Connector 207"/>
                <p:cNvCxnSpPr/>
                <p:nvPr/>
              </p:nvCxnSpPr>
              <p:spPr>
                <a:xfrm>
                  <a:off x="11275365" y="2954133"/>
                  <a:ext cx="0" cy="10353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10818861" y="2953284"/>
                  <a:ext cx="0" cy="1035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05" name="TextBox 204"/>
              <p:cNvSpPr txBox="1"/>
              <p:nvPr/>
            </p:nvSpPr>
            <p:spPr>
              <a:xfrm>
                <a:off x="10681047" y="5856226"/>
                <a:ext cx="225763" cy="208574"/>
              </a:xfrm>
              <a:prstGeom prst="rect">
                <a:avLst/>
              </a:prstGeom>
            </p:spPr>
            <p:txBody>
              <a:bodyPr vert="horz" wrap="none" lIns="0" tIns="0" rIns="0" bIns="0" rtlCol="0" anchor="t">
                <a:noAutofit/>
              </a:bodyPr>
              <a:lstStyle/>
              <a:p>
                <a:pPr algn="l" defTabSz="914400"/>
                <a:r>
                  <a:rPr lang="en-GB" sz="1200" dirty="0" smtClean="0"/>
                  <a:t>4</a:t>
                </a:r>
              </a:p>
            </p:txBody>
          </p:sp>
          <p:sp>
            <p:nvSpPr>
              <p:cNvPr id="206" name="TextBox 205"/>
              <p:cNvSpPr txBox="1"/>
              <p:nvPr/>
            </p:nvSpPr>
            <p:spPr>
              <a:xfrm>
                <a:off x="11144957" y="5855400"/>
                <a:ext cx="225763" cy="208574"/>
              </a:xfrm>
              <a:prstGeom prst="rect">
                <a:avLst/>
              </a:prstGeom>
            </p:spPr>
            <p:txBody>
              <a:bodyPr vert="horz" wrap="none" lIns="0" tIns="0" rIns="0" bIns="0" rtlCol="0" anchor="t">
                <a:noAutofit/>
              </a:bodyPr>
              <a:lstStyle/>
              <a:p>
                <a:pPr algn="l" defTabSz="914400"/>
                <a:r>
                  <a:rPr lang="en-GB" sz="1200" dirty="0"/>
                  <a:t>5</a:t>
                </a:r>
                <a:endParaRPr lang="en-GB" sz="1200" dirty="0" smtClean="0"/>
              </a:p>
            </p:txBody>
          </p:sp>
        </p:grpSp>
        <p:cxnSp>
          <p:nvCxnSpPr>
            <p:cNvPr id="202" name="Straight Connector 201"/>
            <p:cNvCxnSpPr/>
            <p:nvPr/>
          </p:nvCxnSpPr>
          <p:spPr>
            <a:xfrm flipV="1">
              <a:off x="9407823" y="5786618"/>
              <a:ext cx="2" cy="43263"/>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V="1">
              <a:off x="9863049" y="5791563"/>
              <a:ext cx="2" cy="43263"/>
            </a:xfrm>
            <a:prstGeom prst="line">
              <a:avLst/>
            </a:prstGeom>
            <a:ln w="38100">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grpSp>
        <p:nvGrpSpPr>
          <p:cNvPr id="228" name="Group 227"/>
          <p:cNvGrpSpPr/>
          <p:nvPr/>
        </p:nvGrpSpPr>
        <p:grpSpPr>
          <a:xfrm>
            <a:off x="8582350" y="4953794"/>
            <a:ext cx="2866008" cy="1128994"/>
            <a:chOff x="8877202" y="4955672"/>
            <a:chExt cx="2866381" cy="1128994"/>
          </a:xfrm>
        </p:grpSpPr>
        <p:grpSp>
          <p:nvGrpSpPr>
            <p:cNvPr id="229" name="Group 262"/>
            <p:cNvGrpSpPr/>
            <p:nvPr/>
          </p:nvGrpSpPr>
          <p:grpSpPr>
            <a:xfrm>
              <a:off x="8877202" y="4955672"/>
              <a:ext cx="2866381" cy="1128994"/>
              <a:chOff x="8921270" y="4955672"/>
              <a:chExt cx="2866381" cy="1128994"/>
            </a:xfrm>
          </p:grpSpPr>
          <p:grpSp>
            <p:nvGrpSpPr>
              <p:cNvPr id="232" name="Group 267"/>
              <p:cNvGrpSpPr/>
              <p:nvPr/>
            </p:nvGrpSpPr>
            <p:grpSpPr>
              <a:xfrm>
                <a:off x="8921270" y="4955672"/>
                <a:ext cx="2866381" cy="1128994"/>
                <a:chOff x="8929687" y="2166238"/>
                <a:chExt cx="2866381" cy="1128994"/>
              </a:xfrm>
            </p:grpSpPr>
            <p:grpSp>
              <p:nvGrpSpPr>
                <p:cNvPr id="235" name="Group 270"/>
                <p:cNvGrpSpPr/>
                <p:nvPr/>
              </p:nvGrpSpPr>
              <p:grpSpPr>
                <a:xfrm>
                  <a:off x="8929687" y="2166238"/>
                  <a:ext cx="2866381" cy="1128994"/>
                  <a:chOff x="8635263" y="2159793"/>
                  <a:chExt cx="3191859" cy="1257191"/>
                </a:xfrm>
              </p:grpSpPr>
              <p:grpSp>
                <p:nvGrpSpPr>
                  <p:cNvPr id="238" name="Group 273"/>
                  <p:cNvGrpSpPr/>
                  <p:nvPr/>
                </p:nvGrpSpPr>
                <p:grpSpPr>
                  <a:xfrm>
                    <a:off x="8635263" y="2159793"/>
                    <a:ext cx="3191859" cy="1253554"/>
                    <a:chOff x="5233431" y="2704071"/>
                    <a:chExt cx="2329347" cy="914816"/>
                  </a:xfrm>
                </p:grpSpPr>
                <p:cxnSp>
                  <p:nvCxnSpPr>
                    <p:cNvPr id="247" name="Straight Connector 246"/>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248" name="Group 284"/>
                    <p:cNvGrpSpPr/>
                    <p:nvPr/>
                  </p:nvGrpSpPr>
                  <p:grpSpPr>
                    <a:xfrm>
                      <a:off x="5233431" y="3334376"/>
                      <a:ext cx="2329347" cy="86517"/>
                      <a:chOff x="7433438" y="1757363"/>
                      <a:chExt cx="2329347" cy="86517"/>
                    </a:xfrm>
                  </p:grpSpPr>
                  <p:cxnSp>
                    <p:nvCxnSpPr>
                      <p:cNvPr id="251" name="Straight Connector 250"/>
                      <p:cNvCxnSpPr/>
                      <p:nvPr/>
                    </p:nvCxnSpPr>
                    <p:spPr>
                      <a:xfrm flipV="1">
                        <a:off x="7433438" y="1800226"/>
                        <a:ext cx="2329347" cy="9148"/>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252" name="Straight Connector 251"/>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3" name="Straight Connector 252"/>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4" name="Straight Connector 253"/>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49" name="TextBox 248"/>
                    <p:cNvSpPr txBox="1"/>
                    <p:nvPr/>
                  </p:nvSpPr>
                  <p:spPr>
                    <a:xfrm>
                      <a:off x="5269387" y="3433149"/>
                      <a:ext cx="113163"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50" name="TextBox 249"/>
                    <p:cNvSpPr txBox="1"/>
                    <p:nvPr/>
                  </p:nvSpPr>
                  <p:spPr>
                    <a:xfrm>
                      <a:off x="7407767" y="3364593"/>
                      <a:ext cx="111218" cy="185738"/>
                    </a:xfrm>
                    <a:prstGeom prst="rect">
                      <a:avLst/>
                    </a:prstGeom>
                  </p:spPr>
                  <p:txBody>
                    <a:bodyPr vert="horz" wrap="none" lIns="0" tIns="0" rIns="0" bIns="0" rtlCol="0" anchor="t">
                      <a:noAutofit/>
                    </a:bodyPr>
                    <a:lstStyle/>
                    <a:p>
                      <a:pPr algn="l" defTabSz="914400"/>
                      <a:r>
                        <a:rPr lang="en-GB" sz="1600" i="1" dirty="0" smtClean="0">
                          <a:latin typeface="Times New Roman" panose="02020603050405020304" pitchFamily="18" charset="0"/>
                          <a:cs typeface="Times New Roman" panose="02020603050405020304" pitchFamily="18" charset="0"/>
                        </a:rPr>
                        <a:t>n</a:t>
                      </a:r>
                      <a:endParaRPr lang="en-US" sz="1600" i="1" dirty="0" smtClean="0">
                        <a:latin typeface="Times New Roman" panose="02020603050405020304" pitchFamily="18" charset="0"/>
                        <a:cs typeface="Times New Roman" panose="02020603050405020304" pitchFamily="18" charset="0"/>
                      </a:endParaRPr>
                    </a:p>
                  </p:txBody>
                </p:sp>
              </p:grpSp>
              <p:sp>
                <p:nvSpPr>
                  <p:cNvPr id="239" name="TextBox 238"/>
                  <p:cNvSpPr txBox="1"/>
                  <p:nvPr/>
                </p:nvSpPr>
                <p:spPr>
                  <a:xfrm>
                    <a:off x="9188434" y="3162471"/>
                    <a:ext cx="251398" cy="254513"/>
                  </a:xfrm>
                  <a:prstGeom prst="rect">
                    <a:avLst/>
                  </a:prstGeom>
                </p:spPr>
                <p:txBody>
                  <a:bodyPr vert="horz" wrap="none" lIns="0" tIns="0" rIns="0" bIns="0" rtlCol="0" anchor="t">
                    <a:noAutofit/>
                  </a:bodyPr>
                  <a:lstStyle/>
                  <a:p>
                    <a:pPr algn="l" defTabSz="914400"/>
                    <a:r>
                      <a:rPr lang="en-GB" sz="1200" dirty="0" smtClean="0"/>
                      <a:t>1</a:t>
                    </a:r>
                    <a:endParaRPr lang="en-US" sz="1200" dirty="0" smtClean="0"/>
                  </a:p>
                </p:txBody>
              </p:sp>
              <p:sp>
                <p:nvSpPr>
                  <p:cNvPr id="240" name="TextBox 239"/>
                  <p:cNvSpPr txBox="1"/>
                  <p:nvPr/>
                </p:nvSpPr>
                <p:spPr>
                  <a:xfrm>
                    <a:off x="9693259" y="3162471"/>
                    <a:ext cx="251398" cy="232258"/>
                  </a:xfrm>
                  <a:prstGeom prst="rect">
                    <a:avLst/>
                  </a:prstGeom>
                </p:spPr>
                <p:txBody>
                  <a:bodyPr vert="horz" wrap="none" lIns="0" tIns="0" rIns="0" bIns="0" rtlCol="0" anchor="t">
                    <a:noAutofit/>
                  </a:bodyPr>
                  <a:lstStyle/>
                  <a:p>
                    <a:pPr algn="l" defTabSz="914400"/>
                    <a:r>
                      <a:rPr lang="en-GB" sz="1200" dirty="0"/>
                      <a:t>2</a:t>
                    </a:r>
                    <a:endParaRPr lang="en-US" sz="1200" dirty="0" smtClean="0"/>
                  </a:p>
                </p:txBody>
              </p:sp>
              <p:sp>
                <p:nvSpPr>
                  <p:cNvPr id="241" name="TextBox 240"/>
                  <p:cNvSpPr txBox="1"/>
                  <p:nvPr/>
                </p:nvSpPr>
                <p:spPr>
                  <a:xfrm>
                    <a:off x="10103653" y="3166900"/>
                    <a:ext cx="251398" cy="232258"/>
                  </a:xfrm>
                  <a:prstGeom prst="rect">
                    <a:avLst/>
                  </a:prstGeom>
                </p:spPr>
                <p:txBody>
                  <a:bodyPr vert="horz" wrap="none" lIns="0" tIns="0" rIns="0" bIns="0" rtlCol="0" anchor="t">
                    <a:noAutofit/>
                  </a:bodyPr>
                  <a:lstStyle/>
                  <a:p>
                    <a:pPr algn="l" defTabSz="914400"/>
                    <a:r>
                      <a:rPr lang="en-GB" sz="1200" dirty="0" smtClean="0"/>
                      <a:t>3</a:t>
                    </a:r>
                  </a:p>
                </p:txBody>
              </p:sp>
              <p:cxnSp>
                <p:nvCxnSpPr>
                  <p:cNvPr id="242" name="Straight Connector 241"/>
                  <p:cNvCxnSpPr/>
                  <p:nvPr/>
                </p:nvCxnSpPr>
                <p:spPr>
                  <a:xfrm flipV="1">
                    <a:off x="8731586" y="3094541"/>
                    <a:ext cx="2" cy="22615"/>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43" name="Straight Connector 242"/>
                  <p:cNvCxnSpPr/>
                  <p:nvPr/>
                </p:nvCxnSpPr>
                <p:spPr>
                  <a:xfrm>
                    <a:off x="10234821" y="3106172"/>
                    <a:ext cx="0" cy="288557"/>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44" name="Straight Connector 243"/>
                  <p:cNvCxnSpPr/>
                  <p:nvPr/>
                </p:nvCxnSpPr>
                <p:spPr>
                  <a:xfrm>
                    <a:off x="9731327" y="3031109"/>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p:nvCxnSpPr>
                <p:spPr>
                  <a:xfrm>
                    <a:off x="10740605" y="3105918"/>
                    <a:ext cx="0" cy="141036"/>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46" name="Straight Connector 245"/>
                  <p:cNvCxnSpPr/>
                  <p:nvPr/>
                </p:nvCxnSpPr>
                <p:spPr>
                  <a:xfrm flipH="1">
                    <a:off x="11246056" y="3107619"/>
                    <a:ext cx="5192" cy="70294"/>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cxnSp>
              <p:nvCxnSpPr>
                <p:cNvPr id="236" name="Straight Connector 235"/>
                <p:cNvCxnSpPr/>
                <p:nvPr/>
              </p:nvCxnSpPr>
              <p:spPr>
                <a:xfrm>
                  <a:off x="11275365" y="2954133"/>
                  <a:ext cx="0" cy="10353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7" name="Straight Connector 236"/>
                <p:cNvCxnSpPr/>
                <p:nvPr/>
              </p:nvCxnSpPr>
              <p:spPr>
                <a:xfrm>
                  <a:off x="10818861" y="2953284"/>
                  <a:ext cx="0" cy="1035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33" name="TextBox 232"/>
              <p:cNvSpPr txBox="1"/>
              <p:nvPr/>
            </p:nvSpPr>
            <p:spPr>
              <a:xfrm>
                <a:off x="10681047" y="5856226"/>
                <a:ext cx="225763" cy="208574"/>
              </a:xfrm>
              <a:prstGeom prst="rect">
                <a:avLst/>
              </a:prstGeom>
            </p:spPr>
            <p:txBody>
              <a:bodyPr vert="horz" wrap="none" lIns="0" tIns="0" rIns="0" bIns="0" rtlCol="0" anchor="t">
                <a:noAutofit/>
              </a:bodyPr>
              <a:lstStyle/>
              <a:p>
                <a:pPr algn="l" defTabSz="914400"/>
                <a:r>
                  <a:rPr lang="en-GB" sz="1200" dirty="0" smtClean="0"/>
                  <a:t>4</a:t>
                </a:r>
              </a:p>
            </p:txBody>
          </p:sp>
          <p:sp>
            <p:nvSpPr>
              <p:cNvPr id="234" name="TextBox 233"/>
              <p:cNvSpPr txBox="1"/>
              <p:nvPr/>
            </p:nvSpPr>
            <p:spPr>
              <a:xfrm>
                <a:off x="11144957" y="5855400"/>
                <a:ext cx="225763" cy="208574"/>
              </a:xfrm>
              <a:prstGeom prst="rect">
                <a:avLst/>
              </a:prstGeom>
            </p:spPr>
            <p:txBody>
              <a:bodyPr vert="horz" wrap="none" lIns="0" tIns="0" rIns="0" bIns="0" rtlCol="0" anchor="t">
                <a:noAutofit/>
              </a:bodyPr>
              <a:lstStyle/>
              <a:p>
                <a:pPr algn="l" defTabSz="914400"/>
                <a:r>
                  <a:rPr lang="en-GB" sz="1200" dirty="0"/>
                  <a:t>5</a:t>
                </a:r>
                <a:endParaRPr lang="en-GB" sz="1200" dirty="0" smtClean="0"/>
              </a:p>
            </p:txBody>
          </p:sp>
        </p:grpSp>
        <p:cxnSp>
          <p:nvCxnSpPr>
            <p:cNvPr id="230" name="Straight Connector 229"/>
            <p:cNvCxnSpPr/>
            <p:nvPr/>
          </p:nvCxnSpPr>
          <p:spPr>
            <a:xfrm flipV="1">
              <a:off x="9407823" y="5786618"/>
              <a:ext cx="2" cy="43263"/>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31" name="Straight Connector 230"/>
            <p:cNvCxnSpPr/>
            <p:nvPr/>
          </p:nvCxnSpPr>
          <p:spPr>
            <a:xfrm flipV="1">
              <a:off x="9863049" y="5791563"/>
              <a:ext cx="2" cy="43263"/>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grpSp>
        <p:nvGrpSpPr>
          <p:cNvPr id="255" name="Group 254"/>
          <p:cNvGrpSpPr/>
          <p:nvPr/>
        </p:nvGrpSpPr>
        <p:grpSpPr>
          <a:xfrm>
            <a:off x="8581860" y="2024902"/>
            <a:ext cx="2866008" cy="1128994"/>
            <a:chOff x="8929687" y="1823338"/>
            <a:chExt cx="2866381" cy="1128994"/>
          </a:xfrm>
        </p:grpSpPr>
        <p:grpSp>
          <p:nvGrpSpPr>
            <p:cNvPr id="256" name="Group 316"/>
            <p:cNvGrpSpPr/>
            <p:nvPr/>
          </p:nvGrpSpPr>
          <p:grpSpPr>
            <a:xfrm>
              <a:off x="8929687" y="1823338"/>
              <a:ext cx="2866381" cy="1128994"/>
              <a:chOff x="8929687" y="2166238"/>
              <a:chExt cx="2866381" cy="1128994"/>
            </a:xfrm>
          </p:grpSpPr>
          <p:grpSp>
            <p:nvGrpSpPr>
              <p:cNvPr id="259" name="Group 319"/>
              <p:cNvGrpSpPr/>
              <p:nvPr/>
            </p:nvGrpSpPr>
            <p:grpSpPr>
              <a:xfrm>
                <a:off x="8929687" y="2166238"/>
                <a:ext cx="2866381" cy="1128994"/>
                <a:chOff x="8635263" y="2159793"/>
                <a:chExt cx="3191859" cy="1257191"/>
              </a:xfrm>
            </p:grpSpPr>
            <p:grpSp>
              <p:nvGrpSpPr>
                <p:cNvPr id="264" name="Group 324"/>
                <p:cNvGrpSpPr/>
                <p:nvPr/>
              </p:nvGrpSpPr>
              <p:grpSpPr>
                <a:xfrm>
                  <a:off x="8635263" y="2159793"/>
                  <a:ext cx="3191859" cy="1253554"/>
                  <a:chOff x="5233431" y="2704071"/>
                  <a:chExt cx="2329347" cy="914816"/>
                </a:xfrm>
              </p:grpSpPr>
              <p:cxnSp>
                <p:nvCxnSpPr>
                  <p:cNvPr id="273" name="Straight Connector 272"/>
                  <p:cNvCxnSpPr/>
                  <p:nvPr/>
                </p:nvCxnSpPr>
                <p:spPr>
                  <a:xfrm>
                    <a:off x="5303726" y="2704071"/>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274" name="Group 335"/>
                  <p:cNvGrpSpPr/>
                  <p:nvPr/>
                </p:nvGrpSpPr>
                <p:grpSpPr>
                  <a:xfrm>
                    <a:off x="5233431" y="3334376"/>
                    <a:ext cx="2329347" cy="86517"/>
                    <a:chOff x="7433438" y="1757363"/>
                    <a:chExt cx="2329347" cy="86517"/>
                  </a:xfrm>
                </p:grpSpPr>
                <p:cxnSp>
                  <p:nvCxnSpPr>
                    <p:cNvPr id="277" name="Straight Connector 276"/>
                    <p:cNvCxnSpPr/>
                    <p:nvPr/>
                  </p:nvCxnSpPr>
                  <p:spPr>
                    <a:xfrm flipV="1">
                      <a:off x="7433438" y="1800226"/>
                      <a:ext cx="2329347" cy="9148"/>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0" name="Straight Connector 279"/>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1" name="Straight Connector 280"/>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75" name="TextBox 274"/>
                  <p:cNvSpPr txBox="1"/>
                  <p:nvPr/>
                </p:nvSpPr>
                <p:spPr>
                  <a:xfrm>
                    <a:off x="5269387" y="3433149"/>
                    <a:ext cx="113163"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76" name="TextBox 275"/>
                  <p:cNvSpPr txBox="1"/>
                  <p:nvPr/>
                </p:nvSpPr>
                <p:spPr>
                  <a:xfrm>
                    <a:off x="7407767" y="3364593"/>
                    <a:ext cx="111218" cy="185738"/>
                  </a:xfrm>
                  <a:prstGeom prst="rect">
                    <a:avLst/>
                  </a:prstGeom>
                </p:spPr>
                <p:txBody>
                  <a:bodyPr vert="horz" wrap="none" lIns="0" tIns="0" rIns="0" bIns="0" rtlCol="0" anchor="t">
                    <a:noAutofit/>
                  </a:bodyPr>
                  <a:lstStyle/>
                  <a:p>
                    <a:pPr algn="l" defTabSz="914400"/>
                    <a:r>
                      <a:rPr lang="en-GB" sz="1600" i="1" dirty="0" smtClean="0">
                        <a:latin typeface="Times New Roman" panose="02020603050405020304" pitchFamily="18" charset="0"/>
                        <a:cs typeface="Times New Roman" panose="02020603050405020304" pitchFamily="18" charset="0"/>
                      </a:rPr>
                      <a:t>n</a:t>
                    </a:r>
                    <a:endParaRPr lang="en-US" sz="1600" i="1" dirty="0" smtClean="0">
                      <a:latin typeface="Times New Roman" panose="02020603050405020304" pitchFamily="18" charset="0"/>
                      <a:cs typeface="Times New Roman" panose="02020603050405020304" pitchFamily="18" charset="0"/>
                    </a:endParaRPr>
                  </a:p>
                </p:txBody>
              </p:sp>
            </p:grpSp>
            <p:sp>
              <p:nvSpPr>
                <p:cNvPr id="265" name="TextBox 264"/>
                <p:cNvSpPr txBox="1"/>
                <p:nvPr/>
              </p:nvSpPr>
              <p:spPr>
                <a:xfrm>
                  <a:off x="9188434" y="3162471"/>
                  <a:ext cx="251398" cy="254513"/>
                </a:xfrm>
                <a:prstGeom prst="rect">
                  <a:avLst/>
                </a:prstGeom>
              </p:spPr>
              <p:txBody>
                <a:bodyPr vert="horz" wrap="none" lIns="0" tIns="0" rIns="0" bIns="0" rtlCol="0" anchor="t">
                  <a:noAutofit/>
                </a:bodyPr>
                <a:lstStyle/>
                <a:p>
                  <a:pPr algn="l" defTabSz="914400"/>
                  <a:r>
                    <a:rPr lang="en-GB" sz="1200" dirty="0" smtClean="0"/>
                    <a:t>1</a:t>
                  </a:r>
                  <a:endParaRPr lang="en-US" sz="1200" dirty="0" smtClean="0"/>
                </a:p>
              </p:txBody>
            </p:sp>
            <p:sp>
              <p:nvSpPr>
                <p:cNvPr id="266" name="TextBox 265"/>
                <p:cNvSpPr txBox="1"/>
                <p:nvPr/>
              </p:nvSpPr>
              <p:spPr>
                <a:xfrm>
                  <a:off x="9693259" y="3162471"/>
                  <a:ext cx="251398" cy="232258"/>
                </a:xfrm>
                <a:prstGeom prst="rect">
                  <a:avLst/>
                </a:prstGeom>
              </p:spPr>
              <p:txBody>
                <a:bodyPr vert="horz" wrap="none" lIns="0" tIns="0" rIns="0" bIns="0" rtlCol="0" anchor="t">
                  <a:noAutofit/>
                </a:bodyPr>
                <a:lstStyle/>
                <a:p>
                  <a:pPr algn="l" defTabSz="914400"/>
                  <a:r>
                    <a:rPr lang="en-GB" sz="1200" dirty="0"/>
                    <a:t>2</a:t>
                  </a:r>
                  <a:endParaRPr lang="en-US" sz="1200" dirty="0" smtClean="0"/>
                </a:p>
              </p:txBody>
            </p:sp>
            <p:sp>
              <p:nvSpPr>
                <p:cNvPr id="267" name="TextBox 266"/>
                <p:cNvSpPr txBox="1"/>
                <p:nvPr/>
              </p:nvSpPr>
              <p:spPr>
                <a:xfrm>
                  <a:off x="10201420" y="3164073"/>
                  <a:ext cx="251398" cy="232258"/>
                </a:xfrm>
                <a:prstGeom prst="rect">
                  <a:avLst/>
                </a:prstGeom>
              </p:spPr>
              <p:txBody>
                <a:bodyPr vert="horz" wrap="none" lIns="0" tIns="0" rIns="0" bIns="0" rtlCol="0" anchor="t">
                  <a:noAutofit/>
                </a:bodyPr>
                <a:lstStyle/>
                <a:p>
                  <a:pPr algn="l" defTabSz="914400"/>
                  <a:r>
                    <a:rPr lang="en-GB" sz="1200" dirty="0" smtClean="0"/>
                    <a:t>3</a:t>
                  </a:r>
                </a:p>
              </p:txBody>
            </p:sp>
            <p:cxnSp>
              <p:nvCxnSpPr>
                <p:cNvPr id="268" name="Straight Connector 267"/>
                <p:cNvCxnSpPr/>
                <p:nvPr/>
              </p:nvCxnSpPr>
              <p:spPr>
                <a:xfrm flipV="1">
                  <a:off x="8731586" y="3046816"/>
                  <a:ext cx="2" cy="22615"/>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flipV="1">
                  <a:off x="9228407" y="2786150"/>
                  <a:ext cx="1" cy="296839"/>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9731327" y="3031109"/>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flipV="1">
                  <a:off x="9731785" y="2887404"/>
                  <a:ext cx="179" cy="186504"/>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72" name="Straight Connector 271"/>
                <p:cNvCxnSpPr/>
                <p:nvPr/>
              </p:nvCxnSpPr>
              <p:spPr>
                <a:xfrm flipV="1">
                  <a:off x="10236646" y="3005862"/>
                  <a:ext cx="0" cy="70416"/>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cxnSp>
            <p:nvCxnSpPr>
              <p:cNvPr id="260" name="Straight Connector 259"/>
              <p:cNvCxnSpPr/>
              <p:nvPr/>
            </p:nvCxnSpPr>
            <p:spPr>
              <a:xfrm>
                <a:off x="11275365" y="2954133"/>
                <a:ext cx="0" cy="103532"/>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10818861" y="2953284"/>
                <a:ext cx="0" cy="103533"/>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flipH="1" flipV="1">
                <a:off x="10818861" y="2957650"/>
                <a:ext cx="1" cy="44613"/>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63" name="Straight Connector 262"/>
              <p:cNvCxnSpPr/>
              <p:nvPr/>
            </p:nvCxnSpPr>
            <p:spPr>
              <a:xfrm flipV="1">
                <a:off x="11275365" y="2997499"/>
                <a:ext cx="0" cy="19222"/>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grpSp>
        <p:sp>
          <p:nvSpPr>
            <p:cNvPr id="257" name="TextBox 256"/>
            <p:cNvSpPr txBox="1"/>
            <p:nvPr/>
          </p:nvSpPr>
          <p:spPr>
            <a:xfrm>
              <a:off x="10777446" y="2719183"/>
              <a:ext cx="225763" cy="208574"/>
            </a:xfrm>
            <a:prstGeom prst="rect">
              <a:avLst/>
            </a:prstGeom>
          </p:spPr>
          <p:txBody>
            <a:bodyPr vert="horz" wrap="none" lIns="0" tIns="0" rIns="0" bIns="0" rtlCol="0" anchor="t">
              <a:noAutofit/>
            </a:bodyPr>
            <a:lstStyle/>
            <a:p>
              <a:pPr algn="l" defTabSz="914400"/>
              <a:r>
                <a:rPr lang="en-GB" sz="1200" dirty="0" smtClean="0"/>
                <a:t>4</a:t>
              </a:r>
            </a:p>
          </p:txBody>
        </p:sp>
        <p:sp>
          <p:nvSpPr>
            <p:cNvPr id="258" name="TextBox 257"/>
            <p:cNvSpPr txBox="1"/>
            <p:nvPr/>
          </p:nvSpPr>
          <p:spPr>
            <a:xfrm>
              <a:off x="11241356" y="2718357"/>
              <a:ext cx="225763" cy="208574"/>
            </a:xfrm>
            <a:prstGeom prst="rect">
              <a:avLst/>
            </a:prstGeom>
          </p:spPr>
          <p:txBody>
            <a:bodyPr vert="horz" wrap="none" lIns="0" tIns="0" rIns="0" bIns="0" rtlCol="0" anchor="t">
              <a:noAutofit/>
            </a:bodyPr>
            <a:lstStyle/>
            <a:p>
              <a:pPr algn="l" defTabSz="914400"/>
              <a:r>
                <a:rPr lang="en-GB" sz="1200" dirty="0"/>
                <a:t>5</a:t>
              </a:r>
              <a:endParaRPr lang="en-GB" sz="1200" dirty="0" smtClean="0"/>
            </a:p>
          </p:txBody>
        </p:sp>
      </p:grpSp>
      <p:cxnSp>
        <p:nvCxnSpPr>
          <p:cNvPr id="282" name="Straight Connector 281"/>
          <p:cNvCxnSpPr/>
          <p:nvPr/>
        </p:nvCxnSpPr>
        <p:spPr>
          <a:xfrm flipV="1">
            <a:off x="1453769" y="3053042"/>
            <a:ext cx="2" cy="33890"/>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83" name="Straight Connector 282"/>
          <p:cNvCxnSpPr/>
          <p:nvPr/>
        </p:nvCxnSpPr>
        <p:spPr>
          <a:xfrm flipV="1">
            <a:off x="1950208" y="2807146"/>
            <a:ext cx="0" cy="281622"/>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flipV="1">
            <a:off x="2453203" y="2470831"/>
            <a:ext cx="180" cy="617031"/>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cxnSp>
        <p:nvCxnSpPr>
          <p:cNvPr id="285" name="Straight Connector 284"/>
          <p:cNvCxnSpPr/>
          <p:nvPr/>
        </p:nvCxnSpPr>
        <p:spPr>
          <a:xfrm>
            <a:off x="2963255" y="3055654"/>
            <a:ext cx="0" cy="202934"/>
          </a:xfrm>
          <a:prstGeom prst="line">
            <a:avLst/>
          </a:prstGeom>
          <a:ln w="38100">
            <a:solidFill>
              <a:srgbClr val="FF0000"/>
            </a:solidFill>
            <a:headEnd type="none"/>
            <a:tailEnd type="diamond" w="med" len="med"/>
          </a:ln>
          <a:effectLst/>
        </p:spPr>
        <p:style>
          <a:lnRef idx="2">
            <a:schemeClr val="accent1"/>
          </a:lnRef>
          <a:fillRef idx="0">
            <a:schemeClr val="accent1"/>
          </a:fillRef>
          <a:effectRef idx="1">
            <a:schemeClr val="accent1"/>
          </a:effectRef>
          <a:fontRef idx="minor">
            <a:schemeClr val="tx1"/>
          </a:fontRef>
        </p:style>
      </p:cxnSp>
      <p:sp>
        <p:nvSpPr>
          <p:cNvPr id="286" name="TextBox 285"/>
          <p:cNvSpPr txBox="1"/>
          <p:nvPr/>
        </p:nvSpPr>
        <p:spPr>
          <a:xfrm>
            <a:off x="6962544" y="1913182"/>
            <a:ext cx="568287" cy="228560"/>
          </a:xfrm>
          <a:prstGeom prst="rect">
            <a:avLst/>
          </a:prstGeom>
        </p:spPr>
        <p:txBody>
          <a:bodyPr vert="horz" wrap="none" lIns="0" tIns="0" rIns="0" bIns="0" rtlCol="0" anchor="t">
            <a:noAutofit/>
          </a:bodyPr>
          <a:lstStyle/>
          <a:p>
            <a:pPr algn="l" defTabSz="914400"/>
            <a:r>
              <a:rPr lang="en-GB" sz="2000" dirty="0" smtClean="0">
                <a:cs typeface="Times New Roman" panose="02020603050405020304" pitchFamily="18" charset="0"/>
              </a:rPr>
              <a:t>response to </a:t>
            </a:r>
            <a:r>
              <a:rPr lang="en-GB" sz="2000" i="1" dirty="0" smtClean="0">
                <a:cs typeface="Times New Roman" panose="02020603050405020304" pitchFamily="18" charset="0"/>
              </a:rPr>
              <a:t>x(</a:t>
            </a:r>
            <a:r>
              <a:rPr lang="en-GB" sz="2000" dirty="0" smtClean="0">
                <a:cs typeface="Times New Roman" panose="02020603050405020304" pitchFamily="18" charset="0"/>
              </a:rPr>
              <a:t>1)</a:t>
            </a:r>
            <a:endParaRPr lang="en-US" sz="2000" dirty="0" smtClean="0">
              <a:cs typeface="Times New Roman" panose="02020603050405020304" pitchFamily="18" charset="0"/>
            </a:endParaRPr>
          </a:p>
        </p:txBody>
      </p:sp>
      <p:sp>
        <p:nvSpPr>
          <p:cNvPr id="287" name="TextBox 286"/>
          <p:cNvSpPr txBox="1"/>
          <p:nvPr/>
        </p:nvSpPr>
        <p:spPr>
          <a:xfrm>
            <a:off x="6974093" y="4863601"/>
            <a:ext cx="568287" cy="228560"/>
          </a:xfrm>
          <a:prstGeom prst="rect">
            <a:avLst/>
          </a:prstGeom>
        </p:spPr>
        <p:txBody>
          <a:bodyPr vert="horz" wrap="none" lIns="0" tIns="0" rIns="0" bIns="0" rtlCol="0" anchor="t">
            <a:noAutofit/>
          </a:bodyPr>
          <a:lstStyle/>
          <a:p>
            <a:pPr algn="l" defTabSz="914400"/>
            <a:r>
              <a:rPr lang="en-GB" sz="2000" dirty="0" smtClean="0">
                <a:cs typeface="Times New Roman" panose="02020603050405020304" pitchFamily="18" charset="0"/>
              </a:rPr>
              <a:t>response to </a:t>
            </a:r>
            <a:r>
              <a:rPr lang="en-GB" sz="2000" i="1" dirty="0" smtClean="0">
                <a:cs typeface="Times New Roman" panose="02020603050405020304" pitchFamily="18" charset="0"/>
              </a:rPr>
              <a:t>x(</a:t>
            </a:r>
            <a:r>
              <a:rPr lang="en-GB" sz="2000" dirty="0" smtClean="0">
                <a:cs typeface="Times New Roman" panose="02020603050405020304" pitchFamily="18" charset="0"/>
              </a:rPr>
              <a:t>3)</a:t>
            </a:r>
            <a:endParaRPr lang="en-US" sz="2000" dirty="0" smtClean="0">
              <a:cs typeface="Times New Roman" panose="02020603050405020304" pitchFamily="18" charset="0"/>
            </a:endParaRPr>
          </a:p>
        </p:txBody>
      </p:sp>
      <p:sp>
        <p:nvSpPr>
          <p:cNvPr id="288" name="TextBox 287"/>
          <p:cNvSpPr txBox="1"/>
          <p:nvPr/>
        </p:nvSpPr>
        <p:spPr>
          <a:xfrm>
            <a:off x="6955046" y="3458663"/>
            <a:ext cx="568287" cy="228560"/>
          </a:xfrm>
          <a:prstGeom prst="rect">
            <a:avLst/>
          </a:prstGeom>
        </p:spPr>
        <p:txBody>
          <a:bodyPr vert="horz" wrap="none" lIns="0" tIns="0" rIns="0" bIns="0" rtlCol="0" anchor="t">
            <a:noAutofit/>
          </a:bodyPr>
          <a:lstStyle/>
          <a:p>
            <a:pPr algn="l" defTabSz="914400"/>
            <a:r>
              <a:rPr lang="en-GB" sz="2000" dirty="0" smtClean="0">
                <a:cs typeface="Times New Roman" panose="02020603050405020304" pitchFamily="18" charset="0"/>
              </a:rPr>
              <a:t>response to </a:t>
            </a:r>
            <a:r>
              <a:rPr lang="en-GB" sz="2000" i="1" dirty="0" smtClean="0">
                <a:cs typeface="Times New Roman" panose="02020603050405020304" pitchFamily="18" charset="0"/>
              </a:rPr>
              <a:t>x(</a:t>
            </a:r>
            <a:r>
              <a:rPr lang="en-GB" sz="2000" dirty="0" smtClean="0">
                <a:cs typeface="Times New Roman" panose="02020603050405020304" pitchFamily="18" charset="0"/>
              </a:rPr>
              <a:t>2)</a:t>
            </a:r>
            <a:endParaRPr lang="en-US" sz="2000" dirty="0" smtClean="0">
              <a:cs typeface="Times New Roman" panose="02020603050405020304" pitchFamily="18" charset="0"/>
            </a:endParaRPr>
          </a:p>
        </p:txBody>
      </p:sp>
    </p:spTree>
    <p:extLst>
      <p:ext uri="{BB962C8B-B14F-4D97-AF65-F5344CB8AC3E}">
        <p14:creationId xmlns:p14="http://schemas.microsoft.com/office/powerpoint/2010/main" xmlns="" val="156735236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8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5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83"/>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8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4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84"/>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Discrete-Time Linear Time Invariant System</a:t>
            </a:r>
            <a:endParaRPr lang="en-GB" dirty="0"/>
          </a:p>
        </p:txBody>
      </p:sp>
      <p:sp>
        <p:nvSpPr>
          <p:cNvPr id="3" name="Rectangle 180"/>
          <p:cNvSpPr>
            <a:spLocks noChangeArrowheads="1"/>
          </p:cNvSpPr>
          <p:nvPr/>
        </p:nvSpPr>
        <p:spPr bwMode="auto">
          <a:xfrm>
            <a:off x="4432222" y="2302835"/>
            <a:ext cx="719963"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900" i="1" dirty="0">
                <a:solidFill>
                  <a:srgbClr val="000000"/>
                </a:solidFill>
                <a:latin typeface="Times New Roman" panose="02020603050405020304" pitchFamily="18" charset="0"/>
                <a:cs typeface="Times New Roman" panose="02020603050405020304" pitchFamily="18" charset="0"/>
              </a:rPr>
              <a:t>x</a:t>
            </a:r>
            <a:r>
              <a:rPr lang="en-US" altLang="en-US" sz="1900" dirty="0" smtClean="0">
                <a:solidFill>
                  <a:srgbClr val="000000"/>
                </a:solidFill>
                <a:latin typeface="Times New Roman" panose="02020603050405020304" pitchFamily="18" charset="0"/>
                <a:cs typeface="Times New Roman" panose="02020603050405020304" pitchFamily="18" charset="0"/>
              </a:rPr>
              <a:t>(</a:t>
            </a:r>
            <a:r>
              <a:rPr kumimoji="0" lang="en-US" altLang="en-US" sz="19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a:t>
            </a:r>
            <a:r>
              <a:rPr lang="en-US" altLang="en-US" sz="1900" dirty="0">
                <a:solidFill>
                  <a:srgbClr val="000000"/>
                </a:solidFill>
                <a:latin typeface="Times New Roman" panose="02020603050405020304" pitchFamily="18" charset="0"/>
                <a:cs typeface="Times New Roman" panose="02020603050405020304" pitchFamily="18" charset="0"/>
              </a:rPr>
              <a:t>)</a:t>
            </a:r>
            <a:endParaRPr kumimoji="0" lang="en-US" altLang="en-US" sz="18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183"/>
          <p:cNvSpPr>
            <a:spLocks noChangeArrowheads="1"/>
          </p:cNvSpPr>
          <p:nvPr/>
        </p:nvSpPr>
        <p:spPr bwMode="auto">
          <a:xfrm>
            <a:off x="3790187" y="3431483"/>
            <a:ext cx="11951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dirty="0">
                <a:solidFill>
                  <a:srgbClr val="000000"/>
                </a:solidFill>
                <a:latin typeface="+mn-lt"/>
              </a:rPr>
              <a:t>i</a:t>
            </a:r>
            <a:r>
              <a:rPr kumimoji="0" lang="en-US" altLang="en-US" b="0" i="0" u="none" strike="noStrike" cap="none" normalizeH="0" baseline="0" dirty="0" smtClean="0">
                <a:ln>
                  <a:noFill/>
                </a:ln>
                <a:solidFill>
                  <a:srgbClr val="000000"/>
                </a:solidFill>
                <a:effectLst/>
                <a:latin typeface="+mn-lt"/>
                <a:cs typeface="Arial" pitchFamily="34" charset="0"/>
              </a:rPr>
              <a:t>nput signal</a:t>
            </a:r>
            <a:endParaRPr kumimoji="0" lang="en-US" altLang="en-US" b="0" i="0" u="none" strike="noStrike" cap="none" normalizeH="0" baseline="0" dirty="0" smtClean="0">
              <a:ln>
                <a:noFill/>
              </a:ln>
              <a:solidFill>
                <a:schemeClr val="tx1"/>
              </a:solidFill>
              <a:effectLst/>
              <a:latin typeface="+mn-lt"/>
              <a:cs typeface="Arial" pitchFamily="34" charset="0"/>
            </a:endParaRPr>
          </a:p>
        </p:txBody>
      </p:sp>
      <p:grpSp>
        <p:nvGrpSpPr>
          <p:cNvPr id="5" name="Group 4"/>
          <p:cNvGrpSpPr/>
          <p:nvPr/>
        </p:nvGrpSpPr>
        <p:grpSpPr>
          <a:xfrm>
            <a:off x="4285950" y="2146434"/>
            <a:ext cx="3664492" cy="992054"/>
            <a:chOff x="3011548" y="2379474"/>
            <a:chExt cx="3062213" cy="739964"/>
          </a:xfrm>
        </p:grpSpPr>
        <p:grpSp>
          <p:nvGrpSpPr>
            <p:cNvPr id="6" name="Group 14"/>
            <p:cNvGrpSpPr>
              <a:grpSpLocks/>
            </p:cNvGrpSpPr>
            <p:nvPr/>
          </p:nvGrpSpPr>
          <p:grpSpPr bwMode="auto">
            <a:xfrm>
              <a:off x="5234018" y="2727695"/>
              <a:ext cx="839743" cy="80963"/>
              <a:chOff x="2660" y="1614"/>
              <a:chExt cx="529" cy="51"/>
            </a:xfrm>
          </p:grpSpPr>
          <p:sp>
            <p:nvSpPr>
              <p:cNvPr id="11" name="Freeform 12"/>
              <p:cNvSpPr>
                <a:spLocks/>
              </p:cNvSpPr>
              <p:nvPr/>
            </p:nvSpPr>
            <p:spPr bwMode="auto">
              <a:xfrm>
                <a:off x="3095" y="1614"/>
                <a:ext cx="94" cy="51"/>
              </a:xfrm>
              <a:custGeom>
                <a:avLst/>
                <a:gdLst>
                  <a:gd name="T0" fmla="*/ 94 w 94"/>
                  <a:gd name="T1" fmla="*/ 25 h 51"/>
                  <a:gd name="T2" fmla="*/ 0 w 94"/>
                  <a:gd name="T3" fmla="*/ 51 h 51"/>
                  <a:gd name="T4" fmla="*/ 0 w 94"/>
                  <a:gd name="T5" fmla="*/ 0 h 51"/>
                  <a:gd name="T6" fmla="*/ 94 w 94"/>
                  <a:gd name="T7" fmla="*/ 25 h 51"/>
                </a:gdLst>
                <a:ahLst/>
                <a:cxnLst>
                  <a:cxn ang="0">
                    <a:pos x="T0" y="T1"/>
                  </a:cxn>
                  <a:cxn ang="0">
                    <a:pos x="T2" y="T3"/>
                  </a:cxn>
                  <a:cxn ang="0">
                    <a:pos x="T4" y="T5"/>
                  </a:cxn>
                  <a:cxn ang="0">
                    <a:pos x="T6" y="T7"/>
                  </a:cxn>
                </a:cxnLst>
                <a:rect l="0" t="0" r="r" b="b"/>
                <a:pathLst>
                  <a:path w="94" h="51">
                    <a:moveTo>
                      <a:pt x="94" y="25"/>
                    </a:moveTo>
                    <a:lnTo>
                      <a:pt x="0" y="51"/>
                    </a:lnTo>
                    <a:lnTo>
                      <a:pt x="0" y="0"/>
                    </a:lnTo>
                    <a:lnTo>
                      <a:pt x="94" y="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Line 13"/>
              <p:cNvSpPr>
                <a:spLocks noChangeShapeType="1"/>
              </p:cNvSpPr>
              <p:nvPr/>
            </p:nvSpPr>
            <p:spPr bwMode="auto">
              <a:xfrm flipH="1">
                <a:off x="2660" y="1639"/>
                <a:ext cx="469" cy="0"/>
              </a:xfrm>
              <a:prstGeom prst="line">
                <a:avLst/>
              </a:prstGeom>
              <a:noFill/>
              <a:ln w="14288">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 name="Rectangle 8"/>
            <p:cNvSpPr>
              <a:spLocks noChangeArrowheads="1"/>
            </p:cNvSpPr>
            <p:nvPr/>
          </p:nvSpPr>
          <p:spPr bwMode="auto">
            <a:xfrm>
              <a:off x="3841750" y="2379474"/>
              <a:ext cx="1357354" cy="739964"/>
            </a:xfrm>
            <a:prstGeom prst="rect">
              <a:avLst/>
            </a:prstGeom>
            <a:solidFill>
              <a:srgbClr val="FFFFFF"/>
            </a:solidFill>
            <a:ln w="142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12"/>
            <p:cNvSpPr>
              <a:spLocks noChangeArrowheads="1"/>
            </p:cNvSpPr>
            <p:nvPr/>
          </p:nvSpPr>
          <p:spPr bwMode="auto">
            <a:xfrm>
              <a:off x="3978893" y="2481475"/>
              <a:ext cx="1059439" cy="436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900" dirty="0" smtClean="0">
                  <a:solidFill>
                    <a:srgbClr val="000000"/>
                  </a:solidFill>
                  <a:latin typeface="Times New Roman" pitchFamily="18" charset="0"/>
                </a:rPr>
                <a:t>d</a:t>
              </a:r>
              <a:r>
                <a:rPr kumimoji="0" lang="en-US" altLang="en-US" sz="1900" b="0" i="0" u="none" strike="noStrike" cap="none" normalizeH="0" baseline="0" dirty="0" smtClean="0">
                  <a:ln>
                    <a:noFill/>
                  </a:ln>
                  <a:solidFill>
                    <a:srgbClr val="000000"/>
                  </a:solidFill>
                  <a:effectLst/>
                  <a:latin typeface="Times New Roman" pitchFamily="18" charset="0"/>
                  <a:cs typeface="Arial" pitchFamily="34" charset="0"/>
                </a:rPr>
                <a:t>iscrete-time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900" b="0" i="0" u="none" strike="noStrike" cap="none" normalizeH="0" baseline="0" dirty="0" smtClean="0">
                  <a:ln>
                    <a:noFill/>
                  </a:ln>
                  <a:solidFill>
                    <a:srgbClr val="000000"/>
                  </a:solidFill>
                  <a:effectLst/>
                  <a:latin typeface="Times New Roman" pitchFamily="18" charset="0"/>
                  <a:cs typeface="Arial" pitchFamily="34" charset="0"/>
                </a:rPr>
                <a:t>LTI </a:t>
              </a:r>
              <a:r>
                <a:rPr lang="en-GB" altLang="en-US" sz="1900" dirty="0" smtClean="0">
                  <a:solidFill>
                    <a:srgbClr val="000000"/>
                  </a:solidFill>
                  <a:latin typeface="Times New Roman" pitchFamily="18" charset="0"/>
                </a:rPr>
                <a:t>system</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Freeform 12"/>
            <p:cNvSpPr>
              <a:spLocks/>
            </p:cNvSpPr>
            <p:nvPr/>
          </p:nvSpPr>
          <p:spPr bwMode="auto">
            <a:xfrm>
              <a:off x="3660803" y="2688377"/>
              <a:ext cx="149218" cy="80963"/>
            </a:xfrm>
            <a:custGeom>
              <a:avLst/>
              <a:gdLst>
                <a:gd name="T0" fmla="*/ 94 w 94"/>
                <a:gd name="T1" fmla="*/ 25 h 51"/>
                <a:gd name="T2" fmla="*/ 0 w 94"/>
                <a:gd name="T3" fmla="*/ 51 h 51"/>
                <a:gd name="T4" fmla="*/ 0 w 94"/>
                <a:gd name="T5" fmla="*/ 0 h 51"/>
                <a:gd name="T6" fmla="*/ 94 w 94"/>
                <a:gd name="T7" fmla="*/ 25 h 51"/>
              </a:gdLst>
              <a:ahLst/>
              <a:cxnLst>
                <a:cxn ang="0">
                  <a:pos x="T0" y="T1"/>
                </a:cxn>
                <a:cxn ang="0">
                  <a:pos x="T2" y="T3"/>
                </a:cxn>
                <a:cxn ang="0">
                  <a:pos x="T4" y="T5"/>
                </a:cxn>
                <a:cxn ang="0">
                  <a:pos x="T6" y="T7"/>
                </a:cxn>
              </a:cxnLst>
              <a:rect l="0" t="0" r="r" b="b"/>
              <a:pathLst>
                <a:path w="94" h="51">
                  <a:moveTo>
                    <a:pt x="94" y="25"/>
                  </a:moveTo>
                  <a:lnTo>
                    <a:pt x="0" y="51"/>
                  </a:lnTo>
                  <a:lnTo>
                    <a:pt x="0" y="0"/>
                  </a:lnTo>
                  <a:lnTo>
                    <a:pt x="94" y="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13"/>
            <p:cNvSpPr>
              <a:spLocks noChangeShapeType="1"/>
            </p:cNvSpPr>
            <p:nvPr/>
          </p:nvSpPr>
          <p:spPr bwMode="auto">
            <a:xfrm flipH="1">
              <a:off x="3011548" y="2728065"/>
              <a:ext cx="744501" cy="0"/>
            </a:xfrm>
            <a:prstGeom prst="line">
              <a:avLst/>
            </a:prstGeom>
            <a:noFill/>
            <a:ln w="14288">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 name="Rectangle 180"/>
          <p:cNvSpPr>
            <a:spLocks noChangeArrowheads="1"/>
          </p:cNvSpPr>
          <p:nvPr/>
        </p:nvSpPr>
        <p:spPr bwMode="auto">
          <a:xfrm>
            <a:off x="7111336" y="2318262"/>
            <a:ext cx="630668"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900" i="1" dirty="0">
                <a:solidFill>
                  <a:srgbClr val="000000"/>
                </a:solidFill>
                <a:latin typeface="Times New Roman" panose="02020603050405020304" pitchFamily="18" charset="0"/>
                <a:cs typeface="Times New Roman" panose="02020603050405020304" pitchFamily="18" charset="0"/>
              </a:rPr>
              <a:t>y</a:t>
            </a:r>
            <a:r>
              <a:rPr lang="en-US" altLang="en-US" sz="1900" dirty="0" smtClean="0">
                <a:solidFill>
                  <a:srgbClr val="000000"/>
                </a:solidFill>
                <a:latin typeface="Times New Roman" panose="02020603050405020304" pitchFamily="18" charset="0"/>
                <a:cs typeface="Times New Roman" panose="02020603050405020304" pitchFamily="18" charset="0"/>
              </a:rPr>
              <a:t>(</a:t>
            </a:r>
            <a:r>
              <a:rPr kumimoji="0" lang="en-US" altLang="en-US" sz="19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a:t>
            </a:r>
            <a:r>
              <a:rPr lang="en-US" altLang="en-US" sz="1900" dirty="0">
                <a:solidFill>
                  <a:srgbClr val="000000"/>
                </a:solidFill>
                <a:latin typeface="Times New Roman" panose="02020603050405020304" pitchFamily="18" charset="0"/>
                <a:cs typeface="Times New Roman" panose="02020603050405020304" pitchFamily="18" charset="0"/>
              </a:rPr>
              <a:t>)</a:t>
            </a:r>
            <a:endParaRPr kumimoji="0" lang="en-US" altLang="en-US" sz="18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183"/>
          <p:cNvSpPr>
            <a:spLocks noChangeArrowheads="1"/>
          </p:cNvSpPr>
          <p:nvPr/>
        </p:nvSpPr>
        <p:spPr bwMode="auto">
          <a:xfrm>
            <a:off x="7105127" y="3431483"/>
            <a:ext cx="139196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n-lt"/>
                <a:cs typeface="Arial" pitchFamily="34" charset="0"/>
              </a:rPr>
              <a:t>output signal</a:t>
            </a:r>
            <a:endParaRPr kumimoji="0" lang="en-US" altLang="en-US" b="0" i="0" u="none" strike="noStrike" cap="none" normalizeH="0" baseline="0" dirty="0" smtClean="0">
              <a:ln>
                <a:noFill/>
              </a:ln>
              <a:solidFill>
                <a:schemeClr val="tx1"/>
              </a:solidFill>
              <a:effectLst/>
              <a:latin typeface="+mn-lt"/>
              <a:cs typeface="Arial" pitchFamily="34" charset="0"/>
            </a:endParaRPr>
          </a:p>
        </p:txBody>
      </p:sp>
      <p:sp>
        <p:nvSpPr>
          <p:cNvPr id="15" name="Rectangle 183"/>
          <p:cNvSpPr>
            <a:spLocks noChangeArrowheads="1"/>
          </p:cNvSpPr>
          <p:nvPr/>
        </p:nvSpPr>
        <p:spPr bwMode="auto">
          <a:xfrm>
            <a:off x="3691122" y="3057902"/>
            <a:ext cx="13966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n-lt"/>
                <a:cs typeface="Arial" pitchFamily="34" charset="0"/>
              </a:rPr>
              <a:t>{time-varying}</a:t>
            </a:r>
            <a:endParaRPr kumimoji="0" lang="en-US" altLang="en-US" b="0" i="0" u="none" strike="noStrike" cap="none" normalizeH="0" baseline="0" dirty="0" smtClean="0">
              <a:ln>
                <a:noFill/>
              </a:ln>
              <a:solidFill>
                <a:schemeClr val="tx1"/>
              </a:solidFill>
              <a:effectLst/>
              <a:latin typeface="+mn-lt"/>
              <a:cs typeface="Arial" pitchFamily="34" charset="0"/>
            </a:endParaRPr>
          </a:p>
        </p:txBody>
      </p:sp>
      <p:sp>
        <p:nvSpPr>
          <p:cNvPr id="16" name="Rectangle 183"/>
          <p:cNvSpPr>
            <a:spLocks noChangeArrowheads="1"/>
          </p:cNvSpPr>
          <p:nvPr/>
        </p:nvSpPr>
        <p:spPr bwMode="auto">
          <a:xfrm>
            <a:off x="7100423" y="3097977"/>
            <a:ext cx="13966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n-lt"/>
                <a:cs typeface="Arial" pitchFamily="34" charset="0"/>
              </a:rPr>
              <a:t>{time-varying}</a:t>
            </a:r>
            <a:endParaRPr kumimoji="0" lang="en-US" altLang="en-US" b="0" i="0" u="none" strike="noStrike" cap="none" normalizeH="0" baseline="0" dirty="0" smtClean="0">
              <a:ln>
                <a:noFill/>
              </a:ln>
              <a:solidFill>
                <a:schemeClr val="tx1"/>
              </a:solidFill>
              <a:effectLst/>
              <a:latin typeface="+mn-lt"/>
              <a:cs typeface="Arial" pitchFamily="34" charset="0"/>
            </a:endParaRPr>
          </a:p>
        </p:txBody>
      </p:sp>
    </p:spTree>
    <p:extLst>
      <p:ext uri="{BB962C8B-B14F-4D97-AF65-F5344CB8AC3E}">
        <p14:creationId xmlns:p14="http://schemas.microsoft.com/office/powerpoint/2010/main" xmlns="" val="281692375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Convolution</a:t>
            </a:r>
            <a:endParaRPr lang="en-GB" dirty="0"/>
          </a:p>
        </p:txBody>
      </p:sp>
      <p:sp>
        <p:nvSpPr>
          <p:cNvPr id="3" name="TextBox 2"/>
          <p:cNvSpPr txBox="1"/>
          <p:nvPr/>
        </p:nvSpPr>
        <p:spPr>
          <a:xfrm>
            <a:off x="989222" y="1266513"/>
            <a:ext cx="9877388" cy="914400"/>
          </a:xfrm>
          <a:prstGeom prst="rect">
            <a:avLst/>
          </a:prstGeom>
        </p:spPr>
        <p:txBody>
          <a:bodyPr vert="horz" wrap="none" lIns="0" tIns="0" rIns="0" bIns="0" rtlCol="0" anchor="t">
            <a:noAutofit/>
          </a:bodyPr>
          <a:lstStyle/>
          <a:p>
            <a:pPr algn="l" defTabSz="914400"/>
            <a:r>
              <a:rPr lang="en-GB" sz="2400" dirty="0" smtClean="0"/>
              <a:t>A more practical and useful approach is to consider convolution from the point of </a:t>
            </a:r>
          </a:p>
          <a:p>
            <a:pPr algn="l" defTabSz="914400"/>
            <a:r>
              <a:rPr lang="en-GB" sz="2400" dirty="0" smtClean="0"/>
              <a:t>view of the output signal</a:t>
            </a:r>
          </a:p>
          <a:p>
            <a:pPr algn="l" defTabSz="914400"/>
            <a:endParaRPr lang="en-GB" sz="2400" dirty="0" smtClean="0"/>
          </a:p>
          <a:p>
            <a:pPr algn="l" defTabSz="914400"/>
            <a:endParaRPr lang="en-GB" sz="2400" dirty="0" smtClean="0"/>
          </a:p>
          <a:p>
            <a:pPr algn="l" defTabSz="914400"/>
            <a:endParaRPr lang="en-GB" sz="2400" dirty="0" smtClean="0"/>
          </a:p>
          <a:p>
            <a:pPr algn="l" defTabSz="914400"/>
            <a:r>
              <a:rPr lang="en-GB" sz="2400" dirty="0" smtClean="0"/>
              <a:t>Each output sample value can be computed based on a number of input </a:t>
            </a:r>
          </a:p>
          <a:p>
            <a:pPr algn="l" defTabSz="914400"/>
            <a:r>
              <a:rPr lang="en-GB" sz="2400" dirty="0"/>
              <a:t>s</a:t>
            </a:r>
            <a:r>
              <a:rPr lang="en-GB" sz="2400" dirty="0" smtClean="0"/>
              <a:t>ample values</a:t>
            </a:r>
          </a:p>
          <a:p>
            <a:pPr algn="l" defTabSz="914400"/>
            <a:endParaRPr lang="en-GB" sz="2400" dirty="0" smtClean="0"/>
          </a:p>
          <a:p>
            <a:pPr algn="l" defTabSz="914400"/>
            <a:r>
              <a:rPr lang="en-GB" sz="2400" dirty="0" smtClean="0"/>
              <a:t>If impulse response is finite</a:t>
            </a:r>
          </a:p>
        </p:txBody>
      </p:sp>
      <p:graphicFrame>
        <p:nvGraphicFramePr>
          <p:cNvPr id="4" name="Object 3"/>
          <p:cNvGraphicFramePr>
            <a:graphicFrameLocks noChangeAspect="1"/>
          </p:cNvGraphicFramePr>
          <p:nvPr>
            <p:extLst>
              <p:ext uri="{D42A27DB-BD31-4B8C-83A1-F6EECF244321}">
                <p14:modId xmlns:p14="http://schemas.microsoft.com/office/powerpoint/2010/main" xmlns="" val="1805722830"/>
              </p:ext>
            </p:extLst>
          </p:nvPr>
        </p:nvGraphicFramePr>
        <p:xfrm>
          <a:off x="2641256" y="2351089"/>
          <a:ext cx="6895202" cy="471487"/>
        </p:xfrm>
        <a:graphic>
          <a:graphicData uri="http://schemas.openxmlformats.org/presentationml/2006/ole">
            <p:oleObj spid="_x0000_s11266" name="Equation" r:id="rId3" imgW="2971800" imgH="203200" progId="Equation.3">
              <p:embed/>
            </p:oleObj>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xmlns="" val="1873049052"/>
              </p:ext>
            </p:extLst>
          </p:nvPr>
        </p:nvGraphicFramePr>
        <p:xfrm>
          <a:off x="4753029" y="4200041"/>
          <a:ext cx="2959625" cy="415440"/>
        </p:xfrm>
        <a:graphic>
          <a:graphicData uri="http://schemas.openxmlformats.org/presentationml/2006/ole">
            <p:oleObj spid="_x0000_s11267" name="Equation" r:id="rId4" imgW="1447172" imgH="203112" progId="Equation.3">
              <p:embed/>
            </p:oleObj>
          </a:graphicData>
        </a:graphic>
      </p:graphicFrame>
      <p:graphicFrame>
        <p:nvGraphicFramePr>
          <p:cNvPr id="96260" name="Object 4"/>
          <p:cNvGraphicFramePr>
            <a:graphicFrameLocks noChangeAspect="1"/>
          </p:cNvGraphicFramePr>
          <p:nvPr>
            <p:extLst>
              <p:ext uri="{D42A27DB-BD31-4B8C-83A1-F6EECF244321}">
                <p14:modId xmlns:p14="http://schemas.microsoft.com/office/powerpoint/2010/main" xmlns="" val="864180249"/>
              </p:ext>
            </p:extLst>
          </p:nvPr>
        </p:nvGraphicFramePr>
        <p:xfrm>
          <a:off x="4326338" y="4865755"/>
          <a:ext cx="3502194" cy="1073083"/>
        </p:xfrm>
        <a:graphic>
          <a:graphicData uri="http://schemas.openxmlformats.org/presentationml/2006/ole">
            <p:oleObj spid="_x0000_s11268" name="Equation" r:id="rId5" imgW="1409088" imgH="431613" progId="Equation.3">
              <p:embed/>
            </p:oleObj>
          </a:graphicData>
        </a:graphic>
      </p:graphicFrame>
    </p:spTree>
    <p:extLst>
      <p:ext uri="{BB962C8B-B14F-4D97-AF65-F5344CB8AC3E}">
        <p14:creationId xmlns:p14="http://schemas.microsoft.com/office/powerpoint/2010/main" xmlns="" val="47812174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Convolution</a:t>
            </a:r>
            <a:endParaRPr lang="en-GB" dirty="0"/>
          </a:p>
        </p:txBody>
      </p:sp>
      <p:sp>
        <p:nvSpPr>
          <p:cNvPr id="4" name="Content Placeholder 2"/>
          <p:cNvSpPr txBox="1">
            <a:spLocks/>
          </p:cNvSpPr>
          <p:nvPr/>
        </p:nvSpPr>
        <p:spPr>
          <a:xfrm>
            <a:off x="681103" y="1390651"/>
            <a:ext cx="10823599" cy="2674937"/>
          </a:xfrm>
          <a:prstGeom prst="rect">
            <a:avLst/>
          </a:prstGeom>
        </p:spPr>
        <p:txBody>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defTabSz="914400"/>
            <a:r>
              <a:rPr lang="en-GB" dirty="0"/>
              <a:t>Convolution is a fundamental and important building block in digital signal</a:t>
            </a:r>
          </a:p>
          <a:p>
            <a:pPr marL="266700" indent="0" defTabSz="914400">
              <a:buNone/>
            </a:pPr>
            <a:r>
              <a:rPr lang="en-GB" dirty="0" smtClean="0"/>
              <a:t>processing.</a:t>
            </a:r>
            <a:endParaRPr lang="en-GB" dirty="0"/>
          </a:p>
          <a:p>
            <a:pPr defTabSz="914400"/>
            <a:endParaRPr lang="en-GB" dirty="0"/>
          </a:p>
          <a:p>
            <a:pPr defTabSz="914400"/>
            <a:r>
              <a:rPr lang="en-GB" dirty="0"/>
              <a:t>Its implementation is a sum of </a:t>
            </a:r>
            <a:r>
              <a:rPr lang="en-GB" dirty="0" smtClean="0"/>
              <a:t>products.</a:t>
            </a:r>
            <a:endParaRPr lang="en-GB" dirty="0"/>
          </a:p>
          <a:p>
            <a:pPr defTabSz="914400"/>
            <a:endParaRPr lang="en-GB" dirty="0"/>
          </a:p>
          <a:p>
            <a:pPr defTabSz="914400"/>
            <a:r>
              <a:rPr lang="en-GB" dirty="0"/>
              <a:t>Single cycle MAC and Harvard architecture are </a:t>
            </a:r>
            <a:r>
              <a:rPr lang="en-GB" dirty="0" smtClean="0"/>
              <a:t>suited to its efficient computation.</a:t>
            </a:r>
            <a:endParaRPr lang="en-GB" dirty="0"/>
          </a:p>
        </p:txBody>
      </p:sp>
    </p:spTree>
    <p:extLst>
      <p:ext uri="{BB962C8B-B14F-4D97-AF65-F5344CB8AC3E}">
        <p14:creationId xmlns:p14="http://schemas.microsoft.com/office/powerpoint/2010/main" xmlns="" val="55878253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Properties of Convolution</a:t>
            </a:r>
            <a:endParaRPr lang="en-GB" dirty="0"/>
          </a:p>
        </p:txBody>
      </p:sp>
      <p:sp>
        <p:nvSpPr>
          <p:cNvPr id="3" name="TextBox 2"/>
          <p:cNvSpPr txBox="1"/>
          <p:nvPr/>
        </p:nvSpPr>
        <p:spPr>
          <a:xfrm>
            <a:off x="1756743" y="1418912"/>
            <a:ext cx="10509859" cy="4334189"/>
          </a:xfrm>
          <a:prstGeom prst="rect">
            <a:avLst/>
          </a:prstGeom>
        </p:spPr>
        <p:txBody>
          <a:bodyPr vert="horz" wrap="none" lIns="0" tIns="0" rIns="0" bIns="0" rtlCol="0" anchor="t">
            <a:noAutofit/>
          </a:bodyPr>
          <a:lstStyle/>
          <a:p>
            <a:pPr algn="l" defTabSz="914400"/>
            <a:r>
              <a:rPr lang="en-GB" sz="2400" dirty="0" smtClean="0"/>
              <a:t>Convolution involving the delta sequence is particularly straightforward</a:t>
            </a:r>
          </a:p>
          <a:p>
            <a:pPr algn="l" defTabSz="914400"/>
            <a:endParaRPr lang="en-GB" sz="2400" dirty="0"/>
          </a:p>
          <a:p>
            <a:pPr algn="l" defTabSz="914400"/>
            <a:endParaRPr lang="en-GB" sz="2400" dirty="0" smtClean="0"/>
          </a:p>
          <a:p>
            <a:pPr algn="l" defTabSz="914400"/>
            <a:endParaRPr lang="en-GB" sz="2400" dirty="0"/>
          </a:p>
          <a:p>
            <a:pPr algn="l" defTabSz="914400">
              <a:lnSpc>
                <a:spcPct val="150000"/>
              </a:lnSpc>
            </a:pPr>
            <a:endParaRPr lang="en-GB" sz="2400" dirty="0"/>
          </a:p>
          <a:p>
            <a:pPr algn="l" defTabSz="914400"/>
            <a:r>
              <a:rPr lang="en-GB" sz="2400" dirty="0" smtClean="0"/>
              <a:t>Commutative property</a:t>
            </a:r>
          </a:p>
          <a:p>
            <a:pPr algn="l" defTabSz="914400">
              <a:lnSpc>
                <a:spcPct val="150000"/>
              </a:lnSpc>
            </a:pPr>
            <a:endParaRPr lang="en-GB" sz="2400" dirty="0" smtClean="0"/>
          </a:p>
          <a:p>
            <a:pPr algn="l" defTabSz="914400"/>
            <a:r>
              <a:rPr lang="en-GB" sz="2400" dirty="0" smtClean="0"/>
              <a:t>Associative property</a:t>
            </a:r>
          </a:p>
          <a:p>
            <a:pPr algn="l" defTabSz="914400">
              <a:lnSpc>
                <a:spcPct val="150000"/>
              </a:lnSpc>
            </a:pPr>
            <a:endParaRPr lang="en-GB" sz="2400" dirty="0"/>
          </a:p>
          <a:p>
            <a:pPr algn="l" defTabSz="914400"/>
            <a:r>
              <a:rPr lang="en-GB" sz="2400" dirty="0" smtClean="0"/>
              <a:t>Distributive property</a:t>
            </a:r>
          </a:p>
          <a:p>
            <a:pPr algn="l" defTabSz="914400"/>
            <a:endParaRPr lang="en-GB" sz="2400"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xmlns="" val="3030814173"/>
              </p:ext>
            </p:extLst>
          </p:nvPr>
        </p:nvGraphicFramePr>
        <p:xfrm>
          <a:off x="4585691" y="1943100"/>
          <a:ext cx="2995222" cy="407988"/>
        </p:xfrm>
        <a:graphic>
          <a:graphicData uri="http://schemas.openxmlformats.org/presentationml/2006/ole">
            <p:oleObj spid="_x0000_s12290" name="Equation" r:id="rId4" imgW="1117115" imgH="203112" progId="Equation.3">
              <p:embed/>
            </p:oleObj>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xmlns="" val="597934145"/>
              </p:ext>
            </p:extLst>
          </p:nvPr>
        </p:nvGraphicFramePr>
        <p:xfrm>
          <a:off x="4050773" y="2438400"/>
          <a:ext cx="4084106" cy="407988"/>
        </p:xfrm>
        <a:graphic>
          <a:graphicData uri="http://schemas.openxmlformats.org/presentationml/2006/ole">
            <p:oleObj spid="_x0000_s12291" name="Equation" r:id="rId5" imgW="1524000" imgH="203200" progId="Equation.3">
              <p:embed/>
            </p:oleObj>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xmlns="" val="1787660269"/>
              </p:ext>
            </p:extLst>
          </p:nvPr>
        </p:nvGraphicFramePr>
        <p:xfrm>
          <a:off x="4303153" y="2962275"/>
          <a:ext cx="3539664" cy="407988"/>
        </p:xfrm>
        <a:graphic>
          <a:graphicData uri="http://schemas.openxmlformats.org/presentationml/2006/ole">
            <p:oleObj spid="_x0000_s12292" name="Equation" r:id="rId6" imgW="1320227" imgH="203112" progId="Equation.3">
              <p:embed/>
            </p:oleObj>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xmlns="" val="2721034195"/>
              </p:ext>
            </p:extLst>
          </p:nvPr>
        </p:nvGraphicFramePr>
        <p:xfrm>
          <a:off x="4134900" y="3867150"/>
          <a:ext cx="3914265" cy="407988"/>
        </p:xfrm>
        <a:graphic>
          <a:graphicData uri="http://schemas.openxmlformats.org/presentationml/2006/ole">
            <p:oleObj spid="_x0000_s12293" name="Equation" r:id="rId7" imgW="1459866" imgH="203112" progId="Equation.3">
              <p:embed/>
            </p:oleObj>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xmlns="" val="138352396"/>
              </p:ext>
            </p:extLst>
          </p:nvPr>
        </p:nvGraphicFramePr>
        <p:xfrm>
          <a:off x="2876176" y="4838700"/>
          <a:ext cx="6433300" cy="407988"/>
        </p:xfrm>
        <a:graphic>
          <a:graphicData uri="http://schemas.openxmlformats.org/presentationml/2006/ole">
            <p:oleObj spid="_x0000_s12294" name="Equation" r:id="rId8" imgW="2400300" imgH="203200" progId="Equation.3">
              <p:embed/>
            </p:oleObj>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xmlns="" val="435622265"/>
              </p:ext>
            </p:extLst>
          </p:nvPr>
        </p:nvGraphicFramePr>
        <p:xfrm>
          <a:off x="2365067" y="5753100"/>
          <a:ext cx="7455517" cy="407988"/>
        </p:xfrm>
        <a:graphic>
          <a:graphicData uri="http://schemas.openxmlformats.org/presentationml/2006/ole">
            <p:oleObj spid="_x0000_s12295" name="Equation" r:id="rId9" imgW="2781300" imgH="203200" progId="Equation.3">
              <p:embed/>
            </p:oleObj>
          </a:graphicData>
        </a:graphic>
      </p:graphicFrame>
    </p:spTree>
    <p:extLst>
      <p:ext uri="{BB962C8B-B14F-4D97-AF65-F5344CB8AC3E}">
        <p14:creationId xmlns:p14="http://schemas.microsoft.com/office/powerpoint/2010/main" xmlns="" val="347155089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Correlation</a:t>
            </a:r>
            <a:endParaRPr lang="en-GB" dirty="0"/>
          </a:p>
        </p:txBody>
      </p:sp>
      <p:graphicFrame>
        <p:nvGraphicFramePr>
          <p:cNvPr id="97282" name="Object 2"/>
          <p:cNvGraphicFramePr>
            <a:graphicFrameLocks noChangeAspect="1"/>
          </p:cNvGraphicFramePr>
          <p:nvPr>
            <p:extLst>
              <p:ext uri="{D42A27DB-BD31-4B8C-83A1-F6EECF244321}">
                <p14:modId xmlns:p14="http://schemas.microsoft.com/office/powerpoint/2010/main" xmlns="" val="339850613"/>
              </p:ext>
            </p:extLst>
          </p:nvPr>
        </p:nvGraphicFramePr>
        <p:xfrm>
          <a:off x="2790462" y="4155823"/>
          <a:ext cx="6609489" cy="1060702"/>
        </p:xfrm>
        <a:graphic>
          <a:graphicData uri="http://schemas.openxmlformats.org/presentationml/2006/ole">
            <p:oleObj spid="_x0000_s13314" name="Equation" r:id="rId3" imgW="2692400" imgH="431800" progId="Equation.3">
              <p:embed/>
            </p:oleObj>
          </a:graphicData>
        </a:graphic>
      </p:graphicFrame>
      <p:sp>
        <p:nvSpPr>
          <p:cNvPr id="5" name="Content Placeholder 2"/>
          <p:cNvSpPr txBox="1">
            <a:spLocks/>
          </p:cNvSpPr>
          <p:nvPr/>
        </p:nvSpPr>
        <p:spPr>
          <a:xfrm>
            <a:off x="681103" y="1390651"/>
            <a:ext cx="10823599" cy="2674937"/>
          </a:xfrm>
          <a:prstGeom prst="rect">
            <a:avLst/>
          </a:prstGeom>
        </p:spPr>
        <p:txBody>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defTabSz="914400"/>
            <a:r>
              <a:rPr lang="en-GB" dirty="0"/>
              <a:t>Correlation is concerned with determining the degree of similarity between </a:t>
            </a:r>
          </a:p>
          <a:p>
            <a:pPr marL="266700" indent="0" defTabSz="914400">
              <a:buNone/>
            </a:pPr>
            <a:r>
              <a:rPr lang="en-GB" dirty="0"/>
              <a:t>two signals</a:t>
            </a:r>
          </a:p>
          <a:p>
            <a:pPr defTabSz="914400"/>
            <a:endParaRPr lang="en-GB" dirty="0"/>
          </a:p>
          <a:p>
            <a:pPr defTabSz="914400"/>
            <a:r>
              <a:rPr lang="en-GB" dirty="0"/>
              <a:t>Computationally it bears a resemblance to convolution</a:t>
            </a:r>
          </a:p>
          <a:p>
            <a:pPr defTabSz="914400"/>
            <a:endParaRPr lang="en-GB" dirty="0"/>
          </a:p>
          <a:p>
            <a:pPr defTabSz="914400"/>
            <a:endParaRPr lang="en-GB" dirty="0"/>
          </a:p>
        </p:txBody>
      </p:sp>
    </p:spTree>
    <p:extLst>
      <p:ext uri="{BB962C8B-B14F-4D97-AF65-F5344CB8AC3E}">
        <p14:creationId xmlns:p14="http://schemas.microsoft.com/office/powerpoint/2010/main" xmlns="" val="38063147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Correlation</a:t>
            </a:r>
            <a:endParaRPr lang="en-GB" dirty="0"/>
          </a:p>
        </p:txBody>
      </p:sp>
      <p:graphicFrame>
        <p:nvGraphicFramePr>
          <p:cNvPr id="97282" name="Object 2"/>
          <p:cNvGraphicFramePr>
            <a:graphicFrameLocks noChangeAspect="1"/>
          </p:cNvGraphicFramePr>
          <p:nvPr>
            <p:extLst>
              <p:ext uri="{D42A27DB-BD31-4B8C-83A1-F6EECF244321}">
                <p14:modId xmlns:p14="http://schemas.microsoft.com/office/powerpoint/2010/main" xmlns="" val="2448960846"/>
              </p:ext>
            </p:extLst>
          </p:nvPr>
        </p:nvGraphicFramePr>
        <p:xfrm>
          <a:off x="2790462" y="4155823"/>
          <a:ext cx="6609489" cy="1060702"/>
        </p:xfrm>
        <a:graphic>
          <a:graphicData uri="http://schemas.openxmlformats.org/presentationml/2006/ole">
            <p:oleObj spid="_x0000_s14338" name="Equation" r:id="rId4" imgW="2692400" imgH="431800" progId="Equation.3">
              <p:embed/>
            </p:oleObj>
          </a:graphicData>
        </a:graphic>
      </p:graphicFrame>
      <p:sp>
        <p:nvSpPr>
          <p:cNvPr id="6" name="Content Placeholder 2"/>
          <p:cNvSpPr txBox="1">
            <a:spLocks/>
          </p:cNvSpPr>
          <p:nvPr/>
        </p:nvSpPr>
        <p:spPr>
          <a:xfrm>
            <a:off x="681103" y="1390651"/>
            <a:ext cx="10823599" cy="1800224"/>
          </a:xfrm>
          <a:prstGeom prst="rect">
            <a:avLst/>
          </a:prstGeom>
        </p:spPr>
        <p:txBody>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defTabSz="914400"/>
            <a:r>
              <a:rPr lang="en-GB" dirty="0"/>
              <a:t>Sum of products</a:t>
            </a:r>
          </a:p>
          <a:p>
            <a:pPr defTabSz="914400"/>
            <a:endParaRPr lang="en-GB" dirty="0"/>
          </a:p>
          <a:p>
            <a:pPr defTabSz="914400"/>
            <a:r>
              <a:rPr lang="en-GB" dirty="0"/>
              <a:t>At the heart of the discrete Fourier transform (DFT</a:t>
            </a:r>
            <a:r>
              <a:rPr lang="en-GB" dirty="0" smtClean="0"/>
              <a:t>)</a:t>
            </a:r>
            <a:endParaRPr lang="en-GB" dirty="0"/>
          </a:p>
          <a:p>
            <a:pPr defTabSz="914400"/>
            <a:endParaRPr lang="en-GB" dirty="0"/>
          </a:p>
          <a:p>
            <a:pPr defTabSz="914400"/>
            <a:endParaRPr lang="en-GB" dirty="0"/>
          </a:p>
        </p:txBody>
      </p:sp>
    </p:spTree>
    <p:extLst>
      <p:ext uri="{BB962C8B-B14F-4D97-AF65-F5344CB8AC3E}">
        <p14:creationId xmlns:p14="http://schemas.microsoft.com/office/powerpoint/2010/main" xmlns="" val="367003132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Correlation vs. Convolution</a:t>
            </a:r>
            <a:endParaRPr lang="en-GB" dirty="0"/>
          </a:p>
        </p:txBody>
      </p:sp>
      <p:sp>
        <p:nvSpPr>
          <p:cNvPr id="4" name="Content Placeholder 2"/>
          <p:cNvSpPr txBox="1">
            <a:spLocks/>
          </p:cNvSpPr>
          <p:nvPr/>
        </p:nvSpPr>
        <p:spPr>
          <a:xfrm>
            <a:off x="681103" y="1390651"/>
            <a:ext cx="10823599" cy="3638549"/>
          </a:xfrm>
          <a:prstGeom prst="rect">
            <a:avLst/>
          </a:prstGeom>
        </p:spPr>
        <p:txBody>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defTabSz="914400"/>
            <a:r>
              <a:rPr lang="en-GB" dirty="0"/>
              <a:t>The similarities between the computations involved in convolution and correlation</a:t>
            </a:r>
          </a:p>
          <a:p>
            <a:pPr marL="266700" indent="0" defTabSz="914400">
              <a:buNone/>
            </a:pPr>
            <a:r>
              <a:rPr lang="en-GB" dirty="0" smtClean="0"/>
              <a:t>are </a:t>
            </a:r>
            <a:r>
              <a:rPr lang="en-GB" dirty="0"/>
              <a:t>coincidental.</a:t>
            </a:r>
          </a:p>
          <a:p>
            <a:pPr defTabSz="914400"/>
            <a:endParaRPr lang="en-GB" dirty="0"/>
          </a:p>
          <a:p>
            <a:pPr defTabSz="914400"/>
            <a:r>
              <a:rPr lang="en-GB" dirty="0"/>
              <a:t>Convolution describes the relationships between input signal, output signal and</a:t>
            </a:r>
          </a:p>
          <a:p>
            <a:pPr marL="266700" indent="0" defTabSz="914400">
              <a:buNone/>
            </a:pPr>
            <a:r>
              <a:rPr lang="en-GB" dirty="0" smtClean="0"/>
              <a:t>impulse </a:t>
            </a:r>
            <a:r>
              <a:rPr lang="en-GB" dirty="0"/>
              <a:t>response in a LTI system.</a:t>
            </a:r>
          </a:p>
          <a:p>
            <a:pPr defTabSz="914400"/>
            <a:endParaRPr lang="en-GB" dirty="0"/>
          </a:p>
          <a:p>
            <a:pPr defTabSz="914400"/>
            <a:r>
              <a:rPr lang="en-GB" dirty="0"/>
              <a:t>Correlation is a method of determining the degree of similarity between two signals.</a:t>
            </a:r>
          </a:p>
          <a:p>
            <a:pPr defTabSz="914400"/>
            <a:endParaRPr lang="en-GB" dirty="0"/>
          </a:p>
          <a:p>
            <a:pPr defTabSz="914400"/>
            <a:endParaRPr lang="en-GB" dirty="0"/>
          </a:p>
        </p:txBody>
      </p:sp>
    </p:spTree>
    <p:extLst>
      <p:ext uri="{BB962C8B-B14F-4D97-AF65-F5344CB8AC3E}">
        <p14:creationId xmlns:p14="http://schemas.microsoft.com/office/powerpoint/2010/main" xmlns="" val="340828131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Classification of Signals</a:t>
            </a:r>
            <a:endParaRPr lang="en-GB" dirty="0"/>
          </a:p>
        </p:txBody>
      </p:sp>
      <p:sp>
        <p:nvSpPr>
          <p:cNvPr id="5" name="Content Placeholder 2"/>
          <p:cNvSpPr>
            <a:spLocks noGrp="1"/>
          </p:cNvSpPr>
          <p:nvPr>
            <p:ph idx="1"/>
          </p:nvPr>
        </p:nvSpPr>
        <p:spPr>
          <a:xfrm>
            <a:off x="1023960" y="1609727"/>
            <a:ext cx="5541356" cy="2674937"/>
          </a:xfrm>
        </p:spPr>
        <p:txBody>
          <a:bodyPr/>
          <a:lstStyle/>
          <a:p>
            <a:pPr marL="342900" indent="-342900">
              <a:lnSpc>
                <a:spcPct val="150000"/>
              </a:lnSpc>
              <a:buFont typeface="Wingdings" panose="05000000000000000000" pitchFamily="2" charset="2"/>
              <a:buChar char="§"/>
            </a:pPr>
            <a:r>
              <a:rPr lang="en-GB" dirty="0"/>
              <a:t>Continuous-time vs. discrete-time</a:t>
            </a:r>
          </a:p>
          <a:p>
            <a:pPr marL="342900" indent="-342900">
              <a:lnSpc>
                <a:spcPct val="150000"/>
              </a:lnSpc>
              <a:buFont typeface="Wingdings" panose="05000000000000000000" pitchFamily="2" charset="2"/>
              <a:buChar char="§"/>
            </a:pPr>
            <a:r>
              <a:rPr lang="en-GB" dirty="0"/>
              <a:t>Periodic vs. aperiodic</a:t>
            </a:r>
          </a:p>
          <a:p>
            <a:pPr marL="342900" indent="-342900">
              <a:lnSpc>
                <a:spcPct val="150000"/>
              </a:lnSpc>
              <a:buFont typeface="Wingdings" panose="05000000000000000000" pitchFamily="2" charset="2"/>
              <a:buChar char="§"/>
            </a:pPr>
            <a:r>
              <a:rPr lang="en-GB" dirty="0"/>
              <a:t>Deterministic vs. </a:t>
            </a:r>
            <a:r>
              <a:rPr lang="en-GB" dirty="0" smtClean="0"/>
              <a:t>random</a:t>
            </a:r>
            <a:endParaRPr lang="en-GB" dirty="0"/>
          </a:p>
          <a:p>
            <a:pPr marL="342900" indent="-342900">
              <a:lnSpc>
                <a:spcPct val="150000"/>
              </a:lnSpc>
              <a:buFont typeface="Wingdings" panose="05000000000000000000" pitchFamily="2" charset="2"/>
              <a:buChar char="§"/>
            </a:pPr>
            <a:r>
              <a:rPr lang="en-GB" dirty="0"/>
              <a:t>Energy vs. </a:t>
            </a:r>
            <a:r>
              <a:rPr lang="en-GB" dirty="0" smtClean="0"/>
              <a:t>power </a:t>
            </a:r>
            <a:endParaRPr lang="en-GB" dirty="0"/>
          </a:p>
        </p:txBody>
      </p:sp>
    </p:spTree>
    <p:extLst>
      <p:ext uri="{BB962C8B-B14F-4D97-AF65-F5344CB8AC3E}">
        <p14:creationId xmlns:p14="http://schemas.microsoft.com/office/powerpoint/2010/main" xmlns="" val="191576949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Continuous-Time vs. Discrete-Time</a:t>
            </a:r>
            <a:endParaRPr lang="en-GB" dirty="0"/>
          </a:p>
        </p:txBody>
      </p:sp>
      <p:grpSp>
        <p:nvGrpSpPr>
          <p:cNvPr id="3" name="Group 3"/>
          <p:cNvGrpSpPr/>
          <p:nvPr/>
        </p:nvGrpSpPr>
        <p:grpSpPr>
          <a:xfrm>
            <a:off x="3624186" y="4109782"/>
            <a:ext cx="3936977" cy="1394655"/>
            <a:chOff x="1374288" y="2357331"/>
            <a:chExt cx="3937490" cy="1394655"/>
          </a:xfrm>
        </p:grpSpPr>
        <p:grpSp>
          <p:nvGrpSpPr>
            <p:cNvPr id="4" name="Group 6"/>
            <p:cNvGrpSpPr/>
            <p:nvPr/>
          </p:nvGrpSpPr>
          <p:grpSpPr>
            <a:xfrm>
              <a:off x="1817227" y="2542744"/>
              <a:ext cx="3494551" cy="1209242"/>
              <a:chOff x="4191268" y="2739063"/>
              <a:chExt cx="2550246" cy="882478"/>
            </a:xfrm>
          </p:grpSpPr>
          <p:cxnSp>
            <p:nvCxnSpPr>
              <p:cNvPr id="18" name="Straight Connector 17"/>
              <p:cNvCxnSpPr/>
              <p:nvPr/>
            </p:nvCxnSpPr>
            <p:spPr>
              <a:xfrm>
                <a:off x="4238893" y="2739063"/>
                <a:ext cx="0" cy="68421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5" name="Group 23"/>
              <p:cNvGrpSpPr/>
              <p:nvPr/>
            </p:nvGrpSpPr>
            <p:grpSpPr>
              <a:xfrm>
                <a:off x="4191268" y="3332789"/>
                <a:ext cx="2472624" cy="90485"/>
                <a:chOff x="6391275" y="1755776"/>
                <a:chExt cx="2472624" cy="90485"/>
              </a:xfrm>
            </p:grpSpPr>
            <p:cxnSp>
              <p:nvCxnSpPr>
                <p:cNvPr id="24" name="Straight Connector 23"/>
                <p:cNvCxnSpPr/>
                <p:nvPr/>
              </p:nvCxnSpPr>
              <p:spPr>
                <a:xfrm>
                  <a:off x="6391275" y="1802606"/>
                  <a:ext cx="2472624" cy="1587"/>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8233785"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 name="Group 26"/>
              <p:cNvGrpSpPr/>
              <p:nvPr/>
            </p:nvGrpSpPr>
            <p:grpSpPr>
              <a:xfrm>
                <a:off x="4878939" y="3433149"/>
                <a:ext cx="503611" cy="188392"/>
                <a:chOff x="7031321" y="1856136"/>
                <a:chExt cx="503611" cy="188392"/>
              </a:xfrm>
            </p:grpSpPr>
            <p:sp>
              <p:nvSpPr>
                <p:cNvPr id="22" name="TextBox 21"/>
                <p:cNvSpPr txBox="1"/>
                <p:nvPr/>
              </p:nvSpPr>
              <p:spPr>
                <a:xfrm>
                  <a:off x="7031321" y="1858790"/>
                  <a:ext cx="183465" cy="185738"/>
                </a:xfrm>
                <a:prstGeom prst="rect">
                  <a:avLst/>
                </a:prstGeom>
              </p:spPr>
              <p:txBody>
                <a:bodyPr vert="horz" wrap="none" lIns="0" tIns="0" rIns="0" bIns="0" rtlCol="0" anchor="t">
                  <a:noAutofit/>
                </a:bodyPr>
                <a:lstStyle/>
                <a:p>
                  <a:pPr algn="l" defTabSz="914400"/>
                  <a:r>
                    <a:rPr lang="en-GB" sz="1200" dirty="0" smtClean="0"/>
                    <a:t>-1</a:t>
                  </a:r>
                  <a:endParaRPr lang="en-US" sz="1200" dirty="0" smtClean="0"/>
                </a:p>
              </p:txBody>
            </p:sp>
            <p:sp>
              <p:nvSpPr>
                <p:cNvPr id="23" name="TextBox 22"/>
                <p:cNvSpPr txBox="1"/>
                <p:nvPr/>
              </p:nvSpPr>
              <p:spPr>
                <a:xfrm>
                  <a:off x="7421769" y="1856136"/>
                  <a:ext cx="113163" cy="185738"/>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grpSp>
          <p:sp>
            <p:nvSpPr>
              <p:cNvPr id="21" name="TextBox 20"/>
              <p:cNvSpPr txBox="1"/>
              <p:nvPr/>
            </p:nvSpPr>
            <p:spPr>
              <a:xfrm>
                <a:off x="6630296" y="3380007"/>
                <a:ext cx="111218" cy="185738"/>
              </a:xfrm>
              <a:prstGeom prst="rect">
                <a:avLst/>
              </a:prstGeom>
            </p:spPr>
            <p:txBody>
              <a:bodyPr vert="horz" wrap="none" lIns="0" tIns="0" rIns="0" bIns="0" rtlCol="0" anchor="t">
                <a:noAutofit/>
              </a:bodyPr>
              <a:lstStyle/>
              <a:p>
                <a:pPr algn="l" defTabSz="914400"/>
                <a:r>
                  <a:rPr lang="en-GB" sz="1600" i="1" dirty="0" smtClean="0">
                    <a:latin typeface="Times New Roman" panose="02020603050405020304" pitchFamily="18" charset="0"/>
                    <a:cs typeface="Times New Roman" panose="02020603050405020304" pitchFamily="18" charset="0"/>
                  </a:rPr>
                  <a:t>t</a:t>
                </a:r>
                <a:endParaRPr lang="en-US" sz="1600" i="1" dirty="0" smtClean="0">
                  <a:latin typeface="Times New Roman" panose="02020603050405020304" pitchFamily="18" charset="0"/>
                  <a:cs typeface="Times New Roman" panose="02020603050405020304" pitchFamily="18" charset="0"/>
                </a:endParaRPr>
              </a:p>
            </p:txBody>
          </p:sp>
        </p:grpSp>
        <p:sp>
          <p:nvSpPr>
            <p:cNvPr id="6" name="TextBox 5"/>
            <p:cNvSpPr txBox="1"/>
            <p:nvPr/>
          </p:nvSpPr>
          <p:spPr>
            <a:xfrm>
              <a:off x="2251179" y="3493838"/>
              <a:ext cx="251398" cy="254513"/>
            </a:xfrm>
            <a:prstGeom prst="rect">
              <a:avLst/>
            </a:prstGeom>
          </p:spPr>
          <p:txBody>
            <a:bodyPr vert="horz" wrap="none" lIns="0" tIns="0" rIns="0" bIns="0" rtlCol="0" anchor="t">
              <a:noAutofit/>
            </a:bodyPr>
            <a:lstStyle/>
            <a:p>
              <a:pPr algn="l" defTabSz="914400"/>
              <a:r>
                <a:rPr lang="en-GB" sz="1200" dirty="0" smtClean="0"/>
                <a:t>-2</a:t>
              </a:r>
              <a:endParaRPr lang="en-US" sz="1200" dirty="0" smtClean="0"/>
            </a:p>
          </p:txBody>
        </p:sp>
        <p:sp>
          <p:nvSpPr>
            <p:cNvPr id="7" name="TextBox 6"/>
            <p:cNvSpPr txBox="1"/>
            <p:nvPr/>
          </p:nvSpPr>
          <p:spPr>
            <a:xfrm>
              <a:off x="3798454" y="3497473"/>
              <a:ext cx="251398" cy="254513"/>
            </a:xfrm>
            <a:prstGeom prst="rect">
              <a:avLst/>
            </a:prstGeom>
          </p:spPr>
          <p:txBody>
            <a:bodyPr vert="horz" wrap="none" lIns="0" tIns="0" rIns="0" bIns="0" rtlCol="0" anchor="t">
              <a:noAutofit/>
            </a:bodyPr>
            <a:lstStyle/>
            <a:p>
              <a:pPr algn="l" defTabSz="914400"/>
              <a:r>
                <a:rPr lang="en-GB" sz="1200" dirty="0" smtClean="0"/>
                <a:t>1</a:t>
              </a:r>
              <a:endParaRPr lang="en-US" sz="1200" dirty="0" smtClean="0"/>
            </a:p>
          </p:txBody>
        </p:sp>
        <p:sp>
          <p:nvSpPr>
            <p:cNvPr id="8" name="TextBox 7"/>
            <p:cNvSpPr txBox="1"/>
            <p:nvPr/>
          </p:nvSpPr>
          <p:spPr>
            <a:xfrm>
              <a:off x="4303279" y="3497473"/>
              <a:ext cx="251398" cy="232258"/>
            </a:xfrm>
            <a:prstGeom prst="rect">
              <a:avLst/>
            </a:prstGeom>
          </p:spPr>
          <p:txBody>
            <a:bodyPr vert="horz" wrap="none" lIns="0" tIns="0" rIns="0" bIns="0" rtlCol="0" anchor="t">
              <a:noAutofit/>
            </a:bodyPr>
            <a:lstStyle/>
            <a:p>
              <a:pPr algn="l" defTabSz="914400"/>
              <a:r>
                <a:rPr lang="en-GB" sz="1200" dirty="0"/>
                <a:t>2</a:t>
              </a:r>
              <a:endParaRPr lang="en-US" sz="1200" dirty="0" smtClean="0"/>
            </a:p>
          </p:txBody>
        </p:sp>
        <p:sp>
          <p:nvSpPr>
            <p:cNvPr id="9" name="TextBox 8"/>
            <p:cNvSpPr txBox="1"/>
            <p:nvPr/>
          </p:nvSpPr>
          <p:spPr>
            <a:xfrm>
              <a:off x="4811440" y="3499075"/>
              <a:ext cx="251398" cy="232258"/>
            </a:xfrm>
            <a:prstGeom prst="rect">
              <a:avLst/>
            </a:prstGeom>
          </p:spPr>
          <p:txBody>
            <a:bodyPr vert="horz" wrap="none" lIns="0" tIns="0" rIns="0" bIns="0" rtlCol="0" anchor="t">
              <a:noAutofit/>
            </a:bodyPr>
            <a:lstStyle/>
            <a:p>
              <a:pPr algn="l" defTabSz="914400"/>
              <a:r>
                <a:rPr lang="en-GB" sz="1200" dirty="0" smtClean="0"/>
                <a:t>3</a:t>
              </a:r>
            </a:p>
          </p:txBody>
        </p:sp>
        <p:sp>
          <p:nvSpPr>
            <p:cNvPr id="10" name="TextBox 9"/>
            <p:cNvSpPr txBox="1"/>
            <p:nvPr/>
          </p:nvSpPr>
          <p:spPr>
            <a:xfrm>
              <a:off x="1690737" y="3263397"/>
              <a:ext cx="155065" cy="254513"/>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11" name="TextBox 10"/>
            <p:cNvSpPr txBox="1"/>
            <p:nvPr/>
          </p:nvSpPr>
          <p:spPr>
            <a:xfrm>
              <a:off x="1690737" y="2683689"/>
              <a:ext cx="155065" cy="254513"/>
            </a:xfrm>
            <a:prstGeom prst="rect">
              <a:avLst/>
            </a:prstGeom>
          </p:spPr>
          <p:txBody>
            <a:bodyPr vert="horz" wrap="none" lIns="0" tIns="0" rIns="0" bIns="0" rtlCol="0" anchor="t">
              <a:noAutofit/>
            </a:bodyPr>
            <a:lstStyle/>
            <a:p>
              <a:pPr algn="l" defTabSz="914400"/>
              <a:r>
                <a:rPr lang="en-GB" sz="1200" dirty="0" smtClean="0"/>
                <a:t>1</a:t>
              </a:r>
              <a:endParaRPr lang="en-US" sz="1200" dirty="0" smtClean="0"/>
            </a:p>
          </p:txBody>
        </p:sp>
        <p:sp>
          <p:nvSpPr>
            <p:cNvPr id="13" name="TextBox 12"/>
            <p:cNvSpPr txBox="1"/>
            <p:nvPr/>
          </p:nvSpPr>
          <p:spPr>
            <a:xfrm>
              <a:off x="1374288" y="2357331"/>
              <a:ext cx="632898" cy="254513"/>
            </a:xfrm>
            <a:prstGeom prst="rect">
              <a:avLst/>
            </a:prstGeom>
          </p:spPr>
          <p:txBody>
            <a:bodyPr vert="horz" wrap="none" lIns="0" tIns="0" rIns="0" bIns="0" rtlCol="0" anchor="t">
              <a:noAutofit/>
            </a:bodyPr>
            <a:lstStyle/>
            <a:p>
              <a:pPr algn="l" defTabSz="914400"/>
              <a:r>
                <a:rPr lang="en-GB" i="1" dirty="0" smtClean="0">
                  <a:latin typeface="Times New Roman" panose="02020603050405020304" pitchFamily="18" charset="0"/>
                  <a:cs typeface="Times New Roman" panose="02020603050405020304" pitchFamily="18" charset="0"/>
                </a:rPr>
                <a:t>u</a:t>
              </a:r>
              <a:r>
                <a:rPr lang="en-GB" dirty="0" smtClean="0">
                  <a:latin typeface="Times New Roman" panose="02020603050405020304" pitchFamily="18" charset="0"/>
                  <a:cs typeface="Times New Roman" panose="02020603050405020304" pitchFamily="18" charset="0"/>
                </a:rPr>
                <a:t>(</a:t>
              </a:r>
              <a:r>
                <a:rPr lang="en-GB" i="1" dirty="0" smtClean="0">
                  <a:latin typeface="Times New Roman" panose="02020603050405020304" pitchFamily="18" charset="0"/>
                  <a:cs typeface="Times New Roman" panose="02020603050405020304" pitchFamily="18" charset="0"/>
                </a:rPr>
                <a:t>t</a:t>
              </a:r>
              <a:r>
                <a:rPr lang="en-GB"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cxnSp>
          <p:nvCxnSpPr>
            <p:cNvPr id="14" name="Straight Connector 13"/>
            <p:cNvCxnSpPr/>
            <p:nvPr/>
          </p:nvCxnSpPr>
          <p:spPr>
            <a:xfrm flipH="1">
              <a:off x="1811439" y="2787629"/>
              <a:ext cx="142487"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1953926" y="2778103"/>
              <a:ext cx="3046699" cy="9526"/>
            </a:xfrm>
            <a:prstGeom prst="line">
              <a:avLst/>
            </a:prstGeom>
            <a:ln w="9525">
              <a:solidFill>
                <a:schemeClr val="bg1">
                  <a:lumMod val="8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3333986" y="2778103"/>
              <a:ext cx="0" cy="626329"/>
            </a:xfrm>
            <a:prstGeom prst="line">
              <a:avLst/>
            </a:prstGeom>
            <a:ln w="38100"/>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333986" y="2782866"/>
              <a:ext cx="1720595" cy="0"/>
            </a:xfrm>
            <a:prstGeom prst="line">
              <a:avLst/>
            </a:prstGeom>
            <a:ln w="38100"/>
            <a:effectLst/>
          </p:spPr>
          <p:style>
            <a:lnRef idx="2">
              <a:schemeClr val="accent1"/>
            </a:lnRef>
            <a:fillRef idx="0">
              <a:schemeClr val="accent1"/>
            </a:fillRef>
            <a:effectRef idx="1">
              <a:schemeClr val="accent1"/>
            </a:effectRef>
            <a:fontRef idx="minor">
              <a:schemeClr val="tx1"/>
            </a:fontRef>
          </p:style>
        </p:cxnSp>
      </p:grpSp>
      <p:sp>
        <p:nvSpPr>
          <p:cNvPr id="31" name="Content Placeholder 2"/>
          <p:cNvSpPr txBox="1">
            <a:spLocks/>
          </p:cNvSpPr>
          <p:nvPr/>
        </p:nvSpPr>
        <p:spPr>
          <a:xfrm>
            <a:off x="938245" y="1562102"/>
            <a:ext cx="10112760" cy="2674937"/>
          </a:xfrm>
          <a:prstGeom prst="rect">
            <a:avLst/>
          </a:prstGeom>
        </p:spPr>
        <p:txBody>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defTabSz="914400">
              <a:lnSpc>
                <a:spcPct val="150000"/>
              </a:lnSpc>
            </a:pPr>
            <a:r>
              <a:rPr lang="en-GB" dirty="0" smtClean="0"/>
              <a:t>A continuous -time </a:t>
            </a:r>
            <a:r>
              <a:rPr lang="en-GB" dirty="0"/>
              <a:t>signal </a:t>
            </a:r>
            <a:r>
              <a:rPr lang="en-GB" i="1" dirty="0"/>
              <a:t>x</a:t>
            </a:r>
            <a:r>
              <a:rPr lang="en-GB" dirty="0"/>
              <a:t>(</a:t>
            </a:r>
            <a:r>
              <a:rPr lang="en-GB" i="1" dirty="0"/>
              <a:t>t</a:t>
            </a:r>
            <a:r>
              <a:rPr lang="en-GB" dirty="0"/>
              <a:t>) is defined for all values of time, </a:t>
            </a:r>
            <a:r>
              <a:rPr lang="en-GB" i="1" dirty="0"/>
              <a:t>t</a:t>
            </a:r>
          </a:p>
          <a:p>
            <a:pPr defTabSz="914400">
              <a:lnSpc>
                <a:spcPct val="150000"/>
              </a:lnSpc>
            </a:pPr>
            <a:r>
              <a:rPr lang="en-GB" i="1" dirty="0" smtClean="0"/>
              <a:t>x</a:t>
            </a:r>
            <a:r>
              <a:rPr lang="en-GB" dirty="0" smtClean="0"/>
              <a:t>(</a:t>
            </a:r>
            <a:r>
              <a:rPr lang="en-GB" i="1" dirty="0" smtClean="0"/>
              <a:t>t</a:t>
            </a:r>
            <a:r>
              <a:rPr lang="en-GB" dirty="0"/>
              <a:t>) </a:t>
            </a:r>
            <a:r>
              <a:rPr lang="en-GB" dirty="0" smtClean="0"/>
              <a:t>need </a:t>
            </a:r>
            <a:r>
              <a:rPr lang="en-GB" dirty="0"/>
              <a:t>not be a continuous function of time, e.g. </a:t>
            </a:r>
            <a:r>
              <a:rPr lang="en-GB" dirty="0" smtClean="0"/>
              <a:t>unit </a:t>
            </a:r>
            <a:r>
              <a:rPr lang="en-GB" dirty="0"/>
              <a:t>step</a:t>
            </a:r>
          </a:p>
          <a:p>
            <a:pPr defTabSz="914400">
              <a:lnSpc>
                <a:spcPct val="150000"/>
              </a:lnSpc>
            </a:pPr>
            <a:r>
              <a:rPr lang="en-GB" dirty="0" smtClean="0"/>
              <a:t>A discrete-time </a:t>
            </a:r>
            <a:r>
              <a:rPr lang="en-GB" dirty="0"/>
              <a:t>signal </a:t>
            </a:r>
            <a:r>
              <a:rPr lang="en-GB" i="1" dirty="0"/>
              <a:t>x</a:t>
            </a:r>
            <a:r>
              <a:rPr lang="en-GB" dirty="0"/>
              <a:t>(</a:t>
            </a:r>
            <a:r>
              <a:rPr lang="en-GB" i="1" dirty="0"/>
              <a:t>n</a:t>
            </a:r>
            <a:r>
              <a:rPr lang="en-GB" dirty="0"/>
              <a:t>) = </a:t>
            </a:r>
            <a:r>
              <a:rPr lang="en-GB" i="1" dirty="0"/>
              <a:t>x</a:t>
            </a:r>
            <a:r>
              <a:rPr lang="en-GB" dirty="0"/>
              <a:t>(</a:t>
            </a:r>
            <a:r>
              <a:rPr lang="en-GB" i="1" dirty="0" err="1"/>
              <a:t>nT</a:t>
            </a:r>
            <a:r>
              <a:rPr lang="en-GB" dirty="0"/>
              <a:t>) is defined only at discrete values of time </a:t>
            </a:r>
            <a:r>
              <a:rPr lang="en-GB" i="1" dirty="0" smtClean="0"/>
              <a:t>t</a:t>
            </a:r>
            <a:r>
              <a:rPr lang="en-GB" dirty="0" smtClean="0"/>
              <a:t>=</a:t>
            </a:r>
            <a:r>
              <a:rPr lang="en-GB" i="1" dirty="0" err="1" smtClean="0"/>
              <a:t>nT</a:t>
            </a:r>
            <a:r>
              <a:rPr lang="en-GB" dirty="0" err="1"/>
              <a:t>.</a:t>
            </a:r>
            <a:endParaRPr lang="en-GB" dirty="0"/>
          </a:p>
        </p:txBody>
      </p:sp>
      <p:sp>
        <p:nvSpPr>
          <p:cNvPr id="32" name="TextBox 31"/>
          <p:cNvSpPr txBox="1"/>
          <p:nvPr/>
        </p:nvSpPr>
        <p:spPr>
          <a:xfrm>
            <a:off x="8452019" y="4450080"/>
            <a:ext cx="914281" cy="914400"/>
          </a:xfrm>
          <a:prstGeom prst="rect">
            <a:avLst/>
          </a:prstGeom>
        </p:spPr>
        <p:txBody>
          <a:bodyPr vert="horz" wrap="none" lIns="0" tIns="0" rIns="0" bIns="0" rtlCol="0" anchor="t">
            <a:noAutofit/>
          </a:bodyPr>
          <a:lstStyle/>
          <a:p>
            <a:pPr algn="l" defTabSz="914400"/>
            <a:r>
              <a:rPr lang="en-GB" sz="2000" dirty="0" smtClean="0">
                <a:solidFill>
                  <a:schemeClr val="accent1"/>
                </a:solidFill>
              </a:rPr>
              <a:t>the unit step function </a:t>
            </a:r>
            <a:r>
              <a:rPr lang="en-GB" sz="2000" i="1" dirty="0" smtClean="0">
                <a:solidFill>
                  <a:schemeClr val="accent1"/>
                </a:solidFill>
              </a:rPr>
              <a:t>u</a:t>
            </a:r>
            <a:r>
              <a:rPr lang="en-GB" sz="2000" dirty="0" smtClean="0">
                <a:solidFill>
                  <a:schemeClr val="accent1"/>
                </a:solidFill>
              </a:rPr>
              <a:t>(</a:t>
            </a:r>
            <a:r>
              <a:rPr lang="en-GB" sz="2000" i="1" dirty="0" smtClean="0">
                <a:solidFill>
                  <a:schemeClr val="accent1"/>
                </a:solidFill>
              </a:rPr>
              <a:t>t</a:t>
            </a:r>
            <a:r>
              <a:rPr lang="en-GB" sz="2000" dirty="0" smtClean="0">
                <a:solidFill>
                  <a:schemeClr val="accent1"/>
                </a:solidFill>
              </a:rPr>
              <a:t>) is an</a:t>
            </a:r>
          </a:p>
          <a:p>
            <a:pPr algn="l" defTabSz="914400"/>
            <a:r>
              <a:rPr lang="en-GB" sz="2000" dirty="0" smtClean="0">
                <a:solidFill>
                  <a:schemeClr val="accent1"/>
                </a:solidFill>
              </a:rPr>
              <a:t>example of a continuous-time</a:t>
            </a:r>
          </a:p>
          <a:p>
            <a:pPr algn="l" defTabSz="914400"/>
            <a:r>
              <a:rPr lang="en-GB" sz="2000" dirty="0" smtClean="0">
                <a:solidFill>
                  <a:schemeClr val="accent1"/>
                </a:solidFill>
              </a:rPr>
              <a:t>signal containing a discontinuity</a:t>
            </a:r>
          </a:p>
        </p:txBody>
      </p:sp>
    </p:spTree>
    <p:extLst>
      <p:ext uri="{BB962C8B-B14F-4D97-AF65-F5344CB8AC3E}">
        <p14:creationId xmlns:p14="http://schemas.microsoft.com/office/powerpoint/2010/main" xmlns="" val="49433982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Converting from </a:t>
            </a:r>
            <a:r>
              <a:rPr lang="en-GB" dirty="0"/>
              <a:t>C</a:t>
            </a:r>
            <a:r>
              <a:rPr lang="en-GB" dirty="0" smtClean="0"/>
              <a:t>ontinuous to Discrete </a:t>
            </a:r>
            <a:r>
              <a:rPr lang="en-GB" dirty="0"/>
              <a:t>T</a:t>
            </a:r>
            <a:r>
              <a:rPr lang="en-GB" dirty="0" smtClean="0"/>
              <a:t>ime</a:t>
            </a:r>
            <a:endParaRPr lang="en-GB" dirty="0"/>
          </a:p>
        </p:txBody>
      </p:sp>
      <p:sp>
        <p:nvSpPr>
          <p:cNvPr id="9" name="TextBox 8"/>
          <p:cNvSpPr txBox="1"/>
          <p:nvPr/>
        </p:nvSpPr>
        <p:spPr>
          <a:xfrm>
            <a:off x="1887508" y="1096411"/>
            <a:ext cx="7821507" cy="400110"/>
          </a:xfrm>
          <a:prstGeom prst="rect">
            <a:avLst/>
          </a:prstGeom>
          <a:noFill/>
        </p:spPr>
        <p:txBody>
          <a:bodyPr wrap="none" rtlCol="0">
            <a:spAutoFit/>
          </a:bodyPr>
          <a:lstStyle/>
          <a:p>
            <a:r>
              <a:rPr lang="en-GB" sz="2000" dirty="0"/>
              <a:t>A</a:t>
            </a:r>
            <a:r>
              <a:rPr lang="en-GB" sz="2000" b="0" dirty="0" smtClean="0"/>
              <a:t> discrete-time signal </a:t>
            </a:r>
            <a:r>
              <a:rPr lang="en-GB" sz="2000" dirty="0" smtClean="0"/>
              <a:t>may be</a:t>
            </a:r>
            <a:r>
              <a:rPr lang="en-GB" sz="2000" b="0" dirty="0" smtClean="0"/>
              <a:t> formed by sampling a continuous-time signal</a:t>
            </a:r>
          </a:p>
        </p:txBody>
      </p:sp>
      <p:grpSp>
        <p:nvGrpSpPr>
          <p:cNvPr id="3" name="Group 3"/>
          <p:cNvGrpSpPr/>
          <p:nvPr/>
        </p:nvGrpSpPr>
        <p:grpSpPr>
          <a:xfrm>
            <a:off x="3820073" y="1727335"/>
            <a:ext cx="4542945" cy="1801342"/>
            <a:chOff x="3572920" y="1727335"/>
            <a:chExt cx="4543537" cy="1801342"/>
          </a:xfrm>
        </p:grpSpPr>
        <p:grpSp>
          <p:nvGrpSpPr>
            <p:cNvPr id="4" name="Group 3"/>
            <p:cNvGrpSpPr/>
            <p:nvPr/>
          </p:nvGrpSpPr>
          <p:grpSpPr>
            <a:xfrm>
              <a:off x="3572920" y="1866150"/>
              <a:ext cx="4543537" cy="1548227"/>
              <a:chOff x="3842960" y="4257711"/>
              <a:chExt cx="4543537" cy="1548227"/>
            </a:xfrm>
          </p:grpSpPr>
          <p:grpSp>
            <p:nvGrpSpPr>
              <p:cNvPr id="5" name="Group 35"/>
              <p:cNvGrpSpPr/>
              <p:nvPr/>
            </p:nvGrpSpPr>
            <p:grpSpPr>
              <a:xfrm>
                <a:off x="4127093" y="4432916"/>
                <a:ext cx="4259404" cy="1373022"/>
                <a:chOff x="4191268" y="2739063"/>
                <a:chExt cx="3108420" cy="1002001"/>
              </a:xfrm>
            </p:grpSpPr>
            <p:cxnSp>
              <p:nvCxnSpPr>
                <p:cNvPr id="31" name="Straight Connector 30"/>
                <p:cNvCxnSpPr/>
                <p:nvPr/>
              </p:nvCxnSpPr>
              <p:spPr>
                <a:xfrm flipH="1">
                  <a:off x="4238872" y="2739063"/>
                  <a:ext cx="22" cy="1002001"/>
                </a:xfrm>
                <a:prstGeom prst="line">
                  <a:avLst/>
                </a:prstGeom>
                <a:ln w="317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26" name="Group 37"/>
                <p:cNvGrpSpPr/>
                <p:nvPr/>
              </p:nvGrpSpPr>
              <p:grpSpPr>
                <a:xfrm>
                  <a:off x="4191268" y="3332789"/>
                  <a:ext cx="3077333" cy="90485"/>
                  <a:chOff x="6391275" y="1755776"/>
                  <a:chExt cx="3077333" cy="90485"/>
                </a:xfrm>
              </p:grpSpPr>
              <p:cxnSp>
                <p:nvCxnSpPr>
                  <p:cNvPr id="34" name="Straight Connector 33"/>
                  <p:cNvCxnSpPr/>
                  <p:nvPr/>
                </p:nvCxnSpPr>
                <p:spPr>
                  <a:xfrm flipV="1">
                    <a:off x="6391275" y="1801812"/>
                    <a:ext cx="3077333" cy="793"/>
                  </a:xfrm>
                  <a:prstGeom prst="line">
                    <a:avLst/>
                  </a:prstGeom>
                  <a:ln w="31750">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6757988" y="176212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134225" y="1755776"/>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7498172" y="1758157"/>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866301" y="1757363"/>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8233785" y="1758158"/>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604296" y="1759745"/>
                    <a:ext cx="0" cy="8413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3" name="TextBox 32"/>
                <p:cNvSpPr txBox="1"/>
                <p:nvPr/>
              </p:nvSpPr>
              <p:spPr>
                <a:xfrm>
                  <a:off x="7188470" y="3398335"/>
                  <a:ext cx="111218" cy="185738"/>
                </a:xfrm>
                <a:prstGeom prst="rect">
                  <a:avLst/>
                </a:prstGeom>
              </p:spPr>
              <p:txBody>
                <a:bodyPr vert="horz" wrap="none" lIns="0" tIns="0" rIns="0" bIns="0" rtlCol="0" anchor="t">
                  <a:noAutofit/>
                </a:bodyPr>
                <a:lstStyle/>
                <a:p>
                  <a:pPr algn="l" defTabSz="914400"/>
                  <a:r>
                    <a:rPr lang="en-GB" i="1" dirty="0" smtClean="0">
                      <a:latin typeface="Times New Roman" panose="02020603050405020304" pitchFamily="18" charset="0"/>
                      <a:cs typeface="Times New Roman" panose="02020603050405020304" pitchFamily="18" charset="0"/>
                    </a:rPr>
                    <a:t>t</a:t>
                  </a:r>
                  <a:endParaRPr lang="en-US" i="1" dirty="0" smtClean="0">
                    <a:latin typeface="Times New Roman" panose="02020603050405020304" pitchFamily="18" charset="0"/>
                    <a:cs typeface="Times New Roman" panose="02020603050405020304" pitchFamily="18" charset="0"/>
                  </a:endParaRPr>
                </a:p>
              </p:txBody>
            </p:sp>
          </p:grpSp>
          <p:sp>
            <p:nvSpPr>
              <p:cNvPr id="27" name="TextBox 26"/>
              <p:cNvSpPr txBox="1"/>
              <p:nvPr/>
            </p:nvSpPr>
            <p:spPr>
              <a:xfrm>
                <a:off x="4000603" y="5153569"/>
                <a:ext cx="155065" cy="254513"/>
              </a:xfrm>
              <a:prstGeom prst="rect">
                <a:avLst/>
              </a:prstGeom>
            </p:spPr>
            <p:txBody>
              <a:bodyPr vert="horz" wrap="none" lIns="0" tIns="0" rIns="0" bIns="0" rtlCol="0" anchor="t">
                <a:noAutofit/>
              </a:bodyPr>
              <a:lstStyle/>
              <a:p>
                <a:pPr algn="l" defTabSz="914400"/>
                <a:r>
                  <a:rPr lang="en-GB" sz="1200" dirty="0" smtClean="0"/>
                  <a:t>0</a:t>
                </a:r>
                <a:endParaRPr lang="en-US" sz="1200" dirty="0" smtClean="0"/>
              </a:p>
            </p:txBody>
          </p:sp>
          <p:sp>
            <p:nvSpPr>
              <p:cNvPr id="28" name="TextBox 27"/>
              <p:cNvSpPr txBox="1"/>
              <p:nvPr/>
            </p:nvSpPr>
            <p:spPr>
              <a:xfrm>
                <a:off x="4000603" y="4573861"/>
                <a:ext cx="155065" cy="254513"/>
              </a:xfrm>
              <a:prstGeom prst="rect">
                <a:avLst/>
              </a:prstGeom>
            </p:spPr>
            <p:txBody>
              <a:bodyPr vert="horz" wrap="none" lIns="0" tIns="0" rIns="0" bIns="0" rtlCol="0" anchor="t">
                <a:noAutofit/>
              </a:bodyPr>
              <a:lstStyle/>
              <a:p>
                <a:pPr algn="l" defTabSz="914400"/>
                <a:endParaRPr lang="en-US" sz="1200" dirty="0" smtClean="0"/>
              </a:p>
            </p:txBody>
          </p:sp>
          <p:sp>
            <p:nvSpPr>
              <p:cNvPr id="29" name="TextBox 28"/>
              <p:cNvSpPr txBox="1"/>
              <p:nvPr/>
            </p:nvSpPr>
            <p:spPr>
              <a:xfrm>
                <a:off x="3842960" y="4257711"/>
                <a:ext cx="632898" cy="254513"/>
              </a:xfrm>
              <a:prstGeom prst="rect">
                <a:avLst/>
              </a:prstGeom>
            </p:spPr>
            <p:txBody>
              <a:bodyPr vert="horz" wrap="none" lIns="0" tIns="0" rIns="0" bIns="0" rtlCol="0" anchor="t">
                <a:noAutofit/>
              </a:bodyPr>
              <a:lstStyle/>
              <a:p>
                <a:pPr algn="l" defTabSz="914400"/>
                <a:r>
                  <a:rPr lang="en-GB" i="1" dirty="0" smtClean="0">
                    <a:latin typeface="Times New Roman" panose="02020603050405020304" pitchFamily="18" charset="0"/>
                    <a:cs typeface="Times New Roman" panose="02020603050405020304" pitchFamily="18" charset="0"/>
                  </a:rPr>
                  <a:t>x</a:t>
                </a:r>
                <a:r>
                  <a:rPr lang="en-GB" dirty="0" smtClean="0">
                    <a:latin typeface="Times New Roman" panose="02020603050405020304" pitchFamily="18" charset="0"/>
                    <a:cs typeface="Times New Roman" panose="02020603050405020304" pitchFamily="18" charset="0"/>
                  </a:rPr>
                  <a:t>(</a:t>
                </a:r>
                <a:r>
                  <a:rPr lang="en-GB" i="1" dirty="0" smtClean="0">
                    <a:latin typeface="Times New Roman" panose="02020603050405020304" pitchFamily="18" charset="0"/>
                    <a:cs typeface="Times New Roman" panose="02020603050405020304" pitchFamily="18" charset="0"/>
                  </a:rPr>
                  <a:t>t</a:t>
                </a:r>
                <a:r>
                  <a:rPr lang="en-GB"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cxnSp>
            <p:nvCxnSpPr>
              <p:cNvPr id="30" name="Straight Connector 29"/>
              <p:cNvCxnSpPr/>
              <p:nvPr/>
            </p:nvCxnSpPr>
            <p:spPr>
              <a:xfrm>
                <a:off x="7669009" y="5257364"/>
                <a:ext cx="0" cy="115289"/>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 name="Freeform 5"/>
            <p:cNvSpPr/>
            <p:nvPr/>
          </p:nvSpPr>
          <p:spPr>
            <a:xfrm>
              <a:off x="3587568" y="2309556"/>
              <a:ext cx="4105291" cy="1219121"/>
            </a:xfrm>
            <a:custGeom>
              <a:avLst/>
              <a:gdLst>
                <a:gd name="connsiteX0" fmla="*/ 0 w 2862263"/>
                <a:gd name="connsiteY0" fmla="*/ 414369 h 857290"/>
                <a:gd name="connsiteX1" fmla="*/ 347663 w 2862263"/>
                <a:gd name="connsiteY1" fmla="*/ 123857 h 857290"/>
                <a:gd name="connsiteX2" fmla="*/ 681038 w 2862263"/>
                <a:gd name="connsiteY2" fmla="*/ 32 h 857290"/>
                <a:gd name="connsiteX3" fmla="*/ 1066800 w 2862263"/>
                <a:gd name="connsiteY3" fmla="*/ 133382 h 857290"/>
                <a:gd name="connsiteX4" fmla="*/ 1404938 w 2862263"/>
                <a:gd name="connsiteY4" fmla="*/ 423894 h 857290"/>
                <a:gd name="connsiteX5" fmla="*/ 1728788 w 2862263"/>
                <a:gd name="connsiteY5" fmla="*/ 728694 h 857290"/>
                <a:gd name="connsiteX6" fmla="*/ 2124075 w 2862263"/>
                <a:gd name="connsiteY6" fmla="*/ 857282 h 857290"/>
                <a:gd name="connsiteX7" fmla="*/ 2486025 w 2862263"/>
                <a:gd name="connsiteY7" fmla="*/ 723932 h 857290"/>
                <a:gd name="connsiteX8" fmla="*/ 2862263 w 2862263"/>
                <a:gd name="connsiteY8" fmla="*/ 419132 h 85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2263" h="857290">
                  <a:moveTo>
                    <a:pt x="0" y="414369"/>
                  </a:moveTo>
                  <a:cubicBezTo>
                    <a:pt x="117078" y="303641"/>
                    <a:pt x="234157" y="192913"/>
                    <a:pt x="347663" y="123857"/>
                  </a:cubicBezTo>
                  <a:cubicBezTo>
                    <a:pt x="461169" y="54801"/>
                    <a:pt x="561182" y="-1555"/>
                    <a:pt x="681038" y="32"/>
                  </a:cubicBezTo>
                  <a:cubicBezTo>
                    <a:pt x="800894" y="1619"/>
                    <a:pt x="946150" y="62738"/>
                    <a:pt x="1066800" y="133382"/>
                  </a:cubicBezTo>
                  <a:cubicBezTo>
                    <a:pt x="1187450" y="204026"/>
                    <a:pt x="1294607" y="324675"/>
                    <a:pt x="1404938" y="423894"/>
                  </a:cubicBezTo>
                  <a:cubicBezTo>
                    <a:pt x="1515269" y="523113"/>
                    <a:pt x="1608932" y="656463"/>
                    <a:pt x="1728788" y="728694"/>
                  </a:cubicBezTo>
                  <a:cubicBezTo>
                    <a:pt x="1848644" y="800925"/>
                    <a:pt x="1997869" y="858076"/>
                    <a:pt x="2124075" y="857282"/>
                  </a:cubicBezTo>
                  <a:cubicBezTo>
                    <a:pt x="2250281" y="856488"/>
                    <a:pt x="2362994" y="796957"/>
                    <a:pt x="2486025" y="723932"/>
                  </a:cubicBezTo>
                  <a:cubicBezTo>
                    <a:pt x="2609056" y="650907"/>
                    <a:pt x="2735659" y="535019"/>
                    <a:pt x="2862263" y="419132"/>
                  </a:cubicBezTo>
                </a:path>
              </a:pathLst>
            </a:custGeom>
            <a:noFill/>
            <a:ln w="25400">
              <a:solidFill>
                <a:schemeClr val="bg1">
                  <a:lumMod val="75000"/>
                </a:schemeClr>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5373493" y="2689344"/>
              <a:ext cx="0" cy="217298"/>
            </a:xfrm>
            <a:prstGeom prst="line">
              <a:avLst/>
            </a:prstGeom>
            <a:ln w="38100">
              <a:headEnd type="diamond"/>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361934" y="2350596"/>
              <a:ext cx="0" cy="554734"/>
            </a:xfrm>
            <a:prstGeom prst="line">
              <a:avLst/>
            </a:prstGeom>
            <a:ln w="38100">
              <a:headEnd type="diamond"/>
              <a:tailEnd type="none"/>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866690" y="2370580"/>
              <a:ext cx="8469" cy="533819"/>
            </a:xfrm>
            <a:prstGeom prst="line">
              <a:avLst/>
            </a:prstGeom>
            <a:ln w="38100">
              <a:headEnd type="diamon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883355" y="2938030"/>
              <a:ext cx="0" cy="238222"/>
            </a:xfrm>
            <a:prstGeom prst="line">
              <a:avLst/>
            </a:prstGeom>
            <a:ln w="38100">
              <a:headEnd type="none"/>
              <a:tailEnd type="diamon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6381808" y="2934772"/>
              <a:ext cx="2838" cy="554733"/>
            </a:xfrm>
            <a:prstGeom prst="line">
              <a:avLst/>
            </a:prstGeom>
            <a:ln w="38100">
              <a:headEnd type="none"/>
              <a:tailEnd type="diamon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894274" y="2939245"/>
              <a:ext cx="0" cy="540736"/>
            </a:xfrm>
            <a:prstGeom prst="line">
              <a:avLst/>
            </a:prstGeom>
            <a:ln w="38100">
              <a:tailEnd type="diamon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7405114" y="2935305"/>
              <a:ext cx="0" cy="227734"/>
            </a:xfrm>
            <a:prstGeom prst="line">
              <a:avLst/>
            </a:prstGeom>
            <a:ln w="38100">
              <a:tailEnd type="diamond"/>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212954" y="2992547"/>
              <a:ext cx="251398" cy="254513"/>
            </a:xfrm>
            <a:prstGeom prst="rect">
              <a:avLst/>
            </a:prstGeom>
          </p:spPr>
          <p:txBody>
            <a:bodyPr vert="horz" wrap="none" lIns="0" tIns="0" rIns="0" bIns="0" rtlCol="0" anchor="t">
              <a:noAutofit/>
            </a:bodyPr>
            <a:lstStyle/>
            <a:p>
              <a:pPr algn="l" defTabSz="914400"/>
              <a:r>
                <a:rPr lang="en-GB" sz="1600" i="1" dirty="0" err="1">
                  <a:latin typeface="Times New Roman" panose="02020603050405020304" pitchFamily="18" charset="0"/>
                  <a:cs typeface="Times New Roman" panose="02020603050405020304" pitchFamily="18" charset="0"/>
                </a:rPr>
                <a:t>k</a:t>
              </a:r>
              <a:r>
                <a:rPr lang="en-GB" sz="1600" i="1" dirty="0" err="1" smtClean="0">
                  <a:latin typeface="Times New Roman" panose="02020603050405020304" pitchFamily="18" charset="0"/>
                  <a:cs typeface="Times New Roman" panose="02020603050405020304" pitchFamily="18" charset="0"/>
                </a:rPr>
                <a:t>T</a:t>
              </a:r>
              <a:endParaRPr lang="en-US" sz="1600" dirty="0" smtClean="0">
                <a:latin typeface="Times New Roman" panose="02020603050405020304" pitchFamily="18" charset="0"/>
                <a:cs typeface="Times New Roman" panose="02020603050405020304" pitchFamily="18" charset="0"/>
              </a:endParaRPr>
            </a:p>
          </p:txBody>
        </p:sp>
        <p:sp>
          <p:nvSpPr>
            <p:cNvPr id="16" name="TextBox 15"/>
            <p:cNvSpPr txBox="1"/>
            <p:nvPr/>
          </p:nvSpPr>
          <p:spPr>
            <a:xfrm>
              <a:off x="4571485" y="3003565"/>
              <a:ext cx="580098" cy="243496"/>
            </a:xfrm>
            <a:prstGeom prst="rect">
              <a:avLst/>
            </a:prstGeom>
          </p:spPr>
          <p:txBody>
            <a:bodyPr vert="horz" wrap="none" lIns="0" tIns="0" rIns="0" bIns="0" rtlCol="0" anchor="t">
              <a:noAutofit/>
            </a:bodyPr>
            <a:lstStyle/>
            <a:p>
              <a:pPr algn="l" defTabSz="914400"/>
              <a:r>
                <a:rPr lang="en-GB" sz="1600" dirty="0" smtClean="0">
                  <a:latin typeface="Times New Roman" panose="02020603050405020304" pitchFamily="18" charset="0"/>
                  <a:cs typeface="Times New Roman" panose="02020603050405020304" pitchFamily="18" charset="0"/>
                </a:rPr>
                <a:t>(</a:t>
              </a:r>
              <a:r>
                <a:rPr lang="en-GB" sz="1600" i="1" dirty="0">
                  <a:latin typeface="Times New Roman" panose="02020603050405020304" pitchFamily="18" charset="0"/>
                  <a:cs typeface="Times New Roman" panose="02020603050405020304" pitchFamily="18" charset="0"/>
                </a:rPr>
                <a:t>k</a:t>
              </a:r>
              <a:r>
                <a:rPr lang="en-GB" sz="1600" dirty="0" smtClean="0">
                  <a:latin typeface="Times New Roman" panose="02020603050405020304" pitchFamily="18" charset="0"/>
                  <a:cs typeface="Times New Roman" panose="02020603050405020304" pitchFamily="18" charset="0"/>
                </a:rPr>
                <a:t>+1)</a:t>
              </a:r>
              <a:r>
                <a:rPr lang="en-GB" sz="1600" i="1" dirty="0" smtClean="0">
                  <a:latin typeface="Times New Roman" panose="02020603050405020304" pitchFamily="18" charset="0"/>
                  <a:cs typeface="Times New Roman" panose="02020603050405020304" pitchFamily="18" charset="0"/>
                </a:rPr>
                <a:t>T</a:t>
              </a:r>
              <a:endParaRPr lang="en-US" sz="1600" i="1" dirty="0" smtClean="0">
                <a:latin typeface="Times New Roman" panose="02020603050405020304" pitchFamily="18" charset="0"/>
                <a:cs typeface="Times New Roman" panose="02020603050405020304" pitchFamily="18" charset="0"/>
              </a:endParaRPr>
            </a:p>
          </p:txBody>
        </p:sp>
        <p:sp>
          <p:nvSpPr>
            <p:cNvPr id="17" name="TextBox 16"/>
            <p:cNvSpPr txBox="1"/>
            <p:nvPr/>
          </p:nvSpPr>
          <p:spPr>
            <a:xfrm>
              <a:off x="5194727" y="2999675"/>
              <a:ext cx="614340" cy="247386"/>
            </a:xfrm>
            <a:prstGeom prst="rect">
              <a:avLst/>
            </a:prstGeom>
          </p:spPr>
          <p:txBody>
            <a:bodyPr vert="horz" wrap="none" lIns="0" tIns="0" rIns="0" bIns="0" rtlCol="0" anchor="t">
              <a:noAutofit/>
            </a:bodyPr>
            <a:lstStyle/>
            <a:p>
              <a:pPr algn="l" defTabSz="914400"/>
              <a:r>
                <a:rPr lang="en-GB" sz="1600" dirty="0" smtClean="0">
                  <a:latin typeface="Times New Roman" panose="02020603050405020304" pitchFamily="18" charset="0"/>
                  <a:cs typeface="Times New Roman" panose="02020603050405020304" pitchFamily="18" charset="0"/>
                </a:rPr>
                <a:t>(</a:t>
              </a:r>
              <a:r>
                <a:rPr lang="en-GB" sz="1600" i="1" dirty="0">
                  <a:latin typeface="Times New Roman" panose="02020603050405020304" pitchFamily="18" charset="0"/>
                  <a:cs typeface="Times New Roman" panose="02020603050405020304" pitchFamily="18" charset="0"/>
                </a:rPr>
                <a:t>k</a:t>
              </a:r>
              <a:r>
                <a:rPr lang="en-GB" sz="1600" dirty="0" smtClean="0">
                  <a:latin typeface="Times New Roman" panose="02020603050405020304" pitchFamily="18" charset="0"/>
                  <a:cs typeface="Times New Roman" panose="02020603050405020304" pitchFamily="18" charset="0"/>
                </a:rPr>
                <a:t>+2)</a:t>
              </a:r>
              <a:r>
                <a:rPr lang="en-GB" sz="1600" i="1" dirty="0" smtClean="0">
                  <a:latin typeface="Times New Roman" panose="02020603050405020304" pitchFamily="18" charset="0"/>
                  <a:cs typeface="Times New Roman" panose="02020603050405020304" pitchFamily="18" charset="0"/>
                </a:rPr>
                <a:t>T</a:t>
              </a:r>
              <a:endParaRPr lang="en-US" sz="1600" i="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6555920" y="2202086"/>
              <a:ext cx="251398" cy="254513"/>
            </a:xfrm>
            <a:prstGeom prst="rect">
              <a:avLst/>
            </a:prstGeom>
          </p:spPr>
          <p:txBody>
            <a:bodyPr vert="horz" wrap="none" lIns="0" tIns="0" rIns="0" bIns="0" rtlCol="0" anchor="t">
              <a:noAutofit/>
            </a:bodyPr>
            <a:lstStyle/>
            <a:p>
              <a:pPr algn="l" defTabSz="914400"/>
              <a:r>
                <a:rPr lang="en-GB" dirty="0" smtClean="0">
                  <a:latin typeface="Times New Roman" panose="02020603050405020304" pitchFamily="18" charset="0"/>
                  <a:cs typeface="Times New Roman" panose="02020603050405020304" pitchFamily="18" charset="0"/>
                </a:rPr>
                <a:t>T</a:t>
              </a:r>
              <a:endParaRPr lang="en-US" dirty="0" smtClean="0">
                <a:latin typeface="Times New Roman" panose="02020603050405020304" pitchFamily="18" charset="0"/>
                <a:cs typeface="Times New Roman" panose="02020603050405020304" pitchFamily="18" charset="0"/>
              </a:endParaRPr>
            </a:p>
          </p:txBody>
        </p:sp>
        <p:cxnSp>
          <p:nvCxnSpPr>
            <p:cNvPr id="19" name="Straight Connector 18"/>
            <p:cNvCxnSpPr/>
            <p:nvPr/>
          </p:nvCxnSpPr>
          <p:spPr>
            <a:xfrm flipH="1" flipV="1">
              <a:off x="6381807" y="2370580"/>
              <a:ext cx="1" cy="42741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flipV="1">
              <a:off x="6893561" y="2374650"/>
              <a:ext cx="1" cy="42741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381808" y="2444732"/>
              <a:ext cx="511753" cy="0"/>
            </a:xfrm>
            <a:prstGeom prst="line">
              <a:avLst/>
            </a:prstGeom>
            <a:ln w="12700">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790911" y="1953273"/>
              <a:ext cx="428914" cy="254513"/>
            </a:xfrm>
            <a:prstGeom prst="rect">
              <a:avLst/>
            </a:prstGeom>
          </p:spPr>
          <p:txBody>
            <a:bodyPr vert="horz" wrap="none" lIns="0" tIns="0" rIns="0" bIns="0" rtlCol="0" anchor="t">
              <a:noAutofit/>
            </a:bodyPr>
            <a:lstStyle/>
            <a:p>
              <a:pPr algn="l" defTabSz="914400"/>
              <a:r>
                <a:rPr lang="en-GB" i="1" dirty="0" smtClean="0">
                  <a:latin typeface="Times New Roman" panose="02020603050405020304" pitchFamily="18" charset="0"/>
                  <a:cs typeface="Times New Roman" panose="02020603050405020304" pitchFamily="18" charset="0"/>
                </a:rPr>
                <a:t>x</a:t>
              </a:r>
              <a:r>
                <a:rPr lang="en-GB" dirty="0" smtClean="0">
                  <a:latin typeface="Times New Roman" panose="02020603050405020304" pitchFamily="18" charset="0"/>
                  <a:cs typeface="Times New Roman" panose="02020603050405020304" pitchFamily="18" charset="0"/>
                </a:rPr>
                <a:t>(</a:t>
              </a:r>
              <a:r>
                <a:rPr lang="en-GB" i="1" dirty="0" smtClean="0">
                  <a:latin typeface="Times New Roman" panose="02020603050405020304" pitchFamily="18" charset="0"/>
                  <a:cs typeface="Times New Roman" panose="02020603050405020304" pitchFamily="18" charset="0"/>
                </a:rPr>
                <a:t>t</a:t>
              </a:r>
              <a:r>
                <a:rPr lang="en-GB"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cxnSp>
          <p:nvCxnSpPr>
            <p:cNvPr id="23" name="Curved Connector 22"/>
            <p:cNvCxnSpPr/>
            <p:nvPr/>
          </p:nvCxnSpPr>
          <p:spPr>
            <a:xfrm rot="10800000" flipV="1">
              <a:off x="5173617" y="2101612"/>
              <a:ext cx="567843" cy="383563"/>
            </a:xfrm>
            <a:prstGeom prst="curvedConnector3">
              <a:avLst>
                <a:gd name="adj1" fmla="val 50000"/>
              </a:avLst>
            </a:prstGeom>
            <a:ln w="1905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Curved Connector 23"/>
            <p:cNvCxnSpPr/>
            <p:nvPr/>
          </p:nvCxnSpPr>
          <p:spPr>
            <a:xfrm rot="5400000">
              <a:off x="4795751" y="2073871"/>
              <a:ext cx="309631" cy="148701"/>
            </a:xfrm>
            <a:prstGeom prst="curvedConnector3">
              <a:avLst/>
            </a:prstGeom>
            <a:ln w="1905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959160" y="1727335"/>
              <a:ext cx="428914" cy="254513"/>
            </a:xfrm>
            <a:prstGeom prst="rect">
              <a:avLst/>
            </a:prstGeom>
          </p:spPr>
          <p:txBody>
            <a:bodyPr vert="horz" wrap="none" lIns="0" tIns="0" rIns="0" bIns="0" rtlCol="0" anchor="t">
              <a:noAutofit/>
            </a:bodyPr>
            <a:lstStyle/>
            <a:p>
              <a:pPr algn="l" defTabSz="914400"/>
              <a:r>
                <a:rPr lang="en-GB" i="1" dirty="0" smtClean="0">
                  <a:latin typeface="Times New Roman" panose="02020603050405020304" pitchFamily="18" charset="0"/>
                  <a:cs typeface="Times New Roman" panose="02020603050405020304" pitchFamily="18" charset="0"/>
                </a:rPr>
                <a:t>x</a:t>
              </a:r>
              <a:r>
                <a:rPr lang="en-GB" dirty="0" smtClean="0">
                  <a:latin typeface="Times New Roman" panose="02020603050405020304" pitchFamily="18" charset="0"/>
                  <a:cs typeface="Times New Roman" panose="02020603050405020304" pitchFamily="18" charset="0"/>
                </a:rPr>
                <a:t>(</a:t>
              </a:r>
              <a:r>
                <a:rPr lang="en-GB" i="1" dirty="0" err="1" smtClean="0">
                  <a:latin typeface="Times New Roman" panose="02020603050405020304" pitchFamily="18" charset="0"/>
                  <a:cs typeface="Times New Roman" panose="02020603050405020304" pitchFamily="18" charset="0"/>
                </a:rPr>
                <a:t>nT</a:t>
              </a:r>
              <a:r>
                <a:rPr lang="en-GB"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grpSp>
      <p:grpSp>
        <p:nvGrpSpPr>
          <p:cNvPr id="32" name="Group 40"/>
          <p:cNvGrpSpPr/>
          <p:nvPr/>
        </p:nvGrpSpPr>
        <p:grpSpPr>
          <a:xfrm>
            <a:off x="1896134" y="4229371"/>
            <a:ext cx="8390807" cy="1494904"/>
            <a:chOff x="1648731" y="4610371"/>
            <a:chExt cx="8391900" cy="1494904"/>
          </a:xfrm>
        </p:grpSpPr>
        <p:sp>
          <p:nvSpPr>
            <p:cNvPr id="42" name="Freeform 41"/>
            <p:cNvSpPr/>
            <p:nvPr/>
          </p:nvSpPr>
          <p:spPr>
            <a:xfrm>
              <a:off x="1648731" y="4812030"/>
              <a:ext cx="1925444" cy="826270"/>
            </a:xfrm>
            <a:custGeom>
              <a:avLst/>
              <a:gdLst>
                <a:gd name="connsiteX0" fmla="*/ 0 w 3100388"/>
                <a:gd name="connsiteY0" fmla="*/ 109587 h 719523"/>
                <a:gd name="connsiteX1" fmla="*/ 76200 w 3100388"/>
                <a:gd name="connsiteY1" fmla="*/ 23862 h 719523"/>
                <a:gd name="connsiteX2" fmla="*/ 123825 w 3100388"/>
                <a:gd name="connsiteY2" fmla="*/ 50 h 719523"/>
                <a:gd name="connsiteX3" fmla="*/ 190500 w 3100388"/>
                <a:gd name="connsiteY3" fmla="*/ 19100 h 719523"/>
                <a:gd name="connsiteX4" fmla="*/ 233363 w 3100388"/>
                <a:gd name="connsiteY4" fmla="*/ 66725 h 719523"/>
                <a:gd name="connsiteX5" fmla="*/ 266700 w 3100388"/>
                <a:gd name="connsiteY5" fmla="*/ 142925 h 719523"/>
                <a:gd name="connsiteX6" fmla="*/ 300038 w 3100388"/>
                <a:gd name="connsiteY6" fmla="*/ 209600 h 719523"/>
                <a:gd name="connsiteX7" fmla="*/ 338138 w 3100388"/>
                <a:gd name="connsiteY7" fmla="*/ 261987 h 719523"/>
                <a:gd name="connsiteX8" fmla="*/ 400050 w 3100388"/>
                <a:gd name="connsiteY8" fmla="*/ 281037 h 719523"/>
                <a:gd name="connsiteX9" fmla="*/ 457200 w 3100388"/>
                <a:gd name="connsiteY9" fmla="*/ 252462 h 719523"/>
                <a:gd name="connsiteX10" fmla="*/ 519113 w 3100388"/>
                <a:gd name="connsiteY10" fmla="*/ 195312 h 719523"/>
                <a:gd name="connsiteX11" fmla="*/ 590550 w 3100388"/>
                <a:gd name="connsiteY11" fmla="*/ 138162 h 719523"/>
                <a:gd name="connsiteX12" fmla="*/ 633413 w 3100388"/>
                <a:gd name="connsiteY12" fmla="*/ 114350 h 719523"/>
                <a:gd name="connsiteX13" fmla="*/ 700088 w 3100388"/>
                <a:gd name="connsiteY13" fmla="*/ 119112 h 719523"/>
                <a:gd name="connsiteX14" fmla="*/ 742950 w 3100388"/>
                <a:gd name="connsiteY14" fmla="*/ 190550 h 719523"/>
                <a:gd name="connsiteX15" fmla="*/ 766763 w 3100388"/>
                <a:gd name="connsiteY15" fmla="*/ 242937 h 719523"/>
                <a:gd name="connsiteX16" fmla="*/ 790575 w 3100388"/>
                <a:gd name="connsiteY16" fmla="*/ 290562 h 719523"/>
                <a:gd name="connsiteX17" fmla="*/ 819150 w 3100388"/>
                <a:gd name="connsiteY17" fmla="*/ 338187 h 719523"/>
                <a:gd name="connsiteX18" fmla="*/ 852488 w 3100388"/>
                <a:gd name="connsiteY18" fmla="*/ 390575 h 719523"/>
                <a:gd name="connsiteX19" fmla="*/ 895350 w 3100388"/>
                <a:gd name="connsiteY19" fmla="*/ 462012 h 719523"/>
                <a:gd name="connsiteX20" fmla="*/ 942975 w 3100388"/>
                <a:gd name="connsiteY20" fmla="*/ 528687 h 719523"/>
                <a:gd name="connsiteX21" fmla="*/ 985838 w 3100388"/>
                <a:gd name="connsiteY21" fmla="*/ 547737 h 719523"/>
                <a:gd name="connsiteX22" fmla="*/ 1028700 w 3100388"/>
                <a:gd name="connsiteY22" fmla="*/ 533450 h 719523"/>
                <a:gd name="connsiteX23" fmla="*/ 1066800 w 3100388"/>
                <a:gd name="connsiteY23" fmla="*/ 423912 h 719523"/>
                <a:gd name="connsiteX24" fmla="*/ 1143000 w 3100388"/>
                <a:gd name="connsiteY24" fmla="*/ 171500 h 719523"/>
                <a:gd name="connsiteX25" fmla="*/ 1171575 w 3100388"/>
                <a:gd name="connsiteY25" fmla="*/ 109587 h 719523"/>
                <a:gd name="connsiteX26" fmla="*/ 1228725 w 3100388"/>
                <a:gd name="connsiteY26" fmla="*/ 76250 h 719523"/>
                <a:gd name="connsiteX27" fmla="*/ 1285875 w 3100388"/>
                <a:gd name="connsiteY27" fmla="*/ 85775 h 719523"/>
                <a:gd name="connsiteX28" fmla="*/ 1328738 w 3100388"/>
                <a:gd name="connsiteY28" fmla="*/ 128637 h 719523"/>
                <a:gd name="connsiteX29" fmla="*/ 1381125 w 3100388"/>
                <a:gd name="connsiteY29" fmla="*/ 214362 h 719523"/>
                <a:gd name="connsiteX30" fmla="*/ 1438275 w 3100388"/>
                <a:gd name="connsiteY30" fmla="*/ 271512 h 719523"/>
                <a:gd name="connsiteX31" fmla="*/ 1485900 w 3100388"/>
                <a:gd name="connsiteY31" fmla="*/ 295325 h 719523"/>
                <a:gd name="connsiteX32" fmla="*/ 1543050 w 3100388"/>
                <a:gd name="connsiteY32" fmla="*/ 266750 h 719523"/>
                <a:gd name="connsiteX33" fmla="*/ 1600200 w 3100388"/>
                <a:gd name="connsiteY33" fmla="*/ 204837 h 719523"/>
                <a:gd name="connsiteX34" fmla="*/ 1638300 w 3100388"/>
                <a:gd name="connsiteY34" fmla="*/ 157212 h 719523"/>
                <a:gd name="connsiteX35" fmla="*/ 1724025 w 3100388"/>
                <a:gd name="connsiteY35" fmla="*/ 157212 h 719523"/>
                <a:gd name="connsiteX36" fmla="*/ 1776413 w 3100388"/>
                <a:gd name="connsiteY36" fmla="*/ 200075 h 719523"/>
                <a:gd name="connsiteX37" fmla="*/ 1819275 w 3100388"/>
                <a:gd name="connsiteY37" fmla="*/ 257225 h 719523"/>
                <a:gd name="connsiteX38" fmla="*/ 2000250 w 3100388"/>
                <a:gd name="connsiteY38" fmla="*/ 562025 h 719523"/>
                <a:gd name="connsiteX39" fmla="*/ 2066925 w 3100388"/>
                <a:gd name="connsiteY39" fmla="*/ 666800 h 719523"/>
                <a:gd name="connsiteX40" fmla="*/ 2124075 w 3100388"/>
                <a:gd name="connsiteY40" fmla="*/ 714425 h 719523"/>
                <a:gd name="connsiteX41" fmla="*/ 2195513 w 3100388"/>
                <a:gd name="connsiteY41" fmla="*/ 714425 h 719523"/>
                <a:gd name="connsiteX42" fmla="*/ 2252663 w 3100388"/>
                <a:gd name="connsiteY42" fmla="*/ 681087 h 719523"/>
                <a:gd name="connsiteX43" fmla="*/ 2290763 w 3100388"/>
                <a:gd name="connsiteY43" fmla="*/ 604887 h 719523"/>
                <a:gd name="connsiteX44" fmla="*/ 2347913 w 3100388"/>
                <a:gd name="connsiteY44" fmla="*/ 490587 h 719523"/>
                <a:gd name="connsiteX45" fmla="*/ 2495550 w 3100388"/>
                <a:gd name="connsiteY45" fmla="*/ 166737 h 719523"/>
                <a:gd name="connsiteX46" fmla="*/ 2538413 w 3100388"/>
                <a:gd name="connsiteY46" fmla="*/ 100062 h 719523"/>
                <a:gd name="connsiteX47" fmla="*/ 2590800 w 3100388"/>
                <a:gd name="connsiteY47" fmla="*/ 81012 h 719523"/>
                <a:gd name="connsiteX48" fmla="*/ 2662238 w 3100388"/>
                <a:gd name="connsiteY48" fmla="*/ 85775 h 719523"/>
                <a:gd name="connsiteX49" fmla="*/ 2714625 w 3100388"/>
                <a:gd name="connsiteY49" fmla="*/ 123875 h 719523"/>
                <a:gd name="connsiteX50" fmla="*/ 2833688 w 3100388"/>
                <a:gd name="connsiteY50" fmla="*/ 204837 h 719523"/>
                <a:gd name="connsiteX51" fmla="*/ 2900363 w 3100388"/>
                <a:gd name="connsiteY51" fmla="*/ 223887 h 719523"/>
                <a:gd name="connsiteX52" fmla="*/ 2967038 w 3100388"/>
                <a:gd name="connsiteY52" fmla="*/ 214362 h 719523"/>
                <a:gd name="connsiteX53" fmla="*/ 3038475 w 3100388"/>
                <a:gd name="connsiteY53" fmla="*/ 157212 h 719523"/>
                <a:gd name="connsiteX54" fmla="*/ 3100388 w 3100388"/>
                <a:gd name="connsiteY54" fmla="*/ 104825 h 719523"/>
                <a:gd name="connsiteX0" fmla="*/ 0 w 3100388"/>
                <a:gd name="connsiteY0" fmla="*/ 109587 h 714643"/>
                <a:gd name="connsiteX1" fmla="*/ 76200 w 3100388"/>
                <a:gd name="connsiteY1" fmla="*/ 23862 h 714643"/>
                <a:gd name="connsiteX2" fmla="*/ 123825 w 3100388"/>
                <a:gd name="connsiteY2" fmla="*/ 50 h 714643"/>
                <a:gd name="connsiteX3" fmla="*/ 190500 w 3100388"/>
                <a:gd name="connsiteY3" fmla="*/ 19100 h 714643"/>
                <a:gd name="connsiteX4" fmla="*/ 233363 w 3100388"/>
                <a:gd name="connsiteY4" fmla="*/ 66725 h 714643"/>
                <a:gd name="connsiteX5" fmla="*/ 266700 w 3100388"/>
                <a:gd name="connsiteY5" fmla="*/ 142925 h 714643"/>
                <a:gd name="connsiteX6" fmla="*/ 300038 w 3100388"/>
                <a:gd name="connsiteY6" fmla="*/ 209600 h 714643"/>
                <a:gd name="connsiteX7" fmla="*/ 338138 w 3100388"/>
                <a:gd name="connsiteY7" fmla="*/ 261987 h 714643"/>
                <a:gd name="connsiteX8" fmla="*/ 400050 w 3100388"/>
                <a:gd name="connsiteY8" fmla="*/ 281037 h 714643"/>
                <a:gd name="connsiteX9" fmla="*/ 457200 w 3100388"/>
                <a:gd name="connsiteY9" fmla="*/ 252462 h 714643"/>
                <a:gd name="connsiteX10" fmla="*/ 519113 w 3100388"/>
                <a:gd name="connsiteY10" fmla="*/ 195312 h 714643"/>
                <a:gd name="connsiteX11" fmla="*/ 590550 w 3100388"/>
                <a:gd name="connsiteY11" fmla="*/ 138162 h 714643"/>
                <a:gd name="connsiteX12" fmla="*/ 633413 w 3100388"/>
                <a:gd name="connsiteY12" fmla="*/ 114350 h 714643"/>
                <a:gd name="connsiteX13" fmla="*/ 700088 w 3100388"/>
                <a:gd name="connsiteY13" fmla="*/ 119112 h 714643"/>
                <a:gd name="connsiteX14" fmla="*/ 742950 w 3100388"/>
                <a:gd name="connsiteY14" fmla="*/ 190550 h 714643"/>
                <a:gd name="connsiteX15" fmla="*/ 766763 w 3100388"/>
                <a:gd name="connsiteY15" fmla="*/ 242937 h 714643"/>
                <a:gd name="connsiteX16" fmla="*/ 790575 w 3100388"/>
                <a:gd name="connsiteY16" fmla="*/ 290562 h 714643"/>
                <a:gd name="connsiteX17" fmla="*/ 819150 w 3100388"/>
                <a:gd name="connsiteY17" fmla="*/ 338187 h 714643"/>
                <a:gd name="connsiteX18" fmla="*/ 852488 w 3100388"/>
                <a:gd name="connsiteY18" fmla="*/ 390575 h 714643"/>
                <a:gd name="connsiteX19" fmla="*/ 895350 w 3100388"/>
                <a:gd name="connsiteY19" fmla="*/ 462012 h 714643"/>
                <a:gd name="connsiteX20" fmla="*/ 942975 w 3100388"/>
                <a:gd name="connsiteY20" fmla="*/ 528687 h 714643"/>
                <a:gd name="connsiteX21" fmla="*/ 985838 w 3100388"/>
                <a:gd name="connsiteY21" fmla="*/ 547737 h 714643"/>
                <a:gd name="connsiteX22" fmla="*/ 1028700 w 3100388"/>
                <a:gd name="connsiteY22" fmla="*/ 533450 h 714643"/>
                <a:gd name="connsiteX23" fmla="*/ 1066800 w 3100388"/>
                <a:gd name="connsiteY23" fmla="*/ 423912 h 714643"/>
                <a:gd name="connsiteX24" fmla="*/ 1143000 w 3100388"/>
                <a:gd name="connsiteY24" fmla="*/ 171500 h 714643"/>
                <a:gd name="connsiteX25" fmla="*/ 1171575 w 3100388"/>
                <a:gd name="connsiteY25" fmla="*/ 109587 h 714643"/>
                <a:gd name="connsiteX26" fmla="*/ 1228725 w 3100388"/>
                <a:gd name="connsiteY26" fmla="*/ 76250 h 714643"/>
                <a:gd name="connsiteX27" fmla="*/ 1285875 w 3100388"/>
                <a:gd name="connsiteY27" fmla="*/ 85775 h 714643"/>
                <a:gd name="connsiteX28" fmla="*/ 1328738 w 3100388"/>
                <a:gd name="connsiteY28" fmla="*/ 128637 h 714643"/>
                <a:gd name="connsiteX29" fmla="*/ 1381125 w 3100388"/>
                <a:gd name="connsiteY29" fmla="*/ 214362 h 714643"/>
                <a:gd name="connsiteX30" fmla="*/ 1438275 w 3100388"/>
                <a:gd name="connsiteY30" fmla="*/ 271512 h 714643"/>
                <a:gd name="connsiteX31" fmla="*/ 1485900 w 3100388"/>
                <a:gd name="connsiteY31" fmla="*/ 295325 h 714643"/>
                <a:gd name="connsiteX32" fmla="*/ 1543050 w 3100388"/>
                <a:gd name="connsiteY32" fmla="*/ 266750 h 714643"/>
                <a:gd name="connsiteX33" fmla="*/ 1600200 w 3100388"/>
                <a:gd name="connsiteY33" fmla="*/ 204837 h 714643"/>
                <a:gd name="connsiteX34" fmla="*/ 1638300 w 3100388"/>
                <a:gd name="connsiteY34" fmla="*/ 157212 h 714643"/>
                <a:gd name="connsiteX35" fmla="*/ 1724025 w 3100388"/>
                <a:gd name="connsiteY35" fmla="*/ 157212 h 714643"/>
                <a:gd name="connsiteX36" fmla="*/ 1776413 w 3100388"/>
                <a:gd name="connsiteY36" fmla="*/ 200075 h 714643"/>
                <a:gd name="connsiteX37" fmla="*/ 1819275 w 3100388"/>
                <a:gd name="connsiteY37" fmla="*/ 257225 h 714643"/>
                <a:gd name="connsiteX38" fmla="*/ 2000250 w 3100388"/>
                <a:gd name="connsiteY38" fmla="*/ 562025 h 714643"/>
                <a:gd name="connsiteX39" fmla="*/ 2066925 w 3100388"/>
                <a:gd name="connsiteY39" fmla="*/ 666800 h 714643"/>
                <a:gd name="connsiteX40" fmla="*/ 2195513 w 3100388"/>
                <a:gd name="connsiteY40" fmla="*/ 714425 h 714643"/>
                <a:gd name="connsiteX41" fmla="*/ 2252663 w 3100388"/>
                <a:gd name="connsiteY41" fmla="*/ 681087 h 714643"/>
                <a:gd name="connsiteX42" fmla="*/ 2290763 w 3100388"/>
                <a:gd name="connsiteY42" fmla="*/ 604887 h 714643"/>
                <a:gd name="connsiteX43" fmla="*/ 2347913 w 3100388"/>
                <a:gd name="connsiteY43" fmla="*/ 490587 h 714643"/>
                <a:gd name="connsiteX44" fmla="*/ 2495550 w 3100388"/>
                <a:gd name="connsiteY44" fmla="*/ 166737 h 714643"/>
                <a:gd name="connsiteX45" fmla="*/ 2538413 w 3100388"/>
                <a:gd name="connsiteY45" fmla="*/ 100062 h 714643"/>
                <a:gd name="connsiteX46" fmla="*/ 2590800 w 3100388"/>
                <a:gd name="connsiteY46" fmla="*/ 81012 h 714643"/>
                <a:gd name="connsiteX47" fmla="*/ 2662238 w 3100388"/>
                <a:gd name="connsiteY47" fmla="*/ 85775 h 714643"/>
                <a:gd name="connsiteX48" fmla="*/ 2714625 w 3100388"/>
                <a:gd name="connsiteY48" fmla="*/ 123875 h 714643"/>
                <a:gd name="connsiteX49" fmla="*/ 2833688 w 3100388"/>
                <a:gd name="connsiteY49" fmla="*/ 204837 h 714643"/>
                <a:gd name="connsiteX50" fmla="*/ 2900363 w 3100388"/>
                <a:gd name="connsiteY50" fmla="*/ 223887 h 714643"/>
                <a:gd name="connsiteX51" fmla="*/ 2967038 w 3100388"/>
                <a:gd name="connsiteY51" fmla="*/ 214362 h 714643"/>
                <a:gd name="connsiteX52" fmla="*/ 3038475 w 3100388"/>
                <a:gd name="connsiteY52" fmla="*/ 157212 h 714643"/>
                <a:gd name="connsiteX53" fmla="*/ 3100388 w 3100388"/>
                <a:gd name="connsiteY53" fmla="*/ 104825 h 714643"/>
                <a:gd name="connsiteX0" fmla="*/ 0 w 3100388"/>
                <a:gd name="connsiteY0" fmla="*/ 109587 h 686382"/>
                <a:gd name="connsiteX1" fmla="*/ 76200 w 3100388"/>
                <a:gd name="connsiteY1" fmla="*/ 23862 h 686382"/>
                <a:gd name="connsiteX2" fmla="*/ 123825 w 3100388"/>
                <a:gd name="connsiteY2" fmla="*/ 50 h 686382"/>
                <a:gd name="connsiteX3" fmla="*/ 190500 w 3100388"/>
                <a:gd name="connsiteY3" fmla="*/ 19100 h 686382"/>
                <a:gd name="connsiteX4" fmla="*/ 233363 w 3100388"/>
                <a:gd name="connsiteY4" fmla="*/ 66725 h 686382"/>
                <a:gd name="connsiteX5" fmla="*/ 266700 w 3100388"/>
                <a:gd name="connsiteY5" fmla="*/ 142925 h 686382"/>
                <a:gd name="connsiteX6" fmla="*/ 300038 w 3100388"/>
                <a:gd name="connsiteY6" fmla="*/ 209600 h 686382"/>
                <a:gd name="connsiteX7" fmla="*/ 338138 w 3100388"/>
                <a:gd name="connsiteY7" fmla="*/ 261987 h 686382"/>
                <a:gd name="connsiteX8" fmla="*/ 400050 w 3100388"/>
                <a:gd name="connsiteY8" fmla="*/ 281037 h 686382"/>
                <a:gd name="connsiteX9" fmla="*/ 457200 w 3100388"/>
                <a:gd name="connsiteY9" fmla="*/ 252462 h 686382"/>
                <a:gd name="connsiteX10" fmla="*/ 519113 w 3100388"/>
                <a:gd name="connsiteY10" fmla="*/ 195312 h 686382"/>
                <a:gd name="connsiteX11" fmla="*/ 590550 w 3100388"/>
                <a:gd name="connsiteY11" fmla="*/ 138162 h 686382"/>
                <a:gd name="connsiteX12" fmla="*/ 633413 w 3100388"/>
                <a:gd name="connsiteY12" fmla="*/ 114350 h 686382"/>
                <a:gd name="connsiteX13" fmla="*/ 700088 w 3100388"/>
                <a:gd name="connsiteY13" fmla="*/ 119112 h 686382"/>
                <a:gd name="connsiteX14" fmla="*/ 742950 w 3100388"/>
                <a:gd name="connsiteY14" fmla="*/ 190550 h 686382"/>
                <a:gd name="connsiteX15" fmla="*/ 766763 w 3100388"/>
                <a:gd name="connsiteY15" fmla="*/ 242937 h 686382"/>
                <a:gd name="connsiteX16" fmla="*/ 790575 w 3100388"/>
                <a:gd name="connsiteY16" fmla="*/ 290562 h 686382"/>
                <a:gd name="connsiteX17" fmla="*/ 819150 w 3100388"/>
                <a:gd name="connsiteY17" fmla="*/ 338187 h 686382"/>
                <a:gd name="connsiteX18" fmla="*/ 852488 w 3100388"/>
                <a:gd name="connsiteY18" fmla="*/ 390575 h 686382"/>
                <a:gd name="connsiteX19" fmla="*/ 895350 w 3100388"/>
                <a:gd name="connsiteY19" fmla="*/ 462012 h 686382"/>
                <a:gd name="connsiteX20" fmla="*/ 942975 w 3100388"/>
                <a:gd name="connsiteY20" fmla="*/ 528687 h 686382"/>
                <a:gd name="connsiteX21" fmla="*/ 985838 w 3100388"/>
                <a:gd name="connsiteY21" fmla="*/ 547737 h 686382"/>
                <a:gd name="connsiteX22" fmla="*/ 1028700 w 3100388"/>
                <a:gd name="connsiteY22" fmla="*/ 533450 h 686382"/>
                <a:gd name="connsiteX23" fmla="*/ 1066800 w 3100388"/>
                <a:gd name="connsiteY23" fmla="*/ 423912 h 686382"/>
                <a:gd name="connsiteX24" fmla="*/ 1143000 w 3100388"/>
                <a:gd name="connsiteY24" fmla="*/ 171500 h 686382"/>
                <a:gd name="connsiteX25" fmla="*/ 1171575 w 3100388"/>
                <a:gd name="connsiteY25" fmla="*/ 109587 h 686382"/>
                <a:gd name="connsiteX26" fmla="*/ 1228725 w 3100388"/>
                <a:gd name="connsiteY26" fmla="*/ 76250 h 686382"/>
                <a:gd name="connsiteX27" fmla="*/ 1285875 w 3100388"/>
                <a:gd name="connsiteY27" fmla="*/ 85775 h 686382"/>
                <a:gd name="connsiteX28" fmla="*/ 1328738 w 3100388"/>
                <a:gd name="connsiteY28" fmla="*/ 128637 h 686382"/>
                <a:gd name="connsiteX29" fmla="*/ 1381125 w 3100388"/>
                <a:gd name="connsiteY29" fmla="*/ 214362 h 686382"/>
                <a:gd name="connsiteX30" fmla="*/ 1438275 w 3100388"/>
                <a:gd name="connsiteY30" fmla="*/ 271512 h 686382"/>
                <a:gd name="connsiteX31" fmla="*/ 1485900 w 3100388"/>
                <a:gd name="connsiteY31" fmla="*/ 295325 h 686382"/>
                <a:gd name="connsiteX32" fmla="*/ 1543050 w 3100388"/>
                <a:gd name="connsiteY32" fmla="*/ 266750 h 686382"/>
                <a:gd name="connsiteX33" fmla="*/ 1600200 w 3100388"/>
                <a:gd name="connsiteY33" fmla="*/ 204837 h 686382"/>
                <a:gd name="connsiteX34" fmla="*/ 1638300 w 3100388"/>
                <a:gd name="connsiteY34" fmla="*/ 157212 h 686382"/>
                <a:gd name="connsiteX35" fmla="*/ 1724025 w 3100388"/>
                <a:gd name="connsiteY35" fmla="*/ 157212 h 686382"/>
                <a:gd name="connsiteX36" fmla="*/ 1776413 w 3100388"/>
                <a:gd name="connsiteY36" fmla="*/ 200075 h 686382"/>
                <a:gd name="connsiteX37" fmla="*/ 1819275 w 3100388"/>
                <a:gd name="connsiteY37" fmla="*/ 257225 h 686382"/>
                <a:gd name="connsiteX38" fmla="*/ 2000250 w 3100388"/>
                <a:gd name="connsiteY38" fmla="*/ 562025 h 686382"/>
                <a:gd name="connsiteX39" fmla="*/ 2066925 w 3100388"/>
                <a:gd name="connsiteY39" fmla="*/ 666800 h 686382"/>
                <a:gd name="connsiteX40" fmla="*/ 2252663 w 3100388"/>
                <a:gd name="connsiteY40" fmla="*/ 681087 h 686382"/>
                <a:gd name="connsiteX41" fmla="*/ 2290763 w 3100388"/>
                <a:gd name="connsiteY41" fmla="*/ 604887 h 686382"/>
                <a:gd name="connsiteX42" fmla="*/ 2347913 w 3100388"/>
                <a:gd name="connsiteY42" fmla="*/ 490587 h 686382"/>
                <a:gd name="connsiteX43" fmla="*/ 2495550 w 3100388"/>
                <a:gd name="connsiteY43" fmla="*/ 166737 h 686382"/>
                <a:gd name="connsiteX44" fmla="*/ 2538413 w 3100388"/>
                <a:gd name="connsiteY44" fmla="*/ 100062 h 686382"/>
                <a:gd name="connsiteX45" fmla="*/ 2590800 w 3100388"/>
                <a:gd name="connsiteY45" fmla="*/ 81012 h 686382"/>
                <a:gd name="connsiteX46" fmla="*/ 2662238 w 3100388"/>
                <a:gd name="connsiteY46" fmla="*/ 85775 h 686382"/>
                <a:gd name="connsiteX47" fmla="*/ 2714625 w 3100388"/>
                <a:gd name="connsiteY47" fmla="*/ 123875 h 686382"/>
                <a:gd name="connsiteX48" fmla="*/ 2833688 w 3100388"/>
                <a:gd name="connsiteY48" fmla="*/ 204837 h 686382"/>
                <a:gd name="connsiteX49" fmla="*/ 2900363 w 3100388"/>
                <a:gd name="connsiteY49" fmla="*/ 223887 h 686382"/>
                <a:gd name="connsiteX50" fmla="*/ 2967038 w 3100388"/>
                <a:gd name="connsiteY50" fmla="*/ 214362 h 686382"/>
                <a:gd name="connsiteX51" fmla="*/ 3038475 w 3100388"/>
                <a:gd name="connsiteY51" fmla="*/ 157212 h 686382"/>
                <a:gd name="connsiteX52" fmla="*/ 3100388 w 3100388"/>
                <a:gd name="connsiteY52" fmla="*/ 104825 h 686382"/>
                <a:gd name="connsiteX0" fmla="*/ 0 w 3100388"/>
                <a:gd name="connsiteY0" fmla="*/ 109587 h 667644"/>
                <a:gd name="connsiteX1" fmla="*/ 76200 w 3100388"/>
                <a:gd name="connsiteY1" fmla="*/ 23862 h 667644"/>
                <a:gd name="connsiteX2" fmla="*/ 123825 w 3100388"/>
                <a:gd name="connsiteY2" fmla="*/ 50 h 667644"/>
                <a:gd name="connsiteX3" fmla="*/ 190500 w 3100388"/>
                <a:gd name="connsiteY3" fmla="*/ 19100 h 667644"/>
                <a:gd name="connsiteX4" fmla="*/ 233363 w 3100388"/>
                <a:gd name="connsiteY4" fmla="*/ 66725 h 667644"/>
                <a:gd name="connsiteX5" fmla="*/ 266700 w 3100388"/>
                <a:gd name="connsiteY5" fmla="*/ 142925 h 667644"/>
                <a:gd name="connsiteX6" fmla="*/ 300038 w 3100388"/>
                <a:gd name="connsiteY6" fmla="*/ 209600 h 667644"/>
                <a:gd name="connsiteX7" fmla="*/ 338138 w 3100388"/>
                <a:gd name="connsiteY7" fmla="*/ 261987 h 667644"/>
                <a:gd name="connsiteX8" fmla="*/ 400050 w 3100388"/>
                <a:gd name="connsiteY8" fmla="*/ 281037 h 667644"/>
                <a:gd name="connsiteX9" fmla="*/ 457200 w 3100388"/>
                <a:gd name="connsiteY9" fmla="*/ 252462 h 667644"/>
                <a:gd name="connsiteX10" fmla="*/ 519113 w 3100388"/>
                <a:gd name="connsiteY10" fmla="*/ 195312 h 667644"/>
                <a:gd name="connsiteX11" fmla="*/ 590550 w 3100388"/>
                <a:gd name="connsiteY11" fmla="*/ 138162 h 667644"/>
                <a:gd name="connsiteX12" fmla="*/ 633413 w 3100388"/>
                <a:gd name="connsiteY12" fmla="*/ 114350 h 667644"/>
                <a:gd name="connsiteX13" fmla="*/ 700088 w 3100388"/>
                <a:gd name="connsiteY13" fmla="*/ 119112 h 667644"/>
                <a:gd name="connsiteX14" fmla="*/ 742950 w 3100388"/>
                <a:gd name="connsiteY14" fmla="*/ 190550 h 667644"/>
                <a:gd name="connsiteX15" fmla="*/ 766763 w 3100388"/>
                <a:gd name="connsiteY15" fmla="*/ 242937 h 667644"/>
                <a:gd name="connsiteX16" fmla="*/ 790575 w 3100388"/>
                <a:gd name="connsiteY16" fmla="*/ 290562 h 667644"/>
                <a:gd name="connsiteX17" fmla="*/ 819150 w 3100388"/>
                <a:gd name="connsiteY17" fmla="*/ 338187 h 667644"/>
                <a:gd name="connsiteX18" fmla="*/ 852488 w 3100388"/>
                <a:gd name="connsiteY18" fmla="*/ 390575 h 667644"/>
                <a:gd name="connsiteX19" fmla="*/ 895350 w 3100388"/>
                <a:gd name="connsiteY19" fmla="*/ 462012 h 667644"/>
                <a:gd name="connsiteX20" fmla="*/ 942975 w 3100388"/>
                <a:gd name="connsiteY20" fmla="*/ 528687 h 667644"/>
                <a:gd name="connsiteX21" fmla="*/ 985838 w 3100388"/>
                <a:gd name="connsiteY21" fmla="*/ 547737 h 667644"/>
                <a:gd name="connsiteX22" fmla="*/ 1028700 w 3100388"/>
                <a:gd name="connsiteY22" fmla="*/ 533450 h 667644"/>
                <a:gd name="connsiteX23" fmla="*/ 1066800 w 3100388"/>
                <a:gd name="connsiteY23" fmla="*/ 423912 h 667644"/>
                <a:gd name="connsiteX24" fmla="*/ 1143000 w 3100388"/>
                <a:gd name="connsiteY24" fmla="*/ 171500 h 667644"/>
                <a:gd name="connsiteX25" fmla="*/ 1171575 w 3100388"/>
                <a:gd name="connsiteY25" fmla="*/ 109587 h 667644"/>
                <a:gd name="connsiteX26" fmla="*/ 1228725 w 3100388"/>
                <a:gd name="connsiteY26" fmla="*/ 76250 h 667644"/>
                <a:gd name="connsiteX27" fmla="*/ 1285875 w 3100388"/>
                <a:gd name="connsiteY27" fmla="*/ 85775 h 667644"/>
                <a:gd name="connsiteX28" fmla="*/ 1328738 w 3100388"/>
                <a:gd name="connsiteY28" fmla="*/ 128637 h 667644"/>
                <a:gd name="connsiteX29" fmla="*/ 1381125 w 3100388"/>
                <a:gd name="connsiteY29" fmla="*/ 214362 h 667644"/>
                <a:gd name="connsiteX30" fmla="*/ 1438275 w 3100388"/>
                <a:gd name="connsiteY30" fmla="*/ 271512 h 667644"/>
                <a:gd name="connsiteX31" fmla="*/ 1485900 w 3100388"/>
                <a:gd name="connsiteY31" fmla="*/ 295325 h 667644"/>
                <a:gd name="connsiteX32" fmla="*/ 1543050 w 3100388"/>
                <a:gd name="connsiteY32" fmla="*/ 266750 h 667644"/>
                <a:gd name="connsiteX33" fmla="*/ 1600200 w 3100388"/>
                <a:gd name="connsiteY33" fmla="*/ 204837 h 667644"/>
                <a:gd name="connsiteX34" fmla="*/ 1638300 w 3100388"/>
                <a:gd name="connsiteY34" fmla="*/ 157212 h 667644"/>
                <a:gd name="connsiteX35" fmla="*/ 1724025 w 3100388"/>
                <a:gd name="connsiteY35" fmla="*/ 157212 h 667644"/>
                <a:gd name="connsiteX36" fmla="*/ 1776413 w 3100388"/>
                <a:gd name="connsiteY36" fmla="*/ 200075 h 667644"/>
                <a:gd name="connsiteX37" fmla="*/ 1819275 w 3100388"/>
                <a:gd name="connsiteY37" fmla="*/ 257225 h 667644"/>
                <a:gd name="connsiteX38" fmla="*/ 2000250 w 3100388"/>
                <a:gd name="connsiteY38" fmla="*/ 562025 h 667644"/>
                <a:gd name="connsiteX39" fmla="*/ 2066925 w 3100388"/>
                <a:gd name="connsiteY39" fmla="*/ 666800 h 667644"/>
                <a:gd name="connsiteX40" fmla="*/ 2290763 w 3100388"/>
                <a:gd name="connsiteY40" fmla="*/ 604887 h 667644"/>
                <a:gd name="connsiteX41" fmla="*/ 2347913 w 3100388"/>
                <a:gd name="connsiteY41" fmla="*/ 490587 h 667644"/>
                <a:gd name="connsiteX42" fmla="*/ 2495550 w 3100388"/>
                <a:gd name="connsiteY42" fmla="*/ 166737 h 667644"/>
                <a:gd name="connsiteX43" fmla="*/ 2538413 w 3100388"/>
                <a:gd name="connsiteY43" fmla="*/ 100062 h 667644"/>
                <a:gd name="connsiteX44" fmla="*/ 2590800 w 3100388"/>
                <a:gd name="connsiteY44" fmla="*/ 81012 h 667644"/>
                <a:gd name="connsiteX45" fmla="*/ 2662238 w 3100388"/>
                <a:gd name="connsiteY45" fmla="*/ 85775 h 667644"/>
                <a:gd name="connsiteX46" fmla="*/ 2714625 w 3100388"/>
                <a:gd name="connsiteY46" fmla="*/ 123875 h 667644"/>
                <a:gd name="connsiteX47" fmla="*/ 2833688 w 3100388"/>
                <a:gd name="connsiteY47" fmla="*/ 204837 h 667644"/>
                <a:gd name="connsiteX48" fmla="*/ 2900363 w 3100388"/>
                <a:gd name="connsiteY48" fmla="*/ 223887 h 667644"/>
                <a:gd name="connsiteX49" fmla="*/ 2967038 w 3100388"/>
                <a:gd name="connsiteY49" fmla="*/ 214362 h 667644"/>
                <a:gd name="connsiteX50" fmla="*/ 3038475 w 3100388"/>
                <a:gd name="connsiteY50" fmla="*/ 157212 h 667644"/>
                <a:gd name="connsiteX51" fmla="*/ 3100388 w 3100388"/>
                <a:gd name="connsiteY51" fmla="*/ 104825 h 667644"/>
                <a:gd name="connsiteX0" fmla="*/ 0 w 3100388"/>
                <a:gd name="connsiteY0" fmla="*/ 109587 h 668603"/>
                <a:gd name="connsiteX1" fmla="*/ 76200 w 3100388"/>
                <a:gd name="connsiteY1" fmla="*/ 23862 h 668603"/>
                <a:gd name="connsiteX2" fmla="*/ 123825 w 3100388"/>
                <a:gd name="connsiteY2" fmla="*/ 50 h 668603"/>
                <a:gd name="connsiteX3" fmla="*/ 190500 w 3100388"/>
                <a:gd name="connsiteY3" fmla="*/ 19100 h 668603"/>
                <a:gd name="connsiteX4" fmla="*/ 233363 w 3100388"/>
                <a:gd name="connsiteY4" fmla="*/ 66725 h 668603"/>
                <a:gd name="connsiteX5" fmla="*/ 266700 w 3100388"/>
                <a:gd name="connsiteY5" fmla="*/ 142925 h 668603"/>
                <a:gd name="connsiteX6" fmla="*/ 300038 w 3100388"/>
                <a:gd name="connsiteY6" fmla="*/ 209600 h 668603"/>
                <a:gd name="connsiteX7" fmla="*/ 338138 w 3100388"/>
                <a:gd name="connsiteY7" fmla="*/ 261987 h 668603"/>
                <a:gd name="connsiteX8" fmla="*/ 400050 w 3100388"/>
                <a:gd name="connsiteY8" fmla="*/ 281037 h 668603"/>
                <a:gd name="connsiteX9" fmla="*/ 457200 w 3100388"/>
                <a:gd name="connsiteY9" fmla="*/ 252462 h 668603"/>
                <a:gd name="connsiteX10" fmla="*/ 519113 w 3100388"/>
                <a:gd name="connsiteY10" fmla="*/ 195312 h 668603"/>
                <a:gd name="connsiteX11" fmla="*/ 590550 w 3100388"/>
                <a:gd name="connsiteY11" fmla="*/ 138162 h 668603"/>
                <a:gd name="connsiteX12" fmla="*/ 633413 w 3100388"/>
                <a:gd name="connsiteY12" fmla="*/ 114350 h 668603"/>
                <a:gd name="connsiteX13" fmla="*/ 700088 w 3100388"/>
                <a:gd name="connsiteY13" fmla="*/ 119112 h 668603"/>
                <a:gd name="connsiteX14" fmla="*/ 742950 w 3100388"/>
                <a:gd name="connsiteY14" fmla="*/ 190550 h 668603"/>
                <a:gd name="connsiteX15" fmla="*/ 766763 w 3100388"/>
                <a:gd name="connsiteY15" fmla="*/ 242937 h 668603"/>
                <a:gd name="connsiteX16" fmla="*/ 790575 w 3100388"/>
                <a:gd name="connsiteY16" fmla="*/ 290562 h 668603"/>
                <a:gd name="connsiteX17" fmla="*/ 819150 w 3100388"/>
                <a:gd name="connsiteY17" fmla="*/ 338187 h 668603"/>
                <a:gd name="connsiteX18" fmla="*/ 852488 w 3100388"/>
                <a:gd name="connsiteY18" fmla="*/ 390575 h 668603"/>
                <a:gd name="connsiteX19" fmla="*/ 895350 w 3100388"/>
                <a:gd name="connsiteY19" fmla="*/ 462012 h 668603"/>
                <a:gd name="connsiteX20" fmla="*/ 942975 w 3100388"/>
                <a:gd name="connsiteY20" fmla="*/ 528687 h 668603"/>
                <a:gd name="connsiteX21" fmla="*/ 985838 w 3100388"/>
                <a:gd name="connsiteY21" fmla="*/ 547737 h 668603"/>
                <a:gd name="connsiteX22" fmla="*/ 1028700 w 3100388"/>
                <a:gd name="connsiteY22" fmla="*/ 533450 h 668603"/>
                <a:gd name="connsiteX23" fmla="*/ 1066800 w 3100388"/>
                <a:gd name="connsiteY23" fmla="*/ 423912 h 668603"/>
                <a:gd name="connsiteX24" fmla="*/ 1143000 w 3100388"/>
                <a:gd name="connsiteY24" fmla="*/ 171500 h 668603"/>
                <a:gd name="connsiteX25" fmla="*/ 1171575 w 3100388"/>
                <a:gd name="connsiteY25" fmla="*/ 109587 h 668603"/>
                <a:gd name="connsiteX26" fmla="*/ 1228725 w 3100388"/>
                <a:gd name="connsiteY26" fmla="*/ 76250 h 668603"/>
                <a:gd name="connsiteX27" fmla="*/ 1285875 w 3100388"/>
                <a:gd name="connsiteY27" fmla="*/ 85775 h 668603"/>
                <a:gd name="connsiteX28" fmla="*/ 1328738 w 3100388"/>
                <a:gd name="connsiteY28" fmla="*/ 128637 h 668603"/>
                <a:gd name="connsiteX29" fmla="*/ 1381125 w 3100388"/>
                <a:gd name="connsiteY29" fmla="*/ 214362 h 668603"/>
                <a:gd name="connsiteX30" fmla="*/ 1438275 w 3100388"/>
                <a:gd name="connsiteY30" fmla="*/ 271512 h 668603"/>
                <a:gd name="connsiteX31" fmla="*/ 1485900 w 3100388"/>
                <a:gd name="connsiteY31" fmla="*/ 295325 h 668603"/>
                <a:gd name="connsiteX32" fmla="*/ 1543050 w 3100388"/>
                <a:gd name="connsiteY32" fmla="*/ 266750 h 668603"/>
                <a:gd name="connsiteX33" fmla="*/ 1600200 w 3100388"/>
                <a:gd name="connsiteY33" fmla="*/ 204837 h 668603"/>
                <a:gd name="connsiteX34" fmla="*/ 1638300 w 3100388"/>
                <a:gd name="connsiteY34" fmla="*/ 157212 h 668603"/>
                <a:gd name="connsiteX35" fmla="*/ 1724025 w 3100388"/>
                <a:gd name="connsiteY35" fmla="*/ 157212 h 668603"/>
                <a:gd name="connsiteX36" fmla="*/ 1776413 w 3100388"/>
                <a:gd name="connsiteY36" fmla="*/ 200075 h 668603"/>
                <a:gd name="connsiteX37" fmla="*/ 1819275 w 3100388"/>
                <a:gd name="connsiteY37" fmla="*/ 257225 h 668603"/>
                <a:gd name="connsiteX38" fmla="*/ 2000250 w 3100388"/>
                <a:gd name="connsiteY38" fmla="*/ 562025 h 668603"/>
                <a:gd name="connsiteX39" fmla="*/ 2066925 w 3100388"/>
                <a:gd name="connsiteY39" fmla="*/ 666800 h 668603"/>
                <a:gd name="connsiteX40" fmla="*/ 2347913 w 3100388"/>
                <a:gd name="connsiteY40" fmla="*/ 490587 h 668603"/>
                <a:gd name="connsiteX41" fmla="*/ 2495550 w 3100388"/>
                <a:gd name="connsiteY41" fmla="*/ 166737 h 668603"/>
                <a:gd name="connsiteX42" fmla="*/ 2538413 w 3100388"/>
                <a:gd name="connsiteY42" fmla="*/ 100062 h 668603"/>
                <a:gd name="connsiteX43" fmla="*/ 2590800 w 3100388"/>
                <a:gd name="connsiteY43" fmla="*/ 81012 h 668603"/>
                <a:gd name="connsiteX44" fmla="*/ 2662238 w 3100388"/>
                <a:gd name="connsiteY44" fmla="*/ 85775 h 668603"/>
                <a:gd name="connsiteX45" fmla="*/ 2714625 w 3100388"/>
                <a:gd name="connsiteY45" fmla="*/ 123875 h 668603"/>
                <a:gd name="connsiteX46" fmla="*/ 2833688 w 3100388"/>
                <a:gd name="connsiteY46" fmla="*/ 204837 h 668603"/>
                <a:gd name="connsiteX47" fmla="*/ 2900363 w 3100388"/>
                <a:gd name="connsiteY47" fmla="*/ 223887 h 668603"/>
                <a:gd name="connsiteX48" fmla="*/ 2967038 w 3100388"/>
                <a:gd name="connsiteY48" fmla="*/ 214362 h 668603"/>
                <a:gd name="connsiteX49" fmla="*/ 3038475 w 3100388"/>
                <a:gd name="connsiteY49" fmla="*/ 157212 h 668603"/>
                <a:gd name="connsiteX50" fmla="*/ 3100388 w 3100388"/>
                <a:gd name="connsiteY50" fmla="*/ 104825 h 668603"/>
                <a:gd name="connsiteX0" fmla="*/ 0 w 3100388"/>
                <a:gd name="connsiteY0" fmla="*/ 109587 h 688019"/>
                <a:gd name="connsiteX1" fmla="*/ 76200 w 3100388"/>
                <a:gd name="connsiteY1" fmla="*/ 23862 h 688019"/>
                <a:gd name="connsiteX2" fmla="*/ 123825 w 3100388"/>
                <a:gd name="connsiteY2" fmla="*/ 50 h 688019"/>
                <a:gd name="connsiteX3" fmla="*/ 190500 w 3100388"/>
                <a:gd name="connsiteY3" fmla="*/ 19100 h 688019"/>
                <a:gd name="connsiteX4" fmla="*/ 233363 w 3100388"/>
                <a:gd name="connsiteY4" fmla="*/ 66725 h 688019"/>
                <a:gd name="connsiteX5" fmla="*/ 266700 w 3100388"/>
                <a:gd name="connsiteY5" fmla="*/ 142925 h 688019"/>
                <a:gd name="connsiteX6" fmla="*/ 300038 w 3100388"/>
                <a:gd name="connsiteY6" fmla="*/ 209600 h 688019"/>
                <a:gd name="connsiteX7" fmla="*/ 338138 w 3100388"/>
                <a:gd name="connsiteY7" fmla="*/ 261987 h 688019"/>
                <a:gd name="connsiteX8" fmla="*/ 400050 w 3100388"/>
                <a:gd name="connsiteY8" fmla="*/ 281037 h 688019"/>
                <a:gd name="connsiteX9" fmla="*/ 457200 w 3100388"/>
                <a:gd name="connsiteY9" fmla="*/ 252462 h 688019"/>
                <a:gd name="connsiteX10" fmla="*/ 519113 w 3100388"/>
                <a:gd name="connsiteY10" fmla="*/ 195312 h 688019"/>
                <a:gd name="connsiteX11" fmla="*/ 590550 w 3100388"/>
                <a:gd name="connsiteY11" fmla="*/ 138162 h 688019"/>
                <a:gd name="connsiteX12" fmla="*/ 633413 w 3100388"/>
                <a:gd name="connsiteY12" fmla="*/ 114350 h 688019"/>
                <a:gd name="connsiteX13" fmla="*/ 700088 w 3100388"/>
                <a:gd name="connsiteY13" fmla="*/ 119112 h 688019"/>
                <a:gd name="connsiteX14" fmla="*/ 742950 w 3100388"/>
                <a:gd name="connsiteY14" fmla="*/ 190550 h 688019"/>
                <a:gd name="connsiteX15" fmla="*/ 766763 w 3100388"/>
                <a:gd name="connsiteY15" fmla="*/ 242937 h 688019"/>
                <a:gd name="connsiteX16" fmla="*/ 790575 w 3100388"/>
                <a:gd name="connsiteY16" fmla="*/ 290562 h 688019"/>
                <a:gd name="connsiteX17" fmla="*/ 819150 w 3100388"/>
                <a:gd name="connsiteY17" fmla="*/ 338187 h 688019"/>
                <a:gd name="connsiteX18" fmla="*/ 852488 w 3100388"/>
                <a:gd name="connsiteY18" fmla="*/ 390575 h 688019"/>
                <a:gd name="connsiteX19" fmla="*/ 895350 w 3100388"/>
                <a:gd name="connsiteY19" fmla="*/ 462012 h 688019"/>
                <a:gd name="connsiteX20" fmla="*/ 942975 w 3100388"/>
                <a:gd name="connsiteY20" fmla="*/ 528687 h 688019"/>
                <a:gd name="connsiteX21" fmla="*/ 985838 w 3100388"/>
                <a:gd name="connsiteY21" fmla="*/ 547737 h 688019"/>
                <a:gd name="connsiteX22" fmla="*/ 1028700 w 3100388"/>
                <a:gd name="connsiteY22" fmla="*/ 533450 h 688019"/>
                <a:gd name="connsiteX23" fmla="*/ 1066800 w 3100388"/>
                <a:gd name="connsiteY23" fmla="*/ 423912 h 688019"/>
                <a:gd name="connsiteX24" fmla="*/ 1143000 w 3100388"/>
                <a:gd name="connsiteY24" fmla="*/ 171500 h 688019"/>
                <a:gd name="connsiteX25" fmla="*/ 1171575 w 3100388"/>
                <a:gd name="connsiteY25" fmla="*/ 109587 h 688019"/>
                <a:gd name="connsiteX26" fmla="*/ 1228725 w 3100388"/>
                <a:gd name="connsiteY26" fmla="*/ 76250 h 688019"/>
                <a:gd name="connsiteX27" fmla="*/ 1285875 w 3100388"/>
                <a:gd name="connsiteY27" fmla="*/ 85775 h 688019"/>
                <a:gd name="connsiteX28" fmla="*/ 1328738 w 3100388"/>
                <a:gd name="connsiteY28" fmla="*/ 128637 h 688019"/>
                <a:gd name="connsiteX29" fmla="*/ 1381125 w 3100388"/>
                <a:gd name="connsiteY29" fmla="*/ 214362 h 688019"/>
                <a:gd name="connsiteX30" fmla="*/ 1438275 w 3100388"/>
                <a:gd name="connsiteY30" fmla="*/ 271512 h 688019"/>
                <a:gd name="connsiteX31" fmla="*/ 1485900 w 3100388"/>
                <a:gd name="connsiteY31" fmla="*/ 295325 h 688019"/>
                <a:gd name="connsiteX32" fmla="*/ 1543050 w 3100388"/>
                <a:gd name="connsiteY32" fmla="*/ 266750 h 688019"/>
                <a:gd name="connsiteX33" fmla="*/ 1600200 w 3100388"/>
                <a:gd name="connsiteY33" fmla="*/ 204837 h 688019"/>
                <a:gd name="connsiteX34" fmla="*/ 1638300 w 3100388"/>
                <a:gd name="connsiteY34" fmla="*/ 157212 h 688019"/>
                <a:gd name="connsiteX35" fmla="*/ 1724025 w 3100388"/>
                <a:gd name="connsiteY35" fmla="*/ 157212 h 688019"/>
                <a:gd name="connsiteX36" fmla="*/ 1776413 w 3100388"/>
                <a:gd name="connsiteY36" fmla="*/ 200075 h 688019"/>
                <a:gd name="connsiteX37" fmla="*/ 1819275 w 3100388"/>
                <a:gd name="connsiteY37" fmla="*/ 257225 h 688019"/>
                <a:gd name="connsiteX38" fmla="*/ 2000250 w 3100388"/>
                <a:gd name="connsiteY38" fmla="*/ 562025 h 688019"/>
                <a:gd name="connsiteX39" fmla="*/ 2066925 w 3100388"/>
                <a:gd name="connsiteY39" fmla="*/ 666800 h 688019"/>
                <a:gd name="connsiteX40" fmla="*/ 2495550 w 3100388"/>
                <a:gd name="connsiteY40" fmla="*/ 166737 h 688019"/>
                <a:gd name="connsiteX41" fmla="*/ 2538413 w 3100388"/>
                <a:gd name="connsiteY41" fmla="*/ 100062 h 688019"/>
                <a:gd name="connsiteX42" fmla="*/ 2590800 w 3100388"/>
                <a:gd name="connsiteY42" fmla="*/ 81012 h 688019"/>
                <a:gd name="connsiteX43" fmla="*/ 2662238 w 3100388"/>
                <a:gd name="connsiteY43" fmla="*/ 85775 h 688019"/>
                <a:gd name="connsiteX44" fmla="*/ 2714625 w 3100388"/>
                <a:gd name="connsiteY44" fmla="*/ 123875 h 688019"/>
                <a:gd name="connsiteX45" fmla="*/ 2833688 w 3100388"/>
                <a:gd name="connsiteY45" fmla="*/ 204837 h 688019"/>
                <a:gd name="connsiteX46" fmla="*/ 2900363 w 3100388"/>
                <a:gd name="connsiteY46" fmla="*/ 223887 h 688019"/>
                <a:gd name="connsiteX47" fmla="*/ 2967038 w 3100388"/>
                <a:gd name="connsiteY47" fmla="*/ 214362 h 688019"/>
                <a:gd name="connsiteX48" fmla="*/ 3038475 w 3100388"/>
                <a:gd name="connsiteY48" fmla="*/ 157212 h 688019"/>
                <a:gd name="connsiteX49" fmla="*/ 3100388 w 3100388"/>
                <a:gd name="connsiteY49" fmla="*/ 104825 h 688019"/>
                <a:gd name="connsiteX0" fmla="*/ 0 w 3100388"/>
                <a:gd name="connsiteY0" fmla="*/ 109587 h 692580"/>
                <a:gd name="connsiteX1" fmla="*/ 76200 w 3100388"/>
                <a:gd name="connsiteY1" fmla="*/ 23862 h 692580"/>
                <a:gd name="connsiteX2" fmla="*/ 123825 w 3100388"/>
                <a:gd name="connsiteY2" fmla="*/ 50 h 692580"/>
                <a:gd name="connsiteX3" fmla="*/ 190500 w 3100388"/>
                <a:gd name="connsiteY3" fmla="*/ 19100 h 692580"/>
                <a:gd name="connsiteX4" fmla="*/ 233363 w 3100388"/>
                <a:gd name="connsiteY4" fmla="*/ 66725 h 692580"/>
                <a:gd name="connsiteX5" fmla="*/ 266700 w 3100388"/>
                <a:gd name="connsiteY5" fmla="*/ 142925 h 692580"/>
                <a:gd name="connsiteX6" fmla="*/ 300038 w 3100388"/>
                <a:gd name="connsiteY6" fmla="*/ 209600 h 692580"/>
                <a:gd name="connsiteX7" fmla="*/ 338138 w 3100388"/>
                <a:gd name="connsiteY7" fmla="*/ 261987 h 692580"/>
                <a:gd name="connsiteX8" fmla="*/ 400050 w 3100388"/>
                <a:gd name="connsiteY8" fmla="*/ 281037 h 692580"/>
                <a:gd name="connsiteX9" fmla="*/ 457200 w 3100388"/>
                <a:gd name="connsiteY9" fmla="*/ 252462 h 692580"/>
                <a:gd name="connsiteX10" fmla="*/ 519113 w 3100388"/>
                <a:gd name="connsiteY10" fmla="*/ 195312 h 692580"/>
                <a:gd name="connsiteX11" fmla="*/ 590550 w 3100388"/>
                <a:gd name="connsiteY11" fmla="*/ 138162 h 692580"/>
                <a:gd name="connsiteX12" fmla="*/ 633413 w 3100388"/>
                <a:gd name="connsiteY12" fmla="*/ 114350 h 692580"/>
                <a:gd name="connsiteX13" fmla="*/ 700088 w 3100388"/>
                <a:gd name="connsiteY13" fmla="*/ 119112 h 692580"/>
                <a:gd name="connsiteX14" fmla="*/ 742950 w 3100388"/>
                <a:gd name="connsiteY14" fmla="*/ 190550 h 692580"/>
                <a:gd name="connsiteX15" fmla="*/ 766763 w 3100388"/>
                <a:gd name="connsiteY15" fmla="*/ 242937 h 692580"/>
                <a:gd name="connsiteX16" fmla="*/ 790575 w 3100388"/>
                <a:gd name="connsiteY16" fmla="*/ 290562 h 692580"/>
                <a:gd name="connsiteX17" fmla="*/ 819150 w 3100388"/>
                <a:gd name="connsiteY17" fmla="*/ 338187 h 692580"/>
                <a:gd name="connsiteX18" fmla="*/ 852488 w 3100388"/>
                <a:gd name="connsiteY18" fmla="*/ 390575 h 692580"/>
                <a:gd name="connsiteX19" fmla="*/ 895350 w 3100388"/>
                <a:gd name="connsiteY19" fmla="*/ 462012 h 692580"/>
                <a:gd name="connsiteX20" fmla="*/ 942975 w 3100388"/>
                <a:gd name="connsiteY20" fmla="*/ 528687 h 692580"/>
                <a:gd name="connsiteX21" fmla="*/ 985838 w 3100388"/>
                <a:gd name="connsiteY21" fmla="*/ 547737 h 692580"/>
                <a:gd name="connsiteX22" fmla="*/ 1028700 w 3100388"/>
                <a:gd name="connsiteY22" fmla="*/ 533450 h 692580"/>
                <a:gd name="connsiteX23" fmla="*/ 1066800 w 3100388"/>
                <a:gd name="connsiteY23" fmla="*/ 423912 h 692580"/>
                <a:gd name="connsiteX24" fmla="*/ 1143000 w 3100388"/>
                <a:gd name="connsiteY24" fmla="*/ 171500 h 692580"/>
                <a:gd name="connsiteX25" fmla="*/ 1171575 w 3100388"/>
                <a:gd name="connsiteY25" fmla="*/ 109587 h 692580"/>
                <a:gd name="connsiteX26" fmla="*/ 1228725 w 3100388"/>
                <a:gd name="connsiteY26" fmla="*/ 76250 h 692580"/>
                <a:gd name="connsiteX27" fmla="*/ 1285875 w 3100388"/>
                <a:gd name="connsiteY27" fmla="*/ 85775 h 692580"/>
                <a:gd name="connsiteX28" fmla="*/ 1328738 w 3100388"/>
                <a:gd name="connsiteY28" fmla="*/ 128637 h 692580"/>
                <a:gd name="connsiteX29" fmla="*/ 1381125 w 3100388"/>
                <a:gd name="connsiteY29" fmla="*/ 214362 h 692580"/>
                <a:gd name="connsiteX30" fmla="*/ 1438275 w 3100388"/>
                <a:gd name="connsiteY30" fmla="*/ 271512 h 692580"/>
                <a:gd name="connsiteX31" fmla="*/ 1485900 w 3100388"/>
                <a:gd name="connsiteY31" fmla="*/ 295325 h 692580"/>
                <a:gd name="connsiteX32" fmla="*/ 1543050 w 3100388"/>
                <a:gd name="connsiteY32" fmla="*/ 266750 h 692580"/>
                <a:gd name="connsiteX33" fmla="*/ 1600200 w 3100388"/>
                <a:gd name="connsiteY33" fmla="*/ 204837 h 692580"/>
                <a:gd name="connsiteX34" fmla="*/ 1638300 w 3100388"/>
                <a:gd name="connsiteY34" fmla="*/ 157212 h 692580"/>
                <a:gd name="connsiteX35" fmla="*/ 1724025 w 3100388"/>
                <a:gd name="connsiteY35" fmla="*/ 157212 h 692580"/>
                <a:gd name="connsiteX36" fmla="*/ 1776413 w 3100388"/>
                <a:gd name="connsiteY36" fmla="*/ 200075 h 692580"/>
                <a:gd name="connsiteX37" fmla="*/ 1819275 w 3100388"/>
                <a:gd name="connsiteY37" fmla="*/ 257225 h 692580"/>
                <a:gd name="connsiteX38" fmla="*/ 2000250 w 3100388"/>
                <a:gd name="connsiteY38" fmla="*/ 562025 h 692580"/>
                <a:gd name="connsiteX39" fmla="*/ 2066925 w 3100388"/>
                <a:gd name="connsiteY39" fmla="*/ 666800 h 692580"/>
                <a:gd name="connsiteX40" fmla="*/ 2538413 w 3100388"/>
                <a:gd name="connsiteY40" fmla="*/ 100062 h 692580"/>
                <a:gd name="connsiteX41" fmla="*/ 2590800 w 3100388"/>
                <a:gd name="connsiteY41" fmla="*/ 81012 h 692580"/>
                <a:gd name="connsiteX42" fmla="*/ 2662238 w 3100388"/>
                <a:gd name="connsiteY42" fmla="*/ 85775 h 692580"/>
                <a:gd name="connsiteX43" fmla="*/ 2714625 w 3100388"/>
                <a:gd name="connsiteY43" fmla="*/ 123875 h 692580"/>
                <a:gd name="connsiteX44" fmla="*/ 2833688 w 3100388"/>
                <a:gd name="connsiteY44" fmla="*/ 204837 h 692580"/>
                <a:gd name="connsiteX45" fmla="*/ 2900363 w 3100388"/>
                <a:gd name="connsiteY45" fmla="*/ 223887 h 692580"/>
                <a:gd name="connsiteX46" fmla="*/ 2967038 w 3100388"/>
                <a:gd name="connsiteY46" fmla="*/ 214362 h 692580"/>
                <a:gd name="connsiteX47" fmla="*/ 3038475 w 3100388"/>
                <a:gd name="connsiteY47" fmla="*/ 157212 h 692580"/>
                <a:gd name="connsiteX48" fmla="*/ 3100388 w 3100388"/>
                <a:gd name="connsiteY48" fmla="*/ 104825 h 692580"/>
                <a:gd name="connsiteX0" fmla="*/ 0 w 3100388"/>
                <a:gd name="connsiteY0" fmla="*/ 109587 h 693896"/>
                <a:gd name="connsiteX1" fmla="*/ 76200 w 3100388"/>
                <a:gd name="connsiteY1" fmla="*/ 23862 h 693896"/>
                <a:gd name="connsiteX2" fmla="*/ 123825 w 3100388"/>
                <a:gd name="connsiteY2" fmla="*/ 50 h 693896"/>
                <a:gd name="connsiteX3" fmla="*/ 190500 w 3100388"/>
                <a:gd name="connsiteY3" fmla="*/ 19100 h 693896"/>
                <a:gd name="connsiteX4" fmla="*/ 233363 w 3100388"/>
                <a:gd name="connsiteY4" fmla="*/ 66725 h 693896"/>
                <a:gd name="connsiteX5" fmla="*/ 266700 w 3100388"/>
                <a:gd name="connsiteY5" fmla="*/ 142925 h 693896"/>
                <a:gd name="connsiteX6" fmla="*/ 300038 w 3100388"/>
                <a:gd name="connsiteY6" fmla="*/ 209600 h 693896"/>
                <a:gd name="connsiteX7" fmla="*/ 338138 w 3100388"/>
                <a:gd name="connsiteY7" fmla="*/ 261987 h 693896"/>
                <a:gd name="connsiteX8" fmla="*/ 400050 w 3100388"/>
                <a:gd name="connsiteY8" fmla="*/ 281037 h 693896"/>
                <a:gd name="connsiteX9" fmla="*/ 457200 w 3100388"/>
                <a:gd name="connsiteY9" fmla="*/ 252462 h 693896"/>
                <a:gd name="connsiteX10" fmla="*/ 519113 w 3100388"/>
                <a:gd name="connsiteY10" fmla="*/ 195312 h 693896"/>
                <a:gd name="connsiteX11" fmla="*/ 590550 w 3100388"/>
                <a:gd name="connsiteY11" fmla="*/ 138162 h 693896"/>
                <a:gd name="connsiteX12" fmla="*/ 633413 w 3100388"/>
                <a:gd name="connsiteY12" fmla="*/ 114350 h 693896"/>
                <a:gd name="connsiteX13" fmla="*/ 700088 w 3100388"/>
                <a:gd name="connsiteY13" fmla="*/ 119112 h 693896"/>
                <a:gd name="connsiteX14" fmla="*/ 742950 w 3100388"/>
                <a:gd name="connsiteY14" fmla="*/ 190550 h 693896"/>
                <a:gd name="connsiteX15" fmla="*/ 766763 w 3100388"/>
                <a:gd name="connsiteY15" fmla="*/ 242937 h 693896"/>
                <a:gd name="connsiteX16" fmla="*/ 790575 w 3100388"/>
                <a:gd name="connsiteY16" fmla="*/ 290562 h 693896"/>
                <a:gd name="connsiteX17" fmla="*/ 819150 w 3100388"/>
                <a:gd name="connsiteY17" fmla="*/ 338187 h 693896"/>
                <a:gd name="connsiteX18" fmla="*/ 852488 w 3100388"/>
                <a:gd name="connsiteY18" fmla="*/ 390575 h 693896"/>
                <a:gd name="connsiteX19" fmla="*/ 895350 w 3100388"/>
                <a:gd name="connsiteY19" fmla="*/ 462012 h 693896"/>
                <a:gd name="connsiteX20" fmla="*/ 942975 w 3100388"/>
                <a:gd name="connsiteY20" fmla="*/ 528687 h 693896"/>
                <a:gd name="connsiteX21" fmla="*/ 985838 w 3100388"/>
                <a:gd name="connsiteY21" fmla="*/ 547737 h 693896"/>
                <a:gd name="connsiteX22" fmla="*/ 1028700 w 3100388"/>
                <a:gd name="connsiteY22" fmla="*/ 533450 h 693896"/>
                <a:gd name="connsiteX23" fmla="*/ 1066800 w 3100388"/>
                <a:gd name="connsiteY23" fmla="*/ 423912 h 693896"/>
                <a:gd name="connsiteX24" fmla="*/ 1143000 w 3100388"/>
                <a:gd name="connsiteY24" fmla="*/ 171500 h 693896"/>
                <a:gd name="connsiteX25" fmla="*/ 1171575 w 3100388"/>
                <a:gd name="connsiteY25" fmla="*/ 109587 h 693896"/>
                <a:gd name="connsiteX26" fmla="*/ 1228725 w 3100388"/>
                <a:gd name="connsiteY26" fmla="*/ 76250 h 693896"/>
                <a:gd name="connsiteX27" fmla="*/ 1285875 w 3100388"/>
                <a:gd name="connsiteY27" fmla="*/ 85775 h 693896"/>
                <a:gd name="connsiteX28" fmla="*/ 1328738 w 3100388"/>
                <a:gd name="connsiteY28" fmla="*/ 128637 h 693896"/>
                <a:gd name="connsiteX29" fmla="*/ 1381125 w 3100388"/>
                <a:gd name="connsiteY29" fmla="*/ 214362 h 693896"/>
                <a:gd name="connsiteX30" fmla="*/ 1438275 w 3100388"/>
                <a:gd name="connsiteY30" fmla="*/ 271512 h 693896"/>
                <a:gd name="connsiteX31" fmla="*/ 1485900 w 3100388"/>
                <a:gd name="connsiteY31" fmla="*/ 295325 h 693896"/>
                <a:gd name="connsiteX32" fmla="*/ 1543050 w 3100388"/>
                <a:gd name="connsiteY32" fmla="*/ 266750 h 693896"/>
                <a:gd name="connsiteX33" fmla="*/ 1600200 w 3100388"/>
                <a:gd name="connsiteY33" fmla="*/ 204837 h 693896"/>
                <a:gd name="connsiteX34" fmla="*/ 1638300 w 3100388"/>
                <a:gd name="connsiteY34" fmla="*/ 157212 h 693896"/>
                <a:gd name="connsiteX35" fmla="*/ 1724025 w 3100388"/>
                <a:gd name="connsiteY35" fmla="*/ 157212 h 693896"/>
                <a:gd name="connsiteX36" fmla="*/ 1776413 w 3100388"/>
                <a:gd name="connsiteY36" fmla="*/ 200075 h 693896"/>
                <a:gd name="connsiteX37" fmla="*/ 1819275 w 3100388"/>
                <a:gd name="connsiteY37" fmla="*/ 257225 h 693896"/>
                <a:gd name="connsiteX38" fmla="*/ 2000250 w 3100388"/>
                <a:gd name="connsiteY38" fmla="*/ 562025 h 693896"/>
                <a:gd name="connsiteX39" fmla="*/ 2066925 w 3100388"/>
                <a:gd name="connsiteY39" fmla="*/ 666800 h 693896"/>
                <a:gd name="connsiteX40" fmla="*/ 2590800 w 3100388"/>
                <a:gd name="connsiteY40" fmla="*/ 81012 h 693896"/>
                <a:gd name="connsiteX41" fmla="*/ 2662238 w 3100388"/>
                <a:gd name="connsiteY41" fmla="*/ 85775 h 693896"/>
                <a:gd name="connsiteX42" fmla="*/ 2714625 w 3100388"/>
                <a:gd name="connsiteY42" fmla="*/ 123875 h 693896"/>
                <a:gd name="connsiteX43" fmla="*/ 2833688 w 3100388"/>
                <a:gd name="connsiteY43" fmla="*/ 204837 h 693896"/>
                <a:gd name="connsiteX44" fmla="*/ 2900363 w 3100388"/>
                <a:gd name="connsiteY44" fmla="*/ 223887 h 693896"/>
                <a:gd name="connsiteX45" fmla="*/ 2967038 w 3100388"/>
                <a:gd name="connsiteY45" fmla="*/ 214362 h 693896"/>
                <a:gd name="connsiteX46" fmla="*/ 3038475 w 3100388"/>
                <a:gd name="connsiteY46" fmla="*/ 157212 h 693896"/>
                <a:gd name="connsiteX47" fmla="*/ 3100388 w 3100388"/>
                <a:gd name="connsiteY47" fmla="*/ 104825 h 693896"/>
                <a:gd name="connsiteX0" fmla="*/ 0 w 3100388"/>
                <a:gd name="connsiteY0" fmla="*/ 109587 h 693567"/>
                <a:gd name="connsiteX1" fmla="*/ 76200 w 3100388"/>
                <a:gd name="connsiteY1" fmla="*/ 23862 h 693567"/>
                <a:gd name="connsiteX2" fmla="*/ 123825 w 3100388"/>
                <a:gd name="connsiteY2" fmla="*/ 50 h 693567"/>
                <a:gd name="connsiteX3" fmla="*/ 190500 w 3100388"/>
                <a:gd name="connsiteY3" fmla="*/ 19100 h 693567"/>
                <a:gd name="connsiteX4" fmla="*/ 233363 w 3100388"/>
                <a:gd name="connsiteY4" fmla="*/ 66725 h 693567"/>
                <a:gd name="connsiteX5" fmla="*/ 266700 w 3100388"/>
                <a:gd name="connsiteY5" fmla="*/ 142925 h 693567"/>
                <a:gd name="connsiteX6" fmla="*/ 300038 w 3100388"/>
                <a:gd name="connsiteY6" fmla="*/ 209600 h 693567"/>
                <a:gd name="connsiteX7" fmla="*/ 338138 w 3100388"/>
                <a:gd name="connsiteY7" fmla="*/ 261987 h 693567"/>
                <a:gd name="connsiteX8" fmla="*/ 400050 w 3100388"/>
                <a:gd name="connsiteY8" fmla="*/ 281037 h 693567"/>
                <a:gd name="connsiteX9" fmla="*/ 457200 w 3100388"/>
                <a:gd name="connsiteY9" fmla="*/ 252462 h 693567"/>
                <a:gd name="connsiteX10" fmla="*/ 519113 w 3100388"/>
                <a:gd name="connsiteY10" fmla="*/ 195312 h 693567"/>
                <a:gd name="connsiteX11" fmla="*/ 590550 w 3100388"/>
                <a:gd name="connsiteY11" fmla="*/ 138162 h 693567"/>
                <a:gd name="connsiteX12" fmla="*/ 633413 w 3100388"/>
                <a:gd name="connsiteY12" fmla="*/ 114350 h 693567"/>
                <a:gd name="connsiteX13" fmla="*/ 700088 w 3100388"/>
                <a:gd name="connsiteY13" fmla="*/ 119112 h 693567"/>
                <a:gd name="connsiteX14" fmla="*/ 742950 w 3100388"/>
                <a:gd name="connsiteY14" fmla="*/ 190550 h 693567"/>
                <a:gd name="connsiteX15" fmla="*/ 766763 w 3100388"/>
                <a:gd name="connsiteY15" fmla="*/ 242937 h 693567"/>
                <a:gd name="connsiteX16" fmla="*/ 790575 w 3100388"/>
                <a:gd name="connsiteY16" fmla="*/ 290562 h 693567"/>
                <a:gd name="connsiteX17" fmla="*/ 819150 w 3100388"/>
                <a:gd name="connsiteY17" fmla="*/ 338187 h 693567"/>
                <a:gd name="connsiteX18" fmla="*/ 852488 w 3100388"/>
                <a:gd name="connsiteY18" fmla="*/ 390575 h 693567"/>
                <a:gd name="connsiteX19" fmla="*/ 895350 w 3100388"/>
                <a:gd name="connsiteY19" fmla="*/ 462012 h 693567"/>
                <a:gd name="connsiteX20" fmla="*/ 942975 w 3100388"/>
                <a:gd name="connsiteY20" fmla="*/ 528687 h 693567"/>
                <a:gd name="connsiteX21" fmla="*/ 985838 w 3100388"/>
                <a:gd name="connsiteY21" fmla="*/ 547737 h 693567"/>
                <a:gd name="connsiteX22" fmla="*/ 1028700 w 3100388"/>
                <a:gd name="connsiteY22" fmla="*/ 533450 h 693567"/>
                <a:gd name="connsiteX23" fmla="*/ 1066800 w 3100388"/>
                <a:gd name="connsiteY23" fmla="*/ 423912 h 693567"/>
                <a:gd name="connsiteX24" fmla="*/ 1143000 w 3100388"/>
                <a:gd name="connsiteY24" fmla="*/ 171500 h 693567"/>
                <a:gd name="connsiteX25" fmla="*/ 1171575 w 3100388"/>
                <a:gd name="connsiteY25" fmla="*/ 109587 h 693567"/>
                <a:gd name="connsiteX26" fmla="*/ 1228725 w 3100388"/>
                <a:gd name="connsiteY26" fmla="*/ 76250 h 693567"/>
                <a:gd name="connsiteX27" fmla="*/ 1285875 w 3100388"/>
                <a:gd name="connsiteY27" fmla="*/ 85775 h 693567"/>
                <a:gd name="connsiteX28" fmla="*/ 1328738 w 3100388"/>
                <a:gd name="connsiteY28" fmla="*/ 128637 h 693567"/>
                <a:gd name="connsiteX29" fmla="*/ 1381125 w 3100388"/>
                <a:gd name="connsiteY29" fmla="*/ 214362 h 693567"/>
                <a:gd name="connsiteX30" fmla="*/ 1438275 w 3100388"/>
                <a:gd name="connsiteY30" fmla="*/ 271512 h 693567"/>
                <a:gd name="connsiteX31" fmla="*/ 1485900 w 3100388"/>
                <a:gd name="connsiteY31" fmla="*/ 295325 h 693567"/>
                <a:gd name="connsiteX32" fmla="*/ 1543050 w 3100388"/>
                <a:gd name="connsiteY32" fmla="*/ 266750 h 693567"/>
                <a:gd name="connsiteX33" fmla="*/ 1600200 w 3100388"/>
                <a:gd name="connsiteY33" fmla="*/ 204837 h 693567"/>
                <a:gd name="connsiteX34" fmla="*/ 1638300 w 3100388"/>
                <a:gd name="connsiteY34" fmla="*/ 157212 h 693567"/>
                <a:gd name="connsiteX35" fmla="*/ 1724025 w 3100388"/>
                <a:gd name="connsiteY35" fmla="*/ 157212 h 693567"/>
                <a:gd name="connsiteX36" fmla="*/ 1776413 w 3100388"/>
                <a:gd name="connsiteY36" fmla="*/ 200075 h 693567"/>
                <a:gd name="connsiteX37" fmla="*/ 1819275 w 3100388"/>
                <a:gd name="connsiteY37" fmla="*/ 257225 h 693567"/>
                <a:gd name="connsiteX38" fmla="*/ 2000250 w 3100388"/>
                <a:gd name="connsiteY38" fmla="*/ 562025 h 693567"/>
                <a:gd name="connsiteX39" fmla="*/ 2066925 w 3100388"/>
                <a:gd name="connsiteY39" fmla="*/ 666800 h 693567"/>
                <a:gd name="connsiteX40" fmla="*/ 2662238 w 3100388"/>
                <a:gd name="connsiteY40" fmla="*/ 85775 h 693567"/>
                <a:gd name="connsiteX41" fmla="*/ 2714625 w 3100388"/>
                <a:gd name="connsiteY41" fmla="*/ 123875 h 693567"/>
                <a:gd name="connsiteX42" fmla="*/ 2833688 w 3100388"/>
                <a:gd name="connsiteY42" fmla="*/ 204837 h 693567"/>
                <a:gd name="connsiteX43" fmla="*/ 2900363 w 3100388"/>
                <a:gd name="connsiteY43" fmla="*/ 223887 h 693567"/>
                <a:gd name="connsiteX44" fmla="*/ 2967038 w 3100388"/>
                <a:gd name="connsiteY44" fmla="*/ 214362 h 693567"/>
                <a:gd name="connsiteX45" fmla="*/ 3038475 w 3100388"/>
                <a:gd name="connsiteY45" fmla="*/ 157212 h 693567"/>
                <a:gd name="connsiteX46" fmla="*/ 3100388 w 3100388"/>
                <a:gd name="connsiteY46" fmla="*/ 104825 h 693567"/>
                <a:gd name="connsiteX0" fmla="*/ 0 w 3100388"/>
                <a:gd name="connsiteY0" fmla="*/ 109587 h 690942"/>
                <a:gd name="connsiteX1" fmla="*/ 76200 w 3100388"/>
                <a:gd name="connsiteY1" fmla="*/ 23862 h 690942"/>
                <a:gd name="connsiteX2" fmla="*/ 123825 w 3100388"/>
                <a:gd name="connsiteY2" fmla="*/ 50 h 690942"/>
                <a:gd name="connsiteX3" fmla="*/ 190500 w 3100388"/>
                <a:gd name="connsiteY3" fmla="*/ 19100 h 690942"/>
                <a:gd name="connsiteX4" fmla="*/ 233363 w 3100388"/>
                <a:gd name="connsiteY4" fmla="*/ 66725 h 690942"/>
                <a:gd name="connsiteX5" fmla="*/ 266700 w 3100388"/>
                <a:gd name="connsiteY5" fmla="*/ 142925 h 690942"/>
                <a:gd name="connsiteX6" fmla="*/ 300038 w 3100388"/>
                <a:gd name="connsiteY6" fmla="*/ 209600 h 690942"/>
                <a:gd name="connsiteX7" fmla="*/ 338138 w 3100388"/>
                <a:gd name="connsiteY7" fmla="*/ 261987 h 690942"/>
                <a:gd name="connsiteX8" fmla="*/ 400050 w 3100388"/>
                <a:gd name="connsiteY8" fmla="*/ 281037 h 690942"/>
                <a:gd name="connsiteX9" fmla="*/ 457200 w 3100388"/>
                <a:gd name="connsiteY9" fmla="*/ 252462 h 690942"/>
                <a:gd name="connsiteX10" fmla="*/ 519113 w 3100388"/>
                <a:gd name="connsiteY10" fmla="*/ 195312 h 690942"/>
                <a:gd name="connsiteX11" fmla="*/ 590550 w 3100388"/>
                <a:gd name="connsiteY11" fmla="*/ 138162 h 690942"/>
                <a:gd name="connsiteX12" fmla="*/ 633413 w 3100388"/>
                <a:gd name="connsiteY12" fmla="*/ 114350 h 690942"/>
                <a:gd name="connsiteX13" fmla="*/ 700088 w 3100388"/>
                <a:gd name="connsiteY13" fmla="*/ 119112 h 690942"/>
                <a:gd name="connsiteX14" fmla="*/ 742950 w 3100388"/>
                <a:gd name="connsiteY14" fmla="*/ 190550 h 690942"/>
                <a:gd name="connsiteX15" fmla="*/ 766763 w 3100388"/>
                <a:gd name="connsiteY15" fmla="*/ 242937 h 690942"/>
                <a:gd name="connsiteX16" fmla="*/ 790575 w 3100388"/>
                <a:gd name="connsiteY16" fmla="*/ 290562 h 690942"/>
                <a:gd name="connsiteX17" fmla="*/ 819150 w 3100388"/>
                <a:gd name="connsiteY17" fmla="*/ 338187 h 690942"/>
                <a:gd name="connsiteX18" fmla="*/ 852488 w 3100388"/>
                <a:gd name="connsiteY18" fmla="*/ 390575 h 690942"/>
                <a:gd name="connsiteX19" fmla="*/ 895350 w 3100388"/>
                <a:gd name="connsiteY19" fmla="*/ 462012 h 690942"/>
                <a:gd name="connsiteX20" fmla="*/ 942975 w 3100388"/>
                <a:gd name="connsiteY20" fmla="*/ 528687 h 690942"/>
                <a:gd name="connsiteX21" fmla="*/ 985838 w 3100388"/>
                <a:gd name="connsiteY21" fmla="*/ 547737 h 690942"/>
                <a:gd name="connsiteX22" fmla="*/ 1028700 w 3100388"/>
                <a:gd name="connsiteY22" fmla="*/ 533450 h 690942"/>
                <a:gd name="connsiteX23" fmla="*/ 1066800 w 3100388"/>
                <a:gd name="connsiteY23" fmla="*/ 423912 h 690942"/>
                <a:gd name="connsiteX24" fmla="*/ 1143000 w 3100388"/>
                <a:gd name="connsiteY24" fmla="*/ 171500 h 690942"/>
                <a:gd name="connsiteX25" fmla="*/ 1171575 w 3100388"/>
                <a:gd name="connsiteY25" fmla="*/ 109587 h 690942"/>
                <a:gd name="connsiteX26" fmla="*/ 1228725 w 3100388"/>
                <a:gd name="connsiteY26" fmla="*/ 76250 h 690942"/>
                <a:gd name="connsiteX27" fmla="*/ 1285875 w 3100388"/>
                <a:gd name="connsiteY27" fmla="*/ 85775 h 690942"/>
                <a:gd name="connsiteX28" fmla="*/ 1328738 w 3100388"/>
                <a:gd name="connsiteY28" fmla="*/ 128637 h 690942"/>
                <a:gd name="connsiteX29" fmla="*/ 1381125 w 3100388"/>
                <a:gd name="connsiteY29" fmla="*/ 214362 h 690942"/>
                <a:gd name="connsiteX30" fmla="*/ 1438275 w 3100388"/>
                <a:gd name="connsiteY30" fmla="*/ 271512 h 690942"/>
                <a:gd name="connsiteX31" fmla="*/ 1485900 w 3100388"/>
                <a:gd name="connsiteY31" fmla="*/ 295325 h 690942"/>
                <a:gd name="connsiteX32" fmla="*/ 1543050 w 3100388"/>
                <a:gd name="connsiteY32" fmla="*/ 266750 h 690942"/>
                <a:gd name="connsiteX33" fmla="*/ 1600200 w 3100388"/>
                <a:gd name="connsiteY33" fmla="*/ 204837 h 690942"/>
                <a:gd name="connsiteX34" fmla="*/ 1638300 w 3100388"/>
                <a:gd name="connsiteY34" fmla="*/ 157212 h 690942"/>
                <a:gd name="connsiteX35" fmla="*/ 1724025 w 3100388"/>
                <a:gd name="connsiteY35" fmla="*/ 157212 h 690942"/>
                <a:gd name="connsiteX36" fmla="*/ 1776413 w 3100388"/>
                <a:gd name="connsiteY36" fmla="*/ 200075 h 690942"/>
                <a:gd name="connsiteX37" fmla="*/ 1819275 w 3100388"/>
                <a:gd name="connsiteY37" fmla="*/ 257225 h 690942"/>
                <a:gd name="connsiteX38" fmla="*/ 2000250 w 3100388"/>
                <a:gd name="connsiteY38" fmla="*/ 562025 h 690942"/>
                <a:gd name="connsiteX39" fmla="*/ 2066925 w 3100388"/>
                <a:gd name="connsiteY39" fmla="*/ 666800 h 690942"/>
                <a:gd name="connsiteX40" fmla="*/ 2714625 w 3100388"/>
                <a:gd name="connsiteY40" fmla="*/ 123875 h 690942"/>
                <a:gd name="connsiteX41" fmla="*/ 2833688 w 3100388"/>
                <a:gd name="connsiteY41" fmla="*/ 204837 h 690942"/>
                <a:gd name="connsiteX42" fmla="*/ 2900363 w 3100388"/>
                <a:gd name="connsiteY42" fmla="*/ 223887 h 690942"/>
                <a:gd name="connsiteX43" fmla="*/ 2967038 w 3100388"/>
                <a:gd name="connsiteY43" fmla="*/ 214362 h 690942"/>
                <a:gd name="connsiteX44" fmla="*/ 3038475 w 3100388"/>
                <a:gd name="connsiteY44" fmla="*/ 157212 h 690942"/>
                <a:gd name="connsiteX45" fmla="*/ 3100388 w 3100388"/>
                <a:gd name="connsiteY45" fmla="*/ 104825 h 690942"/>
                <a:gd name="connsiteX0" fmla="*/ 0 w 3100388"/>
                <a:gd name="connsiteY0" fmla="*/ 109587 h 685453"/>
                <a:gd name="connsiteX1" fmla="*/ 76200 w 3100388"/>
                <a:gd name="connsiteY1" fmla="*/ 23862 h 685453"/>
                <a:gd name="connsiteX2" fmla="*/ 123825 w 3100388"/>
                <a:gd name="connsiteY2" fmla="*/ 50 h 685453"/>
                <a:gd name="connsiteX3" fmla="*/ 190500 w 3100388"/>
                <a:gd name="connsiteY3" fmla="*/ 19100 h 685453"/>
                <a:gd name="connsiteX4" fmla="*/ 233363 w 3100388"/>
                <a:gd name="connsiteY4" fmla="*/ 66725 h 685453"/>
                <a:gd name="connsiteX5" fmla="*/ 266700 w 3100388"/>
                <a:gd name="connsiteY5" fmla="*/ 142925 h 685453"/>
                <a:gd name="connsiteX6" fmla="*/ 300038 w 3100388"/>
                <a:gd name="connsiteY6" fmla="*/ 209600 h 685453"/>
                <a:gd name="connsiteX7" fmla="*/ 338138 w 3100388"/>
                <a:gd name="connsiteY7" fmla="*/ 261987 h 685453"/>
                <a:gd name="connsiteX8" fmla="*/ 400050 w 3100388"/>
                <a:gd name="connsiteY8" fmla="*/ 281037 h 685453"/>
                <a:gd name="connsiteX9" fmla="*/ 457200 w 3100388"/>
                <a:gd name="connsiteY9" fmla="*/ 252462 h 685453"/>
                <a:gd name="connsiteX10" fmla="*/ 519113 w 3100388"/>
                <a:gd name="connsiteY10" fmla="*/ 195312 h 685453"/>
                <a:gd name="connsiteX11" fmla="*/ 590550 w 3100388"/>
                <a:gd name="connsiteY11" fmla="*/ 138162 h 685453"/>
                <a:gd name="connsiteX12" fmla="*/ 633413 w 3100388"/>
                <a:gd name="connsiteY12" fmla="*/ 114350 h 685453"/>
                <a:gd name="connsiteX13" fmla="*/ 700088 w 3100388"/>
                <a:gd name="connsiteY13" fmla="*/ 119112 h 685453"/>
                <a:gd name="connsiteX14" fmla="*/ 742950 w 3100388"/>
                <a:gd name="connsiteY14" fmla="*/ 190550 h 685453"/>
                <a:gd name="connsiteX15" fmla="*/ 766763 w 3100388"/>
                <a:gd name="connsiteY15" fmla="*/ 242937 h 685453"/>
                <a:gd name="connsiteX16" fmla="*/ 790575 w 3100388"/>
                <a:gd name="connsiteY16" fmla="*/ 290562 h 685453"/>
                <a:gd name="connsiteX17" fmla="*/ 819150 w 3100388"/>
                <a:gd name="connsiteY17" fmla="*/ 338187 h 685453"/>
                <a:gd name="connsiteX18" fmla="*/ 852488 w 3100388"/>
                <a:gd name="connsiteY18" fmla="*/ 390575 h 685453"/>
                <a:gd name="connsiteX19" fmla="*/ 895350 w 3100388"/>
                <a:gd name="connsiteY19" fmla="*/ 462012 h 685453"/>
                <a:gd name="connsiteX20" fmla="*/ 942975 w 3100388"/>
                <a:gd name="connsiteY20" fmla="*/ 528687 h 685453"/>
                <a:gd name="connsiteX21" fmla="*/ 985838 w 3100388"/>
                <a:gd name="connsiteY21" fmla="*/ 547737 h 685453"/>
                <a:gd name="connsiteX22" fmla="*/ 1028700 w 3100388"/>
                <a:gd name="connsiteY22" fmla="*/ 533450 h 685453"/>
                <a:gd name="connsiteX23" fmla="*/ 1066800 w 3100388"/>
                <a:gd name="connsiteY23" fmla="*/ 423912 h 685453"/>
                <a:gd name="connsiteX24" fmla="*/ 1143000 w 3100388"/>
                <a:gd name="connsiteY24" fmla="*/ 171500 h 685453"/>
                <a:gd name="connsiteX25" fmla="*/ 1171575 w 3100388"/>
                <a:gd name="connsiteY25" fmla="*/ 109587 h 685453"/>
                <a:gd name="connsiteX26" fmla="*/ 1228725 w 3100388"/>
                <a:gd name="connsiteY26" fmla="*/ 76250 h 685453"/>
                <a:gd name="connsiteX27" fmla="*/ 1285875 w 3100388"/>
                <a:gd name="connsiteY27" fmla="*/ 85775 h 685453"/>
                <a:gd name="connsiteX28" fmla="*/ 1328738 w 3100388"/>
                <a:gd name="connsiteY28" fmla="*/ 128637 h 685453"/>
                <a:gd name="connsiteX29" fmla="*/ 1381125 w 3100388"/>
                <a:gd name="connsiteY29" fmla="*/ 214362 h 685453"/>
                <a:gd name="connsiteX30" fmla="*/ 1438275 w 3100388"/>
                <a:gd name="connsiteY30" fmla="*/ 271512 h 685453"/>
                <a:gd name="connsiteX31" fmla="*/ 1485900 w 3100388"/>
                <a:gd name="connsiteY31" fmla="*/ 295325 h 685453"/>
                <a:gd name="connsiteX32" fmla="*/ 1543050 w 3100388"/>
                <a:gd name="connsiteY32" fmla="*/ 266750 h 685453"/>
                <a:gd name="connsiteX33" fmla="*/ 1600200 w 3100388"/>
                <a:gd name="connsiteY33" fmla="*/ 204837 h 685453"/>
                <a:gd name="connsiteX34" fmla="*/ 1638300 w 3100388"/>
                <a:gd name="connsiteY34" fmla="*/ 157212 h 685453"/>
                <a:gd name="connsiteX35" fmla="*/ 1724025 w 3100388"/>
                <a:gd name="connsiteY35" fmla="*/ 157212 h 685453"/>
                <a:gd name="connsiteX36" fmla="*/ 1776413 w 3100388"/>
                <a:gd name="connsiteY36" fmla="*/ 200075 h 685453"/>
                <a:gd name="connsiteX37" fmla="*/ 1819275 w 3100388"/>
                <a:gd name="connsiteY37" fmla="*/ 257225 h 685453"/>
                <a:gd name="connsiteX38" fmla="*/ 2000250 w 3100388"/>
                <a:gd name="connsiteY38" fmla="*/ 562025 h 685453"/>
                <a:gd name="connsiteX39" fmla="*/ 2066925 w 3100388"/>
                <a:gd name="connsiteY39" fmla="*/ 666800 h 685453"/>
                <a:gd name="connsiteX40" fmla="*/ 2833688 w 3100388"/>
                <a:gd name="connsiteY40" fmla="*/ 204837 h 685453"/>
                <a:gd name="connsiteX41" fmla="*/ 2900363 w 3100388"/>
                <a:gd name="connsiteY41" fmla="*/ 223887 h 685453"/>
                <a:gd name="connsiteX42" fmla="*/ 2967038 w 3100388"/>
                <a:gd name="connsiteY42" fmla="*/ 214362 h 685453"/>
                <a:gd name="connsiteX43" fmla="*/ 3038475 w 3100388"/>
                <a:gd name="connsiteY43" fmla="*/ 157212 h 685453"/>
                <a:gd name="connsiteX44" fmla="*/ 3100388 w 3100388"/>
                <a:gd name="connsiteY44" fmla="*/ 104825 h 685453"/>
                <a:gd name="connsiteX0" fmla="*/ 0 w 3100388"/>
                <a:gd name="connsiteY0" fmla="*/ 109587 h 684183"/>
                <a:gd name="connsiteX1" fmla="*/ 76200 w 3100388"/>
                <a:gd name="connsiteY1" fmla="*/ 23862 h 684183"/>
                <a:gd name="connsiteX2" fmla="*/ 123825 w 3100388"/>
                <a:gd name="connsiteY2" fmla="*/ 50 h 684183"/>
                <a:gd name="connsiteX3" fmla="*/ 190500 w 3100388"/>
                <a:gd name="connsiteY3" fmla="*/ 19100 h 684183"/>
                <a:gd name="connsiteX4" fmla="*/ 233363 w 3100388"/>
                <a:gd name="connsiteY4" fmla="*/ 66725 h 684183"/>
                <a:gd name="connsiteX5" fmla="*/ 266700 w 3100388"/>
                <a:gd name="connsiteY5" fmla="*/ 142925 h 684183"/>
                <a:gd name="connsiteX6" fmla="*/ 300038 w 3100388"/>
                <a:gd name="connsiteY6" fmla="*/ 209600 h 684183"/>
                <a:gd name="connsiteX7" fmla="*/ 338138 w 3100388"/>
                <a:gd name="connsiteY7" fmla="*/ 261987 h 684183"/>
                <a:gd name="connsiteX8" fmla="*/ 400050 w 3100388"/>
                <a:gd name="connsiteY8" fmla="*/ 281037 h 684183"/>
                <a:gd name="connsiteX9" fmla="*/ 457200 w 3100388"/>
                <a:gd name="connsiteY9" fmla="*/ 252462 h 684183"/>
                <a:gd name="connsiteX10" fmla="*/ 519113 w 3100388"/>
                <a:gd name="connsiteY10" fmla="*/ 195312 h 684183"/>
                <a:gd name="connsiteX11" fmla="*/ 590550 w 3100388"/>
                <a:gd name="connsiteY11" fmla="*/ 138162 h 684183"/>
                <a:gd name="connsiteX12" fmla="*/ 633413 w 3100388"/>
                <a:gd name="connsiteY12" fmla="*/ 114350 h 684183"/>
                <a:gd name="connsiteX13" fmla="*/ 700088 w 3100388"/>
                <a:gd name="connsiteY13" fmla="*/ 119112 h 684183"/>
                <a:gd name="connsiteX14" fmla="*/ 742950 w 3100388"/>
                <a:gd name="connsiteY14" fmla="*/ 190550 h 684183"/>
                <a:gd name="connsiteX15" fmla="*/ 766763 w 3100388"/>
                <a:gd name="connsiteY15" fmla="*/ 242937 h 684183"/>
                <a:gd name="connsiteX16" fmla="*/ 790575 w 3100388"/>
                <a:gd name="connsiteY16" fmla="*/ 290562 h 684183"/>
                <a:gd name="connsiteX17" fmla="*/ 819150 w 3100388"/>
                <a:gd name="connsiteY17" fmla="*/ 338187 h 684183"/>
                <a:gd name="connsiteX18" fmla="*/ 852488 w 3100388"/>
                <a:gd name="connsiteY18" fmla="*/ 390575 h 684183"/>
                <a:gd name="connsiteX19" fmla="*/ 895350 w 3100388"/>
                <a:gd name="connsiteY19" fmla="*/ 462012 h 684183"/>
                <a:gd name="connsiteX20" fmla="*/ 942975 w 3100388"/>
                <a:gd name="connsiteY20" fmla="*/ 528687 h 684183"/>
                <a:gd name="connsiteX21" fmla="*/ 985838 w 3100388"/>
                <a:gd name="connsiteY21" fmla="*/ 547737 h 684183"/>
                <a:gd name="connsiteX22" fmla="*/ 1028700 w 3100388"/>
                <a:gd name="connsiteY22" fmla="*/ 533450 h 684183"/>
                <a:gd name="connsiteX23" fmla="*/ 1066800 w 3100388"/>
                <a:gd name="connsiteY23" fmla="*/ 423912 h 684183"/>
                <a:gd name="connsiteX24" fmla="*/ 1143000 w 3100388"/>
                <a:gd name="connsiteY24" fmla="*/ 171500 h 684183"/>
                <a:gd name="connsiteX25" fmla="*/ 1171575 w 3100388"/>
                <a:gd name="connsiteY25" fmla="*/ 109587 h 684183"/>
                <a:gd name="connsiteX26" fmla="*/ 1228725 w 3100388"/>
                <a:gd name="connsiteY26" fmla="*/ 76250 h 684183"/>
                <a:gd name="connsiteX27" fmla="*/ 1285875 w 3100388"/>
                <a:gd name="connsiteY27" fmla="*/ 85775 h 684183"/>
                <a:gd name="connsiteX28" fmla="*/ 1328738 w 3100388"/>
                <a:gd name="connsiteY28" fmla="*/ 128637 h 684183"/>
                <a:gd name="connsiteX29" fmla="*/ 1381125 w 3100388"/>
                <a:gd name="connsiteY29" fmla="*/ 214362 h 684183"/>
                <a:gd name="connsiteX30" fmla="*/ 1438275 w 3100388"/>
                <a:gd name="connsiteY30" fmla="*/ 271512 h 684183"/>
                <a:gd name="connsiteX31" fmla="*/ 1485900 w 3100388"/>
                <a:gd name="connsiteY31" fmla="*/ 295325 h 684183"/>
                <a:gd name="connsiteX32" fmla="*/ 1543050 w 3100388"/>
                <a:gd name="connsiteY32" fmla="*/ 266750 h 684183"/>
                <a:gd name="connsiteX33" fmla="*/ 1600200 w 3100388"/>
                <a:gd name="connsiteY33" fmla="*/ 204837 h 684183"/>
                <a:gd name="connsiteX34" fmla="*/ 1638300 w 3100388"/>
                <a:gd name="connsiteY34" fmla="*/ 157212 h 684183"/>
                <a:gd name="connsiteX35" fmla="*/ 1724025 w 3100388"/>
                <a:gd name="connsiteY35" fmla="*/ 157212 h 684183"/>
                <a:gd name="connsiteX36" fmla="*/ 1776413 w 3100388"/>
                <a:gd name="connsiteY36" fmla="*/ 200075 h 684183"/>
                <a:gd name="connsiteX37" fmla="*/ 1819275 w 3100388"/>
                <a:gd name="connsiteY37" fmla="*/ 257225 h 684183"/>
                <a:gd name="connsiteX38" fmla="*/ 2000250 w 3100388"/>
                <a:gd name="connsiteY38" fmla="*/ 562025 h 684183"/>
                <a:gd name="connsiteX39" fmla="*/ 2066925 w 3100388"/>
                <a:gd name="connsiteY39" fmla="*/ 666800 h 684183"/>
                <a:gd name="connsiteX40" fmla="*/ 2900363 w 3100388"/>
                <a:gd name="connsiteY40" fmla="*/ 223887 h 684183"/>
                <a:gd name="connsiteX41" fmla="*/ 2967038 w 3100388"/>
                <a:gd name="connsiteY41" fmla="*/ 214362 h 684183"/>
                <a:gd name="connsiteX42" fmla="*/ 3038475 w 3100388"/>
                <a:gd name="connsiteY42" fmla="*/ 157212 h 684183"/>
                <a:gd name="connsiteX43" fmla="*/ 3100388 w 3100388"/>
                <a:gd name="connsiteY43" fmla="*/ 104825 h 684183"/>
                <a:gd name="connsiteX0" fmla="*/ 0 w 3100388"/>
                <a:gd name="connsiteY0" fmla="*/ 109587 h 684817"/>
                <a:gd name="connsiteX1" fmla="*/ 76200 w 3100388"/>
                <a:gd name="connsiteY1" fmla="*/ 23862 h 684817"/>
                <a:gd name="connsiteX2" fmla="*/ 123825 w 3100388"/>
                <a:gd name="connsiteY2" fmla="*/ 50 h 684817"/>
                <a:gd name="connsiteX3" fmla="*/ 190500 w 3100388"/>
                <a:gd name="connsiteY3" fmla="*/ 19100 h 684817"/>
                <a:gd name="connsiteX4" fmla="*/ 233363 w 3100388"/>
                <a:gd name="connsiteY4" fmla="*/ 66725 h 684817"/>
                <a:gd name="connsiteX5" fmla="*/ 266700 w 3100388"/>
                <a:gd name="connsiteY5" fmla="*/ 142925 h 684817"/>
                <a:gd name="connsiteX6" fmla="*/ 300038 w 3100388"/>
                <a:gd name="connsiteY6" fmla="*/ 209600 h 684817"/>
                <a:gd name="connsiteX7" fmla="*/ 338138 w 3100388"/>
                <a:gd name="connsiteY7" fmla="*/ 261987 h 684817"/>
                <a:gd name="connsiteX8" fmla="*/ 400050 w 3100388"/>
                <a:gd name="connsiteY8" fmla="*/ 281037 h 684817"/>
                <a:gd name="connsiteX9" fmla="*/ 457200 w 3100388"/>
                <a:gd name="connsiteY9" fmla="*/ 252462 h 684817"/>
                <a:gd name="connsiteX10" fmla="*/ 519113 w 3100388"/>
                <a:gd name="connsiteY10" fmla="*/ 195312 h 684817"/>
                <a:gd name="connsiteX11" fmla="*/ 590550 w 3100388"/>
                <a:gd name="connsiteY11" fmla="*/ 138162 h 684817"/>
                <a:gd name="connsiteX12" fmla="*/ 633413 w 3100388"/>
                <a:gd name="connsiteY12" fmla="*/ 114350 h 684817"/>
                <a:gd name="connsiteX13" fmla="*/ 700088 w 3100388"/>
                <a:gd name="connsiteY13" fmla="*/ 119112 h 684817"/>
                <a:gd name="connsiteX14" fmla="*/ 742950 w 3100388"/>
                <a:gd name="connsiteY14" fmla="*/ 190550 h 684817"/>
                <a:gd name="connsiteX15" fmla="*/ 766763 w 3100388"/>
                <a:gd name="connsiteY15" fmla="*/ 242937 h 684817"/>
                <a:gd name="connsiteX16" fmla="*/ 790575 w 3100388"/>
                <a:gd name="connsiteY16" fmla="*/ 290562 h 684817"/>
                <a:gd name="connsiteX17" fmla="*/ 819150 w 3100388"/>
                <a:gd name="connsiteY17" fmla="*/ 338187 h 684817"/>
                <a:gd name="connsiteX18" fmla="*/ 852488 w 3100388"/>
                <a:gd name="connsiteY18" fmla="*/ 390575 h 684817"/>
                <a:gd name="connsiteX19" fmla="*/ 895350 w 3100388"/>
                <a:gd name="connsiteY19" fmla="*/ 462012 h 684817"/>
                <a:gd name="connsiteX20" fmla="*/ 942975 w 3100388"/>
                <a:gd name="connsiteY20" fmla="*/ 528687 h 684817"/>
                <a:gd name="connsiteX21" fmla="*/ 985838 w 3100388"/>
                <a:gd name="connsiteY21" fmla="*/ 547737 h 684817"/>
                <a:gd name="connsiteX22" fmla="*/ 1028700 w 3100388"/>
                <a:gd name="connsiteY22" fmla="*/ 533450 h 684817"/>
                <a:gd name="connsiteX23" fmla="*/ 1066800 w 3100388"/>
                <a:gd name="connsiteY23" fmla="*/ 423912 h 684817"/>
                <a:gd name="connsiteX24" fmla="*/ 1143000 w 3100388"/>
                <a:gd name="connsiteY24" fmla="*/ 171500 h 684817"/>
                <a:gd name="connsiteX25" fmla="*/ 1171575 w 3100388"/>
                <a:gd name="connsiteY25" fmla="*/ 109587 h 684817"/>
                <a:gd name="connsiteX26" fmla="*/ 1228725 w 3100388"/>
                <a:gd name="connsiteY26" fmla="*/ 76250 h 684817"/>
                <a:gd name="connsiteX27" fmla="*/ 1285875 w 3100388"/>
                <a:gd name="connsiteY27" fmla="*/ 85775 h 684817"/>
                <a:gd name="connsiteX28" fmla="*/ 1328738 w 3100388"/>
                <a:gd name="connsiteY28" fmla="*/ 128637 h 684817"/>
                <a:gd name="connsiteX29" fmla="*/ 1381125 w 3100388"/>
                <a:gd name="connsiteY29" fmla="*/ 214362 h 684817"/>
                <a:gd name="connsiteX30" fmla="*/ 1438275 w 3100388"/>
                <a:gd name="connsiteY30" fmla="*/ 271512 h 684817"/>
                <a:gd name="connsiteX31" fmla="*/ 1485900 w 3100388"/>
                <a:gd name="connsiteY31" fmla="*/ 295325 h 684817"/>
                <a:gd name="connsiteX32" fmla="*/ 1543050 w 3100388"/>
                <a:gd name="connsiteY32" fmla="*/ 266750 h 684817"/>
                <a:gd name="connsiteX33" fmla="*/ 1600200 w 3100388"/>
                <a:gd name="connsiteY33" fmla="*/ 204837 h 684817"/>
                <a:gd name="connsiteX34" fmla="*/ 1638300 w 3100388"/>
                <a:gd name="connsiteY34" fmla="*/ 157212 h 684817"/>
                <a:gd name="connsiteX35" fmla="*/ 1724025 w 3100388"/>
                <a:gd name="connsiteY35" fmla="*/ 157212 h 684817"/>
                <a:gd name="connsiteX36" fmla="*/ 1776413 w 3100388"/>
                <a:gd name="connsiteY36" fmla="*/ 200075 h 684817"/>
                <a:gd name="connsiteX37" fmla="*/ 1819275 w 3100388"/>
                <a:gd name="connsiteY37" fmla="*/ 257225 h 684817"/>
                <a:gd name="connsiteX38" fmla="*/ 2000250 w 3100388"/>
                <a:gd name="connsiteY38" fmla="*/ 562025 h 684817"/>
                <a:gd name="connsiteX39" fmla="*/ 2066925 w 3100388"/>
                <a:gd name="connsiteY39" fmla="*/ 666800 h 684817"/>
                <a:gd name="connsiteX40" fmla="*/ 2967038 w 3100388"/>
                <a:gd name="connsiteY40" fmla="*/ 214362 h 684817"/>
                <a:gd name="connsiteX41" fmla="*/ 3038475 w 3100388"/>
                <a:gd name="connsiteY41" fmla="*/ 157212 h 684817"/>
                <a:gd name="connsiteX42" fmla="*/ 3100388 w 3100388"/>
                <a:gd name="connsiteY42" fmla="*/ 104825 h 684817"/>
                <a:gd name="connsiteX0" fmla="*/ 0 w 3100388"/>
                <a:gd name="connsiteY0" fmla="*/ 109587 h 688666"/>
                <a:gd name="connsiteX1" fmla="*/ 76200 w 3100388"/>
                <a:gd name="connsiteY1" fmla="*/ 23862 h 688666"/>
                <a:gd name="connsiteX2" fmla="*/ 123825 w 3100388"/>
                <a:gd name="connsiteY2" fmla="*/ 50 h 688666"/>
                <a:gd name="connsiteX3" fmla="*/ 190500 w 3100388"/>
                <a:gd name="connsiteY3" fmla="*/ 19100 h 688666"/>
                <a:gd name="connsiteX4" fmla="*/ 233363 w 3100388"/>
                <a:gd name="connsiteY4" fmla="*/ 66725 h 688666"/>
                <a:gd name="connsiteX5" fmla="*/ 266700 w 3100388"/>
                <a:gd name="connsiteY5" fmla="*/ 142925 h 688666"/>
                <a:gd name="connsiteX6" fmla="*/ 300038 w 3100388"/>
                <a:gd name="connsiteY6" fmla="*/ 209600 h 688666"/>
                <a:gd name="connsiteX7" fmla="*/ 338138 w 3100388"/>
                <a:gd name="connsiteY7" fmla="*/ 261987 h 688666"/>
                <a:gd name="connsiteX8" fmla="*/ 400050 w 3100388"/>
                <a:gd name="connsiteY8" fmla="*/ 281037 h 688666"/>
                <a:gd name="connsiteX9" fmla="*/ 457200 w 3100388"/>
                <a:gd name="connsiteY9" fmla="*/ 252462 h 688666"/>
                <a:gd name="connsiteX10" fmla="*/ 519113 w 3100388"/>
                <a:gd name="connsiteY10" fmla="*/ 195312 h 688666"/>
                <a:gd name="connsiteX11" fmla="*/ 590550 w 3100388"/>
                <a:gd name="connsiteY11" fmla="*/ 138162 h 688666"/>
                <a:gd name="connsiteX12" fmla="*/ 633413 w 3100388"/>
                <a:gd name="connsiteY12" fmla="*/ 114350 h 688666"/>
                <a:gd name="connsiteX13" fmla="*/ 700088 w 3100388"/>
                <a:gd name="connsiteY13" fmla="*/ 119112 h 688666"/>
                <a:gd name="connsiteX14" fmla="*/ 742950 w 3100388"/>
                <a:gd name="connsiteY14" fmla="*/ 190550 h 688666"/>
                <a:gd name="connsiteX15" fmla="*/ 766763 w 3100388"/>
                <a:gd name="connsiteY15" fmla="*/ 242937 h 688666"/>
                <a:gd name="connsiteX16" fmla="*/ 790575 w 3100388"/>
                <a:gd name="connsiteY16" fmla="*/ 290562 h 688666"/>
                <a:gd name="connsiteX17" fmla="*/ 819150 w 3100388"/>
                <a:gd name="connsiteY17" fmla="*/ 338187 h 688666"/>
                <a:gd name="connsiteX18" fmla="*/ 852488 w 3100388"/>
                <a:gd name="connsiteY18" fmla="*/ 390575 h 688666"/>
                <a:gd name="connsiteX19" fmla="*/ 895350 w 3100388"/>
                <a:gd name="connsiteY19" fmla="*/ 462012 h 688666"/>
                <a:gd name="connsiteX20" fmla="*/ 942975 w 3100388"/>
                <a:gd name="connsiteY20" fmla="*/ 528687 h 688666"/>
                <a:gd name="connsiteX21" fmla="*/ 985838 w 3100388"/>
                <a:gd name="connsiteY21" fmla="*/ 547737 h 688666"/>
                <a:gd name="connsiteX22" fmla="*/ 1028700 w 3100388"/>
                <a:gd name="connsiteY22" fmla="*/ 533450 h 688666"/>
                <a:gd name="connsiteX23" fmla="*/ 1066800 w 3100388"/>
                <a:gd name="connsiteY23" fmla="*/ 423912 h 688666"/>
                <a:gd name="connsiteX24" fmla="*/ 1143000 w 3100388"/>
                <a:gd name="connsiteY24" fmla="*/ 171500 h 688666"/>
                <a:gd name="connsiteX25" fmla="*/ 1171575 w 3100388"/>
                <a:gd name="connsiteY25" fmla="*/ 109587 h 688666"/>
                <a:gd name="connsiteX26" fmla="*/ 1228725 w 3100388"/>
                <a:gd name="connsiteY26" fmla="*/ 76250 h 688666"/>
                <a:gd name="connsiteX27" fmla="*/ 1285875 w 3100388"/>
                <a:gd name="connsiteY27" fmla="*/ 85775 h 688666"/>
                <a:gd name="connsiteX28" fmla="*/ 1328738 w 3100388"/>
                <a:gd name="connsiteY28" fmla="*/ 128637 h 688666"/>
                <a:gd name="connsiteX29" fmla="*/ 1381125 w 3100388"/>
                <a:gd name="connsiteY29" fmla="*/ 214362 h 688666"/>
                <a:gd name="connsiteX30" fmla="*/ 1438275 w 3100388"/>
                <a:gd name="connsiteY30" fmla="*/ 271512 h 688666"/>
                <a:gd name="connsiteX31" fmla="*/ 1485900 w 3100388"/>
                <a:gd name="connsiteY31" fmla="*/ 295325 h 688666"/>
                <a:gd name="connsiteX32" fmla="*/ 1543050 w 3100388"/>
                <a:gd name="connsiteY32" fmla="*/ 266750 h 688666"/>
                <a:gd name="connsiteX33" fmla="*/ 1600200 w 3100388"/>
                <a:gd name="connsiteY33" fmla="*/ 204837 h 688666"/>
                <a:gd name="connsiteX34" fmla="*/ 1638300 w 3100388"/>
                <a:gd name="connsiteY34" fmla="*/ 157212 h 688666"/>
                <a:gd name="connsiteX35" fmla="*/ 1724025 w 3100388"/>
                <a:gd name="connsiteY35" fmla="*/ 157212 h 688666"/>
                <a:gd name="connsiteX36" fmla="*/ 1776413 w 3100388"/>
                <a:gd name="connsiteY36" fmla="*/ 200075 h 688666"/>
                <a:gd name="connsiteX37" fmla="*/ 1819275 w 3100388"/>
                <a:gd name="connsiteY37" fmla="*/ 257225 h 688666"/>
                <a:gd name="connsiteX38" fmla="*/ 2000250 w 3100388"/>
                <a:gd name="connsiteY38" fmla="*/ 562025 h 688666"/>
                <a:gd name="connsiteX39" fmla="*/ 2066925 w 3100388"/>
                <a:gd name="connsiteY39" fmla="*/ 666800 h 688666"/>
                <a:gd name="connsiteX40" fmla="*/ 3038475 w 3100388"/>
                <a:gd name="connsiteY40" fmla="*/ 157212 h 688666"/>
                <a:gd name="connsiteX41" fmla="*/ 3100388 w 3100388"/>
                <a:gd name="connsiteY41" fmla="*/ 104825 h 688666"/>
                <a:gd name="connsiteX0" fmla="*/ 0 w 3100388"/>
                <a:gd name="connsiteY0" fmla="*/ 109587 h 692252"/>
                <a:gd name="connsiteX1" fmla="*/ 76200 w 3100388"/>
                <a:gd name="connsiteY1" fmla="*/ 23862 h 692252"/>
                <a:gd name="connsiteX2" fmla="*/ 123825 w 3100388"/>
                <a:gd name="connsiteY2" fmla="*/ 50 h 692252"/>
                <a:gd name="connsiteX3" fmla="*/ 190500 w 3100388"/>
                <a:gd name="connsiteY3" fmla="*/ 19100 h 692252"/>
                <a:gd name="connsiteX4" fmla="*/ 233363 w 3100388"/>
                <a:gd name="connsiteY4" fmla="*/ 66725 h 692252"/>
                <a:gd name="connsiteX5" fmla="*/ 266700 w 3100388"/>
                <a:gd name="connsiteY5" fmla="*/ 142925 h 692252"/>
                <a:gd name="connsiteX6" fmla="*/ 300038 w 3100388"/>
                <a:gd name="connsiteY6" fmla="*/ 209600 h 692252"/>
                <a:gd name="connsiteX7" fmla="*/ 338138 w 3100388"/>
                <a:gd name="connsiteY7" fmla="*/ 261987 h 692252"/>
                <a:gd name="connsiteX8" fmla="*/ 400050 w 3100388"/>
                <a:gd name="connsiteY8" fmla="*/ 281037 h 692252"/>
                <a:gd name="connsiteX9" fmla="*/ 457200 w 3100388"/>
                <a:gd name="connsiteY9" fmla="*/ 252462 h 692252"/>
                <a:gd name="connsiteX10" fmla="*/ 519113 w 3100388"/>
                <a:gd name="connsiteY10" fmla="*/ 195312 h 692252"/>
                <a:gd name="connsiteX11" fmla="*/ 590550 w 3100388"/>
                <a:gd name="connsiteY11" fmla="*/ 138162 h 692252"/>
                <a:gd name="connsiteX12" fmla="*/ 633413 w 3100388"/>
                <a:gd name="connsiteY12" fmla="*/ 114350 h 692252"/>
                <a:gd name="connsiteX13" fmla="*/ 700088 w 3100388"/>
                <a:gd name="connsiteY13" fmla="*/ 119112 h 692252"/>
                <a:gd name="connsiteX14" fmla="*/ 742950 w 3100388"/>
                <a:gd name="connsiteY14" fmla="*/ 190550 h 692252"/>
                <a:gd name="connsiteX15" fmla="*/ 766763 w 3100388"/>
                <a:gd name="connsiteY15" fmla="*/ 242937 h 692252"/>
                <a:gd name="connsiteX16" fmla="*/ 790575 w 3100388"/>
                <a:gd name="connsiteY16" fmla="*/ 290562 h 692252"/>
                <a:gd name="connsiteX17" fmla="*/ 819150 w 3100388"/>
                <a:gd name="connsiteY17" fmla="*/ 338187 h 692252"/>
                <a:gd name="connsiteX18" fmla="*/ 852488 w 3100388"/>
                <a:gd name="connsiteY18" fmla="*/ 390575 h 692252"/>
                <a:gd name="connsiteX19" fmla="*/ 895350 w 3100388"/>
                <a:gd name="connsiteY19" fmla="*/ 462012 h 692252"/>
                <a:gd name="connsiteX20" fmla="*/ 942975 w 3100388"/>
                <a:gd name="connsiteY20" fmla="*/ 528687 h 692252"/>
                <a:gd name="connsiteX21" fmla="*/ 985838 w 3100388"/>
                <a:gd name="connsiteY21" fmla="*/ 547737 h 692252"/>
                <a:gd name="connsiteX22" fmla="*/ 1028700 w 3100388"/>
                <a:gd name="connsiteY22" fmla="*/ 533450 h 692252"/>
                <a:gd name="connsiteX23" fmla="*/ 1066800 w 3100388"/>
                <a:gd name="connsiteY23" fmla="*/ 423912 h 692252"/>
                <a:gd name="connsiteX24" fmla="*/ 1143000 w 3100388"/>
                <a:gd name="connsiteY24" fmla="*/ 171500 h 692252"/>
                <a:gd name="connsiteX25" fmla="*/ 1171575 w 3100388"/>
                <a:gd name="connsiteY25" fmla="*/ 109587 h 692252"/>
                <a:gd name="connsiteX26" fmla="*/ 1228725 w 3100388"/>
                <a:gd name="connsiteY26" fmla="*/ 76250 h 692252"/>
                <a:gd name="connsiteX27" fmla="*/ 1285875 w 3100388"/>
                <a:gd name="connsiteY27" fmla="*/ 85775 h 692252"/>
                <a:gd name="connsiteX28" fmla="*/ 1328738 w 3100388"/>
                <a:gd name="connsiteY28" fmla="*/ 128637 h 692252"/>
                <a:gd name="connsiteX29" fmla="*/ 1381125 w 3100388"/>
                <a:gd name="connsiteY29" fmla="*/ 214362 h 692252"/>
                <a:gd name="connsiteX30" fmla="*/ 1438275 w 3100388"/>
                <a:gd name="connsiteY30" fmla="*/ 271512 h 692252"/>
                <a:gd name="connsiteX31" fmla="*/ 1485900 w 3100388"/>
                <a:gd name="connsiteY31" fmla="*/ 295325 h 692252"/>
                <a:gd name="connsiteX32" fmla="*/ 1543050 w 3100388"/>
                <a:gd name="connsiteY32" fmla="*/ 266750 h 692252"/>
                <a:gd name="connsiteX33" fmla="*/ 1600200 w 3100388"/>
                <a:gd name="connsiteY33" fmla="*/ 204837 h 692252"/>
                <a:gd name="connsiteX34" fmla="*/ 1638300 w 3100388"/>
                <a:gd name="connsiteY34" fmla="*/ 157212 h 692252"/>
                <a:gd name="connsiteX35" fmla="*/ 1724025 w 3100388"/>
                <a:gd name="connsiteY35" fmla="*/ 157212 h 692252"/>
                <a:gd name="connsiteX36" fmla="*/ 1776413 w 3100388"/>
                <a:gd name="connsiteY36" fmla="*/ 200075 h 692252"/>
                <a:gd name="connsiteX37" fmla="*/ 1819275 w 3100388"/>
                <a:gd name="connsiteY37" fmla="*/ 257225 h 692252"/>
                <a:gd name="connsiteX38" fmla="*/ 2000250 w 3100388"/>
                <a:gd name="connsiteY38" fmla="*/ 562025 h 692252"/>
                <a:gd name="connsiteX39" fmla="*/ 2066925 w 3100388"/>
                <a:gd name="connsiteY39" fmla="*/ 666800 h 692252"/>
                <a:gd name="connsiteX40" fmla="*/ 3100388 w 3100388"/>
                <a:gd name="connsiteY40" fmla="*/ 104825 h 692252"/>
                <a:gd name="connsiteX0" fmla="*/ 0 w 2066925"/>
                <a:gd name="connsiteY0" fmla="*/ 109587 h 692252"/>
                <a:gd name="connsiteX1" fmla="*/ 76200 w 2066925"/>
                <a:gd name="connsiteY1" fmla="*/ 23862 h 692252"/>
                <a:gd name="connsiteX2" fmla="*/ 123825 w 2066925"/>
                <a:gd name="connsiteY2" fmla="*/ 50 h 692252"/>
                <a:gd name="connsiteX3" fmla="*/ 190500 w 2066925"/>
                <a:gd name="connsiteY3" fmla="*/ 19100 h 692252"/>
                <a:gd name="connsiteX4" fmla="*/ 233363 w 2066925"/>
                <a:gd name="connsiteY4" fmla="*/ 66725 h 692252"/>
                <a:gd name="connsiteX5" fmla="*/ 266700 w 2066925"/>
                <a:gd name="connsiteY5" fmla="*/ 142925 h 692252"/>
                <a:gd name="connsiteX6" fmla="*/ 300038 w 2066925"/>
                <a:gd name="connsiteY6" fmla="*/ 209600 h 692252"/>
                <a:gd name="connsiteX7" fmla="*/ 338138 w 2066925"/>
                <a:gd name="connsiteY7" fmla="*/ 261987 h 692252"/>
                <a:gd name="connsiteX8" fmla="*/ 400050 w 2066925"/>
                <a:gd name="connsiteY8" fmla="*/ 281037 h 692252"/>
                <a:gd name="connsiteX9" fmla="*/ 457200 w 2066925"/>
                <a:gd name="connsiteY9" fmla="*/ 252462 h 692252"/>
                <a:gd name="connsiteX10" fmla="*/ 519113 w 2066925"/>
                <a:gd name="connsiteY10" fmla="*/ 195312 h 692252"/>
                <a:gd name="connsiteX11" fmla="*/ 590550 w 2066925"/>
                <a:gd name="connsiteY11" fmla="*/ 138162 h 692252"/>
                <a:gd name="connsiteX12" fmla="*/ 633413 w 2066925"/>
                <a:gd name="connsiteY12" fmla="*/ 114350 h 692252"/>
                <a:gd name="connsiteX13" fmla="*/ 700088 w 2066925"/>
                <a:gd name="connsiteY13" fmla="*/ 119112 h 692252"/>
                <a:gd name="connsiteX14" fmla="*/ 742950 w 2066925"/>
                <a:gd name="connsiteY14" fmla="*/ 190550 h 692252"/>
                <a:gd name="connsiteX15" fmla="*/ 766763 w 2066925"/>
                <a:gd name="connsiteY15" fmla="*/ 242937 h 692252"/>
                <a:gd name="connsiteX16" fmla="*/ 790575 w 2066925"/>
                <a:gd name="connsiteY16" fmla="*/ 290562 h 692252"/>
                <a:gd name="connsiteX17" fmla="*/ 819150 w 2066925"/>
                <a:gd name="connsiteY17" fmla="*/ 338187 h 692252"/>
                <a:gd name="connsiteX18" fmla="*/ 852488 w 2066925"/>
                <a:gd name="connsiteY18" fmla="*/ 390575 h 692252"/>
                <a:gd name="connsiteX19" fmla="*/ 895350 w 2066925"/>
                <a:gd name="connsiteY19" fmla="*/ 462012 h 692252"/>
                <a:gd name="connsiteX20" fmla="*/ 942975 w 2066925"/>
                <a:gd name="connsiteY20" fmla="*/ 528687 h 692252"/>
                <a:gd name="connsiteX21" fmla="*/ 985838 w 2066925"/>
                <a:gd name="connsiteY21" fmla="*/ 547737 h 692252"/>
                <a:gd name="connsiteX22" fmla="*/ 1028700 w 2066925"/>
                <a:gd name="connsiteY22" fmla="*/ 533450 h 692252"/>
                <a:gd name="connsiteX23" fmla="*/ 1066800 w 2066925"/>
                <a:gd name="connsiteY23" fmla="*/ 423912 h 692252"/>
                <a:gd name="connsiteX24" fmla="*/ 1143000 w 2066925"/>
                <a:gd name="connsiteY24" fmla="*/ 171500 h 692252"/>
                <a:gd name="connsiteX25" fmla="*/ 1171575 w 2066925"/>
                <a:gd name="connsiteY25" fmla="*/ 109587 h 692252"/>
                <a:gd name="connsiteX26" fmla="*/ 1228725 w 2066925"/>
                <a:gd name="connsiteY26" fmla="*/ 76250 h 692252"/>
                <a:gd name="connsiteX27" fmla="*/ 1285875 w 2066925"/>
                <a:gd name="connsiteY27" fmla="*/ 85775 h 692252"/>
                <a:gd name="connsiteX28" fmla="*/ 1328738 w 2066925"/>
                <a:gd name="connsiteY28" fmla="*/ 128637 h 692252"/>
                <a:gd name="connsiteX29" fmla="*/ 1381125 w 2066925"/>
                <a:gd name="connsiteY29" fmla="*/ 214362 h 692252"/>
                <a:gd name="connsiteX30" fmla="*/ 1438275 w 2066925"/>
                <a:gd name="connsiteY30" fmla="*/ 271512 h 692252"/>
                <a:gd name="connsiteX31" fmla="*/ 1485900 w 2066925"/>
                <a:gd name="connsiteY31" fmla="*/ 295325 h 692252"/>
                <a:gd name="connsiteX32" fmla="*/ 1543050 w 2066925"/>
                <a:gd name="connsiteY32" fmla="*/ 266750 h 692252"/>
                <a:gd name="connsiteX33" fmla="*/ 1600200 w 2066925"/>
                <a:gd name="connsiteY33" fmla="*/ 204837 h 692252"/>
                <a:gd name="connsiteX34" fmla="*/ 1638300 w 2066925"/>
                <a:gd name="connsiteY34" fmla="*/ 157212 h 692252"/>
                <a:gd name="connsiteX35" fmla="*/ 1724025 w 2066925"/>
                <a:gd name="connsiteY35" fmla="*/ 157212 h 692252"/>
                <a:gd name="connsiteX36" fmla="*/ 1776413 w 2066925"/>
                <a:gd name="connsiteY36" fmla="*/ 200075 h 692252"/>
                <a:gd name="connsiteX37" fmla="*/ 1819275 w 2066925"/>
                <a:gd name="connsiteY37" fmla="*/ 257225 h 692252"/>
                <a:gd name="connsiteX38" fmla="*/ 2000250 w 2066925"/>
                <a:gd name="connsiteY38" fmla="*/ 562025 h 692252"/>
                <a:gd name="connsiteX39" fmla="*/ 2066925 w 2066925"/>
                <a:gd name="connsiteY39" fmla="*/ 666800 h 692252"/>
                <a:gd name="connsiteX0" fmla="*/ 0 w 2000250"/>
                <a:gd name="connsiteY0" fmla="*/ 109587 h 562025"/>
                <a:gd name="connsiteX1" fmla="*/ 76200 w 2000250"/>
                <a:gd name="connsiteY1" fmla="*/ 23862 h 562025"/>
                <a:gd name="connsiteX2" fmla="*/ 123825 w 2000250"/>
                <a:gd name="connsiteY2" fmla="*/ 50 h 562025"/>
                <a:gd name="connsiteX3" fmla="*/ 190500 w 2000250"/>
                <a:gd name="connsiteY3" fmla="*/ 19100 h 562025"/>
                <a:gd name="connsiteX4" fmla="*/ 233363 w 2000250"/>
                <a:gd name="connsiteY4" fmla="*/ 66725 h 562025"/>
                <a:gd name="connsiteX5" fmla="*/ 266700 w 2000250"/>
                <a:gd name="connsiteY5" fmla="*/ 142925 h 562025"/>
                <a:gd name="connsiteX6" fmla="*/ 300038 w 2000250"/>
                <a:gd name="connsiteY6" fmla="*/ 209600 h 562025"/>
                <a:gd name="connsiteX7" fmla="*/ 338138 w 2000250"/>
                <a:gd name="connsiteY7" fmla="*/ 261987 h 562025"/>
                <a:gd name="connsiteX8" fmla="*/ 400050 w 2000250"/>
                <a:gd name="connsiteY8" fmla="*/ 281037 h 562025"/>
                <a:gd name="connsiteX9" fmla="*/ 457200 w 2000250"/>
                <a:gd name="connsiteY9" fmla="*/ 252462 h 562025"/>
                <a:gd name="connsiteX10" fmla="*/ 519113 w 2000250"/>
                <a:gd name="connsiteY10" fmla="*/ 195312 h 562025"/>
                <a:gd name="connsiteX11" fmla="*/ 590550 w 2000250"/>
                <a:gd name="connsiteY11" fmla="*/ 138162 h 562025"/>
                <a:gd name="connsiteX12" fmla="*/ 633413 w 2000250"/>
                <a:gd name="connsiteY12" fmla="*/ 114350 h 562025"/>
                <a:gd name="connsiteX13" fmla="*/ 700088 w 2000250"/>
                <a:gd name="connsiteY13" fmla="*/ 119112 h 562025"/>
                <a:gd name="connsiteX14" fmla="*/ 742950 w 2000250"/>
                <a:gd name="connsiteY14" fmla="*/ 190550 h 562025"/>
                <a:gd name="connsiteX15" fmla="*/ 766763 w 2000250"/>
                <a:gd name="connsiteY15" fmla="*/ 242937 h 562025"/>
                <a:gd name="connsiteX16" fmla="*/ 790575 w 2000250"/>
                <a:gd name="connsiteY16" fmla="*/ 290562 h 562025"/>
                <a:gd name="connsiteX17" fmla="*/ 819150 w 2000250"/>
                <a:gd name="connsiteY17" fmla="*/ 338187 h 562025"/>
                <a:gd name="connsiteX18" fmla="*/ 852488 w 2000250"/>
                <a:gd name="connsiteY18" fmla="*/ 390575 h 562025"/>
                <a:gd name="connsiteX19" fmla="*/ 895350 w 2000250"/>
                <a:gd name="connsiteY19" fmla="*/ 462012 h 562025"/>
                <a:gd name="connsiteX20" fmla="*/ 942975 w 2000250"/>
                <a:gd name="connsiteY20" fmla="*/ 528687 h 562025"/>
                <a:gd name="connsiteX21" fmla="*/ 985838 w 2000250"/>
                <a:gd name="connsiteY21" fmla="*/ 547737 h 562025"/>
                <a:gd name="connsiteX22" fmla="*/ 1028700 w 2000250"/>
                <a:gd name="connsiteY22" fmla="*/ 533450 h 562025"/>
                <a:gd name="connsiteX23" fmla="*/ 1066800 w 2000250"/>
                <a:gd name="connsiteY23" fmla="*/ 423912 h 562025"/>
                <a:gd name="connsiteX24" fmla="*/ 1143000 w 2000250"/>
                <a:gd name="connsiteY24" fmla="*/ 171500 h 562025"/>
                <a:gd name="connsiteX25" fmla="*/ 1171575 w 2000250"/>
                <a:gd name="connsiteY25" fmla="*/ 109587 h 562025"/>
                <a:gd name="connsiteX26" fmla="*/ 1228725 w 2000250"/>
                <a:gd name="connsiteY26" fmla="*/ 76250 h 562025"/>
                <a:gd name="connsiteX27" fmla="*/ 1285875 w 2000250"/>
                <a:gd name="connsiteY27" fmla="*/ 85775 h 562025"/>
                <a:gd name="connsiteX28" fmla="*/ 1328738 w 2000250"/>
                <a:gd name="connsiteY28" fmla="*/ 128637 h 562025"/>
                <a:gd name="connsiteX29" fmla="*/ 1381125 w 2000250"/>
                <a:gd name="connsiteY29" fmla="*/ 214362 h 562025"/>
                <a:gd name="connsiteX30" fmla="*/ 1438275 w 2000250"/>
                <a:gd name="connsiteY30" fmla="*/ 271512 h 562025"/>
                <a:gd name="connsiteX31" fmla="*/ 1485900 w 2000250"/>
                <a:gd name="connsiteY31" fmla="*/ 295325 h 562025"/>
                <a:gd name="connsiteX32" fmla="*/ 1543050 w 2000250"/>
                <a:gd name="connsiteY32" fmla="*/ 266750 h 562025"/>
                <a:gd name="connsiteX33" fmla="*/ 1600200 w 2000250"/>
                <a:gd name="connsiteY33" fmla="*/ 204837 h 562025"/>
                <a:gd name="connsiteX34" fmla="*/ 1638300 w 2000250"/>
                <a:gd name="connsiteY34" fmla="*/ 157212 h 562025"/>
                <a:gd name="connsiteX35" fmla="*/ 1724025 w 2000250"/>
                <a:gd name="connsiteY35" fmla="*/ 157212 h 562025"/>
                <a:gd name="connsiteX36" fmla="*/ 1776413 w 2000250"/>
                <a:gd name="connsiteY36" fmla="*/ 200075 h 562025"/>
                <a:gd name="connsiteX37" fmla="*/ 1819275 w 2000250"/>
                <a:gd name="connsiteY37" fmla="*/ 257225 h 562025"/>
                <a:gd name="connsiteX38" fmla="*/ 2000250 w 2000250"/>
                <a:gd name="connsiteY38" fmla="*/ 562025 h 562025"/>
                <a:gd name="connsiteX0" fmla="*/ 0 w 2000250"/>
                <a:gd name="connsiteY0" fmla="*/ 109587 h 562025"/>
                <a:gd name="connsiteX1" fmla="*/ 76200 w 2000250"/>
                <a:gd name="connsiteY1" fmla="*/ 23862 h 562025"/>
                <a:gd name="connsiteX2" fmla="*/ 123825 w 2000250"/>
                <a:gd name="connsiteY2" fmla="*/ 50 h 562025"/>
                <a:gd name="connsiteX3" fmla="*/ 190500 w 2000250"/>
                <a:gd name="connsiteY3" fmla="*/ 19100 h 562025"/>
                <a:gd name="connsiteX4" fmla="*/ 233363 w 2000250"/>
                <a:gd name="connsiteY4" fmla="*/ 66725 h 562025"/>
                <a:gd name="connsiteX5" fmla="*/ 266700 w 2000250"/>
                <a:gd name="connsiteY5" fmla="*/ 142925 h 562025"/>
                <a:gd name="connsiteX6" fmla="*/ 300038 w 2000250"/>
                <a:gd name="connsiteY6" fmla="*/ 209600 h 562025"/>
                <a:gd name="connsiteX7" fmla="*/ 338138 w 2000250"/>
                <a:gd name="connsiteY7" fmla="*/ 261987 h 562025"/>
                <a:gd name="connsiteX8" fmla="*/ 400050 w 2000250"/>
                <a:gd name="connsiteY8" fmla="*/ 281037 h 562025"/>
                <a:gd name="connsiteX9" fmla="*/ 457200 w 2000250"/>
                <a:gd name="connsiteY9" fmla="*/ 252462 h 562025"/>
                <a:gd name="connsiteX10" fmla="*/ 519113 w 2000250"/>
                <a:gd name="connsiteY10" fmla="*/ 195312 h 562025"/>
                <a:gd name="connsiteX11" fmla="*/ 590550 w 2000250"/>
                <a:gd name="connsiteY11" fmla="*/ 138162 h 562025"/>
                <a:gd name="connsiteX12" fmla="*/ 633413 w 2000250"/>
                <a:gd name="connsiteY12" fmla="*/ 114350 h 562025"/>
                <a:gd name="connsiteX13" fmla="*/ 700088 w 2000250"/>
                <a:gd name="connsiteY13" fmla="*/ 119112 h 562025"/>
                <a:gd name="connsiteX14" fmla="*/ 742950 w 2000250"/>
                <a:gd name="connsiteY14" fmla="*/ 190550 h 562025"/>
                <a:gd name="connsiteX15" fmla="*/ 766763 w 2000250"/>
                <a:gd name="connsiteY15" fmla="*/ 242937 h 562025"/>
                <a:gd name="connsiteX16" fmla="*/ 790575 w 2000250"/>
                <a:gd name="connsiteY16" fmla="*/ 290562 h 562025"/>
                <a:gd name="connsiteX17" fmla="*/ 819150 w 2000250"/>
                <a:gd name="connsiteY17" fmla="*/ 338187 h 562025"/>
                <a:gd name="connsiteX18" fmla="*/ 852488 w 2000250"/>
                <a:gd name="connsiteY18" fmla="*/ 390575 h 562025"/>
                <a:gd name="connsiteX19" fmla="*/ 895350 w 2000250"/>
                <a:gd name="connsiteY19" fmla="*/ 462012 h 562025"/>
                <a:gd name="connsiteX20" fmla="*/ 942975 w 2000250"/>
                <a:gd name="connsiteY20" fmla="*/ 528687 h 562025"/>
                <a:gd name="connsiteX21" fmla="*/ 985838 w 2000250"/>
                <a:gd name="connsiteY21" fmla="*/ 547737 h 562025"/>
                <a:gd name="connsiteX22" fmla="*/ 1028700 w 2000250"/>
                <a:gd name="connsiteY22" fmla="*/ 533450 h 562025"/>
                <a:gd name="connsiteX23" fmla="*/ 1066800 w 2000250"/>
                <a:gd name="connsiteY23" fmla="*/ 423912 h 562025"/>
                <a:gd name="connsiteX24" fmla="*/ 1143000 w 2000250"/>
                <a:gd name="connsiteY24" fmla="*/ 171500 h 562025"/>
                <a:gd name="connsiteX25" fmla="*/ 1171575 w 2000250"/>
                <a:gd name="connsiteY25" fmla="*/ 109587 h 562025"/>
                <a:gd name="connsiteX26" fmla="*/ 1228725 w 2000250"/>
                <a:gd name="connsiteY26" fmla="*/ 76250 h 562025"/>
                <a:gd name="connsiteX27" fmla="*/ 1285875 w 2000250"/>
                <a:gd name="connsiteY27" fmla="*/ 85775 h 562025"/>
                <a:gd name="connsiteX28" fmla="*/ 1328738 w 2000250"/>
                <a:gd name="connsiteY28" fmla="*/ 128637 h 562025"/>
                <a:gd name="connsiteX29" fmla="*/ 1381125 w 2000250"/>
                <a:gd name="connsiteY29" fmla="*/ 214362 h 562025"/>
                <a:gd name="connsiteX30" fmla="*/ 1438275 w 2000250"/>
                <a:gd name="connsiteY30" fmla="*/ 271512 h 562025"/>
                <a:gd name="connsiteX31" fmla="*/ 1485900 w 2000250"/>
                <a:gd name="connsiteY31" fmla="*/ 295325 h 562025"/>
                <a:gd name="connsiteX32" fmla="*/ 1543050 w 2000250"/>
                <a:gd name="connsiteY32" fmla="*/ 266750 h 562025"/>
                <a:gd name="connsiteX33" fmla="*/ 1600200 w 2000250"/>
                <a:gd name="connsiteY33" fmla="*/ 204837 h 562025"/>
                <a:gd name="connsiteX34" fmla="*/ 1638300 w 2000250"/>
                <a:gd name="connsiteY34" fmla="*/ 157212 h 562025"/>
                <a:gd name="connsiteX35" fmla="*/ 1724025 w 2000250"/>
                <a:gd name="connsiteY35" fmla="*/ 157212 h 562025"/>
                <a:gd name="connsiteX36" fmla="*/ 1776413 w 2000250"/>
                <a:gd name="connsiteY36" fmla="*/ 200075 h 562025"/>
                <a:gd name="connsiteX37" fmla="*/ 1819275 w 2000250"/>
                <a:gd name="connsiteY37" fmla="*/ 257225 h 562025"/>
                <a:gd name="connsiteX38" fmla="*/ 1913450 w 2000250"/>
                <a:gd name="connsiteY38" fmla="*/ 466775 h 562025"/>
                <a:gd name="connsiteX39" fmla="*/ 2000250 w 2000250"/>
                <a:gd name="connsiteY39" fmla="*/ 562025 h 562025"/>
                <a:gd name="connsiteX0" fmla="*/ 0 w 2000250"/>
                <a:gd name="connsiteY0" fmla="*/ 109587 h 562025"/>
                <a:gd name="connsiteX1" fmla="*/ 76200 w 2000250"/>
                <a:gd name="connsiteY1" fmla="*/ 23862 h 562025"/>
                <a:gd name="connsiteX2" fmla="*/ 123825 w 2000250"/>
                <a:gd name="connsiteY2" fmla="*/ 50 h 562025"/>
                <a:gd name="connsiteX3" fmla="*/ 190500 w 2000250"/>
                <a:gd name="connsiteY3" fmla="*/ 19100 h 562025"/>
                <a:gd name="connsiteX4" fmla="*/ 233363 w 2000250"/>
                <a:gd name="connsiteY4" fmla="*/ 66725 h 562025"/>
                <a:gd name="connsiteX5" fmla="*/ 266700 w 2000250"/>
                <a:gd name="connsiteY5" fmla="*/ 142925 h 562025"/>
                <a:gd name="connsiteX6" fmla="*/ 300038 w 2000250"/>
                <a:gd name="connsiteY6" fmla="*/ 209600 h 562025"/>
                <a:gd name="connsiteX7" fmla="*/ 338138 w 2000250"/>
                <a:gd name="connsiteY7" fmla="*/ 261987 h 562025"/>
                <a:gd name="connsiteX8" fmla="*/ 400050 w 2000250"/>
                <a:gd name="connsiteY8" fmla="*/ 281037 h 562025"/>
                <a:gd name="connsiteX9" fmla="*/ 457200 w 2000250"/>
                <a:gd name="connsiteY9" fmla="*/ 252462 h 562025"/>
                <a:gd name="connsiteX10" fmla="*/ 519113 w 2000250"/>
                <a:gd name="connsiteY10" fmla="*/ 195312 h 562025"/>
                <a:gd name="connsiteX11" fmla="*/ 590550 w 2000250"/>
                <a:gd name="connsiteY11" fmla="*/ 138162 h 562025"/>
                <a:gd name="connsiteX12" fmla="*/ 633413 w 2000250"/>
                <a:gd name="connsiteY12" fmla="*/ 114350 h 562025"/>
                <a:gd name="connsiteX13" fmla="*/ 700088 w 2000250"/>
                <a:gd name="connsiteY13" fmla="*/ 119112 h 562025"/>
                <a:gd name="connsiteX14" fmla="*/ 742950 w 2000250"/>
                <a:gd name="connsiteY14" fmla="*/ 190550 h 562025"/>
                <a:gd name="connsiteX15" fmla="*/ 766763 w 2000250"/>
                <a:gd name="connsiteY15" fmla="*/ 242937 h 562025"/>
                <a:gd name="connsiteX16" fmla="*/ 790575 w 2000250"/>
                <a:gd name="connsiteY16" fmla="*/ 290562 h 562025"/>
                <a:gd name="connsiteX17" fmla="*/ 819150 w 2000250"/>
                <a:gd name="connsiteY17" fmla="*/ 338187 h 562025"/>
                <a:gd name="connsiteX18" fmla="*/ 852488 w 2000250"/>
                <a:gd name="connsiteY18" fmla="*/ 390575 h 562025"/>
                <a:gd name="connsiteX19" fmla="*/ 895350 w 2000250"/>
                <a:gd name="connsiteY19" fmla="*/ 462012 h 562025"/>
                <a:gd name="connsiteX20" fmla="*/ 942975 w 2000250"/>
                <a:gd name="connsiteY20" fmla="*/ 528687 h 562025"/>
                <a:gd name="connsiteX21" fmla="*/ 985838 w 2000250"/>
                <a:gd name="connsiteY21" fmla="*/ 547737 h 562025"/>
                <a:gd name="connsiteX22" fmla="*/ 1028700 w 2000250"/>
                <a:gd name="connsiteY22" fmla="*/ 533450 h 562025"/>
                <a:gd name="connsiteX23" fmla="*/ 1066800 w 2000250"/>
                <a:gd name="connsiteY23" fmla="*/ 423912 h 562025"/>
                <a:gd name="connsiteX24" fmla="*/ 1143000 w 2000250"/>
                <a:gd name="connsiteY24" fmla="*/ 171500 h 562025"/>
                <a:gd name="connsiteX25" fmla="*/ 1171575 w 2000250"/>
                <a:gd name="connsiteY25" fmla="*/ 109587 h 562025"/>
                <a:gd name="connsiteX26" fmla="*/ 1228725 w 2000250"/>
                <a:gd name="connsiteY26" fmla="*/ 76250 h 562025"/>
                <a:gd name="connsiteX27" fmla="*/ 1285875 w 2000250"/>
                <a:gd name="connsiteY27" fmla="*/ 85775 h 562025"/>
                <a:gd name="connsiteX28" fmla="*/ 1328738 w 2000250"/>
                <a:gd name="connsiteY28" fmla="*/ 128637 h 562025"/>
                <a:gd name="connsiteX29" fmla="*/ 1381125 w 2000250"/>
                <a:gd name="connsiteY29" fmla="*/ 214362 h 562025"/>
                <a:gd name="connsiteX30" fmla="*/ 1438275 w 2000250"/>
                <a:gd name="connsiteY30" fmla="*/ 271512 h 562025"/>
                <a:gd name="connsiteX31" fmla="*/ 1485900 w 2000250"/>
                <a:gd name="connsiteY31" fmla="*/ 295325 h 562025"/>
                <a:gd name="connsiteX32" fmla="*/ 1543050 w 2000250"/>
                <a:gd name="connsiteY32" fmla="*/ 266750 h 562025"/>
                <a:gd name="connsiteX33" fmla="*/ 1600200 w 2000250"/>
                <a:gd name="connsiteY33" fmla="*/ 204837 h 562025"/>
                <a:gd name="connsiteX34" fmla="*/ 1652947 w 2000250"/>
                <a:gd name="connsiteY34" fmla="*/ 166737 h 562025"/>
                <a:gd name="connsiteX35" fmla="*/ 1724025 w 2000250"/>
                <a:gd name="connsiteY35" fmla="*/ 157212 h 562025"/>
                <a:gd name="connsiteX36" fmla="*/ 1776413 w 2000250"/>
                <a:gd name="connsiteY36" fmla="*/ 200075 h 562025"/>
                <a:gd name="connsiteX37" fmla="*/ 1819275 w 2000250"/>
                <a:gd name="connsiteY37" fmla="*/ 257225 h 562025"/>
                <a:gd name="connsiteX38" fmla="*/ 1913450 w 2000250"/>
                <a:gd name="connsiteY38" fmla="*/ 466775 h 562025"/>
                <a:gd name="connsiteX39" fmla="*/ 2000250 w 2000250"/>
                <a:gd name="connsiteY39"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514350 w 1924050"/>
                <a:gd name="connsiteY10" fmla="*/ 138162 h 562025"/>
                <a:gd name="connsiteX11" fmla="*/ 557213 w 1924050"/>
                <a:gd name="connsiteY11" fmla="*/ 114350 h 562025"/>
                <a:gd name="connsiteX12" fmla="*/ 623888 w 1924050"/>
                <a:gd name="connsiteY12" fmla="*/ 119112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62075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0213 w 1924050"/>
                <a:gd name="connsiteY35" fmla="*/ 200075 h 562025"/>
                <a:gd name="connsiteX36" fmla="*/ 1743075 w 1924050"/>
                <a:gd name="connsiteY36" fmla="*/ 257225 h 562025"/>
                <a:gd name="connsiteX37" fmla="*/ 1837250 w 1924050"/>
                <a:gd name="connsiteY37" fmla="*/ 466775 h 562025"/>
                <a:gd name="connsiteX38" fmla="*/ 1924050 w 1924050"/>
                <a:gd name="connsiteY38"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496606 w 1924050"/>
                <a:gd name="connsiteY10" fmla="*/ 142924 h 562025"/>
                <a:gd name="connsiteX11" fmla="*/ 557213 w 1924050"/>
                <a:gd name="connsiteY11" fmla="*/ 114350 h 562025"/>
                <a:gd name="connsiteX12" fmla="*/ 623888 w 1924050"/>
                <a:gd name="connsiteY12" fmla="*/ 119112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62075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0213 w 1924050"/>
                <a:gd name="connsiteY35" fmla="*/ 200075 h 562025"/>
                <a:gd name="connsiteX36" fmla="*/ 1743075 w 1924050"/>
                <a:gd name="connsiteY36" fmla="*/ 257225 h 562025"/>
                <a:gd name="connsiteX37" fmla="*/ 1837250 w 1924050"/>
                <a:gd name="connsiteY37" fmla="*/ 466775 h 562025"/>
                <a:gd name="connsiteX38" fmla="*/ 1924050 w 1924050"/>
                <a:gd name="connsiteY38"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496606 w 1924050"/>
                <a:gd name="connsiteY10" fmla="*/ 142924 h 562025"/>
                <a:gd name="connsiteX11" fmla="*/ 557213 w 1924050"/>
                <a:gd name="connsiteY11" fmla="*/ 114350 h 562025"/>
                <a:gd name="connsiteX12" fmla="*/ 623888 w 1924050"/>
                <a:gd name="connsiteY12" fmla="*/ 131019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62075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0213 w 1924050"/>
                <a:gd name="connsiteY35" fmla="*/ 200075 h 562025"/>
                <a:gd name="connsiteX36" fmla="*/ 1743075 w 1924050"/>
                <a:gd name="connsiteY36" fmla="*/ 257225 h 562025"/>
                <a:gd name="connsiteX37" fmla="*/ 1837250 w 1924050"/>
                <a:gd name="connsiteY37" fmla="*/ 466775 h 562025"/>
                <a:gd name="connsiteX38" fmla="*/ 1924050 w 1924050"/>
                <a:gd name="connsiteY38"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496606 w 1924050"/>
                <a:gd name="connsiteY10" fmla="*/ 142924 h 562025"/>
                <a:gd name="connsiteX11" fmla="*/ 557213 w 1924050"/>
                <a:gd name="connsiteY11" fmla="*/ 114350 h 562025"/>
                <a:gd name="connsiteX12" fmla="*/ 623888 w 1924050"/>
                <a:gd name="connsiteY12" fmla="*/ 131019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47288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0213 w 1924050"/>
                <a:gd name="connsiteY35" fmla="*/ 200075 h 562025"/>
                <a:gd name="connsiteX36" fmla="*/ 1743075 w 1924050"/>
                <a:gd name="connsiteY36" fmla="*/ 257225 h 562025"/>
                <a:gd name="connsiteX37" fmla="*/ 1837250 w 1924050"/>
                <a:gd name="connsiteY37" fmla="*/ 466775 h 562025"/>
                <a:gd name="connsiteX38" fmla="*/ 1924050 w 1924050"/>
                <a:gd name="connsiteY38"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496606 w 1924050"/>
                <a:gd name="connsiteY10" fmla="*/ 142924 h 562025"/>
                <a:gd name="connsiteX11" fmla="*/ 557213 w 1924050"/>
                <a:gd name="connsiteY11" fmla="*/ 114350 h 562025"/>
                <a:gd name="connsiteX12" fmla="*/ 623888 w 1924050"/>
                <a:gd name="connsiteY12" fmla="*/ 131019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47288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9086 w 1924050"/>
                <a:gd name="connsiteY35" fmla="*/ 195313 h 562025"/>
                <a:gd name="connsiteX36" fmla="*/ 1743075 w 1924050"/>
                <a:gd name="connsiteY36" fmla="*/ 257225 h 562025"/>
                <a:gd name="connsiteX37" fmla="*/ 1837250 w 1924050"/>
                <a:gd name="connsiteY37" fmla="*/ 466775 h 562025"/>
                <a:gd name="connsiteX38" fmla="*/ 1924050 w 1924050"/>
                <a:gd name="connsiteY38"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496606 w 1924050"/>
                <a:gd name="connsiteY10" fmla="*/ 142924 h 562025"/>
                <a:gd name="connsiteX11" fmla="*/ 557213 w 1924050"/>
                <a:gd name="connsiteY11" fmla="*/ 114350 h 562025"/>
                <a:gd name="connsiteX12" fmla="*/ 623888 w 1924050"/>
                <a:gd name="connsiteY12" fmla="*/ 131019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47288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9086 w 1924050"/>
                <a:gd name="connsiteY35" fmla="*/ 195313 h 562025"/>
                <a:gd name="connsiteX36" fmla="*/ 1743075 w 1924050"/>
                <a:gd name="connsiteY36" fmla="*/ 257225 h 562025"/>
                <a:gd name="connsiteX37" fmla="*/ 1773222 w 1924050"/>
                <a:gd name="connsiteY37" fmla="*/ 354856 h 562025"/>
                <a:gd name="connsiteX38" fmla="*/ 1837250 w 1924050"/>
                <a:gd name="connsiteY38" fmla="*/ 466775 h 562025"/>
                <a:gd name="connsiteX39" fmla="*/ 1924050 w 1924050"/>
                <a:gd name="connsiteY39" fmla="*/ 562025 h 5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924050" h="562025">
                  <a:moveTo>
                    <a:pt x="0" y="23862"/>
                  </a:moveTo>
                  <a:cubicBezTo>
                    <a:pt x="20637" y="5606"/>
                    <a:pt x="28575" y="844"/>
                    <a:pt x="47625" y="50"/>
                  </a:cubicBezTo>
                  <a:cubicBezTo>
                    <a:pt x="66675" y="-744"/>
                    <a:pt x="96044" y="7987"/>
                    <a:pt x="114300" y="19100"/>
                  </a:cubicBezTo>
                  <a:cubicBezTo>
                    <a:pt x="132556" y="30212"/>
                    <a:pt x="144463" y="46088"/>
                    <a:pt x="157163" y="66725"/>
                  </a:cubicBezTo>
                  <a:cubicBezTo>
                    <a:pt x="169863" y="87362"/>
                    <a:pt x="179388" y="119113"/>
                    <a:pt x="190500" y="142925"/>
                  </a:cubicBezTo>
                  <a:cubicBezTo>
                    <a:pt x="201613" y="166738"/>
                    <a:pt x="211932" y="189756"/>
                    <a:pt x="223838" y="209600"/>
                  </a:cubicBezTo>
                  <a:cubicBezTo>
                    <a:pt x="235744" y="229444"/>
                    <a:pt x="245269" y="250081"/>
                    <a:pt x="261938" y="261987"/>
                  </a:cubicBezTo>
                  <a:cubicBezTo>
                    <a:pt x="278607" y="273893"/>
                    <a:pt x="304006" y="282625"/>
                    <a:pt x="323850" y="281037"/>
                  </a:cubicBezTo>
                  <a:cubicBezTo>
                    <a:pt x="343694" y="279450"/>
                    <a:pt x="361156" y="266749"/>
                    <a:pt x="381000" y="252462"/>
                  </a:cubicBezTo>
                  <a:cubicBezTo>
                    <a:pt x="400844" y="238175"/>
                    <a:pt x="423645" y="213568"/>
                    <a:pt x="442913" y="195312"/>
                  </a:cubicBezTo>
                  <a:cubicBezTo>
                    <a:pt x="462181" y="177056"/>
                    <a:pt x="477556" y="156418"/>
                    <a:pt x="496606" y="142924"/>
                  </a:cubicBezTo>
                  <a:cubicBezTo>
                    <a:pt x="515656" y="129430"/>
                    <a:pt x="535999" y="116334"/>
                    <a:pt x="557213" y="114350"/>
                  </a:cubicBezTo>
                  <a:cubicBezTo>
                    <a:pt x="578427" y="112366"/>
                    <a:pt x="605632" y="118319"/>
                    <a:pt x="623888" y="131019"/>
                  </a:cubicBezTo>
                  <a:cubicBezTo>
                    <a:pt x="642144" y="143719"/>
                    <a:pt x="655638" y="171897"/>
                    <a:pt x="666750" y="190550"/>
                  </a:cubicBezTo>
                  <a:cubicBezTo>
                    <a:pt x="677862" y="209203"/>
                    <a:pt x="682626" y="226268"/>
                    <a:pt x="690563" y="242937"/>
                  </a:cubicBezTo>
                  <a:cubicBezTo>
                    <a:pt x="698500" y="259606"/>
                    <a:pt x="705644" y="274687"/>
                    <a:pt x="714375" y="290562"/>
                  </a:cubicBezTo>
                  <a:cubicBezTo>
                    <a:pt x="723106" y="306437"/>
                    <a:pt x="732631" y="321518"/>
                    <a:pt x="742950" y="338187"/>
                  </a:cubicBezTo>
                  <a:cubicBezTo>
                    <a:pt x="753269" y="354856"/>
                    <a:pt x="763588" y="369938"/>
                    <a:pt x="776288" y="390575"/>
                  </a:cubicBezTo>
                  <a:cubicBezTo>
                    <a:pt x="788988" y="411212"/>
                    <a:pt x="804069" y="438993"/>
                    <a:pt x="819150" y="462012"/>
                  </a:cubicBezTo>
                  <a:cubicBezTo>
                    <a:pt x="834231" y="485031"/>
                    <a:pt x="851694" y="514400"/>
                    <a:pt x="866775" y="528687"/>
                  </a:cubicBezTo>
                  <a:cubicBezTo>
                    <a:pt x="881856" y="542975"/>
                    <a:pt x="895351" y="546943"/>
                    <a:pt x="909638" y="547737"/>
                  </a:cubicBezTo>
                  <a:cubicBezTo>
                    <a:pt x="923925" y="548531"/>
                    <a:pt x="939006" y="554087"/>
                    <a:pt x="952500" y="533450"/>
                  </a:cubicBezTo>
                  <a:cubicBezTo>
                    <a:pt x="965994" y="512813"/>
                    <a:pt x="971550" y="484237"/>
                    <a:pt x="990600" y="423912"/>
                  </a:cubicBezTo>
                  <a:cubicBezTo>
                    <a:pt x="1009650" y="363587"/>
                    <a:pt x="1049338" y="223887"/>
                    <a:pt x="1066800" y="171500"/>
                  </a:cubicBezTo>
                  <a:cubicBezTo>
                    <a:pt x="1084262" y="119113"/>
                    <a:pt x="1081088" y="125462"/>
                    <a:pt x="1095375" y="109587"/>
                  </a:cubicBezTo>
                  <a:cubicBezTo>
                    <a:pt x="1109663" y="93712"/>
                    <a:pt x="1133475" y="80219"/>
                    <a:pt x="1152525" y="76250"/>
                  </a:cubicBezTo>
                  <a:cubicBezTo>
                    <a:pt x="1171575" y="72281"/>
                    <a:pt x="1193006" y="77044"/>
                    <a:pt x="1209675" y="85775"/>
                  </a:cubicBezTo>
                  <a:cubicBezTo>
                    <a:pt x="1226344" y="94506"/>
                    <a:pt x="1236663" y="107206"/>
                    <a:pt x="1252538" y="128637"/>
                  </a:cubicBezTo>
                  <a:cubicBezTo>
                    <a:pt x="1268413" y="150068"/>
                    <a:pt x="1289133" y="190550"/>
                    <a:pt x="1304925" y="214362"/>
                  </a:cubicBezTo>
                  <a:cubicBezTo>
                    <a:pt x="1320717" y="238175"/>
                    <a:pt x="1329826" y="258018"/>
                    <a:pt x="1347288" y="271512"/>
                  </a:cubicBezTo>
                  <a:cubicBezTo>
                    <a:pt x="1364750" y="285006"/>
                    <a:pt x="1389773" y="296119"/>
                    <a:pt x="1409700" y="295325"/>
                  </a:cubicBezTo>
                  <a:cubicBezTo>
                    <a:pt x="1429627" y="294531"/>
                    <a:pt x="1447800" y="281831"/>
                    <a:pt x="1466850" y="266750"/>
                  </a:cubicBezTo>
                  <a:cubicBezTo>
                    <a:pt x="1485900" y="251669"/>
                    <a:pt x="1505684" y="221506"/>
                    <a:pt x="1524000" y="204837"/>
                  </a:cubicBezTo>
                  <a:cubicBezTo>
                    <a:pt x="1542316" y="188168"/>
                    <a:pt x="1556110" y="174675"/>
                    <a:pt x="1576747" y="166737"/>
                  </a:cubicBezTo>
                  <a:cubicBezTo>
                    <a:pt x="1597385" y="158800"/>
                    <a:pt x="1625769" y="152449"/>
                    <a:pt x="1647825" y="157212"/>
                  </a:cubicBezTo>
                  <a:cubicBezTo>
                    <a:pt x="1669881" y="161975"/>
                    <a:pt x="1693211" y="178644"/>
                    <a:pt x="1709086" y="195313"/>
                  </a:cubicBezTo>
                  <a:cubicBezTo>
                    <a:pt x="1724961" y="211982"/>
                    <a:pt x="1732386" y="230635"/>
                    <a:pt x="1743075" y="257225"/>
                  </a:cubicBezTo>
                  <a:cubicBezTo>
                    <a:pt x="1753764" y="283815"/>
                    <a:pt x="1757526" y="319931"/>
                    <a:pt x="1773222" y="354856"/>
                  </a:cubicBezTo>
                  <a:cubicBezTo>
                    <a:pt x="1788918" y="389781"/>
                    <a:pt x="1812605" y="430660"/>
                    <a:pt x="1837250" y="466775"/>
                  </a:cubicBezTo>
                  <a:cubicBezTo>
                    <a:pt x="1867412" y="517575"/>
                    <a:pt x="1915280" y="546150"/>
                    <a:pt x="1924050" y="562025"/>
                  </a:cubicBezTo>
                </a:path>
              </a:pathLst>
            </a:custGeom>
            <a:noFill/>
            <a:ln w="317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1648731" y="5343500"/>
              <a:ext cx="2076574" cy="0"/>
            </a:xfrm>
            <a:prstGeom prst="line">
              <a:avLst/>
            </a:prstGeom>
            <a:ln w="317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Rectangle 183"/>
            <p:cNvSpPr>
              <a:spLocks noChangeArrowheads="1"/>
            </p:cNvSpPr>
            <p:nvPr/>
          </p:nvSpPr>
          <p:spPr bwMode="auto">
            <a:xfrm>
              <a:off x="4040401" y="5782060"/>
              <a:ext cx="119532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a:solidFill>
                    <a:srgbClr val="000000"/>
                  </a:solidFill>
                  <a:latin typeface="+mn-lt"/>
                  <a:cs typeface="Times New Roman" panose="02020603050405020304" pitchFamily="18" charset="0"/>
                </a:rPr>
                <a:t>s</a:t>
              </a:r>
              <a:r>
                <a:rPr kumimoji="0" lang="en-US" altLang="en-US" sz="2000" b="0" i="0" u="none" strike="noStrike" cap="none" normalizeH="0" baseline="0" dirty="0" smtClean="0">
                  <a:ln>
                    <a:noFill/>
                  </a:ln>
                  <a:solidFill>
                    <a:srgbClr val="000000"/>
                  </a:solidFill>
                  <a:effectLst/>
                  <a:latin typeface="+mn-lt"/>
                  <a:cs typeface="Times New Roman" panose="02020603050405020304" pitchFamily="18" charset="0"/>
                </a:rPr>
                <a:t>ample</a:t>
              </a:r>
              <a:r>
                <a:rPr kumimoji="0" lang="en-US" altLang="en-US" sz="2000" b="0" i="0" u="none" strike="noStrike" cap="none" normalizeH="0" baseline="0" dirty="0" smtClean="0">
                  <a:ln>
                    <a:noFill/>
                  </a:ln>
                  <a:solidFill>
                    <a:srgbClr val="000000"/>
                  </a:solidFill>
                  <a:effectLst/>
                  <a:latin typeface="+mn-lt"/>
                </a:rPr>
                <a:t>r</a:t>
              </a:r>
              <a:endParaRPr kumimoji="0" lang="en-US" altLang="en-US" sz="2000" b="0" i="0" u="none" strike="noStrike" cap="none" normalizeH="0" baseline="0" dirty="0" smtClean="0">
                <a:ln>
                  <a:noFill/>
                </a:ln>
                <a:solidFill>
                  <a:schemeClr val="tx1"/>
                </a:solidFill>
                <a:effectLst/>
                <a:latin typeface="+mn-lt"/>
              </a:endParaRPr>
            </a:p>
          </p:txBody>
        </p:sp>
        <p:cxnSp>
          <p:nvCxnSpPr>
            <p:cNvPr id="45" name="Straight Connector 44"/>
            <p:cNvCxnSpPr/>
            <p:nvPr/>
          </p:nvCxnSpPr>
          <p:spPr>
            <a:xfrm>
              <a:off x="3957911" y="5345380"/>
              <a:ext cx="499789" cy="0"/>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4464773" y="5288280"/>
              <a:ext cx="112332" cy="110440"/>
            </a:xfrm>
            <a:prstGeom prst="ellipse">
              <a:avLst/>
            </a:prstGeom>
            <a:no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4911200" y="5333900"/>
              <a:ext cx="729013" cy="0"/>
            </a:xfrm>
            <a:prstGeom prst="line">
              <a:avLst/>
            </a:prstGeom>
            <a:ln w="317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V="1">
              <a:off x="4569485" y="5052060"/>
              <a:ext cx="297205" cy="243742"/>
            </a:xfrm>
            <a:prstGeom prst="line">
              <a:avLst/>
            </a:prstGeom>
            <a:ln w="317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Rectangle 180"/>
            <p:cNvSpPr>
              <a:spLocks noChangeArrowheads="1"/>
            </p:cNvSpPr>
            <p:nvPr/>
          </p:nvSpPr>
          <p:spPr bwMode="auto">
            <a:xfrm>
              <a:off x="2348674" y="4610659"/>
              <a:ext cx="424069"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900" i="1" dirty="0" smtClean="0">
                  <a:solidFill>
                    <a:srgbClr val="000000"/>
                  </a:solidFill>
                  <a:latin typeface="Times New Roman" panose="02020603050405020304" pitchFamily="18" charset="0"/>
                  <a:cs typeface="Times New Roman" panose="02020603050405020304" pitchFamily="18" charset="0"/>
                </a:rPr>
                <a:t>x</a:t>
              </a:r>
              <a:r>
                <a:rPr lang="en-US" altLang="en-US" sz="1900" dirty="0" smtClean="0">
                  <a:solidFill>
                    <a:srgbClr val="000000"/>
                  </a:solidFill>
                  <a:latin typeface="Times New Roman" panose="02020603050405020304" pitchFamily="18" charset="0"/>
                  <a:cs typeface="Times New Roman" panose="02020603050405020304" pitchFamily="18" charset="0"/>
                </a:rPr>
                <a:t>(</a:t>
              </a:r>
              <a:r>
                <a:rPr lang="en-US" altLang="en-US" sz="1900" i="1" dirty="0" smtClean="0">
                  <a:solidFill>
                    <a:srgbClr val="000000"/>
                  </a:solidFill>
                  <a:latin typeface="Times New Roman" panose="02020603050405020304" pitchFamily="18" charset="0"/>
                  <a:cs typeface="Times New Roman" panose="02020603050405020304" pitchFamily="18" charset="0"/>
                </a:rPr>
                <a:t>t</a:t>
              </a:r>
              <a:r>
                <a:rPr lang="en-US" altLang="en-US" sz="1900" dirty="0" smtClean="0">
                  <a:solidFill>
                    <a:srgbClr val="000000"/>
                  </a:solidFill>
                  <a:latin typeface="Times New Roman" panose="02020603050405020304" pitchFamily="18" charset="0"/>
                  <a:cs typeface="Times New Roman" panose="02020603050405020304" pitchFamily="18" charset="0"/>
                </a:rPr>
                <a:t>)</a:t>
              </a:r>
              <a:endParaRPr kumimoji="0" lang="en-US" altLang="en-US" sz="18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0" name="Rectangle 180"/>
            <p:cNvSpPr>
              <a:spLocks noChangeArrowheads="1"/>
            </p:cNvSpPr>
            <p:nvPr/>
          </p:nvSpPr>
          <p:spPr bwMode="auto">
            <a:xfrm>
              <a:off x="4487131" y="4618279"/>
              <a:ext cx="424069"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900" i="1" dirty="0" err="1" smtClean="0">
                  <a:solidFill>
                    <a:srgbClr val="000000"/>
                  </a:solidFill>
                  <a:latin typeface="Times New Roman" panose="02020603050405020304" pitchFamily="18" charset="0"/>
                  <a:cs typeface="Times New Roman" panose="02020603050405020304" pitchFamily="18" charset="0"/>
                </a:rPr>
                <a:t>nT</a:t>
              </a:r>
              <a:endParaRPr kumimoji="0" lang="en-US" altLang="en-US" sz="18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1" name="Rectangle 8"/>
            <p:cNvSpPr>
              <a:spLocks noChangeArrowheads="1"/>
            </p:cNvSpPr>
            <p:nvPr/>
          </p:nvSpPr>
          <p:spPr bwMode="auto">
            <a:xfrm>
              <a:off x="5714711" y="4902759"/>
              <a:ext cx="1234729" cy="856444"/>
            </a:xfrm>
            <a:prstGeom prst="rect">
              <a:avLst/>
            </a:prstGeom>
            <a:solidFill>
              <a:srgbClr val="FFFFFF"/>
            </a:solidFill>
            <a:ln w="14288">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183"/>
            <p:cNvSpPr>
              <a:spLocks noChangeArrowheads="1"/>
            </p:cNvSpPr>
            <p:nvPr/>
          </p:nvSpPr>
          <p:spPr bwMode="auto">
            <a:xfrm>
              <a:off x="5831101" y="5797300"/>
              <a:ext cx="1195328"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2000" dirty="0" err="1">
                  <a:solidFill>
                    <a:srgbClr val="000000"/>
                  </a:solidFill>
                  <a:latin typeface="+mn-lt"/>
                  <a:cs typeface="Times New Roman" panose="02020603050405020304" pitchFamily="18" charset="0"/>
                </a:rPr>
                <a:t>q</a:t>
              </a:r>
              <a:r>
                <a:rPr kumimoji="0" lang="en-US" altLang="en-US" sz="2000" b="0" i="0" u="none" strike="noStrike" cap="none" normalizeH="0" baseline="0" dirty="0" err="1" smtClean="0">
                  <a:ln>
                    <a:noFill/>
                  </a:ln>
                  <a:solidFill>
                    <a:srgbClr val="000000"/>
                  </a:solidFill>
                  <a:effectLst/>
                  <a:latin typeface="+mn-lt"/>
                  <a:cs typeface="Times New Roman" panose="02020603050405020304" pitchFamily="18" charset="0"/>
                </a:rPr>
                <a:t>uantiser</a:t>
              </a:r>
              <a:endParaRPr kumimoji="0" lang="en-US" altLang="en-US" sz="2000" b="0" i="0" u="none" strike="noStrike" cap="none" normalizeH="0" baseline="0" dirty="0" smtClean="0">
                <a:ln>
                  <a:noFill/>
                </a:ln>
                <a:solidFill>
                  <a:schemeClr val="tx1"/>
                </a:solidFill>
                <a:effectLst/>
                <a:latin typeface="+mn-lt"/>
                <a:cs typeface="Times New Roman" panose="02020603050405020304" pitchFamily="18" charset="0"/>
              </a:endParaRPr>
            </a:p>
          </p:txBody>
        </p:sp>
        <p:cxnSp>
          <p:nvCxnSpPr>
            <p:cNvPr id="53" name="Straight Connector 52"/>
            <p:cNvCxnSpPr/>
            <p:nvPr/>
          </p:nvCxnSpPr>
          <p:spPr>
            <a:xfrm>
              <a:off x="5785797" y="5345280"/>
              <a:ext cx="108744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6342593" y="4974590"/>
              <a:ext cx="0" cy="716034"/>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7059435" y="5337760"/>
              <a:ext cx="729013" cy="0"/>
            </a:xfrm>
            <a:prstGeom prst="line">
              <a:avLst/>
            </a:prstGeom>
            <a:ln w="317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6" name="Freeform 55"/>
            <p:cNvSpPr/>
            <p:nvPr/>
          </p:nvSpPr>
          <p:spPr>
            <a:xfrm>
              <a:off x="7964057" y="4806290"/>
              <a:ext cx="1925444" cy="826270"/>
            </a:xfrm>
            <a:custGeom>
              <a:avLst/>
              <a:gdLst>
                <a:gd name="connsiteX0" fmla="*/ 0 w 3100388"/>
                <a:gd name="connsiteY0" fmla="*/ 109587 h 719523"/>
                <a:gd name="connsiteX1" fmla="*/ 76200 w 3100388"/>
                <a:gd name="connsiteY1" fmla="*/ 23862 h 719523"/>
                <a:gd name="connsiteX2" fmla="*/ 123825 w 3100388"/>
                <a:gd name="connsiteY2" fmla="*/ 50 h 719523"/>
                <a:gd name="connsiteX3" fmla="*/ 190500 w 3100388"/>
                <a:gd name="connsiteY3" fmla="*/ 19100 h 719523"/>
                <a:gd name="connsiteX4" fmla="*/ 233363 w 3100388"/>
                <a:gd name="connsiteY4" fmla="*/ 66725 h 719523"/>
                <a:gd name="connsiteX5" fmla="*/ 266700 w 3100388"/>
                <a:gd name="connsiteY5" fmla="*/ 142925 h 719523"/>
                <a:gd name="connsiteX6" fmla="*/ 300038 w 3100388"/>
                <a:gd name="connsiteY6" fmla="*/ 209600 h 719523"/>
                <a:gd name="connsiteX7" fmla="*/ 338138 w 3100388"/>
                <a:gd name="connsiteY7" fmla="*/ 261987 h 719523"/>
                <a:gd name="connsiteX8" fmla="*/ 400050 w 3100388"/>
                <a:gd name="connsiteY8" fmla="*/ 281037 h 719523"/>
                <a:gd name="connsiteX9" fmla="*/ 457200 w 3100388"/>
                <a:gd name="connsiteY9" fmla="*/ 252462 h 719523"/>
                <a:gd name="connsiteX10" fmla="*/ 519113 w 3100388"/>
                <a:gd name="connsiteY10" fmla="*/ 195312 h 719523"/>
                <a:gd name="connsiteX11" fmla="*/ 590550 w 3100388"/>
                <a:gd name="connsiteY11" fmla="*/ 138162 h 719523"/>
                <a:gd name="connsiteX12" fmla="*/ 633413 w 3100388"/>
                <a:gd name="connsiteY12" fmla="*/ 114350 h 719523"/>
                <a:gd name="connsiteX13" fmla="*/ 700088 w 3100388"/>
                <a:gd name="connsiteY13" fmla="*/ 119112 h 719523"/>
                <a:gd name="connsiteX14" fmla="*/ 742950 w 3100388"/>
                <a:gd name="connsiteY14" fmla="*/ 190550 h 719523"/>
                <a:gd name="connsiteX15" fmla="*/ 766763 w 3100388"/>
                <a:gd name="connsiteY15" fmla="*/ 242937 h 719523"/>
                <a:gd name="connsiteX16" fmla="*/ 790575 w 3100388"/>
                <a:gd name="connsiteY16" fmla="*/ 290562 h 719523"/>
                <a:gd name="connsiteX17" fmla="*/ 819150 w 3100388"/>
                <a:gd name="connsiteY17" fmla="*/ 338187 h 719523"/>
                <a:gd name="connsiteX18" fmla="*/ 852488 w 3100388"/>
                <a:gd name="connsiteY18" fmla="*/ 390575 h 719523"/>
                <a:gd name="connsiteX19" fmla="*/ 895350 w 3100388"/>
                <a:gd name="connsiteY19" fmla="*/ 462012 h 719523"/>
                <a:gd name="connsiteX20" fmla="*/ 942975 w 3100388"/>
                <a:gd name="connsiteY20" fmla="*/ 528687 h 719523"/>
                <a:gd name="connsiteX21" fmla="*/ 985838 w 3100388"/>
                <a:gd name="connsiteY21" fmla="*/ 547737 h 719523"/>
                <a:gd name="connsiteX22" fmla="*/ 1028700 w 3100388"/>
                <a:gd name="connsiteY22" fmla="*/ 533450 h 719523"/>
                <a:gd name="connsiteX23" fmla="*/ 1066800 w 3100388"/>
                <a:gd name="connsiteY23" fmla="*/ 423912 h 719523"/>
                <a:gd name="connsiteX24" fmla="*/ 1143000 w 3100388"/>
                <a:gd name="connsiteY24" fmla="*/ 171500 h 719523"/>
                <a:gd name="connsiteX25" fmla="*/ 1171575 w 3100388"/>
                <a:gd name="connsiteY25" fmla="*/ 109587 h 719523"/>
                <a:gd name="connsiteX26" fmla="*/ 1228725 w 3100388"/>
                <a:gd name="connsiteY26" fmla="*/ 76250 h 719523"/>
                <a:gd name="connsiteX27" fmla="*/ 1285875 w 3100388"/>
                <a:gd name="connsiteY27" fmla="*/ 85775 h 719523"/>
                <a:gd name="connsiteX28" fmla="*/ 1328738 w 3100388"/>
                <a:gd name="connsiteY28" fmla="*/ 128637 h 719523"/>
                <a:gd name="connsiteX29" fmla="*/ 1381125 w 3100388"/>
                <a:gd name="connsiteY29" fmla="*/ 214362 h 719523"/>
                <a:gd name="connsiteX30" fmla="*/ 1438275 w 3100388"/>
                <a:gd name="connsiteY30" fmla="*/ 271512 h 719523"/>
                <a:gd name="connsiteX31" fmla="*/ 1485900 w 3100388"/>
                <a:gd name="connsiteY31" fmla="*/ 295325 h 719523"/>
                <a:gd name="connsiteX32" fmla="*/ 1543050 w 3100388"/>
                <a:gd name="connsiteY32" fmla="*/ 266750 h 719523"/>
                <a:gd name="connsiteX33" fmla="*/ 1600200 w 3100388"/>
                <a:gd name="connsiteY33" fmla="*/ 204837 h 719523"/>
                <a:gd name="connsiteX34" fmla="*/ 1638300 w 3100388"/>
                <a:gd name="connsiteY34" fmla="*/ 157212 h 719523"/>
                <a:gd name="connsiteX35" fmla="*/ 1724025 w 3100388"/>
                <a:gd name="connsiteY35" fmla="*/ 157212 h 719523"/>
                <a:gd name="connsiteX36" fmla="*/ 1776413 w 3100388"/>
                <a:gd name="connsiteY36" fmla="*/ 200075 h 719523"/>
                <a:gd name="connsiteX37" fmla="*/ 1819275 w 3100388"/>
                <a:gd name="connsiteY37" fmla="*/ 257225 h 719523"/>
                <a:gd name="connsiteX38" fmla="*/ 2000250 w 3100388"/>
                <a:gd name="connsiteY38" fmla="*/ 562025 h 719523"/>
                <a:gd name="connsiteX39" fmla="*/ 2066925 w 3100388"/>
                <a:gd name="connsiteY39" fmla="*/ 666800 h 719523"/>
                <a:gd name="connsiteX40" fmla="*/ 2124075 w 3100388"/>
                <a:gd name="connsiteY40" fmla="*/ 714425 h 719523"/>
                <a:gd name="connsiteX41" fmla="*/ 2195513 w 3100388"/>
                <a:gd name="connsiteY41" fmla="*/ 714425 h 719523"/>
                <a:gd name="connsiteX42" fmla="*/ 2252663 w 3100388"/>
                <a:gd name="connsiteY42" fmla="*/ 681087 h 719523"/>
                <a:gd name="connsiteX43" fmla="*/ 2290763 w 3100388"/>
                <a:gd name="connsiteY43" fmla="*/ 604887 h 719523"/>
                <a:gd name="connsiteX44" fmla="*/ 2347913 w 3100388"/>
                <a:gd name="connsiteY44" fmla="*/ 490587 h 719523"/>
                <a:gd name="connsiteX45" fmla="*/ 2495550 w 3100388"/>
                <a:gd name="connsiteY45" fmla="*/ 166737 h 719523"/>
                <a:gd name="connsiteX46" fmla="*/ 2538413 w 3100388"/>
                <a:gd name="connsiteY46" fmla="*/ 100062 h 719523"/>
                <a:gd name="connsiteX47" fmla="*/ 2590800 w 3100388"/>
                <a:gd name="connsiteY47" fmla="*/ 81012 h 719523"/>
                <a:gd name="connsiteX48" fmla="*/ 2662238 w 3100388"/>
                <a:gd name="connsiteY48" fmla="*/ 85775 h 719523"/>
                <a:gd name="connsiteX49" fmla="*/ 2714625 w 3100388"/>
                <a:gd name="connsiteY49" fmla="*/ 123875 h 719523"/>
                <a:gd name="connsiteX50" fmla="*/ 2833688 w 3100388"/>
                <a:gd name="connsiteY50" fmla="*/ 204837 h 719523"/>
                <a:gd name="connsiteX51" fmla="*/ 2900363 w 3100388"/>
                <a:gd name="connsiteY51" fmla="*/ 223887 h 719523"/>
                <a:gd name="connsiteX52" fmla="*/ 2967038 w 3100388"/>
                <a:gd name="connsiteY52" fmla="*/ 214362 h 719523"/>
                <a:gd name="connsiteX53" fmla="*/ 3038475 w 3100388"/>
                <a:gd name="connsiteY53" fmla="*/ 157212 h 719523"/>
                <a:gd name="connsiteX54" fmla="*/ 3100388 w 3100388"/>
                <a:gd name="connsiteY54" fmla="*/ 104825 h 719523"/>
                <a:gd name="connsiteX0" fmla="*/ 0 w 3100388"/>
                <a:gd name="connsiteY0" fmla="*/ 109587 h 714643"/>
                <a:gd name="connsiteX1" fmla="*/ 76200 w 3100388"/>
                <a:gd name="connsiteY1" fmla="*/ 23862 h 714643"/>
                <a:gd name="connsiteX2" fmla="*/ 123825 w 3100388"/>
                <a:gd name="connsiteY2" fmla="*/ 50 h 714643"/>
                <a:gd name="connsiteX3" fmla="*/ 190500 w 3100388"/>
                <a:gd name="connsiteY3" fmla="*/ 19100 h 714643"/>
                <a:gd name="connsiteX4" fmla="*/ 233363 w 3100388"/>
                <a:gd name="connsiteY4" fmla="*/ 66725 h 714643"/>
                <a:gd name="connsiteX5" fmla="*/ 266700 w 3100388"/>
                <a:gd name="connsiteY5" fmla="*/ 142925 h 714643"/>
                <a:gd name="connsiteX6" fmla="*/ 300038 w 3100388"/>
                <a:gd name="connsiteY6" fmla="*/ 209600 h 714643"/>
                <a:gd name="connsiteX7" fmla="*/ 338138 w 3100388"/>
                <a:gd name="connsiteY7" fmla="*/ 261987 h 714643"/>
                <a:gd name="connsiteX8" fmla="*/ 400050 w 3100388"/>
                <a:gd name="connsiteY8" fmla="*/ 281037 h 714643"/>
                <a:gd name="connsiteX9" fmla="*/ 457200 w 3100388"/>
                <a:gd name="connsiteY9" fmla="*/ 252462 h 714643"/>
                <a:gd name="connsiteX10" fmla="*/ 519113 w 3100388"/>
                <a:gd name="connsiteY10" fmla="*/ 195312 h 714643"/>
                <a:gd name="connsiteX11" fmla="*/ 590550 w 3100388"/>
                <a:gd name="connsiteY11" fmla="*/ 138162 h 714643"/>
                <a:gd name="connsiteX12" fmla="*/ 633413 w 3100388"/>
                <a:gd name="connsiteY12" fmla="*/ 114350 h 714643"/>
                <a:gd name="connsiteX13" fmla="*/ 700088 w 3100388"/>
                <a:gd name="connsiteY13" fmla="*/ 119112 h 714643"/>
                <a:gd name="connsiteX14" fmla="*/ 742950 w 3100388"/>
                <a:gd name="connsiteY14" fmla="*/ 190550 h 714643"/>
                <a:gd name="connsiteX15" fmla="*/ 766763 w 3100388"/>
                <a:gd name="connsiteY15" fmla="*/ 242937 h 714643"/>
                <a:gd name="connsiteX16" fmla="*/ 790575 w 3100388"/>
                <a:gd name="connsiteY16" fmla="*/ 290562 h 714643"/>
                <a:gd name="connsiteX17" fmla="*/ 819150 w 3100388"/>
                <a:gd name="connsiteY17" fmla="*/ 338187 h 714643"/>
                <a:gd name="connsiteX18" fmla="*/ 852488 w 3100388"/>
                <a:gd name="connsiteY18" fmla="*/ 390575 h 714643"/>
                <a:gd name="connsiteX19" fmla="*/ 895350 w 3100388"/>
                <a:gd name="connsiteY19" fmla="*/ 462012 h 714643"/>
                <a:gd name="connsiteX20" fmla="*/ 942975 w 3100388"/>
                <a:gd name="connsiteY20" fmla="*/ 528687 h 714643"/>
                <a:gd name="connsiteX21" fmla="*/ 985838 w 3100388"/>
                <a:gd name="connsiteY21" fmla="*/ 547737 h 714643"/>
                <a:gd name="connsiteX22" fmla="*/ 1028700 w 3100388"/>
                <a:gd name="connsiteY22" fmla="*/ 533450 h 714643"/>
                <a:gd name="connsiteX23" fmla="*/ 1066800 w 3100388"/>
                <a:gd name="connsiteY23" fmla="*/ 423912 h 714643"/>
                <a:gd name="connsiteX24" fmla="*/ 1143000 w 3100388"/>
                <a:gd name="connsiteY24" fmla="*/ 171500 h 714643"/>
                <a:gd name="connsiteX25" fmla="*/ 1171575 w 3100388"/>
                <a:gd name="connsiteY25" fmla="*/ 109587 h 714643"/>
                <a:gd name="connsiteX26" fmla="*/ 1228725 w 3100388"/>
                <a:gd name="connsiteY26" fmla="*/ 76250 h 714643"/>
                <a:gd name="connsiteX27" fmla="*/ 1285875 w 3100388"/>
                <a:gd name="connsiteY27" fmla="*/ 85775 h 714643"/>
                <a:gd name="connsiteX28" fmla="*/ 1328738 w 3100388"/>
                <a:gd name="connsiteY28" fmla="*/ 128637 h 714643"/>
                <a:gd name="connsiteX29" fmla="*/ 1381125 w 3100388"/>
                <a:gd name="connsiteY29" fmla="*/ 214362 h 714643"/>
                <a:gd name="connsiteX30" fmla="*/ 1438275 w 3100388"/>
                <a:gd name="connsiteY30" fmla="*/ 271512 h 714643"/>
                <a:gd name="connsiteX31" fmla="*/ 1485900 w 3100388"/>
                <a:gd name="connsiteY31" fmla="*/ 295325 h 714643"/>
                <a:gd name="connsiteX32" fmla="*/ 1543050 w 3100388"/>
                <a:gd name="connsiteY32" fmla="*/ 266750 h 714643"/>
                <a:gd name="connsiteX33" fmla="*/ 1600200 w 3100388"/>
                <a:gd name="connsiteY33" fmla="*/ 204837 h 714643"/>
                <a:gd name="connsiteX34" fmla="*/ 1638300 w 3100388"/>
                <a:gd name="connsiteY34" fmla="*/ 157212 h 714643"/>
                <a:gd name="connsiteX35" fmla="*/ 1724025 w 3100388"/>
                <a:gd name="connsiteY35" fmla="*/ 157212 h 714643"/>
                <a:gd name="connsiteX36" fmla="*/ 1776413 w 3100388"/>
                <a:gd name="connsiteY36" fmla="*/ 200075 h 714643"/>
                <a:gd name="connsiteX37" fmla="*/ 1819275 w 3100388"/>
                <a:gd name="connsiteY37" fmla="*/ 257225 h 714643"/>
                <a:gd name="connsiteX38" fmla="*/ 2000250 w 3100388"/>
                <a:gd name="connsiteY38" fmla="*/ 562025 h 714643"/>
                <a:gd name="connsiteX39" fmla="*/ 2066925 w 3100388"/>
                <a:gd name="connsiteY39" fmla="*/ 666800 h 714643"/>
                <a:gd name="connsiteX40" fmla="*/ 2195513 w 3100388"/>
                <a:gd name="connsiteY40" fmla="*/ 714425 h 714643"/>
                <a:gd name="connsiteX41" fmla="*/ 2252663 w 3100388"/>
                <a:gd name="connsiteY41" fmla="*/ 681087 h 714643"/>
                <a:gd name="connsiteX42" fmla="*/ 2290763 w 3100388"/>
                <a:gd name="connsiteY42" fmla="*/ 604887 h 714643"/>
                <a:gd name="connsiteX43" fmla="*/ 2347913 w 3100388"/>
                <a:gd name="connsiteY43" fmla="*/ 490587 h 714643"/>
                <a:gd name="connsiteX44" fmla="*/ 2495550 w 3100388"/>
                <a:gd name="connsiteY44" fmla="*/ 166737 h 714643"/>
                <a:gd name="connsiteX45" fmla="*/ 2538413 w 3100388"/>
                <a:gd name="connsiteY45" fmla="*/ 100062 h 714643"/>
                <a:gd name="connsiteX46" fmla="*/ 2590800 w 3100388"/>
                <a:gd name="connsiteY46" fmla="*/ 81012 h 714643"/>
                <a:gd name="connsiteX47" fmla="*/ 2662238 w 3100388"/>
                <a:gd name="connsiteY47" fmla="*/ 85775 h 714643"/>
                <a:gd name="connsiteX48" fmla="*/ 2714625 w 3100388"/>
                <a:gd name="connsiteY48" fmla="*/ 123875 h 714643"/>
                <a:gd name="connsiteX49" fmla="*/ 2833688 w 3100388"/>
                <a:gd name="connsiteY49" fmla="*/ 204837 h 714643"/>
                <a:gd name="connsiteX50" fmla="*/ 2900363 w 3100388"/>
                <a:gd name="connsiteY50" fmla="*/ 223887 h 714643"/>
                <a:gd name="connsiteX51" fmla="*/ 2967038 w 3100388"/>
                <a:gd name="connsiteY51" fmla="*/ 214362 h 714643"/>
                <a:gd name="connsiteX52" fmla="*/ 3038475 w 3100388"/>
                <a:gd name="connsiteY52" fmla="*/ 157212 h 714643"/>
                <a:gd name="connsiteX53" fmla="*/ 3100388 w 3100388"/>
                <a:gd name="connsiteY53" fmla="*/ 104825 h 714643"/>
                <a:gd name="connsiteX0" fmla="*/ 0 w 3100388"/>
                <a:gd name="connsiteY0" fmla="*/ 109587 h 686382"/>
                <a:gd name="connsiteX1" fmla="*/ 76200 w 3100388"/>
                <a:gd name="connsiteY1" fmla="*/ 23862 h 686382"/>
                <a:gd name="connsiteX2" fmla="*/ 123825 w 3100388"/>
                <a:gd name="connsiteY2" fmla="*/ 50 h 686382"/>
                <a:gd name="connsiteX3" fmla="*/ 190500 w 3100388"/>
                <a:gd name="connsiteY3" fmla="*/ 19100 h 686382"/>
                <a:gd name="connsiteX4" fmla="*/ 233363 w 3100388"/>
                <a:gd name="connsiteY4" fmla="*/ 66725 h 686382"/>
                <a:gd name="connsiteX5" fmla="*/ 266700 w 3100388"/>
                <a:gd name="connsiteY5" fmla="*/ 142925 h 686382"/>
                <a:gd name="connsiteX6" fmla="*/ 300038 w 3100388"/>
                <a:gd name="connsiteY6" fmla="*/ 209600 h 686382"/>
                <a:gd name="connsiteX7" fmla="*/ 338138 w 3100388"/>
                <a:gd name="connsiteY7" fmla="*/ 261987 h 686382"/>
                <a:gd name="connsiteX8" fmla="*/ 400050 w 3100388"/>
                <a:gd name="connsiteY8" fmla="*/ 281037 h 686382"/>
                <a:gd name="connsiteX9" fmla="*/ 457200 w 3100388"/>
                <a:gd name="connsiteY9" fmla="*/ 252462 h 686382"/>
                <a:gd name="connsiteX10" fmla="*/ 519113 w 3100388"/>
                <a:gd name="connsiteY10" fmla="*/ 195312 h 686382"/>
                <a:gd name="connsiteX11" fmla="*/ 590550 w 3100388"/>
                <a:gd name="connsiteY11" fmla="*/ 138162 h 686382"/>
                <a:gd name="connsiteX12" fmla="*/ 633413 w 3100388"/>
                <a:gd name="connsiteY12" fmla="*/ 114350 h 686382"/>
                <a:gd name="connsiteX13" fmla="*/ 700088 w 3100388"/>
                <a:gd name="connsiteY13" fmla="*/ 119112 h 686382"/>
                <a:gd name="connsiteX14" fmla="*/ 742950 w 3100388"/>
                <a:gd name="connsiteY14" fmla="*/ 190550 h 686382"/>
                <a:gd name="connsiteX15" fmla="*/ 766763 w 3100388"/>
                <a:gd name="connsiteY15" fmla="*/ 242937 h 686382"/>
                <a:gd name="connsiteX16" fmla="*/ 790575 w 3100388"/>
                <a:gd name="connsiteY16" fmla="*/ 290562 h 686382"/>
                <a:gd name="connsiteX17" fmla="*/ 819150 w 3100388"/>
                <a:gd name="connsiteY17" fmla="*/ 338187 h 686382"/>
                <a:gd name="connsiteX18" fmla="*/ 852488 w 3100388"/>
                <a:gd name="connsiteY18" fmla="*/ 390575 h 686382"/>
                <a:gd name="connsiteX19" fmla="*/ 895350 w 3100388"/>
                <a:gd name="connsiteY19" fmla="*/ 462012 h 686382"/>
                <a:gd name="connsiteX20" fmla="*/ 942975 w 3100388"/>
                <a:gd name="connsiteY20" fmla="*/ 528687 h 686382"/>
                <a:gd name="connsiteX21" fmla="*/ 985838 w 3100388"/>
                <a:gd name="connsiteY21" fmla="*/ 547737 h 686382"/>
                <a:gd name="connsiteX22" fmla="*/ 1028700 w 3100388"/>
                <a:gd name="connsiteY22" fmla="*/ 533450 h 686382"/>
                <a:gd name="connsiteX23" fmla="*/ 1066800 w 3100388"/>
                <a:gd name="connsiteY23" fmla="*/ 423912 h 686382"/>
                <a:gd name="connsiteX24" fmla="*/ 1143000 w 3100388"/>
                <a:gd name="connsiteY24" fmla="*/ 171500 h 686382"/>
                <a:gd name="connsiteX25" fmla="*/ 1171575 w 3100388"/>
                <a:gd name="connsiteY25" fmla="*/ 109587 h 686382"/>
                <a:gd name="connsiteX26" fmla="*/ 1228725 w 3100388"/>
                <a:gd name="connsiteY26" fmla="*/ 76250 h 686382"/>
                <a:gd name="connsiteX27" fmla="*/ 1285875 w 3100388"/>
                <a:gd name="connsiteY27" fmla="*/ 85775 h 686382"/>
                <a:gd name="connsiteX28" fmla="*/ 1328738 w 3100388"/>
                <a:gd name="connsiteY28" fmla="*/ 128637 h 686382"/>
                <a:gd name="connsiteX29" fmla="*/ 1381125 w 3100388"/>
                <a:gd name="connsiteY29" fmla="*/ 214362 h 686382"/>
                <a:gd name="connsiteX30" fmla="*/ 1438275 w 3100388"/>
                <a:gd name="connsiteY30" fmla="*/ 271512 h 686382"/>
                <a:gd name="connsiteX31" fmla="*/ 1485900 w 3100388"/>
                <a:gd name="connsiteY31" fmla="*/ 295325 h 686382"/>
                <a:gd name="connsiteX32" fmla="*/ 1543050 w 3100388"/>
                <a:gd name="connsiteY32" fmla="*/ 266750 h 686382"/>
                <a:gd name="connsiteX33" fmla="*/ 1600200 w 3100388"/>
                <a:gd name="connsiteY33" fmla="*/ 204837 h 686382"/>
                <a:gd name="connsiteX34" fmla="*/ 1638300 w 3100388"/>
                <a:gd name="connsiteY34" fmla="*/ 157212 h 686382"/>
                <a:gd name="connsiteX35" fmla="*/ 1724025 w 3100388"/>
                <a:gd name="connsiteY35" fmla="*/ 157212 h 686382"/>
                <a:gd name="connsiteX36" fmla="*/ 1776413 w 3100388"/>
                <a:gd name="connsiteY36" fmla="*/ 200075 h 686382"/>
                <a:gd name="connsiteX37" fmla="*/ 1819275 w 3100388"/>
                <a:gd name="connsiteY37" fmla="*/ 257225 h 686382"/>
                <a:gd name="connsiteX38" fmla="*/ 2000250 w 3100388"/>
                <a:gd name="connsiteY38" fmla="*/ 562025 h 686382"/>
                <a:gd name="connsiteX39" fmla="*/ 2066925 w 3100388"/>
                <a:gd name="connsiteY39" fmla="*/ 666800 h 686382"/>
                <a:gd name="connsiteX40" fmla="*/ 2252663 w 3100388"/>
                <a:gd name="connsiteY40" fmla="*/ 681087 h 686382"/>
                <a:gd name="connsiteX41" fmla="*/ 2290763 w 3100388"/>
                <a:gd name="connsiteY41" fmla="*/ 604887 h 686382"/>
                <a:gd name="connsiteX42" fmla="*/ 2347913 w 3100388"/>
                <a:gd name="connsiteY42" fmla="*/ 490587 h 686382"/>
                <a:gd name="connsiteX43" fmla="*/ 2495550 w 3100388"/>
                <a:gd name="connsiteY43" fmla="*/ 166737 h 686382"/>
                <a:gd name="connsiteX44" fmla="*/ 2538413 w 3100388"/>
                <a:gd name="connsiteY44" fmla="*/ 100062 h 686382"/>
                <a:gd name="connsiteX45" fmla="*/ 2590800 w 3100388"/>
                <a:gd name="connsiteY45" fmla="*/ 81012 h 686382"/>
                <a:gd name="connsiteX46" fmla="*/ 2662238 w 3100388"/>
                <a:gd name="connsiteY46" fmla="*/ 85775 h 686382"/>
                <a:gd name="connsiteX47" fmla="*/ 2714625 w 3100388"/>
                <a:gd name="connsiteY47" fmla="*/ 123875 h 686382"/>
                <a:gd name="connsiteX48" fmla="*/ 2833688 w 3100388"/>
                <a:gd name="connsiteY48" fmla="*/ 204837 h 686382"/>
                <a:gd name="connsiteX49" fmla="*/ 2900363 w 3100388"/>
                <a:gd name="connsiteY49" fmla="*/ 223887 h 686382"/>
                <a:gd name="connsiteX50" fmla="*/ 2967038 w 3100388"/>
                <a:gd name="connsiteY50" fmla="*/ 214362 h 686382"/>
                <a:gd name="connsiteX51" fmla="*/ 3038475 w 3100388"/>
                <a:gd name="connsiteY51" fmla="*/ 157212 h 686382"/>
                <a:gd name="connsiteX52" fmla="*/ 3100388 w 3100388"/>
                <a:gd name="connsiteY52" fmla="*/ 104825 h 686382"/>
                <a:gd name="connsiteX0" fmla="*/ 0 w 3100388"/>
                <a:gd name="connsiteY0" fmla="*/ 109587 h 667644"/>
                <a:gd name="connsiteX1" fmla="*/ 76200 w 3100388"/>
                <a:gd name="connsiteY1" fmla="*/ 23862 h 667644"/>
                <a:gd name="connsiteX2" fmla="*/ 123825 w 3100388"/>
                <a:gd name="connsiteY2" fmla="*/ 50 h 667644"/>
                <a:gd name="connsiteX3" fmla="*/ 190500 w 3100388"/>
                <a:gd name="connsiteY3" fmla="*/ 19100 h 667644"/>
                <a:gd name="connsiteX4" fmla="*/ 233363 w 3100388"/>
                <a:gd name="connsiteY4" fmla="*/ 66725 h 667644"/>
                <a:gd name="connsiteX5" fmla="*/ 266700 w 3100388"/>
                <a:gd name="connsiteY5" fmla="*/ 142925 h 667644"/>
                <a:gd name="connsiteX6" fmla="*/ 300038 w 3100388"/>
                <a:gd name="connsiteY6" fmla="*/ 209600 h 667644"/>
                <a:gd name="connsiteX7" fmla="*/ 338138 w 3100388"/>
                <a:gd name="connsiteY7" fmla="*/ 261987 h 667644"/>
                <a:gd name="connsiteX8" fmla="*/ 400050 w 3100388"/>
                <a:gd name="connsiteY8" fmla="*/ 281037 h 667644"/>
                <a:gd name="connsiteX9" fmla="*/ 457200 w 3100388"/>
                <a:gd name="connsiteY9" fmla="*/ 252462 h 667644"/>
                <a:gd name="connsiteX10" fmla="*/ 519113 w 3100388"/>
                <a:gd name="connsiteY10" fmla="*/ 195312 h 667644"/>
                <a:gd name="connsiteX11" fmla="*/ 590550 w 3100388"/>
                <a:gd name="connsiteY11" fmla="*/ 138162 h 667644"/>
                <a:gd name="connsiteX12" fmla="*/ 633413 w 3100388"/>
                <a:gd name="connsiteY12" fmla="*/ 114350 h 667644"/>
                <a:gd name="connsiteX13" fmla="*/ 700088 w 3100388"/>
                <a:gd name="connsiteY13" fmla="*/ 119112 h 667644"/>
                <a:gd name="connsiteX14" fmla="*/ 742950 w 3100388"/>
                <a:gd name="connsiteY14" fmla="*/ 190550 h 667644"/>
                <a:gd name="connsiteX15" fmla="*/ 766763 w 3100388"/>
                <a:gd name="connsiteY15" fmla="*/ 242937 h 667644"/>
                <a:gd name="connsiteX16" fmla="*/ 790575 w 3100388"/>
                <a:gd name="connsiteY16" fmla="*/ 290562 h 667644"/>
                <a:gd name="connsiteX17" fmla="*/ 819150 w 3100388"/>
                <a:gd name="connsiteY17" fmla="*/ 338187 h 667644"/>
                <a:gd name="connsiteX18" fmla="*/ 852488 w 3100388"/>
                <a:gd name="connsiteY18" fmla="*/ 390575 h 667644"/>
                <a:gd name="connsiteX19" fmla="*/ 895350 w 3100388"/>
                <a:gd name="connsiteY19" fmla="*/ 462012 h 667644"/>
                <a:gd name="connsiteX20" fmla="*/ 942975 w 3100388"/>
                <a:gd name="connsiteY20" fmla="*/ 528687 h 667644"/>
                <a:gd name="connsiteX21" fmla="*/ 985838 w 3100388"/>
                <a:gd name="connsiteY21" fmla="*/ 547737 h 667644"/>
                <a:gd name="connsiteX22" fmla="*/ 1028700 w 3100388"/>
                <a:gd name="connsiteY22" fmla="*/ 533450 h 667644"/>
                <a:gd name="connsiteX23" fmla="*/ 1066800 w 3100388"/>
                <a:gd name="connsiteY23" fmla="*/ 423912 h 667644"/>
                <a:gd name="connsiteX24" fmla="*/ 1143000 w 3100388"/>
                <a:gd name="connsiteY24" fmla="*/ 171500 h 667644"/>
                <a:gd name="connsiteX25" fmla="*/ 1171575 w 3100388"/>
                <a:gd name="connsiteY25" fmla="*/ 109587 h 667644"/>
                <a:gd name="connsiteX26" fmla="*/ 1228725 w 3100388"/>
                <a:gd name="connsiteY26" fmla="*/ 76250 h 667644"/>
                <a:gd name="connsiteX27" fmla="*/ 1285875 w 3100388"/>
                <a:gd name="connsiteY27" fmla="*/ 85775 h 667644"/>
                <a:gd name="connsiteX28" fmla="*/ 1328738 w 3100388"/>
                <a:gd name="connsiteY28" fmla="*/ 128637 h 667644"/>
                <a:gd name="connsiteX29" fmla="*/ 1381125 w 3100388"/>
                <a:gd name="connsiteY29" fmla="*/ 214362 h 667644"/>
                <a:gd name="connsiteX30" fmla="*/ 1438275 w 3100388"/>
                <a:gd name="connsiteY30" fmla="*/ 271512 h 667644"/>
                <a:gd name="connsiteX31" fmla="*/ 1485900 w 3100388"/>
                <a:gd name="connsiteY31" fmla="*/ 295325 h 667644"/>
                <a:gd name="connsiteX32" fmla="*/ 1543050 w 3100388"/>
                <a:gd name="connsiteY32" fmla="*/ 266750 h 667644"/>
                <a:gd name="connsiteX33" fmla="*/ 1600200 w 3100388"/>
                <a:gd name="connsiteY33" fmla="*/ 204837 h 667644"/>
                <a:gd name="connsiteX34" fmla="*/ 1638300 w 3100388"/>
                <a:gd name="connsiteY34" fmla="*/ 157212 h 667644"/>
                <a:gd name="connsiteX35" fmla="*/ 1724025 w 3100388"/>
                <a:gd name="connsiteY35" fmla="*/ 157212 h 667644"/>
                <a:gd name="connsiteX36" fmla="*/ 1776413 w 3100388"/>
                <a:gd name="connsiteY36" fmla="*/ 200075 h 667644"/>
                <a:gd name="connsiteX37" fmla="*/ 1819275 w 3100388"/>
                <a:gd name="connsiteY37" fmla="*/ 257225 h 667644"/>
                <a:gd name="connsiteX38" fmla="*/ 2000250 w 3100388"/>
                <a:gd name="connsiteY38" fmla="*/ 562025 h 667644"/>
                <a:gd name="connsiteX39" fmla="*/ 2066925 w 3100388"/>
                <a:gd name="connsiteY39" fmla="*/ 666800 h 667644"/>
                <a:gd name="connsiteX40" fmla="*/ 2290763 w 3100388"/>
                <a:gd name="connsiteY40" fmla="*/ 604887 h 667644"/>
                <a:gd name="connsiteX41" fmla="*/ 2347913 w 3100388"/>
                <a:gd name="connsiteY41" fmla="*/ 490587 h 667644"/>
                <a:gd name="connsiteX42" fmla="*/ 2495550 w 3100388"/>
                <a:gd name="connsiteY42" fmla="*/ 166737 h 667644"/>
                <a:gd name="connsiteX43" fmla="*/ 2538413 w 3100388"/>
                <a:gd name="connsiteY43" fmla="*/ 100062 h 667644"/>
                <a:gd name="connsiteX44" fmla="*/ 2590800 w 3100388"/>
                <a:gd name="connsiteY44" fmla="*/ 81012 h 667644"/>
                <a:gd name="connsiteX45" fmla="*/ 2662238 w 3100388"/>
                <a:gd name="connsiteY45" fmla="*/ 85775 h 667644"/>
                <a:gd name="connsiteX46" fmla="*/ 2714625 w 3100388"/>
                <a:gd name="connsiteY46" fmla="*/ 123875 h 667644"/>
                <a:gd name="connsiteX47" fmla="*/ 2833688 w 3100388"/>
                <a:gd name="connsiteY47" fmla="*/ 204837 h 667644"/>
                <a:gd name="connsiteX48" fmla="*/ 2900363 w 3100388"/>
                <a:gd name="connsiteY48" fmla="*/ 223887 h 667644"/>
                <a:gd name="connsiteX49" fmla="*/ 2967038 w 3100388"/>
                <a:gd name="connsiteY49" fmla="*/ 214362 h 667644"/>
                <a:gd name="connsiteX50" fmla="*/ 3038475 w 3100388"/>
                <a:gd name="connsiteY50" fmla="*/ 157212 h 667644"/>
                <a:gd name="connsiteX51" fmla="*/ 3100388 w 3100388"/>
                <a:gd name="connsiteY51" fmla="*/ 104825 h 667644"/>
                <a:gd name="connsiteX0" fmla="*/ 0 w 3100388"/>
                <a:gd name="connsiteY0" fmla="*/ 109587 h 668603"/>
                <a:gd name="connsiteX1" fmla="*/ 76200 w 3100388"/>
                <a:gd name="connsiteY1" fmla="*/ 23862 h 668603"/>
                <a:gd name="connsiteX2" fmla="*/ 123825 w 3100388"/>
                <a:gd name="connsiteY2" fmla="*/ 50 h 668603"/>
                <a:gd name="connsiteX3" fmla="*/ 190500 w 3100388"/>
                <a:gd name="connsiteY3" fmla="*/ 19100 h 668603"/>
                <a:gd name="connsiteX4" fmla="*/ 233363 w 3100388"/>
                <a:gd name="connsiteY4" fmla="*/ 66725 h 668603"/>
                <a:gd name="connsiteX5" fmla="*/ 266700 w 3100388"/>
                <a:gd name="connsiteY5" fmla="*/ 142925 h 668603"/>
                <a:gd name="connsiteX6" fmla="*/ 300038 w 3100388"/>
                <a:gd name="connsiteY6" fmla="*/ 209600 h 668603"/>
                <a:gd name="connsiteX7" fmla="*/ 338138 w 3100388"/>
                <a:gd name="connsiteY7" fmla="*/ 261987 h 668603"/>
                <a:gd name="connsiteX8" fmla="*/ 400050 w 3100388"/>
                <a:gd name="connsiteY8" fmla="*/ 281037 h 668603"/>
                <a:gd name="connsiteX9" fmla="*/ 457200 w 3100388"/>
                <a:gd name="connsiteY9" fmla="*/ 252462 h 668603"/>
                <a:gd name="connsiteX10" fmla="*/ 519113 w 3100388"/>
                <a:gd name="connsiteY10" fmla="*/ 195312 h 668603"/>
                <a:gd name="connsiteX11" fmla="*/ 590550 w 3100388"/>
                <a:gd name="connsiteY11" fmla="*/ 138162 h 668603"/>
                <a:gd name="connsiteX12" fmla="*/ 633413 w 3100388"/>
                <a:gd name="connsiteY12" fmla="*/ 114350 h 668603"/>
                <a:gd name="connsiteX13" fmla="*/ 700088 w 3100388"/>
                <a:gd name="connsiteY13" fmla="*/ 119112 h 668603"/>
                <a:gd name="connsiteX14" fmla="*/ 742950 w 3100388"/>
                <a:gd name="connsiteY14" fmla="*/ 190550 h 668603"/>
                <a:gd name="connsiteX15" fmla="*/ 766763 w 3100388"/>
                <a:gd name="connsiteY15" fmla="*/ 242937 h 668603"/>
                <a:gd name="connsiteX16" fmla="*/ 790575 w 3100388"/>
                <a:gd name="connsiteY16" fmla="*/ 290562 h 668603"/>
                <a:gd name="connsiteX17" fmla="*/ 819150 w 3100388"/>
                <a:gd name="connsiteY17" fmla="*/ 338187 h 668603"/>
                <a:gd name="connsiteX18" fmla="*/ 852488 w 3100388"/>
                <a:gd name="connsiteY18" fmla="*/ 390575 h 668603"/>
                <a:gd name="connsiteX19" fmla="*/ 895350 w 3100388"/>
                <a:gd name="connsiteY19" fmla="*/ 462012 h 668603"/>
                <a:gd name="connsiteX20" fmla="*/ 942975 w 3100388"/>
                <a:gd name="connsiteY20" fmla="*/ 528687 h 668603"/>
                <a:gd name="connsiteX21" fmla="*/ 985838 w 3100388"/>
                <a:gd name="connsiteY21" fmla="*/ 547737 h 668603"/>
                <a:gd name="connsiteX22" fmla="*/ 1028700 w 3100388"/>
                <a:gd name="connsiteY22" fmla="*/ 533450 h 668603"/>
                <a:gd name="connsiteX23" fmla="*/ 1066800 w 3100388"/>
                <a:gd name="connsiteY23" fmla="*/ 423912 h 668603"/>
                <a:gd name="connsiteX24" fmla="*/ 1143000 w 3100388"/>
                <a:gd name="connsiteY24" fmla="*/ 171500 h 668603"/>
                <a:gd name="connsiteX25" fmla="*/ 1171575 w 3100388"/>
                <a:gd name="connsiteY25" fmla="*/ 109587 h 668603"/>
                <a:gd name="connsiteX26" fmla="*/ 1228725 w 3100388"/>
                <a:gd name="connsiteY26" fmla="*/ 76250 h 668603"/>
                <a:gd name="connsiteX27" fmla="*/ 1285875 w 3100388"/>
                <a:gd name="connsiteY27" fmla="*/ 85775 h 668603"/>
                <a:gd name="connsiteX28" fmla="*/ 1328738 w 3100388"/>
                <a:gd name="connsiteY28" fmla="*/ 128637 h 668603"/>
                <a:gd name="connsiteX29" fmla="*/ 1381125 w 3100388"/>
                <a:gd name="connsiteY29" fmla="*/ 214362 h 668603"/>
                <a:gd name="connsiteX30" fmla="*/ 1438275 w 3100388"/>
                <a:gd name="connsiteY30" fmla="*/ 271512 h 668603"/>
                <a:gd name="connsiteX31" fmla="*/ 1485900 w 3100388"/>
                <a:gd name="connsiteY31" fmla="*/ 295325 h 668603"/>
                <a:gd name="connsiteX32" fmla="*/ 1543050 w 3100388"/>
                <a:gd name="connsiteY32" fmla="*/ 266750 h 668603"/>
                <a:gd name="connsiteX33" fmla="*/ 1600200 w 3100388"/>
                <a:gd name="connsiteY33" fmla="*/ 204837 h 668603"/>
                <a:gd name="connsiteX34" fmla="*/ 1638300 w 3100388"/>
                <a:gd name="connsiteY34" fmla="*/ 157212 h 668603"/>
                <a:gd name="connsiteX35" fmla="*/ 1724025 w 3100388"/>
                <a:gd name="connsiteY35" fmla="*/ 157212 h 668603"/>
                <a:gd name="connsiteX36" fmla="*/ 1776413 w 3100388"/>
                <a:gd name="connsiteY36" fmla="*/ 200075 h 668603"/>
                <a:gd name="connsiteX37" fmla="*/ 1819275 w 3100388"/>
                <a:gd name="connsiteY37" fmla="*/ 257225 h 668603"/>
                <a:gd name="connsiteX38" fmla="*/ 2000250 w 3100388"/>
                <a:gd name="connsiteY38" fmla="*/ 562025 h 668603"/>
                <a:gd name="connsiteX39" fmla="*/ 2066925 w 3100388"/>
                <a:gd name="connsiteY39" fmla="*/ 666800 h 668603"/>
                <a:gd name="connsiteX40" fmla="*/ 2347913 w 3100388"/>
                <a:gd name="connsiteY40" fmla="*/ 490587 h 668603"/>
                <a:gd name="connsiteX41" fmla="*/ 2495550 w 3100388"/>
                <a:gd name="connsiteY41" fmla="*/ 166737 h 668603"/>
                <a:gd name="connsiteX42" fmla="*/ 2538413 w 3100388"/>
                <a:gd name="connsiteY42" fmla="*/ 100062 h 668603"/>
                <a:gd name="connsiteX43" fmla="*/ 2590800 w 3100388"/>
                <a:gd name="connsiteY43" fmla="*/ 81012 h 668603"/>
                <a:gd name="connsiteX44" fmla="*/ 2662238 w 3100388"/>
                <a:gd name="connsiteY44" fmla="*/ 85775 h 668603"/>
                <a:gd name="connsiteX45" fmla="*/ 2714625 w 3100388"/>
                <a:gd name="connsiteY45" fmla="*/ 123875 h 668603"/>
                <a:gd name="connsiteX46" fmla="*/ 2833688 w 3100388"/>
                <a:gd name="connsiteY46" fmla="*/ 204837 h 668603"/>
                <a:gd name="connsiteX47" fmla="*/ 2900363 w 3100388"/>
                <a:gd name="connsiteY47" fmla="*/ 223887 h 668603"/>
                <a:gd name="connsiteX48" fmla="*/ 2967038 w 3100388"/>
                <a:gd name="connsiteY48" fmla="*/ 214362 h 668603"/>
                <a:gd name="connsiteX49" fmla="*/ 3038475 w 3100388"/>
                <a:gd name="connsiteY49" fmla="*/ 157212 h 668603"/>
                <a:gd name="connsiteX50" fmla="*/ 3100388 w 3100388"/>
                <a:gd name="connsiteY50" fmla="*/ 104825 h 668603"/>
                <a:gd name="connsiteX0" fmla="*/ 0 w 3100388"/>
                <a:gd name="connsiteY0" fmla="*/ 109587 h 688019"/>
                <a:gd name="connsiteX1" fmla="*/ 76200 w 3100388"/>
                <a:gd name="connsiteY1" fmla="*/ 23862 h 688019"/>
                <a:gd name="connsiteX2" fmla="*/ 123825 w 3100388"/>
                <a:gd name="connsiteY2" fmla="*/ 50 h 688019"/>
                <a:gd name="connsiteX3" fmla="*/ 190500 w 3100388"/>
                <a:gd name="connsiteY3" fmla="*/ 19100 h 688019"/>
                <a:gd name="connsiteX4" fmla="*/ 233363 w 3100388"/>
                <a:gd name="connsiteY4" fmla="*/ 66725 h 688019"/>
                <a:gd name="connsiteX5" fmla="*/ 266700 w 3100388"/>
                <a:gd name="connsiteY5" fmla="*/ 142925 h 688019"/>
                <a:gd name="connsiteX6" fmla="*/ 300038 w 3100388"/>
                <a:gd name="connsiteY6" fmla="*/ 209600 h 688019"/>
                <a:gd name="connsiteX7" fmla="*/ 338138 w 3100388"/>
                <a:gd name="connsiteY7" fmla="*/ 261987 h 688019"/>
                <a:gd name="connsiteX8" fmla="*/ 400050 w 3100388"/>
                <a:gd name="connsiteY8" fmla="*/ 281037 h 688019"/>
                <a:gd name="connsiteX9" fmla="*/ 457200 w 3100388"/>
                <a:gd name="connsiteY9" fmla="*/ 252462 h 688019"/>
                <a:gd name="connsiteX10" fmla="*/ 519113 w 3100388"/>
                <a:gd name="connsiteY10" fmla="*/ 195312 h 688019"/>
                <a:gd name="connsiteX11" fmla="*/ 590550 w 3100388"/>
                <a:gd name="connsiteY11" fmla="*/ 138162 h 688019"/>
                <a:gd name="connsiteX12" fmla="*/ 633413 w 3100388"/>
                <a:gd name="connsiteY12" fmla="*/ 114350 h 688019"/>
                <a:gd name="connsiteX13" fmla="*/ 700088 w 3100388"/>
                <a:gd name="connsiteY13" fmla="*/ 119112 h 688019"/>
                <a:gd name="connsiteX14" fmla="*/ 742950 w 3100388"/>
                <a:gd name="connsiteY14" fmla="*/ 190550 h 688019"/>
                <a:gd name="connsiteX15" fmla="*/ 766763 w 3100388"/>
                <a:gd name="connsiteY15" fmla="*/ 242937 h 688019"/>
                <a:gd name="connsiteX16" fmla="*/ 790575 w 3100388"/>
                <a:gd name="connsiteY16" fmla="*/ 290562 h 688019"/>
                <a:gd name="connsiteX17" fmla="*/ 819150 w 3100388"/>
                <a:gd name="connsiteY17" fmla="*/ 338187 h 688019"/>
                <a:gd name="connsiteX18" fmla="*/ 852488 w 3100388"/>
                <a:gd name="connsiteY18" fmla="*/ 390575 h 688019"/>
                <a:gd name="connsiteX19" fmla="*/ 895350 w 3100388"/>
                <a:gd name="connsiteY19" fmla="*/ 462012 h 688019"/>
                <a:gd name="connsiteX20" fmla="*/ 942975 w 3100388"/>
                <a:gd name="connsiteY20" fmla="*/ 528687 h 688019"/>
                <a:gd name="connsiteX21" fmla="*/ 985838 w 3100388"/>
                <a:gd name="connsiteY21" fmla="*/ 547737 h 688019"/>
                <a:gd name="connsiteX22" fmla="*/ 1028700 w 3100388"/>
                <a:gd name="connsiteY22" fmla="*/ 533450 h 688019"/>
                <a:gd name="connsiteX23" fmla="*/ 1066800 w 3100388"/>
                <a:gd name="connsiteY23" fmla="*/ 423912 h 688019"/>
                <a:gd name="connsiteX24" fmla="*/ 1143000 w 3100388"/>
                <a:gd name="connsiteY24" fmla="*/ 171500 h 688019"/>
                <a:gd name="connsiteX25" fmla="*/ 1171575 w 3100388"/>
                <a:gd name="connsiteY25" fmla="*/ 109587 h 688019"/>
                <a:gd name="connsiteX26" fmla="*/ 1228725 w 3100388"/>
                <a:gd name="connsiteY26" fmla="*/ 76250 h 688019"/>
                <a:gd name="connsiteX27" fmla="*/ 1285875 w 3100388"/>
                <a:gd name="connsiteY27" fmla="*/ 85775 h 688019"/>
                <a:gd name="connsiteX28" fmla="*/ 1328738 w 3100388"/>
                <a:gd name="connsiteY28" fmla="*/ 128637 h 688019"/>
                <a:gd name="connsiteX29" fmla="*/ 1381125 w 3100388"/>
                <a:gd name="connsiteY29" fmla="*/ 214362 h 688019"/>
                <a:gd name="connsiteX30" fmla="*/ 1438275 w 3100388"/>
                <a:gd name="connsiteY30" fmla="*/ 271512 h 688019"/>
                <a:gd name="connsiteX31" fmla="*/ 1485900 w 3100388"/>
                <a:gd name="connsiteY31" fmla="*/ 295325 h 688019"/>
                <a:gd name="connsiteX32" fmla="*/ 1543050 w 3100388"/>
                <a:gd name="connsiteY32" fmla="*/ 266750 h 688019"/>
                <a:gd name="connsiteX33" fmla="*/ 1600200 w 3100388"/>
                <a:gd name="connsiteY33" fmla="*/ 204837 h 688019"/>
                <a:gd name="connsiteX34" fmla="*/ 1638300 w 3100388"/>
                <a:gd name="connsiteY34" fmla="*/ 157212 h 688019"/>
                <a:gd name="connsiteX35" fmla="*/ 1724025 w 3100388"/>
                <a:gd name="connsiteY35" fmla="*/ 157212 h 688019"/>
                <a:gd name="connsiteX36" fmla="*/ 1776413 w 3100388"/>
                <a:gd name="connsiteY36" fmla="*/ 200075 h 688019"/>
                <a:gd name="connsiteX37" fmla="*/ 1819275 w 3100388"/>
                <a:gd name="connsiteY37" fmla="*/ 257225 h 688019"/>
                <a:gd name="connsiteX38" fmla="*/ 2000250 w 3100388"/>
                <a:gd name="connsiteY38" fmla="*/ 562025 h 688019"/>
                <a:gd name="connsiteX39" fmla="*/ 2066925 w 3100388"/>
                <a:gd name="connsiteY39" fmla="*/ 666800 h 688019"/>
                <a:gd name="connsiteX40" fmla="*/ 2495550 w 3100388"/>
                <a:gd name="connsiteY40" fmla="*/ 166737 h 688019"/>
                <a:gd name="connsiteX41" fmla="*/ 2538413 w 3100388"/>
                <a:gd name="connsiteY41" fmla="*/ 100062 h 688019"/>
                <a:gd name="connsiteX42" fmla="*/ 2590800 w 3100388"/>
                <a:gd name="connsiteY42" fmla="*/ 81012 h 688019"/>
                <a:gd name="connsiteX43" fmla="*/ 2662238 w 3100388"/>
                <a:gd name="connsiteY43" fmla="*/ 85775 h 688019"/>
                <a:gd name="connsiteX44" fmla="*/ 2714625 w 3100388"/>
                <a:gd name="connsiteY44" fmla="*/ 123875 h 688019"/>
                <a:gd name="connsiteX45" fmla="*/ 2833688 w 3100388"/>
                <a:gd name="connsiteY45" fmla="*/ 204837 h 688019"/>
                <a:gd name="connsiteX46" fmla="*/ 2900363 w 3100388"/>
                <a:gd name="connsiteY46" fmla="*/ 223887 h 688019"/>
                <a:gd name="connsiteX47" fmla="*/ 2967038 w 3100388"/>
                <a:gd name="connsiteY47" fmla="*/ 214362 h 688019"/>
                <a:gd name="connsiteX48" fmla="*/ 3038475 w 3100388"/>
                <a:gd name="connsiteY48" fmla="*/ 157212 h 688019"/>
                <a:gd name="connsiteX49" fmla="*/ 3100388 w 3100388"/>
                <a:gd name="connsiteY49" fmla="*/ 104825 h 688019"/>
                <a:gd name="connsiteX0" fmla="*/ 0 w 3100388"/>
                <a:gd name="connsiteY0" fmla="*/ 109587 h 692580"/>
                <a:gd name="connsiteX1" fmla="*/ 76200 w 3100388"/>
                <a:gd name="connsiteY1" fmla="*/ 23862 h 692580"/>
                <a:gd name="connsiteX2" fmla="*/ 123825 w 3100388"/>
                <a:gd name="connsiteY2" fmla="*/ 50 h 692580"/>
                <a:gd name="connsiteX3" fmla="*/ 190500 w 3100388"/>
                <a:gd name="connsiteY3" fmla="*/ 19100 h 692580"/>
                <a:gd name="connsiteX4" fmla="*/ 233363 w 3100388"/>
                <a:gd name="connsiteY4" fmla="*/ 66725 h 692580"/>
                <a:gd name="connsiteX5" fmla="*/ 266700 w 3100388"/>
                <a:gd name="connsiteY5" fmla="*/ 142925 h 692580"/>
                <a:gd name="connsiteX6" fmla="*/ 300038 w 3100388"/>
                <a:gd name="connsiteY6" fmla="*/ 209600 h 692580"/>
                <a:gd name="connsiteX7" fmla="*/ 338138 w 3100388"/>
                <a:gd name="connsiteY7" fmla="*/ 261987 h 692580"/>
                <a:gd name="connsiteX8" fmla="*/ 400050 w 3100388"/>
                <a:gd name="connsiteY8" fmla="*/ 281037 h 692580"/>
                <a:gd name="connsiteX9" fmla="*/ 457200 w 3100388"/>
                <a:gd name="connsiteY9" fmla="*/ 252462 h 692580"/>
                <a:gd name="connsiteX10" fmla="*/ 519113 w 3100388"/>
                <a:gd name="connsiteY10" fmla="*/ 195312 h 692580"/>
                <a:gd name="connsiteX11" fmla="*/ 590550 w 3100388"/>
                <a:gd name="connsiteY11" fmla="*/ 138162 h 692580"/>
                <a:gd name="connsiteX12" fmla="*/ 633413 w 3100388"/>
                <a:gd name="connsiteY12" fmla="*/ 114350 h 692580"/>
                <a:gd name="connsiteX13" fmla="*/ 700088 w 3100388"/>
                <a:gd name="connsiteY13" fmla="*/ 119112 h 692580"/>
                <a:gd name="connsiteX14" fmla="*/ 742950 w 3100388"/>
                <a:gd name="connsiteY14" fmla="*/ 190550 h 692580"/>
                <a:gd name="connsiteX15" fmla="*/ 766763 w 3100388"/>
                <a:gd name="connsiteY15" fmla="*/ 242937 h 692580"/>
                <a:gd name="connsiteX16" fmla="*/ 790575 w 3100388"/>
                <a:gd name="connsiteY16" fmla="*/ 290562 h 692580"/>
                <a:gd name="connsiteX17" fmla="*/ 819150 w 3100388"/>
                <a:gd name="connsiteY17" fmla="*/ 338187 h 692580"/>
                <a:gd name="connsiteX18" fmla="*/ 852488 w 3100388"/>
                <a:gd name="connsiteY18" fmla="*/ 390575 h 692580"/>
                <a:gd name="connsiteX19" fmla="*/ 895350 w 3100388"/>
                <a:gd name="connsiteY19" fmla="*/ 462012 h 692580"/>
                <a:gd name="connsiteX20" fmla="*/ 942975 w 3100388"/>
                <a:gd name="connsiteY20" fmla="*/ 528687 h 692580"/>
                <a:gd name="connsiteX21" fmla="*/ 985838 w 3100388"/>
                <a:gd name="connsiteY21" fmla="*/ 547737 h 692580"/>
                <a:gd name="connsiteX22" fmla="*/ 1028700 w 3100388"/>
                <a:gd name="connsiteY22" fmla="*/ 533450 h 692580"/>
                <a:gd name="connsiteX23" fmla="*/ 1066800 w 3100388"/>
                <a:gd name="connsiteY23" fmla="*/ 423912 h 692580"/>
                <a:gd name="connsiteX24" fmla="*/ 1143000 w 3100388"/>
                <a:gd name="connsiteY24" fmla="*/ 171500 h 692580"/>
                <a:gd name="connsiteX25" fmla="*/ 1171575 w 3100388"/>
                <a:gd name="connsiteY25" fmla="*/ 109587 h 692580"/>
                <a:gd name="connsiteX26" fmla="*/ 1228725 w 3100388"/>
                <a:gd name="connsiteY26" fmla="*/ 76250 h 692580"/>
                <a:gd name="connsiteX27" fmla="*/ 1285875 w 3100388"/>
                <a:gd name="connsiteY27" fmla="*/ 85775 h 692580"/>
                <a:gd name="connsiteX28" fmla="*/ 1328738 w 3100388"/>
                <a:gd name="connsiteY28" fmla="*/ 128637 h 692580"/>
                <a:gd name="connsiteX29" fmla="*/ 1381125 w 3100388"/>
                <a:gd name="connsiteY29" fmla="*/ 214362 h 692580"/>
                <a:gd name="connsiteX30" fmla="*/ 1438275 w 3100388"/>
                <a:gd name="connsiteY30" fmla="*/ 271512 h 692580"/>
                <a:gd name="connsiteX31" fmla="*/ 1485900 w 3100388"/>
                <a:gd name="connsiteY31" fmla="*/ 295325 h 692580"/>
                <a:gd name="connsiteX32" fmla="*/ 1543050 w 3100388"/>
                <a:gd name="connsiteY32" fmla="*/ 266750 h 692580"/>
                <a:gd name="connsiteX33" fmla="*/ 1600200 w 3100388"/>
                <a:gd name="connsiteY33" fmla="*/ 204837 h 692580"/>
                <a:gd name="connsiteX34" fmla="*/ 1638300 w 3100388"/>
                <a:gd name="connsiteY34" fmla="*/ 157212 h 692580"/>
                <a:gd name="connsiteX35" fmla="*/ 1724025 w 3100388"/>
                <a:gd name="connsiteY35" fmla="*/ 157212 h 692580"/>
                <a:gd name="connsiteX36" fmla="*/ 1776413 w 3100388"/>
                <a:gd name="connsiteY36" fmla="*/ 200075 h 692580"/>
                <a:gd name="connsiteX37" fmla="*/ 1819275 w 3100388"/>
                <a:gd name="connsiteY37" fmla="*/ 257225 h 692580"/>
                <a:gd name="connsiteX38" fmla="*/ 2000250 w 3100388"/>
                <a:gd name="connsiteY38" fmla="*/ 562025 h 692580"/>
                <a:gd name="connsiteX39" fmla="*/ 2066925 w 3100388"/>
                <a:gd name="connsiteY39" fmla="*/ 666800 h 692580"/>
                <a:gd name="connsiteX40" fmla="*/ 2538413 w 3100388"/>
                <a:gd name="connsiteY40" fmla="*/ 100062 h 692580"/>
                <a:gd name="connsiteX41" fmla="*/ 2590800 w 3100388"/>
                <a:gd name="connsiteY41" fmla="*/ 81012 h 692580"/>
                <a:gd name="connsiteX42" fmla="*/ 2662238 w 3100388"/>
                <a:gd name="connsiteY42" fmla="*/ 85775 h 692580"/>
                <a:gd name="connsiteX43" fmla="*/ 2714625 w 3100388"/>
                <a:gd name="connsiteY43" fmla="*/ 123875 h 692580"/>
                <a:gd name="connsiteX44" fmla="*/ 2833688 w 3100388"/>
                <a:gd name="connsiteY44" fmla="*/ 204837 h 692580"/>
                <a:gd name="connsiteX45" fmla="*/ 2900363 w 3100388"/>
                <a:gd name="connsiteY45" fmla="*/ 223887 h 692580"/>
                <a:gd name="connsiteX46" fmla="*/ 2967038 w 3100388"/>
                <a:gd name="connsiteY46" fmla="*/ 214362 h 692580"/>
                <a:gd name="connsiteX47" fmla="*/ 3038475 w 3100388"/>
                <a:gd name="connsiteY47" fmla="*/ 157212 h 692580"/>
                <a:gd name="connsiteX48" fmla="*/ 3100388 w 3100388"/>
                <a:gd name="connsiteY48" fmla="*/ 104825 h 692580"/>
                <a:gd name="connsiteX0" fmla="*/ 0 w 3100388"/>
                <a:gd name="connsiteY0" fmla="*/ 109587 h 693896"/>
                <a:gd name="connsiteX1" fmla="*/ 76200 w 3100388"/>
                <a:gd name="connsiteY1" fmla="*/ 23862 h 693896"/>
                <a:gd name="connsiteX2" fmla="*/ 123825 w 3100388"/>
                <a:gd name="connsiteY2" fmla="*/ 50 h 693896"/>
                <a:gd name="connsiteX3" fmla="*/ 190500 w 3100388"/>
                <a:gd name="connsiteY3" fmla="*/ 19100 h 693896"/>
                <a:gd name="connsiteX4" fmla="*/ 233363 w 3100388"/>
                <a:gd name="connsiteY4" fmla="*/ 66725 h 693896"/>
                <a:gd name="connsiteX5" fmla="*/ 266700 w 3100388"/>
                <a:gd name="connsiteY5" fmla="*/ 142925 h 693896"/>
                <a:gd name="connsiteX6" fmla="*/ 300038 w 3100388"/>
                <a:gd name="connsiteY6" fmla="*/ 209600 h 693896"/>
                <a:gd name="connsiteX7" fmla="*/ 338138 w 3100388"/>
                <a:gd name="connsiteY7" fmla="*/ 261987 h 693896"/>
                <a:gd name="connsiteX8" fmla="*/ 400050 w 3100388"/>
                <a:gd name="connsiteY8" fmla="*/ 281037 h 693896"/>
                <a:gd name="connsiteX9" fmla="*/ 457200 w 3100388"/>
                <a:gd name="connsiteY9" fmla="*/ 252462 h 693896"/>
                <a:gd name="connsiteX10" fmla="*/ 519113 w 3100388"/>
                <a:gd name="connsiteY10" fmla="*/ 195312 h 693896"/>
                <a:gd name="connsiteX11" fmla="*/ 590550 w 3100388"/>
                <a:gd name="connsiteY11" fmla="*/ 138162 h 693896"/>
                <a:gd name="connsiteX12" fmla="*/ 633413 w 3100388"/>
                <a:gd name="connsiteY12" fmla="*/ 114350 h 693896"/>
                <a:gd name="connsiteX13" fmla="*/ 700088 w 3100388"/>
                <a:gd name="connsiteY13" fmla="*/ 119112 h 693896"/>
                <a:gd name="connsiteX14" fmla="*/ 742950 w 3100388"/>
                <a:gd name="connsiteY14" fmla="*/ 190550 h 693896"/>
                <a:gd name="connsiteX15" fmla="*/ 766763 w 3100388"/>
                <a:gd name="connsiteY15" fmla="*/ 242937 h 693896"/>
                <a:gd name="connsiteX16" fmla="*/ 790575 w 3100388"/>
                <a:gd name="connsiteY16" fmla="*/ 290562 h 693896"/>
                <a:gd name="connsiteX17" fmla="*/ 819150 w 3100388"/>
                <a:gd name="connsiteY17" fmla="*/ 338187 h 693896"/>
                <a:gd name="connsiteX18" fmla="*/ 852488 w 3100388"/>
                <a:gd name="connsiteY18" fmla="*/ 390575 h 693896"/>
                <a:gd name="connsiteX19" fmla="*/ 895350 w 3100388"/>
                <a:gd name="connsiteY19" fmla="*/ 462012 h 693896"/>
                <a:gd name="connsiteX20" fmla="*/ 942975 w 3100388"/>
                <a:gd name="connsiteY20" fmla="*/ 528687 h 693896"/>
                <a:gd name="connsiteX21" fmla="*/ 985838 w 3100388"/>
                <a:gd name="connsiteY21" fmla="*/ 547737 h 693896"/>
                <a:gd name="connsiteX22" fmla="*/ 1028700 w 3100388"/>
                <a:gd name="connsiteY22" fmla="*/ 533450 h 693896"/>
                <a:gd name="connsiteX23" fmla="*/ 1066800 w 3100388"/>
                <a:gd name="connsiteY23" fmla="*/ 423912 h 693896"/>
                <a:gd name="connsiteX24" fmla="*/ 1143000 w 3100388"/>
                <a:gd name="connsiteY24" fmla="*/ 171500 h 693896"/>
                <a:gd name="connsiteX25" fmla="*/ 1171575 w 3100388"/>
                <a:gd name="connsiteY25" fmla="*/ 109587 h 693896"/>
                <a:gd name="connsiteX26" fmla="*/ 1228725 w 3100388"/>
                <a:gd name="connsiteY26" fmla="*/ 76250 h 693896"/>
                <a:gd name="connsiteX27" fmla="*/ 1285875 w 3100388"/>
                <a:gd name="connsiteY27" fmla="*/ 85775 h 693896"/>
                <a:gd name="connsiteX28" fmla="*/ 1328738 w 3100388"/>
                <a:gd name="connsiteY28" fmla="*/ 128637 h 693896"/>
                <a:gd name="connsiteX29" fmla="*/ 1381125 w 3100388"/>
                <a:gd name="connsiteY29" fmla="*/ 214362 h 693896"/>
                <a:gd name="connsiteX30" fmla="*/ 1438275 w 3100388"/>
                <a:gd name="connsiteY30" fmla="*/ 271512 h 693896"/>
                <a:gd name="connsiteX31" fmla="*/ 1485900 w 3100388"/>
                <a:gd name="connsiteY31" fmla="*/ 295325 h 693896"/>
                <a:gd name="connsiteX32" fmla="*/ 1543050 w 3100388"/>
                <a:gd name="connsiteY32" fmla="*/ 266750 h 693896"/>
                <a:gd name="connsiteX33" fmla="*/ 1600200 w 3100388"/>
                <a:gd name="connsiteY33" fmla="*/ 204837 h 693896"/>
                <a:gd name="connsiteX34" fmla="*/ 1638300 w 3100388"/>
                <a:gd name="connsiteY34" fmla="*/ 157212 h 693896"/>
                <a:gd name="connsiteX35" fmla="*/ 1724025 w 3100388"/>
                <a:gd name="connsiteY35" fmla="*/ 157212 h 693896"/>
                <a:gd name="connsiteX36" fmla="*/ 1776413 w 3100388"/>
                <a:gd name="connsiteY36" fmla="*/ 200075 h 693896"/>
                <a:gd name="connsiteX37" fmla="*/ 1819275 w 3100388"/>
                <a:gd name="connsiteY37" fmla="*/ 257225 h 693896"/>
                <a:gd name="connsiteX38" fmla="*/ 2000250 w 3100388"/>
                <a:gd name="connsiteY38" fmla="*/ 562025 h 693896"/>
                <a:gd name="connsiteX39" fmla="*/ 2066925 w 3100388"/>
                <a:gd name="connsiteY39" fmla="*/ 666800 h 693896"/>
                <a:gd name="connsiteX40" fmla="*/ 2590800 w 3100388"/>
                <a:gd name="connsiteY40" fmla="*/ 81012 h 693896"/>
                <a:gd name="connsiteX41" fmla="*/ 2662238 w 3100388"/>
                <a:gd name="connsiteY41" fmla="*/ 85775 h 693896"/>
                <a:gd name="connsiteX42" fmla="*/ 2714625 w 3100388"/>
                <a:gd name="connsiteY42" fmla="*/ 123875 h 693896"/>
                <a:gd name="connsiteX43" fmla="*/ 2833688 w 3100388"/>
                <a:gd name="connsiteY43" fmla="*/ 204837 h 693896"/>
                <a:gd name="connsiteX44" fmla="*/ 2900363 w 3100388"/>
                <a:gd name="connsiteY44" fmla="*/ 223887 h 693896"/>
                <a:gd name="connsiteX45" fmla="*/ 2967038 w 3100388"/>
                <a:gd name="connsiteY45" fmla="*/ 214362 h 693896"/>
                <a:gd name="connsiteX46" fmla="*/ 3038475 w 3100388"/>
                <a:gd name="connsiteY46" fmla="*/ 157212 h 693896"/>
                <a:gd name="connsiteX47" fmla="*/ 3100388 w 3100388"/>
                <a:gd name="connsiteY47" fmla="*/ 104825 h 693896"/>
                <a:gd name="connsiteX0" fmla="*/ 0 w 3100388"/>
                <a:gd name="connsiteY0" fmla="*/ 109587 h 693567"/>
                <a:gd name="connsiteX1" fmla="*/ 76200 w 3100388"/>
                <a:gd name="connsiteY1" fmla="*/ 23862 h 693567"/>
                <a:gd name="connsiteX2" fmla="*/ 123825 w 3100388"/>
                <a:gd name="connsiteY2" fmla="*/ 50 h 693567"/>
                <a:gd name="connsiteX3" fmla="*/ 190500 w 3100388"/>
                <a:gd name="connsiteY3" fmla="*/ 19100 h 693567"/>
                <a:gd name="connsiteX4" fmla="*/ 233363 w 3100388"/>
                <a:gd name="connsiteY4" fmla="*/ 66725 h 693567"/>
                <a:gd name="connsiteX5" fmla="*/ 266700 w 3100388"/>
                <a:gd name="connsiteY5" fmla="*/ 142925 h 693567"/>
                <a:gd name="connsiteX6" fmla="*/ 300038 w 3100388"/>
                <a:gd name="connsiteY6" fmla="*/ 209600 h 693567"/>
                <a:gd name="connsiteX7" fmla="*/ 338138 w 3100388"/>
                <a:gd name="connsiteY7" fmla="*/ 261987 h 693567"/>
                <a:gd name="connsiteX8" fmla="*/ 400050 w 3100388"/>
                <a:gd name="connsiteY8" fmla="*/ 281037 h 693567"/>
                <a:gd name="connsiteX9" fmla="*/ 457200 w 3100388"/>
                <a:gd name="connsiteY9" fmla="*/ 252462 h 693567"/>
                <a:gd name="connsiteX10" fmla="*/ 519113 w 3100388"/>
                <a:gd name="connsiteY10" fmla="*/ 195312 h 693567"/>
                <a:gd name="connsiteX11" fmla="*/ 590550 w 3100388"/>
                <a:gd name="connsiteY11" fmla="*/ 138162 h 693567"/>
                <a:gd name="connsiteX12" fmla="*/ 633413 w 3100388"/>
                <a:gd name="connsiteY12" fmla="*/ 114350 h 693567"/>
                <a:gd name="connsiteX13" fmla="*/ 700088 w 3100388"/>
                <a:gd name="connsiteY13" fmla="*/ 119112 h 693567"/>
                <a:gd name="connsiteX14" fmla="*/ 742950 w 3100388"/>
                <a:gd name="connsiteY14" fmla="*/ 190550 h 693567"/>
                <a:gd name="connsiteX15" fmla="*/ 766763 w 3100388"/>
                <a:gd name="connsiteY15" fmla="*/ 242937 h 693567"/>
                <a:gd name="connsiteX16" fmla="*/ 790575 w 3100388"/>
                <a:gd name="connsiteY16" fmla="*/ 290562 h 693567"/>
                <a:gd name="connsiteX17" fmla="*/ 819150 w 3100388"/>
                <a:gd name="connsiteY17" fmla="*/ 338187 h 693567"/>
                <a:gd name="connsiteX18" fmla="*/ 852488 w 3100388"/>
                <a:gd name="connsiteY18" fmla="*/ 390575 h 693567"/>
                <a:gd name="connsiteX19" fmla="*/ 895350 w 3100388"/>
                <a:gd name="connsiteY19" fmla="*/ 462012 h 693567"/>
                <a:gd name="connsiteX20" fmla="*/ 942975 w 3100388"/>
                <a:gd name="connsiteY20" fmla="*/ 528687 h 693567"/>
                <a:gd name="connsiteX21" fmla="*/ 985838 w 3100388"/>
                <a:gd name="connsiteY21" fmla="*/ 547737 h 693567"/>
                <a:gd name="connsiteX22" fmla="*/ 1028700 w 3100388"/>
                <a:gd name="connsiteY22" fmla="*/ 533450 h 693567"/>
                <a:gd name="connsiteX23" fmla="*/ 1066800 w 3100388"/>
                <a:gd name="connsiteY23" fmla="*/ 423912 h 693567"/>
                <a:gd name="connsiteX24" fmla="*/ 1143000 w 3100388"/>
                <a:gd name="connsiteY24" fmla="*/ 171500 h 693567"/>
                <a:gd name="connsiteX25" fmla="*/ 1171575 w 3100388"/>
                <a:gd name="connsiteY25" fmla="*/ 109587 h 693567"/>
                <a:gd name="connsiteX26" fmla="*/ 1228725 w 3100388"/>
                <a:gd name="connsiteY26" fmla="*/ 76250 h 693567"/>
                <a:gd name="connsiteX27" fmla="*/ 1285875 w 3100388"/>
                <a:gd name="connsiteY27" fmla="*/ 85775 h 693567"/>
                <a:gd name="connsiteX28" fmla="*/ 1328738 w 3100388"/>
                <a:gd name="connsiteY28" fmla="*/ 128637 h 693567"/>
                <a:gd name="connsiteX29" fmla="*/ 1381125 w 3100388"/>
                <a:gd name="connsiteY29" fmla="*/ 214362 h 693567"/>
                <a:gd name="connsiteX30" fmla="*/ 1438275 w 3100388"/>
                <a:gd name="connsiteY30" fmla="*/ 271512 h 693567"/>
                <a:gd name="connsiteX31" fmla="*/ 1485900 w 3100388"/>
                <a:gd name="connsiteY31" fmla="*/ 295325 h 693567"/>
                <a:gd name="connsiteX32" fmla="*/ 1543050 w 3100388"/>
                <a:gd name="connsiteY32" fmla="*/ 266750 h 693567"/>
                <a:gd name="connsiteX33" fmla="*/ 1600200 w 3100388"/>
                <a:gd name="connsiteY33" fmla="*/ 204837 h 693567"/>
                <a:gd name="connsiteX34" fmla="*/ 1638300 w 3100388"/>
                <a:gd name="connsiteY34" fmla="*/ 157212 h 693567"/>
                <a:gd name="connsiteX35" fmla="*/ 1724025 w 3100388"/>
                <a:gd name="connsiteY35" fmla="*/ 157212 h 693567"/>
                <a:gd name="connsiteX36" fmla="*/ 1776413 w 3100388"/>
                <a:gd name="connsiteY36" fmla="*/ 200075 h 693567"/>
                <a:gd name="connsiteX37" fmla="*/ 1819275 w 3100388"/>
                <a:gd name="connsiteY37" fmla="*/ 257225 h 693567"/>
                <a:gd name="connsiteX38" fmla="*/ 2000250 w 3100388"/>
                <a:gd name="connsiteY38" fmla="*/ 562025 h 693567"/>
                <a:gd name="connsiteX39" fmla="*/ 2066925 w 3100388"/>
                <a:gd name="connsiteY39" fmla="*/ 666800 h 693567"/>
                <a:gd name="connsiteX40" fmla="*/ 2662238 w 3100388"/>
                <a:gd name="connsiteY40" fmla="*/ 85775 h 693567"/>
                <a:gd name="connsiteX41" fmla="*/ 2714625 w 3100388"/>
                <a:gd name="connsiteY41" fmla="*/ 123875 h 693567"/>
                <a:gd name="connsiteX42" fmla="*/ 2833688 w 3100388"/>
                <a:gd name="connsiteY42" fmla="*/ 204837 h 693567"/>
                <a:gd name="connsiteX43" fmla="*/ 2900363 w 3100388"/>
                <a:gd name="connsiteY43" fmla="*/ 223887 h 693567"/>
                <a:gd name="connsiteX44" fmla="*/ 2967038 w 3100388"/>
                <a:gd name="connsiteY44" fmla="*/ 214362 h 693567"/>
                <a:gd name="connsiteX45" fmla="*/ 3038475 w 3100388"/>
                <a:gd name="connsiteY45" fmla="*/ 157212 h 693567"/>
                <a:gd name="connsiteX46" fmla="*/ 3100388 w 3100388"/>
                <a:gd name="connsiteY46" fmla="*/ 104825 h 693567"/>
                <a:gd name="connsiteX0" fmla="*/ 0 w 3100388"/>
                <a:gd name="connsiteY0" fmla="*/ 109587 h 690942"/>
                <a:gd name="connsiteX1" fmla="*/ 76200 w 3100388"/>
                <a:gd name="connsiteY1" fmla="*/ 23862 h 690942"/>
                <a:gd name="connsiteX2" fmla="*/ 123825 w 3100388"/>
                <a:gd name="connsiteY2" fmla="*/ 50 h 690942"/>
                <a:gd name="connsiteX3" fmla="*/ 190500 w 3100388"/>
                <a:gd name="connsiteY3" fmla="*/ 19100 h 690942"/>
                <a:gd name="connsiteX4" fmla="*/ 233363 w 3100388"/>
                <a:gd name="connsiteY4" fmla="*/ 66725 h 690942"/>
                <a:gd name="connsiteX5" fmla="*/ 266700 w 3100388"/>
                <a:gd name="connsiteY5" fmla="*/ 142925 h 690942"/>
                <a:gd name="connsiteX6" fmla="*/ 300038 w 3100388"/>
                <a:gd name="connsiteY6" fmla="*/ 209600 h 690942"/>
                <a:gd name="connsiteX7" fmla="*/ 338138 w 3100388"/>
                <a:gd name="connsiteY7" fmla="*/ 261987 h 690942"/>
                <a:gd name="connsiteX8" fmla="*/ 400050 w 3100388"/>
                <a:gd name="connsiteY8" fmla="*/ 281037 h 690942"/>
                <a:gd name="connsiteX9" fmla="*/ 457200 w 3100388"/>
                <a:gd name="connsiteY9" fmla="*/ 252462 h 690942"/>
                <a:gd name="connsiteX10" fmla="*/ 519113 w 3100388"/>
                <a:gd name="connsiteY10" fmla="*/ 195312 h 690942"/>
                <a:gd name="connsiteX11" fmla="*/ 590550 w 3100388"/>
                <a:gd name="connsiteY11" fmla="*/ 138162 h 690942"/>
                <a:gd name="connsiteX12" fmla="*/ 633413 w 3100388"/>
                <a:gd name="connsiteY12" fmla="*/ 114350 h 690942"/>
                <a:gd name="connsiteX13" fmla="*/ 700088 w 3100388"/>
                <a:gd name="connsiteY13" fmla="*/ 119112 h 690942"/>
                <a:gd name="connsiteX14" fmla="*/ 742950 w 3100388"/>
                <a:gd name="connsiteY14" fmla="*/ 190550 h 690942"/>
                <a:gd name="connsiteX15" fmla="*/ 766763 w 3100388"/>
                <a:gd name="connsiteY15" fmla="*/ 242937 h 690942"/>
                <a:gd name="connsiteX16" fmla="*/ 790575 w 3100388"/>
                <a:gd name="connsiteY16" fmla="*/ 290562 h 690942"/>
                <a:gd name="connsiteX17" fmla="*/ 819150 w 3100388"/>
                <a:gd name="connsiteY17" fmla="*/ 338187 h 690942"/>
                <a:gd name="connsiteX18" fmla="*/ 852488 w 3100388"/>
                <a:gd name="connsiteY18" fmla="*/ 390575 h 690942"/>
                <a:gd name="connsiteX19" fmla="*/ 895350 w 3100388"/>
                <a:gd name="connsiteY19" fmla="*/ 462012 h 690942"/>
                <a:gd name="connsiteX20" fmla="*/ 942975 w 3100388"/>
                <a:gd name="connsiteY20" fmla="*/ 528687 h 690942"/>
                <a:gd name="connsiteX21" fmla="*/ 985838 w 3100388"/>
                <a:gd name="connsiteY21" fmla="*/ 547737 h 690942"/>
                <a:gd name="connsiteX22" fmla="*/ 1028700 w 3100388"/>
                <a:gd name="connsiteY22" fmla="*/ 533450 h 690942"/>
                <a:gd name="connsiteX23" fmla="*/ 1066800 w 3100388"/>
                <a:gd name="connsiteY23" fmla="*/ 423912 h 690942"/>
                <a:gd name="connsiteX24" fmla="*/ 1143000 w 3100388"/>
                <a:gd name="connsiteY24" fmla="*/ 171500 h 690942"/>
                <a:gd name="connsiteX25" fmla="*/ 1171575 w 3100388"/>
                <a:gd name="connsiteY25" fmla="*/ 109587 h 690942"/>
                <a:gd name="connsiteX26" fmla="*/ 1228725 w 3100388"/>
                <a:gd name="connsiteY26" fmla="*/ 76250 h 690942"/>
                <a:gd name="connsiteX27" fmla="*/ 1285875 w 3100388"/>
                <a:gd name="connsiteY27" fmla="*/ 85775 h 690942"/>
                <a:gd name="connsiteX28" fmla="*/ 1328738 w 3100388"/>
                <a:gd name="connsiteY28" fmla="*/ 128637 h 690942"/>
                <a:gd name="connsiteX29" fmla="*/ 1381125 w 3100388"/>
                <a:gd name="connsiteY29" fmla="*/ 214362 h 690942"/>
                <a:gd name="connsiteX30" fmla="*/ 1438275 w 3100388"/>
                <a:gd name="connsiteY30" fmla="*/ 271512 h 690942"/>
                <a:gd name="connsiteX31" fmla="*/ 1485900 w 3100388"/>
                <a:gd name="connsiteY31" fmla="*/ 295325 h 690942"/>
                <a:gd name="connsiteX32" fmla="*/ 1543050 w 3100388"/>
                <a:gd name="connsiteY32" fmla="*/ 266750 h 690942"/>
                <a:gd name="connsiteX33" fmla="*/ 1600200 w 3100388"/>
                <a:gd name="connsiteY33" fmla="*/ 204837 h 690942"/>
                <a:gd name="connsiteX34" fmla="*/ 1638300 w 3100388"/>
                <a:gd name="connsiteY34" fmla="*/ 157212 h 690942"/>
                <a:gd name="connsiteX35" fmla="*/ 1724025 w 3100388"/>
                <a:gd name="connsiteY35" fmla="*/ 157212 h 690942"/>
                <a:gd name="connsiteX36" fmla="*/ 1776413 w 3100388"/>
                <a:gd name="connsiteY36" fmla="*/ 200075 h 690942"/>
                <a:gd name="connsiteX37" fmla="*/ 1819275 w 3100388"/>
                <a:gd name="connsiteY37" fmla="*/ 257225 h 690942"/>
                <a:gd name="connsiteX38" fmla="*/ 2000250 w 3100388"/>
                <a:gd name="connsiteY38" fmla="*/ 562025 h 690942"/>
                <a:gd name="connsiteX39" fmla="*/ 2066925 w 3100388"/>
                <a:gd name="connsiteY39" fmla="*/ 666800 h 690942"/>
                <a:gd name="connsiteX40" fmla="*/ 2714625 w 3100388"/>
                <a:gd name="connsiteY40" fmla="*/ 123875 h 690942"/>
                <a:gd name="connsiteX41" fmla="*/ 2833688 w 3100388"/>
                <a:gd name="connsiteY41" fmla="*/ 204837 h 690942"/>
                <a:gd name="connsiteX42" fmla="*/ 2900363 w 3100388"/>
                <a:gd name="connsiteY42" fmla="*/ 223887 h 690942"/>
                <a:gd name="connsiteX43" fmla="*/ 2967038 w 3100388"/>
                <a:gd name="connsiteY43" fmla="*/ 214362 h 690942"/>
                <a:gd name="connsiteX44" fmla="*/ 3038475 w 3100388"/>
                <a:gd name="connsiteY44" fmla="*/ 157212 h 690942"/>
                <a:gd name="connsiteX45" fmla="*/ 3100388 w 3100388"/>
                <a:gd name="connsiteY45" fmla="*/ 104825 h 690942"/>
                <a:gd name="connsiteX0" fmla="*/ 0 w 3100388"/>
                <a:gd name="connsiteY0" fmla="*/ 109587 h 685453"/>
                <a:gd name="connsiteX1" fmla="*/ 76200 w 3100388"/>
                <a:gd name="connsiteY1" fmla="*/ 23862 h 685453"/>
                <a:gd name="connsiteX2" fmla="*/ 123825 w 3100388"/>
                <a:gd name="connsiteY2" fmla="*/ 50 h 685453"/>
                <a:gd name="connsiteX3" fmla="*/ 190500 w 3100388"/>
                <a:gd name="connsiteY3" fmla="*/ 19100 h 685453"/>
                <a:gd name="connsiteX4" fmla="*/ 233363 w 3100388"/>
                <a:gd name="connsiteY4" fmla="*/ 66725 h 685453"/>
                <a:gd name="connsiteX5" fmla="*/ 266700 w 3100388"/>
                <a:gd name="connsiteY5" fmla="*/ 142925 h 685453"/>
                <a:gd name="connsiteX6" fmla="*/ 300038 w 3100388"/>
                <a:gd name="connsiteY6" fmla="*/ 209600 h 685453"/>
                <a:gd name="connsiteX7" fmla="*/ 338138 w 3100388"/>
                <a:gd name="connsiteY7" fmla="*/ 261987 h 685453"/>
                <a:gd name="connsiteX8" fmla="*/ 400050 w 3100388"/>
                <a:gd name="connsiteY8" fmla="*/ 281037 h 685453"/>
                <a:gd name="connsiteX9" fmla="*/ 457200 w 3100388"/>
                <a:gd name="connsiteY9" fmla="*/ 252462 h 685453"/>
                <a:gd name="connsiteX10" fmla="*/ 519113 w 3100388"/>
                <a:gd name="connsiteY10" fmla="*/ 195312 h 685453"/>
                <a:gd name="connsiteX11" fmla="*/ 590550 w 3100388"/>
                <a:gd name="connsiteY11" fmla="*/ 138162 h 685453"/>
                <a:gd name="connsiteX12" fmla="*/ 633413 w 3100388"/>
                <a:gd name="connsiteY12" fmla="*/ 114350 h 685453"/>
                <a:gd name="connsiteX13" fmla="*/ 700088 w 3100388"/>
                <a:gd name="connsiteY13" fmla="*/ 119112 h 685453"/>
                <a:gd name="connsiteX14" fmla="*/ 742950 w 3100388"/>
                <a:gd name="connsiteY14" fmla="*/ 190550 h 685453"/>
                <a:gd name="connsiteX15" fmla="*/ 766763 w 3100388"/>
                <a:gd name="connsiteY15" fmla="*/ 242937 h 685453"/>
                <a:gd name="connsiteX16" fmla="*/ 790575 w 3100388"/>
                <a:gd name="connsiteY16" fmla="*/ 290562 h 685453"/>
                <a:gd name="connsiteX17" fmla="*/ 819150 w 3100388"/>
                <a:gd name="connsiteY17" fmla="*/ 338187 h 685453"/>
                <a:gd name="connsiteX18" fmla="*/ 852488 w 3100388"/>
                <a:gd name="connsiteY18" fmla="*/ 390575 h 685453"/>
                <a:gd name="connsiteX19" fmla="*/ 895350 w 3100388"/>
                <a:gd name="connsiteY19" fmla="*/ 462012 h 685453"/>
                <a:gd name="connsiteX20" fmla="*/ 942975 w 3100388"/>
                <a:gd name="connsiteY20" fmla="*/ 528687 h 685453"/>
                <a:gd name="connsiteX21" fmla="*/ 985838 w 3100388"/>
                <a:gd name="connsiteY21" fmla="*/ 547737 h 685453"/>
                <a:gd name="connsiteX22" fmla="*/ 1028700 w 3100388"/>
                <a:gd name="connsiteY22" fmla="*/ 533450 h 685453"/>
                <a:gd name="connsiteX23" fmla="*/ 1066800 w 3100388"/>
                <a:gd name="connsiteY23" fmla="*/ 423912 h 685453"/>
                <a:gd name="connsiteX24" fmla="*/ 1143000 w 3100388"/>
                <a:gd name="connsiteY24" fmla="*/ 171500 h 685453"/>
                <a:gd name="connsiteX25" fmla="*/ 1171575 w 3100388"/>
                <a:gd name="connsiteY25" fmla="*/ 109587 h 685453"/>
                <a:gd name="connsiteX26" fmla="*/ 1228725 w 3100388"/>
                <a:gd name="connsiteY26" fmla="*/ 76250 h 685453"/>
                <a:gd name="connsiteX27" fmla="*/ 1285875 w 3100388"/>
                <a:gd name="connsiteY27" fmla="*/ 85775 h 685453"/>
                <a:gd name="connsiteX28" fmla="*/ 1328738 w 3100388"/>
                <a:gd name="connsiteY28" fmla="*/ 128637 h 685453"/>
                <a:gd name="connsiteX29" fmla="*/ 1381125 w 3100388"/>
                <a:gd name="connsiteY29" fmla="*/ 214362 h 685453"/>
                <a:gd name="connsiteX30" fmla="*/ 1438275 w 3100388"/>
                <a:gd name="connsiteY30" fmla="*/ 271512 h 685453"/>
                <a:gd name="connsiteX31" fmla="*/ 1485900 w 3100388"/>
                <a:gd name="connsiteY31" fmla="*/ 295325 h 685453"/>
                <a:gd name="connsiteX32" fmla="*/ 1543050 w 3100388"/>
                <a:gd name="connsiteY32" fmla="*/ 266750 h 685453"/>
                <a:gd name="connsiteX33" fmla="*/ 1600200 w 3100388"/>
                <a:gd name="connsiteY33" fmla="*/ 204837 h 685453"/>
                <a:gd name="connsiteX34" fmla="*/ 1638300 w 3100388"/>
                <a:gd name="connsiteY34" fmla="*/ 157212 h 685453"/>
                <a:gd name="connsiteX35" fmla="*/ 1724025 w 3100388"/>
                <a:gd name="connsiteY35" fmla="*/ 157212 h 685453"/>
                <a:gd name="connsiteX36" fmla="*/ 1776413 w 3100388"/>
                <a:gd name="connsiteY36" fmla="*/ 200075 h 685453"/>
                <a:gd name="connsiteX37" fmla="*/ 1819275 w 3100388"/>
                <a:gd name="connsiteY37" fmla="*/ 257225 h 685453"/>
                <a:gd name="connsiteX38" fmla="*/ 2000250 w 3100388"/>
                <a:gd name="connsiteY38" fmla="*/ 562025 h 685453"/>
                <a:gd name="connsiteX39" fmla="*/ 2066925 w 3100388"/>
                <a:gd name="connsiteY39" fmla="*/ 666800 h 685453"/>
                <a:gd name="connsiteX40" fmla="*/ 2833688 w 3100388"/>
                <a:gd name="connsiteY40" fmla="*/ 204837 h 685453"/>
                <a:gd name="connsiteX41" fmla="*/ 2900363 w 3100388"/>
                <a:gd name="connsiteY41" fmla="*/ 223887 h 685453"/>
                <a:gd name="connsiteX42" fmla="*/ 2967038 w 3100388"/>
                <a:gd name="connsiteY42" fmla="*/ 214362 h 685453"/>
                <a:gd name="connsiteX43" fmla="*/ 3038475 w 3100388"/>
                <a:gd name="connsiteY43" fmla="*/ 157212 h 685453"/>
                <a:gd name="connsiteX44" fmla="*/ 3100388 w 3100388"/>
                <a:gd name="connsiteY44" fmla="*/ 104825 h 685453"/>
                <a:gd name="connsiteX0" fmla="*/ 0 w 3100388"/>
                <a:gd name="connsiteY0" fmla="*/ 109587 h 684183"/>
                <a:gd name="connsiteX1" fmla="*/ 76200 w 3100388"/>
                <a:gd name="connsiteY1" fmla="*/ 23862 h 684183"/>
                <a:gd name="connsiteX2" fmla="*/ 123825 w 3100388"/>
                <a:gd name="connsiteY2" fmla="*/ 50 h 684183"/>
                <a:gd name="connsiteX3" fmla="*/ 190500 w 3100388"/>
                <a:gd name="connsiteY3" fmla="*/ 19100 h 684183"/>
                <a:gd name="connsiteX4" fmla="*/ 233363 w 3100388"/>
                <a:gd name="connsiteY4" fmla="*/ 66725 h 684183"/>
                <a:gd name="connsiteX5" fmla="*/ 266700 w 3100388"/>
                <a:gd name="connsiteY5" fmla="*/ 142925 h 684183"/>
                <a:gd name="connsiteX6" fmla="*/ 300038 w 3100388"/>
                <a:gd name="connsiteY6" fmla="*/ 209600 h 684183"/>
                <a:gd name="connsiteX7" fmla="*/ 338138 w 3100388"/>
                <a:gd name="connsiteY7" fmla="*/ 261987 h 684183"/>
                <a:gd name="connsiteX8" fmla="*/ 400050 w 3100388"/>
                <a:gd name="connsiteY8" fmla="*/ 281037 h 684183"/>
                <a:gd name="connsiteX9" fmla="*/ 457200 w 3100388"/>
                <a:gd name="connsiteY9" fmla="*/ 252462 h 684183"/>
                <a:gd name="connsiteX10" fmla="*/ 519113 w 3100388"/>
                <a:gd name="connsiteY10" fmla="*/ 195312 h 684183"/>
                <a:gd name="connsiteX11" fmla="*/ 590550 w 3100388"/>
                <a:gd name="connsiteY11" fmla="*/ 138162 h 684183"/>
                <a:gd name="connsiteX12" fmla="*/ 633413 w 3100388"/>
                <a:gd name="connsiteY12" fmla="*/ 114350 h 684183"/>
                <a:gd name="connsiteX13" fmla="*/ 700088 w 3100388"/>
                <a:gd name="connsiteY13" fmla="*/ 119112 h 684183"/>
                <a:gd name="connsiteX14" fmla="*/ 742950 w 3100388"/>
                <a:gd name="connsiteY14" fmla="*/ 190550 h 684183"/>
                <a:gd name="connsiteX15" fmla="*/ 766763 w 3100388"/>
                <a:gd name="connsiteY15" fmla="*/ 242937 h 684183"/>
                <a:gd name="connsiteX16" fmla="*/ 790575 w 3100388"/>
                <a:gd name="connsiteY16" fmla="*/ 290562 h 684183"/>
                <a:gd name="connsiteX17" fmla="*/ 819150 w 3100388"/>
                <a:gd name="connsiteY17" fmla="*/ 338187 h 684183"/>
                <a:gd name="connsiteX18" fmla="*/ 852488 w 3100388"/>
                <a:gd name="connsiteY18" fmla="*/ 390575 h 684183"/>
                <a:gd name="connsiteX19" fmla="*/ 895350 w 3100388"/>
                <a:gd name="connsiteY19" fmla="*/ 462012 h 684183"/>
                <a:gd name="connsiteX20" fmla="*/ 942975 w 3100388"/>
                <a:gd name="connsiteY20" fmla="*/ 528687 h 684183"/>
                <a:gd name="connsiteX21" fmla="*/ 985838 w 3100388"/>
                <a:gd name="connsiteY21" fmla="*/ 547737 h 684183"/>
                <a:gd name="connsiteX22" fmla="*/ 1028700 w 3100388"/>
                <a:gd name="connsiteY22" fmla="*/ 533450 h 684183"/>
                <a:gd name="connsiteX23" fmla="*/ 1066800 w 3100388"/>
                <a:gd name="connsiteY23" fmla="*/ 423912 h 684183"/>
                <a:gd name="connsiteX24" fmla="*/ 1143000 w 3100388"/>
                <a:gd name="connsiteY24" fmla="*/ 171500 h 684183"/>
                <a:gd name="connsiteX25" fmla="*/ 1171575 w 3100388"/>
                <a:gd name="connsiteY25" fmla="*/ 109587 h 684183"/>
                <a:gd name="connsiteX26" fmla="*/ 1228725 w 3100388"/>
                <a:gd name="connsiteY26" fmla="*/ 76250 h 684183"/>
                <a:gd name="connsiteX27" fmla="*/ 1285875 w 3100388"/>
                <a:gd name="connsiteY27" fmla="*/ 85775 h 684183"/>
                <a:gd name="connsiteX28" fmla="*/ 1328738 w 3100388"/>
                <a:gd name="connsiteY28" fmla="*/ 128637 h 684183"/>
                <a:gd name="connsiteX29" fmla="*/ 1381125 w 3100388"/>
                <a:gd name="connsiteY29" fmla="*/ 214362 h 684183"/>
                <a:gd name="connsiteX30" fmla="*/ 1438275 w 3100388"/>
                <a:gd name="connsiteY30" fmla="*/ 271512 h 684183"/>
                <a:gd name="connsiteX31" fmla="*/ 1485900 w 3100388"/>
                <a:gd name="connsiteY31" fmla="*/ 295325 h 684183"/>
                <a:gd name="connsiteX32" fmla="*/ 1543050 w 3100388"/>
                <a:gd name="connsiteY32" fmla="*/ 266750 h 684183"/>
                <a:gd name="connsiteX33" fmla="*/ 1600200 w 3100388"/>
                <a:gd name="connsiteY33" fmla="*/ 204837 h 684183"/>
                <a:gd name="connsiteX34" fmla="*/ 1638300 w 3100388"/>
                <a:gd name="connsiteY34" fmla="*/ 157212 h 684183"/>
                <a:gd name="connsiteX35" fmla="*/ 1724025 w 3100388"/>
                <a:gd name="connsiteY35" fmla="*/ 157212 h 684183"/>
                <a:gd name="connsiteX36" fmla="*/ 1776413 w 3100388"/>
                <a:gd name="connsiteY36" fmla="*/ 200075 h 684183"/>
                <a:gd name="connsiteX37" fmla="*/ 1819275 w 3100388"/>
                <a:gd name="connsiteY37" fmla="*/ 257225 h 684183"/>
                <a:gd name="connsiteX38" fmla="*/ 2000250 w 3100388"/>
                <a:gd name="connsiteY38" fmla="*/ 562025 h 684183"/>
                <a:gd name="connsiteX39" fmla="*/ 2066925 w 3100388"/>
                <a:gd name="connsiteY39" fmla="*/ 666800 h 684183"/>
                <a:gd name="connsiteX40" fmla="*/ 2900363 w 3100388"/>
                <a:gd name="connsiteY40" fmla="*/ 223887 h 684183"/>
                <a:gd name="connsiteX41" fmla="*/ 2967038 w 3100388"/>
                <a:gd name="connsiteY41" fmla="*/ 214362 h 684183"/>
                <a:gd name="connsiteX42" fmla="*/ 3038475 w 3100388"/>
                <a:gd name="connsiteY42" fmla="*/ 157212 h 684183"/>
                <a:gd name="connsiteX43" fmla="*/ 3100388 w 3100388"/>
                <a:gd name="connsiteY43" fmla="*/ 104825 h 684183"/>
                <a:gd name="connsiteX0" fmla="*/ 0 w 3100388"/>
                <a:gd name="connsiteY0" fmla="*/ 109587 h 684817"/>
                <a:gd name="connsiteX1" fmla="*/ 76200 w 3100388"/>
                <a:gd name="connsiteY1" fmla="*/ 23862 h 684817"/>
                <a:gd name="connsiteX2" fmla="*/ 123825 w 3100388"/>
                <a:gd name="connsiteY2" fmla="*/ 50 h 684817"/>
                <a:gd name="connsiteX3" fmla="*/ 190500 w 3100388"/>
                <a:gd name="connsiteY3" fmla="*/ 19100 h 684817"/>
                <a:gd name="connsiteX4" fmla="*/ 233363 w 3100388"/>
                <a:gd name="connsiteY4" fmla="*/ 66725 h 684817"/>
                <a:gd name="connsiteX5" fmla="*/ 266700 w 3100388"/>
                <a:gd name="connsiteY5" fmla="*/ 142925 h 684817"/>
                <a:gd name="connsiteX6" fmla="*/ 300038 w 3100388"/>
                <a:gd name="connsiteY6" fmla="*/ 209600 h 684817"/>
                <a:gd name="connsiteX7" fmla="*/ 338138 w 3100388"/>
                <a:gd name="connsiteY7" fmla="*/ 261987 h 684817"/>
                <a:gd name="connsiteX8" fmla="*/ 400050 w 3100388"/>
                <a:gd name="connsiteY8" fmla="*/ 281037 h 684817"/>
                <a:gd name="connsiteX9" fmla="*/ 457200 w 3100388"/>
                <a:gd name="connsiteY9" fmla="*/ 252462 h 684817"/>
                <a:gd name="connsiteX10" fmla="*/ 519113 w 3100388"/>
                <a:gd name="connsiteY10" fmla="*/ 195312 h 684817"/>
                <a:gd name="connsiteX11" fmla="*/ 590550 w 3100388"/>
                <a:gd name="connsiteY11" fmla="*/ 138162 h 684817"/>
                <a:gd name="connsiteX12" fmla="*/ 633413 w 3100388"/>
                <a:gd name="connsiteY12" fmla="*/ 114350 h 684817"/>
                <a:gd name="connsiteX13" fmla="*/ 700088 w 3100388"/>
                <a:gd name="connsiteY13" fmla="*/ 119112 h 684817"/>
                <a:gd name="connsiteX14" fmla="*/ 742950 w 3100388"/>
                <a:gd name="connsiteY14" fmla="*/ 190550 h 684817"/>
                <a:gd name="connsiteX15" fmla="*/ 766763 w 3100388"/>
                <a:gd name="connsiteY15" fmla="*/ 242937 h 684817"/>
                <a:gd name="connsiteX16" fmla="*/ 790575 w 3100388"/>
                <a:gd name="connsiteY16" fmla="*/ 290562 h 684817"/>
                <a:gd name="connsiteX17" fmla="*/ 819150 w 3100388"/>
                <a:gd name="connsiteY17" fmla="*/ 338187 h 684817"/>
                <a:gd name="connsiteX18" fmla="*/ 852488 w 3100388"/>
                <a:gd name="connsiteY18" fmla="*/ 390575 h 684817"/>
                <a:gd name="connsiteX19" fmla="*/ 895350 w 3100388"/>
                <a:gd name="connsiteY19" fmla="*/ 462012 h 684817"/>
                <a:gd name="connsiteX20" fmla="*/ 942975 w 3100388"/>
                <a:gd name="connsiteY20" fmla="*/ 528687 h 684817"/>
                <a:gd name="connsiteX21" fmla="*/ 985838 w 3100388"/>
                <a:gd name="connsiteY21" fmla="*/ 547737 h 684817"/>
                <a:gd name="connsiteX22" fmla="*/ 1028700 w 3100388"/>
                <a:gd name="connsiteY22" fmla="*/ 533450 h 684817"/>
                <a:gd name="connsiteX23" fmla="*/ 1066800 w 3100388"/>
                <a:gd name="connsiteY23" fmla="*/ 423912 h 684817"/>
                <a:gd name="connsiteX24" fmla="*/ 1143000 w 3100388"/>
                <a:gd name="connsiteY24" fmla="*/ 171500 h 684817"/>
                <a:gd name="connsiteX25" fmla="*/ 1171575 w 3100388"/>
                <a:gd name="connsiteY25" fmla="*/ 109587 h 684817"/>
                <a:gd name="connsiteX26" fmla="*/ 1228725 w 3100388"/>
                <a:gd name="connsiteY26" fmla="*/ 76250 h 684817"/>
                <a:gd name="connsiteX27" fmla="*/ 1285875 w 3100388"/>
                <a:gd name="connsiteY27" fmla="*/ 85775 h 684817"/>
                <a:gd name="connsiteX28" fmla="*/ 1328738 w 3100388"/>
                <a:gd name="connsiteY28" fmla="*/ 128637 h 684817"/>
                <a:gd name="connsiteX29" fmla="*/ 1381125 w 3100388"/>
                <a:gd name="connsiteY29" fmla="*/ 214362 h 684817"/>
                <a:gd name="connsiteX30" fmla="*/ 1438275 w 3100388"/>
                <a:gd name="connsiteY30" fmla="*/ 271512 h 684817"/>
                <a:gd name="connsiteX31" fmla="*/ 1485900 w 3100388"/>
                <a:gd name="connsiteY31" fmla="*/ 295325 h 684817"/>
                <a:gd name="connsiteX32" fmla="*/ 1543050 w 3100388"/>
                <a:gd name="connsiteY32" fmla="*/ 266750 h 684817"/>
                <a:gd name="connsiteX33" fmla="*/ 1600200 w 3100388"/>
                <a:gd name="connsiteY33" fmla="*/ 204837 h 684817"/>
                <a:gd name="connsiteX34" fmla="*/ 1638300 w 3100388"/>
                <a:gd name="connsiteY34" fmla="*/ 157212 h 684817"/>
                <a:gd name="connsiteX35" fmla="*/ 1724025 w 3100388"/>
                <a:gd name="connsiteY35" fmla="*/ 157212 h 684817"/>
                <a:gd name="connsiteX36" fmla="*/ 1776413 w 3100388"/>
                <a:gd name="connsiteY36" fmla="*/ 200075 h 684817"/>
                <a:gd name="connsiteX37" fmla="*/ 1819275 w 3100388"/>
                <a:gd name="connsiteY37" fmla="*/ 257225 h 684817"/>
                <a:gd name="connsiteX38" fmla="*/ 2000250 w 3100388"/>
                <a:gd name="connsiteY38" fmla="*/ 562025 h 684817"/>
                <a:gd name="connsiteX39" fmla="*/ 2066925 w 3100388"/>
                <a:gd name="connsiteY39" fmla="*/ 666800 h 684817"/>
                <a:gd name="connsiteX40" fmla="*/ 2967038 w 3100388"/>
                <a:gd name="connsiteY40" fmla="*/ 214362 h 684817"/>
                <a:gd name="connsiteX41" fmla="*/ 3038475 w 3100388"/>
                <a:gd name="connsiteY41" fmla="*/ 157212 h 684817"/>
                <a:gd name="connsiteX42" fmla="*/ 3100388 w 3100388"/>
                <a:gd name="connsiteY42" fmla="*/ 104825 h 684817"/>
                <a:gd name="connsiteX0" fmla="*/ 0 w 3100388"/>
                <a:gd name="connsiteY0" fmla="*/ 109587 h 688666"/>
                <a:gd name="connsiteX1" fmla="*/ 76200 w 3100388"/>
                <a:gd name="connsiteY1" fmla="*/ 23862 h 688666"/>
                <a:gd name="connsiteX2" fmla="*/ 123825 w 3100388"/>
                <a:gd name="connsiteY2" fmla="*/ 50 h 688666"/>
                <a:gd name="connsiteX3" fmla="*/ 190500 w 3100388"/>
                <a:gd name="connsiteY3" fmla="*/ 19100 h 688666"/>
                <a:gd name="connsiteX4" fmla="*/ 233363 w 3100388"/>
                <a:gd name="connsiteY4" fmla="*/ 66725 h 688666"/>
                <a:gd name="connsiteX5" fmla="*/ 266700 w 3100388"/>
                <a:gd name="connsiteY5" fmla="*/ 142925 h 688666"/>
                <a:gd name="connsiteX6" fmla="*/ 300038 w 3100388"/>
                <a:gd name="connsiteY6" fmla="*/ 209600 h 688666"/>
                <a:gd name="connsiteX7" fmla="*/ 338138 w 3100388"/>
                <a:gd name="connsiteY7" fmla="*/ 261987 h 688666"/>
                <a:gd name="connsiteX8" fmla="*/ 400050 w 3100388"/>
                <a:gd name="connsiteY8" fmla="*/ 281037 h 688666"/>
                <a:gd name="connsiteX9" fmla="*/ 457200 w 3100388"/>
                <a:gd name="connsiteY9" fmla="*/ 252462 h 688666"/>
                <a:gd name="connsiteX10" fmla="*/ 519113 w 3100388"/>
                <a:gd name="connsiteY10" fmla="*/ 195312 h 688666"/>
                <a:gd name="connsiteX11" fmla="*/ 590550 w 3100388"/>
                <a:gd name="connsiteY11" fmla="*/ 138162 h 688666"/>
                <a:gd name="connsiteX12" fmla="*/ 633413 w 3100388"/>
                <a:gd name="connsiteY12" fmla="*/ 114350 h 688666"/>
                <a:gd name="connsiteX13" fmla="*/ 700088 w 3100388"/>
                <a:gd name="connsiteY13" fmla="*/ 119112 h 688666"/>
                <a:gd name="connsiteX14" fmla="*/ 742950 w 3100388"/>
                <a:gd name="connsiteY14" fmla="*/ 190550 h 688666"/>
                <a:gd name="connsiteX15" fmla="*/ 766763 w 3100388"/>
                <a:gd name="connsiteY15" fmla="*/ 242937 h 688666"/>
                <a:gd name="connsiteX16" fmla="*/ 790575 w 3100388"/>
                <a:gd name="connsiteY16" fmla="*/ 290562 h 688666"/>
                <a:gd name="connsiteX17" fmla="*/ 819150 w 3100388"/>
                <a:gd name="connsiteY17" fmla="*/ 338187 h 688666"/>
                <a:gd name="connsiteX18" fmla="*/ 852488 w 3100388"/>
                <a:gd name="connsiteY18" fmla="*/ 390575 h 688666"/>
                <a:gd name="connsiteX19" fmla="*/ 895350 w 3100388"/>
                <a:gd name="connsiteY19" fmla="*/ 462012 h 688666"/>
                <a:gd name="connsiteX20" fmla="*/ 942975 w 3100388"/>
                <a:gd name="connsiteY20" fmla="*/ 528687 h 688666"/>
                <a:gd name="connsiteX21" fmla="*/ 985838 w 3100388"/>
                <a:gd name="connsiteY21" fmla="*/ 547737 h 688666"/>
                <a:gd name="connsiteX22" fmla="*/ 1028700 w 3100388"/>
                <a:gd name="connsiteY22" fmla="*/ 533450 h 688666"/>
                <a:gd name="connsiteX23" fmla="*/ 1066800 w 3100388"/>
                <a:gd name="connsiteY23" fmla="*/ 423912 h 688666"/>
                <a:gd name="connsiteX24" fmla="*/ 1143000 w 3100388"/>
                <a:gd name="connsiteY24" fmla="*/ 171500 h 688666"/>
                <a:gd name="connsiteX25" fmla="*/ 1171575 w 3100388"/>
                <a:gd name="connsiteY25" fmla="*/ 109587 h 688666"/>
                <a:gd name="connsiteX26" fmla="*/ 1228725 w 3100388"/>
                <a:gd name="connsiteY26" fmla="*/ 76250 h 688666"/>
                <a:gd name="connsiteX27" fmla="*/ 1285875 w 3100388"/>
                <a:gd name="connsiteY27" fmla="*/ 85775 h 688666"/>
                <a:gd name="connsiteX28" fmla="*/ 1328738 w 3100388"/>
                <a:gd name="connsiteY28" fmla="*/ 128637 h 688666"/>
                <a:gd name="connsiteX29" fmla="*/ 1381125 w 3100388"/>
                <a:gd name="connsiteY29" fmla="*/ 214362 h 688666"/>
                <a:gd name="connsiteX30" fmla="*/ 1438275 w 3100388"/>
                <a:gd name="connsiteY30" fmla="*/ 271512 h 688666"/>
                <a:gd name="connsiteX31" fmla="*/ 1485900 w 3100388"/>
                <a:gd name="connsiteY31" fmla="*/ 295325 h 688666"/>
                <a:gd name="connsiteX32" fmla="*/ 1543050 w 3100388"/>
                <a:gd name="connsiteY32" fmla="*/ 266750 h 688666"/>
                <a:gd name="connsiteX33" fmla="*/ 1600200 w 3100388"/>
                <a:gd name="connsiteY33" fmla="*/ 204837 h 688666"/>
                <a:gd name="connsiteX34" fmla="*/ 1638300 w 3100388"/>
                <a:gd name="connsiteY34" fmla="*/ 157212 h 688666"/>
                <a:gd name="connsiteX35" fmla="*/ 1724025 w 3100388"/>
                <a:gd name="connsiteY35" fmla="*/ 157212 h 688666"/>
                <a:gd name="connsiteX36" fmla="*/ 1776413 w 3100388"/>
                <a:gd name="connsiteY36" fmla="*/ 200075 h 688666"/>
                <a:gd name="connsiteX37" fmla="*/ 1819275 w 3100388"/>
                <a:gd name="connsiteY37" fmla="*/ 257225 h 688666"/>
                <a:gd name="connsiteX38" fmla="*/ 2000250 w 3100388"/>
                <a:gd name="connsiteY38" fmla="*/ 562025 h 688666"/>
                <a:gd name="connsiteX39" fmla="*/ 2066925 w 3100388"/>
                <a:gd name="connsiteY39" fmla="*/ 666800 h 688666"/>
                <a:gd name="connsiteX40" fmla="*/ 3038475 w 3100388"/>
                <a:gd name="connsiteY40" fmla="*/ 157212 h 688666"/>
                <a:gd name="connsiteX41" fmla="*/ 3100388 w 3100388"/>
                <a:gd name="connsiteY41" fmla="*/ 104825 h 688666"/>
                <a:gd name="connsiteX0" fmla="*/ 0 w 3100388"/>
                <a:gd name="connsiteY0" fmla="*/ 109587 h 692252"/>
                <a:gd name="connsiteX1" fmla="*/ 76200 w 3100388"/>
                <a:gd name="connsiteY1" fmla="*/ 23862 h 692252"/>
                <a:gd name="connsiteX2" fmla="*/ 123825 w 3100388"/>
                <a:gd name="connsiteY2" fmla="*/ 50 h 692252"/>
                <a:gd name="connsiteX3" fmla="*/ 190500 w 3100388"/>
                <a:gd name="connsiteY3" fmla="*/ 19100 h 692252"/>
                <a:gd name="connsiteX4" fmla="*/ 233363 w 3100388"/>
                <a:gd name="connsiteY4" fmla="*/ 66725 h 692252"/>
                <a:gd name="connsiteX5" fmla="*/ 266700 w 3100388"/>
                <a:gd name="connsiteY5" fmla="*/ 142925 h 692252"/>
                <a:gd name="connsiteX6" fmla="*/ 300038 w 3100388"/>
                <a:gd name="connsiteY6" fmla="*/ 209600 h 692252"/>
                <a:gd name="connsiteX7" fmla="*/ 338138 w 3100388"/>
                <a:gd name="connsiteY7" fmla="*/ 261987 h 692252"/>
                <a:gd name="connsiteX8" fmla="*/ 400050 w 3100388"/>
                <a:gd name="connsiteY8" fmla="*/ 281037 h 692252"/>
                <a:gd name="connsiteX9" fmla="*/ 457200 w 3100388"/>
                <a:gd name="connsiteY9" fmla="*/ 252462 h 692252"/>
                <a:gd name="connsiteX10" fmla="*/ 519113 w 3100388"/>
                <a:gd name="connsiteY10" fmla="*/ 195312 h 692252"/>
                <a:gd name="connsiteX11" fmla="*/ 590550 w 3100388"/>
                <a:gd name="connsiteY11" fmla="*/ 138162 h 692252"/>
                <a:gd name="connsiteX12" fmla="*/ 633413 w 3100388"/>
                <a:gd name="connsiteY12" fmla="*/ 114350 h 692252"/>
                <a:gd name="connsiteX13" fmla="*/ 700088 w 3100388"/>
                <a:gd name="connsiteY13" fmla="*/ 119112 h 692252"/>
                <a:gd name="connsiteX14" fmla="*/ 742950 w 3100388"/>
                <a:gd name="connsiteY14" fmla="*/ 190550 h 692252"/>
                <a:gd name="connsiteX15" fmla="*/ 766763 w 3100388"/>
                <a:gd name="connsiteY15" fmla="*/ 242937 h 692252"/>
                <a:gd name="connsiteX16" fmla="*/ 790575 w 3100388"/>
                <a:gd name="connsiteY16" fmla="*/ 290562 h 692252"/>
                <a:gd name="connsiteX17" fmla="*/ 819150 w 3100388"/>
                <a:gd name="connsiteY17" fmla="*/ 338187 h 692252"/>
                <a:gd name="connsiteX18" fmla="*/ 852488 w 3100388"/>
                <a:gd name="connsiteY18" fmla="*/ 390575 h 692252"/>
                <a:gd name="connsiteX19" fmla="*/ 895350 w 3100388"/>
                <a:gd name="connsiteY19" fmla="*/ 462012 h 692252"/>
                <a:gd name="connsiteX20" fmla="*/ 942975 w 3100388"/>
                <a:gd name="connsiteY20" fmla="*/ 528687 h 692252"/>
                <a:gd name="connsiteX21" fmla="*/ 985838 w 3100388"/>
                <a:gd name="connsiteY21" fmla="*/ 547737 h 692252"/>
                <a:gd name="connsiteX22" fmla="*/ 1028700 w 3100388"/>
                <a:gd name="connsiteY22" fmla="*/ 533450 h 692252"/>
                <a:gd name="connsiteX23" fmla="*/ 1066800 w 3100388"/>
                <a:gd name="connsiteY23" fmla="*/ 423912 h 692252"/>
                <a:gd name="connsiteX24" fmla="*/ 1143000 w 3100388"/>
                <a:gd name="connsiteY24" fmla="*/ 171500 h 692252"/>
                <a:gd name="connsiteX25" fmla="*/ 1171575 w 3100388"/>
                <a:gd name="connsiteY25" fmla="*/ 109587 h 692252"/>
                <a:gd name="connsiteX26" fmla="*/ 1228725 w 3100388"/>
                <a:gd name="connsiteY26" fmla="*/ 76250 h 692252"/>
                <a:gd name="connsiteX27" fmla="*/ 1285875 w 3100388"/>
                <a:gd name="connsiteY27" fmla="*/ 85775 h 692252"/>
                <a:gd name="connsiteX28" fmla="*/ 1328738 w 3100388"/>
                <a:gd name="connsiteY28" fmla="*/ 128637 h 692252"/>
                <a:gd name="connsiteX29" fmla="*/ 1381125 w 3100388"/>
                <a:gd name="connsiteY29" fmla="*/ 214362 h 692252"/>
                <a:gd name="connsiteX30" fmla="*/ 1438275 w 3100388"/>
                <a:gd name="connsiteY30" fmla="*/ 271512 h 692252"/>
                <a:gd name="connsiteX31" fmla="*/ 1485900 w 3100388"/>
                <a:gd name="connsiteY31" fmla="*/ 295325 h 692252"/>
                <a:gd name="connsiteX32" fmla="*/ 1543050 w 3100388"/>
                <a:gd name="connsiteY32" fmla="*/ 266750 h 692252"/>
                <a:gd name="connsiteX33" fmla="*/ 1600200 w 3100388"/>
                <a:gd name="connsiteY33" fmla="*/ 204837 h 692252"/>
                <a:gd name="connsiteX34" fmla="*/ 1638300 w 3100388"/>
                <a:gd name="connsiteY34" fmla="*/ 157212 h 692252"/>
                <a:gd name="connsiteX35" fmla="*/ 1724025 w 3100388"/>
                <a:gd name="connsiteY35" fmla="*/ 157212 h 692252"/>
                <a:gd name="connsiteX36" fmla="*/ 1776413 w 3100388"/>
                <a:gd name="connsiteY36" fmla="*/ 200075 h 692252"/>
                <a:gd name="connsiteX37" fmla="*/ 1819275 w 3100388"/>
                <a:gd name="connsiteY37" fmla="*/ 257225 h 692252"/>
                <a:gd name="connsiteX38" fmla="*/ 2000250 w 3100388"/>
                <a:gd name="connsiteY38" fmla="*/ 562025 h 692252"/>
                <a:gd name="connsiteX39" fmla="*/ 2066925 w 3100388"/>
                <a:gd name="connsiteY39" fmla="*/ 666800 h 692252"/>
                <a:gd name="connsiteX40" fmla="*/ 3100388 w 3100388"/>
                <a:gd name="connsiteY40" fmla="*/ 104825 h 692252"/>
                <a:gd name="connsiteX0" fmla="*/ 0 w 2066925"/>
                <a:gd name="connsiteY0" fmla="*/ 109587 h 692252"/>
                <a:gd name="connsiteX1" fmla="*/ 76200 w 2066925"/>
                <a:gd name="connsiteY1" fmla="*/ 23862 h 692252"/>
                <a:gd name="connsiteX2" fmla="*/ 123825 w 2066925"/>
                <a:gd name="connsiteY2" fmla="*/ 50 h 692252"/>
                <a:gd name="connsiteX3" fmla="*/ 190500 w 2066925"/>
                <a:gd name="connsiteY3" fmla="*/ 19100 h 692252"/>
                <a:gd name="connsiteX4" fmla="*/ 233363 w 2066925"/>
                <a:gd name="connsiteY4" fmla="*/ 66725 h 692252"/>
                <a:gd name="connsiteX5" fmla="*/ 266700 w 2066925"/>
                <a:gd name="connsiteY5" fmla="*/ 142925 h 692252"/>
                <a:gd name="connsiteX6" fmla="*/ 300038 w 2066925"/>
                <a:gd name="connsiteY6" fmla="*/ 209600 h 692252"/>
                <a:gd name="connsiteX7" fmla="*/ 338138 w 2066925"/>
                <a:gd name="connsiteY7" fmla="*/ 261987 h 692252"/>
                <a:gd name="connsiteX8" fmla="*/ 400050 w 2066925"/>
                <a:gd name="connsiteY8" fmla="*/ 281037 h 692252"/>
                <a:gd name="connsiteX9" fmla="*/ 457200 w 2066925"/>
                <a:gd name="connsiteY9" fmla="*/ 252462 h 692252"/>
                <a:gd name="connsiteX10" fmla="*/ 519113 w 2066925"/>
                <a:gd name="connsiteY10" fmla="*/ 195312 h 692252"/>
                <a:gd name="connsiteX11" fmla="*/ 590550 w 2066925"/>
                <a:gd name="connsiteY11" fmla="*/ 138162 h 692252"/>
                <a:gd name="connsiteX12" fmla="*/ 633413 w 2066925"/>
                <a:gd name="connsiteY12" fmla="*/ 114350 h 692252"/>
                <a:gd name="connsiteX13" fmla="*/ 700088 w 2066925"/>
                <a:gd name="connsiteY13" fmla="*/ 119112 h 692252"/>
                <a:gd name="connsiteX14" fmla="*/ 742950 w 2066925"/>
                <a:gd name="connsiteY14" fmla="*/ 190550 h 692252"/>
                <a:gd name="connsiteX15" fmla="*/ 766763 w 2066925"/>
                <a:gd name="connsiteY15" fmla="*/ 242937 h 692252"/>
                <a:gd name="connsiteX16" fmla="*/ 790575 w 2066925"/>
                <a:gd name="connsiteY16" fmla="*/ 290562 h 692252"/>
                <a:gd name="connsiteX17" fmla="*/ 819150 w 2066925"/>
                <a:gd name="connsiteY17" fmla="*/ 338187 h 692252"/>
                <a:gd name="connsiteX18" fmla="*/ 852488 w 2066925"/>
                <a:gd name="connsiteY18" fmla="*/ 390575 h 692252"/>
                <a:gd name="connsiteX19" fmla="*/ 895350 w 2066925"/>
                <a:gd name="connsiteY19" fmla="*/ 462012 h 692252"/>
                <a:gd name="connsiteX20" fmla="*/ 942975 w 2066925"/>
                <a:gd name="connsiteY20" fmla="*/ 528687 h 692252"/>
                <a:gd name="connsiteX21" fmla="*/ 985838 w 2066925"/>
                <a:gd name="connsiteY21" fmla="*/ 547737 h 692252"/>
                <a:gd name="connsiteX22" fmla="*/ 1028700 w 2066925"/>
                <a:gd name="connsiteY22" fmla="*/ 533450 h 692252"/>
                <a:gd name="connsiteX23" fmla="*/ 1066800 w 2066925"/>
                <a:gd name="connsiteY23" fmla="*/ 423912 h 692252"/>
                <a:gd name="connsiteX24" fmla="*/ 1143000 w 2066925"/>
                <a:gd name="connsiteY24" fmla="*/ 171500 h 692252"/>
                <a:gd name="connsiteX25" fmla="*/ 1171575 w 2066925"/>
                <a:gd name="connsiteY25" fmla="*/ 109587 h 692252"/>
                <a:gd name="connsiteX26" fmla="*/ 1228725 w 2066925"/>
                <a:gd name="connsiteY26" fmla="*/ 76250 h 692252"/>
                <a:gd name="connsiteX27" fmla="*/ 1285875 w 2066925"/>
                <a:gd name="connsiteY27" fmla="*/ 85775 h 692252"/>
                <a:gd name="connsiteX28" fmla="*/ 1328738 w 2066925"/>
                <a:gd name="connsiteY28" fmla="*/ 128637 h 692252"/>
                <a:gd name="connsiteX29" fmla="*/ 1381125 w 2066925"/>
                <a:gd name="connsiteY29" fmla="*/ 214362 h 692252"/>
                <a:gd name="connsiteX30" fmla="*/ 1438275 w 2066925"/>
                <a:gd name="connsiteY30" fmla="*/ 271512 h 692252"/>
                <a:gd name="connsiteX31" fmla="*/ 1485900 w 2066925"/>
                <a:gd name="connsiteY31" fmla="*/ 295325 h 692252"/>
                <a:gd name="connsiteX32" fmla="*/ 1543050 w 2066925"/>
                <a:gd name="connsiteY32" fmla="*/ 266750 h 692252"/>
                <a:gd name="connsiteX33" fmla="*/ 1600200 w 2066925"/>
                <a:gd name="connsiteY33" fmla="*/ 204837 h 692252"/>
                <a:gd name="connsiteX34" fmla="*/ 1638300 w 2066925"/>
                <a:gd name="connsiteY34" fmla="*/ 157212 h 692252"/>
                <a:gd name="connsiteX35" fmla="*/ 1724025 w 2066925"/>
                <a:gd name="connsiteY35" fmla="*/ 157212 h 692252"/>
                <a:gd name="connsiteX36" fmla="*/ 1776413 w 2066925"/>
                <a:gd name="connsiteY36" fmla="*/ 200075 h 692252"/>
                <a:gd name="connsiteX37" fmla="*/ 1819275 w 2066925"/>
                <a:gd name="connsiteY37" fmla="*/ 257225 h 692252"/>
                <a:gd name="connsiteX38" fmla="*/ 2000250 w 2066925"/>
                <a:gd name="connsiteY38" fmla="*/ 562025 h 692252"/>
                <a:gd name="connsiteX39" fmla="*/ 2066925 w 2066925"/>
                <a:gd name="connsiteY39" fmla="*/ 666800 h 692252"/>
                <a:gd name="connsiteX0" fmla="*/ 0 w 2000250"/>
                <a:gd name="connsiteY0" fmla="*/ 109587 h 562025"/>
                <a:gd name="connsiteX1" fmla="*/ 76200 w 2000250"/>
                <a:gd name="connsiteY1" fmla="*/ 23862 h 562025"/>
                <a:gd name="connsiteX2" fmla="*/ 123825 w 2000250"/>
                <a:gd name="connsiteY2" fmla="*/ 50 h 562025"/>
                <a:gd name="connsiteX3" fmla="*/ 190500 w 2000250"/>
                <a:gd name="connsiteY3" fmla="*/ 19100 h 562025"/>
                <a:gd name="connsiteX4" fmla="*/ 233363 w 2000250"/>
                <a:gd name="connsiteY4" fmla="*/ 66725 h 562025"/>
                <a:gd name="connsiteX5" fmla="*/ 266700 w 2000250"/>
                <a:gd name="connsiteY5" fmla="*/ 142925 h 562025"/>
                <a:gd name="connsiteX6" fmla="*/ 300038 w 2000250"/>
                <a:gd name="connsiteY6" fmla="*/ 209600 h 562025"/>
                <a:gd name="connsiteX7" fmla="*/ 338138 w 2000250"/>
                <a:gd name="connsiteY7" fmla="*/ 261987 h 562025"/>
                <a:gd name="connsiteX8" fmla="*/ 400050 w 2000250"/>
                <a:gd name="connsiteY8" fmla="*/ 281037 h 562025"/>
                <a:gd name="connsiteX9" fmla="*/ 457200 w 2000250"/>
                <a:gd name="connsiteY9" fmla="*/ 252462 h 562025"/>
                <a:gd name="connsiteX10" fmla="*/ 519113 w 2000250"/>
                <a:gd name="connsiteY10" fmla="*/ 195312 h 562025"/>
                <a:gd name="connsiteX11" fmla="*/ 590550 w 2000250"/>
                <a:gd name="connsiteY11" fmla="*/ 138162 h 562025"/>
                <a:gd name="connsiteX12" fmla="*/ 633413 w 2000250"/>
                <a:gd name="connsiteY12" fmla="*/ 114350 h 562025"/>
                <a:gd name="connsiteX13" fmla="*/ 700088 w 2000250"/>
                <a:gd name="connsiteY13" fmla="*/ 119112 h 562025"/>
                <a:gd name="connsiteX14" fmla="*/ 742950 w 2000250"/>
                <a:gd name="connsiteY14" fmla="*/ 190550 h 562025"/>
                <a:gd name="connsiteX15" fmla="*/ 766763 w 2000250"/>
                <a:gd name="connsiteY15" fmla="*/ 242937 h 562025"/>
                <a:gd name="connsiteX16" fmla="*/ 790575 w 2000250"/>
                <a:gd name="connsiteY16" fmla="*/ 290562 h 562025"/>
                <a:gd name="connsiteX17" fmla="*/ 819150 w 2000250"/>
                <a:gd name="connsiteY17" fmla="*/ 338187 h 562025"/>
                <a:gd name="connsiteX18" fmla="*/ 852488 w 2000250"/>
                <a:gd name="connsiteY18" fmla="*/ 390575 h 562025"/>
                <a:gd name="connsiteX19" fmla="*/ 895350 w 2000250"/>
                <a:gd name="connsiteY19" fmla="*/ 462012 h 562025"/>
                <a:gd name="connsiteX20" fmla="*/ 942975 w 2000250"/>
                <a:gd name="connsiteY20" fmla="*/ 528687 h 562025"/>
                <a:gd name="connsiteX21" fmla="*/ 985838 w 2000250"/>
                <a:gd name="connsiteY21" fmla="*/ 547737 h 562025"/>
                <a:gd name="connsiteX22" fmla="*/ 1028700 w 2000250"/>
                <a:gd name="connsiteY22" fmla="*/ 533450 h 562025"/>
                <a:gd name="connsiteX23" fmla="*/ 1066800 w 2000250"/>
                <a:gd name="connsiteY23" fmla="*/ 423912 h 562025"/>
                <a:gd name="connsiteX24" fmla="*/ 1143000 w 2000250"/>
                <a:gd name="connsiteY24" fmla="*/ 171500 h 562025"/>
                <a:gd name="connsiteX25" fmla="*/ 1171575 w 2000250"/>
                <a:gd name="connsiteY25" fmla="*/ 109587 h 562025"/>
                <a:gd name="connsiteX26" fmla="*/ 1228725 w 2000250"/>
                <a:gd name="connsiteY26" fmla="*/ 76250 h 562025"/>
                <a:gd name="connsiteX27" fmla="*/ 1285875 w 2000250"/>
                <a:gd name="connsiteY27" fmla="*/ 85775 h 562025"/>
                <a:gd name="connsiteX28" fmla="*/ 1328738 w 2000250"/>
                <a:gd name="connsiteY28" fmla="*/ 128637 h 562025"/>
                <a:gd name="connsiteX29" fmla="*/ 1381125 w 2000250"/>
                <a:gd name="connsiteY29" fmla="*/ 214362 h 562025"/>
                <a:gd name="connsiteX30" fmla="*/ 1438275 w 2000250"/>
                <a:gd name="connsiteY30" fmla="*/ 271512 h 562025"/>
                <a:gd name="connsiteX31" fmla="*/ 1485900 w 2000250"/>
                <a:gd name="connsiteY31" fmla="*/ 295325 h 562025"/>
                <a:gd name="connsiteX32" fmla="*/ 1543050 w 2000250"/>
                <a:gd name="connsiteY32" fmla="*/ 266750 h 562025"/>
                <a:gd name="connsiteX33" fmla="*/ 1600200 w 2000250"/>
                <a:gd name="connsiteY33" fmla="*/ 204837 h 562025"/>
                <a:gd name="connsiteX34" fmla="*/ 1638300 w 2000250"/>
                <a:gd name="connsiteY34" fmla="*/ 157212 h 562025"/>
                <a:gd name="connsiteX35" fmla="*/ 1724025 w 2000250"/>
                <a:gd name="connsiteY35" fmla="*/ 157212 h 562025"/>
                <a:gd name="connsiteX36" fmla="*/ 1776413 w 2000250"/>
                <a:gd name="connsiteY36" fmla="*/ 200075 h 562025"/>
                <a:gd name="connsiteX37" fmla="*/ 1819275 w 2000250"/>
                <a:gd name="connsiteY37" fmla="*/ 257225 h 562025"/>
                <a:gd name="connsiteX38" fmla="*/ 2000250 w 2000250"/>
                <a:gd name="connsiteY38" fmla="*/ 562025 h 562025"/>
                <a:gd name="connsiteX0" fmla="*/ 0 w 2000250"/>
                <a:gd name="connsiteY0" fmla="*/ 109587 h 562025"/>
                <a:gd name="connsiteX1" fmla="*/ 76200 w 2000250"/>
                <a:gd name="connsiteY1" fmla="*/ 23862 h 562025"/>
                <a:gd name="connsiteX2" fmla="*/ 123825 w 2000250"/>
                <a:gd name="connsiteY2" fmla="*/ 50 h 562025"/>
                <a:gd name="connsiteX3" fmla="*/ 190500 w 2000250"/>
                <a:gd name="connsiteY3" fmla="*/ 19100 h 562025"/>
                <a:gd name="connsiteX4" fmla="*/ 233363 w 2000250"/>
                <a:gd name="connsiteY4" fmla="*/ 66725 h 562025"/>
                <a:gd name="connsiteX5" fmla="*/ 266700 w 2000250"/>
                <a:gd name="connsiteY5" fmla="*/ 142925 h 562025"/>
                <a:gd name="connsiteX6" fmla="*/ 300038 w 2000250"/>
                <a:gd name="connsiteY6" fmla="*/ 209600 h 562025"/>
                <a:gd name="connsiteX7" fmla="*/ 338138 w 2000250"/>
                <a:gd name="connsiteY7" fmla="*/ 261987 h 562025"/>
                <a:gd name="connsiteX8" fmla="*/ 400050 w 2000250"/>
                <a:gd name="connsiteY8" fmla="*/ 281037 h 562025"/>
                <a:gd name="connsiteX9" fmla="*/ 457200 w 2000250"/>
                <a:gd name="connsiteY9" fmla="*/ 252462 h 562025"/>
                <a:gd name="connsiteX10" fmla="*/ 519113 w 2000250"/>
                <a:gd name="connsiteY10" fmla="*/ 195312 h 562025"/>
                <a:gd name="connsiteX11" fmla="*/ 590550 w 2000250"/>
                <a:gd name="connsiteY11" fmla="*/ 138162 h 562025"/>
                <a:gd name="connsiteX12" fmla="*/ 633413 w 2000250"/>
                <a:gd name="connsiteY12" fmla="*/ 114350 h 562025"/>
                <a:gd name="connsiteX13" fmla="*/ 700088 w 2000250"/>
                <a:gd name="connsiteY13" fmla="*/ 119112 h 562025"/>
                <a:gd name="connsiteX14" fmla="*/ 742950 w 2000250"/>
                <a:gd name="connsiteY14" fmla="*/ 190550 h 562025"/>
                <a:gd name="connsiteX15" fmla="*/ 766763 w 2000250"/>
                <a:gd name="connsiteY15" fmla="*/ 242937 h 562025"/>
                <a:gd name="connsiteX16" fmla="*/ 790575 w 2000250"/>
                <a:gd name="connsiteY16" fmla="*/ 290562 h 562025"/>
                <a:gd name="connsiteX17" fmla="*/ 819150 w 2000250"/>
                <a:gd name="connsiteY17" fmla="*/ 338187 h 562025"/>
                <a:gd name="connsiteX18" fmla="*/ 852488 w 2000250"/>
                <a:gd name="connsiteY18" fmla="*/ 390575 h 562025"/>
                <a:gd name="connsiteX19" fmla="*/ 895350 w 2000250"/>
                <a:gd name="connsiteY19" fmla="*/ 462012 h 562025"/>
                <a:gd name="connsiteX20" fmla="*/ 942975 w 2000250"/>
                <a:gd name="connsiteY20" fmla="*/ 528687 h 562025"/>
                <a:gd name="connsiteX21" fmla="*/ 985838 w 2000250"/>
                <a:gd name="connsiteY21" fmla="*/ 547737 h 562025"/>
                <a:gd name="connsiteX22" fmla="*/ 1028700 w 2000250"/>
                <a:gd name="connsiteY22" fmla="*/ 533450 h 562025"/>
                <a:gd name="connsiteX23" fmla="*/ 1066800 w 2000250"/>
                <a:gd name="connsiteY23" fmla="*/ 423912 h 562025"/>
                <a:gd name="connsiteX24" fmla="*/ 1143000 w 2000250"/>
                <a:gd name="connsiteY24" fmla="*/ 171500 h 562025"/>
                <a:gd name="connsiteX25" fmla="*/ 1171575 w 2000250"/>
                <a:gd name="connsiteY25" fmla="*/ 109587 h 562025"/>
                <a:gd name="connsiteX26" fmla="*/ 1228725 w 2000250"/>
                <a:gd name="connsiteY26" fmla="*/ 76250 h 562025"/>
                <a:gd name="connsiteX27" fmla="*/ 1285875 w 2000250"/>
                <a:gd name="connsiteY27" fmla="*/ 85775 h 562025"/>
                <a:gd name="connsiteX28" fmla="*/ 1328738 w 2000250"/>
                <a:gd name="connsiteY28" fmla="*/ 128637 h 562025"/>
                <a:gd name="connsiteX29" fmla="*/ 1381125 w 2000250"/>
                <a:gd name="connsiteY29" fmla="*/ 214362 h 562025"/>
                <a:gd name="connsiteX30" fmla="*/ 1438275 w 2000250"/>
                <a:gd name="connsiteY30" fmla="*/ 271512 h 562025"/>
                <a:gd name="connsiteX31" fmla="*/ 1485900 w 2000250"/>
                <a:gd name="connsiteY31" fmla="*/ 295325 h 562025"/>
                <a:gd name="connsiteX32" fmla="*/ 1543050 w 2000250"/>
                <a:gd name="connsiteY32" fmla="*/ 266750 h 562025"/>
                <a:gd name="connsiteX33" fmla="*/ 1600200 w 2000250"/>
                <a:gd name="connsiteY33" fmla="*/ 204837 h 562025"/>
                <a:gd name="connsiteX34" fmla="*/ 1638300 w 2000250"/>
                <a:gd name="connsiteY34" fmla="*/ 157212 h 562025"/>
                <a:gd name="connsiteX35" fmla="*/ 1724025 w 2000250"/>
                <a:gd name="connsiteY35" fmla="*/ 157212 h 562025"/>
                <a:gd name="connsiteX36" fmla="*/ 1776413 w 2000250"/>
                <a:gd name="connsiteY36" fmla="*/ 200075 h 562025"/>
                <a:gd name="connsiteX37" fmla="*/ 1819275 w 2000250"/>
                <a:gd name="connsiteY37" fmla="*/ 257225 h 562025"/>
                <a:gd name="connsiteX38" fmla="*/ 1913450 w 2000250"/>
                <a:gd name="connsiteY38" fmla="*/ 466775 h 562025"/>
                <a:gd name="connsiteX39" fmla="*/ 2000250 w 2000250"/>
                <a:gd name="connsiteY39" fmla="*/ 562025 h 562025"/>
                <a:gd name="connsiteX0" fmla="*/ 0 w 2000250"/>
                <a:gd name="connsiteY0" fmla="*/ 109587 h 562025"/>
                <a:gd name="connsiteX1" fmla="*/ 76200 w 2000250"/>
                <a:gd name="connsiteY1" fmla="*/ 23862 h 562025"/>
                <a:gd name="connsiteX2" fmla="*/ 123825 w 2000250"/>
                <a:gd name="connsiteY2" fmla="*/ 50 h 562025"/>
                <a:gd name="connsiteX3" fmla="*/ 190500 w 2000250"/>
                <a:gd name="connsiteY3" fmla="*/ 19100 h 562025"/>
                <a:gd name="connsiteX4" fmla="*/ 233363 w 2000250"/>
                <a:gd name="connsiteY4" fmla="*/ 66725 h 562025"/>
                <a:gd name="connsiteX5" fmla="*/ 266700 w 2000250"/>
                <a:gd name="connsiteY5" fmla="*/ 142925 h 562025"/>
                <a:gd name="connsiteX6" fmla="*/ 300038 w 2000250"/>
                <a:gd name="connsiteY6" fmla="*/ 209600 h 562025"/>
                <a:gd name="connsiteX7" fmla="*/ 338138 w 2000250"/>
                <a:gd name="connsiteY7" fmla="*/ 261987 h 562025"/>
                <a:gd name="connsiteX8" fmla="*/ 400050 w 2000250"/>
                <a:gd name="connsiteY8" fmla="*/ 281037 h 562025"/>
                <a:gd name="connsiteX9" fmla="*/ 457200 w 2000250"/>
                <a:gd name="connsiteY9" fmla="*/ 252462 h 562025"/>
                <a:gd name="connsiteX10" fmla="*/ 519113 w 2000250"/>
                <a:gd name="connsiteY10" fmla="*/ 195312 h 562025"/>
                <a:gd name="connsiteX11" fmla="*/ 590550 w 2000250"/>
                <a:gd name="connsiteY11" fmla="*/ 138162 h 562025"/>
                <a:gd name="connsiteX12" fmla="*/ 633413 w 2000250"/>
                <a:gd name="connsiteY12" fmla="*/ 114350 h 562025"/>
                <a:gd name="connsiteX13" fmla="*/ 700088 w 2000250"/>
                <a:gd name="connsiteY13" fmla="*/ 119112 h 562025"/>
                <a:gd name="connsiteX14" fmla="*/ 742950 w 2000250"/>
                <a:gd name="connsiteY14" fmla="*/ 190550 h 562025"/>
                <a:gd name="connsiteX15" fmla="*/ 766763 w 2000250"/>
                <a:gd name="connsiteY15" fmla="*/ 242937 h 562025"/>
                <a:gd name="connsiteX16" fmla="*/ 790575 w 2000250"/>
                <a:gd name="connsiteY16" fmla="*/ 290562 h 562025"/>
                <a:gd name="connsiteX17" fmla="*/ 819150 w 2000250"/>
                <a:gd name="connsiteY17" fmla="*/ 338187 h 562025"/>
                <a:gd name="connsiteX18" fmla="*/ 852488 w 2000250"/>
                <a:gd name="connsiteY18" fmla="*/ 390575 h 562025"/>
                <a:gd name="connsiteX19" fmla="*/ 895350 w 2000250"/>
                <a:gd name="connsiteY19" fmla="*/ 462012 h 562025"/>
                <a:gd name="connsiteX20" fmla="*/ 942975 w 2000250"/>
                <a:gd name="connsiteY20" fmla="*/ 528687 h 562025"/>
                <a:gd name="connsiteX21" fmla="*/ 985838 w 2000250"/>
                <a:gd name="connsiteY21" fmla="*/ 547737 h 562025"/>
                <a:gd name="connsiteX22" fmla="*/ 1028700 w 2000250"/>
                <a:gd name="connsiteY22" fmla="*/ 533450 h 562025"/>
                <a:gd name="connsiteX23" fmla="*/ 1066800 w 2000250"/>
                <a:gd name="connsiteY23" fmla="*/ 423912 h 562025"/>
                <a:gd name="connsiteX24" fmla="*/ 1143000 w 2000250"/>
                <a:gd name="connsiteY24" fmla="*/ 171500 h 562025"/>
                <a:gd name="connsiteX25" fmla="*/ 1171575 w 2000250"/>
                <a:gd name="connsiteY25" fmla="*/ 109587 h 562025"/>
                <a:gd name="connsiteX26" fmla="*/ 1228725 w 2000250"/>
                <a:gd name="connsiteY26" fmla="*/ 76250 h 562025"/>
                <a:gd name="connsiteX27" fmla="*/ 1285875 w 2000250"/>
                <a:gd name="connsiteY27" fmla="*/ 85775 h 562025"/>
                <a:gd name="connsiteX28" fmla="*/ 1328738 w 2000250"/>
                <a:gd name="connsiteY28" fmla="*/ 128637 h 562025"/>
                <a:gd name="connsiteX29" fmla="*/ 1381125 w 2000250"/>
                <a:gd name="connsiteY29" fmla="*/ 214362 h 562025"/>
                <a:gd name="connsiteX30" fmla="*/ 1438275 w 2000250"/>
                <a:gd name="connsiteY30" fmla="*/ 271512 h 562025"/>
                <a:gd name="connsiteX31" fmla="*/ 1485900 w 2000250"/>
                <a:gd name="connsiteY31" fmla="*/ 295325 h 562025"/>
                <a:gd name="connsiteX32" fmla="*/ 1543050 w 2000250"/>
                <a:gd name="connsiteY32" fmla="*/ 266750 h 562025"/>
                <a:gd name="connsiteX33" fmla="*/ 1600200 w 2000250"/>
                <a:gd name="connsiteY33" fmla="*/ 204837 h 562025"/>
                <a:gd name="connsiteX34" fmla="*/ 1652947 w 2000250"/>
                <a:gd name="connsiteY34" fmla="*/ 166737 h 562025"/>
                <a:gd name="connsiteX35" fmla="*/ 1724025 w 2000250"/>
                <a:gd name="connsiteY35" fmla="*/ 157212 h 562025"/>
                <a:gd name="connsiteX36" fmla="*/ 1776413 w 2000250"/>
                <a:gd name="connsiteY36" fmla="*/ 200075 h 562025"/>
                <a:gd name="connsiteX37" fmla="*/ 1819275 w 2000250"/>
                <a:gd name="connsiteY37" fmla="*/ 257225 h 562025"/>
                <a:gd name="connsiteX38" fmla="*/ 1913450 w 2000250"/>
                <a:gd name="connsiteY38" fmla="*/ 466775 h 562025"/>
                <a:gd name="connsiteX39" fmla="*/ 2000250 w 2000250"/>
                <a:gd name="connsiteY39"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514350 w 1924050"/>
                <a:gd name="connsiteY10" fmla="*/ 138162 h 562025"/>
                <a:gd name="connsiteX11" fmla="*/ 557213 w 1924050"/>
                <a:gd name="connsiteY11" fmla="*/ 114350 h 562025"/>
                <a:gd name="connsiteX12" fmla="*/ 623888 w 1924050"/>
                <a:gd name="connsiteY12" fmla="*/ 119112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62075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0213 w 1924050"/>
                <a:gd name="connsiteY35" fmla="*/ 200075 h 562025"/>
                <a:gd name="connsiteX36" fmla="*/ 1743075 w 1924050"/>
                <a:gd name="connsiteY36" fmla="*/ 257225 h 562025"/>
                <a:gd name="connsiteX37" fmla="*/ 1837250 w 1924050"/>
                <a:gd name="connsiteY37" fmla="*/ 466775 h 562025"/>
                <a:gd name="connsiteX38" fmla="*/ 1924050 w 1924050"/>
                <a:gd name="connsiteY38"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496606 w 1924050"/>
                <a:gd name="connsiteY10" fmla="*/ 142924 h 562025"/>
                <a:gd name="connsiteX11" fmla="*/ 557213 w 1924050"/>
                <a:gd name="connsiteY11" fmla="*/ 114350 h 562025"/>
                <a:gd name="connsiteX12" fmla="*/ 623888 w 1924050"/>
                <a:gd name="connsiteY12" fmla="*/ 119112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62075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0213 w 1924050"/>
                <a:gd name="connsiteY35" fmla="*/ 200075 h 562025"/>
                <a:gd name="connsiteX36" fmla="*/ 1743075 w 1924050"/>
                <a:gd name="connsiteY36" fmla="*/ 257225 h 562025"/>
                <a:gd name="connsiteX37" fmla="*/ 1837250 w 1924050"/>
                <a:gd name="connsiteY37" fmla="*/ 466775 h 562025"/>
                <a:gd name="connsiteX38" fmla="*/ 1924050 w 1924050"/>
                <a:gd name="connsiteY38"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496606 w 1924050"/>
                <a:gd name="connsiteY10" fmla="*/ 142924 h 562025"/>
                <a:gd name="connsiteX11" fmla="*/ 557213 w 1924050"/>
                <a:gd name="connsiteY11" fmla="*/ 114350 h 562025"/>
                <a:gd name="connsiteX12" fmla="*/ 623888 w 1924050"/>
                <a:gd name="connsiteY12" fmla="*/ 131019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62075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0213 w 1924050"/>
                <a:gd name="connsiteY35" fmla="*/ 200075 h 562025"/>
                <a:gd name="connsiteX36" fmla="*/ 1743075 w 1924050"/>
                <a:gd name="connsiteY36" fmla="*/ 257225 h 562025"/>
                <a:gd name="connsiteX37" fmla="*/ 1837250 w 1924050"/>
                <a:gd name="connsiteY37" fmla="*/ 466775 h 562025"/>
                <a:gd name="connsiteX38" fmla="*/ 1924050 w 1924050"/>
                <a:gd name="connsiteY38"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496606 w 1924050"/>
                <a:gd name="connsiteY10" fmla="*/ 142924 h 562025"/>
                <a:gd name="connsiteX11" fmla="*/ 557213 w 1924050"/>
                <a:gd name="connsiteY11" fmla="*/ 114350 h 562025"/>
                <a:gd name="connsiteX12" fmla="*/ 623888 w 1924050"/>
                <a:gd name="connsiteY12" fmla="*/ 131019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47288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0213 w 1924050"/>
                <a:gd name="connsiteY35" fmla="*/ 200075 h 562025"/>
                <a:gd name="connsiteX36" fmla="*/ 1743075 w 1924050"/>
                <a:gd name="connsiteY36" fmla="*/ 257225 h 562025"/>
                <a:gd name="connsiteX37" fmla="*/ 1837250 w 1924050"/>
                <a:gd name="connsiteY37" fmla="*/ 466775 h 562025"/>
                <a:gd name="connsiteX38" fmla="*/ 1924050 w 1924050"/>
                <a:gd name="connsiteY38"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496606 w 1924050"/>
                <a:gd name="connsiteY10" fmla="*/ 142924 h 562025"/>
                <a:gd name="connsiteX11" fmla="*/ 557213 w 1924050"/>
                <a:gd name="connsiteY11" fmla="*/ 114350 h 562025"/>
                <a:gd name="connsiteX12" fmla="*/ 623888 w 1924050"/>
                <a:gd name="connsiteY12" fmla="*/ 131019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47288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9086 w 1924050"/>
                <a:gd name="connsiteY35" fmla="*/ 195313 h 562025"/>
                <a:gd name="connsiteX36" fmla="*/ 1743075 w 1924050"/>
                <a:gd name="connsiteY36" fmla="*/ 257225 h 562025"/>
                <a:gd name="connsiteX37" fmla="*/ 1837250 w 1924050"/>
                <a:gd name="connsiteY37" fmla="*/ 466775 h 562025"/>
                <a:gd name="connsiteX38" fmla="*/ 1924050 w 1924050"/>
                <a:gd name="connsiteY38" fmla="*/ 562025 h 562025"/>
                <a:gd name="connsiteX0" fmla="*/ 0 w 1924050"/>
                <a:gd name="connsiteY0" fmla="*/ 23862 h 562025"/>
                <a:gd name="connsiteX1" fmla="*/ 47625 w 1924050"/>
                <a:gd name="connsiteY1" fmla="*/ 50 h 562025"/>
                <a:gd name="connsiteX2" fmla="*/ 114300 w 1924050"/>
                <a:gd name="connsiteY2" fmla="*/ 19100 h 562025"/>
                <a:gd name="connsiteX3" fmla="*/ 157163 w 1924050"/>
                <a:gd name="connsiteY3" fmla="*/ 66725 h 562025"/>
                <a:gd name="connsiteX4" fmla="*/ 190500 w 1924050"/>
                <a:gd name="connsiteY4" fmla="*/ 142925 h 562025"/>
                <a:gd name="connsiteX5" fmla="*/ 223838 w 1924050"/>
                <a:gd name="connsiteY5" fmla="*/ 209600 h 562025"/>
                <a:gd name="connsiteX6" fmla="*/ 261938 w 1924050"/>
                <a:gd name="connsiteY6" fmla="*/ 261987 h 562025"/>
                <a:gd name="connsiteX7" fmla="*/ 323850 w 1924050"/>
                <a:gd name="connsiteY7" fmla="*/ 281037 h 562025"/>
                <a:gd name="connsiteX8" fmla="*/ 381000 w 1924050"/>
                <a:gd name="connsiteY8" fmla="*/ 252462 h 562025"/>
                <a:gd name="connsiteX9" fmla="*/ 442913 w 1924050"/>
                <a:gd name="connsiteY9" fmla="*/ 195312 h 562025"/>
                <a:gd name="connsiteX10" fmla="*/ 496606 w 1924050"/>
                <a:gd name="connsiteY10" fmla="*/ 142924 h 562025"/>
                <a:gd name="connsiteX11" fmla="*/ 557213 w 1924050"/>
                <a:gd name="connsiteY11" fmla="*/ 114350 h 562025"/>
                <a:gd name="connsiteX12" fmla="*/ 623888 w 1924050"/>
                <a:gd name="connsiteY12" fmla="*/ 131019 h 562025"/>
                <a:gd name="connsiteX13" fmla="*/ 666750 w 1924050"/>
                <a:gd name="connsiteY13" fmla="*/ 190550 h 562025"/>
                <a:gd name="connsiteX14" fmla="*/ 690563 w 1924050"/>
                <a:gd name="connsiteY14" fmla="*/ 242937 h 562025"/>
                <a:gd name="connsiteX15" fmla="*/ 714375 w 1924050"/>
                <a:gd name="connsiteY15" fmla="*/ 290562 h 562025"/>
                <a:gd name="connsiteX16" fmla="*/ 742950 w 1924050"/>
                <a:gd name="connsiteY16" fmla="*/ 338187 h 562025"/>
                <a:gd name="connsiteX17" fmla="*/ 776288 w 1924050"/>
                <a:gd name="connsiteY17" fmla="*/ 390575 h 562025"/>
                <a:gd name="connsiteX18" fmla="*/ 819150 w 1924050"/>
                <a:gd name="connsiteY18" fmla="*/ 462012 h 562025"/>
                <a:gd name="connsiteX19" fmla="*/ 866775 w 1924050"/>
                <a:gd name="connsiteY19" fmla="*/ 528687 h 562025"/>
                <a:gd name="connsiteX20" fmla="*/ 909638 w 1924050"/>
                <a:gd name="connsiteY20" fmla="*/ 547737 h 562025"/>
                <a:gd name="connsiteX21" fmla="*/ 952500 w 1924050"/>
                <a:gd name="connsiteY21" fmla="*/ 533450 h 562025"/>
                <a:gd name="connsiteX22" fmla="*/ 990600 w 1924050"/>
                <a:gd name="connsiteY22" fmla="*/ 423912 h 562025"/>
                <a:gd name="connsiteX23" fmla="*/ 1066800 w 1924050"/>
                <a:gd name="connsiteY23" fmla="*/ 171500 h 562025"/>
                <a:gd name="connsiteX24" fmla="*/ 1095375 w 1924050"/>
                <a:gd name="connsiteY24" fmla="*/ 109587 h 562025"/>
                <a:gd name="connsiteX25" fmla="*/ 1152525 w 1924050"/>
                <a:gd name="connsiteY25" fmla="*/ 76250 h 562025"/>
                <a:gd name="connsiteX26" fmla="*/ 1209675 w 1924050"/>
                <a:gd name="connsiteY26" fmla="*/ 85775 h 562025"/>
                <a:gd name="connsiteX27" fmla="*/ 1252538 w 1924050"/>
                <a:gd name="connsiteY27" fmla="*/ 128637 h 562025"/>
                <a:gd name="connsiteX28" fmla="*/ 1304925 w 1924050"/>
                <a:gd name="connsiteY28" fmla="*/ 214362 h 562025"/>
                <a:gd name="connsiteX29" fmla="*/ 1347288 w 1924050"/>
                <a:gd name="connsiteY29" fmla="*/ 271512 h 562025"/>
                <a:gd name="connsiteX30" fmla="*/ 1409700 w 1924050"/>
                <a:gd name="connsiteY30" fmla="*/ 295325 h 562025"/>
                <a:gd name="connsiteX31" fmla="*/ 1466850 w 1924050"/>
                <a:gd name="connsiteY31" fmla="*/ 266750 h 562025"/>
                <a:gd name="connsiteX32" fmla="*/ 1524000 w 1924050"/>
                <a:gd name="connsiteY32" fmla="*/ 204837 h 562025"/>
                <a:gd name="connsiteX33" fmla="*/ 1576747 w 1924050"/>
                <a:gd name="connsiteY33" fmla="*/ 166737 h 562025"/>
                <a:gd name="connsiteX34" fmla="*/ 1647825 w 1924050"/>
                <a:gd name="connsiteY34" fmla="*/ 157212 h 562025"/>
                <a:gd name="connsiteX35" fmla="*/ 1709086 w 1924050"/>
                <a:gd name="connsiteY35" fmla="*/ 195313 h 562025"/>
                <a:gd name="connsiteX36" fmla="*/ 1743075 w 1924050"/>
                <a:gd name="connsiteY36" fmla="*/ 257225 h 562025"/>
                <a:gd name="connsiteX37" fmla="*/ 1773222 w 1924050"/>
                <a:gd name="connsiteY37" fmla="*/ 354856 h 562025"/>
                <a:gd name="connsiteX38" fmla="*/ 1837250 w 1924050"/>
                <a:gd name="connsiteY38" fmla="*/ 466775 h 562025"/>
                <a:gd name="connsiteX39" fmla="*/ 1924050 w 1924050"/>
                <a:gd name="connsiteY39" fmla="*/ 562025 h 5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924050" h="562025">
                  <a:moveTo>
                    <a:pt x="0" y="23862"/>
                  </a:moveTo>
                  <a:cubicBezTo>
                    <a:pt x="20637" y="5606"/>
                    <a:pt x="28575" y="844"/>
                    <a:pt x="47625" y="50"/>
                  </a:cubicBezTo>
                  <a:cubicBezTo>
                    <a:pt x="66675" y="-744"/>
                    <a:pt x="96044" y="7987"/>
                    <a:pt x="114300" y="19100"/>
                  </a:cubicBezTo>
                  <a:cubicBezTo>
                    <a:pt x="132556" y="30212"/>
                    <a:pt x="144463" y="46088"/>
                    <a:pt x="157163" y="66725"/>
                  </a:cubicBezTo>
                  <a:cubicBezTo>
                    <a:pt x="169863" y="87362"/>
                    <a:pt x="179388" y="119113"/>
                    <a:pt x="190500" y="142925"/>
                  </a:cubicBezTo>
                  <a:cubicBezTo>
                    <a:pt x="201613" y="166738"/>
                    <a:pt x="211932" y="189756"/>
                    <a:pt x="223838" y="209600"/>
                  </a:cubicBezTo>
                  <a:cubicBezTo>
                    <a:pt x="235744" y="229444"/>
                    <a:pt x="245269" y="250081"/>
                    <a:pt x="261938" y="261987"/>
                  </a:cubicBezTo>
                  <a:cubicBezTo>
                    <a:pt x="278607" y="273893"/>
                    <a:pt x="304006" y="282625"/>
                    <a:pt x="323850" y="281037"/>
                  </a:cubicBezTo>
                  <a:cubicBezTo>
                    <a:pt x="343694" y="279450"/>
                    <a:pt x="361156" y="266749"/>
                    <a:pt x="381000" y="252462"/>
                  </a:cubicBezTo>
                  <a:cubicBezTo>
                    <a:pt x="400844" y="238175"/>
                    <a:pt x="423645" y="213568"/>
                    <a:pt x="442913" y="195312"/>
                  </a:cubicBezTo>
                  <a:cubicBezTo>
                    <a:pt x="462181" y="177056"/>
                    <a:pt x="477556" y="156418"/>
                    <a:pt x="496606" y="142924"/>
                  </a:cubicBezTo>
                  <a:cubicBezTo>
                    <a:pt x="515656" y="129430"/>
                    <a:pt x="535999" y="116334"/>
                    <a:pt x="557213" y="114350"/>
                  </a:cubicBezTo>
                  <a:cubicBezTo>
                    <a:pt x="578427" y="112366"/>
                    <a:pt x="605632" y="118319"/>
                    <a:pt x="623888" y="131019"/>
                  </a:cubicBezTo>
                  <a:cubicBezTo>
                    <a:pt x="642144" y="143719"/>
                    <a:pt x="655638" y="171897"/>
                    <a:pt x="666750" y="190550"/>
                  </a:cubicBezTo>
                  <a:cubicBezTo>
                    <a:pt x="677862" y="209203"/>
                    <a:pt x="682626" y="226268"/>
                    <a:pt x="690563" y="242937"/>
                  </a:cubicBezTo>
                  <a:cubicBezTo>
                    <a:pt x="698500" y="259606"/>
                    <a:pt x="705644" y="274687"/>
                    <a:pt x="714375" y="290562"/>
                  </a:cubicBezTo>
                  <a:cubicBezTo>
                    <a:pt x="723106" y="306437"/>
                    <a:pt x="732631" y="321518"/>
                    <a:pt x="742950" y="338187"/>
                  </a:cubicBezTo>
                  <a:cubicBezTo>
                    <a:pt x="753269" y="354856"/>
                    <a:pt x="763588" y="369938"/>
                    <a:pt x="776288" y="390575"/>
                  </a:cubicBezTo>
                  <a:cubicBezTo>
                    <a:pt x="788988" y="411212"/>
                    <a:pt x="804069" y="438993"/>
                    <a:pt x="819150" y="462012"/>
                  </a:cubicBezTo>
                  <a:cubicBezTo>
                    <a:pt x="834231" y="485031"/>
                    <a:pt x="851694" y="514400"/>
                    <a:pt x="866775" y="528687"/>
                  </a:cubicBezTo>
                  <a:cubicBezTo>
                    <a:pt x="881856" y="542975"/>
                    <a:pt x="895351" y="546943"/>
                    <a:pt x="909638" y="547737"/>
                  </a:cubicBezTo>
                  <a:cubicBezTo>
                    <a:pt x="923925" y="548531"/>
                    <a:pt x="939006" y="554087"/>
                    <a:pt x="952500" y="533450"/>
                  </a:cubicBezTo>
                  <a:cubicBezTo>
                    <a:pt x="965994" y="512813"/>
                    <a:pt x="971550" y="484237"/>
                    <a:pt x="990600" y="423912"/>
                  </a:cubicBezTo>
                  <a:cubicBezTo>
                    <a:pt x="1009650" y="363587"/>
                    <a:pt x="1049338" y="223887"/>
                    <a:pt x="1066800" y="171500"/>
                  </a:cubicBezTo>
                  <a:cubicBezTo>
                    <a:pt x="1084262" y="119113"/>
                    <a:pt x="1081088" y="125462"/>
                    <a:pt x="1095375" y="109587"/>
                  </a:cubicBezTo>
                  <a:cubicBezTo>
                    <a:pt x="1109663" y="93712"/>
                    <a:pt x="1133475" y="80219"/>
                    <a:pt x="1152525" y="76250"/>
                  </a:cubicBezTo>
                  <a:cubicBezTo>
                    <a:pt x="1171575" y="72281"/>
                    <a:pt x="1193006" y="77044"/>
                    <a:pt x="1209675" y="85775"/>
                  </a:cubicBezTo>
                  <a:cubicBezTo>
                    <a:pt x="1226344" y="94506"/>
                    <a:pt x="1236663" y="107206"/>
                    <a:pt x="1252538" y="128637"/>
                  </a:cubicBezTo>
                  <a:cubicBezTo>
                    <a:pt x="1268413" y="150068"/>
                    <a:pt x="1289133" y="190550"/>
                    <a:pt x="1304925" y="214362"/>
                  </a:cubicBezTo>
                  <a:cubicBezTo>
                    <a:pt x="1320717" y="238175"/>
                    <a:pt x="1329826" y="258018"/>
                    <a:pt x="1347288" y="271512"/>
                  </a:cubicBezTo>
                  <a:cubicBezTo>
                    <a:pt x="1364750" y="285006"/>
                    <a:pt x="1389773" y="296119"/>
                    <a:pt x="1409700" y="295325"/>
                  </a:cubicBezTo>
                  <a:cubicBezTo>
                    <a:pt x="1429627" y="294531"/>
                    <a:pt x="1447800" y="281831"/>
                    <a:pt x="1466850" y="266750"/>
                  </a:cubicBezTo>
                  <a:cubicBezTo>
                    <a:pt x="1485900" y="251669"/>
                    <a:pt x="1505684" y="221506"/>
                    <a:pt x="1524000" y="204837"/>
                  </a:cubicBezTo>
                  <a:cubicBezTo>
                    <a:pt x="1542316" y="188168"/>
                    <a:pt x="1556110" y="174675"/>
                    <a:pt x="1576747" y="166737"/>
                  </a:cubicBezTo>
                  <a:cubicBezTo>
                    <a:pt x="1597385" y="158800"/>
                    <a:pt x="1625769" y="152449"/>
                    <a:pt x="1647825" y="157212"/>
                  </a:cubicBezTo>
                  <a:cubicBezTo>
                    <a:pt x="1669881" y="161975"/>
                    <a:pt x="1693211" y="178644"/>
                    <a:pt x="1709086" y="195313"/>
                  </a:cubicBezTo>
                  <a:cubicBezTo>
                    <a:pt x="1724961" y="211982"/>
                    <a:pt x="1732386" y="230635"/>
                    <a:pt x="1743075" y="257225"/>
                  </a:cubicBezTo>
                  <a:cubicBezTo>
                    <a:pt x="1753764" y="283815"/>
                    <a:pt x="1757526" y="319931"/>
                    <a:pt x="1773222" y="354856"/>
                  </a:cubicBezTo>
                  <a:cubicBezTo>
                    <a:pt x="1788918" y="389781"/>
                    <a:pt x="1812605" y="430660"/>
                    <a:pt x="1837250" y="466775"/>
                  </a:cubicBezTo>
                  <a:cubicBezTo>
                    <a:pt x="1867412" y="517575"/>
                    <a:pt x="1915280" y="546150"/>
                    <a:pt x="1924050" y="562025"/>
                  </a:cubicBezTo>
                </a:path>
              </a:pathLst>
            </a:custGeom>
            <a:noFill/>
            <a:ln w="15875">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p:nvPr/>
          </p:nvCxnSpPr>
          <p:spPr>
            <a:xfrm>
              <a:off x="7964057" y="5337760"/>
              <a:ext cx="2076574" cy="0"/>
            </a:xfrm>
            <a:prstGeom prst="line">
              <a:avLst/>
            </a:prstGeom>
            <a:ln w="317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8" name="Rectangle 180"/>
            <p:cNvSpPr>
              <a:spLocks noChangeArrowheads="1"/>
            </p:cNvSpPr>
            <p:nvPr/>
          </p:nvSpPr>
          <p:spPr bwMode="auto">
            <a:xfrm>
              <a:off x="8608702" y="4610371"/>
              <a:ext cx="424069"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en-US" sz="1900" i="1" dirty="0" smtClean="0">
                  <a:solidFill>
                    <a:srgbClr val="000000"/>
                  </a:solidFill>
                  <a:latin typeface="Times New Roman" panose="02020603050405020304" pitchFamily="18" charset="0"/>
                  <a:cs typeface="Times New Roman" panose="02020603050405020304" pitchFamily="18" charset="0"/>
                </a:rPr>
                <a:t>x</a:t>
              </a:r>
              <a:r>
                <a:rPr lang="en-US" altLang="en-US" sz="1900" dirty="0" smtClean="0">
                  <a:solidFill>
                    <a:srgbClr val="000000"/>
                  </a:solidFill>
                  <a:latin typeface="Times New Roman" panose="02020603050405020304" pitchFamily="18" charset="0"/>
                  <a:cs typeface="Times New Roman" panose="02020603050405020304" pitchFamily="18" charset="0"/>
                </a:rPr>
                <a:t>(</a:t>
              </a:r>
              <a:r>
                <a:rPr lang="en-US" altLang="en-US" sz="1900" i="1" dirty="0" smtClean="0">
                  <a:solidFill>
                    <a:srgbClr val="000000"/>
                  </a:solidFill>
                  <a:latin typeface="Times New Roman" panose="02020603050405020304" pitchFamily="18" charset="0"/>
                  <a:cs typeface="Times New Roman" panose="02020603050405020304" pitchFamily="18" charset="0"/>
                </a:rPr>
                <a:t>n</a:t>
              </a:r>
              <a:r>
                <a:rPr lang="en-US" altLang="en-US" sz="1900" dirty="0" smtClean="0">
                  <a:solidFill>
                    <a:srgbClr val="000000"/>
                  </a:solidFill>
                  <a:latin typeface="Times New Roman" panose="02020603050405020304" pitchFamily="18" charset="0"/>
                  <a:cs typeface="Times New Roman" panose="02020603050405020304" pitchFamily="18" charset="0"/>
                </a:rPr>
                <a:t>)</a:t>
              </a:r>
              <a:endParaRPr kumimoji="0" lang="en-US" altLang="en-US" sz="18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9" name="Freeform 58"/>
            <p:cNvSpPr/>
            <p:nvPr/>
          </p:nvSpPr>
          <p:spPr>
            <a:xfrm flipH="1" flipV="1">
              <a:off x="5908734" y="5013955"/>
              <a:ext cx="865449" cy="658977"/>
            </a:xfrm>
            <a:custGeom>
              <a:avLst/>
              <a:gdLst>
                <a:gd name="connsiteX0" fmla="*/ 0 w 776287"/>
                <a:gd name="connsiteY0" fmla="*/ 600075 h 600075"/>
                <a:gd name="connsiteX1" fmla="*/ 142875 w 776287"/>
                <a:gd name="connsiteY1" fmla="*/ 600075 h 600075"/>
                <a:gd name="connsiteX2" fmla="*/ 142875 w 776287"/>
                <a:gd name="connsiteY2" fmla="*/ 490538 h 600075"/>
                <a:gd name="connsiteX3" fmla="*/ 266700 w 776287"/>
                <a:gd name="connsiteY3" fmla="*/ 490538 h 600075"/>
                <a:gd name="connsiteX4" fmla="*/ 266700 w 776287"/>
                <a:gd name="connsiteY4" fmla="*/ 371475 h 600075"/>
                <a:gd name="connsiteX5" fmla="*/ 390525 w 776287"/>
                <a:gd name="connsiteY5" fmla="*/ 371475 h 600075"/>
                <a:gd name="connsiteX6" fmla="*/ 390525 w 776287"/>
                <a:gd name="connsiteY6" fmla="*/ 247650 h 600075"/>
                <a:gd name="connsiteX7" fmla="*/ 519112 w 776287"/>
                <a:gd name="connsiteY7" fmla="*/ 247650 h 600075"/>
                <a:gd name="connsiteX8" fmla="*/ 519112 w 776287"/>
                <a:gd name="connsiteY8" fmla="*/ 123825 h 600075"/>
                <a:gd name="connsiteX9" fmla="*/ 661987 w 776287"/>
                <a:gd name="connsiteY9" fmla="*/ 123825 h 600075"/>
                <a:gd name="connsiteX10" fmla="*/ 661987 w 776287"/>
                <a:gd name="connsiteY10" fmla="*/ 4763 h 600075"/>
                <a:gd name="connsiteX11" fmla="*/ 776287 w 776287"/>
                <a:gd name="connsiteY11" fmla="*/ 4763 h 600075"/>
                <a:gd name="connsiteX12" fmla="*/ 776287 w 776287"/>
                <a:gd name="connsiteY12" fmla="*/ 0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6287" h="600075">
                  <a:moveTo>
                    <a:pt x="0" y="600075"/>
                  </a:moveTo>
                  <a:lnTo>
                    <a:pt x="142875" y="600075"/>
                  </a:lnTo>
                  <a:lnTo>
                    <a:pt x="142875" y="490538"/>
                  </a:lnTo>
                  <a:lnTo>
                    <a:pt x="266700" y="490538"/>
                  </a:lnTo>
                  <a:lnTo>
                    <a:pt x="266700" y="371475"/>
                  </a:lnTo>
                  <a:lnTo>
                    <a:pt x="390525" y="371475"/>
                  </a:lnTo>
                  <a:lnTo>
                    <a:pt x="390525" y="247650"/>
                  </a:lnTo>
                  <a:lnTo>
                    <a:pt x="519112" y="247650"/>
                  </a:lnTo>
                  <a:lnTo>
                    <a:pt x="519112" y="123825"/>
                  </a:lnTo>
                  <a:lnTo>
                    <a:pt x="661987" y="123825"/>
                  </a:lnTo>
                  <a:lnTo>
                    <a:pt x="661987" y="4763"/>
                  </a:lnTo>
                  <a:lnTo>
                    <a:pt x="776287" y="4763"/>
                  </a:lnTo>
                  <a:lnTo>
                    <a:pt x="776287" y="0"/>
                  </a:lnTo>
                </a:path>
              </a:pathLst>
            </a:custGeom>
            <a:no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Straight Connector 59"/>
            <p:cNvCxnSpPr/>
            <p:nvPr/>
          </p:nvCxnSpPr>
          <p:spPr>
            <a:xfrm>
              <a:off x="8017361" y="4826794"/>
              <a:ext cx="0" cy="497044"/>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8137578" y="5033963"/>
              <a:ext cx="0" cy="289875"/>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56645" y="5243513"/>
              <a:ext cx="0" cy="80325"/>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8373323" y="5178900"/>
              <a:ext cx="0" cy="144937"/>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8492386" y="5013955"/>
              <a:ext cx="0" cy="309881"/>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609068" y="5105400"/>
              <a:ext cx="0" cy="218438"/>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8844812" y="5354789"/>
              <a:ext cx="0" cy="207811"/>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8942284" y="5352181"/>
              <a:ext cx="1" cy="51953"/>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9058966" y="5075316"/>
              <a:ext cx="1" cy="248520"/>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9168502" y="4953000"/>
              <a:ext cx="1" cy="370838"/>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9289945" y="5199576"/>
              <a:ext cx="1" cy="124262"/>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9416151" y="5251368"/>
              <a:ext cx="1" cy="72468"/>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9535214" y="5075316"/>
              <a:ext cx="1" cy="248520"/>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9656658" y="5105400"/>
              <a:ext cx="1" cy="218438"/>
            </a:xfrm>
            <a:prstGeom prst="line">
              <a:avLst/>
            </a:prstGeom>
            <a:ln w="28575">
              <a:headEnd type="none"/>
            </a:ln>
            <a:effectLst/>
          </p:spPr>
          <p:style>
            <a:lnRef idx="2">
              <a:schemeClr val="accent1"/>
            </a:lnRef>
            <a:fillRef idx="0">
              <a:schemeClr val="accent1"/>
            </a:fillRef>
            <a:effectRef idx="1">
              <a:schemeClr val="accent1"/>
            </a:effectRef>
            <a:fontRef idx="minor">
              <a:schemeClr val="tx1"/>
            </a:fontRef>
          </p:style>
        </p:cxnSp>
      </p:grpSp>
      <p:cxnSp>
        <p:nvCxnSpPr>
          <p:cNvPr id="74" name="Straight Arrow Connector 73"/>
          <p:cNvCxnSpPr/>
          <p:nvPr/>
        </p:nvCxnSpPr>
        <p:spPr>
          <a:xfrm>
            <a:off x="4801165" y="4647840"/>
            <a:ext cx="290011" cy="300121"/>
          </a:xfrm>
          <a:prstGeom prst="straightConnector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74302771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Periodic vs.  </a:t>
            </a:r>
            <a:r>
              <a:rPr lang="en-GB" dirty="0" err="1" smtClean="0"/>
              <a:t>Aperiodic</a:t>
            </a:r>
            <a:r>
              <a:rPr lang="en-GB" dirty="0" smtClean="0"/>
              <a:t> Signals</a:t>
            </a:r>
            <a:endParaRPr lang="en-GB" dirty="0"/>
          </a:p>
        </p:txBody>
      </p:sp>
      <p:sp>
        <p:nvSpPr>
          <p:cNvPr id="9" name="TextBox 8"/>
          <p:cNvSpPr txBox="1"/>
          <p:nvPr/>
        </p:nvSpPr>
        <p:spPr>
          <a:xfrm>
            <a:off x="1201798" y="1084225"/>
            <a:ext cx="8759975" cy="4708981"/>
          </a:xfrm>
          <a:prstGeom prst="rect">
            <a:avLst/>
          </a:prstGeom>
          <a:noFill/>
        </p:spPr>
        <p:txBody>
          <a:bodyPr wrap="none" rtlCol="0">
            <a:spAutoFit/>
          </a:bodyPr>
          <a:lstStyle/>
          <a:p>
            <a:r>
              <a:rPr lang="en-GB" sz="2000" dirty="0" smtClean="0"/>
              <a:t>A continuous -time signal </a:t>
            </a:r>
            <a:r>
              <a:rPr lang="en-GB" sz="2000" i="1" dirty="0" smtClean="0"/>
              <a:t>x</a:t>
            </a:r>
            <a:r>
              <a:rPr lang="en-GB" sz="2000" dirty="0" smtClean="0"/>
              <a:t>(</a:t>
            </a:r>
            <a:r>
              <a:rPr lang="en-GB" sz="2000" i="1" dirty="0" smtClean="0"/>
              <a:t>t</a:t>
            </a:r>
            <a:r>
              <a:rPr lang="en-GB" sz="2000" dirty="0" smtClean="0"/>
              <a:t>) is periodic if and only if</a:t>
            </a:r>
          </a:p>
          <a:p>
            <a:endParaRPr lang="en-GB" sz="2000" b="0" dirty="0" smtClean="0"/>
          </a:p>
          <a:p>
            <a:endParaRPr lang="en-GB" sz="2000" dirty="0"/>
          </a:p>
          <a:p>
            <a:endParaRPr lang="en-GB" sz="2000" dirty="0" smtClean="0"/>
          </a:p>
          <a:p>
            <a:endParaRPr lang="en-GB" sz="2000" b="0" dirty="0" smtClean="0"/>
          </a:p>
          <a:p>
            <a:r>
              <a:rPr lang="en-GB" sz="2000" b="0" dirty="0" smtClean="0"/>
              <a:t>The smallest positive value of </a:t>
            </a:r>
            <a:r>
              <a:rPr lang="en-GB" sz="2000" b="0" i="1" dirty="0" smtClean="0"/>
              <a:t>T</a:t>
            </a:r>
            <a:r>
              <a:rPr lang="en-GB" sz="2000" b="0" dirty="0" smtClean="0"/>
              <a:t> for which this is the case is the period of the signal</a:t>
            </a:r>
          </a:p>
          <a:p>
            <a:endParaRPr lang="en-GB" sz="2000" dirty="0" smtClean="0"/>
          </a:p>
          <a:p>
            <a:endParaRPr lang="en-GB" sz="2000" dirty="0" smtClean="0"/>
          </a:p>
          <a:p>
            <a:r>
              <a:rPr lang="en-GB" sz="2000" b="0" dirty="0" smtClean="0"/>
              <a:t>A discrete-time signal </a:t>
            </a:r>
            <a:r>
              <a:rPr lang="en-GB" sz="2000" b="0" i="1" dirty="0" smtClean="0"/>
              <a:t>x</a:t>
            </a:r>
            <a:r>
              <a:rPr lang="en-GB" sz="2000" b="0" dirty="0" smtClean="0"/>
              <a:t>(</a:t>
            </a:r>
            <a:r>
              <a:rPr lang="en-GB" sz="2000" b="0" i="1" dirty="0" smtClean="0"/>
              <a:t>n</a:t>
            </a:r>
            <a:r>
              <a:rPr lang="en-GB" sz="2000" b="0" dirty="0" smtClean="0"/>
              <a:t>) is periodic if and only if</a:t>
            </a:r>
          </a:p>
          <a:p>
            <a:endParaRPr lang="en-GB" sz="2000" dirty="0" smtClean="0"/>
          </a:p>
          <a:p>
            <a:endParaRPr lang="en-GB" sz="2000" b="0" dirty="0" smtClean="0"/>
          </a:p>
          <a:p>
            <a:endParaRPr lang="en-GB" sz="2000" b="0" dirty="0" smtClean="0"/>
          </a:p>
          <a:p>
            <a:endParaRPr lang="en-GB" sz="2000" b="0" dirty="0" smtClean="0"/>
          </a:p>
          <a:p>
            <a:endParaRPr lang="en-GB" sz="2000" b="0" dirty="0" smtClean="0"/>
          </a:p>
          <a:p>
            <a:r>
              <a:rPr lang="en-GB" sz="2000" dirty="0" smtClean="0"/>
              <a:t>Any signal that is not periodic is aperiodic.</a:t>
            </a:r>
            <a:endParaRPr lang="en-GB" sz="2000" b="0" dirty="0"/>
          </a:p>
        </p:txBody>
      </p:sp>
      <p:graphicFrame>
        <p:nvGraphicFramePr>
          <p:cNvPr id="169991" name="Object 3"/>
          <p:cNvGraphicFramePr>
            <a:graphicFrameLocks noChangeAspect="1"/>
          </p:cNvGraphicFramePr>
          <p:nvPr>
            <p:extLst>
              <p:ext uri="{D42A27DB-BD31-4B8C-83A1-F6EECF244321}">
                <p14:modId xmlns:p14="http://schemas.microsoft.com/office/powerpoint/2010/main" xmlns="" val="3985929580"/>
              </p:ext>
            </p:extLst>
          </p:nvPr>
        </p:nvGraphicFramePr>
        <p:xfrm>
          <a:off x="4884102" y="1828800"/>
          <a:ext cx="2415459" cy="407989"/>
        </p:xfrm>
        <a:graphic>
          <a:graphicData uri="http://schemas.openxmlformats.org/presentationml/2006/ole">
            <p:oleObj spid="_x0000_s1026" name="Equation" r:id="rId4" imgW="901309" imgH="203112" progId="Equation.3">
              <p:embed/>
            </p:oleObj>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xmlns="" val="2631492309"/>
              </p:ext>
            </p:extLst>
          </p:nvPr>
        </p:nvGraphicFramePr>
        <p:xfrm>
          <a:off x="4746007" y="4314825"/>
          <a:ext cx="2653954" cy="407988"/>
        </p:xfrm>
        <a:graphic>
          <a:graphicData uri="http://schemas.openxmlformats.org/presentationml/2006/ole">
            <p:oleObj spid="_x0000_s1027" name="Equation" r:id="rId5" imgW="990170" imgH="203112" progId="Equation.3">
              <p:embed/>
            </p:oleObj>
          </a:graphicData>
        </a:graphic>
      </p:graphicFrame>
      <p:sp>
        <p:nvSpPr>
          <p:cNvPr id="4" name="Rectangle 3"/>
          <p:cNvSpPr/>
          <p:nvPr/>
        </p:nvSpPr>
        <p:spPr>
          <a:xfrm>
            <a:off x="7464743" y="1844159"/>
            <a:ext cx="914875" cy="369332"/>
          </a:xfrm>
          <a:prstGeom prst="rect">
            <a:avLst/>
          </a:prstGeom>
        </p:spPr>
        <p:txBody>
          <a:bodyPr wrap="none">
            <a:spAutoFit/>
          </a:bodyPr>
          <a:lstStyle/>
          <a:p>
            <a:r>
              <a:rPr lang="en-GB" dirty="0"/>
              <a:t>for all </a:t>
            </a:r>
            <a:r>
              <a:rPr lang="en-GB" i="1" dirty="0"/>
              <a:t>t</a:t>
            </a:r>
            <a:r>
              <a:rPr lang="en-GB" dirty="0"/>
              <a:t>.</a:t>
            </a:r>
          </a:p>
        </p:txBody>
      </p:sp>
      <p:sp>
        <p:nvSpPr>
          <p:cNvPr id="5" name="Rectangle 4"/>
          <p:cNvSpPr/>
          <p:nvPr/>
        </p:nvSpPr>
        <p:spPr>
          <a:xfrm>
            <a:off x="7464743" y="4320659"/>
            <a:ext cx="1026814" cy="400110"/>
          </a:xfrm>
          <a:prstGeom prst="rect">
            <a:avLst/>
          </a:prstGeom>
        </p:spPr>
        <p:txBody>
          <a:bodyPr wrap="none">
            <a:spAutoFit/>
          </a:bodyPr>
          <a:lstStyle/>
          <a:p>
            <a:r>
              <a:rPr lang="en-GB" sz="2000" dirty="0" smtClean="0"/>
              <a:t>for </a:t>
            </a:r>
            <a:r>
              <a:rPr lang="en-GB" sz="2000" dirty="0"/>
              <a:t>all </a:t>
            </a:r>
            <a:r>
              <a:rPr lang="en-GB" sz="2000" i="1" dirty="0"/>
              <a:t>n</a:t>
            </a:r>
            <a:r>
              <a:rPr lang="en-GB" sz="2000" dirty="0"/>
              <a:t>.</a:t>
            </a:r>
          </a:p>
        </p:txBody>
      </p:sp>
    </p:spTree>
    <p:extLst>
      <p:ext uri="{BB962C8B-B14F-4D97-AF65-F5344CB8AC3E}">
        <p14:creationId xmlns:p14="http://schemas.microsoft.com/office/powerpoint/2010/main" xmlns="" val="105173290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Deterministic vs.  Random Signals</a:t>
            </a:r>
            <a:endParaRPr lang="en-GB" dirty="0"/>
          </a:p>
        </p:txBody>
      </p:sp>
      <p:sp>
        <p:nvSpPr>
          <p:cNvPr id="4" name="Content Placeholder 2"/>
          <p:cNvSpPr txBox="1">
            <a:spLocks/>
          </p:cNvSpPr>
          <p:nvPr/>
        </p:nvSpPr>
        <p:spPr>
          <a:xfrm>
            <a:off x="1023958" y="1609727"/>
            <a:ext cx="10861694" cy="2674937"/>
          </a:xfrm>
          <a:prstGeom prst="rect">
            <a:avLst/>
          </a:prstGeom>
        </p:spPr>
        <p:txBody>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defTabSz="914400"/>
            <a:r>
              <a:rPr lang="en-GB" dirty="0"/>
              <a:t>Deterministic signals </a:t>
            </a:r>
            <a:r>
              <a:rPr lang="en-GB" dirty="0" smtClean="0"/>
              <a:t>are described </a:t>
            </a:r>
            <a:r>
              <a:rPr lang="en-GB" dirty="0"/>
              <a:t>as </a:t>
            </a:r>
            <a:r>
              <a:rPr lang="en-GB" dirty="0" smtClean="0"/>
              <a:t>algebraic functions </a:t>
            </a:r>
            <a:r>
              <a:rPr lang="en-GB" dirty="0"/>
              <a:t>of </a:t>
            </a:r>
            <a:r>
              <a:rPr lang="en-GB" dirty="0" smtClean="0"/>
              <a:t>time.</a:t>
            </a:r>
            <a:endParaRPr lang="en-GB" dirty="0"/>
          </a:p>
          <a:p>
            <a:pPr defTabSz="914400"/>
            <a:endParaRPr lang="en-GB" dirty="0"/>
          </a:p>
          <a:p>
            <a:pPr defTabSz="914400"/>
            <a:r>
              <a:rPr lang="en-GB" dirty="0"/>
              <a:t>Random (stochastic) signals </a:t>
            </a:r>
            <a:r>
              <a:rPr lang="en-GB" dirty="0" smtClean="0"/>
              <a:t>are described </a:t>
            </a:r>
            <a:r>
              <a:rPr lang="en-GB" dirty="0"/>
              <a:t>in terms of </a:t>
            </a:r>
            <a:r>
              <a:rPr lang="en-GB" dirty="0" smtClean="0"/>
              <a:t>their statistical properties</a:t>
            </a:r>
            <a:r>
              <a:rPr lang="en-GB" dirty="0"/>
              <a:t>.</a:t>
            </a:r>
          </a:p>
        </p:txBody>
      </p:sp>
    </p:spTree>
    <p:extLst>
      <p:ext uri="{BB962C8B-B14F-4D97-AF65-F5344CB8AC3E}">
        <p14:creationId xmlns:p14="http://schemas.microsoft.com/office/powerpoint/2010/main" xmlns="" val="367533286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Power vs. Energy Signals</a:t>
            </a:r>
            <a:endParaRPr lang="en-GB" dirty="0"/>
          </a:p>
        </p:txBody>
      </p:sp>
      <p:sp>
        <p:nvSpPr>
          <p:cNvPr id="3" name="TextBox 2"/>
          <p:cNvSpPr txBox="1"/>
          <p:nvPr/>
        </p:nvSpPr>
        <p:spPr>
          <a:xfrm>
            <a:off x="928176" y="1140345"/>
            <a:ext cx="3547991" cy="914400"/>
          </a:xfrm>
          <a:prstGeom prst="rect">
            <a:avLst/>
          </a:prstGeom>
        </p:spPr>
        <p:txBody>
          <a:bodyPr vert="horz" wrap="none" lIns="0" tIns="0" rIns="0" bIns="0" rtlCol="0" anchor="t">
            <a:noAutofit/>
          </a:bodyPr>
          <a:lstStyle/>
          <a:p>
            <a:pPr algn="l" defTabSz="914400"/>
            <a:r>
              <a:rPr lang="en-GB" sz="2400" dirty="0" smtClean="0"/>
              <a:t>The energy in signal </a:t>
            </a:r>
            <a:r>
              <a:rPr lang="en-GB" sz="2400" i="1" dirty="0" smtClean="0"/>
              <a:t>x</a:t>
            </a:r>
            <a:r>
              <a:rPr lang="en-GB" sz="2400" dirty="0" smtClean="0"/>
              <a:t>(</a:t>
            </a:r>
            <a:r>
              <a:rPr lang="en-GB" sz="2400" i="1" dirty="0" smtClean="0"/>
              <a:t>t</a:t>
            </a:r>
            <a:r>
              <a:rPr lang="en-GB" sz="2400" dirty="0" smtClean="0"/>
              <a:t>)</a:t>
            </a:r>
          </a:p>
          <a:p>
            <a:pPr algn="l" defTabSz="914400"/>
            <a:endParaRPr lang="en-GB" sz="2400" dirty="0" smtClean="0"/>
          </a:p>
          <a:p>
            <a:pPr algn="l" defTabSz="914400">
              <a:lnSpc>
                <a:spcPct val="150000"/>
              </a:lnSpc>
            </a:pPr>
            <a:endParaRPr lang="en-GB" sz="2400" dirty="0" smtClean="0"/>
          </a:p>
          <a:p>
            <a:pPr algn="l" defTabSz="914400">
              <a:lnSpc>
                <a:spcPct val="150000"/>
              </a:lnSpc>
            </a:pPr>
            <a:endParaRPr lang="en-GB" sz="2000" dirty="0" smtClean="0"/>
          </a:p>
          <a:p>
            <a:pPr algn="l" defTabSz="914400"/>
            <a:r>
              <a:rPr lang="en-GB" sz="2400" dirty="0" smtClean="0"/>
              <a:t>The average power in signal </a:t>
            </a:r>
            <a:r>
              <a:rPr lang="en-GB" sz="2400" i="1" dirty="0" smtClean="0"/>
              <a:t>x</a:t>
            </a:r>
            <a:r>
              <a:rPr lang="en-GB" sz="2400" dirty="0" smtClean="0"/>
              <a:t>(</a:t>
            </a:r>
            <a:r>
              <a:rPr lang="en-GB" sz="2400" i="1" dirty="0" smtClean="0"/>
              <a:t>t</a:t>
            </a:r>
            <a:r>
              <a:rPr lang="en-GB" sz="2400" dirty="0" smtClean="0"/>
              <a:t>)</a:t>
            </a:r>
          </a:p>
        </p:txBody>
      </p:sp>
      <p:sp>
        <p:nvSpPr>
          <p:cNvPr id="4" name="TextBox 3"/>
          <p:cNvSpPr txBox="1"/>
          <p:nvPr/>
        </p:nvSpPr>
        <p:spPr>
          <a:xfrm>
            <a:off x="6115346" y="1140346"/>
            <a:ext cx="5427450" cy="3150589"/>
          </a:xfrm>
          <a:prstGeom prst="rect">
            <a:avLst/>
          </a:prstGeom>
        </p:spPr>
        <p:txBody>
          <a:bodyPr vert="horz" wrap="none" lIns="0" tIns="0" rIns="0" bIns="0" rtlCol="0" anchor="t">
            <a:noAutofit/>
          </a:bodyPr>
          <a:lstStyle/>
          <a:p>
            <a:pPr defTabSz="914400">
              <a:lnSpc>
                <a:spcPct val="150000"/>
              </a:lnSpc>
            </a:pPr>
            <a:r>
              <a:rPr lang="en-GB" sz="2200" dirty="0" smtClean="0"/>
              <a:t>If </a:t>
            </a:r>
            <a:r>
              <a:rPr lang="en-GB" sz="2200" i="1" dirty="0" smtClean="0"/>
              <a:t>x</a:t>
            </a:r>
            <a:r>
              <a:rPr lang="en-GB" sz="2200" dirty="0" smtClean="0"/>
              <a:t>(</a:t>
            </a:r>
            <a:r>
              <a:rPr lang="en-GB" sz="2200" i="1" dirty="0" smtClean="0"/>
              <a:t>t</a:t>
            </a:r>
            <a:r>
              <a:rPr lang="en-GB" sz="2200" dirty="0" smtClean="0"/>
              <a:t>) is the current (measured in amps) flowing</a:t>
            </a:r>
          </a:p>
          <a:p>
            <a:pPr defTabSz="914400">
              <a:lnSpc>
                <a:spcPct val="150000"/>
              </a:lnSpc>
            </a:pPr>
            <a:r>
              <a:rPr lang="en-GB" sz="2200" dirty="0" smtClean="0"/>
              <a:t>in a resistor of value 1 ohm then </a:t>
            </a:r>
            <a:r>
              <a:rPr lang="en-GB" sz="2200" i="1" dirty="0" smtClean="0"/>
              <a:t>E</a:t>
            </a:r>
            <a:r>
              <a:rPr lang="en-GB" sz="2200" dirty="0" smtClean="0"/>
              <a:t> is the total </a:t>
            </a:r>
          </a:p>
          <a:p>
            <a:pPr defTabSz="914400">
              <a:lnSpc>
                <a:spcPct val="150000"/>
              </a:lnSpc>
            </a:pPr>
            <a:r>
              <a:rPr lang="en-GB" sz="2200" dirty="0" smtClean="0"/>
              <a:t>energy (measured in joules) dissipated in that </a:t>
            </a:r>
          </a:p>
          <a:p>
            <a:pPr defTabSz="914400">
              <a:lnSpc>
                <a:spcPct val="150000"/>
              </a:lnSpc>
            </a:pPr>
            <a:r>
              <a:rPr lang="en-GB" sz="2200" dirty="0" smtClean="0"/>
              <a:t>resistor (over all time) and </a:t>
            </a:r>
            <a:r>
              <a:rPr lang="en-GB" sz="2200" i="1" dirty="0" smtClean="0"/>
              <a:t>P</a:t>
            </a:r>
            <a:r>
              <a:rPr lang="en-GB" sz="2200" dirty="0" smtClean="0"/>
              <a:t> is the average</a:t>
            </a:r>
          </a:p>
          <a:p>
            <a:pPr defTabSz="914400">
              <a:lnSpc>
                <a:spcPct val="150000"/>
              </a:lnSpc>
            </a:pPr>
            <a:r>
              <a:rPr lang="en-GB" sz="2200" dirty="0" smtClean="0"/>
              <a:t>power (measured in watts).</a:t>
            </a:r>
          </a:p>
        </p:txBody>
      </p:sp>
      <p:sp>
        <p:nvSpPr>
          <p:cNvPr id="5" name="TextBox 4"/>
          <p:cNvSpPr txBox="1"/>
          <p:nvPr/>
        </p:nvSpPr>
        <p:spPr>
          <a:xfrm>
            <a:off x="928175" y="4762186"/>
            <a:ext cx="9490818" cy="914400"/>
          </a:xfrm>
          <a:prstGeom prst="rect">
            <a:avLst/>
          </a:prstGeom>
        </p:spPr>
        <p:txBody>
          <a:bodyPr vert="horz" wrap="none" lIns="0" tIns="0" rIns="0" bIns="0" rtlCol="0" anchor="t">
            <a:noAutofit/>
          </a:bodyPr>
          <a:lstStyle/>
          <a:p>
            <a:pPr algn="l" defTabSz="914400"/>
            <a:r>
              <a:rPr lang="en-GB" sz="2200" dirty="0" smtClean="0"/>
              <a:t>If average power </a:t>
            </a:r>
            <a:r>
              <a:rPr lang="en-GB" sz="2200" i="1" dirty="0" smtClean="0"/>
              <a:t>P</a:t>
            </a:r>
            <a:r>
              <a:rPr lang="en-GB" sz="2200" dirty="0" smtClean="0"/>
              <a:t> is finite and non-zero then </a:t>
            </a:r>
            <a:r>
              <a:rPr lang="en-GB" sz="2200" i="1" dirty="0" smtClean="0"/>
              <a:t>E</a:t>
            </a:r>
            <a:r>
              <a:rPr lang="en-GB" sz="2200" dirty="0" smtClean="0"/>
              <a:t> will be infinite and </a:t>
            </a:r>
            <a:r>
              <a:rPr lang="en-GB" sz="2200" i="1" dirty="0" smtClean="0"/>
              <a:t>x</a:t>
            </a:r>
            <a:r>
              <a:rPr lang="en-GB" sz="2200" dirty="0" smtClean="0"/>
              <a:t>(</a:t>
            </a:r>
            <a:r>
              <a:rPr lang="en-GB" sz="2200" i="1" dirty="0" smtClean="0"/>
              <a:t>t</a:t>
            </a:r>
            <a:r>
              <a:rPr lang="en-GB" sz="2200" dirty="0" smtClean="0"/>
              <a:t>) is described</a:t>
            </a:r>
          </a:p>
          <a:p>
            <a:pPr algn="l" defTabSz="914400"/>
            <a:r>
              <a:rPr lang="en-GB" sz="2200" dirty="0" smtClean="0"/>
              <a:t> as a power signal.</a:t>
            </a:r>
          </a:p>
          <a:p>
            <a:pPr algn="l" defTabSz="914400"/>
            <a:endParaRPr lang="en-GB" sz="2200" dirty="0" smtClean="0"/>
          </a:p>
          <a:p>
            <a:pPr algn="l" defTabSz="914400"/>
            <a:r>
              <a:rPr lang="en-GB" sz="2200" dirty="0" smtClean="0"/>
              <a:t>If </a:t>
            </a:r>
            <a:r>
              <a:rPr lang="en-GB" sz="2200" i="1" dirty="0" smtClean="0"/>
              <a:t>E</a:t>
            </a:r>
            <a:r>
              <a:rPr lang="en-GB" sz="2200" dirty="0" smtClean="0"/>
              <a:t> is finite then </a:t>
            </a:r>
            <a:r>
              <a:rPr lang="en-GB" sz="2200" i="1" dirty="0" smtClean="0"/>
              <a:t>x</a:t>
            </a:r>
            <a:r>
              <a:rPr lang="en-GB" sz="2200" dirty="0" smtClean="0"/>
              <a:t>(</a:t>
            </a:r>
            <a:r>
              <a:rPr lang="en-GB" sz="2200" i="1" dirty="0" smtClean="0"/>
              <a:t>t</a:t>
            </a:r>
            <a:r>
              <a:rPr lang="en-GB" sz="2200" dirty="0" smtClean="0"/>
              <a:t>) is described as an energy signal.</a:t>
            </a:r>
          </a:p>
        </p:txBody>
      </p:sp>
      <p:graphicFrame>
        <p:nvGraphicFramePr>
          <p:cNvPr id="6" name="Object 5"/>
          <p:cNvGraphicFramePr>
            <a:graphicFrameLocks noChangeAspect="1"/>
          </p:cNvGraphicFramePr>
          <p:nvPr>
            <p:extLst>
              <p:ext uri="{D42A27DB-BD31-4B8C-83A1-F6EECF244321}">
                <p14:modId xmlns:p14="http://schemas.microsoft.com/office/powerpoint/2010/main" xmlns="" val="3109164749"/>
              </p:ext>
            </p:extLst>
          </p:nvPr>
        </p:nvGraphicFramePr>
        <p:xfrm>
          <a:off x="1906340" y="1639605"/>
          <a:ext cx="2065068" cy="868380"/>
        </p:xfrm>
        <a:graphic>
          <a:graphicData uri="http://schemas.openxmlformats.org/presentationml/2006/ole">
            <p:oleObj spid="_x0000_s2050" name="Equation" r:id="rId4" imgW="1117600" imgH="469900" progId="Equation.3">
              <p:embed/>
            </p:oleObj>
          </a:graphicData>
        </a:graphic>
      </p:graphicFrame>
      <p:graphicFrame>
        <p:nvGraphicFramePr>
          <p:cNvPr id="88067" name="Object 3"/>
          <p:cNvGraphicFramePr>
            <a:graphicFrameLocks noChangeAspect="1"/>
          </p:cNvGraphicFramePr>
          <p:nvPr>
            <p:extLst>
              <p:ext uri="{D42A27DB-BD31-4B8C-83A1-F6EECF244321}">
                <p14:modId xmlns:p14="http://schemas.microsoft.com/office/powerpoint/2010/main" xmlns="" val="3228537023"/>
              </p:ext>
            </p:extLst>
          </p:nvPr>
        </p:nvGraphicFramePr>
        <p:xfrm>
          <a:off x="1742849" y="3454692"/>
          <a:ext cx="2580939" cy="909945"/>
        </p:xfrm>
        <a:graphic>
          <a:graphicData uri="http://schemas.openxmlformats.org/presentationml/2006/ole">
            <p:oleObj spid="_x0000_s2051" name="Equation" r:id="rId5" imgW="1333500" imgH="469900" progId="Equation.3">
              <p:embed/>
            </p:oleObj>
          </a:graphicData>
        </a:graphic>
      </p:graphicFrame>
    </p:spTree>
    <p:extLst>
      <p:ext uri="{BB962C8B-B14F-4D97-AF65-F5344CB8AC3E}">
        <p14:creationId xmlns:p14="http://schemas.microsoft.com/office/powerpoint/2010/main" xmlns="" val="123655926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Impulse (Delta or </a:t>
            </a:r>
            <a:r>
              <a:rPr lang="en-GB" dirty="0"/>
              <a:t>D</a:t>
            </a:r>
            <a:r>
              <a:rPr lang="en-GB" dirty="0" smtClean="0"/>
              <a:t>irac) Function</a:t>
            </a:r>
            <a:endParaRPr lang="en-GB" dirty="0"/>
          </a:p>
        </p:txBody>
      </p:sp>
      <p:sp>
        <p:nvSpPr>
          <p:cNvPr id="3" name="TextBox 2"/>
          <p:cNvSpPr txBox="1"/>
          <p:nvPr/>
        </p:nvSpPr>
        <p:spPr>
          <a:xfrm>
            <a:off x="1742223" y="1315700"/>
            <a:ext cx="3552987" cy="2999750"/>
          </a:xfrm>
          <a:prstGeom prst="rect">
            <a:avLst/>
          </a:prstGeom>
        </p:spPr>
        <p:txBody>
          <a:bodyPr vert="horz" wrap="none" lIns="0" tIns="0" rIns="0" bIns="0" rtlCol="0" anchor="t">
            <a:noAutofit/>
          </a:bodyPr>
          <a:lstStyle/>
          <a:p>
            <a:pPr algn="l" defTabSz="914400"/>
            <a:r>
              <a:rPr lang="en-GB" sz="2400" dirty="0"/>
              <a:t>F</a:t>
            </a:r>
            <a:r>
              <a:rPr lang="en-GB" sz="2400" dirty="0" smtClean="0"/>
              <a:t>or continuous-time systems</a:t>
            </a:r>
          </a:p>
          <a:p>
            <a:pPr algn="l" defTabSz="914400"/>
            <a:endParaRPr lang="en-GB" sz="2400" dirty="0" smtClean="0"/>
          </a:p>
          <a:p>
            <a:pPr algn="l" defTabSz="914400">
              <a:lnSpc>
                <a:spcPct val="150000"/>
              </a:lnSpc>
            </a:pPr>
            <a:endParaRPr lang="en-GB" sz="2400" dirty="0" smtClean="0"/>
          </a:p>
          <a:p>
            <a:pPr algn="l" defTabSz="914400"/>
            <a:endParaRPr lang="en-GB" sz="2400" dirty="0"/>
          </a:p>
          <a:p>
            <a:pPr algn="l" defTabSz="914400"/>
            <a:endParaRPr lang="en-GB" sz="2400" dirty="0" smtClean="0"/>
          </a:p>
          <a:p>
            <a:pPr algn="l" defTabSz="914400">
              <a:lnSpc>
                <a:spcPct val="150000"/>
              </a:lnSpc>
            </a:pPr>
            <a:endParaRPr lang="en-GB" sz="2400" dirty="0" smtClean="0"/>
          </a:p>
          <a:p>
            <a:pPr algn="l" defTabSz="914400"/>
            <a:r>
              <a:rPr lang="en-GB" sz="2400" dirty="0" smtClean="0"/>
              <a:t>For discrete-time systems</a:t>
            </a:r>
          </a:p>
        </p:txBody>
      </p:sp>
      <p:graphicFrame>
        <p:nvGraphicFramePr>
          <p:cNvPr id="4" name="Object 3"/>
          <p:cNvGraphicFramePr>
            <a:graphicFrameLocks noChangeAspect="1"/>
          </p:cNvGraphicFramePr>
          <p:nvPr>
            <p:extLst>
              <p:ext uri="{D42A27DB-BD31-4B8C-83A1-F6EECF244321}">
                <p14:modId xmlns:p14="http://schemas.microsoft.com/office/powerpoint/2010/main" xmlns="" val="514418671"/>
              </p:ext>
            </p:extLst>
          </p:nvPr>
        </p:nvGraphicFramePr>
        <p:xfrm>
          <a:off x="4599976" y="2073639"/>
          <a:ext cx="1958217" cy="1373474"/>
        </p:xfrm>
        <a:graphic>
          <a:graphicData uri="http://schemas.openxmlformats.org/presentationml/2006/ole">
            <p:oleObj spid="_x0000_s3074" name="Equation" r:id="rId4" imgW="977900" imgH="685800" progId="Equation.3">
              <p:embed/>
            </p:oleObj>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xmlns="" val="3197006784"/>
              </p:ext>
            </p:extLst>
          </p:nvPr>
        </p:nvGraphicFramePr>
        <p:xfrm>
          <a:off x="4616083" y="4477375"/>
          <a:ext cx="2094107" cy="1713584"/>
        </p:xfrm>
        <a:graphic>
          <a:graphicData uri="http://schemas.openxmlformats.org/presentationml/2006/ole">
            <p:oleObj spid="_x0000_s3075" name="Equation" r:id="rId5" imgW="1117600" imgH="914400" progId="Equation.3">
              <p:embed/>
            </p:oleObj>
          </a:graphicData>
        </a:graphic>
      </p:graphicFrame>
    </p:spTree>
    <p:extLst>
      <p:ext uri="{BB962C8B-B14F-4D97-AF65-F5344CB8AC3E}">
        <p14:creationId xmlns:p14="http://schemas.microsoft.com/office/powerpoint/2010/main" xmlns="" val="368410677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Interim Template Confidential">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 PPT Template 2014 Public</Template>
  <TotalTime>385</TotalTime>
  <Words>2140</Words>
  <Application>Microsoft Office PowerPoint</Application>
  <PresentationFormat>Custom</PresentationFormat>
  <Paragraphs>367</Paragraphs>
  <Slides>25</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ARM Interim Template Confidential</vt:lpstr>
      <vt:lpstr>Equation</vt:lpstr>
      <vt:lpstr>Discrete-Time Signals and Systems Convolution and Correlation</vt:lpstr>
      <vt:lpstr>Discrete-Time Linear Time Invariant System</vt:lpstr>
      <vt:lpstr>Classification of Signals</vt:lpstr>
      <vt:lpstr>Continuous-Time vs. Discrete-Time</vt:lpstr>
      <vt:lpstr>Converting from Continuous to Discrete Time</vt:lpstr>
      <vt:lpstr>Periodic vs.  Aperiodic Signals</vt:lpstr>
      <vt:lpstr>Deterministic vs.  Random Signals</vt:lpstr>
      <vt:lpstr>Power vs. Energy Signals</vt:lpstr>
      <vt:lpstr>Impulse (Delta or Dirac) Function</vt:lpstr>
      <vt:lpstr>Unit Step Function</vt:lpstr>
      <vt:lpstr>Sinusoid Function</vt:lpstr>
      <vt:lpstr>Complex Exponential  Function</vt:lpstr>
      <vt:lpstr>Euler’s Formula</vt:lpstr>
      <vt:lpstr>Impulse Response and Linear Systems</vt:lpstr>
      <vt:lpstr>Sampling and Reconstruction</vt:lpstr>
      <vt:lpstr>Digital to Analogue Conversion Using a Zero-Order Hold</vt:lpstr>
      <vt:lpstr>Discrete Time Convolution</vt:lpstr>
      <vt:lpstr>Convolution</vt:lpstr>
      <vt:lpstr>Convolution</vt:lpstr>
      <vt:lpstr>Convolution</vt:lpstr>
      <vt:lpstr>Convolution</vt:lpstr>
      <vt:lpstr>Properties of Convolution</vt:lpstr>
      <vt:lpstr>Correlation</vt:lpstr>
      <vt:lpstr>Correlation</vt:lpstr>
      <vt:lpstr>Correlation vs. Convolution</vt:lpstr>
    </vt:vector>
  </TitlesOfParts>
  <Company>ARM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Cottee Gillbe</dc:creator>
  <cp:lastModifiedBy>Donald Reay</cp:lastModifiedBy>
  <cp:revision>172</cp:revision>
  <dcterms:created xsi:type="dcterms:W3CDTF">2006-08-16T00:00:00Z</dcterms:created>
  <dcterms:modified xsi:type="dcterms:W3CDTF">2016-09-12T08:47:30Z</dcterms:modified>
</cp:coreProperties>
</file>