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7" r:id="rId5"/>
    <p:sldId id="263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0E6"/>
    <a:srgbClr val="EF8F15"/>
    <a:srgbClr val="00FF00"/>
    <a:srgbClr val="FFFFFF"/>
    <a:srgbClr val="86F8FF"/>
    <a:srgbClr val="6DFFFF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0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4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3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6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3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8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38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5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3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0DC3-8A00-434F-B2D0-20CEE011FD50}" type="datetimeFigureOut">
              <a:rPr lang="es-MX" smtClean="0"/>
              <a:t>10/07/2019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63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4800" y="42081"/>
            <a:ext cx="1883954" cy="676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25" y="198482"/>
            <a:ext cx="1372266" cy="4802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76246" y="1095545"/>
            <a:ext cx="18614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b="1" dirty="0">
                <a:solidFill>
                  <a:srgbClr val="EF8F15"/>
                </a:solidFill>
              </a:rPr>
              <a:t>¡Hola!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Es un gusto tenerte por aquí.</a:t>
            </a:r>
            <a:endParaRPr lang="es-MX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53267" y="2218337"/>
            <a:ext cx="1872000" cy="4591768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codigo de barras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27" y="2530865"/>
            <a:ext cx="518469" cy="51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3029582" y="3020850"/>
            <a:ext cx="1529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rgbClr val="EF8F15"/>
                </a:solidFill>
              </a:rPr>
              <a:t>Asignación de códigos</a:t>
            </a:r>
          </a:p>
          <a:p>
            <a:pPr algn="ctr"/>
            <a:r>
              <a:rPr lang="es-MX" sz="700" dirty="0" smtClean="0"/>
              <a:t>Aquí puedes asignar los códigos a tú profesor</a:t>
            </a:r>
            <a:endParaRPr lang="es-MX" sz="9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928499" y="4296254"/>
            <a:ext cx="17203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rgbClr val="EF8F15"/>
                </a:solidFill>
              </a:rPr>
              <a:t>Historial de códigos</a:t>
            </a:r>
          </a:p>
          <a:p>
            <a:pPr algn="ctr"/>
            <a:r>
              <a:rPr lang="es-MX" sz="700" dirty="0" smtClean="0"/>
              <a:t>Verifica los códigos adquiridos y asignados desde que iniciaste</a:t>
            </a:r>
            <a:endParaRPr lang="es-MX" sz="9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23705" y="572098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solidFill>
                  <a:srgbClr val="EF8F15"/>
                </a:solidFill>
              </a:rPr>
              <a:t>Califícanos</a:t>
            </a:r>
          </a:p>
          <a:p>
            <a:pPr algn="ctr"/>
            <a:r>
              <a:rPr lang="es-MX" sz="700" dirty="0" smtClean="0"/>
              <a:t>Compártenos tus comentarios</a:t>
            </a:r>
            <a:endParaRPr lang="es-MX" sz="9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4783" y="5115245"/>
            <a:ext cx="572287" cy="572287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876246" y="1326377"/>
            <a:ext cx="2383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Mistral" panose="03090702030407020403" pitchFamily="66" charset="0"/>
              </a:rPr>
              <a:t>Mónica Rosales Quintanilla</a:t>
            </a:r>
            <a:endParaRPr lang="es-MX" sz="2400" dirty="0">
              <a:latin typeface="Mistral" panose="03090702030407020403" pitchFamily="66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876246" y="2285911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Selecciona una opción:</a:t>
            </a:r>
            <a:endParaRPr lang="es-MX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23692" y="752117"/>
            <a:ext cx="1729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01800 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527 3350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900" b="1" dirty="0" smtClean="0">
                <a:solidFill>
                  <a:srgbClr val="EF8F15"/>
                </a:solidFill>
              </a:rPr>
              <a:t>Salir</a:t>
            </a:r>
            <a:endParaRPr lang="es-MX" sz="900" b="1" dirty="0">
              <a:solidFill>
                <a:srgbClr val="EF8F15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23917" r="18241" b="25235"/>
          <a:stretch/>
        </p:blipFill>
        <p:spPr>
          <a:xfrm>
            <a:off x="3497277" y="3812997"/>
            <a:ext cx="570834" cy="471331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3135086" y="3622752"/>
            <a:ext cx="12591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139437" y="4959515"/>
            <a:ext cx="12591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2858828" y="6209213"/>
            <a:ext cx="1861407" cy="592182"/>
          </a:xfrm>
          <a:prstGeom prst="rect">
            <a:avLst/>
          </a:prstGeom>
          <a:solidFill>
            <a:srgbClr val="5C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2894555" y="6326593"/>
            <a:ext cx="176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Trabajamos </a:t>
            </a:r>
            <a:r>
              <a:rPr lang="es-MX" sz="1200" b="1" dirty="0" smtClean="0">
                <a:solidFill>
                  <a:schemeClr val="bg1"/>
                </a:solidFill>
              </a:rPr>
              <a:t>para ti con </a:t>
            </a:r>
            <a:r>
              <a:rPr lang="es-MX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endParaRPr lang="es-MX" sz="1200" b="1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13120" y="721546"/>
            <a:ext cx="2760617" cy="260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DISEÑO MOVIL.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Cuidando la distribución de nombre por si existe un alumno con un nombre largo</a:t>
            </a:r>
            <a:endParaRPr lang="es-MX" dirty="0"/>
          </a:p>
        </p:txBody>
      </p:sp>
      <p:sp>
        <p:nvSpPr>
          <p:cNvPr id="25" name="Rectángulo 24"/>
          <p:cNvSpPr/>
          <p:nvPr/>
        </p:nvSpPr>
        <p:spPr>
          <a:xfrm>
            <a:off x="8914866" y="721546"/>
            <a:ext cx="2478471" cy="55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DISEÑO PC</a:t>
            </a:r>
          </a:p>
          <a:p>
            <a:endParaRPr lang="es-MX" dirty="0"/>
          </a:p>
          <a:p>
            <a:r>
              <a:rPr lang="es-MX" dirty="0" smtClean="0"/>
              <a:t>El diseño debe tener:</a:t>
            </a:r>
          </a:p>
          <a:p>
            <a:endParaRPr lang="es-MX" dirty="0" smtClean="0"/>
          </a:p>
          <a:p>
            <a:r>
              <a:rPr lang="es-MX" dirty="0" smtClean="0"/>
              <a:t>1.- El mismo tono de colores en el texto</a:t>
            </a:r>
          </a:p>
          <a:p>
            <a:endParaRPr lang="es-MX" dirty="0"/>
          </a:p>
          <a:p>
            <a:r>
              <a:rPr lang="es-MX" dirty="0" smtClean="0"/>
              <a:t>2. Misma </a:t>
            </a:r>
            <a:r>
              <a:rPr lang="es-MX" dirty="0" err="1" smtClean="0"/>
              <a:t>distribucion</a:t>
            </a:r>
            <a:r>
              <a:rPr lang="es-MX" dirty="0" smtClean="0"/>
              <a:t> entre logos, textos y</a:t>
            </a:r>
          </a:p>
          <a:p>
            <a:endParaRPr lang="es-MX" dirty="0"/>
          </a:p>
          <a:p>
            <a:r>
              <a:rPr lang="es-MX" dirty="0" smtClean="0"/>
              <a:t>3.- Mismo orden de secciones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196317" y="6591025"/>
            <a:ext cx="1133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</a:rPr>
              <a:t>© 2012 - 2019 Smart Teaching</a:t>
            </a:r>
            <a:endParaRPr lang="es-MX" sz="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4800" y="42081"/>
            <a:ext cx="1883954" cy="676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2923692" y="98969"/>
            <a:ext cx="1729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01800 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527 3350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900" b="1" dirty="0" smtClean="0">
                <a:solidFill>
                  <a:srgbClr val="EF8F15"/>
                </a:solidFill>
              </a:rPr>
              <a:t>Salir</a:t>
            </a:r>
            <a:endParaRPr lang="es-MX" sz="900" b="1" dirty="0">
              <a:solidFill>
                <a:srgbClr val="EF8F15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858828" y="6209213"/>
            <a:ext cx="1861407" cy="592182"/>
          </a:xfrm>
          <a:prstGeom prst="rect">
            <a:avLst/>
          </a:prstGeom>
          <a:solidFill>
            <a:srgbClr val="5C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2894555" y="6326593"/>
            <a:ext cx="176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Trabajamos </a:t>
            </a:r>
            <a:r>
              <a:rPr lang="es-MX" sz="1200" b="1" dirty="0" smtClean="0">
                <a:solidFill>
                  <a:schemeClr val="bg1"/>
                </a:solidFill>
              </a:rPr>
              <a:t>para ti con </a:t>
            </a:r>
            <a:r>
              <a:rPr lang="es-MX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endParaRPr lang="es-MX" sz="12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96317" y="6591025"/>
            <a:ext cx="1133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</a:rPr>
              <a:t>© 2012 - 2019 Smart Teaching</a:t>
            </a:r>
            <a:endParaRPr lang="es-MX" sz="400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16797" t="16291" r="12141" b="12479"/>
          <a:stretch/>
        </p:blipFill>
        <p:spPr>
          <a:xfrm>
            <a:off x="3597994" y="512775"/>
            <a:ext cx="391886" cy="348344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890241" y="861119"/>
            <a:ext cx="18299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EF8F15"/>
                </a:solidFill>
              </a:rPr>
              <a:t>1. Selecciona los </a:t>
            </a:r>
            <a:r>
              <a:rPr lang="es-MX" sz="1100" b="1" dirty="0">
                <a:solidFill>
                  <a:srgbClr val="EF8F15"/>
                </a:solidFill>
              </a:rPr>
              <a:t>códigos</a:t>
            </a:r>
          </a:p>
          <a:p>
            <a:r>
              <a:rPr lang="es-MX" sz="800" dirty="0" smtClean="0"/>
              <a:t>Recuerda que un código equivale a 1hr de clase impartida, si tu clase duró 2hrs serán 2 códigos.</a:t>
            </a:r>
            <a:endParaRPr lang="es-MX" sz="1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2868" t="28604" r="4580"/>
          <a:stretch/>
        </p:blipFill>
        <p:spPr>
          <a:xfrm>
            <a:off x="2891244" y="1467503"/>
            <a:ext cx="1828989" cy="54155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493623" y="1733002"/>
            <a:ext cx="160031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2877176" y="2093381"/>
            <a:ext cx="182999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EF8F15"/>
                </a:solidFill>
              </a:rPr>
              <a:t>2. Asignación </a:t>
            </a:r>
            <a:r>
              <a:rPr lang="es-MX" sz="1100" b="1" dirty="0">
                <a:solidFill>
                  <a:srgbClr val="EF8F15"/>
                </a:solidFill>
              </a:rPr>
              <a:t>de códigos</a:t>
            </a:r>
          </a:p>
          <a:p>
            <a:r>
              <a:rPr lang="es-MX" sz="800" dirty="0"/>
              <a:t>Selecciona al profesor que deseas asignar los códigos, en caso que no esté ponte en contacto con Smart </a:t>
            </a:r>
            <a:r>
              <a:rPr lang="es-MX" sz="800" dirty="0" smtClean="0"/>
              <a:t>Teaching</a:t>
            </a:r>
            <a:r>
              <a:rPr lang="es-MX" sz="1000" dirty="0"/>
              <a:t>.</a:t>
            </a:r>
            <a:endParaRPr lang="es-MX" sz="105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t="7049"/>
          <a:stretch/>
        </p:blipFill>
        <p:spPr>
          <a:xfrm>
            <a:off x="2943416" y="2832299"/>
            <a:ext cx="1686721" cy="37446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899" y="3488638"/>
            <a:ext cx="1590675" cy="590550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4445725" y="3200396"/>
            <a:ext cx="160031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6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4800" y="42081"/>
            <a:ext cx="1883954" cy="676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2923692" y="98969"/>
            <a:ext cx="1729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01800 </a:t>
            </a:r>
            <a:r>
              <a:rPr lang="es-MX" sz="900" dirty="0">
                <a:solidFill>
                  <a:schemeClr val="bg1">
                    <a:lumMod val="50000"/>
                  </a:schemeClr>
                </a:solidFill>
              </a:rPr>
              <a:t>527 3350 </a:t>
            </a:r>
            <a:r>
              <a:rPr lang="es-MX" sz="9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900" b="1" dirty="0" smtClean="0">
                <a:solidFill>
                  <a:srgbClr val="EF8F15"/>
                </a:solidFill>
              </a:rPr>
              <a:t>Salir</a:t>
            </a:r>
            <a:endParaRPr lang="es-MX" sz="900" b="1" dirty="0">
              <a:solidFill>
                <a:srgbClr val="EF8F15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858828" y="6209213"/>
            <a:ext cx="1861407" cy="592182"/>
          </a:xfrm>
          <a:prstGeom prst="rect">
            <a:avLst/>
          </a:prstGeom>
          <a:solidFill>
            <a:srgbClr val="5C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2894555" y="6326593"/>
            <a:ext cx="176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Trabajamos </a:t>
            </a:r>
            <a:r>
              <a:rPr lang="es-MX" sz="1200" b="1" dirty="0" smtClean="0">
                <a:solidFill>
                  <a:schemeClr val="bg1"/>
                </a:solidFill>
              </a:rPr>
              <a:t>para ti con </a:t>
            </a:r>
            <a:r>
              <a:rPr lang="es-MX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endParaRPr lang="es-MX" sz="12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96317" y="6591025"/>
            <a:ext cx="1133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" dirty="0">
                <a:solidFill>
                  <a:schemeClr val="bg1"/>
                </a:solidFill>
              </a:rPr>
              <a:t>© 2012 - 2019 Smart Teaching</a:t>
            </a:r>
            <a:endParaRPr lang="es-MX" sz="400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16797" t="16291" r="12141" b="12479"/>
          <a:stretch/>
        </p:blipFill>
        <p:spPr>
          <a:xfrm>
            <a:off x="3597994" y="512775"/>
            <a:ext cx="391886" cy="348344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890241" y="861119"/>
            <a:ext cx="18299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>
                <a:solidFill>
                  <a:srgbClr val="EF8F15"/>
                </a:solidFill>
              </a:rPr>
              <a:t>1. Historial de </a:t>
            </a:r>
            <a:r>
              <a:rPr lang="es-MX" sz="1100" b="1" dirty="0">
                <a:solidFill>
                  <a:srgbClr val="EF8F15"/>
                </a:solidFill>
              </a:rPr>
              <a:t>códigos</a:t>
            </a:r>
          </a:p>
          <a:p>
            <a:r>
              <a:rPr lang="es-MX" sz="800" dirty="0" smtClean="0"/>
              <a:t>Podrás encontrar todos los códigos que has adquirido</a:t>
            </a:r>
            <a:endParaRPr lang="es-MX" sz="1000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5" y="2995511"/>
            <a:ext cx="1590675" cy="590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532" y="1375351"/>
            <a:ext cx="1829993" cy="135572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4393662" y="2792039"/>
            <a:ext cx="63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0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4800" y="355600"/>
            <a:ext cx="6578600" cy="627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35" y="512000"/>
            <a:ext cx="1372266" cy="4802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63333" y="1470026"/>
            <a:ext cx="35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EF8F15"/>
                </a:solidFill>
              </a:rPr>
              <a:t>¡Hola!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Es un gusto tenerte por aquí.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53267" y="3937000"/>
            <a:ext cx="6552000" cy="2664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853267" y="5943600"/>
            <a:ext cx="6552000" cy="670100"/>
          </a:xfrm>
          <a:prstGeom prst="rect">
            <a:avLst/>
          </a:prstGeom>
          <a:solidFill>
            <a:srgbClr val="5C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codigo de barras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2" y="4445137"/>
            <a:ext cx="752412" cy="7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3382433" y="5187950"/>
            <a:ext cx="21423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EF8F15"/>
                </a:solidFill>
              </a:rPr>
              <a:t>Asignación de códigos</a:t>
            </a:r>
          </a:p>
          <a:p>
            <a:r>
              <a:rPr lang="es-MX" sz="1000" dirty="0" smtClean="0"/>
              <a:t>Aquí puedes asignar los códigos a tú profesor</a:t>
            </a:r>
            <a:endParaRPr lang="es-MX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91557" y="5175250"/>
            <a:ext cx="23260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EF8F15"/>
                </a:solidFill>
              </a:rPr>
              <a:t>Historial de códigos</a:t>
            </a:r>
          </a:p>
          <a:p>
            <a:r>
              <a:rPr lang="es-MX" sz="1000" dirty="0" smtClean="0"/>
              <a:t>Verifica los códigos adquiridos y asignados desde que iniciaste</a:t>
            </a:r>
            <a:endParaRPr lang="es-MX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69767" y="5175250"/>
            <a:ext cx="11610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EF8F15"/>
                </a:solidFill>
              </a:rPr>
              <a:t>Califícanos</a:t>
            </a:r>
          </a:p>
          <a:p>
            <a:r>
              <a:rPr lang="es-MX" sz="1000" dirty="0" smtClean="0"/>
              <a:t>Puedes calificar a </a:t>
            </a:r>
            <a:r>
              <a:rPr lang="es-MX" sz="1000" dirty="0" smtClean="0"/>
              <a:t>cualquier área</a:t>
            </a:r>
            <a:endParaRPr lang="es-MX" sz="11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8403" y="4484687"/>
            <a:ext cx="703263" cy="70326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4856674" y="6095823"/>
            <a:ext cx="254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Trabajamos para ti con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♥</a:t>
            </a:r>
            <a:endParaRPr lang="es-MX" b="1" dirty="0">
              <a:solidFill>
                <a:srgbClr val="FF0000"/>
              </a:solidFill>
            </a:endParaRPr>
          </a:p>
          <a:p>
            <a:pPr algn="ctr"/>
            <a:endParaRPr lang="es-MX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Smart Teaching 2012</a:t>
            </a:r>
            <a:endParaRPr lang="es-MX" sz="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324350" y="2276475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>
                <a:latin typeface="Mistral" panose="03090702030407020403" pitchFamily="66" charset="0"/>
              </a:rPr>
              <a:t>Mónica Rosales</a:t>
            </a:r>
            <a:endParaRPr lang="es-MX" sz="6000" dirty="0">
              <a:latin typeface="Mistral" panose="03090702030407020403" pitchFamily="66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020483" y="3946526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</a:rPr>
              <a:t>Selecciona una opción: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6289372" y="600528"/>
            <a:ext cx="306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Contáctanos 01800 527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3350 | </a:t>
            </a:r>
            <a:r>
              <a:rPr lang="es-MX" sz="1200" b="1" dirty="0" smtClean="0">
                <a:solidFill>
                  <a:srgbClr val="EF8F15"/>
                </a:solidFill>
              </a:rPr>
              <a:t>Salir</a:t>
            </a:r>
            <a:endParaRPr lang="es-MX" sz="1200" b="1" dirty="0">
              <a:solidFill>
                <a:srgbClr val="EF8F15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853267" y="3112477"/>
            <a:ext cx="6552000" cy="824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23917" r="18241" b="25235"/>
          <a:stretch/>
        </p:blipFill>
        <p:spPr>
          <a:xfrm>
            <a:off x="5789443" y="4476220"/>
            <a:ext cx="890460" cy="7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0914" y="-136073"/>
            <a:ext cx="6578600" cy="72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" y="20327"/>
            <a:ext cx="1372266" cy="480293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698572" y="86178"/>
            <a:ext cx="306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Contáctanos 01800 527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3350 | </a:t>
            </a:r>
            <a:r>
              <a:rPr lang="es-MX" sz="1200" b="1" dirty="0" smtClean="0">
                <a:solidFill>
                  <a:srgbClr val="EF8F15"/>
                </a:solidFill>
              </a:rPr>
              <a:t>Salir</a:t>
            </a:r>
            <a:endParaRPr lang="es-MX" sz="1200" b="1" dirty="0">
              <a:solidFill>
                <a:srgbClr val="EF8F15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8048" y="666545"/>
            <a:ext cx="6298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Asignación de códigos</a:t>
            </a:r>
          </a:p>
          <a:p>
            <a:r>
              <a:rPr lang="es-MX" sz="1000" dirty="0" smtClean="0"/>
              <a:t>Para asignar uno varios códigos, debes de identificar los códigos activos, posterior elegir uno o varios, pasar a la sección de profesores y seleccionar al profesor que deseas asignar los códigos. O si deseas se los puedes proporcionar al profesor para que él suba los códigos.</a:t>
            </a:r>
            <a:endParaRPr lang="es-MX" sz="11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69523" y="1733345"/>
            <a:ext cx="344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/>
              <a:t>Puedes filtrar por códigos activos/usados, nombre del profesor, fecha o cualquier información contenida en la tabla</a:t>
            </a:r>
            <a:endParaRPr lang="es-MX" sz="9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0" y="1447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EF8F15"/>
                </a:solidFill>
              </a:rPr>
              <a:t>1.</a:t>
            </a:r>
            <a:endParaRPr lang="es-MX" dirty="0">
              <a:solidFill>
                <a:srgbClr val="EF8F15"/>
              </a:solidFill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65763"/>
              </p:ext>
            </p:extLst>
          </p:nvPr>
        </p:nvGraphicFramePr>
        <p:xfrm>
          <a:off x="1055248" y="2056639"/>
          <a:ext cx="2448000" cy="2303806"/>
        </p:xfrm>
        <a:graphic>
          <a:graphicData uri="http://schemas.openxmlformats.org/drawingml/2006/table">
            <a:tbl>
              <a:tblPr/>
              <a:tblGrid>
                <a:gridCol w="1080000"/>
                <a:gridCol w="684000"/>
                <a:gridCol w="6840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effectLst/>
                        </a:rPr>
                        <a:t>CÓDIGO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ESTATUS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 smtClean="0">
                          <a:effectLst/>
                        </a:rPr>
                        <a:t>ASIGNAR</a:t>
                      </a:r>
                      <a:endParaRPr lang="es-MX" sz="800" b="1" dirty="0">
                        <a:effectLst/>
                      </a:endParaRP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PRINW6H4C2A3AZCA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PREYF6J692VJAZCA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PRIKCLFEX8C9AZCA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PRIH6RYJ4JD4AZCA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PRIH3X63YCTWAZCA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PRIFRTA46NVCAZCA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PRIBBBWXVCMPAZCA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PRIA2P2Z4P5FAZCA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PRI9HTLJLMKZAZCA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PRI3C3NW7KH7AZCA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2981327" y="2306515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981327" y="2919776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2981327" y="3546962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2981327" y="3966061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09600" y="49911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EF8F15"/>
                </a:solidFill>
              </a:rPr>
              <a:t>2.</a:t>
            </a:r>
            <a:endParaRPr lang="es-MX" dirty="0">
              <a:solidFill>
                <a:srgbClr val="EF8F15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2032"/>
              </p:ext>
            </p:extLst>
          </p:nvPr>
        </p:nvGraphicFramePr>
        <p:xfrm>
          <a:off x="1007623" y="5342764"/>
          <a:ext cx="2661019" cy="1058854"/>
        </p:xfrm>
        <a:graphic>
          <a:graphicData uri="http://schemas.openxmlformats.org/drawingml/2006/table">
            <a:tbl>
              <a:tblPr/>
              <a:tblGrid>
                <a:gridCol w="1980000"/>
                <a:gridCol w="68101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 smtClean="0">
                          <a:effectLst/>
                        </a:rPr>
                        <a:t>PROFESOR</a:t>
                      </a:r>
                      <a:endParaRPr lang="es-MX" sz="800" b="1" dirty="0">
                        <a:effectLst/>
                      </a:endParaRP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 smtClean="0">
                          <a:effectLst/>
                        </a:rPr>
                        <a:t>ASIGNAR</a:t>
                      </a:r>
                      <a:endParaRPr lang="es-MX" sz="800" b="1" dirty="0">
                        <a:effectLst/>
                      </a:endParaRP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 smtClean="0">
                          <a:effectLst/>
                        </a:rPr>
                        <a:t>JUAN</a:t>
                      </a:r>
                      <a:r>
                        <a:rPr lang="es-MX" sz="800" baseline="0" dirty="0" smtClean="0">
                          <a:effectLst/>
                        </a:rPr>
                        <a:t> PABLO GUTIERREZ</a:t>
                      </a:r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 smtClean="0">
                          <a:effectLst/>
                        </a:rPr>
                        <a:t>TOMAS SUVIRI</a:t>
                      </a:r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 smtClean="0">
                          <a:effectLst/>
                        </a:rPr>
                        <a:t>RAFAEL MARQUEZ</a:t>
                      </a:r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 smtClean="0">
                          <a:effectLst/>
                        </a:rPr>
                        <a:t>STEVE JOBS</a:t>
                      </a:r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3181350" y="5600700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3181350" y="5810250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Rectángulo 34"/>
          <p:cNvSpPr/>
          <p:nvPr/>
        </p:nvSpPr>
        <p:spPr>
          <a:xfrm>
            <a:off x="3181350" y="6010275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Rectángulo 35"/>
          <p:cNvSpPr/>
          <p:nvPr/>
        </p:nvSpPr>
        <p:spPr>
          <a:xfrm>
            <a:off x="3181350" y="6219825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1013" y="1447698"/>
            <a:ext cx="148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Códigos Activos</a:t>
            </a:r>
            <a:endParaRPr lang="es-MX" sz="16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700986" y="460935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1 2 3</a:t>
            </a:r>
            <a:endParaRPr lang="es-MX" sz="12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81025" y="65055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EF8F15"/>
                </a:solidFill>
              </a:rPr>
              <a:t>3.</a:t>
            </a:r>
            <a:endParaRPr lang="es-MX" dirty="0">
              <a:solidFill>
                <a:srgbClr val="EF8F15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968994" y="6543675"/>
            <a:ext cx="14097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ASIGNAR</a:t>
            </a:r>
            <a:endParaRPr lang="es-MX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979048" y="5019470"/>
            <a:ext cx="344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/>
              <a:t>Selecciona al profesor que deseas asignar los códigos, en caso que no esté ponte en contacto con Smart Teaching</a:t>
            </a:r>
            <a:endParaRPr lang="es-MX" sz="900" dirty="0"/>
          </a:p>
        </p:txBody>
      </p:sp>
      <p:sp>
        <p:nvSpPr>
          <p:cNvPr id="42" name="Rectángulo 41"/>
          <p:cNvSpPr/>
          <p:nvPr/>
        </p:nvSpPr>
        <p:spPr>
          <a:xfrm>
            <a:off x="5919348" y="2289087"/>
            <a:ext cx="3429000" cy="2279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Posterior a dar click en “ASIGNAR” preguntar si esta seguro para completar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Y te deja en la misma ventana con la información actualizada por si deseas asignar nuevamente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099757" y="5578234"/>
            <a:ext cx="4024538" cy="83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Aparecen los profesores “todos” en el “historial académico” del alumno</a:t>
            </a:r>
            <a:endParaRPr lang="es-MX" dirty="0"/>
          </a:p>
        </p:txBody>
      </p:sp>
      <p:sp>
        <p:nvSpPr>
          <p:cNvPr id="40" name="Rectángulo 39"/>
          <p:cNvSpPr/>
          <p:nvPr/>
        </p:nvSpPr>
        <p:spPr>
          <a:xfrm>
            <a:off x="2984257" y="2511667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978395" y="2708028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993051" y="3142513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sym typeface="Wingdings" panose="05000000000000000000" pitchFamily="2" charset="2"/>
              </a:rPr>
              <a:t></a:t>
            </a:r>
            <a:endParaRPr lang="es-MX" dirty="0"/>
          </a:p>
        </p:txBody>
      </p:sp>
      <p:sp>
        <p:nvSpPr>
          <p:cNvPr id="46" name="Rectángulo 45"/>
          <p:cNvSpPr/>
          <p:nvPr/>
        </p:nvSpPr>
        <p:spPr>
          <a:xfrm>
            <a:off x="2987189" y="3347666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/>
          <p:cNvSpPr/>
          <p:nvPr/>
        </p:nvSpPr>
        <p:spPr>
          <a:xfrm>
            <a:off x="2984257" y="3752115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" name="Rectángulo 47"/>
          <p:cNvSpPr/>
          <p:nvPr/>
        </p:nvSpPr>
        <p:spPr>
          <a:xfrm>
            <a:off x="2993049" y="4188799"/>
            <a:ext cx="209550" cy="1619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5811715" y="6761286"/>
            <a:ext cx="1071568" cy="263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smtClean="0"/>
              <a:t>Atras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9803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0914" y="-136073"/>
            <a:ext cx="6578600" cy="7289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9" y="20327"/>
            <a:ext cx="1372266" cy="480293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698572" y="86178"/>
            <a:ext cx="306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Tutorial 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Contáctanos 01800 527 </a:t>
            </a:r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</a:rPr>
              <a:t>3350 | </a:t>
            </a:r>
            <a:r>
              <a:rPr lang="es-MX" sz="1200" b="1" dirty="0" smtClean="0">
                <a:solidFill>
                  <a:srgbClr val="EF8F15"/>
                </a:solidFill>
              </a:rPr>
              <a:t>Salir</a:t>
            </a:r>
            <a:endParaRPr lang="es-MX" sz="1200" b="1" dirty="0">
              <a:solidFill>
                <a:srgbClr val="EF8F15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8048" y="666545"/>
            <a:ext cx="6298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Historial de códigos</a:t>
            </a:r>
          </a:p>
          <a:p>
            <a:r>
              <a:rPr lang="es-MX" sz="1000" dirty="0" smtClean="0"/>
              <a:t>Para asignar uno varios códigos, debes de identificar los códigos activos, posterior elegir uno o varios, pasar a la sección de profesores y seleccionar al profesor que deseas asignar los códigos. O si deseas se los puedes proporcionar al profesor para que él suba los códigos.</a:t>
            </a:r>
            <a:endParaRPr lang="es-MX" sz="1100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7929" t="19985" r="64590" b="71980"/>
          <a:stretch/>
        </p:blipFill>
        <p:spPr>
          <a:xfrm>
            <a:off x="1017148" y="1436588"/>
            <a:ext cx="1647825" cy="32385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969523" y="1733345"/>
            <a:ext cx="344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 smtClean="0"/>
              <a:t>Puedes filtrar por códigos activos/usados, nombre del profesor, fecha o cualquier información contenida en la tabla</a:t>
            </a:r>
            <a:endParaRPr lang="es-MX" sz="9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0" y="1447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EF8F15"/>
                </a:solidFill>
              </a:rPr>
              <a:t>1.</a:t>
            </a:r>
            <a:endParaRPr lang="es-MX" dirty="0">
              <a:solidFill>
                <a:srgbClr val="EF8F15"/>
              </a:solidFill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69567"/>
              </p:ext>
            </p:extLst>
          </p:nvPr>
        </p:nvGraphicFramePr>
        <p:xfrm>
          <a:off x="1055248" y="2056639"/>
          <a:ext cx="5004000" cy="2425726"/>
        </p:xfrm>
        <a:graphic>
          <a:graphicData uri="http://schemas.openxmlformats.org/drawingml/2006/table">
            <a:tbl>
              <a:tblPr/>
              <a:tblGrid>
                <a:gridCol w="1080000"/>
                <a:gridCol w="684000"/>
                <a:gridCol w="252000"/>
                <a:gridCol w="1332000"/>
                <a:gridCol w="828000"/>
                <a:gridCol w="8280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effectLst/>
                        </a:rPr>
                        <a:t>CÓDIGO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ESTATUS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dirty="0">
                        <a:effectLst/>
                      </a:endParaRP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effectLst/>
                        </a:rPr>
                        <a:t>PROFESOR ASIGNADO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effectLst/>
                        </a:rPr>
                        <a:t>FECHA DE ADQUISICION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dirty="0">
                          <a:effectLst/>
                        </a:rPr>
                        <a:t>FECHA DE ASIGNACION</a:t>
                      </a:r>
                    </a:p>
                  </a:txBody>
                  <a:tcPr marL="96269" marR="96269" marT="53483" marB="5348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PRINW6H4C2A3AZCA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30/08/2017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PREYF6J692VJAZCA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TOMAS SUVIRI HERNANDEZ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08/05/2017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06/06/2017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PRIKCLFEX8C9AZCA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PRIH6RYJ4JD4AZCA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Prueba 2 Smart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PRIH3X63YCTWAZCA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Prueba 2 Smart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PRIFRTA46NVCAZCA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PRIBBBWXVCMPAZCA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Prueba 2 Smart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PRIA2P2Z4P5FAZCA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1" dirty="0" smtClean="0">
                          <a:solidFill>
                            <a:schemeClr val="tx1"/>
                          </a:solidFill>
                          <a:effectLst/>
                        </a:rPr>
                        <a:t>Activo</a:t>
                      </a:r>
                      <a:endParaRPr lang="es-MX" sz="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PRI9HTLJLMKZAZCA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>
                          <a:effectLst/>
                        </a:rPr>
                        <a:t>Prueba 2 Smart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PRI3C3NW7KH7AZCA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</a:rPr>
                        <a:t>Usado</a:t>
                      </a:r>
                      <a:endParaRPr lang="es-MX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MX" sz="800" dirty="0">
                        <a:effectLst/>
                      </a:endParaRP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>
                          <a:effectLst/>
                        </a:rPr>
                        <a:t>Prueba 2 Smart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29/08/2017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800" dirty="0">
                          <a:effectLst/>
                        </a:rPr>
                        <a:t>29/08/201</a:t>
                      </a:r>
                    </a:p>
                  </a:txBody>
                  <a:tcPr marL="53483" marR="53483" marT="42786" marB="42786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498553" y="1473099"/>
            <a:ext cx="586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Tomas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700986" y="460935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1 2 3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213052" y="1447698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Activos</a:t>
            </a:r>
            <a:endParaRPr lang="es-MX" sz="1600" dirty="0"/>
          </a:p>
        </p:txBody>
      </p:sp>
      <p:sp>
        <p:nvSpPr>
          <p:cNvPr id="50" name="Rectángulo 49"/>
          <p:cNvSpPr/>
          <p:nvPr/>
        </p:nvSpPr>
        <p:spPr>
          <a:xfrm>
            <a:off x="2809874" y="1485695"/>
            <a:ext cx="1283319" cy="247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riángulo isósceles 50"/>
          <p:cNvSpPr/>
          <p:nvPr/>
        </p:nvSpPr>
        <p:spPr>
          <a:xfrm rot="10800000">
            <a:off x="2856483" y="1535937"/>
            <a:ext cx="258763" cy="1687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/>
          <p:cNvSpPr/>
          <p:nvPr/>
        </p:nvSpPr>
        <p:spPr>
          <a:xfrm>
            <a:off x="7595748" y="790037"/>
            <a:ext cx="2286901" cy="1097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Se puede filtrar por:</a:t>
            </a:r>
          </a:p>
          <a:p>
            <a:pPr algn="ctr"/>
            <a:endParaRPr lang="es-MX" sz="1200" b="1" dirty="0" smtClean="0">
              <a:solidFill>
                <a:schemeClr val="tx1"/>
              </a:solidFill>
            </a:endParaRPr>
          </a:p>
          <a:p>
            <a:r>
              <a:rPr lang="es-MX" sz="1200" b="1" dirty="0" smtClean="0">
                <a:solidFill>
                  <a:schemeClr val="tx1"/>
                </a:solidFill>
              </a:rPr>
              <a:t>1. Activos</a:t>
            </a:r>
          </a:p>
          <a:p>
            <a:r>
              <a:rPr lang="es-MX" sz="1200" b="1" dirty="0" smtClean="0">
                <a:solidFill>
                  <a:schemeClr val="tx1"/>
                </a:solidFill>
              </a:rPr>
              <a:t>2. Usados</a:t>
            </a:r>
          </a:p>
          <a:p>
            <a:r>
              <a:rPr lang="es-MX" sz="1200" b="1" dirty="0" smtClean="0">
                <a:solidFill>
                  <a:schemeClr val="tx1"/>
                </a:solidFill>
              </a:rPr>
              <a:t>3. Todos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93032" y="2917804"/>
            <a:ext cx="4342671" cy="1593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MX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Y muestra todo el historial de códigos </a:t>
            </a:r>
            <a:r>
              <a:rPr lang="es-MX" b="1" u="sng" dirty="0" smtClean="0">
                <a:solidFill>
                  <a:schemeClr val="tx1"/>
                </a:solidFill>
              </a:rPr>
              <a:t>EXCEPTO LOS CANCELADOS</a:t>
            </a:r>
          </a:p>
          <a:p>
            <a:endParaRPr lang="es-MX" b="1" u="sng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Es meramente informativo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044274" y="1435986"/>
            <a:ext cx="3399905" cy="1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-1460457" y="2111603"/>
            <a:ext cx="2286901" cy="10971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Se puede “buscar” por todas las columnas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524858" y="1683177"/>
            <a:ext cx="1267279" cy="49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55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658</Words>
  <Application>Microsoft Office PowerPoint</Application>
  <PresentationFormat>Panorámica</PresentationFormat>
  <Paragraphs>165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Mistral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46</cp:revision>
  <dcterms:created xsi:type="dcterms:W3CDTF">2019-01-09T00:12:54Z</dcterms:created>
  <dcterms:modified xsi:type="dcterms:W3CDTF">2019-07-10T23:08:57Z</dcterms:modified>
</cp:coreProperties>
</file>