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40" r:id="rId5"/>
    <p:sldMasterId id="2147484872" r:id="rId6"/>
  </p:sldMasterIdLst>
  <p:notesMasterIdLst>
    <p:notesMasterId r:id="rId20"/>
  </p:notesMasterIdLst>
  <p:handoutMasterIdLst>
    <p:handoutMasterId r:id="rId21"/>
  </p:handoutMasterIdLst>
  <p:sldIdLst>
    <p:sldId id="1720" r:id="rId7"/>
    <p:sldId id="1994" r:id="rId8"/>
    <p:sldId id="2801" r:id="rId9"/>
    <p:sldId id="267" r:id="rId10"/>
    <p:sldId id="2802" r:id="rId11"/>
    <p:sldId id="2803" r:id="rId12"/>
    <p:sldId id="2804" r:id="rId13"/>
    <p:sldId id="2805" r:id="rId14"/>
    <p:sldId id="2806" r:id="rId15"/>
    <p:sldId id="2807" r:id="rId16"/>
    <p:sldId id="2808" r:id="rId17"/>
    <p:sldId id="2809" r:id="rId18"/>
    <p:sldId id="1574" r:id="rId1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720"/>
            <p14:sldId id="1994"/>
            <p14:sldId id="2801"/>
            <p14:sldId id="267"/>
            <p14:sldId id="2802"/>
            <p14:sldId id="2803"/>
            <p14:sldId id="2804"/>
            <p14:sldId id="2805"/>
            <p14:sldId id="2806"/>
            <p14:sldId id="2807"/>
            <p14:sldId id="2808"/>
            <p14:sldId id="2809"/>
            <p14:sldId id="1574"/>
          </p14:sldIdLst>
        </p14:section>
        <p14:section name="Light Gray" id="{4B1BBE2A-6D55-4595-AFBA-0E30BE368C15}">
          <p14:sldIdLst/>
        </p14:section>
        <p14:section name="Black" id="{CC80F8C8-EE4D-4D76-85E3-9D04C9AF18F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83B01"/>
    <a:srgbClr val="000000"/>
    <a:srgbClr val="50E6FF"/>
    <a:srgbClr val="FEF000"/>
    <a:srgbClr val="3B2E58"/>
    <a:srgbClr val="243A5E"/>
    <a:srgbClr val="274B47"/>
    <a:srgbClr val="2F2F2F"/>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77" autoAdjust="0"/>
    <p:restoredTop sz="92041" autoAdjust="0"/>
  </p:normalViewPr>
  <p:slideViewPr>
    <p:cSldViewPr snapToGrid="0">
      <p:cViewPr varScale="1">
        <p:scale>
          <a:sx n="102" d="100"/>
          <a:sy n="102" d="100"/>
        </p:scale>
        <p:origin x="72" y="114"/>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6771"/>
    </p:cViewPr>
  </p:sorterViewPr>
  <p:notesViewPr>
    <p:cSldViewPr snapToGrid="0" showGuides="1">
      <p:cViewPr varScale="1">
        <p:scale>
          <a:sx n="113" d="100"/>
          <a:sy n="113" d="100"/>
        </p:scale>
        <p:origin x="531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1/8/2020 1:51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1/8/2020 1:51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1/8/2020 1:51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46009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12285D-B62D-0345-9A0E-5D91D31CA9B6}"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779049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706D019-A458-4E87-ACC4-E001A88BB1A9}"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2274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1/8/2020 1:51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753757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5" name="Picture 4" descr="Microsoft Ignite The Tour graphic">
            <a:extLst>
              <a:ext uri="{FF2B5EF4-FFF2-40B4-BE49-F238E27FC236}">
                <a16:creationId xmlns:a16="http://schemas.microsoft.com/office/drawing/2014/main" id="{6BC7859C-3559-4338-9DC0-EC0A6FB166F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grpSp>
        <p:nvGrpSpPr>
          <p:cNvPr id="11" name="Group 4" descr="Microsoft Ignite The Tour logo">
            <a:extLst>
              <a:ext uri="{FF2B5EF4-FFF2-40B4-BE49-F238E27FC236}">
                <a16:creationId xmlns:a16="http://schemas.microsoft.com/office/drawing/2014/main" id="{77D3015C-F206-4299-9E56-BE80355D041C}"/>
              </a:ext>
            </a:extLst>
          </p:cNvPr>
          <p:cNvGrpSpPr>
            <a:grpSpLocks noChangeAspect="1"/>
          </p:cNvGrpSpPr>
          <p:nvPr userDrawn="1"/>
        </p:nvGrpSpPr>
        <p:grpSpPr bwMode="black">
          <a:xfrm>
            <a:off x="537712" y="2913735"/>
            <a:ext cx="4655288" cy="1284967"/>
            <a:chOff x="342" y="1465"/>
            <a:chExt cx="2565" cy="708"/>
          </a:xfrm>
        </p:grpSpPr>
        <p:sp>
          <p:nvSpPr>
            <p:cNvPr id="12" name="Freeform 5">
              <a:extLst>
                <a:ext uri="{FF2B5EF4-FFF2-40B4-BE49-F238E27FC236}">
                  <a16:creationId xmlns:a16="http://schemas.microsoft.com/office/drawing/2014/main" id="{562B2DD0-9CB5-44D0-8DEF-3E7B1FD25602}"/>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6">
              <a:extLst>
                <a:ext uri="{FF2B5EF4-FFF2-40B4-BE49-F238E27FC236}">
                  <a16:creationId xmlns:a16="http://schemas.microsoft.com/office/drawing/2014/main" id="{91DB8217-F6EA-4C31-9D14-59EC72BFC62D}"/>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00493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95567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397602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1312278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2735740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BDA19F52-F45D-499E-8B0F-24F4B6A6DB8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45970" y="0"/>
            <a:ext cx="9046030" cy="68580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3" orient="horz" pos="1910" userDrawn="1">
          <p15:clr>
            <a:srgbClr val="5ACBF0"/>
          </p15:clr>
        </p15:guide>
        <p15:guide id="4" orient="horz" pos="2505" userDrawn="1">
          <p15:clr>
            <a:srgbClr val="5ACBF0"/>
          </p15:clr>
        </p15:guide>
        <p15:guide id="5" pos="384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pic>
        <p:nvPicPr>
          <p:cNvPr id="6" name="Picture 5" descr="Microsoft Ignite The Tour graphic">
            <a:extLst>
              <a:ext uri="{FF2B5EF4-FFF2-40B4-BE49-F238E27FC236}">
                <a16:creationId xmlns:a16="http://schemas.microsoft.com/office/drawing/2014/main" id="{5FCA0D90-4EC8-4E96-A729-DB2812B0620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965371" y="-1"/>
            <a:ext cx="6226629" cy="6858001"/>
          </a:xfrm>
          <a:prstGeom prst="rect">
            <a:avLst/>
          </a:prstGeom>
        </p:spPr>
      </p:pic>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10" name="Picture 9" descr="Microsoft Ignite The Tour graphic">
            <a:extLst>
              <a:ext uri="{FF2B5EF4-FFF2-40B4-BE49-F238E27FC236}">
                <a16:creationId xmlns:a16="http://schemas.microsoft.com/office/drawing/2014/main" id="{36F1C851-4FAB-44D0-8FE4-F7187E5321E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FullPic">
    <p:spTree>
      <p:nvGrpSpPr>
        <p:cNvPr id="1" name=""/>
        <p:cNvGrpSpPr/>
        <p:nvPr/>
      </p:nvGrpSpPr>
      <p:grpSpPr>
        <a:xfrm>
          <a:off x="0" y="0"/>
          <a:ext cx="0" cy="0"/>
          <a:chOff x="0" y="0"/>
          <a:chExt cx="0" cy="0"/>
        </a:xfrm>
      </p:grpSpPr>
      <p:sp>
        <p:nvSpPr>
          <p:cNvPr id="2" name="Picture Placeholder 7"/>
          <p:cNvSpPr>
            <a:spLocks noGrp="1"/>
          </p:cNvSpPr>
          <p:nvPr>
            <p:ph type="pic" sz="quarter" idx="10" hasCustomPrompt="1"/>
          </p:nvPr>
        </p:nvSpPr>
        <p:spPr>
          <a:xfrm>
            <a:off x="0" y="6093203"/>
            <a:ext cx="5865571" cy="764797"/>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58364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descr="Microsoft Ignite The Tour graphic">
            <a:extLst>
              <a:ext uri="{FF2B5EF4-FFF2-40B4-BE49-F238E27FC236}">
                <a16:creationId xmlns:a16="http://schemas.microsoft.com/office/drawing/2014/main" id="{CFBD1E6B-D26A-48D5-BD12-9761C147E69F}"/>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grpSp>
        <p:nvGrpSpPr>
          <p:cNvPr id="9" name="Group 4" descr="Microsoft Ignite The Tour logo">
            <a:extLst>
              <a:ext uri="{FF2B5EF4-FFF2-40B4-BE49-F238E27FC236}">
                <a16:creationId xmlns:a16="http://schemas.microsoft.com/office/drawing/2014/main" id="{147F2C60-DDCE-4C1B-AEA3-F213C4F1E781}"/>
              </a:ext>
            </a:extLst>
          </p:cNvPr>
          <p:cNvGrpSpPr>
            <a:grpSpLocks noChangeAspect="1"/>
          </p:cNvGrpSpPr>
          <p:nvPr userDrawn="1"/>
        </p:nvGrpSpPr>
        <p:grpSpPr bwMode="black">
          <a:xfrm>
            <a:off x="537712" y="2913735"/>
            <a:ext cx="4655288" cy="1284967"/>
            <a:chOff x="342" y="1465"/>
            <a:chExt cx="2565" cy="708"/>
          </a:xfrm>
        </p:grpSpPr>
        <p:sp>
          <p:nvSpPr>
            <p:cNvPr id="10" name="Freeform 5">
              <a:extLst>
                <a:ext uri="{FF2B5EF4-FFF2-40B4-BE49-F238E27FC236}">
                  <a16:creationId xmlns:a16="http://schemas.microsoft.com/office/drawing/2014/main" id="{5C8A7BA6-FE12-4B47-8B9C-2C33A4629346}"/>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6">
              <a:extLst>
                <a:ext uri="{FF2B5EF4-FFF2-40B4-BE49-F238E27FC236}">
                  <a16:creationId xmlns:a16="http://schemas.microsoft.com/office/drawing/2014/main" id="{C93A63F9-CDCB-491F-879D-800E02564217}"/>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04697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285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634884E1-B5A4-420C-A2DE-6323A92F07E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5532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8" name="Picture 7" descr="Microsoft Ignite The Tour graphic">
            <a:extLst>
              <a:ext uri="{FF2B5EF4-FFF2-40B4-BE49-F238E27FC236}">
                <a16:creationId xmlns:a16="http://schemas.microsoft.com/office/drawing/2014/main" id="{0DD4EC91-2113-42B5-BCCE-4B5CFDA84CC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294626" y="-1"/>
            <a:ext cx="6897374" cy="6858001"/>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5338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08" userDrawn="1">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descr="Two people at a Microsoft event">
            <a:extLst>
              <a:ext uri="{FF2B5EF4-FFF2-40B4-BE49-F238E27FC236}">
                <a16:creationId xmlns:a16="http://schemas.microsoft.com/office/drawing/2014/main" id="{167E3A30-9E9A-405B-9E9F-54CF1376467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92620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7904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42296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9F398C71-09A7-4918-9E1F-FBE53114CE4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294626" y="-1"/>
            <a:ext cx="6897374" cy="6858001"/>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370142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803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02894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23495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100307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51242035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6214854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34204698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3038451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4215995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53795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descr="Two people at a Microsoft event">
            <a:extLst>
              <a:ext uri="{FF2B5EF4-FFF2-40B4-BE49-F238E27FC236}">
                <a16:creationId xmlns:a16="http://schemas.microsoft.com/office/drawing/2014/main" id="{5AE3A432-5FE8-40A8-8DCA-ECEBE6936E3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28581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3241998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14248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20311572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3315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90431292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3546906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8356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49EFE72D-84A8-4C08-AF2F-E5E1B5A3FBD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45970" y="0"/>
            <a:ext cx="9046030" cy="68580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5216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5" name="Picture 4" descr="Microsoft Ignite The Tour graphic">
            <a:extLst>
              <a:ext uri="{FF2B5EF4-FFF2-40B4-BE49-F238E27FC236}">
                <a16:creationId xmlns:a16="http://schemas.microsoft.com/office/drawing/2014/main" id="{7CB8EBFF-20C5-402C-987B-C51DBE9A9DF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965371" y="0"/>
            <a:ext cx="6226629" cy="6858001"/>
          </a:xfrm>
          <a:prstGeom prst="rect">
            <a:avLst/>
          </a:prstGeom>
        </p:spPr>
      </p:pic>
    </p:spTree>
    <p:extLst>
      <p:ext uri="{BB962C8B-B14F-4D97-AF65-F5344CB8AC3E}">
        <p14:creationId xmlns:p14="http://schemas.microsoft.com/office/powerpoint/2010/main" val="320782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3098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9433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60457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612919120"/>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554128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descr="Microsoft Ignite The Tour graphic">
            <a:extLst>
              <a:ext uri="{FF2B5EF4-FFF2-40B4-BE49-F238E27FC236}">
                <a16:creationId xmlns:a16="http://schemas.microsoft.com/office/drawing/2014/main" id="{2B62E3DF-BBC1-41ED-8E27-41B397B86ED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grpSp>
        <p:nvGrpSpPr>
          <p:cNvPr id="12" name="Group 4" descr="Microsoft Ignite The Tour logo">
            <a:extLst>
              <a:ext uri="{FF2B5EF4-FFF2-40B4-BE49-F238E27FC236}">
                <a16:creationId xmlns:a16="http://schemas.microsoft.com/office/drawing/2014/main" id="{EE383430-3FD6-44CF-9BF4-9DA6E877B920}"/>
              </a:ext>
            </a:extLst>
          </p:cNvPr>
          <p:cNvGrpSpPr>
            <a:grpSpLocks noChangeAspect="1"/>
          </p:cNvGrpSpPr>
          <p:nvPr userDrawn="1"/>
        </p:nvGrpSpPr>
        <p:grpSpPr bwMode="black">
          <a:xfrm>
            <a:off x="537712" y="2913735"/>
            <a:ext cx="4655288" cy="1284967"/>
            <a:chOff x="342" y="1465"/>
            <a:chExt cx="2565" cy="708"/>
          </a:xfrm>
        </p:grpSpPr>
        <p:sp>
          <p:nvSpPr>
            <p:cNvPr id="13" name="Freeform 5">
              <a:extLst>
                <a:ext uri="{FF2B5EF4-FFF2-40B4-BE49-F238E27FC236}">
                  <a16:creationId xmlns:a16="http://schemas.microsoft.com/office/drawing/2014/main" id="{65D6BEBC-E355-4513-9C0C-FCCDEE79AA3C}"/>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6">
              <a:extLst>
                <a:ext uri="{FF2B5EF4-FFF2-40B4-BE49-F238E27FC236}">
                  <a16:creationId xmlns:a16="http://schemas.microsoft.com/office/drawing/2014/main" id="{259DFCFC-AF9C-4FC8-B9A3-3D0A666C9F94}"/>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652360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44E1717B-1127-422B-83A0-6DB1F04DE4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87831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8" name="Picture 7" descr="Microsoft Ignite The Tour graphic">
            <a:extLst>
              <a:ext uri="{FF2B5EF4-FFF2-40B4-BE49-F238E27FC236}">
                <a16:creationId xmlns:a16="http://schemas.microsoft.com/office/drawing/2014/main" id="{493061E4-9141-4906-AC66-4AB924C08F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gray">
          <a:xfrm>
            <a:off x="5334000" y="0"/>
            <a:ext cx="6858000" cy="6858000"/>
          </a:xfrm>
          <a:prstGeom prst="rect">
            <a:avLst/>
          </a:prstGeom>
          <a:solidFill>
            <a:srgbClr val="FFFFFF"/>
          </a:solidFill>
        </p:spPr>
      </p:pic>
    </p:spTree>
    <p:extLst>
      <p:ext uri="{BB962C8B-B14F-4D97-AF65-F5344CB8AC3E}">
        <p14:creationId xmlns:p14="http://schemas.microsoft.com/office/powerpoint/2010/main" val="129755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2976">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14" name="MS logo white - EMF" descr="Microsoft logo white text version">
            <a:extLst>
              <a:ext uri="{FF2B5EF4-FFF2-40B4-BE49-F238E27FC236}">
                <a16:creationId xmlns:a16="http://schemas.microsoft.com/office/drawing/2014/main" id="{63E1BA19-1D9F-FC44-8A38-8C233C9CC48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5" name="Title 1">
            <a:extLst>
              <a:ext uri="{FF2B5EF4-FFF2-40B4-BE49-F238E27FC236}">
                <a16:creationId xmlns:a16="http://schemas.microsoft.com/office/drawing/2014/main" id="{9A95C66C-5C96-2344-B6A3-F56B3F7963BA}"/>
              </a:ext>
            </a:extLst>
          </p:cNvPr>
          <p:cNvSpPr>
            <a:spLocks noGrp="1"/>
          </p:cNvSpPr>
          <p:nvPr userDrawn="1">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16" name="Text Placeholder 4">
            <a:extLst>
              <a:ext uri="{FF2B5EF4-FFF2-40B4-BE49-F238E27FC236}">
                <a16:creationId xmlns:a16="http://schemas.microsoft.com/office/drawing/2014/main" id="{CEB75608-737B-0C4E-85B1-321723083970}"/>
              </a:ext>
            </a:extLst>
          </p:cNvPr>
          <p:cNvSpPr>
            <a:spLocks noGrp="1"/>
          </p:cNvSpPr>
          <p:nvPr userDrawn="1">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Picture 6" descr="Microsoft Ignite The Tour graphic">
            <a:extLst>
              <a:ext uri="{FF2B5EF4-FFF2-40B4-BE49-F238E27FC236}">
                <a16:creationId xmlns:a16="http://schemas.microsoft.com/office/drawing/2014/main" id="{C98E59B0-67F8-4A77-8BC3-2C6B72314B7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571" r="1"/>
          <a:stretch/>
        </p:blipFill>
        <p:spPr bwMode="gray">
          <a:xfrm>
            <a:off x="5334001" y="-1"/>
            <a:ext cx="6858000" cy="6858001"/>
          </a:xfrm>
          <a:prstGeom prst="rect">
            <a:avLst/>
          </a:prstGeom>
          <a:solidFill>
            <a:srgbClr val="FFFFFF"/>
          </a:solidFill>
        </p:spPr>
      </p:pic>
    </p:spTree>
    <p:extLst>
      <p:ext uri="{BB962C8B-B14F-4D97-AF65-F5344CB8AC3E}">
        <p14:creationId xmlns:p14="http://schemas.microsoft.com/office/powerpoint/2010/main" val="237968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CEC508C3-17C5-4527-A00C-7B974C95D11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7" name="Picture 6" descr="Two people at a Microsoft event">
            <a:extLst>
              <a:ext uri="{FF2B5EF4-FFF2-40B4-BE49-F238E27FC236}">
                <a16:creationId xmlns:a16="http://schemas.microsoft.com/office/drawing/2014/main" id="{F16083BE-9680-4C4D-841F-BBC563E71F6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89329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5818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87375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3670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48857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8183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154797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866671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3585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60412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0439675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9874497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2683535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2010416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7854159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63327456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15114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25223795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332627317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7907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4160520" cy="338554"/>
          </a:xfrm>
          <a:noFill/>
        </p:spPr>
        <p:txBody>
          <a:bodyPr wrap="square" lIns="0" tIns="0" rIns="0" bIns="0">
            <a:no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8" name="Picture 7" descr="Microsoft Ignite The Tour graphic">
            <a:extLst>
              <a:ext uri="{FF2B5EF4-FFF2-40B4-BE49-F238E27FC236}">
                <a16:creationId xmlns:a16="http://schemas.microsoft.com/office/drawing/2014/main" id="{FA576421-D686-4443-A5C4-C6002072C64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gray">
          <a:xfrm>
            <a:off x="5338480" y="0"/>
            <a:ext cx="6853520" cy="6858000"/>
          </a:xfrm>
          <a:prstGeom prst="rect">
            <a:avLst/>
          </a:prstGeom>
          <a:solidFill>
            <a:srgbClr val="FFFFFF"/>
          </a:solidFill>
        </p:spPr>
      </p:pic>
    </p:spTree>
    <p:extLst>
      <p:ext uri="{BB962C8B-B14F-4D97-AF65-F5344CB8AC3E}">
        <p14:creationId xmlns:p14="http://schemas.microsoft.com/office/powerpoint/2010/main" val="310980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The Tour graphic">
            <a:extLst>
              <a:ext uri="{FF2B5EF4-FFF2-40B4-BE49-F238E27FC236}">
                <a16:creationId xmlns:a16="http://schemas.microsoft.com/office/drawing/2014/main" id="{33CC6B10-2D2E-4489-BBDC-0AA717D6826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4321" r="2"/>
          <a:stretch/>
        </p:blipFill>
        <p:spPr bwMode="gray">
          <a:xfrm>
            <a:off x="5334000" y="1"/>
            <a:ext cx="6858001" cy="6858000"/>
          </a:xfrm>
          <a:prstGeom prst="rect">
            <a:avLst/>
          </a:prstGeom>
          <a:solidFill>
            <a:srgbClr val="FFFFFF"/>
          </a:solidFill>
        </p:spPr>
      </p:pic>
    </p:spTree>
    <p:extLst>
      <p:ext uri="{BB962C8B-B14F-4D97-AF65-F5344CB8AC3E}">
        <p14:creationId xmlns:p14="http://schemas.microsoft.com/office/powerpoint/2010/main" val="169275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6465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4788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98429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265F69A1-0401-4DF8-B507-FBC3C227055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41649924"/>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817686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image" Target="../media/image1.emf"/><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2.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33" Type="http://schemas.openxmlformats.org/officeDocument/2006/relationships/image" Target="../media/image1.emf"/><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slideLayout" Target="../slideLayouts/slideLayout92.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32" Type="http://schemas.openxmlformats.org/officeDocument/2006/relationships/theme" Target="../theme/theme3.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slideLayout" Target="../slideLayouts/slideLayout91.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31" Type="http://schemas.openxmlformats.org/officeDocument/2006/relationships/slideLayout" Target="../slideLayouts/slideLayout94.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 Id="rId30"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577" r:id="rId2"/>
    <p:sldLayoutId id="2147484610" r:id="rId3"/>
    <p:sldLayoutId id="2147484833" r:id="rId4"/>
    <p:sldLayoutId id="2147484834" r:id="rId5"/>
    <p:sldLayoutId id="2147484710" r:id="rId6"/>
    <p:sldLayoutId id="2147484240" r:id="rId7"/>
    <p:sldLayoutId id="2147484736" r:id="rId8"/>
    <p:sldLayoutId id="2147484474" r:id="rId9"/>
    <p:sldLayoutId id="2147484639" r:id="rId10"/>
    <p:sldLayoutId id="2147484603" r:id="rId11"/>
    <p:sldLayoutId id="2147484751" r:id="rId12"/>
    <p:sldLayoutId id="2147484752" r:id="rId13"/>
    <p:sldLayoutId id="2147484777" r:id="rId14"/>
    <p:sldLayoutId id="2147484835" r:id="rId15"/>
    <p:sldLayoutId id="2147484836" r:id="rId16"/>
    <p:sldLayoutId id="2147484837" r:id="rId17"/>
    <p:sldLayoutId id="2147484838" r:id="rId18"/>
    <p:sldLayoutId id="2147484839" r:id="rId19"/>
    <p:sldLayoutId id="2147484783" r:id="rId20"/>
    <p:sldLayoutId id="2147484784" r:id="rId21"/>
    <p:sldLayoutId id="2147484785" r:id="rId22"/>
    <p:sldLayoutId id="2147484786" r:id="rId23"/>
    <p:sldLayoutId id="2147484787" r:id="rId24"/>
    <p:sldLayoutId id="2147484249" r:id="rId25"/>
    <p:sldLayoutId id="2147484584" r:id="rId26"/>
    <p:sldLayoutId id="2147484671" r:id="rId27"/>
    <p:sldLayoutId id="2147484673" r:id="rId28"/>
    <p:sldLayoutId id="2147484585" r:id="rId29"/>
    <p:sldLayoutId id="2147484299" r:id="rId30"/>
    <p:sldLayoutId id="2147484263" r:id="rId31"/>
    <p:sldLayoutId id="2147484908"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237335655"/>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 id="2147484849" r:id="rId9"/>
    <p:sldLayoutId id="2147484850" r:id="rId10"/>
    <p:sldLayoutId id="2147484851" r:id="rId11"/>
    <p:sldLayoutId id="2147484852" r:id="rId12"/>
    <p:sldLayoutId id="2147484853" r:id="rId13"/>
    <p:sldLayoutId id="2147484854" r:id="rId14"/>
    <p:sldLayoutId id="2147484855" r:id="rId15"/>
    <p:sldLayoutId id="2147484856" r:id="rId16"/>
    <p:sldLayoutId id="2147484857" r:id="rId17"/>
    <p:sldLayoutId id="2147484858" r:id="rId18"/>
    <p:sldLayoutId id="2147484859" r:id="rId19"/>
    <p:sldLayoutId id="2147484860" r:id="rId20"/>
    <p:sldLayoutId id="2147484861" r:id="rId21"/>
    <p:sldLayoutId id="2147484862" r:id="rId22"/>
    <p:sldLayoutId id="2147484863" r:id="rId23"/>
    <p:sldLayoutId id="2147484864" r:id="rId24"/>
    <p:sldLayoutId id="2147484865" r:id="rId25"/>
    <p:sldLayoutId id="2147484866" r:id="rId26"/>
    <p:sldLayoutId id="2147484867" r:id="rId27"/>
    <p:sldLayoutId id="2147484868" r:id="rId28"/>
    <p:sldLayoutId id="2147484869" r:id="rId29"/>
    <p:sldLayoutId id="2147484870" r:id="rId30"/>
    <p:sldLayoutId id="2147484871"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79163514"/>
      </p:ext>
    </p:extLst>
  </p:cSld>
  <p:clrMap bg1="dk1" tx1="lt1" bg2="dk2" tx2="lt2" accent1="accent1" accent2="accent2" accent3="accent3" accent4="accent4" accent5="accent5" accent6="accent6" hlink="hlink" folHlink="folHlink"/>
  <p:sldLayoutIdLst>
    <p:sldLayoutId id="2147484873" r:id="rId1"/>
    <p:sldLayoutId id="2147484874" r:id="rId2"/>
    <p:sldLayoutId id="2147484904" r:id="rId3"/>
    <p:sldLayoutId id="2147484905" r:id="rId4"/>
    <p:sldLayoutId id="2147484877" r:id="rId5"/>
    <p:sldLayoutId id="2147484878" r:id="rId6"/>
    <p:sldLayoutId id="2147484879" r:id="rId7"/>
    <p:sldLayoutId id="2147484880" r:id="rId8"/>
    <p:sldLayoutId id="2147484881" r:id="rId9"/>
    <p:sldLayoutId id="2147484882" r:id="rId10"/>
    <p:sldLayoutId id="2147484883" r:id="rId11"/>
    <p:sldLayoutId id="2147484884" r:id="rId12"/>
    <p:sldLayoutId id="2147484885" r:id="rId13"/>
    <p:sldLayoutId id="2147484886" r:id="rId14"/>
    <p:sldLayoutId id="2147484887" r:id="rId15"/>
    <p:sldLayoutId id="2147484888" r:id="rId16"/>
    <p:sldLayoutId id="2147484889" r:id="rId17"/>
    <p:sldLayoutId id="2147484890" r:id="rId18"/>
    <p:sldLayoutId id="2147484891" r:id="rId19"/>
    <p:sldLayoutId id="2147484892" r:id="rId20"/>
    <p:sldLayoutId id="2147484893" r:id="rId21"/>
    <p:sldLayoutId id="2147484906" r:id="rId22"/>
    <p:sldLayoutId id="2147484907" r:id="rId23"/>
    <p:sldLayoutId id="2147484896" r:id="rId24"/>
    <p:sldLayoutId id="2147484897" r:id="rId25"/>
    <p:sldLayoutId id="2147484898" r:id="rId26"/>
    <p:sldLayoutId id="2147484899" r:id="rId27"/>
    <p:sldLayoutId id="2147484900" r:id="rId28"/>
    <p:sldLayoutId id="2147484901" r:id="rId29"/>
    <p:sldLayoutId id="2147484902" r:id="rId30"/>
    <p:sldLayoutId id="214748490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png"/><Relationship Id="rId7" Type="http://schemas.openxmlformats.org/officeDocument/2006/relationships/image" Target="../media/image23.jpeg"/><Relationship Id="rId2" Type="http://schemas.openxmlformats.org/officeDocument/2006/relationships/notesSlide" Target="../notesSlides/notesSlide2.xml"/><Relationship Id="rId1" Type="http://schemas.openxmlformats.org/officeDocument/2006/relationships/slideLayout" Target="../slideLayouts/slideLayout3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937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BB539C-BFA2-4DE2-88D4-1D780982F361}"/>
              </a:ext>
            </a:extLst>
          </p:cNvPr>
          <p:cNvPicPr>
            <a:picLocks noChangeAspect="1"/>
          </p:cNvPicPr>
          <p:nvPr/>
        </p:nvPicPr>
        <p:blipFill>
          <a:blip r:embed="rId2"/>
          <a:stretch>
            <a:fillRect/>
          </a:stretch>
        </p:blipFill>
        <p:spPr>
          <a:xfrm>
            <a:off x="0" y="830193"/>
            <a:ext cx="12192000" cy="5570607"/>
          </a:xfrm>
          <a:prstGeom prst="rect">
            <a:avLst/>
          </a:prstGeom>
        </p:spPr>
      </p:pic>
    </p:spTree>
    <p:extLst>
      <p:ext uri="{BB962C8B-B14F-4D97-AF65-F5344CB8AC3E}">
        <p14:creationId xmlns:p14="http://schemas.microsoft.com/office/powerpoint/2010/main" val="107637135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EF0F31-DA3F-4B4E-8346-D20B96FD49DE}"/>
              </a:ext>
            </a:extLst>
          </p:cNvPr>
          <p:cNvPicPr>
            <a:picLocks noChangeAspect="1"/>
          </p:cNvPicPr>
          <p:nvPr/>
        </p:nvPicPr>
        <p:blipFill>
          <a:blip r:embed="rId2"/>
          <a:stretch>
            <a:fillRect/>
          </a:stretch>
        </p:blipFill>
        <p:spPr>
          <a:xfrm>
            <a:off x="2836632" y="0"/>
            <a:ext cx="6518735" cy="6858000"/>
          </a:xfrm>
          <a:prstGeom prst="rect">
            <a:avLst/>
          </a:prstGeom>
        </p:spPr>
      </p:pic>
    </p:spTree>
    <p:extLst>
      <p:ext uri="{BB962C8B-B14F-4D97-AF65-F5344CB8AC3E}">
        <p14:creationId xmlns:p14="http://schemas.microsoft.com/office/powerpoint/2010/main" val="161746902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9A4EB-5475-4A05-9E99-2A0981CAD1D3}"/>
              </a:ext>
            </a:extLst>
          </p:cNvPr>
          <p:cNvSpPr>
            <a:spLocks noGrp="1"/>
          </p:cNvSpPr>
          <p:nvPr>
            <p:ph type="title"/>
          </p:nvPr>
        </p:nvSpPr>
        <p:spPr/>
        <p:txBody>
          <a:bodyPr/>
          <a:lstStyle/>
          <a:p>
            <a:endParaRPr lang="en-CA"/>
          </a:p>
        </p:txBody>
      </p:sp>
      <p:pic>
        <p:nvPicPr>
          <p:cNvPr id="3" name="Picture 2">
            <a:extLst>
              <a:ext uri="{FF2B5EF4-FFF2-40B4-BE49-F238E27FC236}">
                <a16:creationId xmlns:a16="http://schemas.microsoft.com/office/drawing/2014/main" id="{D62A55BB-C444-4098-B428-505F4E8CC948}"/>
              </a:ext>
            </a:extLst>
          </p:cNvPr>
          <p:cNvPicPr>
            <a:picLocks noChangeAspect="1"/>
          </p:cNvPicPr>
          <p:nvPr/>
        </p:nvPicPr>
        <p:blipFill>
          <a:blip r:embed="rId2"/>
          <a:stretch>
            <a:fillRect/>
          </a:stretch>
        </p:blipFill>
        <p:spPr>
          <a:xfrm>
            <a:off x="0" y="173047"/>
            <a:ext cx="12192000" cy="6511906"/>
          </a:xfrm>
          <a:prstGeom prst="rect">
            <a:avLst/>
          </a:prstGeom>
        </p:spPr>
      </p:pic>
    </p:spTree>
    <p:extLst>
      <p:ext uri="{BB962C8B-B14F-4D97-AF65-F5344CB8AC3E}">
        <p14:creationId xmlns:p14="http://schemas.microsoft.com/office/powerpoint/2010/main" val="182179530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6000" dirty="0"/>
              <a:t>Thank you!</a:t>
            </a:r>
          </a:p>
        </p:txBody>
      </p:sp>
      <p:grpSp>
        <p:nvGrpSpPr>
          <p:cNvPr id="18" name="Group 17">
            <a:extLst>
              <a:ext uri="{FF2B5EF4-FFF2-40B4-BE49-F238E27FC236}">
                <a16:creationId xmlns:a16="http://schemas.microsoft.com/office/drawing/2014/main" id="{15C0E31C-981F-486D-823D-8FCAFEDB88FD}"/>
              </a:ext>
            </a:extLst>
          </p:cNvPr>
          <p:cNvGrpSpPr/>
          <p:nvPr/>
        </p:nvGrpSpPr>
        <p:grpSpPr>
          <a:xfrm>
            <a:off x="490404" y="1525572"/>
            <a:ext cx="4383046" cy="680880"/>
            <a:chOff x="310872" y="1287794"/>
            <a:chExt cx="5297660" cy="822960"/>
          </a:xfrm>
        </p:grpSpPr>
        <p:pic>
          <p:nvPicPr>
            <p:cNvPr id="4" name="Picture 3">
              <a:extLst>
                <a:ext uri="{FF2B5EF4-FFF2-40B4-BE49-F238E27FC236}">
                  <a16:creationId xmlns:a16="http://schemas.microsoft.com/office/drawing/2014/main" id="{572713BD-43B4-46C6-95CF-26B6F5CA91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872" y="1287794"/>
              <a:ext cx="822960" cy="822960"/>
            </a:xfrm>
            <a:prstGeom prst="rect">
              <a:avLst/>
            </a:prstGeom>
          </p:spPr>
        </p:pic>
        <p:sp>
          <p:nvSpPr>
            <p:cNvPr id="6" name="TextBox 5">
              <a:extLst>
                <a:ext uri="{FF2B5EF4-FFF2-40B4-BE49-F238E27FC236}">
                  <a16:creationId xmlns:a16="http://schemas.microsoft.com/office/drawing/2014/main" id="{1C0E083F-5CA2-413F-949E-5E5F51EFD205}"/>
                </a:ext>
              </a:extLst>
            </p:cNvPr>
            <p:cNvSpPr txBox="1"/>
            <p:nvPr/>
          </p:nvSpPr>
          <p:spPr>
            <a:xfrm>
              <a:off x="1169664" y="1437664"/>
              <a:ext cx="4438868" cy="558001"/>
            </a:xfrm>
            <a:prstGeom prst="rect">
              <a:avLst/>
            </a:prstGeom>
            <a:noFill/>
          </p:spPr>
          <p:txBody>
            <a:bodyPr wrap="square" rtlCol="0">
              <a:spAutoFit/>
            </a:bodyPr>
            <a:lstStyle/>
            <a:p>
              <a:pPr defTabSz="1348370">
                <a:defRPr/>
              </a:pPr>
              <a:r>
                <a:rPr lang="en-US" sz="2400" dirty="0">
                  <a:solidFill>
                    <a:schemeClr val="tx2"/>
                  </a:solidFill>
                  <a:latin typeface="Roboto Condensed"/>
                </a:rPr>
                <a:t>@vladcatrinescu</a:t>
              </a:r>
            </a:p>
          </p:txBody>
        </p:sp>
      </p:grpSp>
      <p:grpSp>
        <p:nvGrpSpPr>
          <p:cNvPr id="15" name="Group 14">
            <a:extLst>
              <a:ext uri="{FF2B5EF4-FFF2-40B4-BE49-F238E27FC236}">
                <a16:creationId xmlns:a16="http://schemas.microsoft.com/office/drawing/2014/main" id="{DC5F7D14-AAA1-402F-AD0F-82145CB6DE67}"/>
              </a:ext>
            </a:extLst>
          </p:cNvPr>
          <p:cNvGrpSpPr/>
          <p:nvPr/>
        </p:nvGrpSpPr>
        <p:grpSpPr>
          <a:xfrm>
            <a:off x="486163" y="2542196"/>
            <a:ext cx="5390766" cy="680880"/>
            <a:chOff x="310871" y="2207432"/>
            <a:chExt cx="6515662" cy="822960"/>
          </a:xfrm>
        </p:grpSpPr>
        <p:pic>
          <p:nvPicPr>
            <p:cNvPr id="3" name="Picture 2">
              <a:extLst>
                <a:ext uri="{FF2B5EF4-FFF2-40B4-BE49-F238E27FC236}">
                  <a16:creationId xmlns:a16="http://schemas.microsoft.com/office/drawing/2014/main" id="{2B5E3930-3465-4C40-857D-6181AA7BC6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0871" y="2207432"/>
              <a:ext cx="822960" cy="822960"/>
            </a:xfrm>
            <a:prstGeom prst="rect">
              <a:avLst/>
            </a:prstGeom>
          </p:spPr>
        </p:pic>
        <p:sp>
          <p:nvSpPr>
            <p:cNvPr id="7" name="TextBox 6">
              <a:extLst>
                <a:ext uri="{FF2B5EF4-FFF2-40B4-BE49-F238E27FC236}">
                  <a16:creationId xmlns:a16="http://schemas.microsoft.com/office/drawing/2014/main" id="{B6A46285-E634-4B4B-B18D-3F18303EA712}"/>
                </a:ext>
              </a:extLst>
            </p:cNvPr>
            <p:cNvSpPr txBox="1"/>
            <p:nvPr/>
          </p:nvSpPr>
          <p:spPr>
            <a:xfrm>
              <a:off x="1169664" y="2388080"/>
              <a:ext cx="5656869" cy="483601"/>
            </a:xfrm>
            <a:prstGeom prst="rect">
              <a:avLst/>
            </a:prstGeom>
            <a:noFill/>
          </p:spPr>
          <p:txBody>
            <a:bodyPr wrap="square" rtlCol="0">
              <a:spAutoFit/>
            </a:bodyPr>
            <a:lstStyle/>
            <a:p>
              <a:pPr defTabSz="1348370">
                <a:defRPr/>
              </a:pPr>
              <a:r>
                <a:rPr lang="en-US" sz="2000" dirty="0">
                  <a:solidFill>
                    <a:schemeClr val="tx2"/>
                  </a:solidFill>
                  <a:latin typeface="Roboto Condensed"/>
                </a:rPr>
                <a:t>http://ca.linkedin.com/in/vladcatrinescu</a:t>
              </a:r>
            </a:p>
          </p:txBody>
        </p:sp>
      </p:grpSp>
      <p:grpSp>
        <p:nvGrpSpPr>
          <p:cNvPr id="13" name="Group 12">
            <a:extLst>
              <a:ext uri="{FF2B5EF4-FFF2-40B4-BE49-F238E27FC236}">
                <a16:creationId xmlns:a16="http://schemas.microsoft.com/office/drawing/2014/main" id="{78A67EEE-4B39-4EE1-A4BC-C16FB0DD70D5}"/>
              </a:ext>
            </a:extLst>
          </p:cNvPr>
          <p:cNvGrpSpPr/>
          <p:nvPr/>
        </p:nvGrpSpPr>
        <p:grpSpPr>
          <a:xfrm>
            <a:off x="485389" y="3558820"/>
            <a:ext cx="5387055" cy="680880"/>
            <a:chOff x="315356" y="3156774"/>
            <a:chExt cx="6511177" cy="822960"/>
          </a:xfrm>
        </p:grpSpPr>
        <p:pic>
          <p:nvPicPr>
            <p:cNvPr id="5" name="Picture 4">
              <a:extLst>
                <a:ext uri="{FF2B5EF4-FFF2-40B4-BE49-F238E27FC236}">
                  <a16:creationId xmlns:a16="http://schemas.microsoft.com/office/drawing/2014/main" id="{2D557937-F0B8-450B-ACDF-D881CBFA9D7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5356" y="3156774"/>
              <a:ext cx="822960" cy="822960"/>
            </a:xfrm>
            <a:prstGeom prst="rect">
              <a:avLst/>
            </a:prstGeom>
          </p:spPr>
        </p:pic>
        <p:sp>
          <p:nvSpPr>
            <p:cNvPr id="8" name="TextBox 7">
              <a:extLst>
                <a:ext uri="{FF2B5EF4-FFF2-40B4-BE49-F238E27FC236}">
                  <a16:creationId xmlns:a16="http://schemas.microsoft.com/office/drawing/2014/main" id="{36FB3DDA-7BD1-4BA6-92EB-86316C4D181A}"/>
                </a:ext>
              </a:extLst>
            </p:cNvPr>
            <p:cNvSpPr txBox="1"/>
            <p:nvPr/>
          </p:nvSpPr>
          <p:spPr>
            <a:xfrm>
              <a:off x="1169664" y="3337422"/>
              <a:ext cx="5656869" cy="483601"/>
            </a:xfrm>
            <a:prstGeom prst="rect">
              <a:avLst/>
            </a:prstGeom>
            <a:noFill/>
          </p:spPr>
          <p:txBody>
            <a:bodyPr wrap="square" rtlCol="0">
              <a:spAutoFit/>
            </a:bodyPr>
            <a:lstStyle/>
            <a:p>
              <a:pPr defTabSz="1348370">
                <a:defRPr/>
              </a:pPr>
              <a:r>
                <a:rPr lang="en-US" sz="2000" dirty="0">
                  <a:solidFill>
                    <a:schemeClr val="tx2"/>
                  </a:solidFill>
                  <a:latin typeface="Roboto Condensed"/>
                </a:rPr>
                <a:t>www.VladTalksTech.com</a:t>
              </a:r>
            </a:p>
          </p:txBody>
        </p:sp>
      </p:grpSp>
      <p:grpSp>
        <p:nvGrpSpPr>
          <p:cNvPr id="12" name="Group 11">
            <a:extLst>
              <a:ext uri="{FF2B5EF4-FFF2-40B4-BE49-F238E27FC236}">
                <a16:creationId xmlns:a16="http://schemas.microsoft.com/office/drawing/2014/main" id="{5ACCDEA4-189B-4531-93D0-0169ADB24DB6}"/>
              </a:ext>
            </a:extLst>
          </p:cNvPr>
          <p:cNvGrpSpPr/>
          <p:nvPr/>
        </p:nvGrpSpPr>
        <p:grpSpPr>
          <a:xfrm>
            <a:off x="480442" y="4575444"/>
            <a:ext cx="5392002" cy="680880"/>
            <a:chOff x="310871" y="4325922"/>
            <a:chExt cx="6517156" cy="822960"/>
          </a:xfrm>
        </p:grpSpPr>
        <p:sp>
          <p:nvSpPr>
            <p:cNvPr id="10" name="TextBox 9">
              <a:extLst>
                <a:ext uri="{FF2B5EF4-FFF2-40B4-BE49-F238E27FC236}">
                  <a16:creationId xmlns:a16="http://schemas.microsoft.com/office/drawing/2014/main" id="{6D934EE1-CAD7-41D8-9054-69F91D7D3B34}"/>
                </a:ext>
              </a:extLst>
            </p:cNvPr>
            <p:cNvSpPr txBox="1"/>
            <p:nvPr/>
          </p:nvSpPr>
          <p:spPr>
            <a:xfrm>
              <a:off x="1171158" y="4506570"/>
              <a:ext cx="5656869" cy="483601"/>
            </a:xfrm>
            <a:prstGeom prst="rect">
              <a:avLst/>
            </a:prstGeom>
            <a:noFill/>
          </p:spPr>
          <p:txBody>
            <a:bodyPr wrap="square" rtlCol="0">
              <a:spAutoFit/>
            </a:bodyPr>
            <a:lstStyle/>
            <a:p>
              <a:pPr defTabSz="1348370">
                <a:defRPr/>
              </a:pPr>
              <a:r>
                <a:rPr lang="en-US" sz="2000" dirty="0">
                  <a:solidFill>
                    <a:schemeClr val="tx2"/>
                  </a:solidFill>
                  <a:latin typeface="Roboto Condensed"/>
                </a:rPr>
                <a:t>pluralsight.com/authors/vlad-catrinescu</a:t>
              </a:r>
            </a:p>
          </p:txBody>
        </p:sp>
        <p:pic>
          <p:nvPicPr>
            <p:cNvPr id="14" name="Picture 13">
              <a:extLst>
                <a:ext uri="{FF2B5EF4-FFF2-40B4-BE49-F238E27FC236}">
                  <a16:creationId xmlns:a16="http://schemas.microsoft.com/office/drawing/2014/main" id="{FB9A601F-6F26-432A-AC52-EA44F58D930F}"/>
                </a:ext>
              </a:extLst>
            </p:cNvPr>
            <p:cNvPicPr>
              <a:picLocks noChangeAspect="1"/>
            </p:cNvPicPr>
            <p:nvPr/>
          </p:nvPicPr>
          <p:blipFill>
            <a:blip r:embed="rId6"/>
            <a:stretch>
              <a:fillRect/>
            </a:stretch>
          </p:blipFill>
          <p:spPr>
            <a:xfrm>
              <a:off x="310871" y="4325922"/>
              <a:ext cx="822960" cy="822960"/>
            </a:xfrm>
            <a:prstGeom prst="rect">
              <a:avLst/>
            </a:prstGeom>
          </p:spPr>
        </p:pic>
      </p:grpSp>
      <p:grpSp>
        <p:nvGrpSpPr>
          <p:cNvPr id="16" name="Group 15">
            <a:extLst>
              <a:ext uri="{FF2B5EF4-FFF2-40B4-BE49-F238E27FC236}">
                <a16:creationId xmlns:a16="http://schemas.microsoft.com/office/drawing/2014/main" id="{BCF9D933-A116-494D-B0AC-D7494A85AFAB}"/>
              </a:ext>
            </a:extLst>
          </p:cNvPr>
          <p:cNvGrpSpPr/>
          <p:nvPr/>
        </p:nvGrpSpPr>
        <p:grpSpPr>
          <a:xfrm>
            <a:off x="480442" y="5592068"/>
            <a:ext cx="6032259" cy="680880"/>
            <a:chOff x="230257" y="5441287"/>
            <a:chExt cx="7291015" cy="822960"/>
          </a:xfrm>
        </p:grpSpPr>
        <p:pic>
          <p:nvPicPr>
            <p:cNvPr id="17" name="Picture 16">
              <a:extLst>
                <a:ext uri="{FF2B5EF4-FFF2-40B4-BE49-F238E27FC236}">
                  <a16:creationId xmlns:a16="http://schemas.microsoft.com/office/drawing/2014/main" id="{B7B5717C-B20D-4362-B27E-4EEF80EA8B4A}"/>
                </a:ext>
              </a:extLst>
            </p:cNvPr>
            <p:cNvPicPr>
              <a:picLocks noChangeAspect="1"/>
            </p:cNvPicPr>
            <p:nvPr/>
          </p:nvPicPr>
          <p:blipFill rotWithShape="1">
            <a:blip r:embed="rId7"/>
            <a:srcRect l="18407" t="12960" r="15138" b="18407"/>
            <a:stretch/>
          </p:blipFill>
          <p:spPr>
            <a:xfrm>
              <a:off x="230257" y="5441287"/>
              <a:ext cx="796834" cy="822960"/>
            </a:xfrm>
            <a:prstGeom prst="rect">
              <a:avLst/>
            </a:prstGeom>
          </p:spPr>
        </p:pic>
        <p:sp>
          <p:nvSpPr>
            <p:cNvPr id="19" name="TextBox 18">
              <a:extLst>
                <a:ext uri="{FF2B5EF4-FFF2-40B4-BE49-F238E27FC236}">
                  <a16:creationId xmlns:a16="http://schemas.microsoft.com/office/drawing/2014/main" id="{00689A75-E5A4-4C35-96B9-6BD1BBFA7A22}"/>
                </a:ext>
              </a:extLst>
            </p:cNvPr>
            <p:cNvSpPr txBox="1"/>
            <p:nvPr/>
          </p:nvSpPr>
          <p:spPr>
            <a:xfrm>
              <a:off x="1132336" y="5621936"/>
              <a:ext cx="6388936" cy="483601"/>
            </a:xfrm>
            <a:prstGeom prst="rect">
              <a:avLst/>
            </a:prstGeom>
            <a:noFill/>
          </p:spPr>
          <p:txBody>
            <a:bodyPr wrap="square" rtlCol="0">
              <a:spAutoFit/>
            </a:bodyPr>
            <a:lstStyle/>
            <a:p>
              <a:pPr defTabSz="1348370">
                <a:defRPr/>
              </a:pPr>
              <a:r>
                <a:rPr lang="en-CA" sz="2000" dirty="0"/>
                <a:t>https://github.com/vladcatrinescu/MITT2019</a:t>
              </a:r>
              <a:endParaRPr lang="en-US" sz="2000" dirty="0">
                <a:solidFill>
                  <a:schemeClr val="tx2"/>
                </a:solidFill>
                <a:latin typeface="Roboto Condensed"/>
              </a:endParaRPr>
            </a:p>
          </p:txBody>
        </p:sp>
      </p:grpSp>
    </p:spTree>
    <p:extLst>
      <p:ext uri="{BB962C8B-B14F-4D97-AF65-F5344CB8AC3E}">
        <p14:creationId xmlns:p14="http://schemas.microsoft.com/office/powerpoint/2010/main" val="166688771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a:xfrm>
            <a:off x="584200" y="2425780"/>
            <a:ext cx="9144000" cy="1107996"/>
          </a:xfrm>
        </p:spPr>
        <p:txBody>
          <a:bodyPr/>
          <a:lstStyle/>
          <a:p>
            <a:r>
              <a:rPr lang="en-US" dirty="0"/>
              <a:t>Creating Approval Flows with Microsoft Power Automate</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a:xfrm>
            <a:off x="584200" y="3962400"/>
            <a:ext cx="9144000" cy="677108"/>
          </a:xfrm>
        </p:spPr>
        <p:txBody>
          <a:bodyPr/>
          <a:lstStyle/>
          <a:p>
            <a:r>
              <a:rPr lang="en-US" dirty="0"/>
              <a:t>Vlad Catrinescu</a:t>
            </a:r>
          </a:p>
          <a:p>
            <a:r>
              <a:rPr lang="en-US" dirty="0"/>
              <a:t>Product Evangelist @ Valo Intranet  | Microsoft MVP</a:t>
            </a:r>
          </a:p>
        </p:txBody>
      </p:sp>
    </p:spTree>
    <p:extLst>
      <p:ext uri="{BB962C8B-B14F-4D97-AF65-F5344CB8AC3E}">
        <p14:creationId xmlns:p14="http://schemas.microsoft.com/office/powerpoint/2010/main" val="3117013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598419" y="4386502"/>
            <a:ext cx="4669635" cy="738664"/>
          </a:xfrm>
          <a:prstGeom prst="rect">
            <a:avLst/>
          </a:prstGeom>
          <a:noFill/>
        </p:spPr>
        <p:txBody>
          <a:bodyPr wrap="square" lIns="0" tIns="0" rIns="0" bIns="0" rtlCol="0">
            <a:spAutoFit/>
          </a:bodyPr>
          <a:lstStyle/>
          <a:p>
            <a:pPr algn="ctr" defTabSz="914224">
              <a:defRPr/>
            </a:pPr>
            <a:r>
              <a:rPr lang="en-US" sz="1600" kern="0" dirty="0">
                <a:solidFill>
                  <a:srgbClr val="FFFFFF"/>
                </a:solidFill>
                <a:latin typeface="Roboto Condensed"/>
              </a:rPr>
              <a:t>There are many variations of passages of lorem ipsum available, but the majority have suffered alteration</a:t>
            </a:r>
            <a:br>
              <a:rPr lang="en-US" sz="1600" kern="0" dirty="0">
                <a:solidFill>
                  <a:srgbClr val="FFFFFF"/>
                </a:solidFill>
                <a:latin typeface="Roboto Condensed"/>
              </a:rPr>
            </a:br>
            <a:r>
              <a:rPr lang="en-US" sz="1600" kern="0" dirty="0">
                <a:solidFill>
                  <a:srgbClr val="FFFFFF"/>
                </a:solidFill>
                <a:latin typeface="Roboto Condensed"/>
              </a:rPr>
              <a:t>in some form, by injected humour</a:t>
            </a:r>
          </a:p>
        </p:txBody>
      </p:sp>
      <p:sp>
        <p:nvSpPr>
          <p:cNvPr id="40" name="Rectangle 39"/>
          <p:cNvSpPr/>
          <p:nvPr/>
        </p:nvSpPr>
        <p:spPr>
          <a:xfrm>
            <a:off x="746344" y="3618520"/>
            <a:ext cx="4373775" cy="582960"/>
          </a:xfrm>
          <a:prstGeom prst="rect">
            <a:avLst/>
          </a:prstGeom>
        </p:spPr>
        <p:txBody>
          <a:bodyPr wrap="none">
            <a:spAutoFit/>
          </a:bodyPr>
          <a:lstStyle/>
          <a:p>
            <a:pPr algn="ctr" defTabSz="914224">
              <a:defRPr/>
            </a:pPr>
            <a:r>
              <a:rPr lang="en-US" sz="3200" b="1" kern="0" dirty="0">
                <a:solidFill>
                  <a:srgbClr val="FFFFFF"/>
                </a:solidFill>
                <a:latin typeface="Roboto Condensed"/>
              </a:rPr>
              <a:t>THE KEY IS ALWAYS YOU!</a:t>
            </a:r>
          </a:p>
        </p:txBody>
      </p:sp>
      <p:cxnSp>
        <p:nvCxnSpPr>
          <p:cNvPr id="42" name="Straight Connector 41"/>
          <p:cNvCxnSpPr/>
          <p:nvPr/>
        </p:nvCxnSpPr>
        <p:spPr>
          <a:xfrm>
            <a:off x="1836552" y="4232905"/>
            <a:ext cx="219336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6383157" y="3433157"/>
            <a:ext cx="5533951" cy="1156091"/>
            <a:chOff x="4787397" y="1800862"/>
            <a:chExt cx="4151052" cy="867191"/>
          </a:xfrm>
        </p:grpSpPr>
        <p:sp>
          <p:nvSpPr>
            <p:cNvPr id="45" name="TextBox 44"/>
            <p:cNvSpPr txBox="1"/>
            <p:nvPr/>
          </p:nvSpPr>
          <p:spPr>
            <a:xfrm>
              <a:off x="5689178" y="1818431"/>
              <a:ext cx="3249271" cy="849622"/>
            </a:xfrm>
            <a:prstGeom prst="rect">
              <a:avLst/>
            </a:prstGeom>
            <a:noFill/>
          </p:spPr>
          <p:txBody>
            <a:bodyPr wrap="square" lIns="0" tIns="0" rtlCol="0" anchor="t">
              <a:spAutoFit/>
            </a:bodyPr>
            <a:lstStyle/>
            <a:p>
              <a:pPr defTabSz="1218935">
                <a:spcBef>
                  <a:spcPct val="20000"/>
                </a:spcBef>
                <a:defRPr/>
              </a:pPr>
              <a:r>
                <a:rPr lang="en-US" sz="1866" b="1" kern="0" cap="all" dirty="0">
                  <a:solidFill>
                    <a:srgbClr val="176490"/>
                  </a:solidFill>
                  <a:latin typeface="Roboto Condensed"/>
                </a:rPr>
                <a:t>Pluralsight Author</a:t>
              </a:r>
              <a:br>
                <a:rPr lang="en-US" sz="1333" kern="0" dirty="0">
                  <a:solidFill>
                    <a:srgbClr val="262626">
                      <a:lumMod val="50000"/>
                      <a:lumOff val="50000"/>
                    </a:srgbClr>
                  </a:solidFill>
                  <a:latin typeface="Roboto Condensed"/>
                </a:rPr>
              </a:br>
              <a:r>
                <a:rPr lang="en-US" sz="1733" kern="0" dirty="0">
                  <a:solidFill>
                    <a:srgbClr val="52C3CB">
                      <a:lumMod val="25000"/>
                    </a:srgbClr>
                  </a:solidFill>
                  <a:latin typeface="Roboto Medium"/>
                </a:rPr>
                <a:t>Creating video content for one of the most popular and </a:t>
              </a:r>
              <a:r>
                <a:rPr lang="en-US" sz="1733" b="1" kern="0" dirty="0">
                  <a:solidFill>
                    <a:srgbClr val="0070C0"/>
                  </a:solidFill>
                  <a:latin typeface="Roboto Medium"/>
                </a:rPr>
                <a:t>best quality </a:t>
              </a:r>
              <a:r>
                <a:rPr lang="en-US" sz="1733" kern="0" dirty="0">
                  <a:solidFill>
                    <a:srgbClr val="52C3CB">
                      <a:lumMod val="25000"/>
                    </a:srgbClr>
                  </a:solidFill>
                  <a:latin typeface="Roboto Medium"/>
                </a:rPr>
                <a:t>online training sites.</a:t>
              </a:r>
            </a:p>
          </p:txBody>
        </p:sp>
        <p:grpSp>
          <p:nvGrpSpPr>
            <p:cNvPr id="53" name="Group 52"/>
            <p:cNvGrpSpPr/>
            <p:nvPr/>
          </p:nvGrpSpPr>
          <p:grpSpPr>
            <a:xfrm>
              <a:off x="4787397" y="1800862"/>
              <a:ext cx="685800" cy="685800"/>
              <a:chOff x="4771798" y="1787371"/>
              <a:chExt cx="685800" cy="685800"/>
            </a:xfrm>
            <a:blipFill>
              <a:blip r:embed="rId3"/>
              <a:stretch>
                <a:fillRect/>
              </a:stretch>
            </a:blipFill>
          </p:grpSpPr>
          <p:sp>
            <p:nvSpPr>
              <p:cNvPr id="35" name="Oval 34"/>
              <p:cNvSpPr/>
              <p:nvPr/>
            </p:nvSpPr>
            <p:spPr>
              <a:xfrm>
                <a:off x="4771798" y="1787371"/>
                <a:ext cx="685800" cy="685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4">
                  <a:defRPr/>
                </a:pPr>
                <a:endParaRPr lang="en-US" sz="3733" kern="0" dirty="0">
                  <a:solidFill>
                    <a:srgbClr val="FFFFFF"/>
                  </a:solidFill>
                  <a:latin typeface="Roboto Condensed"/>
                </a:endParaRPr>
              </a:p>
            </p:txBody>
          </p:sp>
          <p:sp>
            <p:nvSpPr>
              <p:cNvPr id="52" name="Freeform 51"/>
              <p:cNvSpPr>
                <a:spLocks noEditPoints="1"/>
              </p:cNvSpPr>
              <p:nvPr/>
            </p:nvSpPr>
            <p:spPr bwMode="auto">
              <a:xfrm>
                <a:off x="4899566" y="2005256"/>
                <a:ext cx="363316" cy="312728"/>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grpFill/>
              <a:ln w="9525">
                <a:noFill/>
                <a:round/>
                <a:headEnd/>
                <a:tailEnd/>
              </a:ln>
            </p:spPr>
            <p:txBody>
              <a:bodyPr vert="horz" wrap="square" lIns="121903" tIns="60952" rIns="121903" bIns="60952" numCol="1" anchor="t" anchorCtr="0" compatLnSpc="1">
                <a:prstTxWarp prst="textNoShape">
                  <a:avLst/>
                </a:prstTxWarp>
              </a:bodyPr>
              <a:lstStyle/>
              <a:p>
                <a:pPr defTabSz="914224">
                  <a:defRPr/>
                </a:pPr>
                <a:endParaRPr lang="en-US" sz="2400" kern="0" dirty="0">
                  <a:solidFill>
                    <a:sysClr val="windowText" lastClr="000000"/>
                  </a:solidFill>
                  <a:latin typeface="Roboto Condensed"/>
                </a:endParaRPr>
              </a:p>
            </p:txBody>
          </p:sp>
        </p:grpSp>
      </p:grpSp>
      <p:grpSp>
        <p:nvGrpSpPr>
          <p:cNvPr id="11" name="Group 10"/>
          <p:cNvGrpSpPr/>
          <p:nvPr/>
        </p:nvGrpSpPr>
        <p:grpSpPr>
          <a:xfrm>
            <a:off x="6342227" y="1014549"/>
            <a:ext cx="5551967" cy="1158787"/>
            <a:chOff x="4756695" y="760654"/>
            <a:chExt cx="4164566" cy="869214"/>
          </a:xfrm>
        </p:grpSpPr>
        <p:sp>
          <p:nvSpPr>
            <p:cNvPr id="30" name="TextBox 29"/>
            <p:cNvSpPr txBox="1"/>
            <p:nvPr/>
          </p:nvSpPr>
          <p:spPr>
            <a:xfrm>
              <a:off x="5671990" y="806352"/>
              <a:ext cx="3249271" cy="650079"/>
            </a:xfrm>
            <a:prstGeom prst="rect">
              <a:avLst/>
            </a:prstGeom>
            <a:noFill/>
          </p:spPr>
          <p:txBody>
            <a:bodyPr wrap="square" lIns="0" tIns="0" rtlCol="0" anchor="t">
              <a:spAutoFit/>
            </a:bodyPr>
            <a:lstStyle/>
            <a:p>
              <a:pPr defTabSz="1218935">
                <a:spcBef>
                  <a:spcPct val="20000"/>
                </a:spcBef>
                <a:defRPr/>
              </a:pPr>
              <a:r>
                <a:rPr lang="en-US" sz="1866" b="1" kern="0" cap="all" dirty="0">
                  <a:solidFill>
                    <a:srgbClr val="176490"/>
                  </a:solidFill>
                  <a:latin typeface="Roboto Condensed"/>
                </a:rPr>
                <a:t>Office Apps and Services </a:t>
              </a:r>
              <a:br>
                <a:rPr lang="en-US" sz="1333" kern="0" dirty="0">
                  <a:solidFill>
                    <a:srgbClr val="262626">
                      <a:lumMod val="50000"/>
                      <a:lumOff val="50000"/>
                    </a:srgbClr>
                  </a:solidFill>
                  <a:latin typeface="Roboto Condensed"/>
                </a:rPr>
              </a:br>
              <a:r>
                <a:rPr lang="en-US" sz="1733" b="1" kern="0" dirty="0">
                  <a:solidFill>
                    <a:srgbClr val="0070C0"/>
                  </a:solidFill>
                  <a:latin typeface="Roboto Medium"/>
                </a:rPr>
                <a:t>SharePoint MVP </a:t>
              </a:r>
              <a:r>
                <a:rPr lang="en-US" sz="1733" kern="0" dirty="0">
                  <a:solidFill>
                    <a:srgbClr val="52C3CB">
                      <a:lumMod val="25000"/>
                    </a:srgbClr>
                  </a:solidFill>
                  <a:latin typeface="Roboto Medium"/>
                </a:rPr>
                <a:t>since 2013</a:t>
              </a:r>
              <a:br>
                <a:rPr lang="en-US" sz="1733" kern="0" dirty="0">
                  <a:solidFill>
                    <a:srgbClr val="52C3CB">
                      <a:lumMod val="25000"/>
                    </a:srgbClr>
                  </a:solidFill>
                  <a:latin typeface="Roboto Medium"/>
                </a:rPr>
              </a:br>
              <a:r>
                <a:rPr lang="en-US" sz="1733" b="1" kern="0" dirty="0">
                  <a:solidFill>
                    <a:srgbClr val="0070C0"/>
                  </a:solidFill>
                  <a:latin typeface="Roboto Medium"/>
                </a:rPr>
                <a:t>MCT Regional Lead - Canada</a:t>
              </a:r>
              <a:endParaRPr lang="en-US" sz="1733" kern="0" dirty="0">
                <a:solidFill>
                  <a:srgbClr val="52C3CB">
                    <a:lumMod val="25000"/>
                  </a:srgbClr>
                </a:solidFill>
                <a:latin typeface="Roboto Medium"/>
              </a:endParaRPr>
            </a:p>
          </p:txBody>
        </p:sp>
        <p:sp>
          <p:nvSpPr>
            <p:cNvPr id="49" name="Oval 48"/>
            <p:cNvSpPr/>
            <p:nvPr/>
          </p:nvSpPr>
          <p:spPr>
            <a:xfrm>
              <a:off x="4756695" y="760654"/>
              <a:ext cx="899426" cy="869214"/>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4">
                <a:defRPr/>
              </a:pPr>
              <a:endParaRPr lang="en-US" sz="3200" b="1" kern="0" dirty="0">
                <a:solidFill>
                  <a:srgbClr val="FFFFFF"/>
                </a:solidFill>
                <a:latin typeface="FontAwesome" pitchFamily="2" charset="0"/>
              </a:endParaRPr>
            </a:p>
          </p:txBody>
        </p:sp>
      </p:grpSp>
      <p:sp>
        <p:nvSpPr>
          <p:cNvPr id="58" name="Title 74"/>
          <p:cNvSpPr txBox="1">
            <a:spLocks/>
          </p:cNvSpPr>
          <p:nvPr/>
        </p:nvSpPr>
        <p:spPr>
          <a:xfrm>
            <a:off x="5865605" y="-83620"/>
            <a:ext cx="7517334" cy="471298"/>
          </a:xfrm>
          <a:prstGeom prst="rect">
            <a:avLst/>
          </a:prstGeom>
        </p:spPr>
        <p:txBody>
          <a:bodyPr/>
          <a:lstStyle>
            <a:lvl1pPr algn="l" defTabSz="914400" rtl="0" eaLnBrk="1" latinLnBrk="0" hangingPunct="1">
              <a:spcBef>
                <a:spcPct val="0"/>
              </a:spcBef>
              <a:buNone/>
              <a:defRPr sz="2800" b="1" kern="1200">
                <a:solidFill>
                  <a:schemeClr val="tx1">
                    <a:lumMod val="50000"/>
                    <a:lumOff val="50000"/>
                  </a:schemeClr>
                </a:solidFill>
                <a:latin typeface="+mj-lt"/>
                <a:ea typeface="+mj-ea"/>
                <a:cs typeface="+mj-cs"/>
              </a:defRPr>
            </a:lvl1pPr>
          </a:lstStyle>
          <a:p>
            <a:pPr defTabSz="914224">
              <a:defRPr/>
            </a:pPr>
            <a:r>
              <a:rPr lang="en-US" sz="3733" dirty="0">
                <a:solidFill>
                  <a:prstClr val="black"/>
                </a:solidFill>
                <a:latin typeface="Roboto Medium"/>
              </a:rPr>
              <a:t>About</a:t>
            </a:r>
            <a:r>
              <a:rPr lang="en-US" sz="3733" dirty="0">
                <a:solidFill>
                  <a:srgbClr val="262626">
                    <a:lumMod val="50000"/>
                    <a:lumOff val="50000"/>
                  </a:srgbClr>
                </a:solidFill>
                <a:latin typeface="Roboto Medium"/>
              </a:rPr>
              <a:t> </a:t>
            </a:r>
            <a:r>
              <a:rPr lang="en-US" sz="4266" dirty="0">
                <a:solidFill>
                  <a:srgbClr val="297FD5"/>
                </a:solidFill>
                <a:latin typeface="Roboto Medium"/>
              </a:rPr>
              <a:t>Vlad Catrinescu</a:t>
            </a:r>
          </a:p>
        </p:txBody>
      </p:sp>
      <p:grpSp>
        <p:nvGrpSpPr>
          <p:cNvPr id="9" name="Group 8"/>
          <p:cNvGrpSpPr/>
          <p:nvPr/>
        </p:nvGrpSpPr>
        <p:grpSpPr>
          <a:xfrm>
            <a:off x="6015181" y="6337591"/>
            <a:ext cx="2881864" cy="447736"/>
            <a:chOff x="4446638" y="4736924"/>
            <a:chExt cx="2161704" cy="335850"/>
          </a:xfrm>
        </p:grpSpPr>
        <p:pic>
          <p:nvPicPr>
            <p:cNvPr id="2050" name="Picture 2" descr="https://cdn.downdetector.com/static/uploads/c/300/a4e0b/twitter-logo_2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6638" y="4736924"/>
              <a:ext cx="390523" cy="3358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735638" y="4762478"/>
              <a:ext cx="1872704" cy="283380"/>
            </a:xfrm>
            <a:prstGeom prst="rect">
              <a:avLst/>
            </a:prstGeom>
            <a:noFill/>
          </p:spPr>
          <p:txBody>
            <a:bodyPr wrap="square" rtlCol="0">
              <a:spAutoFit/>
            </a:bodyPr>
            <a:lstStyle/>
            <a:p>
              <a:pPr defTabSz="914224">
                <a:defRPr/>
              </a:pPr>
              <a:r>
                <a:rPr lang="en-US" sz="1866" kern="0" dirty="0">
                  <a:solidFill>
                    <a:srgbClr val="52C3CB">
                      <a:lumMod val="25000"/>
                    </a:srgbClr>
                  </a:solidFill>
                  <a:latin typeface="Roboto Medium"/>
                </a:rPr>
                <a:t>@vladcatrinescu</a:t>
              </a:r>
            </a:p>
          </p:txBody>
        </p:sp>
      </p:grpSp>
      <p:grpSp>
        <p:nvGrpSpPr>
          <p:cNvPr id="10" name="Group 9"/>
          <p:cNvGrpSpPr/>
          <p:nvPr/>
        </p:nvGrpSpPr>
        <p:grpSpPr>
          <a:xfrm>
            <a:off x="8671521" y="6386335"/>
            <a:ext cx="2889527" cy="451040"/>
            <a:chOff x="6424894" y="4726888"/>
            <a:chExt cx="2167454" cy="338328"/>
          </a:xfrm>
        </p:grpSpPr>
        <p:pic>
          <p:nvPicPr>
            <p:cNvPr id="2052" name="Picture 4" descr="https://s.w.org/about/images/logos/wordpress-logo-notext-rgb.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24894" y="4726888"/>
              <a:ext cx="338328" cy="33832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763222" y="4731393"/>
              <a:ext cx="1829126" cy="300125"/>
            </a:xfrm>
            <a:prstGeom prst="rect">
              <a:avLst/>
            </a:prstGeom>
          </p:spPr>
          <p:txBody>
            <a:bodyPr wrap="none">
              <a:spAutoFit/>
            </a:bodyPr>
            <a:lstStyle/>
            <a:p>
              <a:pPr defTabSz="914224">
                <a:defRPr/>
              </a:pPr>
              <a:r>
                <a:rPr lang="en-US" sz="2000" kern="0" dirty="0">
                  <a:solidFill>
                    <a:srgbClr val="52C3CB">
                      <a:lumMod val="25000"/>
                    </a:srgbClr>
                  </a:solidFill>
                  <a:latin typeface="Roboto Medium"/>
                </a:rPr>
                <a:t>VladTalksTech.com</a:t>
              </a:r>
            </a:p>
          </p:txBody>
        </p:sp>
      </p:grpSp>
      <p:pic>
        <p:nvPicPr>
          <p:cNvPr id="8" name="Picture Placeholder 7"/>
          <p:cNvPicPr>
            <a:picLocks noGrp="1" noChangeAspect="1"/>
          </p:cNvPicPr>
          <p:nvPr>
            <p:ph type="pic" sz="quarter" idx="10"/>
          </p:nvPr>
        </p:nvPicPr>
        <p:blipFill rotWithShape="1">
          <a:blip r:embed="rId7" cstate="print">
            <a:extLst>
              <a:ext uri="{28A0092B-C50C-407E-A947-70E740481C1C}">
                <a14:useLocalDpi xmlns:a14="http://schemas.microsoft.com/office/drawing/2010/main" val="0"/>
              </a:ext>
            </a:extLst>
          </a:blip>
          <a:srcRect l="16256" t="-347" r="5765" b="347"/>
          <a:stretch/>
        </p:blipFill>
        <p:spPr>
          <a:xfrm rot="16200000">
            <a:off x="-521260" y="477693"/>
            <a:ext cx="6857028" cy="5862335"/>
          </a:xfrm>
        </p:spPr>
      </p:pic>
      <p:grpSp>
        <p:nvGrpSpPr>
          <p:cNvPr id="4" name="Group 3"/>
          <p:cNvGrpSpPr/>
          <p:nvPr/>
        </p:nvGrpSpPr>
        <p:grpSpPr>
          <a:xfrm>
            <a:off x="6446641" y="4736462"/>
            <a:ext cx="5470467" cy="1446940"/>
            <a:chOff x="6446690" y="4223046"/>
            <a:chExt cx="5471244" cy="1447142"/>
          </a:xfrm>
        </p:grpSpPr>
        <p:grpSp>
          <p:nvGrpSpPr>
            <p:cNvPr id="13" name="Group 12"/>
            <p:cNvGrpSpPr/>
            <p:nvPr/>
          </p:nvGrpSpPr>
          <p:grpSpPr>
            <a:xfrm>
              <a:off x="6546336" y="4270611"/>
              <a:ext cx="5371598" cy="1399577"/>
              <a:chOff x="4909751" y="3202950"/>
              <a:chExt cx="4028698" cy="1049680"/>
            </a:xfrm>
          </p:grpSpPr>
          <p:sp>
            <p:nvSpPr>
              <p:cNvPr id="24" name="TextBox 23"/>
              <p:cNvSpPr txBox="1"/>
              <p:nvPr/>
            </p:nvSpPr>
            <p:spPr>
              <a:xfrm>
                <a:off x="5689178" y="3202950"/>
                <a:ext cx="3249271" cy="1049680"/>
              </a:xfrm>
              <a:prstGeom prst="rect">
                <a:avLst/>
              </a:prstGeom>
              <a:noFill/>
            </p:spPr>
            <p:txBody>
              <a:bodyPr wrap="square" lIns="0" tIns="0" rtlCol="0" anchor="t">
                <a:spAutoFit/>
              </a:bodyPr>
              <a:lstStyle/>
              <a:p>
                <a:pPr defTabSz="1218935">
                  <a:spcBef>
                    <a:spcPct val="20000"/>
                  </a:spcBef>
                  <a:defRPr/>
                </a:pPr>
                <a:r>
                  <a:rPr lang="en-US" sz="1866" b="1" kern="0" cap="all" dirty="0">
                    <a:solidFill>
                      <a:srgbClr val="176490"/>
                    </a:solidFill>
                    <a:latin typeface="Roboto Condensed"/>
                  </a:rPr>
                  <a:t>Author</a:t>
                </a:r>
                <a:br>
                  <a:rPr lang="en-US" sz="1333" kern="0" dirty="0">
                    <a:solidFill>
                      <a:srgbClr val="262626">
                        <a:lumMod val="50000"/>
                        <a:lumOff val="50000"/>
                      </a:srgbClr>
                    </a:solidFill>
                    <a:latin typeface="Roboto Condensed"/>
                  </a:rPr>
                </a:br>
                <a:r>
                  <a:rPr lang="en-US" sz="1733" kern="0" dirty="0">
                    <a:solidFill>
                      <a:srgbClr val="52C3CB">
                        <a:lumMod val="25000"/>
                      </a:srgbClr>
                    </a:solidFill>
                    <a:latin typeface="Roboto Medium"/>
                  </a:rPr>
                  <a:t>Author of the books “</a:t>
                </a:r>
                <a:r>
                  <a:rPr lang="en-US" sz="1733" b="1" kern="0" dirty="0">
                    <a:solidFill>
                      <a:srgbClr val="0070C0"/>
                    </a:solidFill>
                    <a:latin typeface="Roboto Medium"/>
                  </a:rPr>
                  <a:t>Deploying SharePoint 2016</a:t>
                </a:r>
                <a:r>
                  <a:rPr lang="en-US" sz="1733" kern="0" dirty="0">
                    <a:solidFill>
                      <a:srgbClr val="52C3CB">
                        <a:lumMod val="25000"/>
                      </a:srgbClr>
                    </a:solidFill>
                    <a:latin typeface="Roboto Medium"/>
                  </a:rPr>
                  <a:t>” &amp; “</a:t>
                </a:r>
                <a:r>
                  <a:rPr lang="en-US" sz="1733" b="1" kern="0" dirty="0">
                    <a:solidFill>
                      <a:srgbClr val="0070C0"/>
                    </a:solidFill>
                    <a:latin typeface="Roboto Medium"/>
                  </a:rPr>
                  <a:t>Essential PowerShell for Office 365</a:t>
                </a:r>
                <a:r>
                  <a:rPr lang="en-US" sz="1733" kern="0" dirty="0">
                    <a:solidFill>
                      <a:srgbClr val="52C3CB">
                        <a:lumMod val="25000"/>
                      </a:srgbClr>
                    </a:solidFill>
                    <a:latin typeface="Roboto Medium"/>
                  </a:rPr>
                  <a:t>” &amp; “</a:t>
                </a:r>
                <a:r>
                  <a:rPr lang="en-US" sz="1733" b="1" kern="0" dirty="0">
                    <a:solidFill>
                      <a:srgbClr val="0070C0"/>
                    </a:solidFill>
                    <a:latin typeface="Roboto Medium"/>
                  </a:rPr>
                  <a:t>Deploying SharePoint 2019</a:t>
                </a:r>
                <a:r>
                  <a:rPr lang="en-US" sz="1733" kern="0" dirty="0">
                    <a:solidFill>
                      <a:srgbClr val="52C3CB">
                        <a:lumMod val="25000"/>
                      </a:srgbClr>
                    </a:solidFill>
                    <a:latin typeface="Roboto Medium"/>
                  </a:rPr>
                  <a:t>”  for Apress</a:t>
                </a:r>
              </a:p>
            </p:txBody>
          </p:sp>
          <p:sp>
            <p:nvSpPr>
              <p:cNvPr id="54" name="Freeform 5"/>
              <p:cNvSpPr>
                <a:spLocks noEditPoints="1"/>
              </p:cNvSpPr>
              <p:nvPr/>
            </p:nvSpPr>
            <p:spPr bwMode="auto">
              <a:xfrm>
                <a:off x="4909751" y="3398193"/>
                <a:ext cx="374145" cy="374144"/>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headEnd/>
                <a:tailEnd/>
              </a:ln>
            </p:spPr>
            <p:txBody>
              <a:bodyPr vert="horz" wrap="square" lIns="121903" tIns="60952" rIns="121903" bIns="60952" numCol="1" anchor="t" anchorCtr="0" compatLnSpc="1">
                <a:prstTxWarp prst="textNoShape">
                  <a:avLst/>
                </a:prstTxWarp>
              </a:bodyPr>
              <a:lstStyle/>
              <a:p>
                <a:pPr defTabSz="914224">
                  <a:defRPr/>
                </a:pPr>
                <a:endParaRPr lang="en-US" sz="2400" kern="0" dirty="0">
                  <a:solidFill>
                    <a:sysClr val="windowText" lastClr="000000"/>
                  </a:solidFill>
                  <a:latin typeface="Roboto Condensed"/>
                </a:endParaRPr>
              </a:p>
            </p:txBody>
          </p:sp>
        </p:grpSp>
        <p:pic>
          <p:nvPicPr>
            <p:cNvPr id="1026" name="Picture 2" descr="https://pbs.twimg.com/profile_images/1143172110/NewApressLogo_300x300_400x40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46690" y="4223046"/>
              <a:ext cx="914400" cy="914400"/>
            </a:xfrm>
            <a:prstGeom prst="ellipse">
              <a:avLst/>
            </a:prstGeom>
            <a:ln w="63500" cap="rnd">
              <a:solidFill>
                <a:srgbClr val="000105"/>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401E646E-5397-4F52-8920-09C32092F9EC}"/>
              </a:ext>
            </a:extLst>
          </p:cNvPr>
          <p:cNvGrpSpPr/>
          <p:nvPr/>
        </p:nvGrpSpPr>
        <p:grpSpPr>
          <a:xfrm>
            <a:off x="6400460" y="2309948"/>
            <a:ext cx="5483599" cy="914270"/>
            <a:chOff x="4792110" y="1628949"/>
            <a:chExt cx="4113283" cy="685800"/>
          </a:xfrm>
        </p:grpSpPr>
        <p:sp>
          <p:nvSpPr>
            <p:cNvPr id="28" name="TextBox 27">
              <a:extLst>
                <a:ext uri="{FF2B5EF4-FFF2-40B4-BE49-F238E27FC236}">
                  <a16:creationId xmlns:a16="http://schemas.microsoft.com/office/drawing/2014/main" id="{E2FB764F-8ACF-41E6-A30E-B03801DB0B55}"/>
                </a:ext>
              </a:extLst>
            </p:cNvPr>
            <p:cNvSpPr txBox="1"/>
            <p:nvPr/>
          </p:nvSpPr>
          <p:spPr>
            <a:xfrm>
              <a:off x="5656122" y="1736508"/>
              <a:ext cx="3249271" cy="449495"/>
            </a:xfrm>
            <a:prstGeom prst="rect">
              <a:avLst/>
            </a:prstGeom>
            <a:noFill/>
          </p:spPr>
          <p:txBody>
            <a:bodyPr wrap="square" lIns="0" tIns="0" rtlCol="0" anchor="t">
              <a:spAutoFit/>
            </a:bodyPr>
            <a:lstStyle/>
            <a:p>
              <a:pPr defTabSz="1218935">
                <a:spcBef>
                  <a:spcPct val="20000"/>
                </a:spcBef>
                <a:defRPr/>
              </a:pPr>
              <a:r>
                <a:rPr lang="en-US" sz="1866" b="1" kern="0" cap="all" dirty="0">
                  <a:solidFill>
                    <a:srgbClr val="176490"/>
                  </a:solidFill>
                  <a:latin typeface="Roboto Condensed"/>
                </a:rPr>
                <a:t>Product Evangelist</a:t>
              </a:r>
              <a:br>
                <a:rPr lang="en-US" sz="1333" kern="0" dirty="0">
                  <a:solidFill>
                    <a:srgbClr val="262626">
                      <a:lumMod val="50000"/>
                      <a:lumOff val="50000"/>
                    </a:srgbClr>
                  </a:solidFill>
                  <a:latin typeface="Roboto Condensed"/>
                </a:rPr>
              </a:br>
              <a:r>
                <a:rPr lang="en-US" sz="1733" kern="0" dirty="0">
                  <a:solidFill>
                    <a:srgbClr val="52C3CB">
                      <a:lumMod val="25000"/>
                    </a:srgbClr>
                  </a:solidFill>
                  <a:latin typeface="Roboto Medium"/>
                </a:rPr>
                <a:t>Working for </a:t>
              </a:r>
              <a:r>
                <a:rPr lang="en-US" sz="1733" b="1" kern="0" dirty="0" err="1">
                  <a:solidFill>
                    <a:srgbClr val="0070C0"/>
                  </a:solidFill>
                  <a:latin typeface="Roboto Medium"/>
                </a:rPr>
                <a:t>Valo</a:t>
              </a:r>
              <a:r>
                <a:rPr lang="en-US" sz="1733" b="1" kern="0" dirty="0">
                  <a:solidFill>
                    <a:srgbClr val="0070C0"/>
                  </a:solidFill>
                  <a:latin typeface="Roboto Medium"/>
                </a:rPr>
                <a:t> Intranet</a:t>
              </a:r>
              <a:endParaRPr lang="en-US" sz="1733" kern="0" dirty="0">
                <a:solidFill>
                  <a:srgbClr val="52C3CB">
                    <a:lumMod val="25000"/>
                  </a:srgbClr>
                </a:solidFill>
                <a:latin typeface="Roboto Medium"/>
              </a:endParaRPr>
            </a:p>
          </p:txBody>
        </p:sp>
        <p:pic>
          <p:nvPicPr>
            <p:cNvPr id="31" name="Picture 2" descr="https://www.valointranet.com/wp-content/themes/valo/images/valo-twitter-image.png">
              <a:extLst>
                <a:ext uri="{FF2B5EF4-FFF2-40B4-BE49-F238E27FC236}">
                  <a16:creationId xmlns:a16="http://schemas.microsoft.com/office/drawing/2014/main" id="{F3A1F5F1-27FF-4534-81E4-A803C784D77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92110" y="1628949"/>
              <a:ext cx="685800" cy="6858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3100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barn(outVertical)">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2092" y="1114594"/>
            <a:ext cx="10927814" cy="1159511"/>
          </a:xfrm>
          <a:prstGeom prst="rect">
            <a:avLst/>
          </a:prstGeom>
          <a:noFill/>
        </p:spPr>
        <p:txBody>
          <a:bodyPr wrap="square" rtlCol="0">
            <a:spAutoFit/>
          </a:bodyPr>
          <a:lstStyle/>
          <a:p>
            <a:pPr algn="ctr" defTabSz="914367">
              <a:defRPr/>
            </a:pPr>
            <a:r>
              <a:rPr lang="en-US" sz="3400" dirty="0">
                <a:solidFill>
                  <a:srgbClr val="353535"/>
                </a:solidFill>
                <a:latin typeface="Segoe UI Semilight"/>
                <a:cs typeface="Segoe UI Light" panose="020B0502040204020203" pitchFamily="34" charset="0"/>
              </a:rPr>
              <a:t>Microsoft Power Automate helps </a:t>
            </a:r>
            <a:r>
              <a:rPr lang="en-US" sz="3400" b="1" u="sng" dirty="0">
                <a:solidFill>
                  <a:srgbClr val="353535"/>
                </a:solidFill>
                <a:latin typeface="Segoe UI Semilight"/>
                <a:cs typeface="Segoe UI Light" panose="020B0502040204020203" pitchFamily="34" charset="0"/>
              </a:rPr>
              <a:t>non-developers </a:t>
            </a:r>
            <a:r>
              <a:rPr lang="en-US" sz="3400" dirty="0">
                <a:solidFill>
                  <a:srgbClr val="353535"/>
                </a:solidFill>
                <a:latin typeface="Segoe UI Semilight"/>
                <a:cs typeface="Segoe UI Light" panose="020B0502040204020203" pitchFamily="34" charset="0"/>
              </a:rPr>
              <a:t>work smarter by automating workflows across services</a:t>
            </a:r>
          </a:p>
        </p:txBody>
      </p:sp>
      <p:grpSp>
        <p:nvGrpSpPr>
          <p:cNvPr id="17" name="Group 16"/>
          <p:cNvGrpSpPr/>
          <p:nvPr/>
        </p:nvGrpSpPr>
        <p:grpSpPr>
          <a:xfrm>
            <a:off x="1174979" y="2988708"/>
            <a:ext cx="2050425" cy="2692687"/>
            <a:chOff x="1174280" y="2786514"/>
            <a:chExt cx="2050716" cy="2693069"/>
          </a:xfrm>
        </p:grpSpPr>
        <p:pic>
          <p:nvPicPr>
            <p:cNvPr id="6" name="Picture 5"/>
            <p:cNvPicPr>
              <a:picLocks noChangeAspect="1"/>
            </p:cNvPicPr>
            <p:nvPr/>
          </p:nvPicPr>
          <p:blipFill rotWithShape="1">
            <a:blip r:embed="rId3" cstate="email">
              <a:extLst>
                <a:ext uri="{28A0092B-C50C-407E-A947-70E740481C1C}">
                  <a14:useLocalDpi xmlns:a14="http://schemas.microsoft.com/office/drawing/2010/main"/>
                </a:ext>
              </a:extLst>
            </a:blip>
            <a:srcRect l="7342" t="6511" r="8821" b="8019"/>
            <a:stretch/>
          </p:blipFill>
          <p:spPr>
            <a:xfrm>
              <a:off x="1174280" y="2786514"/>
              <a:ext cx="2050716" cy="2050716"/>
            </a:xfrm>
            <a:prstGeom prst="ellipse">
              <a:avLst/>
            </a:prstGeom>
          </p:spPr>
        </p:pic>
        <p:sp>
          <p:nvSpPr>
            <p:cNvPr id="11" name="TextBox 10"/>
            <p:cNvSpPr txBox="1"/>
            <p:nvPr/>
          </p:nvSpPr>
          <p:spPr>
            <a:xfrm>
              <a:off x="1272942" y="5112054"/>
              <a:ext cx="1740202" cy="367529"/>
            </a:xfrm>
            <a:prstGeom prst="rect">
              <a:avLst/>
            </a:prstGeom>
            <a:noFill/>
          </p:spPr>
          <p:txBody>
            <a:bodyPr wrap="none" rtlCol="0">
              <a:spAutoFit/>
            </a:bodyPr>
            <a:lstStyle/>
            <a:p>
              <a:pPr defTabSz="914367">
                <a:defRPr/>
              </a:pPr>
              <a:r>
                <a:rPr lang="en-US" dirty="0">
                  <a:solidFill>
                    <a:srgbClr val="0078D7"/>
                  </a:solidFill>
                  <a:latin typeface="Segoe UI Light"/>
                  <a:cs typeface="Segoe UI" panose="020B0502040204020203" pitchFamily="34" charset="0"/>
                </a:rPr>
                <a:t>Get notifications</a:t>
              </a:r>
            </a:p>
          </p:txBody>
        </p:sp>
      </p:grpSp>
      <p:grpSp>
        <p:nvGrpSpPr>
          <p:cNvPr id="18" name="Group 17"/>
          <p:cNvGrpSpPr/>
          <p:nvPr/>
        </p:nvGrpSpPr>
        <p:grpSpPr>
          <a:xfrm>
            <a:off x="3772182" y="2988708"/>
            <a:ext cx="2050425" cy="2692687"/>
            <a:chOff x="3771853" y="2786514"/>
            <a:chExt cx="2050716" cy="2693069"/>
          </a:xfrm>
        </p:grpSpPr>
        <p:pic>
          <p:nvPicPr>
            <p:cNvPr id="7" name="Picture 6"/>
            <p:cNvPicPr>
              <a:picLocks noChangeAspect="1"/>
            </p:cNvPicPr>
            <p:nvPr/>
          </p:nvPicPr>
          <p:blipFill rotWithShape="1">
            <a:blip r:embed="rId4" cstate="email">
              <a:extLst>
                <a:ext uri="{28A0092B-C50C-407E-A947-70E740481C1C}">
                  <a14:useLocalDpi xmlns:a14="http://schemas.microsoft.com/office/drawing/2010/main"/>
                </a:ext>
              </a:extLst>
            </a:blip>
            <a:srcRect l="3252" t="3415" r="3929" b="4091"/>
            <a:stretch/>
          </p:blipFill>
          <p:spPr>
            <a:xfrm>
              <a:off x="3771853" y="2786514"/>
              <a:ext cx="2050716" cy="2050716"/>
            </a:xfrm>
            <a:prstGeom prst="ellipse">
              <a:avLst/>
            </a:prstGeom>
          </p:spPr>
        </p:pic>
        <p:sp>
          <p:nvSpPr>
            <p:cNvPr id="12" name="TextBox 11"/>
            <p:cNvSpPr txBox="1"/>
            <p:nvPr/>
          </p:nvSpPr>
          <p:spPr>
            <a:xfrm>
              <a:off x="4239881" y="5112054"/>
              <a:ext cx="1114660" cy="367529"/>
            </a:xfrm>
            <a:prstGeom prst="rect">
              <a:avLst/>
            </a:prstGeom>
            <a:noFill/>
          </p:spPr>
          <p:txBody>
            <a:bodyPr wrap="none" rtlCol="0">
              <a:spAutoFit/>
            </a:bodyPr>
            <a:lstStyle/>
            <a:p>
              <a:pPr defTabSz="914367">
                <a:defRPr/>
              </a:pPr>
              <a:r>
                <a:rPr lang="en-US" dirty="0">
                  <a:solidFill>
                    <a:srgbClr val="0078D7"/>
                  </a:solidFill>
                  <a:latin typeface="Segoe UI Light" panose="020B0502040204020203" pitchFamily="34" charset="0"/>
                  <a:cs typeface="Segoe UI Light" panose="020B0502040204020203" pitchFamily="34" charset="0"/>
                </a:rPr>
                <a:t>Copy files</a:t>
              </a:r>
            </a:p>
          </p:txBody>
        </p:sp>
      </p:grpSp>
      <p:grpSp>
        <p:nvGrpSpPr>
          <p:cNvPr id="19" name="Group 18"/>
          <p:cNvGrpSpPr/>
          <p:nvPr/>
        </p:nvGrpSpPr>
        <p:grpSpPr>
          <a:xfrm>
            <a:off x="6369388" y="2988709"/>
            <a:ext cx="2050425" cy="2692686"/>
            <a:chOff x="6369427" y="2786515"/>
            <a:chExt cx="2050716" cy="2693068"/>
          </a:xfrm>
        </p:grpSpPr>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2381" t="5263" r="4946" b="5217"/>
            <a:stretch/>
          </p:blipFill>
          <p:spPr>
            <a:xfrm>
              <a:off x="6369427" y="2786515"/>
              <a:ext cx="2050716" cy="2050714"/>
            </a:xfrm>
            <a:prstGeom prst="ellipse">
              <a:avLst/>
            </a:prstGeom>
          </p:spPr>
        </p:pic>
        <p:sp>
          <p:nvSpPr>
            <p:cNvPr id="13" name="TextBox 12"/>
            <p:cNvSpPr txBox="1"/>
            <p:nvPr/>
          </p:nvSpPr>
          <p:spPr>
            <a:xfrm>
              <a:off x="6698921" y="5112054"/>
              <a:ext cx="1325270" cy="367529"/>
            </a:xfrm>
            <a:prstGeom prst="rect">
              <a:avLst/>
            </a:prstGeom>
            <a:noFill/>
          </p:spPr>
          <p:txBody>
            <a:bodyPr wrap="none" rtlCol="0">
              <a:spAutoFit/>
            </a:bodyPr>
            <a:lstStyle/>
            <a:p>
              <a:pPr defTabSz="914367">
                <a:defRPr/>
              </a:pPr>
              <a:r>
                <a:rPr lang="en-US" dirty="0">
                  <a:solidFill>
                    <a:srgbClr val="0078D7"/>
                  </a:solidFill>
                  <a:latin typeface="Segoe UI Light"/>
                  <a:cs typeface="Segoe UI" panose="020B0502040204020203" pitchFamily="34" charset="0"/>
                </a:rPr>
                <a:t>Collect data</a:t>
              </a:r>
            </a:p>
          </p:txBody>
        </p:sp>
      </p:grpSp>
      <p:grpSp>
        <p:nvGrpSpPr>
          <p:cNvPr id="20" name="Group 19"/>
          <p:cNvGrpSpPr/>
          <p:nvPr/>
        </p:nvGrpSpPr>
        <p:grpSpPr>
          <a:xfrm>
            <a:off x="8950997" y="2988708"/>
            <a:ext cx="2139527" cy="2692687"/>
            <a:chOff x="8951399" y="2786514"/>
            <a:chExt cx="2139830" cy="2693069"/>
          </a:xfrm>
        </p:grpSpPr>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3618" t="4098" r="5684" b="6142"/>
            <a:stretch/>
          </p:blipFill>
          <p:spPr>
            <a:xfrm>
              <a:off x="9040513" y="2786514"/>
              <a:ext cx="2050716" cy="2050716"/>
            </a:xfrm>
            <a:prstGeom prst="ellipse">
              <a:avLst/>
            </a:prstGeom>
          </p:spPr>
        </p:pic>
        <p:sp>
          <p:nvSpPr>
            <p:cNvPr id="14" name="TextBox 13"/>
            <p:cNvSpPr txBox="1"/>
            <p:nvPr/>
          </p:nvSpPr>
          <p:spPr>
            <a:xfrm>
              <a:off x="8951399" y="5112054"/>
              <a:ext cx="2130050" cy="367529"/>
            </a:xfrm>
            <a:prstGeom prst="rect">
              <a:avLst/>
            </a:prstGeom>
            <a:noFill/>
          </p:spPr>
          <p:txBody>
            <a:bodyPr wrap="none" rtlCol="0">
              <a:spAutoFit/>
            </a:bodyPr>
            <a:lstStyle/>
            <a:p>
              <a:pPr defTabSz="914367">
                <a:defRPr/>
              </a:pPr>
              <a:r>
                <a:rPr lang="en-US" dirty="0">
                  <a:solidFill>
                    <a:srgbClr val="0078D7"/>
                  </a:solidFill>
                  <a:latin typeface="Segoe UI Light"/>
                  <a:cs typeface="Segoe UI" panose="020B0502040204020203" pitchFamily="34" charset="0"/>
                </a:rPr>
                <a:t>Automate approvals</a:t>
              </a:r>
            </a:p>
          </p:txBody>
        </p:sp>
      </p:grpSp>
    </p:spTree>
    <p:extLst>
      <p:ext uri="{BB962C8B-B14F-4D97-AF65-F5344CB8AC3E}">
        <p14:creationId xmlns:p14="http://schemas.microsoft.com/office/powerpoint/2010/main" val="33941711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5935F2-34A7-48AE-BBB0-E9A2770D835F}"/>
              </a:ext>
            </a:extLst>
          </p:cNvPr>
          <p:cNvSpPr>
            <a:spLocks noGrp="1"/>
          </p:cNvSpPr>
          <p:nvPr>
            <p:ph type="title"/>
          </p:nvPr>
        </p:nvSpPr>
        <p:spPr>
          <a:xfrm>
            <a:off x="585216" y="2534625"/>
            <a:ext cx="5510784" cy="997196"/>
          </a:xfrm>
        </p:spPr>
        <p:txBody>
          <a:bodyPr/>
          <a:lstStyle/>
          <a:p>
            <a:r>
              <a:rPr lang="en-US" dirty="0"/>
              <a:t>DEMO: Microsoft Power Automate Approvals</a:t>
            </a:r>
            <a:endParaRPr lang="en-CA" dirty="0"/>
          </a:p>
        </p:txBody>
      </p:sp>
    </p:spTree>
    <p:extLst>
      <p:ext uri="{BB962C8B-B14F-4D97-AF65-F5344CB8AC3E}">
        <p14:creationId xmlns:p14="http://schemas.microsoft.com/office/powerpoint/2010/main" val="150283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F98C226-C2F4-43A7-90E7-4516872F41FD}"/>
              </a:ext>
            </a:extLst>
          </p:cNvPr>
          <p:cNvPicPr>
            <a:picLocks noChangeAspect="1"/>
          </p:cNvPicPr>
          <p:nvPr/>
        </p:nvPicPr>
        <p:blipFill>
          <a:blip r:embed="rId2"/>
          <a:stretch>
            <a:fillRect/>
          </a:stretch>
        </p:blipFill>
        <p:spPr>
          <a:xfrm>
            <a:off x="2334095" y="1744167"/>
            <a:ext cx="7523809" cy="4123809"/>
          </a:xfrm>
          <a:prstGeom prst="rect">
            <a:avLst/>
          </a:prstGeom>
        </p:spPr>
      </p:pic>
    </p:spTree>
    <p:extLst>
      <p:ext uri="{BB962C8B-B14F-4D97-AF65-F5344CB8AC3E}">
        <p14:creationId xmlns:p14="http://schemas.microsoft.com/office/powerpoint/2010/main" val="107385186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B53CC2-D7F2-478C-A969-5F08A63D8BE1}"/>
              </a:ext>
            </a:extLst>
          </p:cNvPr>
          <p:cNvPicPr>
            <a:picLocks noChangeAspect="1"/>
          </p:cNvPicPr>
          <p:nvPr/>
        </p:nvPicPr>
        <p:blipFill>
          <a:blip r:embed="rId2"/>
          <a:stretch>
            <a:fillRect/>
          </a:stretch>
        </p:blipFill>
        <p:spPr>
          <a:xfrm>
            <a:off x="2525049" y="0"/>
            <a:ext cx="7141902" cy="6858000"/>
          </a:xfrm>
          <a:prstGeom prst="rect">
            <a:avLst/>
          </a:prstGeom>
        </p:spPr>
      </p:pic>
    </p:spTree>
    <p:extLst>
      <p:ext uri="{BB962C8B-B14F-4D97-AF65-F5344CB8AC3E}">
        <p14:creationId xmlns:p14="http://schemas.microsoft.com/office/powerpoint/2010/main" val="121436952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8167A2-4A92-457C-9CDE-917EF775ABFA}"/>
              </a:ext>
            </a:extLst>
          </p:cNvPr>
          <p:cNvPicPr>
            <a:picLocks noChangeAspect="1"/>
          </p:cNvPicPr>
          <p:nvPr/>
        </p:nvPicPr>
        <p:blipFill>
          <a:blip r:embed="rId2"/>
          <a:stretch>
            <a:fillRect/>
          </a:stretch>
        </p:blipFill>
        <p:spPr>
          <a:xfrm>
            <a:off x="206675" y="1213849"/>
            <a:ext cx="11778650" cy="5350531"/>
          </a:xfrm>
          <a:prstGeom prst="rect">
            <a:avLst/>
          </a:prstGeom>
        </p:spPr>
      </p:pic>
    </p:spTree>
    <p:extLst>
      <p:ext uri="{BB962C8B-B14F-4D97-AF65-F5344CB8AC3E}">
        <p14:creationId xmlns:p14="http://schemas.microsoft.com/office/powerpoint/2010/main" val="26257180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F8F46D-7BAE-4CF0-9293-851B3D9F0845}"/>
              </a:ext>
            </a:extLst>
          </p:cNvPr>
          <p:cNvPicPr>
            <a:picLocks noChangeAspect="1"/>
          </p:cNvPicPr>
          <p:nvPr/>
        </p:nvPicPr>
        <p:blipFill>
          <a:blip r:embed="rId2"/>
          <a:stretch>
            <a:fillRect/>
          </a:stretch>
        </p:blipFill>
        <p:spPr>
          <a:xfrm>
            <a:off x="0" y="1465877"/>
            <a:ext cx="12192000" cy="4793512"/>
          </a:xfrm>
          <a:prstGeom prst="rect">
            <a:avLst/>
          </a:prstGeom>
        </p:spPr>
      </p:pic>
    </p:spTree>
    <p:extLst>
      <p:ext uri="{BB962C8B-B14F-4D97-AF65-F5344CB8AC3E}">
        <p14:creationId xmlns:p14="http://schemas.microsoft.com/office/powerpoint/2010/main" val="815026645"/>
      </p:ext>
    </p:extLst>
  </p:cSld>
  <p:clrMapOvr>
    <a:masterClrMapping/>
  </p:clrMapOvr>
  <p:transition>
    <p:fade/>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Light Gray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7DC80C9C-86B1-4F35-B460-A3753A68F4C0}"/>
    </a:ext>
  </a:extLst>
</a:theme>
</file>

<file path=ppt/theme/theme3.xml><?xml version="1.0" encoding="utf-8"?>
<a:theme xmlns:a="http://schemas.openxmlformats.org/drawingml/2006/main" name="Black Template">
  <a:themeElements>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E6C05D82-8231-4D94-9271-2A2C15F57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e4aa919a-b200-49cb-beca-4c7e0810321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78A2EBC6E34694C80F43E94FCA993B5" ma:contentTypeVersion="14" ma:contentTypeDescription="Create a new document." ma:contentTypeScope="" ma:versionID="1a7ced39ac191f9ec8deffde533b0c1c">
  <xsd:schema xmlns:xsd="http://www.w3.org/2001/XMLSchema" xmlns:xs="http://www.w3.org/2001/XMLSchema" xmlns:p="http://schemas.microsoft.com/office/2006/metadata/properties" xmlns:ns1="http://schemas.microsoft.com/sharepoint/v3" xmlns:ns2="e4aa919a-b200-49cb-beca-4c7e0810321e" xmlns:ns3="06670dda-0291-4061-b6e0-f6c0cb392c51" targetNamespace="http://schemas.microsoft.com/office/2006/metadata/properties" ma:root="true" ma:fieldsID="bedea8c8816a4e5934c808becd103583" ns1:_="" ns2:_="" ns3:_="">
    <xsd:import namespace="http://schemas.microsoft.com/sharepoint/v3"/>
    <xsd:import namespace="e4aa919a-b200-49cb-beca-4c7e0810321e"/>
    <xsd:import namespace="06670dda-0291-4061-b6e0-f6c0cb392c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aa919a-b200-49cb-beca-4c7e081032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670dda-0291-4061-b6e0-f6c0cb392c5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schemas.openxmlformats.org/package/2006/metadata/core-properties"/>
    <ds:schemaRef ds:uri="http://www.w3.org/XML/1998/namespace"/>
    <ds:schemaRef ds:uri="http://purl.org/dc/terms/"/>
    <ds:schemaRef ds:uri="http://schemas.microsoft.com/sharepoint/v3"/>
    <ds:schemaRef ds:uri="http://schemas.microsoft.com/office/2006/metadata/properties"/>
    <ds:schemaRef ds:uri="http://purl.org/dc/elements/1.1/"/>
    <ds:schemaRef ds:uri="http://schemas.microsoft.com/office/infopath/2007/PartnerControls"/>
    <ds:schemaRef ds:uri="06670dda-0291-4061-b6e0-f6c0cb392c51"/>
    <ds:schemaRef ds:uri="e4aa919a-b200-49cb-beca-4c7e0810321e"/>
    <ds:schemaRef ds:uri="http://purl.org/dc/dcmitype/"/>
  </ds:schemaRefs>
</ds:datastoreItem>
</file>

<file path=customXml/itemProps2.xml><?xml version="1.0" encoding="utf-8"?>
<ds:datastoreItem xmlns:ds="http://schemas.openxmlformats.org/officeDocument/2006/customXml" ds:itemID="{0BB3C309-8520-4616-80FC-2CB10D5B8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4aa919a-b200-49cb-beca-4c7e0810321e"/>
    <ds:schemaRef ds:uri="06670dda-0291-4061-b6e0-f6c0cb392c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Microsoft_Ignite_The_Tour_2019_16x9_Breakout_Template</Template>
  <TotalTime>101</TotalTime>
  <Words>247</Words>
  <Application>Microsoft Office PowerPoint</Application>
  <PresentationFormat>Widescreen</PresentationFormat>
  <Paragraphs>32</Paragraphs>
  <Slides>13</Slides>
  <Notes>4</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13</vt:i4>
      </vt:variant>
    </vt:vector>
  </HeadingPairs>
  <TitlesOfParts>
    <vt:vector size="27" baseType="lpstr">
      <vt:lpstr>Arial</vt:lpstr>
      <vt:lpstr>Calibri</vt:lpstr>
      <vt:lpstr>Consolas</vt:lpstr>
      <vt:lpstr>FontAwesome</vt:lpstr>
      <vt:lpstr>Roboto Condensed</vt:lpstr>
      <vt:lpstr>Roboto Medium</vt:lpstr>
      <vt:lpstr>Segoe UI</vt:lpstr>
      <vt:lpstr>Segoe UI Light</vt:lpstr>
      <vt:lpstr>Segoe UI Semibold</vt:lpstr>
      <vt:lpstr>Segoe UI Semilight</vt:lpstr>
      <vt:lpstr>Wingdings</vt:lpstr>
      <vt:lpstr>White Template</vt:lpstr>
      <vt:lpstr>Light Gray Template</vt:lpstr>
      <vt:lpstr>Black Template</vt:lpstr>
      <vt:lpstr>PowerPoint Presentation</vt:lpstr>
      <vt:lpstr>Creating Approval Flows with Microsoft Power Automate</vt:lpstr>
      <vt:lpstr>PowerPoint Presentation</vt:lpstr>
      <vt:lpstr>PowerPoint Presentation</vt:lpstr>
      <vt:lpstr>DEMO: Microsoft Power Automate Approvals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Vlad Catrinescu</dc:creator>
  <cp:keywords>Microsoft Ignite The Tour FY20</cp:keywords>
  <dc:description/>
  <cp:lastModifiedBy>Vlad Catrinescu</cp:lastModifiedBy>
  <cp:revision>26</cp:revision>
  <dcterms:created xsi:type="dcterms:W3CDTF">2020-01-06T15:36:57Z</dcterms:created>
  <dcterms:modified xsi:type="dcterms:W3CDTF">2020-01-08T18:52:00Z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0x010100778A2EBC6E34694C80F43E94FCA993B5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