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0"/>
  </p:notesMasterIdLst>
  <p:handoutMasterIdLst>
    <p:handoutMasterId r:id="rId21"/>
  </p:handoutMasterIdLst>
  <p:sldIdLst>
    <p:sldId id="1720" r:id="rId7"/>
    <p:sldId id="1994" r:id="rId8"/>
    <p:sldId id="2801" r:id="rId9"/>
    <p:sldId id="267" r:id="rId10"/>
    <p:sldId id="2802" r:id="rId11"/>
    <p:sldId id="2803" r:id="rId12"/>
    <p:sldId id="2804" r:id="rId13"/>
    <p:sldId id="2805" r:id="rId14"/>
    <p:sldId id="2806" r:id="rId15"/>
    <p:sldId id="2807" r:id="rId16"/>
    <p:sldId id="2808" r:id="rId17"/>
    <p:sldId id="2809" r:id="rId18"/>
    <p:sldId id="1574"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4"/>
            <p14:sldId id="2801"/>
            <p14:sldId id="267"/>
            <p14:sldId id="2802"/>
            <p14:sldId id="2803"/>
            <p14:sldId id="2804"/>
            <p14:sldId id="2805"/>
            <p14:sldId id="2806"/>
            <p14:sldId id="2807"/>
            <p14:sldId id="2808"/>
            <p14:sldId id="2809"/>
            <p14:sldId id="1574"/>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92041" autoAdjust="0"/>
  </p:normalViewPr>
  <p:slideViewPr>
    <p:cSldViewPr snapToGrid="0">
      <p:cViewPr>
        <p:scale>
          <a:sx n="75" d="100"/>
          <a:sy n="75" d="100"/>
        </p:scale>
        <p:origin x="1440" y="73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1/7/2020 3:58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1/7/2020 3:58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1/7/2020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12285D-B62D-0345-9A0E-5D91D31CA9B6}"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77904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706D019-A458-4E87-ACC4-E001A88BB1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227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1/7/2020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75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6093203"/>
            <a:ext cx="5865571" cy="764797"/>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58364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B539C-BFA2-4DE2-88D4-1D780982F361}"/>
              </a:ext>
            </a:extLst>
          </p:cNvPr>
          <p:cNvPicPr>
            <a:picLocks noChangeAspect="1"/>
          </p:cNvPicPr>
          <p:nvPr/>
        </p:nvPicPr>
        <p:blipFill>
          <a:blip r:embed="rId2"/>
          <a:stretch>
            <a:fillRect/>
          </a:stretch>
        </p:blipFill>
        <p:spPr>
          <a:xfrm>
            <a:off x="0" y="830193"/>
            <a:ext cx="12192000" cy="5570607"/>
          </a:xfrm>
          <a:prstGeom prst="rect">
            <a:avLst/>
          </a:prstGeom>
        </p:spPr>
      </p:pic>
    </p:spTree>
    <p:extLst>
      <p:ext uri="{BB962C8B-B14F-4D97-AF65-F5344CB8AC3E}">
        <p14:creationId xmlns:p14="http://schemas.microsoft.com/office/powerpoint/2010/main" val="10763713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EF0F31-DA3F-4B4E-8346-D20B96FD49DE}"/>
              </a:ext>
            </a:extLst>
          </p:cNvPr>
          <p:cNvPicPr>
            <a:picLocks noChangeAspect="1"/>
          </p:cNvPicPr>
          <p:nvPr/>
        </p:nvPicPr>
        <p:blipFill>
          <a:blip r:embed="rId2"/>
          <a:stretch>
            <a:fillRect/>
          </a:stretch>
        </p:blipFill>
        <p:spPr>
          <a:xfrm>
            <a:off x="2836632" y="0"/>
            <a:ext cx="6518735" cy="6858000"/>
          </a:xfrm>
          <a:prstGeom prst="rect">
            <a:avLst/>
          </a:prstGeom>
        </p:spPr>
      </p:pic>
    </p:spTree>
    <p:extLst>
      <p:ext uri="{BB962C8B-B14F-4D97-AF65-F5344CB8AC3E}">
        <p14:creationId xmlns:p14="http://schemas.microsoft.com/office/powerpoint/2010/main" val="1617469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A4EB-5475-4A05-9E99-2A0981CAD1D3}"/>
              </a:ext>
            </a:extLst>
          </p:cNvPr>
          <p:cNvSpPr>
            <a:spLocks noGrp="1"/>
          </p:cNvSpPr>
          <p:nvPr>
            <p:ph type="title"/>
          </p:nvPr>
        </p:nvSpPr>
        <p:spPr/>
        <p:txBody>
          <a:bodyPr/>
          <a:lstStyle/>
          <a:p>
            <a:endParaRPr lang="en-CA"/>
          </a:p>
        </p:txBody>
      </p:sp>
      <p:pic>
        <p:nvPicPr>
          <p:cNvPr id="3" name="Picture 2">
            <a:extLst>
              <a:ext uri="{FF2B5EF4-FFF2-40B4-BE49-F238E27FC236}">
                <a16:creationId xmlns:a16="http://schemas.microsoft.com/office/drawing/2014/main" id="{D62A55BB-C444-4098-B428-505F4E8CC948}"/>
              </a:ext>
            </a:extLst>
          </p:cNvPr>
          <p:cNvPicPr>
            <a:picLocks noChangeAspect="1"/>
          </p:cNvPicPr>
          <p:nvPr/>
        </p:nvPicPr>
        <p:blipFill>
          <a:blip r:embed="rId2"/>
          <a:stretch>
            <a:fillRect/>
          </a:stretch>
        </p:blipFill>
        <p:spPr>
          <a:xfrm>
            <a:off x="0" y="173047"/>
            <a:ext cx="12192000" cy="6511906"/>
          </a:xfrm>
          <a:prstGeom prst="rect">
            <a:avLst/>
          </a:prstGeom>
        </p:spPr>
      </p:pic>
    </p:spTree>
    <p:extLst>
      <p:ext uri="{BB962C8B-B14F-4D97-AF65-F5344CB8AC3E}">
        <p14:creationId xmlns:p14="http://schemas.microsoft.com/office/powerpoint/2010/main" val="18217953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dirty="0"/>
              <a:t>Thank you!</a:t>
            </a:r>
          </a:p>
        </p:txBody>
      </p:sp>
      <p:grpSp>
        <p:nvGrpSpPr>
          <p:cNvPr id="18" name="Group 17">
            <a:extLst>
              <a:ext uri="{FF2B5EF4-FFF2-40B4-BE49-F238E27FC236}">
                <a16:creationId xmlns:a16="http://schemas.microsoft.com/office/drawing/2014/main" id="{15C0E31C-981F-486D-823D-8FCAFEDB88FD}"/>
              </a:ext>
            </a:extLst>
          </p:cNvPr>
          <p:cNvGrpSpPr/>
          <p:nvPr/>
        </p:nvGrpSpPr>
        <p:grpSpPr>
          <a:xfrm>
            <a:off x="490404" y="1525572"/>
            <a:ext cx="4383046" cy="680880"/>
            <a:chOff x="310872" y="1287794"/>
            <a:chExt cx="5297660" cy="822960"/>
          </a:xfrm>
        </p:grpSpPr>
        <p:pic>
          <p:nvPicPr>
            <p:cNvPr id="4" name="Picture 3">
              <a:extLst>
                <a:ext uri="{FF2B5EF4-FFF2-40B4-BE49-F238E27FC236}">
                  <a16:creationId xmlns:a16="http://schemas.microsoft.com/office/drawing/2014/main" id="{572713BD-43B4-46C6-95CF-26B6F5CA91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72" y="1287794"/>
              <a:ext cx="822960" cy="822960"/>
            </a:xfrm>
            <a:prstGeom prst="rect">
              <a:avLst/>
            </a:prstGeom>
          </p:spPr>
        </p:pic>
        <p:sp>
          <p:nvSpPr>
            <p:cNvPr id="6" name="TextBox 5">
              <a:extLst>
                <a:ext uri="{FF2B5EF4-FFF2-40B4-BE49-F238E27FC236}">
                  <a16:creationId xmlns:a16="http://schemas.microsoft.com/office/drawing/2014/main" id="{1C0E083F-5CA2-413F-949E-5E5F51EFD205}"/>
                </a:ext>
              </a:extLst>
            </p:cNvPr>
            <p:cNvSpPr txBox="1"/>
            <p:nvPr/>
          </p:nvSpPr>
          <p:spPr>
            <a:xfrm>
              <a:off x="1169664" y="1437664"/>
              <a:ext cx="4438868" cy="558001"/>
            </a:xfrm>
            <a:prstGeom prst="rect">
              <a:avLst/>
            </a:prstGeom>
            <a:noFill/>
          </p:spPr>
          <p:txBody>
            <a:bodyPr wrap="square" rtlCol="0">
              <a:spAutoFit/>
            </a:bodyPr>
            <a:lstStyle/>
            <a:p>
              <a:pPr defTabSz="1348370">
                <a:defRPr/>
              </a:pPr>
              <a:r>
                <a:rPr lang="en-US" sz="2400" dirty="0">
                  <a:solidFill>
                    <a:schemeClr val="tx2"/>
                  </a:solidFill>
                  <a:latin typeface="Roboto Condensed"/>
                </a:rPr>
                <a:t>@vladcatrinescu</a:t>
              </a:r>
            </a:p>
          </p:txBody>
        </p:sp>
      </p:grpSp>
      <p:grpSp>
        <p:nvGrpSpPr>
          <p:cNvPr id="15" name="Group 14">
            <a:extLst>
              <a:ext uri="{FF2B5EF4-FFF2-40B4-BE49-F238E27FC236}">
                <a16:creationId xmlns:a16="http://schemas.microsoft.com/office/drawing/2014/main" id="{DC5F7D14-AAA1-402F-AD0F-82145CB6DE67}"/>
              </a:ext>
            </a:extLst>
          </p:cNvPr>
          <p:cNvGrpSpPr/>
          <p:nvPr/>
        </p:nvGrpSpPr>
        <p:grpSpPr>
          <a:xfrm>
            <a:off x="486163" y="2542196"/>
            <a:ext cx="5390766" cy="680880"/>
            <a:chOff x="310871" y="2207432"/>
            <a:chExt cx="6515662" cy="822960"/>
          </a:xfrm>
        </p:grpSpPr>
        <p:pic>
          <p:nvPicPr>
            <p:cNvPr id="3" name="Picture 2">
              <a:extLst>
                <a:ext uri="{FF2B5EF4-FFF2-40B4-BE49-F238E27FC236}">
                  <a16:creationId xmlns:a16="http://schemas.microsoft.com/office/drawing/2014/main" id="{2B5E3930-3465-4C40-857D-6181AA7BC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871" y="2207432"/>
              <a:ext cx="822960" cy="822960"/>
            </a:xfrm>
            <a:prstGeom prst="rect">
              <a:avLst/>
            </a:prstGeom>
          </p:spPr>
        </p:pic>
        <p:sp>
          <p:nvSpPr>
            <p:cNvPr id="7" name="TextBox 6">
              <a:extLst>
                <a:ext uri="{FF2B5EF4-FFF2-40B4-BE49-F238E27FC236}">
                  <a16:creationId xmlns:a16="http://schemas.microsoft.com/office/drawing/2014/main" id="{B6A46285-E634-4B4B-B18D-3F18303EA712}"/>
                </a:ext>
              </a:extLst>
            </p:cNvPr>
            <p:cNvSpPr txBox="1"/>
            <p:nvPr/>
          </p:nvSpPr>
          <p:spPr>
            <a:xfrm>
              <a:off x="1169664" y="238808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http://ca.linkedin.com/in/vladcatrinescu</a:t>
              </a:r>
            </a:p>
          </p:txBody>
        </p:sp>
      </p:grpSp>
      <p:grpSp>
        <p:nvGrpSpPr>
          <p:cNvPr id="13" name="Group 12">
            <a:extLst>
              <a:ext uri="{FF2B5EF4-FFF2-40B4-BE49-F238E27FC236}">
                <a16:creationId xmlns:a16="http://schemas.microsoft.com/office/drawing/2014/main" id="{78A67EEE-4B39-4EE1-A4BC-C16FB0DD70D5}"/>
              </a:ext>
            </a:extLst>
          </p:cNvPr>
          <p:cNvGrpSpPr/>
          <p:nvPr/>
        </p:nvGrpSpPr>
        <p:grpSpPr>
          <a:xfrm>
            <a:off x="485389" y="3558820"/>
            <a:ext cx="5387055" cy="680880"/>
            <a:chOff x="315356" y="3156774"/>
            <a:chExt cx="6511177" cy="822960"/>
          </a:xfrm>
        </p:grpSpPr>
        <p:pic>
          <p:nvPicPr>
            <p:cNvPr id="5" name="Picture 4">
              <a:extLst>
                <a:ext uri="{FF2B5EF4-FFF2-40B4-BE49-F238E27FC236}">
                  <a16:creationId xmlns:a16="http://schemas.microsoft.com/office/drawing/2014/main" id="{2D557937-F0B8-450B-ACDF-D881CBFA9D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5356" y="3156774"/>
              <a:ext cx="822960" cy="822960"/>
            </a:xfrm>
            <a:prstGeom prst="rect">
              <a:avLst/>
            </a:prstGeom>
          </p:spPr>
        </p:pic>
        <p:sp>
          <p:nvSpPr>
            <p:cNvPr id="8" name="TextBox 7">
              <a:extLst>
                <a:ext uri="{FF2B5EF4-FFF2-40B4-BE49-F238E27FC236}">
                  <a16:creationId xmlns:a16="http://schemas.microsoft.com/office/drawing/2014/main" id="{36FB3DDA-7BD1-4BA6-92EB-86316C4D181A}"/>
                </a:ext>
              </a:extLst>
            </p:cNvPr>
            <p:cNvSpPr txBox="1"/>
            <p:nvPr/>
          </p:nvSpPr>
          <p:spPr>
            <a:xfrm>
              <a:off x="1169664" y="3337422"/>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www.VladTalksTech.com</a:t>
              </a:r>
            </a:p>
          </p:txBody>
        </p:sp>
      </p:grpSp>
      <p:grpSp>
        <p:nvGrpSpPr>
          <p:cNvPr id="12" name="Group 11">
            <a:extLst>
              <a:ext uri="{FF2B5EF4-FFF2-40B4-BE49-F238E27FC236}">
                <a16:creationId xmlns:a16="http://schemas.microsoft.com/office/drawing/2014/main" id="{5ACCDEA4-189B-4531-93D0-0169ADB24DB6}"/>
              </a:ext>
            </a:extLst>
          </p:cNvPr>
          <p:cNvGrpSpPr/>
          <p:nvPr/>
        </p:nvGrpSpPr>
        <p:grpSpPr>
          <a:xfrm>
            <a:off x="480442" y="4575444"/>
            <a:ext cx="5392002" cy="680880"/>
            <a:chOff x="310871" y="4325922"/>
            <a:chExt cx="6517156" cy="822960"/>
          </a:xfrm>
        </p:grpSpPr>
        <p:sp>
          <p:nvSpPr>
            <p:cNvPr id="10" name="TextBox 9">
              <a:extLst>
                <a:ext uri="{FF2B5EF4-FFF2-40B4-BE49-F238E27FC236}">
                  <a16:creationId xmlns:a16="http://schemas.microsoft.com/office/drawing/2014/main" id="{6D934EE1-CAD7-41D8-9054-69F91D7D3B34}"/>
                </a:ext>
              </a:extLst>
            </p:cNvPr>
            <p:cNvSpPr txBox="1"/>
            <p:nvPr/>
          </p:nvSpPr>
          <p:spPr>
            <a:xfrm>
              <a:off x="1171158" y="450657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pluralsight.com/authors/vlad-catrinescu</a:t>
              </a:r>
            </a:p>
          </p:txBody>
        </p:sp>
        <p:pic>
          <p:nvPicPr>
            <p:cNvPr id="14" name="Picture 13">
              <a:extLst>
                <a:ext uri="{FF2B5EF4-FFF2-40B4-BE49-F238E27FC236}">
                  <a16:creationId xmlns:a16="http://schemas.microsoft.com/office/drawing/2014/main" id="{FB9A601F-6F26-432A-AC52-EA44F58D930F}"/>
                </a:ext>
              </a:extLst>
            </p:cNvPr>
            <p:cNvPicPr>
              <a:picLocks noChangeAspect="1"/>
            </p:cNvPicPr>
            <p:nvPr/>
          </p:nvPicPr>
          <p:blipFill>
            <a:blip r:embed="rId6"/>
            <a:stretch>
              <a:fillRect/>
            </a:stretch>
          </p:blipFill>
          <p:spPr>
            <a:xfrm>
              <a:off x="310871" y="4325922"/>
              <a:ext cx="822960" cy="822960"/>
            </a:xfrm>
            <a:prstGeom prst="rect">
              <a:avLst/>
            </a:prstGeom>
          </p:spPr>
        </p:pic>
      </p:grpSp>
    </p:spTree>
    <p:extLst>
      <p:ext uri="{BB962C8B-B14F-4D97-AF65-F5344CB8AC3E}">
        <p14:creationId xmlns:p14="http://schemas.microsoft.com/office/powerpoint/2010/main" val="16668877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Creating Approval Flows with Microsoft Power Automate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677108"/>
          </a:xfrm>
        </p:spPr>
        <p:txBody>
          <a:bodyPr/>
          <a:lstStyle/>
          <a:p>
            <a:r>
              <a:rPr lang="en-US" dirty="0"/>
              <a:t>Vlad Catrinescu</a:t>
            </a:r>
          </a:p>
          <a:p>
            <a:r>
              <a:rPr lang="en-US" dirty="0"/>
              <a:t>Product Evangelist @ Valo Intranet  | Microsoft MVP</a:t>
            </a: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98419" y="4386502"/>
            <a:ext cx="4669635" cy="738664"/>
          </a:xfrm>
          <a:prstGeom prst="rect">
            <a:avLst/>
          </a:prstGeom>
          <a:noFill/>
        </p:spPr>
        <p:txBody>
          <a:bodyPr wrap="square" lIns="0" tIns="0" rIns="0" bIns="0" rtlCol="0">
            <a:spAutoFit/>
          </a:bodyPr>
          <a:lstStyle/>
          <a:p>
            <a:pPr algn="ctr" defTabSz="914224">
              <a:defRPr/>
            </a:pPr>
            <a:r>
              <a:rPr lang="en-US" sz="1600" kern="0" dirty="0">
                <a:solidFill>
                  <a:srgbClr val="FFFFFF"/>
                </a:solidFill>
                <a:latin typeface="Roboto Condensed"/>
              </a:rPr>
              <a:t>There are many variations of passages of lorem ipsum available, but the majority have suffered alteration</a:t>
            </a:r>
            <a:br>
              <a:rPr lang="en-US" sz="1600" kern="0" dirty="0">
                <a:solidFill>
                  <a:srgbClr val="FFFFFF"/>
                </a:solidFill>
                <a:latin typeface="Roboto Condensed"/>
              </a:rPr>
            </a:br>
            <a:r>
              <a:rPr lang="en-US" sz="1600" kern="0" dirty="0">
                <a:solidFill>
                  <a:srgbClr val="FFFFFF"/>
                </a:solidFill>
                <a:latin typeface="Roboto Condensed"/>
              </a:rPr>
              <a:t>in some form, by injected humour</a:t>
            </a:r>
          </a:p>
        </p:txBody>
      </p:sp>
      <p:sp>
        <p:nvSpPr>
          <p:cNvPr id="40" name="Rectangle 39"/>
          <p:cNvSpPr/>
          <p:nvPr/>
        </p:nvSpPr>
        <p:spPr>
          <a:xfrm>
            <a:off x="746344" y="3618520"/>
            <a:ext cx="4373775" cy="582960"/>
          </a:xfrm>
          <a:prstGeom prst="rect">
            <a:avLst/>
          </a:prstGeom>
        </p:spPr>
        <p:txBody>
          <a:bodyPr wrap="none">
            <a:spAutoFit/>
          </a:bodyPr>
          <a:lstStyle/>
          <a:p>
            <a:pPr algn="ctr" defTabSz="914224">
              <a:defRPr/>
            </a:pPr>
            <a:r>
              <a:rPr lang="en-US" sz="3200" b="1" kern="0" dirty="0">
                <a:solidFill>
                  <a:srgbClr val="FFFFFF"/>
                </a:solidFill>
                <a:latin typeface="Roboto Condensed"/>
              </a:rPr>
              <a:t>THE KEY IS ALWAYS YOU!</a:t>
            </a:r>
          </a:p>
        </p:txBody>
      </p:sp>
      <p:cxnSp>
        <p:nvCxnSpPr>
          <p:cNvPr id="42" name="Straight Connector 41"/>
          <p:cNvCxnSpPr/>
          <p:nvPr/>
        </p:nvCxnSpPr>
        <p:spPr>
          <a:xfrm>
            <a:off x="1836552" y="4232905"/>
            <a:ext cx="21933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383157" y="3433157"/>
            <a:ext cx="5533951" cy="1156091"/>
            <a:chOff x="4787397" y="1800862"/>
            <a:chExt cx="4151052" cy="867191"/>
          </a:xfrm>
        </p:grpSpPr>
        <p:sp>
          <p:nvSpPr>
            <p:cNvPr id="45" name="TextBox 44"/>
            <p:cNvSpPr txBox="1"/>
            <p:nvPr/>
          </p:nvSpPr>
          <p:spPr>
            <a:xfrm>
              <a:off x="5689178" y="1818431"/>
              <a:ext cx="3249271" cy="849622"/>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Pluralsight 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Creating video content for one of the most popular and </a:t>
              </a:r>
              <a:r>
                <a:rPr lang="en-US" sz="1733" b="1" kern="0" dirty="0">
                  <a:solidFill>
                    <a:srgbClr val="0070C0"/>
                  </a:solidFill>
                  <a:latin typeface="Roboto Medium"/>
                </a:rPr>
                <a:t>best quality </a:t>
              </a:r>
              <a:r>
                <a:rPr lang="en-US" sz="1733" kern="0" dirty="0">
                  <a:solidFill>
                    <a:srgbClr val="52C3CB">
                      <a:lumMod val="25000"/>
                    </a:srgbClr>
                  </a:solidFill>
                  <a:latin typeface="Roboto Medium"/>
                </a:rPr>
                <a:t>online training sites.</a:t>
              </a:r>
            </a:p>
          </p:txBody>
        </p:sp>
        <p:grpSp>
          <p:nvGrpSpPr>
            <p:cNvPr id="53" name="Group 52"/>
            <p:cNvGrpSpPr/>
            <p:nvPr/>
          </p:nvGrpSpPr>
          <p:grpSpPr>
            <a:xfrm>
              <a:off x="4787397" y="1800862"/>
              <a:ext cx="685800" cy="685800"/>
              <a:chOff x="4771798" y="1787371"/>
              <a:chExt cx="685800" cy="685800"/>
            </a:xfrm>
            <a:blipFill>
              <a:blip r:embed="rId3"/>
              <a:stretch>
                <a:fillRect/>
              </a:stretch>
            </a:blipFill>
          </p:grpSpPr>
          <p:sp>
            <p:nvSpPr>
              <p:cNvPr id="35" name="Oval 34"/>
              <p:cNvSpPr/>
              <p:nvPr/>
            </p:nvSpPr>
            <p:spPr>
              <a:xfrm>
                <a:off x="4771798" y="1787371"/>
                <a:ext cx="685800" cy="685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733" kern="0" dirty="0">
                  <a:solidFill>
                    <a:srgbClr val="FFFFFF"/>
                  </a:solidFill>
                  <a:latin typeface="Roboto Condensed"/>
                </a:endParaRPr>
              </a:p>
            </p:txBody>
          </p:sp>
          <p:sp>
            <p:nvSpPr>
              <p:cNvPr id="52" name="Freeform 51"/>
              <p:cNvSpPr>
                <a:spLocks noEditPoints="1"/>
              </p:cNvSpPr>
              <p:nvPr/>
            </p:nvSpPr>
            <p:spPr bwMode="auto">
              <a:xfrm>
                <a:off x="4899566" y="2005256"/>
                <a:ext cx="363316" cy="312728"/>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grp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grpSp>
      <p:grpSp>
        <p:nvGrpSpPr>
          <p:cNvPr id="11" name="Group 10"/>
          <p:cNvGrpSpPr/>
          <p:nvPr/>
        </p:nvGrpSpPr>
        <p:grpSpPr>
          <a:xfrm>
            <a:off x="6342227" y="1014549"/>
            <a:ext cx="5551967" cy="1158787"/>
            <a:chOff x="4756695" y="760654"/>
            <a:chExt cx="4164566" cy="869214"/>
          </a:xfrm>
        </p:grpSpPr>
        <p:sp>
          <p:nvSpPr>
            <p:cNvPr id="30" name="TextBox 29"/>
            <p:cNvSpPr txBox="1"/>
            <p:nvPr/>
          </p:nvSpPr>
          <p:spPr>
            <a:xfrm>
              <a:off x="5671990" y="806352"/>
              <a:ext cx="3249271" cy="650079"/>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Office Apps and Services </a:t>
              </a:r>
              <a:br>
                <a:rPr lang="en-US" sz="1333" kern="0" dirty="0">
                  <a:solidFill>
                    <a:srgbClr val="262626">
                      <a:lumMod val="50000"/>
                      <a:lumOff val="50000"/>
                    </a:srgbClr>
                  </a:solidFill>
                  <a:latin typeface="Roboto Condensed"/>
                </a:rPr>
              </a:br>
              <a:r>
                <a:rPr lang="en-US" sz="1733" b="1" kern="0" dirty="0">
                  <a:solidFill>
                    <a:srgbClr val="0070C0"/>
                  </a:solidFill>
                  <a:latin typeface="Roboto Medium"/>
                </a:rPr>
                <a:t>SharePoint MVP </a:t>
              </a:r>
              <a:r>
                <a:rPr lang="en-US" sz="1733" kern="0" dirty="0">
                  <a:solidFill>
                    <a:srgbClr val="52C3CB">
                      <a:lumMod val="25000"/>
                    </a:srgbClr>
                  </a:solidFill>
                  <a:latin typeface="Roboto Medium"/>
                </a:rPr>
                <a:t>since 2013</a:t>
              </a:r>
              <a:br>
                <a:rPr lang="en-US" sz="1733" kern="0" dirty="0">
                  <a:solidFill>
                    <a:srgbClr val="52C3CB">
                      <a:lumMod val="25000"/>
                    </a:srgbClr>
                  </a:solidFill>
                  <a:latin typeface="Roboto Medium"/>
                </a:rPr>
              </a:br>
              <a:r>
                <a:rPr lang="en-US" sz="1733" b="1" kern="0" dirty="0">
                  <a:solidFill>
                    <a:srgbClr val="0070C0"/>
                  </a:solidFill>
                  <a:latin typeface="Roboto Medium"/>
                </a:rPr>
                <a:t>MCT Regional Lead - Canada</a:t>
              </a:r>
              <a:endParaRPr lang="en-US" sz="1733" kern="0" dirty="0">
                <a:solidFill>
                  <a:srgbClr val="52C3CB">
                    <a:lumMod val="25000"/>
                  </a:srgbClr>
                </a:solidFill>
                <a:latin typeface="Roboto Medium"/>
              </a:endParaRPr>
            </a:p>
          </p:txBody>
        </p:sp>
        <p:sp>
          <p:nvSpPr>
            <p:cNvPr id="49" name="Oval 48"/>
            <p:cNvSpPr/>
            <p:nvPr/>
          </p:nvSpPr>
          <p:spPr>
            <a:xfrm>
              <a:off x="4756695" y="760654"/>
              <a:ext cx="899426" cy="869214"/>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200" b="1" kern="0" dirty="0">
                <a:solidFill>
                  <a:srgbClr val="FFFFFF"/>
                </a:solidFill>
                <a:latin typeface="FontAwesome" pitchFamily="2" charset="0"/>
              </a:endParaRPr>
            </a:p>
          </p:txBody>
        </p:sp>
      </p:grpSp>
      <p:sp>
        <p:nvSpPr>
          <p:cNvPr id="58" name="Title 74"/>
          <p:cNvSpPr txBox="1">
            <a:spLocks/>
          </p:cNvSpPr>
          <p:nvPr/>
        </p:nvSpPr>
        <p:spPr>
          <a:xfrm>
            <a:off x="5865605" y="-83620"/>
            <a:ext cx="7517334" cy="471298"/>
          </a:xfrm>
          <a:prstGeom prst="rect">
            <a:avLst/>
          </a:prstGeom>
        </p:spPr>
        <p:txBody>
          <a:bodyPr/>
          <a:lstStyle>
            <a:lvl1pPr algn="l" defTabSz="914400" rtl="0" eaLnBrk="1" latinLnBrk="0" hangingPunct="1">
              <a:spcBef>
                <a:spcPct val="0"/>
              </a:spcBef>
              <a:buNone/>
              <a:defRPr sz="2800" b="1" kern="1200">
                <a:solidFill>
                  <a:schemeClr val="tx1">
                    <a:lumMod val="50000"/>
                    <a:lumOff val="50000"/>
                  </a:schemeClr>
                </a:solidFill>
                <a:latin typeface="+mj-lt"/>
                <a:ea typeface="+mj-ea"/>
                <a:cs typeface="+mj-cs"/>
              </a:defRPr>
            </a:lvl1pPr>
          </a:lstStyle>
          <a:p>
            <a:pPr defTabSz="914224">
              <a:defRPr/>
            </a:pPr>
            <a:r>
              <a:rPr lang="en-US" sz="3733" dirty="0">
                <a:solidFill>
                  <a:prstClr val="black"/>
                </a:solidFill>
                <a:latin typeface="Roboto Medium"/>
              </a:rPr>
              <a:t>About</a:t>
            </a:r>
            <a:r>
              <a:rPr lang="en-US" sz="3733" dirty="0">
                <a:solidFill>
                  <a:srgbClr val="262626">
                    <a:lumMod val="50000"/>
                    <a:lumOff val="50000"/>
                  </a:srgbClr>
                </a:solidFill>
                <a:latin typeface="Roboto Medium"/>
              </a:rPr>
              <a:t> </a:t>
            </a:r>
            <a:r>
              <a:rPr lang="en-US" sz="4266" dirty="0">
                <a:solidFill>
                  <a:srgbClr val="297FD5"/>
                </a:solidFill>
                <a:latin typeface="Roboto Medium"/>
              </a:rPr>
              <a:t>Vlad Catrinescu</a:t>
            </a:r>
          </a:p>
        </p:txBody>
      </p:sp>
      <p:grpSp>
        <p:nvGrpSpPr>
          <p:cNvPr id="9" name="Group 8"/>
          <p:cNvGrpSpPr/>
          <p:nvPr/>
        </p:nvGrpSpPr>
        <p:grpSpPr>
          <a:xfrm>
            <a:off x="6015181" y="6337591"/>
            <a:ext cx="2881864" cy="447736"/>
            <a:chOff x="4446638" y="4736924"/>
            <a:chExt cx="2161704" cy="335850"/>
          </a:xfrm>
        </p:grpSpPr>
        <p:pic>
          <p:nvPicPr>
            <p:cNvPr id="2050" name="Picture 2" descr="https://cdn.downdetector.com/static/uploads/c/300/a4e0b/twitter-logo_2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638" y="4736924"/>
              <a:ext cx="390523" cy="335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35638" y="4762478"/>
              <a:ext cx="1872704" cy="283380"/>
            </a:xfrm>
            <a:prstGeom prst="rect">
              <a:avLst/>
            </a:prstGeom>
            <a:noFill/>
          </p:spPr>
          <p:txBody>
            <a:bodyPr wrap="square" rtlCol="0">
              <a:spAutoFit/>
            </a:bodyPr>
            <a:lstStyle/>
            <a:p>
              <a:pPr defTabSz="914224">
                <a:defRPr/>
              </a:pPr>
              <a:r>
                <a:rPr lang="en-US" sz="1866" kern="0" dirty="0">
                  <a:solidFill>
                    <a:srgbClr val="52C3CB">
                      <a:lumMod val="25000"/>
                    </a:srgbClr>
                  </a:solidFill>
                  <a:latin typeface="Roboto Medium"/>
                </a:rPr>
                <a:t>@vladcatrinescu</a:t>
              </a:r>
            </a:p>
          </p:txBody>
        </p:sp>
      </p:grpSp>
      <p:grpSp>
        <p:nvGrpSpPr>
          <p:cNvPr id="10" name="Group 9"/>
          <p:cNvGrpSpPr/>
          <p:nvPr/>
        </p:nvGrpSpPr>
        <p:grpSpPr>
          <a:xfrm>
            <a:off x="8671521" y="6386335"/>
            <a:ext cx="2889527" cy="451040"/>
            <a:chOff x="6424894" y="4726888"/>
            <a:chExt cx="2167454" cy="338328"/>
          </a:xfrm>
        </p:grpSpPr>
        <p:pic>
          <p:nvPicPr>
            <p:cNvPr id="2052" name="Picture 4" descr="https://s.w.org/about/images/logos/wordpress-logo-notext-rg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4894" y="4726888"/>
              <a:ext cx="338328" cy="3383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63222" y="4731393"/>
              <a:ext cx="1829126" cy="300125"/>
            </a:xfrm>
            <a:prstGeom prst="rect">
              <a:avLst/>
            </a:prstGeom>
          </p:spPr>
          <p:txBody>
            <a:bodyPr wrap="none">
              <a:spAutoFit/>
            </a:bodyPr>
            <a:lstStyle/>
            <a:p>
              <a:pPr defTabSz="914224">
                <a:defRPr/>
              </a:pPr>
              <a:r>
                <a:rPr lang="en-US" sz="2000" kern="0" dirty="0">
                  <a:solidFill>
                    <a:srgbClr val="52C3CB">
                      <a:lumMod val="25000"/>
                    </a:srgbClr>
                  </a:solidFill>
                  <a:latin typeface="Roboto Medium"/>
                </a:rPr>
                <a:t>VladTalksTech.com</a:t>
              </a:r>
            </a:p>
          </p:txBody>
        </p:sp>
      </p:grpSp>
      <p:pic>
        <p:nvPicPr>
          <p:cNvPr id="8" name="Picture Placeholder 7"/>
          <p:cNvPicPr>
            <a:picLocks noGrp="1" noChangeAspect="1"/>
          </p:cNvPicPr>
          <p:nvPr>
            <p:ph type="pic" sz="quarter" idx="10"/>
          </p:nvPr>
        </p:nvPicPr>
        <p:blipFill rotWithShape="1">
          <a:blip r:embed="rId7" cstate="print">
            <a:extLst>
              <a:ext uri="{28A0092B-C50C-407E-A947-70E740481C1C}">
                <a14:useLocalDpi xmlns:a14="http://schemas.microsoft.com/office/drawing/2010/main" val="0"/>
              </a:ext>
            </a:extLst>
          </a:blip>
          <a:srcRect l="16256" t="-347" r="5765" b="347"/>
          <a:stretch/>
        </p:blipFill>
        <p:spPr>
          <a:xfrm rot="16200000">
            <a:off x="-521260" y="477693"/>
            <a:ext cx="6857028" cy="5862335"/>
          </a:xfrm>
        </p:spPr>
      </p:pic>
      <p:grpSp>
        <p:nvGrpSpPr>
          <p:cNvPr id="4" name="Group 3"/>
          <p:cNvGrpSpPr/>
          <p:nvPr/>
        </p:nvGrpSpPr>
        <p:grpSpPr>
          <a:xfrm>
            <a:off x="6446641" y="4736462"/>
            <a:ext cx="5470467" cy="1446940"/>
            <a:chOff x="6446690" y="4223046"/>
            <a:chExt cx="5471244" cy="1447142"/>
          </a:xfrm>
        </p:grpSpPr>
        <p:grpSp>
          <p:nvGrpSpPr>
            <p:cNvPr id="13" name="Group 12"/>
            <p:cNvGrpSpPr/>
            <p:nvPr/>
          </p:nvGrpSpPr>
          <p:grpSpPr>
            <a:xfrm>
              <a:off x="6546336" y="4270611"/>
              <a:ext cx="5371598" cy="1399577"/>
              <a:chOff x="4909751" y="3202950"/>
              <a:chExt cx="4028698" cy="1049680"/>
            </a:xfrm>
          </p:grpSpPr>
          <p:sp>
            <p:nvSpPr>
              <p:cNvPr id="24" name="TextBox 23"/>
              <p:cNvSpPr txBox="1"/>
              <p:nvPr/>
            </p:nvSpPr>
            <p:spPr>
              <a:xfrm>
                <a:off x="5689178" y="3202950"/>
                <a:ext cx="3249271" cy="1049680"/>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Author of the books “</a:t>
                </a:r>
                <a:r>
                  <a:rPr lang="en-US" sz="1733" b="1" kern="0" dirty="0">
                    <a:solidFill>
                      <a:srgbClr val="0070C0"/>
                    </a:solidFill>
                    <a:latin typeface="Roboto Medium"/>
                  </a:rPr>
                  <a:t>Deploying SharePoint 2016</a:t>
                </a:r>
                <a:r>
                  <a:rPr lang="en-US" sz="1733" kern="0" dirty="0">
                    <a:solidFill>
                      <a:srgbClr val="52C3CB">
                        <a:lumMod val="25000"/>
                      </a:srgbClr>
                    </a:solidFill>
                    <a:latin typeface="Roboto Medium"/>
                  </a:rPr>
                  <a:t>” &amp; “</a:t>
                </a:r>
                <a:r>
                  <a:rPr lang="en-US" sz="1733" b="1" kern="0" dirty="0">
                    <a:solidFill>
                      <a:srgbClr val="0070C0"/>
                    </a:solidFill>
                    <a:latin typeface="Roboto Medium"/>
                  </a:rPr>
                  <a:t>Essential PowerShell for Office 365</a:t>
                </a:r>
                <a:r>
                  <a:rPr lang="en-US" sz="1733" kern="0" dirty="0">
                    <a:solidFill>
                      <a:srgbClr val="52C3CB">
                        <a:lumMod val="25000"/>
                      </a:srgbClr>
                    </a:solidFill>
                    <a:latin typeface="Roboto Medium"/>
                  </a:rPr>
                  <a:t>” &amp; “</a:t>
                </a:r>
                <a:r>
                  <a:rPr lang="en-US" sz="1733" b="1" kern="0" dirty="0">
                    <a:solidFill>
                      <a:srgbClr val="0070C0"/>
                    </a:solidFill>
                    <a:latin typeface="Roboto Medium"/>
                  </a:rPr>
                  <a:t>Deploying SharePoint 2019</a:t>
                </a:r>
                <a:r>
                  <a:rPr lang="en-US" sz="1733" kern="0" dirty="0">
                    <a:solidFill>
                      <a:srgbClr val="52C3CB">
                        <a:lumMod val="25000"/>
                      </a:srgbClr>
                    </a:solidFill>
                    <a:latin typeface="Roboto Medium"/>
                  </a:rPr>
                  <a:t>”  for Apress</a:t>
                </a:r>
              </a:p>
            </p:txBody>
          </p:sp>
          <p:sp>
            <p:nvSpPr>
              <p:cNvPr id="54" name="Freeform 5"/>
              <p:cNvSpPr>
                <a:spLocks noEditPoints="1"/>
              </p:cNvSpPr>
              <p:nvPr/>
            </p:nvSpPr>
            <p:spPr bwMode="auto">
              <a:xfrm>
                <a:off x="4909751" y="3398193"/>
                <a:ext cx="374145" cy="374144"/>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pic>
          <p:nvPicPr>
            <p:cNvPr id="1026" name="Picture 2" descr="https://pbs.twimg.com/profile_images/1143172110/NewApressLogo_300x300_400x40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690" y="4223046"/>
              <a:ext cx="914400" cy="914400"/>
            </a:xfrm>
            <a:prstGeom prst="ellipse">
              <a:avLst/>
            </a:prstGeom>
            <a:ln w="63500" cap="rnd">
              <a:solidFill>
                <a:srgbClr val="000105"/>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401E646E-5397-4F52-8920-09C32092F9EC}"/>
              </a:ext>
            </a:extLst>
          </p:cNvPr>
          <p:cNvGrpSpPr/>
          <p:nvPr/>
        </p:nvGrpSpPr>
        <p:grpSpPr>
          <a:xfrm>
            <a:off x="6400460" y="2309948"/>
            <a:ext cx="5483599" cy="914270"/>
            <a:chOff x="4792110" y="1628949"/>
            <a:chExt cx="4113283" cy="685800"/>
          </a:xfrm>
        </p:grpSpPr>
        <p:sp>
          <p:nvSpPr>
            <p:cNvPr id="28" name="TextBox 27">
              <a:extLst>
                <a:ext uri="{FF2B5EF4-FFF2-40B4-BE49-F238E27FC236}">
                  <a16:creationId xmlns:a16="http://schemas.microsoft.com/office/drawing/2014/main" id="{E2FB764F-8ACF-41E6-A30E-B03801DB0B55}"/>
                </a:ext>
              </a:extLst>
            </p:cNvPr>
            <p:cNvSpPr txBox="1"/>
            <p:nvPr/>
          </p:nvSpPr>
          <p:spPr>
            <a:xfrm>
              <a:off x="5656122" y="1736508"/>
              <a:ext cx="3249271" cy="449495"/>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Product Evangelist</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Working for </a:t>
              </a:r>
              <a:r>
                <a:rPr lang="en-US" sz="1733" b="1" kern="0" dirty="0" err="1">
                  <a:solidFill>
                    <a:srgbClr val="0070C0"/>
                  </a:solidFill>
                  <a:latin typeface="Roboto Medium"/>
                </a:rPr>
                <a:t>Valo</a:t>
              </a:r>
              <a:r>
                <a:rPr lang="en-US" sz="1733" b="1" kern="0" dirty="0">
                  <a:solidFill>
                    <a:srgbClr val="0070C0"/>
                  </a:solidFill>
                  <a:latin typeface="Roboto Medium"/>
                </a:rPr>
                <a:t> Intranet</a:t>
              </a:r>
              <a:endParaRPr lang="en-US" sz="1733" kern="0" dirty="0">
                <a:solidFill>
                  <a:srgbClr val="52C3CB">
                    <a:lumMod val="25000"/>
                  </a:srgbClr>
                </a:solidFill>
                <a:latin typeface="Roboto Medium"/>
              </a:endParaRPr>
            </a:p>
          </p:txBody>
        </p:sp>
        <p:pic>
          <p:nvPicPr>
            <p:cNvPr id="31" name="Picture 2" descr="https://www.valointranet.com/wp-content/themes/valo/images/valo-twitter-image.png">
              <a:extLst>
                <a:ext uri="{FF2B5EF4-FFF2-40B4-BE49-F238E27FC236}">
                  <a16:creationId xmlns:a16="http://schemas.microsoft.com/office/drawing/2014/main" id="{F3A1F5F1-27FF-4534-81E4-A803C784D77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2110" y="1628949"/>
              <a:ext cx="685800" cy="685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10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outVertical)">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2092" y="1114594"/>
            <a:ext cx="10927814" cy="1159511"/>
          </a:xfrm>
          <a:prstGeom prst="rect">
            <a:avLst/>
          </a:prstGeom>
          <a:noFill/>
        </p:spPr>
        <p:txBody>
          <a:bodyPr wrap="square" rtlCol="0">
            <a:spAutoFit/>
          </a:bodyPr>
          <a:lstStyle/>
          <a:p>
            <a:pPr algn="ctr" defTabSz="914367">
              <a:defRPr/>
            </a:pPr>
            <a:r>
              <a:rPr lang="en-US" sz="3400" dirty="0">
                <a:solidFill>
                  <a:srgbClr val="353535"/>
                </a:solidFill>
                <a:latin typeface="Segoe UI Semilight"/>
                <a:cs typeface="Segoe UI Light" panose="020B0502040204020203" pitchFamily="34" charset="0"/>
              </a:rPr>
              <a:t>Microsoft Power Automate helps </a:t>
            </a:r>
            <a:r>
              <a:rPr lang="en-US" sz="3400" b="1" u="sng" dirty="0">
                <a:solidFill>
                  <a:srgbClr val="353535"/>
                </a:solidFill>
                <a:latin typeface="Segoe UI Semilight"/>
                <a:cs typeface="Segoe UI Light" panose="020B0502040204020203" pitchFamily="34" charset="0"/>
              </a:rPr>
              <a:t>non-developers </a:t>
            </a:r>
            <a:r>
              <a:rPr lang="en-US" sz="3400" dirty="0">
                <a:solidFill>
                  <a:srgbClr val="353535"/>
                </a:solidFill>
                <a:latin typeface="Segoe UI Semilight"/>
                <a:cs typeface="Segoe UI Light" panose="020B0502040204020203" pitchFamily="34" charset="0"/>
              </a:rPr>
              <a:t>work smarter by automating workflows across services</a:t>
            </a:r>
          </a:p>
        </p:txBody>
      </p:sp>
      <p:grpSp>
        <p:nvGrpSpPr>
          <p:cNvPr id="17" name="Group 16"/>
          <p:cNvGrpSpPr/>
          <p:nvPr/>
        </p:nvGrpSpPr>
        <p:grpSpPr>
          <a:xfrm>
            <a:off x="1174979" y="2988708"/>
            <a:ext cx="2050425" cy="2692687"/>
            <a:chOff x="1174280" y="2786514"/>
            <a:chExt cx="2050716" cy="2693069"/>
          </a:xfrm>
        </p:grpSpPr>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l="7342" t="6511" r="8821" b="8019"/>
            <a:stretch/>
          </p:blipFill>
          <p:spPr>
            <a:xfrm>
              <a:off x="1174280" y="2786514"/>
              <a:ext cx="2050716" cy="2050716"/>
            </a:xfrm>
            <a:prstGeom prst="ellipse">
              <a:avLst/>
            </a:prstGeom>
          </p:spPr>
        </p:pic>
        <p:sp>
          <p:nvSpPr>
            <p:cNvPr id="11" name="TextBox 10"/>
            <p:cNvSpPr txBox="1"/>
            <p:nvPr/>
          </p:nvSpPr>
          <p:spPr>
            <a:xfrm>
              <a:off x="1272942" y="5112054"/>
              <a:ext cx="1740202"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Get notifications</a:t>
              </a:r>
            </a:p>
          </p:txBody>
        </p:sp>
      </p:grpSp>
      <p:grpSp>
        <p:nvGrpSpPr>
          <p:cNvPr id="18" name="Group 17"/>
          <p:cNvGrpSpPr/>
          <p:nvPr/>
        </p:nvGrpSpPr>
        <p:grpSpPr>
          <a:xfrm>
            <a:off x="3772182" y="2988708"/>
            <a:ext cx="2050425" cy="2692687"/>
            <a:chOff x="3771853" y="2786514"/>
            <a:chExt cx="2050716" cy="2693069"/>
          </a:xfrm>
        </p:grpSpPr>
        <p:pic>
          <p:nvPicPr>
            <p:cNvPr id="7" name="Picture 6"/>
            <p:cNvPicPr>
              <a:picLocks noChangeAspect="1"/>
            </p:cNvPicPr>
            <p:nvPr/>
          </p:nvPicPr>
          <p:blipFill rotWithShape="1">
            <a:blip r:embed="rId4" cstate="email">
              <a:extLst>
                <a:ext uri="{28A0092B-C50C-407E-A947-70E740481C1C}">
                  <a14:useLocalDpi xmlns:a14="http://schemas.microsoft.com/office/drawing/2010/main"/>
                </a:ext>
              </a:extLst>
            </a:blip>
            <a:srcRect l="3252" t="3415" r="3929" b="4091"/>
            <a:stretch/>
          </p:blipFill>
          <p:spPr>
            <a:xfrm>
              <a:off x="3771853" y="2786514"/>
              <a:ext cx="2050716" cy="2050716"/>
            </a:xfrm>
            <a:prstGeom prst="ellipse">
              <a:avLst/>
            </a:prstGeom>
          </p:spPr>
        </p:pic>
        <p:sp>
          <p:nvSpPr>
            <p:cNvPr id="12" name="TextBox 11"/>
            <p:cNvSpPr txBox="1"/>
            <p:nvPr/>
          </p:nvSpPr>
          <p:spPr>
            <a:xfrm>
              <a:off x="4239881" y="5112054"/>
              <a:ext cx="1114660" cy="367529"/>
            </a:xfrm>
            <a:prstGeom prst="rect">
              <a:avLst/>
            </a:prstGeom>
            <a:noFill/>
          </p:spPr>
          <p:txBody>
            <a:bodyPr wrap="none" rtlCol="0">
              <a:spAutoFit/>
            </a:bodyPr>
            <a:lstStyle/>
            <a:p>
              <a:pPr defTabSz="914367">
                <a:defRPr/>
              </a:pPr>
              <a:r>
                <a:rPr lang="en-US" dirty="0">
                  <a:solidFill>
                    <a:srgbClr val="0078D7"/>
                  </a:solidFill>
                  <a:latin typeface="Segoe UI Light" panose="020B0502040204020203" pitchFamily="34" charset="0"/>
                  <a:cs typeface="Segoe UI Light" panose="020B0502040204020203" pitchFamily="34" charset="0"/>
                </a:rPr>
                <a:t>Copy files</a:t>
              </a:r>
            </a:p>
          </p:txBody>
        </p:sp>
      </p:grpSp>
      <p:grpSp>
        <p:nvGrpSpPr>
          <p:cNvPr id="19" name="Group 18"/>
          <p:cNvGrpSpPr/>
          <p:nvPr/>
        </p:nvGrpSpPr>
        <p:grpSpPr>
          <a:xfrm>
            <a:off x="6369388" y="2988709"/>
            <a:ext cx="2050425" cy="2692686"/>
            <a:chOff x="6369427" y="2786515"/>
            <a:chExt cx="2050716" cy="2693068"/>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2381" t="5263" r="4946" b="5217"/>
            <a:stretch/>
          </p:blipFill>
          <p:spPr>
            <a:xfrm>
              <a:off x="6369427" y="2786515"/>
              <a:ext cx="2050716" cy="2050714"/>
            </a:xfrm>
            <a:prstGeom prst="ellipse">
              <a:avLst/>
            </a:prstGeom>
          </p:spPr>
        </p:pic>
        <p:sp>
          <p:nvSpPr>
            <p:cNvPr id="13" name="TextBox 12"/>
            <p:cNvSpPr txBox="1"/>
            <p:nvPr/>
          </p:nvSpPr>
          <p:spPr>
            <a:xfrm>
              <a:off x="6698921" y="5112054"/>
              <a:ext cx="1325270"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Collect data</a:t>
              </a:r>
            </a:p>
          </p:txBody>
        </p:sp>
      </p:grpSp>
      <p:grpSp>
        <p:nvGrpSpPr>
          <p:cNvPr id="20" name="Group 19"/>
          <p:cNvGrpSpPr/>
          <p:nvPr/>
        </p:nvGrpSpPr>
        <p:grpSpPr>
          <a:xfrm>
            <a:off x="8950997" y="2988708"/>
            <a:ext cx="2139527" cy="2692687"/>
            <a:chOff x="8951399" y="2786514"/>
            <a:chExt cx="2139830" cy="2693069"/>
          </a:xfrm>
        </p:grpSpPr>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3618" t="4098" r="5684" b="6142"/>
            <a:stretch/>
          </p:blipFill>
          <p:spPr>
            <a:xfrm>
              <a:off x="9040513" y="2786514"/>
              <a:ext cx="2050716" cy="2050716"/>
            </a:xfrm>
            <a:prstGeom prst="ellipse">
              <a:avLst/>
            </a:prstGeom>
          </p:spPr>
        </p:pic>
        <p:sp>
          <p:nvSpPr>
            <p:cNvPr id="14" name="TextBox 13"/>
            <p:cNvSpPr txBox="1"/>
            <p:nvPr/>
          </p:nvSpPr>
          <p:spPr>
            <a:xfrm>
              <a:off x="8951399" y="5112054"/>
              <a:ext cx="2130050" cy="367529"/>
            </a:xfrm>
            <a:prstGeom prst="rect">
              <a:avLst/>
            </a:prstGeom>
            <a:noFill/>
          </p:spPr>
          <p:txBody>
            <a:bodyPr wrap="none" rtlCol="0">
              <a:spAutoFit/>
            </a:bodyPr>
            <a:lstStyle/>
            <a:p>
              <a:pPr defTabSz="914367">
                <a:defRPr/>
              </a:pPr>
              <a:r>
                <a:rPr lang="en-US" dirty="0">
                  <a:solidFill>
                    <a:srgbClr val="0078D7"/>
                  </a:solidFill>
                  <a:latin typeface="Segoe UI Light"/>
                  <a:cs typeface="Segoe UI" panose="020B0502040204020203" pitchFamily="34" charset="0"/>
                </a:rPr>
                <a:t>Automate approvals</a:t>
              </a:r>
            </a:p>
          </p:txBody>
        </p:sp>
      </p:grpSp>
    </p:spTree>
    <p:extLst>
      <p:ext uri="{BB962C8B-B14F-4D97-AF65-F5344CB8AC3E}">
        <p14:creationId xmlns:p14="http://schemas.microsoft.com/office/powerpoint/2010/main" val="3394171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5935F2-34A7-48AE-BBB0-E9A2770D835F}"/>
              </a:ext>
            </a:extLst>
          </p:cNvPr>
          <p:cNvSpPr>
            <a:spLocks noGrp="1"/>
          </p:cNvSpPr>
          <p:nvPr>
            <p:ph type="title"/>
          </p:nvPr>
        </p:nvSpPr>
        <p:spPr>
          <a:xfrm>
            <a:off x="585216" y="2534625"/>
            <a:ext cx="5510784" cy="997196"/>
          </a:xfrm>
        </p:spPr>
        <p:txBody>
          <a:bodyPr/>
          <a:lstStyle/>
          <a:p>
            <a:r>
              <a:rPr lang="en-US" dirty="0"/>
              <a:t>DEMO: Microsoft Power Automate Approvals</a:t>
            </a:r>
            <a:endParaRPr lang="en-CA" dirty="0"/>
          </a:p>
        </p:txBody>
      </p:sp>
    </p:spTree>
    <p:extLst>
      <p:ext uri="{BB962C8B-B14F-4D97-AF65-F5344CB8AC3E}">
        <p14:creationId xmlns:p14="http://schemas.microsoft.com/office/powerpoint/2010/main" val="15028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98C226-C2F4-43A7-90E7-4516872F41FD}"/>
              </a:ext>
            </a:extLst>
          </p:cNvPr>
          <p:cNvPicPr>
            <a:picLocks noChangeAspect="1"/>
          </p:cNvPicPr>
          <p:nvPr/>
        </p:nvPicPr>
        <p:blipFill>
          <a:blip r:embed="rId2"/>
          <a:stretch>
            <a:fillRect/>
          </a:stretch>
        </p:blipFill>
        <p:spPr>
          <a:xfrm>
            <a:off x="2334095" y="1744167"/>
            <a:ext cx="7523809" cy="4123809"/>
          </a:xfrm>
          <a:prstGeom prst="rect">
            <a:avLst/>
          </a:prstGeom>
        </p:spPr>
      </p:pic>
    </p:spTree>
    <p:extLst>
      <p:ext uri="{BB962C8B-B14F-4D97-AF65-F5344CB8AC3E}">
        <p14:creationId xmlns:p14="http://schemas.microsoft.com/office/powerpoint/2010/main" val="10738518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B53CC2-D7F2-478C-A969-5F08A63D8BE1}"/>
              </a:ext>
            </a:extLst>
          </p:cNvPr>
          <p:cNvPicPr>
            <a:picLocks noChangeAspect="1"/>
          </p:cNvPicPr>
          <p:nvPr/>
        </p:nvPicPr>
        <p:blipFill>
          <a:blip r:embed="rId2"/>
          <a:stretch>
            <a:fillRect/>
          </a:stretch>
        </p:blipFill>
        <p:spPr>
          <a:xfrm>
            <a:off x="2525049" y="0"/>
            <a:ext cx="7141902" cy="6858000"/>
          </a:xfrm>
          <a:prstGeom prst="rect">
            <a:avLst/>
          </a:prstGeom>
        </p:spPr>
      </p:pic>
    </p:spTree>
    <p:extLst>
      <p:ext uri="{BB962C8B-B14F-4D97-AF65-F5344CB8AC3E}">
        <p14:creationId xmlns:p14="http://schemas.microsoft.com/office/powerpoint/2010/main" val="1214369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167A2-4A92-457C-9CDE-917EF775ABFA}"/>
              </a:ext>
            </a:extLst>
          </p:cNvPr>
          <p:cNvPicPr>
            <a:picLocks noChangeAspect="1"/>
          </p:cNvPicPr>
          <p:nvPr/>
        </p:nvPicPr>
        <p:blipFill>
          <a:blip r:embed="rId2"/>
          <a:stretch>
            <a:fillRect/>
          </a:stretch>
        </p:blipFill>
        <p:spPr>
          <a:xfrm>
            <a:off x="206675" y="1213849"/>
            <a:ext cx="11778650" cy="5350531"/>
          </a:xfrm>
          <a:prstGeom prst="rect">
            <a:avLst/>
          </a:prstGeom>
        </p:spPr>
      </p:pic>
    </p:spTree>
    <p:extLst>
      <p:ext uri="{BB962C8B-B14F-4D97-AF65-F5344CB8AC3E}">
        <p14:creationId xmlns:p14="http://schemas.microsoft.com/office/powerpoint/2010/main" val="262571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8F46D-7BAE-4CF0-9293-851B3D9F0845}"/>
              </a:ext>
            </a:extLst>
          </p:cNvPr>
          <p:cNvPicPr>
            <a:picLocks noChangeAspect="1"/>
          </p:cNvPicPr>
          <p:nvPr/>
        </p:nvPicPr>
        <p:blipFill>
          <a:blip r:embed="rId2"/>
          <a:stretch>
            <a:fillRect/>
          </a:stretch>
        </p:blipFill>
        <p:spPr>
          <a:xfrm>
            <a:off x="0" y="1465877"/>
            <a:ext cx="12192000" cy="4793512"/>
          </a:xfrm>
          <a:prstGeom prst="rect">
            <a:avLst/>
          </a:prstGeom>
        </p:spPr>
      </p:pic>
    </p:spTree>
    <p:extLst>
      <p:ext uri="{BB962C8B-B14F-4D97-AF65-F5344CB8AC3E}">
        <p14:creationId xmlns:p14="http://schemas.microsoft.com/office/powerpoint/2010/main" val="815026645"/>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101</TotalTime>
  <Words>238</Words>
  <Application>Microsoft Office PowerPoint</Application>
  <PresentationFormat>Widescreen</PresentationFormat>
  <Paragraphs>31</Paragraphs>
  <Slides>13</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13</vt:i4>
      </vt:variant>
    </vt:vector>
  </HeadingPairs>
  <TitlesOfParts>
    <vt:vector size="27" baseType="lpstr">
      <vt:lpstr>Arial</vt:lpstr>
      <vt:lpstr>Calibri</vt:lpstr>
      <vt:lpstr>Consolas</vt:lpstr>
      <vt:lpstr>FontAwesome</vt:lpstr>
      <vt:lpstr>Roboto Condensed</vt:lpstr>
      <vt:lpstr>Roboto Medium</vt:lpstr>
      <vt:lpstr>Segoe UI</vt:lpstr>
      <vt:lpstr>Segoe UI Light</vt:lpstr>
      <vt:lpstr>Segoe UI Semibold</vt:lpstr>
      <vt:lpstr>Segoe UI Semilight</vt:lpstr>
      <vt:lpstr>Wingdings</vt:lpstr>
      <vt:lpstr>White Template</vt:lpstr>
      <vt:lpstr>Light Gray Template</vt:lpstr>
      <vt:lpstr>Black Template</vt:lpstr>
      <vt:lpstr>PowerPoint Presentation</vt:lpstr>
      <vt:lpstr>Creating Approval Flows with Microsoft Power Automate</vt:lpstr>
      <vt:lpstr>PowerPoint Presentation</vt:lpstr>
      <vt:lpstr>PowerPoint Presentation</vt:lpstr>
      <vt:lpstr>DEMO: Microsoft Power Automate Approvals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Vlad Catrinescu</dc:creator>
  <cp:keywords>Microsoft Ignite The Tour FY20</cp:keywords>
  <dc:description/>
  <cp:lastModifiedBy>Vlad Catrinescu</cp:lastModifiedBy>
  <cp:revision>25</cp:revision>
  <dcterms:created xsi:type="dcterms:W3CDTF">2020-01-06T15:36:57Z</dcterms:created>
  <dcterms:modified xsi:type="dcterms:W3CDTF">2020-01-07T22:38:12Z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