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9"/>
    <p:restoredTop sz="94759"/>
  </p:normalViewPr>
  <p:slideViewPr>
    <p:cSldViewPr snapToGrid="0">
      <p:cViewPr varScale="1">
        <p:scale>
          <a:sx n="116" d="100"/>
          <a:sy n="116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56D-80FA-EE3D-97F6-2CFBACAA7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81DF-AE29-1208-04D8-29242B8F5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4E1-6016-DB91-31FB-E7B7008D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1EAE-09C1-5978-9ED8-3E374095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868B-C63A-BB81-C2F1-BC33C917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C513-ABDF-3D27-8F9A-A4F0774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567EE-4C7E-3AC6-B926-1FB3A505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CD0C-5B0B-07FA-E4E0-051470C7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1040-2E6E-E225-E9E1-BB61D45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F227-0B35-4899-8503-19CCEE6D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4F797-FE2D-3254-D60C-9DC7A538B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772A-5544-E19C-F790-530DC821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A789-4E15-EBCA-305D-38D0C276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F747-56C4-9C21-18E1-4809D63C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6EFF-0940-3437-80B9-605625A1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068-15AB-9617-2228-E5E05D5C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99FC-51DE-7145-3712-162D9E92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40BD-7D67-E5D7-49B5-6A81800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D507-BAFD-2A62-DC1A-0EBCCA7A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D5F1-09E8-5068-FF29-3F2D8102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4401-EBE5-04E9-836C-563EB6D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FD50-4E70-45CB-6D29-C226FDC7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4F31-C32B-B2F8-CAC0-5C055DD8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EA65-67FD-B8F0-E32A-F4E1415D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FCF2-2675-34E3-05E9-C34F256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0260-7AFE-8418-6B70-CF2312DC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FF6A-C303-645B-A632-55DFC3B46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9B021-D17C-EC01-A471-26D1A9E7F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3A98-B025-9449-A4AA-DAA19E8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1210-58AD-0821-72CB-B1AD49F0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F8EE-A4D8-E828-A7E3-12C8B423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BC2-56DE-A2D6-F540-632F715A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61BB-399E-57C9-C0C1-A292448A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08C73-A4DE-D401-8936-A3068A9F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373D6-3997-598A-2107-C60E814E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568B-43A9-F7D9-4687-FC35135E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AAE05-317F-58AB-1130-A6456CE7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E9FB8-CE8E-DDAB-CBAE-1EC4DB7E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77D5D-D6F4-2005-A07F-D938EAA2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6872-13D1-060D-53CC-C048B813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5B879-2A06-1E32-B633-087CB0E8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F3EC-FF9E-0A93-3460-548CC395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D9B1-1056-8514-58FA-F778C2B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30D15-5D91-AC8A-80F2-EEBDD441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C80EB-C5FD-F38E-9D3B-2846BCD2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54B65-C856-1ED8-AB0D-EECD18F1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DC61-12B8-098F-BB94-2575AF99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19DF-0F14-316D-164F-5C44E8C3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84F5B-5F64-A5EF-F68D-879B458E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1CC1-9E1C-7FE8-8294-0DA11C1D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469B4-3607-C6E9-6A40-6BCB3315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613A-B074-7572-3370-945C7ED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25B8-725E-2471-CA15-C3BE6612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45DA8-E273-0D51-BA3A-38CDE9BC8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222BB-3DF5-C285-EB89-6B1081D9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CE36-9B44-7DA4-6F42-ACDE04C7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5F2E6-8283-6087-2483-5D5760A8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0DC4-9D7A-05D8-4DAA-69BE5E88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768C3-6812-21C3-F7EC-A72A17AD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F93C-3BF7-7522-5BD9-04D289B6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7A04-3A37-0C6E-C5AB-016BECB04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AC10-5AED-FA48-9DB6-591419059C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764F-0F03-1473-0798-A9DF3A38E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3F80-489C-233E-23D4-62148A91D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83EA0-D98A-5D4A-9DED-D106A408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2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DDDA-DB99-30E7-4355-B9C8C90D1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80BD-E781-B409-4B0B-5B7D24B97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Multi-Process and Multi-Threaded Web Servers</a:t>
            </a:r>
          </a:p>
        </p:txBody>
      </p:sp>
    </p:spTree>
    <p:extLst>
      <p:ext uri="{BB962C8B-B14F-4D97-AF65-F5344CB8AC3E}">
        <p14:creationId xmlns:p14="http://schemas.microsoft.com/office/powerpoint/2010/main" val="88625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C74-65C3-EFA7-204A-5A6F4E17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D908B-3F32-07D4-0FA8-B3D7A221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code for a </a:t>
            </a:r>
            <a:r>
              <a:rPr lang="en-US" dirty="0">
                <a:solidFill>
                  <a:srgbClr val="FF0000"/>
                </a:solidFill>
              </a:rPr>
              <a:t>multi-process</a:t>
            </a:r>
            <a:r>
              <a:rPr lang="en-US" dirty="0"/>
              <a:t> version of the server in the file </a:t>
            </a:r>
            <a:r>
              <a:rPr lang="en-US" i="1" dirty="0" err="1"/>
              <a:t>server_proc.c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Write code for a </a:t>
            </a:r>
            <a:r>
              <a:rPr lang="en-US" dirty="0">
                <a:solidFill>
                  <a:srgbClr val="FF0000"/>
                </a:solidFill>
              </a:rPr>
              <a:t>multi-threaded</a:t>
            </a:r>
            <a:r>
              <a:rPr lang="en-US" dirty="0"/>
              <a:t> version of the server in the file </a:t>
            </a:r>
            <a:r>
              <a:rPr lang="en-US" i="1" dirty="0" err="1"/>
              <a:t>server_thread.c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Write a </a:t>
            </a:r>
            <a:r>
              <a:rPr lang="en-US" dirty="0">
                <a:solidFill>
                  <a:srgbClr val="FF0000"/>
                </a:solidFill>
              </a:rPr>
              <a:t>1-2 page paper</a:t>
            </a:r>
          </a:p>
          <a:p>
            <a:pPr lvl="1"/>
            <a:r>
              <a:rPr lang="en-US" dirty="0"/>
              <a:t>Answer this question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</a:rPr>
              <a:t>Which implementation of the server is faster?</a:t>
            </a:r>
            <a:endParaRPr lang="en-US" dirty="0"/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Describe your experimental design, your results, and your conclusions in a 1-2 page paper. 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43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C617A-D0B1-3946-318C-0D071172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 version of the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6E3DF-CF2D-4439-CAD4-E0062E0AB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DF06D-528E-2F1F-C98F-B61D7414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i="1" dirty="0" err="1"/>
              <a:t>server_proc.c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3DF7D-5F1A-24FC-4C5C-567C070D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648705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>
                <a:solidFill>
                  <a:srgbClr val="FF0000"/>
                </a:solidFill>
              </a:rPr>
              <a:t>fork() </a:t>
            </a:r>
            <a:r>
              <a:rPr lang="en-US" dirty="0"/>
              <a:t>to create a </a:t>
            </a:r>
            <a:r>
              <a:rPr lang="en-US" dirty="0">
                <a:solidFill>
                  <a:srgbClr val="FF0000"/>
                </a:solidFill>
              </a:rPr>
              <a:t>worker process</a:t>
            </a:r>
            <a:endParaRPr lang="en-US" dirty="0"/>
          </a:p>
          <a:p>
            <a:r>
              <a:rPr lang="en-US" dirty="0"/>
              <a:t>Worker Process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Handles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sending</a:t>
            </a:r>
            <a:r>
              <a:rPr lang="en-US" dirty="0">
                <a:effectLst/>
                <a:latin typeface="Calibri" panose="020F0502020204030204" pitchFamily="34" charset="0"/>
              </a:rPr>
              <a:t> the requested file over the network connection </a:t>
            </a:r>
          </a:p>
          <a:p>
            <a:pPr lvl="1"/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When done sending the file, it should log the request for that particular webpage by appending it to a file named </a:t>
            </a:r>
            <a:r>
              <a:rPr lang="en-US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stats_proc.txt</a:t>
            </a:r>
            <a:r>
              <a:rPr lang="en-US" i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i="1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n-US" sz="2200" dirty="0">
                <a:latin typeface="Calibri" panose="020F0502020204030204" pitchFamily="34" charset="0"/>
              </a:rPr>
              <a:t>Access to </a:t>
            </a:r>
            <a:r>
              <a:rPr lang="en-US" sz="22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stats_proc.txt</a:t>
            </a:r>
            <a:r>
              <a:rPr lang="en-US" sz="2200" i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</a:rPr>
              <a:t>needs to be synchronized</a:t>
            </a:r>
            <a:endParaRPr lang="en-US" sz="2000" dirty="0">
              <a:latin typeface="Calibri" panose="020F0502020204030204" pitchFamily="34" charset="0"/>
            </a:endParaRPr>
          </a:p>
          <a:p>
            <a:pPr lvl="3"/>
            <a:r>
              <a:rPr lang="en-US" sz="2000" dirty="0">
                <a:latin typeface="Calibri" panose="020F0502020204030204" pitchFamily="34" charset="0"/>
              </a:rPr>
              <a:t>Use </a:t>
            </a:r>
            <a:r>
              <a:rPr lang="en-US" sz="2000" i="1" dirty="0" err="1">
                <a:latin typeface="Calibri" panose="020F0502020204030204" pitchFamily="34" charset="0"/>
              </a:rPr>
              <a:t>sem_wait</a:t>
            </a:r>
            <a:r>
              <a:rPr lang="en-US" sz="2000" i="1" dirty="0">
                <a:latin typeface="Calibri" panose="020F0502020204030204" pitchFamily="34" charset="0"/>
              </a:rPr>
              <a:t>() </a:t>
            </a:r>
            <a:r>
              <a:rPr lang="en-US" sz="2000" dirty="0">
                <a:latin typeface="Calibri" panose="020F0502020204030204" pitchFamily="34" charset="0"/>
              </a:rPr>
              <a:t>and </a:t>
            </a:r>
            <a:r>
              <a:rPr lang="en-US" sz="2000" i="1" dirty="0" err="1">
                <a:latin typeface="Calibri" panose="020F0502020204030204" pitchFamily="34" charset="0"/>
              </a:rPr>
              <a:t>sem_post</a:t>
            </a:r>
            <a:r>
              <a:rPr lang="en-US" sz="2000" i="1" dirty="0">
                <a:latin typeface="Calibri" panose="020F0502020204030204" pitchFamily="34" charset="0"/>
              </a:rPr>
              <a:t>() </a:t>
            </a:r>
            <a:r>
              <a:rPr lang="en-US" sz="2000" dirty="0">
                <a:latin typeface="Calibri" panose="020F0502020204030204" pitchFamily="34" charset="0"/>
              </a:rPr>
              <a:t>from &lt;</a:t>
            </a:r>
            <a:r>
              <a:rPr lang="en-US" sz="2000" dirty="0" err="1">
                <a:latin typeface="Calibri" panose="020F0502020204030204" pitchFamily="34" charset="0"/>
              </a:rPr>
              <a:t>semaphore.h</a:t>
            </a:r>
            <a:r>
              <a:rPr lang="en-US" sz="2000" dirty="0">
                <a:latin typeface="Calibri" panose="020F0502020204030204" pitchFamily="34" charset="0"/>
              </a:rPr>
              <a:t>&gt; </a:t>
            </a:r>
          </a:p>
          <a:p>
            <a:pPr lvl="1"/>
            <a:endParaRPr lang="en-US" sz="2600" dirty="0"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FE331AE-A09E-27B8-A623-A5244662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79" y="4604411"/>
            <a:ext cx="9282167" cy="16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8EAA-B6A0-4768-F8BE-05044E5E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en-US" i="1" dirty="0" err="1"/>
              <a:t>server_proc.c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F38E-3CB9-1507-9B42-F6007127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If you need shared space to hold something between processes, use </a:t>
            </a:r>
            <a:r>
              <a:rPr lang="en-US" dirty="0" err="1">
                <a:solidFill>
                  <a:srgbClr val="FF0000"/>
                </a:solidFill>
              </a:rPr>
              <a:t>mmap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with the MAP_SHARED and MAP_ANONYMOUS flags. 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create a child process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you’ll have two copies of the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socket file descriptor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two of the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connection file descriptors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parent only needs one of those and the child only needs one. Make sure to close() the other. </a:t>
            </a:r>
          </a:p>
          <a:p>
            <a:pPr marL="0" indent="0">
              <a:buNone/>
            </a:pPr>
            <a:br>
              <a:rPr lang="en-US" dirty="0">
                <a:effectLst/>
                <a:latin typeface="Calibri" panose="020F0502020204030204" pitchFamily="34" charset="0"/>
              </a:rPr>
            </a:b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1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95BB-8CD5-C5D5-E165-1FBED0E6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fork() to create a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E829-1266-755F-7953-E20A0170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153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B179-2D04-9761-76D2-E9CB604D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Using fork() to create a child process</a:t>
            </a:r>
          </a:p>
        </p:txBody>
      </p:sp>
      <p:pic>
        <p:nvPicPr>
          <p:cNvPr id="11" name="Content Placeholder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1DC2DC6-DD92-6131-1D43-C9789236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149" y="1337447"/>
            <a:ext cx="9267701" cy="5354896"/>
          </a:xfrm>
        </p:spPr>
      </p:pic>
    </p:spTree>
    <p:extLst>
      <p:ext uri="{BB962C8B-B14F-4D97-AF65-F5344CB8AC3E}">
        <p14:creationId xmlns:p14="http://schemas.microsoft.com/office/powerpoint/2010/main" val="427418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C617A-D0B1-3946-318C-0D071172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version of the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6E3DF-CF2D-4439-CAD4-E0062E0AB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DF06D-528E-2F1F-C98F-B61D7414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i="1" dirty="0" err="1"/>
              <a:t>server_thread.c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3DF7D-5F1A-24FC-4C5C-567C070D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648705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>
                <a:solidFill>
                  <a:srgbClr val="FF0000"/>
                </a:solidFill>
              </a:rPr>
              <a:t>pthread_create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/>
              <a:t>to create a </a:t>
            </a:r>
            <a:r>
              <a:rPr lang="en-US" dirty="0">
                <a:solidFill>
                  <a:srgbClr val="FF0000"/>
                </a:solidFill>
              </a:rPr>
              <a:t>worker thread</a:t>
            </a:r>
            <a:endParaRPr lang="en-US" dirty="0"/>
          </a:p>
          <a:p>
            <a:r>
              <a:rPr lang="en-US" dirty="0"/>
              <a:t>Worker Thread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Handles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sending</a:t>
            </a:r>
            <a:r>
              <a:rPr lang="en-US" dirty="0">
                <a:effectLst/>
                <a:latin typeface="Calibri" panose="020F0502020204030204" pitchFamily="34" charset="0"/>
              </a:rPr>
              <a:t> the requested file over the network connection </a:t>
            </a:r>
          </a:p>
          <a:p>
            <a:pPr lvl="1"/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When done sending the file, it should log the request for that particular webpage by appending it to a file named </a:t>
            </a:r>
            <a:r>
              <a:rPr lang="en-US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stats_thread.txt</a:t>
            </a:r>
            <a:r>
              <a:rPr lang="en-US" i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i="1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n-US" sz="2200" dirty="0">
                <a:latin typeface="Calibri" panose="020F0502020204030204" pitchFamily="34" charset="0"/>
              </a:rPr>
              <a:t>Access to </a:t>
            </a:r>
            <a:r>
              <a:rPr lang="en-US" sz="22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stats_thread.txt</a:t>
            </a:r>
            <a:r>
              <a:rPr lang="en-US" sz="2200" i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</a:rPr>
              <a:t>needs to be synchronized</a:t>
            </a:r>
            <a:endParaRPr lang="en-US" sz="2000" dirty="0">
              <a:latin typeface="Calibri" panose="020F0502020204030204" pitchFamily="34" charset="0"/>
            </a:endParaRPr>
          </a:p>
          <a:p>
            <a:pPr lvl="3"/>
            <a:r>
              <a:rPr lang="en-US" sz="2200" dirty="0">
                <a:latin typeface="Calibri" panose="020F0502020204030204" pitchFamily="34" charset="0"/>
              </a:rPr>
              <a:t>Use </a:t>
            </a:r>
            <a:r>
              <a:rPr lang="en-US" sz="2200" i="1" dirty="0" err="1">
                <a:latin typeface="Calibri" panose="020F0502020204030204" pitchFamily="34" charset="0"/>
              </a:rPr>
              <a:t>pthread_mutex_lock</a:t>
            </a:r>
            <a:r>
              <a:rPr lang="en-US" sz="2200" i="1" dirty="0">
                <a:latin typeface="Calibri" panose="020F0502020204030204" pitchFamily="34" charset="0"/>
              </a:rPr>
              <a:t>() and </a:t>
            </a:r>
            <a:r>
              <a:rPr lang="en-US" sz="2200" i="1" dirty="0" err="1">
                <a:latin typeface="Calibri" panose="020F0502020204030204" pitchFamily="34" charset="0"/>
              </a:rPr>
              <a:t>pthread_mutex_unlock</a:t>
            </a:r>
            <a:r>
              <a:rPr lang="en-US" sz="2200" i="1" dirty="0">
                <a:latin typeface="Calibri" panose="020F0502020204030204" pitchFamily="34" charset="0"/>
              </a:rPr>
              <a:t>() from &lt;</a:t>
            </a:r>
            <a:r>
              <a:rPr lang="en-US" sz="2200" i="1" dirty="0" err="1">
                <a:latin typeface="Calibri" panose="020F0502020204030204" pitchFamily="34" charset="0"/>
              </a:rPr>
              <a:t>pthread.h</a:t>
            </a:r>
            <a:r>
              <a:rPr lang="en-US" sz="2200" i="1" dirty="0">
                <a:latin typeface="Calibri" panose="020F0502020204030204" pitchFamily="34" charset="0"/>
              </a:rPr>
              <a:t>&gt; </a:t>
            </a:r>
            <a:endParaRPr lang="en-US" sz="2600" dirty="0"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FE331AE-A09E-27B8-A623-A5244662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61" y="4771789"/>
            <a:ext cx="9282167" cy="16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8EAA-B6A0-4768-F8BE-05044E5E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en-US" i="1" dirty="0" err="1"/>
              <a:t>server_thread.c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F38E-3CB9-1507-9B42-F6007127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94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</a:rPr>
              <a:t>Sharing between threads is just allocating things in the heap or </a:t>
            </a:r>
            <a:r>
              <a:rPr lang="en-US" dirty="0" err="1">
                <a:effectLst/>
                <a:latin typeface="Calibri" panose="020F0502020204030204" pitchFamily="34" charset="0"/>
              </a:rPr>
              <a:t>globals</a:t>
            </a:r>
            <a:r>
              <a:rPr lang="en-US" dirty="0">
                <a:effectLst/>
                <a:latin typeface="Calibri" panose="020F0502020204030204" pitchFamily="34" charset="0"/>
              </a:rPr>
              <a:t>. 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</a:rPr>
              <a:t>Compile your </a:t>
            </a:r>
            <a:r>
              <a:rPr lang="en-US" dirty="0" err="1">
                <a:effectLst/>
                <a:latin typeface="Calibri" panose="020F0502020204030204" pitchFamily="34" charset="0"/>
              </a:rPr>
              <a:t>server_thread.c</a:t>
            </a:r>
            <a:r>
              <a:rPr lang="en-US" dirty="0">
                <a:effectLst/>
                <a:latin typeface="Calibri" panose="020F0502020204030204" pitchFamily="34" charset="0"/>
              </a:rPr>
              <a:t> file with the </a:t>
            </a:r>
            <a:r>
              <a:rPr lang="en-US" i="1" dirty="0">
                <a:effectLst/>
                <a:latin typeface="Calibri" panose="020F0502020204030204" pitchFamily="34" charset="0"/>
              </a:rPr>
              <a:t>–</a:t>
            </a:r>
            <a:r>
              <a:rPr lang="en-US" i="1" dirty="0" err="1">
                <a:effectLst/>
                <a:latin typeface="Calibri" panose="020F0502020204030204" pitchFamily="34" charset="0"/>
              </a:rPr>
              <a:t>pthread</a:t>
            </a:r>
            <a:r>
              <a:rPr lang="en-US" i="1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</a:rPr>
              <a:t>flag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DEMO</a:t>
            </a:r>
            <a:br>
              <a:rPr lang="en-US" dirty="0">
                <a:effectLst/>
                <a:latin typeface="Calibri" panose="020F0502020204030204" pitchFamily="34" charset="0"/>
              </a:rPr>
            </a:b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9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63C7E-DB71-2C42-B741-9473D82D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09568-C166-29CE-6CC4-A8119C9B1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1F42-1963-C72A-808E-FB45569F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65C8-5EC1-0FA7-B174-DC728B9A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virtual machine as in Project 2</a:t>
            </a:r>
          </a:p>
          <a:p>
            <a:pPr lvl="1"/>
            <a:r>
              <a:rPr lang="en-US" dirty="0"/>
              <a:t>Login as </a:t>
            </a:r>
            <a:r>
              <a:rPr lang="en-US" i="1" dirty="0"/>
              <a:t>root</a:t>
            </a:r>
          </a:p>
          <a:p>
            <a:endParaRPr lang="en-US" dirty="0"/>
          </a:p>
          <a:p>
            <a:r>
              <a:rPr lang="en-US" dirty="0"/>
              <a:t>If you want a new copy, grab the appropriate software and disk image from the assignment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F8EC4-B383-A09E-21D2-16D56CCC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from the client side</a:t>
            </a:r>
          </a:p>
        </p:txBody>
      </p:sp>
      <p:pic>
        <p:nvPicPr>
          <p:cNvPr id="7" name="Content Placeholder 6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59FA8A95-E051-D4E3-69AA-8EF5E635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852" y="2247472"/>
            <a:ext cx="7222295" cy="2363055"/>
          </a:xfrm>
        </p:spPr>
      </p:pic>
    </p:spTree>
    <p:extLst>
      <p:ext uri="{BB962C8B-B14F-4D97-AF65-F5344CB8AC3E}">
        <p14:creationId xmlns:p14="http://schemas.microsoft.com/office/powerpoint/2010/main" val="247621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93A2-AB8A-07DE-1D4D-4BA2F5FF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E77C-A9FB-A6F6-A2F7-E75FAD90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</a:t>
            </a:r>
            <a:r>
              <a:rPr lang="en-US" dirty="0">
                <a:solidFill>
                  <a:srgbClr val="FF0000"/>
                </a:solidFill>
              </a:rPr>
              <a:t>multiple programs </a:t>
            </a:r>
            <a:r>
              <a:rPr lang="en-US" dirty="0"/>
              <a:t>from the client side to send requests to the server in parallel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To run two programs simultaneously on the command line, put an &amp; between them </a:t>
            </a:r>
          </a:p>
          <a:p>
            <a:pPr lvl="2"/>
            <a:endParaRPr lang="en-US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n-US" dirty="0">
                <a:effectLst/>
                <a:latin typeface="Calibri" panose="020F0502020204030204" pitchFamily="34" charset="0"/>
              </a:rPr>
              <a:t>Here, a program can be </a:t>
            </a:r>
            <a:r>
              <a:rPr lang="en-US" dirty="0" err="1">
                <a:effectLst/>
                <a:latin typeface="Calibri" panose="020F0502020204030204" pitchFamily="34" charset="0"/>
              </a:rPr>
              <a:t>wget</a:t>
            </a:r>
            <a:r>
              <a:rPr lang="en-US" dirty="0">
                <a:effectLst/>
                <a:latin typeface="Calibri" panose="020F0502020204030204" pitchFamily="34" charset="0"/>
              </a:rPr>
              <a:t> or curl or any program that can download from a web server. Or you can even write you own test program as HTTP is not a complicated protocol.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1F42-1963-C72A-808E-FB45569F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9" name="Content Placeholder 8" descr="A white rectangle with black lines&#10;&#10;Description automatically generated">
            <a:extLst>
              <a:ext uri="{FF2B5EF4-FFF2-40B4-BE49-F238E27FC236}">
                <a16:creationId xmlns:a16="http://schemas.microsoft.com/office/drawing/2014/main" id="{A3E8356B-B719-A4EC-2CD8-E185727B5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47" y="1921137"/>
            <a:ext cx="10515600" cy="1737747"/>
          </a:xfrm>
        </p:spPr>
      </p:pic>
      <p:pic>
        <p:nvPicPr>
          <p:cNvPr id="11" name="Picture 10" descr="A close up of a box&#10;&#10;Description automatically generated">
            <a:extLst>
              <a:ext uri="{FF2B5EF4-FFF2-40B4-BE49-F238E27FC236}">
                <a16:creationId xmlns:a16="http://schemas.microsoft.com/office/drawing/2014/main" id="{72F25A9D-CDE7-441E-2ED0-5520AE61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96" y="3583420"/>
            <a:ext cx="10584904" cy="14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3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6C08-C828-CF30-7A38-DF062469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try to send requests to the single-threaded server (</a:t>
            </a:r>
            <a:r>
              <a:rPr lang="en-US" dirty="0" err="1"/>
              <a:t>server.c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017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76BAB-48AF-790C-C4EA-555A75C4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that, do this 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7C04E8-7DCC-F49D-19B4-C892D412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0" y="1792438"/>
            <a:ext cx="10080730" cy="3273123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0D29E07-82EC-F328-1FF7-A0EF54CA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1" y="5065561"/>
            <a:ext cx="10080729" cy="13255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AFAC59-B9A6-3796-A1B6-F08AC203F77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612571" y="1664374"/>
            <a:ext cx="2851069" cy="390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B8A162-7730-FBC6-D6A0-DF66643CC571}"/>
              </a:ext>
            </a:extLst>
          </p:cNvPr>
          <p:cNvSpPr txBox="1"/>
          <p:nvPr/>
        </p:nvSpPr>
        <p:spPr>
          <a:xfrm>
            <a:off x="5463640" y="1341208"/>
            <a:ext cx="39267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Just type </a:t>
            </a:r>
            <a:r>
              <a:rPr lang="en-US" i="1" dirty="0" err="1"/>
              <a:t>tmux</a:t>
            </a:r>
            <a:r>
              <a:rPr lang="en-US" dirty="0"/>
              <a:t> on the command line and press ENTER</a:t>
            </a:r>
          </a:p>
        </p:txBody>
      </p:sp>
    </p:spTree>
    <p:extLst>
      <p:ext uri="{BB962C8B-B14F-4D97-AF65-F5344CB8AC3E}">
        <p14:creationId xmlns:p14="http://schemas.microsoft.com/office/powerpoint/2010/main" val="154323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and green screen&#10;&#10;Description automatically generated">
            <a:extLst>
              <a:ext uri="{FF2B5EF4-FFF2-40B4-BE49-F238E27FC236}">
                <a16:creationId xmlns:a16="http://schemas.microsoft.com/office/drawing/2014/main" id="{0C04A8A5-D299-87BA-529B-6B6BCD36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7" y="142504"/>
            <a:ext cx="10160855" cy="6365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59FF3-E5C1-0EF8-2BAD-68389944ED4D}"/>
              </a:ext>
            </a:extLst>
          </p:cNvPr>
          <p:cNvSpPr txBox="1"/>
          <p:nvPr/>
        </p:nvSpPr>
        <p:spPr>
          <a:xfrm>
            <a:off x="10355283" y="1594054"/>
            <a:ext cx="14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1B79F-EFFA-99C2-347B-E53E57D34696}"/>
              </a:ext>
            </a:extLst>
          </p:cNvPr>
          <p:cNvSpPr txBox="1"/>
          <p:nvPr/>
        </p:nvSpPr>
        <p:spPr>
          <a:xfrm>
            <a:off x="10355283" y="4539140"/>
            <a:ext cx="14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2</a:t>
            </a:r>
          </a:p>
        </p:txBody>
      </p:sp>
    </p:spTree>
    <p:extLst>
      <p:ext uri="{BB962C8B-B14F-4D97-AF65-F5344CB8AC3E}">
        <p14:creationId xmlns:p14="http://schemas.microsoft.com/office/powerpoint/2010/main" val="25921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341-0D0C-821B-C8AB-05BFAB10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server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83B4-C011-6DF4-299F-59CCA672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the server on one terminal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client(s) on the other terminal</a:t>
            </a:r>
          </a:p>
        </p:txBody>
      </p:sp>
    </p:spTree>
    <p:extLst>
      <p:ext uri="{BB962C8B-B14F-4D97-AF65-F5344CB8AC3E}">
        <p14:creationId xmlns:p14="http://schemas.microsoft.com/office/powerpoint/2010/main" val="259495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0D83E-60EB-1D84-4798-E27E96B4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06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004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A2D0B7-BD62-86FD-2ED9-1BE0061E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4" y="725879"/>
            <a:ext cx="8629716" cy="5406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A5C6AC-15A3-3E75-704B-ED7534A035B4}"/>
              </a:ext>
            </a:extLst>
          </p:cNvPr>
          <p:cNvSpPr txBox="1"/>
          <p:nvPr/>
        </p:nvSpPr>
        <p:spPr>
          <a:xfrm>
            <a:off x="9013372" y="976537"/>
            <a:ext cx="2838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runs on this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could not find the requested file, page3.html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07E6D-0E8C-D0BA-63DD-F9C117E2D17F}"/>
              </a:ext>
            </a:extLst>
          </p:cNvPr>
          <p:cNvSpPr txBox="1"/>
          <p:nvPr/>
        </p:nvSpPr>
        <p:spPr>
          <a:xfrm>
            <a:off x="9013371" y="4085893"/>
            <a:ext cx="2838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runs on this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requested for page3.html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returned status 404(file not found).</a:t>
            </a:r>
          </a:p>
        </p:txBody>
      </p:sp>
    </p:spTree>
    <p:extLst>
      <p:ext uri="{BB962C8B-B14F-4D97-AF65-F5344CB8AC3E}">
        <p14:creationId xmlns:p14="http://schemas.microsoft.com/office/powerpoint/2010/main" val="416811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583</Words>
  <Application>Microsoft Macintosh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 3 Discussion</vt:lpstr>
      <vt:lpstr>Setup</vt:lpstr>
      <vt:lpstr>Setup</vt:lpstr>
      <vt:lpstr>Now, let’s try to send requests to the single-threaded server (server.c)</vt:lpstr>
      <vt:lpstr>Before that, do this </vt:lpstr>
      <vt:lpstr>PowerPoint Presentation</vt:lpstr>
      <vt:lpstr>Running server and client</vt:lpstr>
      <vt:lpstr>DEMO</vt:lpstr>
      <vt:lpstr>PowerPoint Presentation</vt:lpstr>
      <vt:lpstr>What do you need to do?</vt:lpstr>
      <vt:lpstr>Multi-process version of the server</vt:lpstr>
      <vt:lpstr>server_proc.c</vt:lpstr>
      <vt:lpstr>server_proc.c</vt:lpstr>
      <vt:lpstr>Using fork() to create a child process</vt:lpstr>
      <vt:lpstr>Using fork() to create a child process</vt:lpstr>
      <vt:lpstr>Multi-threaded version of the server</vt:lpstr>
      <vt:lpstr>server_thread.c</vt:lpstr>
      <vt:lpstr>server_thread.c</vt:lpstr>
      <vt:lpstr>CLIENT</vt:lpstr>
      <vt:lpstr>Test from the client side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Discussion</dc:title>
  <dc:creator>Das, Debarun</dc:creator>
  <cp:lastModifiedBy>Das, Debarun</cp:lastModifiedBy>
  <cp:revision>32</cp:revision>
  <dcterms:created xsi:type="dcterms:W3CDTF">2023-10-20T02:40:53Z</dcterms:created>
  <dcterms:modified xsi:type="dcterms:W3CDTF">2023-10-20T19:29:40Z</dcterms:modified>
</cp:coreProperties>
</file>