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3" r:id="rId3"/>
    <p:sldId id="294" r:id="rId4"/>
    <p:sldId id="296" r:id="rId5"/>
    <p:sldId id="295" r:id="rId6"/>
    <p:sldId id="299" r:id="rId7"/>
    <p:sldId id="300" r:id="rId8"/>
    <p:sldId id="301" r:id="rId9"/>
    <p:sldId id="302" r:id="rId10"/>
    <p:sldId id="310" r:id="rId11"/>
    <p:sldId id="303" r:id="rId12"/>
    <p:sldId id="304" r:id="rId13"/>
    <p:sldId id="305" r:id="rId14"/>
    <p:sldId id="306" r:id="rId15"/>
    <p:sldId id="307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1" r:id="rId46"/>
    <p:sldId id="311" r:id="rId47"/>
    <p:sldId id="292" r:id="rId48"/>
    <p:sldId id="308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94628"/>
  </p:normalViewPr>
  <p:slideViewPr>
    <p:cSldViewPr>
      <p:cViewPr varScale="1">
        <p:scale>
          <a:sx n="119" d="100"/>
          <a:sy n="119" d="100"/>
        </p:scale>
        <p:origin x="32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8066" y="2040128"/>
            <a:ext cx="2495867" cy="193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048" y="1795779"/>
            <a:ext cx="10542905" cy="2145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upui.edu/~cs240/summer10/slides/t99Hashing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8066" y="2040128"/>
            <a:ext cx="2495867" cy="1390124"/>
          </a:xfrm>
          <a:prstGeom prst="rect">
            <a:avLst/>
          </a:prstGeom>
        </p:spPr>
        <p:txBody>
          <a:bodyPr vert="horz" wrap="square" lIns="0" tIns="4622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640"/>
              </a:spcBef>
            </a:pPr>
            <a:r>
              <a:rPr dirty="0"/>
              <a:t>CS</a:t>
            </a:r>
            <a:r>
              <a:rPr spc="-85" dirty="0"/>
              <a:t> </a:t>
            </a:r>
            <a:r>
              <a:rPr spc="-5" dirty="0"/>
              <a:t>1550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199" y="4114800"/>
            <a:ext cx="899160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latin typeface="Calibri"/>
              <a:cs typeface="Calibri"/>
            </a:endParaRPr>
          </a:p>
          <a:p>
            <a:pPr marL="127000"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Project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lang="en-US" sz="3200" spc="-45" dirty="0">
                <a:latin typeface="Calibri"/>
                <a:cs typeface="Calibri"/>
              </a:rPr>
              <a:t>5 – Virtual Memory Simulator 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8991600" y="241504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04938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001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71976"/>
            <a:ext cx="2069810" cy="499824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/>
        </p:nvGraphicFramePr>
        <p:xfrm>
          <a:off x="3437273" y="1811370"/>
          <a:ext cx="1676400" cy="28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864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76200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79031" y="2910141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FAULT!!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23149-ED61-2CC8-DFB3-43839751F2AD}"/>
              </a:ext>
            </a:extLst>
          </p:cNvPr>
          <p:cNvSpPr txBox="1"/>
          <p:nvPr/>
        </p:nvSpPr>
        <p:spPr>
          <a:xfrm>
            <a:off x="3460463" y="5181600"/>
            <a:ext cx="3016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1</a:t>
            </a:r>
            <a:r>
              <a:rPr lang="en-US" sz="2200" baseline="30000" dirty="0"/>
              <a:t>st</a:t>
            </a:r>
            <a:r>
              <a:rPr lang="en-US" sz="2200" dirty="0"/>
              <a:t> Load</a:t>
            </a:r>
          </a:p>
        </p:txBody>
      </p:sp>
    </p:spTree>
    <p:extLst>
      <p:ext uri="{BB962C8B-B14F-4D97-AF65-F5344CB8AC3E}">
        <p14:creationId xmlns:p14="http://schemas.microsoft.com/office/powerpoint/2010/main" val="297949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8991600" y="241504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82788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50909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001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71976"/>
            <a:ext cx="2069810" cy="499824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69548"/>
              </p:ext>
            </p:extLst>
          </p:nvPr>
        </p:nvGraphicFramePr>
        <p:xfrm>
          <a:off x="3437273" y="1811370"/>
          <a:ext cx="1676400" cy="28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864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76200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79031" y="2910141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FAULT!!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23149-ED61-2CC8-DFB3-43839751F2AD}"/>
              </a:ext>
            </a:extLst>
          </p:cNvPr>
          <p:cNvSpPr txBox="1"/>
          <p:nvPr/>
        </p:nvSpPr>
        <p:spPr>
          <a:xfrm>
            <a:off x="3460463" y="5181600"/>
            <a:ext cx="3016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1</a:t>
            </a:r>
            <a:r>
              <a:rPr lang="en-US" sz="2200" baseline="30000" dirty="0"/>
              <a:t>st</a:t>
            </a:r>
            <a:r>
              <a:rPr lang="en-US" sz="2200" dirty="0"/>
              <a:t> Load</a:t>
            </a:r>
          </a:p>
        </p:txBody>
      </p:sp>
    </p:spTree>
    <p:extLst>
      <p:ext uri="{BB962C8B-B14F-4D97-AF65-F5344CB8AC3E}">
        <p14:creationId xmlns:p14="http://schemas.microsoft.com/office/powerpoint/2010/main" val="28657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8991600" y="241504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14714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74680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001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71976"/>
            <a:ext cx="2069810" cy="499824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77115"/>
              </p:ext>
            </p:extLst>
          </p:nvPr>
        </p:nvGraphicFramePr>
        <p:xfrm>
          <a:off x="3437273" y="1811370"/>
          <a:ext cx="1676400" cy="28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864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76200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79031" y="2910141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HIT!!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23149-ED61-2CC8-DFB3-43839751F2AD}"/>
              </a:ext>
            </a:extLst>
          </p:cNvPr>
          <p:cNvSpPr txBox="1"/>
          <p:nvPr/>
        </p:nvSpPr>
        <p:spPr>
          <a:xfrm>
            <a:off x="3460463" y="5181600"/>
            <a:ext cx="3016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Then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125FE-D40F-1C48-1B61-2C6AFC9E7269}"/>
              </a:ext>
            </a:extLst>
          </p:cNvPr>
          <p:cNvSpPr txBox="1"/>
          <p:nvPr/>
        </p:nvSpPr>
        <p:spPr>
          <a:xfrm>
            <a:off x="5483079" y="2835006"/>
            <a:ext cx="1485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Dirty Bit Set</a:t>
            </a:r>
          </a:p>
          <a:p>
            <a:r>
              <a:rPr lang="en-US" dirty="0">
                <a:solidFill>
                  <a:srgbClr val="FF0000"/>
                </a:solidFill>
              </a:rPr>
              <a:t>because it is a store</a:t>
            </a:r>
          </a:p>
        </p:txBody>
      </p:sp>
    </p:spTree>
    <p:extLst>
      <p:ext uri="{BB962C8B-B14F-4D97-AF65-F5344CB8AC3E}">
        <p14:creationId xmlns:p14="http://schemas.microsoft.com/office/powerpoint/2010/main" val="35353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D8669-1481-EDA7-9574-9DE24FF531E3}"/>
              </a:ext>
            </a:extLst>
          </p:cNvPr>
          <p:cNvSpPr txBox="1"/>
          <p:nvPr/>
        </p:nvSpPr>
        <p:spPr>
          <a:xfrm>
            <a:off x="1943100" y="251460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That’s how you will modify the page table and the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8849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591E8-0D7E-8E82-CC44-E105C3371A92}"/>
              </a:ext>
            </a:extLst>
          </p:cNvPr>
          <p:cNvSpPr txBox="1"/>
          <p:nvPr/>
        </p:nvSpPr>
        <p:spPr>
          <a:xfrm>
            <a:off x="762000" y="2514600"/>
            <a:ext cx="762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Page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7604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3D2114-06B6-861B-CD71-C264CD0A5FC1}"/>
              </a:ext>
            </a:extLst>
          </p:cNvPr>
          <p:cNvSpPr txBox="1">
            <a:spLocks/>
          </p:cNvSpPr>
          <p:nvPr/>
        </p:nvSpPr>
        <p:spPr>
          <a:xfrm>
            <a:off x="916938" y="611124"/>
            <a:ext cx="967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Example – 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76CCF-323B-14B6-900B-37AA0E07507C}"/>
              </a:ext>
            </a:extLst>
          </p:cNvPr>
          <p:cNvSpPr txBox="1"/>
          <p:nvPr/>
        </p:nvSpPr>
        <p:spPr>
          <a:xfrm>
            <a:off x="1524000" y="20574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physical frames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 = 32 bits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entries in Root of the page table = 256 = 2^8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E6CD4-856D-0FE7-FD4F-5EC1A3F9C79A}"/>
              </a:ext>
            </a:extLst>
          </p:cNvPr>
          <p:cNvSpPr txBox="1"/>
          <p:nvPr/>
        </p:nvSpPr>
        <p:spPr>
          <a:xfrm>
            <a:off x="1752600" y="4876800"/>
            <a:ext cx="9372600" cy="120032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These are my assumptions for the examples in these slides. For your implementation, please follow the specifications given in the project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2A184-5324-2D2D-DC59-BEBD37E9AEB4}"/>
              </a:ext>
            </a:extLst>
          </p:cNvPr>
          <p:cNvSpPr txBox="1"/>
          <p:nvPr/>
        </p:nvSpPr>
        <p:spPr>
          <a:xfrm>
            <a:off x="1742661" y="4384357"/>
            <a:ext cx="2438400" cy="492443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IMPORTANT!!</a:t>
            </a:r>
          </a:p>
        </p:txBody>
      </p:sp>
    </p:spTree>
    <p:extLst>
      <p:ext uri="{BB962C8B-B14F-4D97-AF65-F5344CB8AC3E}">
        <p14:creationId xmlns:p14="http://schemas.microsoft.com/office/powerpoint/2010/main" val="267052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Project</a:t>
            </a:r>
            <a:r>
              <a:rPr sz="4400" spc="-15" dirty="0"/>
              <a:t> </a:t>
            </a:r>
            <a:r>
              <a:rPr sz="4400" dirty="0"/>
              <a:t>-</a:t>
            </a:r>
            <a:r>
              <a:rPr sz="4400" spc="-10" dirty="0"/>
              <a:t> </a:t>
            </a:r>
            <a:r>
              <a:rPr sz="4400" spc="-5" dirty="0"/>
              <a:t>Virtual </a:t>
            </a:r>
            <a:r>
              <a:rPr sz="4400" dirty="0"/>
              <a:t>Memory</a:t>
            </a:r>
            <a:r>
              <a:rPr sz="4400" spc="-15" dirty="0"/>
              <a:t> </a:t>
            </a:r>
            <a:r>
              <a:rPr sz="4400" spc="-10" dirty="0"/>
              <a:t>Simulator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38446"/>
              </p:ext>
            </p:extLst>
          </p:nvPr>
        </p:nvGraphicFramePr>
        <p:xfrm>
          <a:off x="7687308" y="3295332"/>
          <a:ext cx="2971801" cy="2267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2400" b="1" spc="-70" dirty="0">
                          <a:latin typeface="Consolas"/>
                          <a:cs typeface="Consolas"/>
                        </a:rPr>
                        <a:t> 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S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38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56b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be0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89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0af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c20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5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216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f00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0a7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c20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39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0a7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c28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0a7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c28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89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lang="en-US" sz="2400" b="1" dirty="0">
                          <a:latin typeface="Consolas"/>
                          <a:cs typeface="Consolas"/>
                        </a:rPr>
                        <a:t>L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2400" b="1" spc="-5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0af</a:t>
                      </a:r>
                      <a:r>
                        <a:rPr sz="2400" b="1" spc="-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f38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5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FB8447-74AC-C68D-52C1-16859D91928F}"/>
              </a:ext>
            </a:extLst>
          </p:cNvPr>
          <p:cNvSpPr txBox="1"/>
          <p:nvPr/>
        </p:nvSpPr>
        <p:spPr>
          <a:xfrm>
            <a:off x="609600" y="1582341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physical frames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 Size = 4 KB = 2^12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 = 32 bits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entries in Root of the page table = 256 = 2^8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87C4118-2AF9-5910-025A-694D54CE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06838"/>
              </p:ext>
            </p:extLst>
          </p:nvPr>
        </p:nvGraphicFramePr>
        <p:xfrm>
          <a:off x="1143000" y="4191000"/>
          <a:ext cx="2578100" cy="1846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3943181109"/>
                    </a:ext>
                  </a:extLst>
                </a:gridCol>
              </a:tblGrid>
              <a:tr h="615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47612"/>
                  </a:ext>
                </a:extLst>
              </a:tr>
              <a:tr h="615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55260"/>
                  </a:ext>
                </a:extLst>
              </a:tr>
              <a:tr h="615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965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B09A40F-F664-5E05-CDA9-7D7968CA4B60}"/>
              </a:ext>
            </a:extLst>
          </p:cNvPr>
          <p:cNvSpPr txBox="1"/>
          <p:nvPr/>
        </p:nvSpPr>
        <p:spPr>
          <a:xfrm>
            <a:off x="1670050" y="3429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48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Shift</a:t>
            </a:r>
            <a:r>
              <a:rPr sz="4400" spc="-55" dirty="0"/>
              <a:t> </a:t>
            </a:r>
            <a:r>
              <a:rPr sz="4400" spc="-15" dirty="0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59939" y="1543812"/>
            <a:ext cx="3662045" cy="371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773430" indent="-228600" algn="r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sz="2600" spc="-15" dirty="0">
                <a:latin typeface="Calibri"/>
                <a:cs typeface="Calibri"/>
              </a:rPr>
              <a:t>Left </a:t>
            </a:r>
            <a:r>
              <a:rPr sz="2600" spc="-5" dirty="0">
                <a:latin typeface="Calibri"/>
                <a:cs typeface="Calibri"/>
              </a:rPr>
              <a:t>shift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5" dirty="0">
                <a:latin typeface="Courier New"/>
                <a:cs typeface="Courier New"/>
              </a:rPr>
              <a:t>x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&lt;&lt;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n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227965" marR="778510" lvl="1" indent="-227965" algn="r">
              <a:lnSpc>
                <a:spcPts val="2635"/>
              </a:lnSpc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spc="-5" dirty="0">
                <a:latin typeface="Calibri"/>
                <a:cs typeface="Calibri"/>
              </a:rPr>
              <a:t>Fill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0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Right </a:t>
            </a:r>
            <a:r>
              <a:rPr sz="2600" spc="-5" dirty="0">
                <a:latin typeface="Calibri"/>
                <a:cs typeface="Calibri"/>
              </a:rPr>
              <a:t>shift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5" dirty="0">
                <a:latin typeface="Courier New"/>
                <a:cs typeface="Courier New"/>
              </a:rPr>
              <a:t>x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&gt;&gt;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n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3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Logical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shift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dirty="0">
                <a:solidFill>
                  <a:srgbClr val="0070C0"/>
                </a:solidFill>
                <a:latin typeface="Calibri"/>
                <a:cs typeface="Calibri"/>
              </a:rPr>
              <a:t>Unsigned</a:t>
            </a:r>
            <a:r>
              <a:rPr sz="19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values</a:t>
            </a:r>
            <a:endParaRPr sz="1900">
              <a:latin typeface="Calibri"/>
              <a:cs typeface="Calibri"/>
            </a:endParaRPr>
          </a:p>
          <a:p>
            <a:pPr marL="1155700" lvl="2" indent="-228600">
              <a:lnSpc>
                <a:spcPts val="2240"/>
              </a:lnSpc>
              <a:spcBef>
                <a:spcPts val="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dirty="0">
                <a:latin typeface="Calibri"/>
                <a:cs typeface="Calibri"/>
              </a:rPr>
              <a:t>Fill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0s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left</a:t>
            </a:r>
            <a:endParaRPr sz="1900">
              <a:latin typeface="Calibri"/>
              <a:cs typeface="Calibri"/>
            </a:endParaRPr>
          </a:p>
          <a:p>
            <a:pPr marL="227965" marR="1193800" lvl="1" indent="-227965" algn="r">
              <a:lnSpc>
                <a:spcPts val="2600"/>
              </a:lnSpc>
              <a:buFont typeface="Arial"/>
              <a:buChar char="•"/>
              <a:tabLst>
                <a:tab pos="2279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Arithmetic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shift</a:t>
            </a:r>
            <a:endParaRPr sz="2200">
              <a:latin typeface="Calibri"/>
              <a:cs typeface="Calibri"/>
            </a:endParaRPr>
          </a:p>
          <a:p>
            <a:pPr marL="227965" marR="1169035" lvl="2" indent="-227965" algn="r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900" dirty="0">
                <a:solidFill>
                  <a:srgbClr val="C00000"/>
                </a:solidFill>
                <a:latin typeface="Calibri"/>
                <a:cs typeface="Calibri"/>
              </a:rPr>
              <a:t>Signed</a:t>
            </a:r>
            <a:r>
              <a:rPr sz="19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values</a:t>
            </a:r>
            <a:endParaRPr sz="1900">
              <a:latin typeface="Calibri"/>
              <a:cs typeface="Calibri"/>
            </a:endParaRPr>
          </a:p>
          <a:p>
            <a:pPr marL="1155700" marR="5080" lvl="2" indent="-228600">
              <a:lnSpc>
                <a:spcPct val="78900"/>
              </a:lnSpc>
              <a:spcBef>
                <a:spcPts val="6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0" dirty="0">
                <a:latin typeface="Calibri"/>
                <a:cs typeface="Calibri"/>
              </a:rPr>
              <a:t>Replicate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most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significant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bit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spc="-10" dirty="0">
                <a:latin typeface="Calibri"/>
                <a:cs typeface="Calibri"/>
              </a:rPr>
              <a:t> left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Notes: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5241035"/>
            <a:ext cx="6844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n&lt;</a:t>
            </a:r>
            <a:r>
              <a:rPr sz="2000" dirty="0">
                <a:latin typeface="Courier New"/>
                <a:cs typeface="Courier New"/>
              </a:rPr>
              <a:t>0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5" dirty="0">
                <a:latin typeface="Courier New"/>
                <a:cs typeface="Courier New"/>
              </a:rPr>
              <a:t>n</a:t>
            </a:r>
            <a:r>
              <a:rPr sz="2000" dirty="0">
                <a:latin typeface="Cambria Math"/>
                <a:cs typeface="Cambria Math"/>
              </a:rPr>
              <a:t>≥</a:t>
            </a:r>
            <a:r>
              <a:rPr sz="2000" dirty="0">
                <a:latin typeface="Courier New"/>
                <a:cs typeface="Courier New"/>
              </a:rPr>
              <a:t>w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ourier New"/>
                <a:cs typeface="Courier New"/>
              </a:rPr>
              <a:t>w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dirty="0">
                <a:latin typeface="Calibri"/>
                <a:cs typeface="Calibri"/>
              </a:rPr>
              <a:t>) 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i="1" spc="-5" dirty="0">
                <a:latin typeface="Calibri"/>
                <a:cs typeface="Calibri"/>
              </a:rPr>
              <a:t>und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fi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C: 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ourier New"/>
                <a:cs typeface="Courier New"/>
              </a:rPr>
              <a:t>&gt;</a:t>
            </a: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ermi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iler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gcc</a:t>
            </a:r>
            <a:r>
              <a:rPr sz="2000" dirty="0">
                <a:latin typeface="Calibri"/>
                <a:cs typeface="Calibri"/>
              </a:rPr>
              <a:t> / Clang,</a:t>
            </a:r>
            <a:r>
              <a:rPr sz="2000" spc="-5" dirty="0">
                <a:latin typeface="Calibri"/>
                <a:cs typeface="Calibri"/>
              </a:rPr>
              <a:t> depends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x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(signed/unsigned)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139" y="6155435"/>
            <a:ext cx="5393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J</a:t>
            </a:r>
            <a:r>
              <a:rPr sz="2000" b="1" spc="-30" dirty="0">
                <a:latin typeface="Calibri"/>
                <a:cs typeface="Calibri"/>
              </a:rPr>
              <a:t>av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ift is </a:t>
            </a:r>
            <a:r>
              <a:rPr sz="2000" spc="-5" dirty="0">
                <a:latin typeface="Courier New"/>
                <a:cs typeface="Courier New"/>
              </a:rPr>
              <a:t>&gt;&gt;</a:t>
            </a: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ic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ift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&gt;&gt;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67247" y="1455733"/>
          <a:ext cx="2377439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0010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0010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x&lt;&lt;3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x&gt;&gt;2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x&gt;&gt;2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67249" y="2307844"/>
            <a:ext cx="93154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logical: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Calibri"/>
                <a:cs typeface="Calibri"/>
              </a:rPr>
              <a:t>arithmetic: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67247" y="3207223"/>
          <a:ext cx="2377439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0010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x&lt;&lt;3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x&gt;&gt;2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x&gt;&gt;2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667249" y="4060444"/>
            <a:ext cx="93154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logical: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Calibri"/>
                <a:cs typeface="Calibri"/>
              </a:rPr>
              <a:t>arithmetic: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9506" y="628446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LRU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2320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9" name="object 9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C41348-DC7D-A30E-5749-7A0D553617BE}"/>
              </a:ext>
            </a:extLst>
          </p:cNvPr>
          <p:cNvSpPr txBox="1"/>
          <p:nvPr/>
        </p:nvSpPr>
        <p:spPr>
          <a:xfrm>
            <a:off x="2687085" y="347860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753274A-CB3B-5385-81AE-1084FD3E7A1B}"/>
              </a:ext>
            </a:extLst>
          </p:cNvPr>
          <p:cNvSpPr txBox="1">
            <a:spLocks/>
          </p:cNvSpPr>
          <p:nvPr/>
        </p:nvSpPr>
        <p:spPr>
          <a:xfrm>
            <a:off x="420048" y="1795779"/>
            <a:ext cx="10542905" cy="162352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73787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738505" algn="l"/>
              </a:tabLst>
            </a:pPr>
            <a:r>
              <a:rPr lang="en-US" kern="0"/>
              <a:t>Assume</a:t>
            </a:r>
            <a:r>
              <a:rPr lang="en-US" kern="0" spc="-10"/>
              <a:t> </a:t>
            </a:r>
            <a:r>
              <a:rPr lang="en-US" kern="0"/>
              <a:t>12KB </a:t>
            </a:r>
            <a:r>
              <a:rPr lang="en-US" kern="0" spc="-15"/>
              <a:t>physical</a:t>
            </a:r>
            <a:r>
              <a:rPr lang="en-US" kern="0" spc="-10"/>
              <a:t> </a:t>
            </a:r>
            <a:r>
              <a:rPr lang="en-US" kern="0" spc="-30"/>
              <a:t>memory,</a:t>
            </a:r>
            <a:r>
              <a:rPr lang="en-US" kern="0" spc="5"/>
              <a:t> </a:t>
            </a:r>
            <a:r>
              <a:rPr lang="en-US" kern="0" spc="-5"/>
              <a:t>each</a:t>
            </a:r>
            <a:r>
              <a:rPr lang="en-US" kern="0"/>
              <a:t> </a:t>
            </a:r>
            <a:r>
              <a:rPr lang="en-US" kern="0" spc="-10"/>
              <a:t>page </a:t>
            </a:r>
            <a:r>
              <a:rPr lang="en-US" kern="0" spc="-5"/>
              <a:t>is</a:t>
            </a:r>
            <a:r>
              <a:rPr lang="en-US" kern="0" spc="5"/>
              <a:t> </a:t>
            </a:r>
            <a:r>
              <a:rPr lang="en-US" kern="0" spc="-10"/>
              <a:t>4KB,</a:t>
            </a:r>
            <a:r>
              <a:rPr lang="en-US" kern="0"/>
              <a:t> so</a:t>
            </a:r>
            <a:r>
              <a:rPr lang="en-US" kern="0" spc="-5"/>
              <a:t> </a:t>
            </a:r>
            <a:r>
              <a:rPr lang="en-US" kern="0" spc="-15"/>
              <a:t>there're</a:t>
            </a:r>
            <a:r>
              <a:rPr lang="en-US" kern="0" spc="-10"/>
              <a:t> </a:t>
            </a:r>
            <a:r>
              <a:rPr lang="en-US" kern="0"/>
              <a:t>3</a:t>
            </a:r>
            <a:r>
              <a:rPr lang="en-US" kern="0" spc="10"/>
              <a:t> </a:t>
            </a:r>
            <a:r>
              <a:rPr lang="en-US" kern="0" spc="-10"/>
              <a:t>page </a:t>
            </a:r>
            <a:r>
              <a:rPr lang="en-US" kern="0" spc="-620"/>
              <a:t> </a:t>
            </a:r>
            <a:r>
              <a:rPr lang="en-US" kern="0" spc="-15"/>
              <a:t>frames</a:t>
            </a:r>
          </a:p>
          <a:p>
            <a:pPr>
              <a:spcBef>
                <a:spcPts val="50"/>
              </a:spcBef>
              <a:buFont typeface="Arial"/>
              <a:buChar char="•"/>
            </a:pPr>
            <a:endParaRPr lang="en-US" sz="2650" kern="0"/>
          </a:p>
          <a:p>
            <a:pPr marL="1195070" lvl="1" indent="-229235">
              <a:buFont typeface="Arial"/>
              <a:buChar char="•"/>
              <a:tabLst>
                <a:tab pos="1195705" algn="l"/>
              </a:tabLst>
            </a:pPr>
            <a:r>
              <a:rPr lang="en-US" sz="2400" kern="0" spc="-5">
                <a:solidFill>
                  <a:sysClr val="windowText" lastClr="000000"/>
                </a:solidFill>
                <a:latin typeface="Calibri"/>
                <a:cs typeface="Calibri"/>
              </a:rPr>
              <a:t>Assume</a:t>
            </a:r>
            <a:r>
              <a:rPr lang="en-US" sz="2400" kern="0" spc="-15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2400" kern="0" spc="-5">
                <a:solidFill>
                  <a:sysClr val="windowText" lastClr="000000"/>
                </a:solidFill>
                <a:latin typeface="Calibri"/>
                <a:cs typeface="Calibri"/>
              </a:rPr>
              <a:t>Least</a:t>
            </a:r>
            <a:r>
              <a:rPr lang="en-US" sz="2400" kern="0" spc="-2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2400" kern="0" spc="-10">
                <a:solidFill>
                  <a:sysClr val="windowText" lastClr="000000"/>
                </a:solidFill>
                <a:latin typeface="Calibri"/>
                <a:cs typeface="Calibri"/>
              </a:rPr>
              <a:t>Recently</a:t>
            </a:r>
            <a:r>
              <a:rPr lang="en-US" sz="2400" kern="0" spc="-15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2400" kern="0" spc="-5">
                <a:solidFill>
                  <a:sysClr val="windowText" lastClr="000000"/>
                </a:solidFill>
                <a:latin typeface="Calibri"/>
                <a:cs typeface="Calibri"/>
              </a:rPr>
              <a:t>Used(LRU)</a:t>
            </a:r>
            <a:endParaRPr lang="en-US" sz="24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590C3154-1ACA-13C5-3314-E6E166646DDA}"/>
              </a:ext>
            </a:extLst>
          </p:cNvPr>
          <p:cNvSpPr txBox="1"/>
          <p:nvPr/>
        </p:nvSpPr>
        <p:spPr>
          <a:xfrm>
            <a:off x="457234" y="3741114"/>
            <a:ext cx="1466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02307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930286" y="3674605"/>
            <a:ext cx="1238250" cy="408305"/>
            <a:chOff x="7930286" y="3674605"/>
            <a:chExt cx="1238250" cy="408305"/>
          </a:xfrm>
        </p:grpSpPr>
        <p:sp>
          <p:nvSpPr>
            <p:cNvPr id="7" name="object 7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420048" y="1795779"/>
            <a:ext cx="10542905" cy="162352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3787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738505" algn="l"/>
              </a:tabLst>
            </a:pPr>
            <a:r>
              <a:rPr dirty="0"/>
              <a:t>Assume</a:t>
            </a:r>
            <a:r>
              <a:rPr spc="-10" dirty="0"/>
              <a:t> </a:t>
            </a:r>
            <a:r>
              <a:rPr dirty="0"/>
              <a:t>12KB </a:t>
            </a:r>
            <a:r>
              <a:rPr spc="-15" dirty="0"/>
              <a:t>physical</a:t>
            </a:r>
            <a:r>
              <a:rPr spc="-10" dirty="0"/>
              <a:t> </a:t>
            </a:r>
            <a:r>
              <a:rPr spc="-30" dirty="0"/>
              <a:t>memory,</a:t>
            </a:r>
            <a:r>
              <a:rPr spc="5" dirty="0"/>
              <a:t> </a:t>
            </a:r>
            <a:r>
              <a:rPr spc="-5" dirty="0"/>
              <a:t>each</a:t>
            </a:r>
            <a:r>
              <a:rPr dirty="0"/>
              <a:t> </a:t>
            </a:r>
            <a:r>
              <a:rPr spc="-10" dirty="0"/>
              <a:t>page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4KB,</a:t>
            </a:r>
            <a:r>
              <a:rPr dirty="0"/>
              <a:t> so</a:t>
            </a:r>
            <a:r>
              <a:rPr spc="-5" dirty="0"/>
              <a:t> </a:t>
            </a:r>
            <a:r>
              <a:rPr spc="-15" dirty="0"/>
              <a:t>there're</a:t>
            </a:r>
            <a:r>
              <a:rPr spc="-10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spc="-10" dirty="0"/>
              <a:t>page </a:t>
            </a:r>
            <a:r>
              <a:rPr spc="-620" dirty="0"/>
              <a:t> </a:t>
            </a:r>
            <a:r>
              <a:rPr spc="-15" dirty="0"/>
              <a:t>frames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/>
          </a:p>
          <a:p>
            <a:pPr marL="1195070" lvl="1" indent="-229235">
              <a:lnSpc>
                <a:spcPct val="100000"/>
              </a:lnSpc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2" name="object 12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0">
            <a:extLst>
              <a:ext uri="{FF2B5EF4-FFF2-40B4-BE49-F238E27FC236}">
                <a16:creationId xmlns:a16="http://schemas.microsoft.com/office/drawing/2014/main" id="{CC92EE5E-EFDF-809C-D76C-D757CE554955}"/>
              </a:ext>
            </a:extLst>
          </p:cNvPr>
          <p:cNvSpPr txBox="1"/>
          <p:nvPr/>
        </p:nvSpPr>
        <p:spPr>
          <a:xfrm>
            <a:off x="457234" y="3741114"/>
            <a:ext cx="1466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4724A31-B0BB-8AB5-03EB-302775252A42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44208233-FFAF-C9EA-D193-D8ABE80B1B6A}"/>
              </a:ext>
            </a:extLst>
          </p:cNvPr>
          <p:cNvSpPr txBox="1">
            <a:spLocks/>
          </p:cNvSpPr>
          <p:nvPr/>
        </p:nvSpPr>
        <p:spPr>
          <a:xfrm>
            <a:off x="916938" y="611124"/>
            <a:ext cx="96748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Trace File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A1BEF47-018C-4345-44F5-A379AD528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9" y="1027176"/>
            <a:ext cx="2768600" cy="5219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7C3B45-D8CB-3DE4-A827-D4A2B22E20C0}"/>
              </a:ext>
            </a:extLst>
          </p:cNvPr>
          <p:cNvSpPr txBox="1"/>
          <p:nvPr/>
        </p:nvSpPr>
        <p:spPr>
          <a:xfrm>
            <a:off x="2286000" y="2819400"/>
            <a:ext cx="4343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Instruction fetch from RAM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– Load data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Store data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1st Load then Store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4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52030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3674605"/>
            <a:ext cx="1238250" cy="408305"/>
            <a:chOff x="7930286" y="3674605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0">
            <a:extLst>
              <a:ext uri="{FF2B5EF4-FFF2-40B4-BE49-F238E27FC236}">
                <a16:creationId xmlns:a16="http://schemas.microsoft.com/office/drawing/2014/main" id="{607FD155-855F-2791-9F30-04BCD6FB5255}"/>
              </a:ext>
            </a:extLst>
          </p:cNvPr>
          <p:cNvSpPr txBox="1"/>
          <p:nvPr/>
        </p:nvSpPr>
        <p:spPr>
          <a:xfrm>
            <a:off x="457234" y="3741114"/>
            <a:ext cx="1466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4440333-251C-6DCD-BD89-7B28225A2602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21135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3674605"/>
            <a:ext cx="1238250" cy="408305"/>
            <a:chOff x="7930286" y="3674605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3680955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53BD8764-27F0-2DDB-602B-C2E915C7F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LRU</a:t>
            </a:r>
            <a:endParaRPr sz="4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93987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930286" y="3924868"/>
            <a:ext cx="1238250" cy="408305"/>
            <a:chOff x="7930286" y="3924868"/>
            <a:chExt cx="1238250" cy="408305"/>
          </a:xfrm>
        </p:grpSpPr>
        <p:sp>
          <p:nvSpPr>
            <p:cNvPr id="7" name="object 7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3787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738505" algn="l"/>
              </a:tabLst>
            </a:pPr>
            <a:r>
              <a:rPr dirty="0"/>
              <a:t>Assume</a:t>
            </a:r>
            <a:r>
              <a:rPr spc="-10" dirty="0"/>
              <a:t> </a:t>
            </a:r>
            <a:r>
              <a:rPr dirty="0"/>
              <a:t>12KB </a:t>
            </a:r>
            <a:r>
              <a:rPr spc="-15" dirty="0"/>
              <a:t>physical</a:t>
            </a:r>
            <a:r>
              <a:rPr spc="-10" dirty="0"/>
              <a:t> </a:t>
            </a:r>
            <a:r>
              <a:rPr spc="-30" dirty="0"/>
              <a:t>memory,</a:t>
            </a:r>
            <a:r>
              <a:rPr spc="5" dirty="0"/>
              <a:t> </a:t>
            </a:r>
            <a:r>
              <a:rPr spc="-5" dirty="0"/>
              <a:t>each</a:t>
            </a:r>
            <a:r>
              <a:rPr dirty="0"/>
              <a:t> </a:t>
            </a:r>
            <a:r>
              <a:rPr spc="-10" dirty="0"/>
              <a:t>page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4KB,</a:t>
            </a:r>
            <a:r>
              <a:rPr dirty="0"/>
              <a:t> so</a:t>
            </a:r>
            <a:r>
              <a:rPr spc="-5" dirty="0"/>
              <a:t> </a:t>
            </a:r>
            <a:r>
              <a:rPr spc="-15" dirty="0"/>
              <a:t>there're</a:t>
            </a:r>
            <a:r>
              <a:rPr spc="-10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spc="-10" dirty="0"/>
              <a:t>page </a:t>
            </a:r>
            <a:r>
              <a:rPr spc="-620" dirty="0"/>
              <a:t> </a:t>
            </a:r>
            <a:r>
              <a:rPr spc="-15" dirty="0"/>
              <a:t>frames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/>
          </a:p>
          <a:p>
            <a:pPr marL="1195070" lvl="1" indent="-229235">
              <a:lnSpc>
                <a:spcPct val="100000"/>
              </a:lnSpc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/>
              <a:t>Least</a:t>
            </a:r>
            <a:r>
              <a:rPr sz="1400" spc="-30" dirty="0"/>
              <a:t> </a:t>
            </a:r>
            <a:r>
              <a:rPr sz="1400" spc="-5" dirty="0"/>
              <a:t>Recently</a:t>
            </a:r>
            <a:r>
              <a:rPr sz="1400" spc="-25" dirty="0"/>
              <a:t> </a:t>
            </a:r>
            <a:r>
              <a:rPr sz="1400" dirty="0"/>
              <a:t>used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2" name="object 12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12D8DDE7-8E92-D4C7-2AA6-9A1CA1A97228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79406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3924868"/>
            <a:ext cx="1238250" cy="408305"/>
            <a:chOff x="7930286" y="3924868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ABB94D88-DF60-2128-CB4E-CC4843847503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29352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3924868"/>
            <a:ext cx="1238250" cy="408305"/>
            <a:chOff x="7930286" y="3924868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3931218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page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F9EAA6BF-F06B-0111-55E6-3937F4C66F97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01541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930286" y="4253343"/>
            <a:ext cx="1238250" cy="408305"/>
            <a:chOff x="7930286" y="4253343"/>
            <a:chExt cx="1238250" cy="408305"/>
          </a:xfrm>
        </p:grpSpPr>
        <p:sp>
          <p:nvSpPr>
            <p:cNvPr id="7" name="object 7"/>
            <p:cNvSpPr/>
            <p:nvPr/>
          </p:nvSpPr>
          <p:spPr>
            <a:xfrm>
              <a:off x="7936636" y="425969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6636" y="425969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3787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738505" algn="l"/>
              </a:tabLst>
            </a:pPr>
            <a:r>
              <a:rPr dirty="0"/>
              <a:t>Assume</a:t>
            </a:r>
            <a:r>
              <a:rPr spc="-10" dirty="0"/>
              <a:t> </a:t>
            </a:r>
            <a:r>
              <a:rPr dirty="0"/>
              <a:t>12KB </a:t>
            </a:r>
            <a:r>
              <a:rPr spc="-15" dirty="0"/>
              <a:t>physical</a:t>
            </a:r>
            <a:r>
              <a:rPr spc="-10" dirty="0"/>
              <a:t> </a:t>
            </a:r>
            <a:r>
              <a:rPr spc="-30" dirty="0"/>
              <a:t>memory,</a:t>
            </a:r>
            <a:r>
              <a:rPr spc="5" dirty="0"/>
              <a:t> </a:t>
            </a:r>
            <a:r>
              <a:rPr spc="-5" dirty="0"/>
              <a:t>each</a:t>
            </a:r>
            <a:r>
              <a:rPr dirty="0"/>
              <a:t> </a:t>
            </a:r>
            <a:r>
              <a:rPr spc="-10" dirty="0"/>
              <a:t>page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4KB,</a:t>
            </a:r>
            <a:r>
              <a:rPr dirty="0"/>
              <a:t> so</a:t>
            </a:r>
            <a:r>
              <a:rPr spc="-5" dirty="0"/>
              <a:t> </a:t>
            </a:r>
            <a:r>
              <a:rPr spc="-15" dirty="0"/>
              <a:t>there're</a:t>
            </a:r>
            <a:r>
              <a:rPr spc="-10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spc="-10" dirty="0"/>
              <a:t>page </a:t>
            </a:r>
            <a:r>
              <a:rPr spc="-620" dirty="0"/>
              <a:t> </a:t>
            </a:r>
            <a:r>
              <a:rPr spc="-15" dirty="0"/>
              <a:t>frames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/>
          </a:p>
          <a:p>
            <a:pPr marL="1195070" lvl="1" indent="-229235">
              <a:lnSpc>
                <a:spcPct val="100000"/>
              </a:lnSpc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/>
              <a:t>Leas</a:t>
            </a:r>
            <a:r>
              <a:rPr lang="en-US" sz="1400" spc="-5" dirty="0"/>
              <a:t>t</a:t>
            </a:r>
            <a:r>
              <a:rPr lang="en-US" sz="1400" spc="-30" dirty="0"/>
              <a:t> </a:t>
            </a:r>
            <a:r>
              <a:rPr lang="en-US" sz="1400" spc="-5" dirty="0"/>
              <a:t>Recently</a:t>
            </a:r>
            <a:r>
              <a:rPr lang="en-US" sz="1400" spc="-25" dirty="0"/>
              <a:t> </a:t>
            </a:r>
            <a:r>
              <a:rPr lang="en-US" sz="1400" dirty="0"/>
              <a:t>used</a:t>
            </a:r>
            <a:endParaRPr sz="1400" dirty="0"/>
          </a:p>
        </p:txBody>
      </p:sp>
      <p:sp>
        <p:nvSpPr>
          <p:cNvPr id="10" name="object 10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2" name="object 12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7736D5F8-084D-88CD-65E3-2422EBC46CDE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54582"/>
              </p:ext>
            </p:extLst>
          </p:nvPr>
        </p:nvGraphicFramePr>
        <p:xfrm>
          <a:off x="9146927" y="3801768"/>
          <a:ext cx="1621789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4253343"/>
            <a:ext cx="1238250" cy="408305"/>
            <a:chOff x="7930286" y="4253343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425969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425969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8141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 </a:t>
            </a:r>
            <a:r>
              <a:rPr sz="1800" spc="-5" dirty="0">
                <a:latin typeface="Calibri"/>
                <a:cs typeface="Calibri"/>
              </a:rPr>
              <a:t>since it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077D9A87-DD41-53CC-7C3D-C1F30DFCB7F5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365CD3-2867-3CE6-E958-CB197E21668E}"/>
              </a:ext>
            </a:extLst>
          </p:cNvPr>
          <p:cNvSpPr txBox="1"/>
          <p:nvPr/>
        </p:nvSpPr>
        <p:spPr>
          <a:xfrm>
            <a:off x="5940105" y="5944892"/>
            <a:ext cx="2725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nsolas"/>
                <a:cs typeface="Consolas"/>
              </a:rPr>
              <a:t>l = load</a:t>
            </a:r>
          </a:p>
          <a:p>
            <a:r>
              <a:rPr lang="en-US" sz="2200" b="1" dirty="0">
                <a:latin typeface="Consolas"/>
                <a:cs typeface="Consolas"/>
              </a:rPr>
              <a:t>s = store</a:t>
            </a:r>
            <a:endParaRPr lang="en-US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7211" y="3741690"/>
          <a:ext cx="5118735" cy="22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someone!!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8" name="object 8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0048" y="3026155"/>
            <a:ext cx="538924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4" name="object 14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7211" y="3741690"/>
          <a:ext cx="5118735" cy="22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someone!!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8" name="object 8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96113" y="3541484"/>
            <a:ext cx="344170" cy="481965"/>
          </a:xfrm>
          <a:custGeom>
            <a:avLst/>
            <a:gdLst/>
            <a:ahLst/>
            <a:cxnLst/>
            <a:rect l="l" t="t" r="r" b="b"/>
            <a:pathLst>
              <a:path w="344170" h="481964">
                <a:moveTo>
                  <a:pt x="46760" y="60250"/>
                </a:moveTo>
                <a:lnTo>
                  <a:pt x="41586" y="63931"/>
                </a:lnTo>
                <a:lnTo>
                  <a:pt x="338820" y="481722"/>
                </a:lnTo>
                <a:lnTo>
                  <a:pt x="343994" y="478040"/>
                </a:lnTo>
                <a:lnTo>
                  <a:pt x="46760" y="60250"/>
                </a:lnTo>
                <a:close/>
              </a:path>
              <a:path w="344170" h="481964">
                <a:moveTo>
                  <a:pt x="0" y="0"/>
                </a:moveTo>
                <a:lnTo>
                  <a:pt x="13129" y="84176"/>
                </a:lnTo>
                <a:lnTo>
                  <a:pt x="41586" y="63931"/>
                </a:lnTo>
                <a:lnTo>
                  <a:pt x="34223" y="53582"/>
                </a:lnTo>
                <a:lnTo>
                  <a:pt x="39397" y="49902"/>
                </a:lnTo>
                <a:lnTo>
                  <a:pt x="61305" y="49902"/>
                </a:lnTo>
                <a:lnTo>
                  <a:pt x="75218" y="40003"/>
                </a:lnTo>
                <a:lnTo>
                  <a:pt x="0" y="0"/>
                </a:lnTo>
                <a:close/>
              </a:path>
              <a:path w="344170" h="481964">
                <a:moveTo>
                  <a:pt x="39397" y="49902"/>
                </a:moveTo>
                <a:lnTo>
                  <a:pt x="34223" y="53582"/>
                </a:lnTo>
                <a:lnTo>
                  <a:pt x="41586" y="63931"/>
                </a:lnTo>
                <a:lnTo>
                  <a:pt x="46760" y="60250"/>
                </a:lnTo>
                <a:lnTo>
                  <a:pt x="39397" y="49902"/>
                </a:lnTo>
                <a:close/>
              </a:path>
              <a:path w="344170" h="481964">
                <a:moveTo>
                  <a:pt x="61305" y="49902"/>
                </a:moveTo>
                <a:lnTo>
                  <a:pt x="39397" y="49902"/>
                </a:lnTo>
                <a:lnTo>
                  <a:pt x="46760" y="60250"/>
                </a:lnTo>
                <a:lnTo>
                  <a:pt x="61305" y="49902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0048" y="3026155"/>
            <a:ext cx="545655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Least Recently </a:t>
            </a:r>
            <a:r>
              <a:rPr sz="2400" b="1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9EBF752C-AF81-31D9-EE2A-2C1AA8B3DE0B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7211" y="3741690"/>
          <a:ext cx="5117464" cy="22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someone!!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2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LRU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page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21605" y="4069891"/>
            <a:ext cx="2867660" cy="1417320"/>
          </a:xfrm>
          <a:custGeom>
            <a:avLst/>
            <a:gdLst/>
            <a:ahLst/>
            <a:cxnLst/>
            <a:rect l="l" t="t" r="r" b="b"/>
            <a:pathLst>
              <a:path w="2867660" h="1417320">
                <a:moveTo>
                  <a:pt x="0" y="474437"/>
                </a:moveTo>
                <a:lnTo>
                  <a:pt x="2867464" y="474437"/>
                </a:lnTo>
              </a:path>
              <a:path w="2867660" h="1417320">
                <a:moveTo>
                  <a:pt x="0" y="942524"/>
                </a:moveTo>
                <a:lnTo>
                  <a:pt x="2867464" y="942524"/>
                </a:lnTo>
              </a:path>
              <a:path w="2867660" h="1417320">
                <a:moveTo>
                  <a:pt x="2861114" y="0"/>
                </a:moveTo>
                <a:lnTo>
                  <a:pt x="2861114" y="1416961"/>
                </a:lnTo>
              </a:path>
              <a:path w="2867660" h="1417320">
                <a:moveTo>
                  <a:pt x="0" y="6350"/>
                </a:moveTo>
                <a:lnTo>
                  <a:pt x="2867464" y="6350"/>
                </a:lnTo>
              </a:path>
              <a:path w="2867660" h="1417320">
                <a:moveTo>
                  <a:pt x="0" y="1410611"/>
                </a:moveTo>
                <a:lnTo>
                  <a:pt x="2867464" y="14106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7955" y="4076241"/>
            <a:ext cx="431165" cy="4686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4684" y="4147820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7955" y="4544328"/>
            <a:ext cx="431165" cy="4686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4684" y="4617211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7955" y="5012415"/>
            <a:ext cx="431165" cy="4686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4684" y="5083555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14" name="object 14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0048" y="3026155"/>
            <a:ext cx="545655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Least Recently </a:t>
            </a:r>
            <a:r>
              <a:rPr sz="2400" b="1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0979" y="4334462"/>
            <a:ext cx="1038225" cy="386080"/>
          </a:xfrm>
          <a:custGeom>
            <a:avLst/>
            <a:gdLst/>
            <a:ahLst/>
            <a:cxnLst/>
            <a:rect l="l" t="t" r="r" b="b"/>
            <a:pathLst>
              <a:path w="1038225" h="386079">
                <a:moveTo>
                  <a:pt x="72781" y="32866"/>
                </a:moveTo>
                <a:lnTo>
                  <a:pt x="70633" y="38841"/>
                </a:lnTo>
                <a:lnTo>
                  <a:pt x="1035467" y="385667"/>
                </a:lnTo>
                <a:lnTo>
                  <a:pt x="1037615" y="379691"/>
                </a:lnTo>
                <a:lnTo>
                  <a:pt x="72781" y="32866"/>
                </a:lnTo>
                <a:close/>
              </a:path>
              <a:path w="1038225" h="386079">
                <a:moveTo>
                  <a:pt x="84595" y="0"/>
                </a:moveTo>
                <a:lnTo>
                  <a:pt x="0" y="10077"/>
                </a:lnTo>
                <a:lnTo>
                  <a:pt x="58818" y="71708"/>
                </a:lnTo>
                <a:lnTo>
                  <a:pt x="70633" y="38841"/>
                </a:lnTo>
                <a:lnTo>
                  <a:pt x="58681" y="34545"/>
                </a:lnTo>
                <a:lnTo>
                  <a:pt x="60829" y="28569"/>
                </a:lnTo>
                <a:lnTo>
                  <a:pt x="74325" y="28569"/>
                </a:lnTo>
                <a:lnTo>
                  <a:pt x="84595" y="0"/>
                </a:lnTo>
                <a:close/>
              </a:path>
              <a:path w="1038225" h="386079">
                <a:moveTo>
                  <a:pt x="60829" y="28569"/>
                </a:moveTo>
                <a:lnTo>
                  <a:pt x="58681" y="34545"/>
                </a:lnTo>
                <a:lnTo>
                  <a:pt x="70633" y="38841"/>
                </a:lnTo>
                <a:lnTo>
                  <a:pt x="72781" y="32866"/>
                </a:lnTo>
                <a:lnTo>
                  <a:pt x="60829" y="28569"/>
                </a:lnTo>
                <a:close/>
              </a:path>
              <a:path w="1038225" h="386079">
                <a:moveTo>
                  <a:pt x="74325" y="28569"/>
                </a:moveTo>
                <a:lnTo>
                  <a:pt x="60829" y="28569"/>
                </a:lnTo>
                <a:lnTo>
                  <a:pt x="72781" y="32866"/>
                </a:lnTo>
                <a:lnTo>
                  <a:pt x="74325" y="28569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21" name="object 21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DF45C9EB-1E99-468E-1838-1C766F17ABE7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3D2114-06B6-861B-CD71-C264CD0A5FC1}"/>
              </a:ext>
            </a:extLst>
          </p:cNvPr>
          <p:cNvSpPr txBox="1">
            <a:spLocks/>
          </p:cNvSpPr>
          <p:nvPr/>
        </p:nvSpPr>
        <p:spPr>
          <a:xfrm>
            <a:off x="916938" y="611124"/>
            <a:ext cx="967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Example – 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76CCF-323B-14B6-900B-37AA0E07507C}"/>
              </a:ext>
            </a:extLst>
          </p:cNvPr>
          <p:cNvSpPr txBox="1"/>
          <p:nvPr/>
        </p:nvSpPr>
        <p:spPr>
          <a:xfrm>
            <a:off x="1524000" y="20574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frames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 = 32 bits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entries in Root of the page table = 256 = 2^8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93BB9-AD0F-E29F-17E7-6CBB4008EBB5}"/>
              </a:ext>
            </a:extLst>
          </p:cNvPr>
          <p:cNvSpPr txBox="1"/>
          <p:nvPr/>
        </p:nvSpPr>
        <p:spPr>
          <a:xfrm>
            <a:off x="1409700" y="4876800"/>
            <a:ext cx="9372600" cy="120032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These are my assumptions for the examples in these slides. For your implementation, please follow the specifications given in the project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F7DE8-2067-8373-12B4-CBCF9AA96A0C}"/>
              </a:ext>
            </a:extLst>
          </p:cNvPr>
          <p:cNvSpPr txBox="1"/>
          <p:nvPr/>
        </p:nvSpPr>
        <p:spPr>
          <a:xfrm>
            <a:off x="1409700" y="4384357"/>
            <a:ext cx="2438400" cy="492443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IMPORTANT!!</a:t>
            </a:r>
          </a:p>
        </p:txBody>
      </p:sp>
    </p:spTree>
    <p:extLst>
      <p:ext uri="{BB962C8B-B14F-4D97-AF65-F5344CB8AC3E}">
        <p14:creationId xmlns:p14="http://schemas.microsoft.com/office/powerpoint/2010/main" val="78939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97211" y="3741690"/>
          <a:ext cx="5118735" cy="22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evict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8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someone!!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8" name="object 8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1848" y="4721973"/>
            <a:ext cx="3112770" cy="549275"/>
          </a:xfrm>
          <a:custGeom>
            <a:avLst/>
            <a:gdLst/>
            <a:ahLst/>
            <a:cxnLst/>
            <a:rect l="l" t="t" r="r" b="b"/>
            <a:pathLst>
              <a:path w="3112770" h="549275">
                <a:moveTo>
                  <a:pt x="68865" y="473782"/>
                </a:moveTo>
                <a:lnTo>
                  <a:pt x="0" y="523938"/>
                </a:lnTo>
                <a:lnTo>
                  <a:pt x="81445" y="548937"/>
                </a:lnTo>
                <a:lnTo>
                  <a:pt x="76030" y="516589"/>
                </a:lnTo>
                <a:lnTo>
                  <a:pt x="63145" y="516589"/>
                </a:lnTo>
                <a:lnTo>
                  <a:pt x="62096" y="510326"/>
                </a:lnTo>
                <a:lnTo>
                  <a:pt x="74631" y="508228"/>
                </a:lnTo>
                <a:lnTo>
                  <a:pt x="68865" y="473782"/>
                </a:lnTo>
                <a:close/>
              </a:path>
              <a:path w="3112770" h="549275">
                <a:moveTo>
                  <a:pt x="74631" y="508228"/>
                </a:moveTo>
                <a:lnTo>
                  <a:pt x="62096" y="510326"/>
                </a:lnTo>
                <a:lnTo>
                  <a:pt x="63145" y="516589"/>
                </a:lnTo>
                <a:lnTo>
                  <a:pt x="75679" y="514491"/>
                </a:lnTo>
                <a:lnTo>
                  <a:pt x="74631" y="508228"/>
                </a:lnTo>
                <a:close/>
              </a:path>
              <a:path w="3112770" h="549275">
                <a:moveTo>
                  <a:pt x="75679" y="514491"/>
                </a:moveTo>
                <a:lnTo>
                  <a:pt x="63145" y="516589"/>
                </a:lnTo>
                <a:lnTo>
                  <a:pt x="76030" y="516589"/>
                </a:lnTo>
                <a:lnTo>
                  <a:pt x="75679" y="514491"/>
                </a:lnTo>
                <a:close/>
              </a:path>
              <a:path w="3112770" h="549275">
                <a:moveTo>
                  <a:pt x="3111099" y="0"/>
                </a:moveTo>
                <a:lnTo>
                  <a:pt x="74631" y="508228"/>
                </a:lnTo>
                <a:lnTo>
                  <a:pt x="75679" y="514491"/>
                </a:lnTo>
                <a:lnTo>
                  <a:pt x="3112147" y="6262"/>
                </a:lnTo>
                <a:lnTo>
                  <a:pt x="311109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0048" y="3026155"/>
            <a:ext cx="545655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195705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Least Recently </a:t>
            </a:r>
            <a:r>
              <a:rPr sz="2400" b="1" spc="-5" dirty="0">
                <a:latin typeface="Calibri"/>
                <a:cs typeface="Calibri"/>
              </a:rPr>
              <a:t>Used(LRU)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6924F7-2031-06AC-4391-7561871AB329}"/>
              </a:ext>
            </a:extLst>
          </p:cNvPr>
          <p:cNvSpPr txBox="1"/>
          <p:nvPr/>
        </p:nvSpPr>
        <p:spPr>
          <a:xfrm>
            <a:off x="3768411" y="5897792"/>
            <a:ext cx="365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type of data structure can you use for your physical memory?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6055217-9648-E120-4720-D47A6440A59B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/>
              <a:t>LRU</a:t>
            </a:r>
            <a:endParaRPr lang="en-US" sz="4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6927" y="3801768"/>
          <a:ext cx="1567814" cy="1052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165977" y="4821428"/>
            <a:ext cx="153098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trike="sngStrike" dirty="0">
                <a:latin typeface="Consolas"/>
                <a:cs typeface="Consolas"/>
              </a:rPr>
              <a:t>l</a:t>
            </a:r>
            <a:r>
              <a:rPr sz="1800" strike="sngStrike" spc="-55" dirty="0">
                <a:latin typeface="Consolas"/>
                <a:cs typeface="Consolas"/>
              </a:rPr>
              <a:t> </a:t>
            </a:r>
            <a:r>
              <a:rPr sz="1800" strike="sngStrike" spc="-5" dirty="0">
                <a:latin typeface="Consolas"/>
                <a:cs typeface="Consolas"/>
              </a:rPr>
              <a:t>190a7c20</a:t>
            </a:r>
            <a:r>
              <a:rPr sz="1800" strike="sngStrike" spc="-50" dirty="0">
                <a:latin typeface="Consolas"/>
                <a:cs typeface="Consolas"/>
              </a:rPr>
              <a:t> </a:t>
            </a:r>
            <a:r>
              <a:rPr sz="1800" strike="sngStrike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trike="sngStrike" dirty="0">
                <a:latin typeface="Consolas"/>
                <a:cs typeface="Consolas"/>
              </a:rPr>
              <a:t>l</a:t>
            </a:r>
            <a:r>
              <a:rPr sz="1800" strike="sngStrike" spc="-55" dirty="0">
                <a:latin typeface="Consolas"/>
                <a:cs typeface="Consolas"/>
              </a:rPr>
              <a:t> </a:t>
            </a:r>
            <a:r>
              <a:rPr sz="1800" strike="sngStrike" spc="-5" dirty="0">
                <a:latin typeface="Consolas"/>
                <a:cs typeface="Consolas"/>
              </a:rPr>
              <a:t>190a7c28</a:t>
            </a:r>
            <a:r>
              <a:rPr sz="1800" strike="sngStrike" spc="-50" dirty="0">
                <a:latin typeface="Consolas"/>
                <a:cs typeface="Consolas"/>
              </a:rPr>
              <a:t> </a:t>
            </a:r>
            <a:r>
              <a:rPr sz="1800" strike="sngStrike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strike="sngStrike" dirty="0">
                <a:latin typeface="Consolas"/>
                <a:cs typeface="Consolas"/>
              </a:rPr>
              <a:t>l</a:t>
            </a:r>
            <a:r>
              <a:rPr sz="1800" strike="sngStrike" spc="-55" dirty="0">
                <a:latin typeface="Consolas"/>
                <a:cs typeface="Consolas"/>
              </a:rPr>
              <a:t> </a:t>
            </a:r>
            <a:r>
              <a:rPr sz="1800" strike="sngStrike" spc="-5" dirty="0">
                <a:latin typeface="Consolas"/>
                <a:cs typeface="Consolas"/>
              </a:rPr>
              <a:t>190a7c28</a:t>
            </a:r>
            <a:r>
              <a:rPr sz="1800" strike="sngStrike" spc="-50" dirty="0">
                <a:latin typeface="Consolas"/>
                <a:cs typeface="Consolas"/>
              </a:rPr>
              <a:t> </a:t>
            </a:r>
            <a:r>
              <a:rPr sz="1800" strike="sngStrike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f38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154940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827892" y="5074411"/>
            <a:ext cx="292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Assume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skip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30286" y="5615863"/>
            <a:ext cx="1238250" cy="408305"/>
            <a:chOff x="7930286" y="5615863"/>
            <a:chExt cx="1238250" cy="408305"/>
          </a:xfrm>
        </p:grpSpPr>
        <p:sp>
          <p:nvSpPr>
            <p:cNvPr id="10" name="object 10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4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0048" y="3701796"/>
            <a:ext cx="1449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7CCF8AFC-8DE5-0672-BC1B-79867B2661D5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6927" y="3801768"/>
          <a:ext cx="1567814" cy="505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1605" y="4069891"/>
          <a:ext cx="154940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701990" y="4760285"/>
            <a:ext cx="4084954" cy="1062990"/>
          </a:xfrm>
          <a:custGeom>
            <a:avLst/>
            <a:gdLst/>
            <a:ahLst/>
            <a:cxnLst/>
            <a:rect l="l" t="t" r="r" b="b"/>
            <a:pathLst>
              <a:path w="4084954" h="1062989">
                <a:moveTo>
                  <a:pt x="74621" y="33842"/>
                </a:moveTo>
                <a:lnTo>
                  <a:pt x="73051" y="39995"/>
                </a:lnTo>
                <a:lnTo>
                  <a:pt x="4082942" y="1062648"/>
                </a:lnTo>
                <a:lnTo>
                  <a:pt x="4084511" y="1056495"/>
                </a:lnTo>
                <a:lnTo>
                  <a:pt x="74621" y="33842"/>
                </a:lnTo>
                <a:close/>
              </a:path>
              <a:path w="4084954" h="1062989">
                <a:moveTo>
                  <a:pt x="83252" y="0"/>
                </a:moveTo>
                <a:lnTo>
                  <a:pt x="0" y="18087"/>
                </a:lnTo>
                <a:lnTo>
                  <a:pt x="64420" y="73836"/>
                </a:lnTo>
                <a:lnTo>
                  <a:pt x="73051" y="39995"/>
                </a:lnTo>
                <a:lnTo>
                  <a:pt x="60759" y="36860"/>
                </a:lnTo>
                <a:lnTo>
                  <a:pt x="62329" y="30707"/>
                </a:lnTo>
                <a:lnTo>
                  <a:pt x="75420" y="30707"/>
                </a:lnTo>
                <a:lnTo>
                  <a:pt x="83252" y="0"/>
                </a:lnTo>
                <a:close/>
              </a:path>
              <a:path w="4084954" h="1062989">
                <a:moveTo>
                  <a:pt x="62329" y="30707"/>
                </a:moveTo>
                <a:lnTo>
                  <a:pt x="60759" y="36860"/>
                </a:lnTo>
                <a:lnTo>
                  <a:pt x="73051" y="39995"/>
                </a:lnTo>
                <a:lnTo>
                  <a:pt x="74621" y="33842"/>
                </a:lnTo>
                <a:lnTo>
                  <a:pt x="62329" y="30707"/>
                </a:lnTo>
                <a:close/>
              </a:path>
              <a:path w="4084954" h="1062989">
                <a:moveTo>
                  <a:pt x="75420" y="30707"/>
                </a:moveTo>
                <a:lnTo>
                  <a:pt x="62329" y="30707"/>
                </a:lnTo>
                <a:lnTo>
                  <a:pt x="74621" y="33842"/>
                </a:lnTo>
                <a:lnTo>
                  <a:pt x="75420" y="3070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63699" y="4293379"/>
          <a:ext cx="5050789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5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hit!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However,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need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most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recently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used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7930286" y="5615863"/>
            <a:ext cx="1238250" cy="408305"/>
            <a:chOff x="7930286" y="5615863"/>
            <a:chExt cx="1238250" cy="408305"/>
          </a:xfrm>
        </p:grpSpPr>
        <p:sp>
          <p:nvSpPr>
            <p:cNvPr id="10" name="object 10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4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0048" y="3701796"/>
            <a:ext cx="1449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E8703264-5496-7F31-042B-1A29857824D0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/>
              <a:t>LRU</a:t>
            </a:r>
            <a:endParaRPr lang="en-US" sz="4400" kern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6927" y="3801768"/>
          <a:ext cx="1567814" cy="505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63699" y="4293379"/>
          <a:ext cx="5050789" cy="165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5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hit!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However,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need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95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most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recently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used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154940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643086" y="5198257"/>
            <a:ext cx="4143375" cy="624840"/>
          </a:xfrm>
          <a:custGeom>
            <a:avLst/>
            <a:gdLst/>
            <a:ahLst/>
            <a:cxnLst/>
            <a:rect l="l" t="t" r="r" b="b"/>
            <a:pathLst>
              <a:path w="4143375" h="624839">
                <a:moveTo>
                  <a:pt x="75877" y="34570"/>
                </a:moveTo>
                <a:lnTo>
                  <a:pt x="74974" y="40856"/>
                </a:lnTo>
                <a:lnTo>
                  <a:pt x="4142179" y="624742"/>
                </a:lnTo>
                <a:lnTo>
                  <a:pt x="4143082" y="618456"/>
                </a:lnTo>
                <a:lnTo>
                  <a:pt x="75877" y="34570"/>
                </a:lnTo>
                <a:close/>
              </a:path>
              <a:path w="4143375" h="624839">
                <a:moveTo>
                  <a:pt x="80840" y="0"/>
                </a:moveTo>
                <a:lnTo>
                  <a:pt x="0" y="26885"/>
                </a:lnTo>
                <a:lnTo>
                  <a:pt x="70011" y="75426"/>
                </a:lnTo>
                <a:lnTo>
                  <a:pt x="74974" y="40856"/>
                </a:lnTo>
                <a:lnTo>
                  <a:pt x="62406" y="39052"/>
                </a:lnTo>
                <a:lnTo>
                  <a:pt x="63309" y="32766"/>
                </a:lnTo>
                <a:lnTo>
                  <a:pt x="76136" y="32766"/>
                </a:lnTo>
                <a:lnTo>
                  <a:pt x="80840" y="0"/>
                </a:lnTo>
                <a:close/>
              </a:path>
              <a:path w="4143375" h="624839">
                <a:moveTo>
                  <a:pt x="63309" y="32766"/>
                </a:moveTo>
                <a:lnTo>
                  <a:pt x="62406" y="39052"/>
                </a:lnTo>
                <a:lnTo>
                  <a:pt x="74974" y="40856"/>
                </a:lnTo>
                <a:lnTo>
                  <a:pt x="75877" y="34570"/>
                </a:lnTo>
                <a:lnTo>
                  <a:pt x="63309" y="32766"/>
                </a:lnTo>
                <a:close/>
              </a:path>
              <a:path w="4143375" h="624839">
                <a:moveTo>
                  <a:pt x="76136" y="32766"/>
                </a:moveTo>
                <a:lnTo>
                  <a:pt x="63309" y="32766"/>
                </a:lnTo>
                <a:lnTo>
                  <a:pt x="75877" y="34570"/>
                </a:lnTo>
                <a:lnTo>
                  <a:pt x="76136" y="32766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930286" y="5615863"/>
            <a:ext cx="1238250" cy="408305"/>
            <a:chOff x="7930286" y="5615863"/>
            <a:chExt cx="1238250" cy="408305"/>
          </a:xfrm>
        </p:grpSpPr>
        <p:sp>
          <p:nvSpPr>
            <p:cNvPr id="10" name="object 10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4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36636" y="5622213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0048" y="3701796"/>
            <a:ext cx="1449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48" y="561898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Recently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5559" y="4069892"/>
            <a:ext cx="330200" cy="1362710"/>
            <a:chOff x="1025559" y="4069892"/>
            <a:chExt cx="330200" cy="1362710"/>
          </a:xfrm>
        </p:grpSpPr>
        <p:sp>
          <p:nvSpPr>
            <p:cNvPr id="15" name="object 15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79321" y="0"/>
                  </a:lnTo>
                  <a:lnTo>
                    <a:pt x="79321" y="1191183"/>
                  </a:lnTo>
                  <a:lnTo>
                    <a:pt x="0" y="1191183"/>
                  </a:lnTo>
                  <a:lnTo>
                    <a:pt x="158643" y="1349827"/>
                  </a:lnTo>
                  <a:lnTo>
                    <a:pt x="317289" y="1191183"/>
                  </a:lnTo>
                  <a:lnTo>
                    <a:pt x="237967" y="1191183"/>
                  </a:lnTo>
                  <a:lnTo>
                    <a:pt x="23796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909" y="4076242"/>
              <a:ext cx="317500" cy="1350010"/>
            </a:xfrm>
            <a:custGeom>
              <a:avLst/>
              <a:gdLst/>
              <a:ahLst/>
              <a:cxnLst/>
              <a:rect l="l" t="t" r="r" b="b"/>
              <a:pathLst>
                <a:path w="317500" h="1350010">
                  <a:moveTo>
                    <a:pt x="237967" y="0"/>
                  </a:moveTo>
                  <a:lnTo>
                    <a:pt x="237967" y="1191185"/>
                  </a:lnTo>
                  <a:lnTo>
                    <a:pt x="317289" y="1191185"/>
                  </a:lnTo>
                  <a:lnTo>
                    <a:pt x="158643" y="1349828"/>
                  </a:lnTo>
                  <a:lnTo>
                    <a:pt x="0" y="1191185"/>
                  </a:lnTo>
                  <a:lnTo>
                    <a:pt x="79321" y="1191185"/>
                  </a:lnTo>
                  <a:lnTo>
                    <a:pt x="79321" y="0"/>
                  </a:lnTo>
                  <a:lnTo>
                    <a:pt x="23796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EC16A819-6D67-B1DD-D9E8-1931DA092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LRU</a:t>
            </a:r>
            <a:endParaRPr sz="4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61404"/>
            <a:ext cx="9879330" cy="12750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Dirty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bit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Stores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target’s</a:t>
            </a:r>
            <a:r>
              <a:rPr sz="2400" spc="-5" dirty="0">
                <a:latin typeface="Calibri"/>
                <a:cs typeface="Calibri"/>
              </a:rPr>
              <a:t> dirty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Loads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won’t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Upon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eviction, dirty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 decides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writing</a:t>
            </a:r>
            <a:r>
              <a:rPr sz="2400" spc="-10" dirty="0">
                <a:latin typeface="Calibri"/>
                <a:cs typeface="Calibri"/>
              </a:rPr>
              <a:t> page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disk is </a:t>
            </a:r>
            <a:r>
              <a:rPr sz="2400" spc="-20" dirty="0">
                <a:latin typeface="Calibri"/>
                <a:cs typeface="Calibri"/>
              </a:rPr>
              <a:t>necessary.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43244" y="3801768"/>
          <a:ext cx="1672588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554">
                <a:tc>
                  <a:txBody>
                    <a:bodyPr/>
                    <a:lstStyle/>
                    <a:p>
                      <a:pPr marR="50800" algn="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50800" algn="r">
                        <a:lnSpc>
                          <a:spcPts val="191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1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1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50800" algn="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50800" algn="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50800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50800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5080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50800" algn="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466658" y="4641212"/>
            <a:ext cx="116205" cy="279400"/>
          </a:xfrm>
          <a:custGeom>
            <a:avLst/>
            <a:gdLst/>
            <a:ahLst/>
            <a:cxnLst/>
            <a:rect l="l" t="t" r="r" b="b"/>
            <a:pathLst>
              <a:path w="116204" h="279400">
                <a:moveTo>
                  <a:pt x="115887" y="0"/>
                </a:moveTo>
                <a:lnTo>
                  <a:pt x="0" y="0"/>
                </a:lnTo>
                <a:lnTo>
                  <a:pt x="0" y="279400"/>
                </a:lnTo>
                <a:lnTo>
                  <a:pt x="115887" y="279400"/>
                </a:lnTo>
                <a:lnTo>
                  <a:pt x="1158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1686559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76841" y="4160452"/>
            <a:ext cx="4918075" cy="156845"/>
          </a:xfrm>
          <a:custGeom>
            <a:avLst/>
            <a:gdLst/>
            <a:ahLst/>
            <a:cxnLst/>
            <a:rect l="l" t="t" r="r" b="b"/>
            <a:pathLst>
              <a:path w="4918075" h="156845">
                <a:moveTo>
                  <a:pt x="75272" y="80242"/>
                </a:moveTo>
                <a:lnTo>
                  <a:pt x="0" y="120143"/>
                </a:lnTo>
                <a:lnTo>
                  <a:pt x="77083" y="156420"/>
                </a:lnTo>
                <a:lnTo>
                  <a:pt x="76261" y="121808"/>
                </a:lnTo>
                <a:lnTo>
                  <a:pt x="63538" y="121808"/>
                </a:lnTo>
                <a:lnTo>
                  <a:pt x="63386" y="115459"/>
                </a:lnTo>
                <a:lnTo>
                  <a:pt x="76102" y="115157"/>
                </a:lnTo>
                <a:lnTo>
                  <a:pt x="75272" y="80242"/>
                </a:lnTo>
                <a:close/>
              </a:path>
              <a:path w="4918075" h="156845">
                <a:moveTo>
                  <a:pt x="76102" y="115157"/>
                </a:moveTo>
                <a:lnTo>
                  <a:pt x="63386" y="115459"/>
                </a:lnTo>
                <a:lnTo>
                  <a:pt x="63538" y="121808"/>
                </a:lnTo>
                <a:lnTo>
                  <a:pt x="76253" y="121505"/>
                </a:lnTo>
                <a:lnTo>
                  <a:pt x="76102" y="115157"/>
                </a:lnTo>
                <a:close/>
              </a:path>
              <a:path w="4918075" h="156845">
                <a:moveTo>
                  <a:pt x="76253" y="121505"/>
                </a:moveTo>
                <a:lnTo>
                  <a:pt x="63538" y="121808"/>
                </a:lnTo>
                <a:lnTo>
                  <a:pt x="76261" y="121808"/>
                </a:lnTo>
                <a:lnTo>
                  <a:pt x="76253" y="121505"/>
                </a:lnTo>
                <a:close/>
              </a:path>
              <a:path w="4918075" h="156845">
                <a:moveTo>
                  <a:pt x="4917691" y="0"/>
                </a:moveTo>
                <a:lnTo>
                  <a:pt x="76102" y="115157"/>
                </a:lnTo>
                <a:lnTo>
                  <a:pt x="76253" y="121505"/>
                </a:lnTo>
                <a:lnTo>
                  <a:pt x="4917842" y="6348"/>
                </a:lnTo>
                <a:lnTo>
                  <a:pt x="491769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244" y="4051923"/>
            <a:ext cx="320040" cy="204470"/>
          </a:xfrm>
          <a:custGeom>
            <a:avLst/>
            <a:gdLst/>
            <a:ahLst/>
            <a:cxnLst/>
            <a:rect l="l" t="t" r="r" b="b"/>
            <a:pathLst>
              <a:path w="320040" h="204470">
                <a:moveTo>
                  <a:pt x="0" y="0"/>
                </a:moveTo>
                <a:lnTo>
                  <a:pt x="319596" y="0"/>
                </a:lnTo>
                <a:lnTo>
                  <a:pt x="319596" y="204354"/>
                </a:lnTo>
                <a:lnTo>
                  <a:pt x="0" y="20435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55580" y="3730244"/>
            <a:ext cx="4488815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71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Set dirty bit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evict </a:t>
            </a:r>
            <a:r>
              <a:rPr sz="1800" dirty="0">
                <a:latin typeface="Calibri"/>
                <a:cs typeface="Calibri"/>
              </a:rPr>
              <a:t>3856b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whose </a:t>
            </a:r>
            <a:r>
              <a:rPr sz="1800" spc="-5" dirty="0">
                <a:latin typeface="Calibri"/>
                <a:cs typeface="Calibri"/>
              </a:rPr>
              <a:t>dirty bit is set,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need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(save)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245110">
              <a:lnSpc>
                <a:spcPct val="99400"/>
              </a:lnSpc>
            </a:pP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evict</a:t>
            </a:r>
            <a:r>
              <a:rPr sz="1800" dirty="0">
                <a:latin typeface="Calibri"/>
                <a:cs typeface="Calibri"/>
              </a:rPr>
              <a:t> 190a7 whose </a:t>
            </a:r>
            <a:r>
              <a:rPr sz="1800" spc="-5" dirty="0">
                <a:latin typeface="Calibri"/>
                <a:cs typeface="Calibri"/>
              </a:rPr>
              <a:t>dirty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 is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set,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there’s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 because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A104D0-D842-D459-0094-2B1E824BEB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Dirty Bit</a:t>
            </a:r>
            <a:endParaRPr sz="4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6845"/>
              </p:ext>
            </p:extLst>
          </p:nvPr>
        </p:nvGraphicFramePr>
        <p:xfrm>
          <a:off x="2021605" y="4069891"/>
          <a:ext cx="237490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991277" y="3010915"/>
            <a:ext cx="6925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optimal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victim,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you’ll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memory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accesses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6849F614-A637-C19C-CC9B-C0970092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73012"/>
              </p:ext>
            </p:extLst>
          </p:nvPr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lang="en-US" sz="1800" dirty="0">
                          <a:latin typeface="Consolas"/>
                          <a:cs typeface="Consolas"/>
                        </a:rPr>
                        <a:t>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5977" y="3730244"/>
            <a:ext cx="15309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6261" y="3718052"/>
            <a:ext cx="16211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need to evict </a:t>
            </a:r>
            <a:r>
              <a:rPr sz="1800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someone!!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5977" y="3730244"/>
            <a:ext cx="15309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6261" y="3718052"/>
            <a:ext cx="16211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need to evict </a:t>
            </a:r>
            <a:r>
              <a:rPr sz="1800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someone!!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6261" y="4544059"/>
            <a:ext cx="178308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Page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190a7 will be </a:t>
            </a:r>
            <a:r>
              <a:rPr sz="1800" b="1" spc="-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later!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72360" y="4311868"/>
            <a:ext cx="866775" cy="393700"/>
          </a:xfrm>
          <a:custGeom>
            <a:avLst/>
            <a:gdLst/>
            <a:ahLst/>
            <a:cxnLst/>
            <a:rect l="l" t="t" r="r" b="b"/>
            <a:pathLst>
              <a:path w="866775" h="393700">
                <a:moveTo>
                  <a:pt x="70852" y="31878"/>
                </a:moveTo>
                <a:lnTo>
                  <a:pt x="68258" y="37674"/>
                </a:lnTo>
                <a:lnTo>
                  <a:pt x="863864" y="393658"/>
                </a:lnTo>
                <a:lnTo>
                  <a:pt x="866457" y="387861"/>
                </a:lnTo>
                <a:lnTo>
                  <a:pt x="70852" y="31878"/>
                </a:lnTo>
                <a:close/>
              </a:path>
              <a:path w="866775" h="393700">
                <a:moveTo>
                  <a:pt x="85116" y="0"/>
                </a:moveTo>
                <a:lnTo>
                  <a:pt x="0" y="3655"/>
                </a:lnTo>
                <a:lnTo>
                  <a:pt x="53994" y="69554"/>
                </a:lnTo>
                <a:lnTo>
                  <a:pt x="68258" y="37674"/>
                </a:lnTo>
                <a:lnTo>
                  <a:pt x="56666" y="32487"/>
                </a:lnTo>
                <a:lnTo>
                  <a:pt x="59259" y="26691"/>
                </a:lnTo>
                <a:lnTo>
                  <a:pt x="73173" y="26691"/>
                </a:lnTo>
                <a:lnTo>
                  <a:pt x="85116" y="0"/>
                </a:lnTo>
                <a:close/>
              </a:path>
              <a:path w="866775" h="393700">
                <a:moveTo>
                  <a:pt x="59259" y="26691"/>
                </a:moveTo>
                <a:lnTo>
                  <a:pt x="56666" y="32487"/>
                </a:lnTo>
                <a:lnTo>
                  <a:pt x="68258" y="37674"/>
                </a:lnTo>
                <a:lnTo>
                  <a:pt x="70852" y="31878"/>
                </a:lnTo>
                <a:lnTo>
                  <a:pt x="59259" y="26691"/>
                </a:lnTo>
                <a:close/>
              </a:path>
              <a:path w="866775" h="393700">
                <a:moveTo>
                  <a:pt x="73173" y="26691"/>
                </a:moveTo>
                <a:lnTo>
                  <a:pt x="59259" y="26691"/>
                </a:lnTo>
                <a:lnTo>
                  <a:pt x="70852" y="31878"/>
                </a:lnTo>
                <a:lnTo>
                  <a:pt x="73173" y="26691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7179" y="5012401"/>
            <a:ext cx="2354580" cy="76200"/>
          </a:xfrm>
          <a:custGeom>
            <a:avLst/>
            <a:gdLst/>
            <a:ahLst/>
            <a:cxnLst/>
            <a:rect l="l" t="t" r="r" b="b"/>
            <a:pathLst>
              <a:path w="2354579" h="76200">
                <a:moveTo>
                  <a:pt x="2278611" y="0"/>
                </a:moveTo>
                <a:lnTo>
                  <a:pt x="2278395" y="34924"/>
                </a:lnTo>
                <a:lnTo>
                  <a:pt x="2291095" y="35002"/>
                </a:lnTo>
                <a:lnTo>
                  <a:pt x="2291055" y="41352"/>
                </a:lnTo>
                <a:lnTo>
                  <a:pt x="2278356" y="41352"/>
                </a:lnTo>
                <a:lnTo>
                  <a:pt x="2278141" y="76198"/>
                </a:lnTo>
                <a:lnTo>
                  <a:pt x="2348920" y="41352"/>
                </a:lnTo>
                <a:lnTo>
                  <a:pt x="2291055" y="41352"/>
                </a:lnTo>
                <a:lnTo>
                  <a:pt x="2349079" y="41274"/>
                </a:lnTo>
                <a:lnTo>
                  <a:pt x="2354574" y="38568"/>
                </a:lnTo>
                <a:lnTo>
                  <a:pt x="2278611" y="0"/>
                </a:lnTo>
                <a:close/>
              </a:path>
              <a:path w="2354579" h="76200">
                <a:moveTo>
                  <a:pt x="2278395" y="34924"/>
                </a:moveTo>
                <a:lnTo>
                  <a:pt x="2278356" y="41274"/>
                </a:lnTo>
                <a:lnTo>
                  <a:pt x="2291055" y="41352"/>
                </a:lnTo>
                <a:lnTo>
                  <a:pt x="2291095" y="35002"/>
                </a:lnTo>
                <a:lnTo>
                  <a:pt x="2278395" y="34924"/>
                </a:lnTo>
                <a:close/>
              </a:path>
              <a:path w="2354579" h="76200">
                <a:moveTo>
                  <a:pt x="39" y="20880"/>
                </a:moveTo>
                <a:lnTo>
                  <a:pt x="0" y="27230"/>
                </a:lnTo>
                <a:lnTo>
                  <a:pt x="2278356" y="41274"/>
                </a:lnTo>
                <a:lnTo>
                  <a:pt x="2278395" y="34924"/>
                </a:lnTo>
                <a:lnTo>
                  <a:pt x="39" y="2088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5977" y="3730244"/>
            <a:ext cx="15309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30286" y="4521109"/>
            <a:ext cx="1238250" cy="408305"/>
            <a:chOff x="7930286" y="4521109"/>
            <a:chExt cx="1238250" cy="408305"/>
          </a:xfrm>
        </p:grpSpPr>
        <p:sp>
          <p:nvSpPr>
            <p:cNvPr id="9" name="object 9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4"/>
                  </a:lnTo>
                  <a:lnTo>
                    <a:pt x="1027475" y="296464"/>
                  </a:lnTo>
                  <a:lnTo>
                    <a:pt x="1027475" y="395287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636" y="4527459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6261" y="3718052"/>
            <a:ext cx="16211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need to evict </a:t>
            </a:r>
            <a:r>
              <a:rPr sz="1800"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someone!!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6261" y="4809235"/>
            <a:ext cx="166179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70C0"/>
                </a:solidFill>
                <a:latin typeface="Calibri"/>
                <a:cs typeface="Calibri"/>
              </a:rPr>
              <a:t>Page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3856b 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is no </a:t>
            </a:r>
            <a:r>
              <a:rPr sz="1800" b="1" spc="-3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longer needed 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in </a:t>
            </a:r>
            <a:r>
              <a:rPr sz="1800" b="1" spc="-3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future.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Evict</a:t>
            </a:r>
            <a:r>
              <a:rPr sz="18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50059" y="4768167"/>
            <a:ext cx="888365" cy="158115"/>
          </a:xfrm>
          <a:custGeom>
            <a:avLst/>
            <a:gdLst/>
            <a:ahLst/>
            <a:cxnLst/>
            <a:rect l="l" t="t" r="r" b="b"/>
            <a:pathLst>
              <a:path w="888364" h="158114">
                <a:moveTo>
                  <a:pt x="75874" y="34568"/>
                </a:moveTo>
                <a:lnTo>
                  <a:pt x="74969" y="40853"/>
                </a:lnTo>
                <a:lnTo>
                  <a:pt x="887009" y="157721"/>
                </a:lnTo>
                <a:lnTo>
                  <a:pt x="887914" y="151436"/>
                </a:lnTo>
                <a:lnTo>
                  <a:pt x="75874" y="34568"/>
                </a:lnTo>
                <a:close/>
              </a:path>
              <a:path w="888364" h="158114">
                <a:moveTo>
                  <a:pt x="80849" y="0"/>
                </a:moveTo>
                <a:lnTo>
                  <a:pt x="0" y="26856"/>
                </a:lnTo>
                <a:lnTo>
                  <a:pt x="69994" y="75422"/>
                </a:lnTo>
                <a:lnTo>
                  <a:pt x="74969" y="40853"/>
                </a:lnTo>
                <a:lnTo>
                  <a:pt x="62400" y="39044"/>
                </a:lnTo>
                <a:lnTo>
                  <a:pt x="63304" y="32759"/>
                </a:lnTo>
                <a:lnTo>
                  <a:pt x="76134" y="32759"/>
                </a:lnTo>
                <a:lnTo>
                  <a:pt x="80849" y="0"/>
                </a:lnTo>
                <a:close/>
              </a:path>
              <a:path w="888364" h="158114">
                <a:moveTo>
                  <a:pt x="63304" y="32759"/>
                </a:moveTo>
                <a:lnTo>
                  <a:pt x="62400" y="39044"/>
                </a:lnTo>
                <a:lnTo>
                  <a:pt x="74969" y="40853"/>
                </a:lnTo>
                <a:lnTo>
                  <a:pt x="75874" y="34568"/>
                </a:lnTo>
                <a:lnTo>
                  <a:pt x="63304" y="32759"/>
                </a:lnTo>
                <a:close/>
              </a:path>
              <a:path w="888364" h="158114">
                <a:moveTo>
                  <a:pt x="76134" y="32759"/>
                </a:moveTo>
                <a:lnTo>
                  <a:pt x="63304" y="32759"/>
                </a:lnTo>
                <a:lnTo>
                  <a:pt x="75874" y="34568"/>
                </a:lnTo>
                <a:lnTo>
                  <a:pt x="76134" y="32759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0068" y="5265765"/>
            <a:ext cx="1732280" cy="746125"/>
          </a:xfrm>
          <a:custGeom>
            <a:avLst/>
            <a:gdLst/>
            <a:ahLst/>
            <a:cxnLst/>
            <a:rect l="l" t="t" r="r" b="b"/>
            <a:pathLst>
              <a:path w="1732279" h="746125">
                <a:moveTo>
                  <a:pt x="1660346" y="713792"/>
                </a:moveTo>
                <a:lnTo>
                  <a:pt x="1646647" y="745919"/>
                </a:lnTo>
                <a:lnTo>
                  <a:pt x="1731685" y="740759"/>
                </a:lnTo>
                <a:lnTo>
                  <a:pt x="1713012" y="718773"/>
                </a:lnTo>
                <a:lnTo>
                  <a:pt x="1672028" y="718773"/>
                </a:lnTo>
                <a:lnTo>
                  <a:pt x="1660346" y="713792"/>
                </a:lnTo>
                <a:close/>
              </a:path>
              <a:path w="1732279" h="746125">
                <a:moveTo>
                  <a:pt x="1662837" y="707951"/>
                </a:moveTo>
                <a:lnTo>
                  <a:pt x="1660346" y="713792"/>
                </a:lnTo>
                <a:lnTo>
                  <a:pt x="1672028" y="718773"/>
                </a:lnTo>
                <a:lnTo>
                  <a:pt x="1674519" y="712932"/>
                </a:lnTo>
                <a:lnTo>
                  <a:pt x="1662837" y="707951"/>
                </a:lnTo>
                <a:close/>
              </a:path>
              <a:path w="1732279" h="746125">
                <a:moveTo>
                  <a:pt x="1676535" y="675825"/>
                </a:moveTo>
                <a:lnTo>
                  <a:pt x="1662837" y="707951"/>
                </a:lnTo>
                <a:lnTo>
                  <a:pt x="1674519" y="712932"/>
                </a:lnTo>
                <a:lnTo>
                  <a:pt x="1672028" y="718773"/>
                </a:lnTo>
                <a:lnTo>
                  <a:pt x="1713012" y="718773"/>
                </a:lnTo>
                <a:lnTo>
                  <a:pt x="1676535" y="675825"/>
                </a:lnTo>
                <a:close/>
              </a:path>
              <a:path w="1732279" h="746125">
                <a:moveTo>
                  <a:pt x="2490" y="0"/>
                </a:moveTo>
                <a:lnTo>
                  <a:pt x="0" y="5840"/>
                </a:lnTo>
                <a:lnTo>
                  <a:pt x="1660346" y="713792"/>
                </a:lnTo>
                <a:lnTo>
                  <a:pt x="1662837" y="707951"/>
                </a:lnTo>
                <a:lnTo>
                  <a:pt x="249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10046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12KB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4KB,</a:t>
            </a:r>
            <a:r>
              <a:rPr sz="2800" dirty="0">
                <a:latin typeface="Calibri"/>
                <a:cs typeface="Calibri"/>
              </a:rPr>
              <a:t> 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there're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8" y="3026155"/>
            <a:ext cx="179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6927" y="3801768"/>
          <a:ext cx="1567814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2286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2286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2286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1605" y="4069891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240494" y="251714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Pagefault</a:t>
            </a:r>
            <a:r>
              <a:rPr sz="1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3883" y="3952747"/>
            <a:ext cx="2916555" cy="165378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39370" algn="just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latin typeface="Calibri"/>
                <a:cs typeface="Calibri"/>
              </a:rPr>
              <a:t>What if </a:t>
            </a:r>
            <a:r>
              <a:rPr sz="1800" b="1" spc="-10" dirty="0">
                <a:latin typeface="Calibri"/>
                <a:cs typeface="Calibri"/>
              </a:rPr>
              <a:t>there </a:t>
            </a:r>
            <a:r>
              <a:rPr sz="1800" b="1" spc="-5" dirty="0">
                <a:latin typeface="Calibri"/>
                <a:cs typeface="Calibri"/>
              </a:rPr>
              <a:t>is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tie: multiple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pages </a:t>
            </a:r>
            <a:r>
              <a:rPr sz="1800" b="1" spc="-5" dirty="0">
                <a:latin typeface="Calibri"/>
                <a:cs typeface="Calibri"/>
              </a:rPr>
              <a:t>no </a:t>
            </a:r>
            <a:r>
              <a:rPr sz="1800" b="1" spc="-10" dirty="0">
                <a:latin typeface="Calibri"/>
                <a:cs typeface="Calibri"/>
              </a:rPr>
              <a:t>longer needed </a:t>
            </a:r>
            <a:r>
              <a:rPr sz="1800" b="1" spc="-5" dirty="0">
                <a:latin typeface="Calibri"/>
                <a:cs typeface="Calibri"/>
              </a:rPr>
              <a:t>in the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future?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Calibri"/>
              <a:cs typeface="Calibri"/>
            </a:endParaRPr>
          </a:p>
          <a:p>
            <a:pPr marL="12700" marR="5080" algn="just">
              <a:lnSpc>
                <a:spcPct val="102200"/>
              </a:lnSpc>
            </a:pPr>
            <a:r>
              <a:rPr sz="1800" b="1" spc="-10" dirty="0">
                <a:latin typeface="Calibri"/>
                <a:cs typeface="Calibri"/>
              </a:rPr>
              <a:t>--Break </a:t>
            </a:r>
            <a:r>
              <a:rPr lang="en-US" b="1" spc="-5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tie </a:t>
            </a:r>
            <a:r>
              <a:rPr sz="1800" b="1" spc="-10" dirty="0">
                <a:latin typeface="Calibri"/>
                <a:cs typeface="Calibri"/>
              </a:rPr>
              <a:t>by </a:t>
            </a:r>
            <a:r>
              <a:rPr lang="en-US" b="1" spc="-10" dirty="0">
                <a:latin typeface="Calibri"/>
                <a:cs typeface="Calibri"/>
              </a:rPr>
              <a:t>evicting any arbitrary of those pages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3D2114-06B6-861B-CD71-C264CD0A5FC1}"/>
              </a:ext>
            </a:extLst>
          </p:cNvPr>
          <p:cNvSpPr txBox="1">
            <a:spLocks/>
          </p:cNvSpPr>
          <p:nvPr/>
        </p:nvSpPr>
        <p:spPr>
          <a:xfrm>
            <a:off x="916938" y="611124"/>
            <a:ext cx="967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Example – Address Breakdown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76CCF-323B-14B6-900B-37AA0E07507C}"/>
              </a:ext>
            </a:extLst>
          </p:cNvPr>
          <p:cNvSpPr txBox="1"/>
          <p:nvPr/>
        </p:nvSpPr>
        <p:spPr>
          <a:xfrm>
            <a:off x="1447800" y="23622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32-bit Address = 00101010 101010101 010101010 010101010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7A860BA-3DF9-CD30-C1FF-8BF299E3D03F}"/>
              </a:ext>
            </a:extLst>
          </p:cNvPr>
          <p:cNvSpPr/>
          <p:nvPr/>
        </p:nvSpPr>
        <p:spPr>
          <a:xfrm rot="5400000">
            <a:off x="3845867" y="2464834"/>
            <a:ext cx="766465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D3CE4-AB21-3F15-4029-8050CF10F233}"/>
              </a:ext>
            </a:extLst>
          </p:cNvPr>
          <p:cNvSpPr txBox="1"/>
          <p:nvPr/>
        </p:nvSpPr>
        <p:spPr>
          <a:xfrm>
            <a:off x="3619500" y="3520002"/>
            <a:ext cx="1447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bits</a:t>
            </a:r>
          </a:p>
          <a:p>
            <a:endParaRPr lang="en-US" dirty="0"/>
          </a:p>
          <a:p>
            <a:r>
              <a:rPr lang="en-US" dirty="0"/>
              <a:t>Index to Root Page Table</a:t>
            </a:r>
          </a:p>
          <a:p>
            <a:endParaRPr lang="en-US" dirty="0"/>
          </a:p>
          <a:p>
            <a:r>
              <a:rPr lang="en-US" dirty="0"/>
              <a:t>This is because root has 256 = 2^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entries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BE9C29D-2765-CA24-F94A-E8E10ACDD8F2}"/>
              </a:ext>
            </a:extLst>
          </p:cNvPr>
          <p:cNvSpPr/>
          <p:nvPr/>
        </p:nvSpPr>
        <p:spPr>
          <a:xfrm rot="5400000">
            <a:off x="7808266" y="2083834"/>
            <a:ext cx="766465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0307D-879B-9FAB-6239-ADD41757623A}"/>
              </a:ext>
            </a:extLst>
          </p:cNvPr>
          <p:cNvSpPr txBox="1"/>
          <p:nvPr/>
        </p:nvSpPr>
        <p:spPr>
          <a:xfrm>
            <a:off x="7696200" y="3511715"/>
            <a:ext cx="1447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en-US" dirty="0"/>
              <a:t> bits</a:t>
            </a:r>
          </a:p>
          <a:p>
            <a:endParaRPr lang="en-US" dirty="0"/>
          </a:p>
          <a:p>
            <a:r>
              <a:rPr lang="en-US" dirty="0"/>
              <a:t>Byte Offset</a:t>
            </a:r>
          </a:p>
          <a:p>
            <a:endParaRPr lang="en-US" dirty="0"/>
          </a:p>
          <a:p>
            <a:r>
              <a:rPr lang="en-US" dirty="0"/>
              <a:t>This is because Page Size = 4 KB = 2 ^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en-US" dirty="0"/>
              <a:t> Bytes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17575D8-FDD0-85EB-517A-3A731142A9F8}"/>
              </a:ext>
            </a:extLst>
          </p:cNvPr>
          <p:cNvSpPr/>
          <p:nvPr/>
        </p:nvSpPr>
        <p:spPr>
          <a:xfrm rot="5400000">
            <a:off x="5612925" y="1993177"/>
            <a:ext cx="813748" cy="2285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AAD73-05EB-9755-8CD6-731F18342B2B}"/>
              </a:ext>
            </a:extLst>
          </p:cNvPr>
          <p:cNvSpPr txBox="1"/>
          <p:nvPr/>
        </p:nvSpPr>
        <p:spPr>
          <a:xfrm>
            <a:off x="5372101" y="3543051"/>
            <a:ext cx="1447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en-US" dirty="0"/>
              <a:t> bits</a:t>
            </a:r>
          </a:p>
          <a:p>
            <a:endParaRPr lang="en-US" dirty="0"/>
          </a:p>
          <a:p>
            <a:r>
              <a:rPr lang="en-US" dirty="0"/>
              <a:t>Index to leaf page table </a:t>
            </a:r>
          </a:p>
          <a:p>
            <a:endParaRPr lang="en-US" dirty="0"/>
          </a:p>
          <a:p>
            <a:r>
              <a:rPr lang="en-US" dirty="0"/>
              <a:t>So, each leaf page table has 2^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entries.</a:t>
            </a:r>
          </a:p>
        </p:txBody>
      </p:sp>
    </p:spTree>
    <p:extLst>
      <p:ext uri="{BB962C8B-B14F-4D97-AF65-F5344CB8AC3E}">
        <p14:creationId xmlns:p14="http://schemas.microsoft.com/office/powerpoint/2010/main" val="233330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95779"/>
            <a:ext cx="9206865" cy="1339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Implementing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naïve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fashion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unacceptable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 caused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across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than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5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minutes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1538" y="1795779"/>
            <a:ext cx="9892665" cy="2575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6700" marR="66865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25" dirty="0">
                <a:latin typeface="Calibri"/>
                <a:cs typeface="Calibri"/>
              </a:rPr>
              <a:t>Implemen</a:t>
            </a:r>
            <a:r>
              <a:rPr lang="en-US" sz="2800" spc="25" dirty="0">
                <a:latin typeface="Calibri"/>
                <a:cs typeface="Calibri"/>
              </a:rPr>
              <a:t>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naïve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fashion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lead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unacceptable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 caused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across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trace</a:t>
            </a:r>
            <a:endParaRPr sz="28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b="1" dirty="0">
                <a:latin typeface="Calibri"/>
                <a:cs typeface="Calibri"/>
              </a:rPr>
              <a:t>5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minutes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66700" algn="l"/>
              </a:tabLst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to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more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eﬃcient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searching</a:t>
            </a:r>
            <a:endParaRPr sz="2800" dirty="0">
              <a:latin typeface="Calibri"/>
              <a:cs typeface="Calibri"/>
            </a:endParaRPr>
          </a:p>
          <a:p>
            <a:pPr marL="723265" marR="30480" lvl="1" indent="-228600">
              <a:lnSpc>
                <a:spcPts val="2500"/>
              </a:lnSpc>
              <a:spcBef>
                <a:spcPts val="660"/>
              </a:spcBef>
              <a:buFont typeface="Arial"/>
              <a:buChar char="•"/>
              <a:tabLst>
                <a:tab pos="72390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5" dirty="0">
                <a:latin typeface="Calibri"/>
                <a:cs typeface="Calibri"/>
              </a:rPr>
              <a:t> 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you’re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C, </a:t>
            </a:r>
            <a:r>
              <a:rPr sz="2400" spc="-35" dirty="0">
                <a:latin typeface="Calibri"/>
                <a:cs typeface="Calibri"/>
              </a:rPr>
              <a:t>here’s</a:t>
            </a:r>
            <a:r>
              <a:rPr sz="2400" spc="-5" dirty="0">
                <a:latin typeface="Calibri"/>
                <a:cs typeface="Calibri"/>
              </a:rPr>
              <a:t> one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 based on the </a:t>
            </a:r>
            <a:r>
              <a:rPr sz="2400" spc="-10" dirty="0">
                <a:latin typeface="Calibri"/>
                <a:cs typeface="Calibri"/>
              </a:rPr>
              <a:t>Horner’s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7" baseline="24305" dirty="0">
                <a:latin typeface="Calibri"/>
                <a:cs typeface="Calibri"/>
              </a:rPr>
              <a:t>1</a:t>
            </a:r>
            <a:endParaRPr sz="2400" baseline="24305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619" y="4591811"/>
            <a:ext cx="8359140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7604">
              <a:lnSpc>
                <a:spcPts val="1645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int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hash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dirty="0">
                <a:latin typeface="Calibri"/>
                <a:cs typeface="Calibri"/>
              </a:rPr>
              <a:t>char</a:t>
            </a:r>
            <a:r>
              <a:rPr sz="1400" spc="360" dirty="0">
                <a:latin typeface="Calibri"/>
                <a:cs typeface="Calibri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65" dirty="0">
                <a:latin typeface="Calibri"/>
                <a:cs typeface="Calibri"/>
              </a:rPr>
              <a:t>v</a:t>
            </a:r>
            <a:r>
              <a:rPr sz="1400" spc="65" dirty="0">
                <a:latin typeface="Arial"/>
                <a:cs typeface="Arial"/>
              </a:rPr>
              <a:t>,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spc="-5" dirty="0">
                <a:latin typeface="Calibri"/>
                <a:cs typeface="Calibri"/>
              </a:rPr>
              <a:t>int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M)</a:t>
            </a:r>
            <a:endParaRPr sz="1400">
              <a:latin typeface="Calibri"/>
              <a:cs typeface="Calibri"/>
            </a:endParaRPr>
          </a:p>
          <a:p>
            <a:pPr marL="3697604">
              <a:lnSpc>
                <a:spcPts val="1645"/>
              </a:lnSpc>
            </a:pPr>
            <a:r>
              <a:rPr sz="1400" spc="1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154804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int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h</a:t>
            </a:r>
            <a:r>
              <a:rPr sz="1400" spc="5" dirty="0">
                <a:latin typeface="Arial"/>
                <a:cs typeface="Arial"/>
              </a:rPr>
              <a:t>,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365" dirty="0">
                <a:latin typeface="Calibri"/>
                <a:cs typeface="Calibri"/>
              </a:rPr>
              <a:t> </a:t>
            </a:r>
            <a:r>
              <a:rPr sz="1400" spc="25" dirty="0">
                <a:latin typeface="Arial"/>
                <a:cs typeface="Arial"/>
              </a:rPr>
              <a:t>=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117;</a:t>
            </a:r>
            <a:endParaRPr sz="1400">
              <a:latin typeface="Arial"/>
              <a:cs typeface="Arial"/>
            </a:endParaRPr>
          </a:p>
          <a:p>
            <a:pPr marL="4154804" marR="1986914">
              <a:lnSpc>
                <a:spcPct val="101400"/>
              </a:lnSpc>
            </a:pPr>
            <a:r>
              <a:rPr sz="1400" spc="-15" dirty="0">
                <a:latin typeface="Calibri"/>
                <a:cs typeface="Calibri"/>
              </a:rPr>
              <a:t>for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5" dirty="0">
                <a:latin typeface="Arial"/>
                <a:cs typeface="Arial"/>
              </a:rPr>
              <a:t>(</a:t>
            </a:r>
            <a:r>
              <a:rPr sz="1400" spc="5" dirty="0">
                <a:latin typeface="Calibri"/>
                <a:cs typeface="Calibri"/>
              </a:rPr>
              <a:t>h 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25" dirty="0">
                <a:latin typeface="Arial"/>
                <a:cs typeface="Arial"/>
              </a:rPr>
              <a:t>=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0;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*</a:t>
            </a:r>
            <a:r>
              <a:rPr sz="1400" spc="95" dirty="0">
                <a:latin typeface="Calibri"/>
                <a:cs typeface="Calibri"/>
              </a:rPr>
              <a:t>v</a:t>
            </a:r>
            <a:r>
              <a:rPr sz="1400" spc="385" dirty="0">
                <a:latin typeface="Calibri"/>
                <a:cs typeface="Calibri"/>
              </a:rPr>
              <a:t> </a:t>
            </a:r>
            <a:r>
              <a:rPr sz="1400" spc="15" dirty="0">
                <a:latin typeface="Arial"/>
                <a:cs typeface="Arial"/>
              </a:rPr>
              <a:t>!=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'\0';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spc="15" dirty="0">
                <a:latin typeface="Calibri"/>
                <a:cs typeface="Calibri"/>
              </a:rPr>
              <a:t>v</a:t>
            </a:r>
            <a:r>
              <a:rPr sz="1400" spc="15" dirty="0">
                <a:latin typeface="Arial"/>
                <a:cs typeface="Arial"/>
              </a:rPr>
              <a:t>++)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25" dirty="0">
                <a:latin typeface="Arial"/>
                <a:cs typeface="Arial"/>
              </a:rPr>
              <a:t>=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(</a:t>
            </a:r>
            <a:r>
              <a:rPr sz="1400" spc="50" dirty="0">
                <a:latin typeface="Calibri"/>
                <a:cs typeface="Calibri"/>
              </a:rPr>
              <a:t>a</a:t>
            </a:r>
            <a:r>
              <a:rPr sz="1400" spc="50" dirty="0">
                <a:latin typeface="Arial"/>
                <a:cs typeface="Arial"/>
              </a:rPr>
              <a:t>*</a:t>
            </a:r>
            <a:r>
              <a:rPr sz="1400" spc="50" dirty="0">
                <a:latin typeface="Calibri"/>
                <a:cs typeface="Calibri"/>
              </a:rPr>
              <a:t>h</a:t>
            </a:r>
            <a:r>
              <a:rPr sz="1400" spc="375" dirty="0">
                <a:latin typeface="Calibri"/>
                <a:cs typeface="Calibri"/>
              </a:rPr>
              <a:t> </a:t>
            </a:r>
            <a:r>
              <a:rPr sz="1400" spc="25" dirty="0">
                <a:latin typeface="Arial"/>
                <a:cs typeface="Arial"/>
              </a:rPr>
              <a:t>+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65" dirty="0">
                <a:latin typeface="Calibri"/>
                <a:cs typeface="Calibri"/>
              </a:rPr>
              <a:t>v)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%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M;</a:t>
            </a:r>
            <a:endParaRPr sz="1400">
              <a:latin typeface="Calibri"/>
              <a:cs typeface="Calibri"/>
            </a:endParaRPr>
          </a:p>
          <a:p>
            <a:pPr marL="4154804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Calibri"/>
                <a:cs typeface="Calibri"/>
              </a:rPr>
              <a:t>return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h</a:t>
            </a:r>
            <a:r>
              <a:rPr sz="1400" spc="5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3697604">
              <a:lnSpc>
                <a:spcPts val="1645"/>
              </a:lnSpc>
            </a:pPr>
            <a:r>
              <a:rPr sz="1400" spc="1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[1]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Horner’s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method:</a:t>
            </a:r>
            <a:r>
              <a:rPr sz="1800" b="1" spc="6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www.cs.iupui.edu/~cs240/summer10/slides/t99Hashing.pdf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138" y="1806955"/>
            <a:ext cx="1985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Hash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58504" y="2192424"/>
          <a:ext cx="1945639" cy="214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2)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3856bbe0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4)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15216f00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5)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6)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8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7)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190a7c28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8)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190aff38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39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06598" y="2367771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575035" y="257770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19" y="50800"/>
                </a:lnTo>
                <a:lnTo>
                  <a:pt x="1176719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19" y="25400"/>
                </a:lnTo>
                <a:lnTo>
                  <a:pt x="1176719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5255" y="239447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3324" y="25777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84407" y="239447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2475" y="25777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53557" y="239447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1207" y="25777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90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1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1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32289" y="239447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8829" y="3111978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9049" y="2928753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76882" y="3626834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17103" y="3443608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95171" y="3626834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0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27582" y="50800"/>
                </a:lnTo>
                <a:lnTo>
                  <a:pt x="427582" y="25400"/>
                </a:lnTo>
                <a:lnTo>
                  <a:pt x="465682" y="25400"/>
                </a:lnTo>
                <a:lnTo>
                  <a:pt x="414882" y="0"/>
                </a:lnTo>
                <a:close/>
              </a:path>
              <a:path w="491489" h="76200">
                <a:moveTo>
                  <a:pt x="414882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2" y="50800"/>
                </a:lnTo>
                <a:lnTo>
                  <a:pt x="414882" y="25400"/>
                </a:lnTo>
                <a:close/>
              </a:path>
              <a:path w="491489" h="76200">
                <a:moveTo>
                  <a:pt x="465682" y="25400"/>
                </a:moveTo>
                <a:lnTo>
                  <a:pt x="427582" y="25400"/>
                </a:lnTo>
                <a:lnTo>
                  <a:pt x="427582" y="50800"/>
                </a:lnTo>
                <a:lnTo>
                  <a:pt x="465682" y="50800"/>
                </a:lnTo>
                <a:lnTo>
                  <a:pt x="491082" y="38100"/>
                </a:lnTo>
                <a:lnTo>
                  <a:pt x="465682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86253" y="3443608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76882" y="4141688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199"/>
                </a:lnTo>
                <a:lnTo>
                  <a:pt x="1214821" y="50799"/>
                </a:lnTo>
                <a:lnTo>
                  <a:pt x="1176721" y="50799"/>
                </a:lnTo>
                <a:lnTo>
                  <a:pt x="1176721" y="25399"/>
                </a:lnTo>
                <a:lnTo>
                  <a:pt x="1214821" y="25399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1164021" y="50799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214821" y="25399"/>
                </a:moveTo>
                <a:lnTo>
                  <a:pt x="1176721" y="25399"/>
                </a:lnTo>
                <a:lnTo>
                  <a:pt x="1176721" y="50799"/>
                </a:lnTo>
                <a:lnTo>
                  <a:pt x="1214821" y="50799"/>
                </a:lnTo>
                <a:lnTo>
                  <a:pt x="1240221" y="38099"/>
                </a:lnTo>
                <a:lnTo>
                  <a:pt x="1214821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17103" y="3958463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9662" y="4522723"/>
            <a:ext cx="15309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Consolas"/>
                <a:cs typeface="Consolas"/>
              </a:rPr>
              <a:t>s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3856bbe0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15216f00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5290" y="4864549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5" name="object 5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95911" y="1801713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64348" y="2011641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457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8263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372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178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90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42871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0522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1" y="50799"/>
                </a:moveTo>
                <a:lnTo>
                  <a:pt x="414881" y="76200"/>
                </a:lnTo>
                <a:lnTo>
                  <a:pt x="465681" y="50800"/>
                </a:lnTo>
                <a:lnTo>
                  <a:pt x="414881" y="50799"/>
                </a:lnTo>
                <a:close/>
              </a:path>
              <a:path w="491490" h="76200">
                <a:moveTo>
                  <a:pt x="414881" y="25399"/>
                </a:moveTo>
                <a:lnTo>
                  <a:pt x="414881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1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1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1" y="50799"/>
                </a:lnTo>
                <a:lnTo>
                  <a:pt x="41488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21604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8142" y="254592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08363" y="2362695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6195" y="3060776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801"/>
                </a:moveTo>
                <a:lnTo>
                  <a:pt x="1164021" y="76200"/>
                </a:lnTo>
                <a:lnTo>
                  <a:pt x="1214820" y="50801"/>
                </a:lnTo>
                <a:lnTo>
                  <a:pt x="1164021" y="50801"/>
                </a:lnTo>
                <a:close/>
              </a:path>
              <a:path w="1240789" h="76200">
                <a:moveTo>
                  <a:pt x="1164021" y="25401"/>
                </a:moveTo>
                <a:lnTo>
                  <a:pt x="1164021" y="50801"/>
                </a:lnTo>
                <a:lnTo>
                  <a:pt x="1176721" y="50801"/>
                </a:lnTo>
                <a:lnTo>
                  <a:pt x="1176721" y="25401"/>
                </a:lnTo>
                <a:lnTo>
                  <a:pt x="1164021" y="25401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401"/>
                </a:lnTo>
                <a:lnTo>
                  <a:pt x="1176721" y="25401"/>
                </a:lnTo>
                <a:lnTo>
                  <a:pt x="1176721" y="50801"/>
                </a:lnTo>
                <a:lnTo>
                  <a:pt x="1214822" y="50800"/>
                </a:lnTo>
                <a:lnTo>
                  <a:pt x="1240221" y="38101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400"/>
                </a:moveTo>
                <a:lnTo>
                  <a:pt x="0" y="50800"/>
                </a:lnTo>
                <a:lnTo>
                  <a:pt x="1164021" y="50801"/>
                </a:lnTo>
                <a:lnTo>
                  <a:pt x="1164021" y="25401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6416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84486" y="3060776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1" y="0"/>
                </a:moveTo>
                <a:lnTo>
                  <a:pt x="414881" y="76200"/>
                </a:lnTo>
                <a:lnTo>
                  <a:pt x="465682" y="50800"/>
                </a:lnTo>
                <a:lnTo>
                  <a:pt x="427581" y="50800"/>
                </a:lnTo>
                <a:lnTo>
                  <a:pt x="427581" y="25400"/>
                </a:lnTo>
                <a:lnTo>
                  <a:pt x="465679" y="25400"/>
                </a:lnTo>
                <a:lnTo>
                  <a:pt x="414881" y="0"/>
                </a:lnTo>
                <a:close/>
              </a:path>
              <a:path w="491489" h="76200">
                <a:moveTo>
                  <a:pt x="4148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1" y="50800"/>
                </a:lnTo>
                <a:lnTo>
                  <a:pt x="414881" y="25400"/>
                </a:lnTo>
                <a:close/>
              </a:path>
              <a:path w="491489" h="76200">
                <a:moveTo>
                  <a:pt x="465679" y="25400"/>
                </a:moveTo>
                <a:lnTo>
                  <a:pt x="427581" y="25400"/>
                </a:lnTo>
                <a:lnTo>
                  <a:pt x="427581" y="50800"/>
                </a:lnTo>
                <a:lnTo>
                  <a:pt x="465682" y="50800"/>
                </a:lnTo>
                <a:lnTo>
                  <a:pt x="491081" y="38101"/>
                </a:lnTo>
                <a:lnTo>
                  <a:pt x="46567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5568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6195" y="357563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6416" y="339240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3247" y="1758695"/>
            <a:ext cx="579120" cy="58216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9662" y="4522723"/>
            <a:ext cx="15309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15216f00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5290" y="4864549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5" name="object 5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95911" y="1801713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64348" y="2011641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457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8263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372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178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90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42871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0522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1" y="50799"/>
                </a:moveTo>
                <a:lnTo>
                  <a:pt x="414881" y="76200"/>
                </a:lnTo>
                <a:lnTo>
                  <a:pt x="465681" y="50800"/>
                </a:lnTo>
                <a:lnTo>
                  <a:pt x="414881" y="50799"/>
                </a:lnTo>
                <a:close/>
              </a:path>
              <a:path w="491490" h="76200">
                <a:moveTo>
                  <a:pt x="414881" y="25399"/>
                </a:moveTo>
                <a:lnTo>
                  <a:pt x="414881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1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1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1" y="50799"/>
                </a:lnTo>
                <a:lnTo>
                  <a:pt x="41488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21604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8142" y="254592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08363" y="2362695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6195" y="3060776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801"/>
                </a:moveTo>
                <a:lnTo>
                  <a:pt x="1164021" y="76200"/>
                </a:lnTo>
                <a:lnTo>
                  <a:pt x="1214820" y="50801"/>
                </a:lnTo>
                <a:lnTo>
                  <a:pt x="1164021" y="50801"/>
                </a:lnTo>
                <a:close/>
              </a:path>
              <a:path w="1240789" h="76200">
                <a:moveTo>
                  <a:pt x="1164021" y="25401"/>
                </a:moveTo>
                <a:lnTo>
                  <a:pt x="1164021" y="50801"/>
                </a:lnTo>
                <a:lnTo>
                  <a:pt x="1176721" y="50801"/>
                </a:lnTo>
                <a:lnTo>
                  <a:pt x="1176721" y="25401"/>
                </a:lnTo>
                <a:lnTo>
                  <a:pt x="1164021" y="25401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401"/>
                </a:lnTo>
                <a:lnTo>
                  <a:pt x="1176721" y="25401"/>
                </a:lnTo>
                <a:lnTo>
                  <a:pt x="1176721" y="50801"/>
                </a:lnTo>
                <a:lnTo>
                  <a:pt x="1214822" y="50800"/>
                </a:lnTo>
                <a:lnTo>
                  <a:pt x="1240221" y="38101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400"/>
                </a:moveTo>
                <a:lnTo>
                  <a:pt x="0" y="50800"/>
                </a:lnTo>
                <a:lnTo>
                  <a:pt x="1164021" y="50801"/>
                </a:lnTo>
                <a:lnTo>
                  <a:pt x="1164021" y="25401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6416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84486" y="3060776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1" y="0"/>
                </a:moveTo>
                <a:lnTo>
                  <a:pt x="414881" y="76200"/>
                </a:lnTo>
                <a:lnTo>
                  <a:pt x="465682" y="50800"/>
                </a:lnTo>
                <a:lnTo>
                  <a:pt x="427581" y="50800"/>
                </a:lnTo>
                <a:lnTo>
                  <a:pt x="427581" y="25400"/>
                </a:lnTo>
                <a:lnTo>
                  <a:pt x="465679" y="25400"/>
                </a:lnTo>
                <a:lnTo>
                  <a:pt x="414881" y="0"/>
                </a:lnTo>
                <a:close/>
              </a:path>
              <a:path w="491489" h="76200">
                <a:moveTo>
                  <a:pt x="4148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1" y="50800"/>
                </a:lnTo>
                <a:lnTo>
                  <a:pt x="414881" y="25400"/>
                </a:lnTo>
                <a:close/>
              </a:path>
              <a:path w="491489" h="76200">
                <a:moveTo>
                  <a:pt x="465679" y="25400"/>
                </a:moveTo>
                <a:lnTo>
                  <a:pt x="427581" y="25400"/>
                </a:lnTo>
                <a:lnTo>
                  <a:pt x="427581" y="50800"/>
                </a:lnTo>
                <a:lnTo>
                  <a:pt x="465682" y="50800"/>
                </a:lnTo>
                <a:lnTo>
                  <a:pt x="491081" y="38101"/>
                </a:lnTo>
                <a:lnTo>
                  <a:pt x="46567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5568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6195" y="357563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6416" y="339240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04103" y="1758695"/>
            <a:ext cx="588645" cy="1115695"/>
            <a:chOff x="5404103" y="1758695"/>
            <a:chExt cx="588645" cy="111569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3247" y="1758695"/>
              <a:ext cx="579120" cy="5821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4103" y="2292095"/>
              <a:ext cx="579120" cy="582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9662" y="4522723"/>
            <a:ext cx="15309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83971" y="5315767"/>
            <a:ext cx="1238250" cy="408305"/>
            <a:chOff x="7483971" y="5315767"/>
            <a:chExt cx="1238250" cy="408305"/>
          </a:xfrm>
        </p:grpSpPr>
        <p:sp>
          <p:nvSpPr>
            <p:cNvPr id="4" name="object 4"/>
            <p:cNvSpPr/>
            <p:nvPr/>
          </p:nvSpPr>
          <p:spPr>
            <a:xfrm>
              <a:off x="7490321" y="5322117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0321" y="5322117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7" name="object 7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95911" y="1801713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164348" y="2011641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457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263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372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51788" y="1815716"/>
            <a:ext cx="1082040" cy="468630"/>
            <a:chOff x="7051788" y="1815716"/>
            <a:chExt cx="1082040" cy="468630"/>
          </a:xfrm>
        </p:grpSpPr>
        <p:sp>
          <p:nvSpPr>
            <p:cNvPr id="14" name="object 14"/>
            <p:cNvSpPr/>
            <p:nvPr/>
          </p:nvSpPr>
          <p:spPr>
            <a:xfrm>
              <a:off x="7051788" y="2011641"/>
              <a:ext cx="491490" cy="76200"/>
            </a:xfrm>
            <a:custGeom>
              <a:avLst/>
              <a:gdLst/>
              <a:ahLst/>
              <a:cxnLst/>
              <a:rect l="l" t="t" r="r" b="b"/>
              <a:pathLst>
                <a:path w="491490" h="76200">
                  <a:moveTo>
                    <a:pt x="414882" y="50799"/>
                  </a:moveTo>
                  <a:lnTo>
                    <a:pt x="414882" y="76200"/>
                  </a:lnTo>
                  <a:lnTo>
                    <a:pt x="465682" y="50800"/>
                  </a:lnTo>
                  <a:lnTo>
                    <a:pt x="414882" y="50799"/>
                  </a:lnTo>
                  <a:close/>
                </a:path>
                <a:path w="491490" h="76200">
                  <a:moveTo>
                    <a:pt x="414882" y="25399"/>
                  </a:moveTo>
                  <a:lnTo>
                    <a:pt x="414882" y="50799"/>
                  </a:lnTo>
                  <a:lnTo>
                    <a:pt x="427582" y="50800"/>
                  </a:lnTo>
                  <a:lnTo>
                    <a:pt x="427582" y="25400"/>
                  </a:lnTo>
                  <a:lnTo>
                    <a:pt x="414882" y="25399"/>
                  </a:lnTo>
                  <a:close/>
                </a:path>
                <a:path w="491490" h="76200">
                  <a:moveTo>
                    <a:pt x="414882" y="0"/>
                  </a:moveTo>
                  <a:lnTo>
                    <a:pt x="414882" y="25399"/>
                  </a:lnTo>
                  <a:lnTo>
                    <a:pt x="427582" y="25400"/>
                  </a:lnTo>
                  <a:lnTo>
                    <a:pt x="427582" y="50800"/>
                  </a:lnTo>
                  <a:lnTo>
                    <a:pt x="465684" y="50798"/>
                  </a:lnTo>
                  <a:lnTo>
                    <a:pt x="491082" y="38100"/>
                  </a:lnTo>
                  <a:lnTo>
                    <a:pt x="414882" y="0"/>
                  </a:lnTo>
                  <a:close/>
                </a:path>
                <a:path w="491490" h="76200">
                  <a:moveTo>
                    <a:pt x="0" y="25398"/>
                  </a:moveTo>
                  <a:lnTo>
                    <a:pt x="0" y="50798"/>
                  </a:lnTo>
                  <a:lnTo>
                    <a:pt x="414882" y="50799"/>
                  </a:lnTo>
                  <a:lnTo>
                    <a:pt x="414882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42871" y="1828416"/>
              <a:ext cx="578485" cy="443230"/>
            </a:xfrm>
            <a:custGeom>
              <a:avLst/>
              <a:gdLst/>
              <a:ahLst/>
              <a:cxnLst/>
              <a:rect l="l" t="t" r="r" b="b"/>
              <a:pathLst>
                <a:path w="578484" h="443230">
                  <a:moveTo>
                    <a:pt x="0" y="0"/>
                  </a:moveTo>
                  <a:lnTo>
                    <a:pt x="578069" y="0"/>
                  </a:lnTo>
                  <a:lnTo>
                    <a:pt x="578069" y="442649"/>
                  </a:lnTo>
                  <a:lnTo>
                    <a:pt x="0" y="44264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61261" y="18862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0522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1" y="50799"/>
                </a:moveTo>
                <a:lnTo>
                  <a:pt x="414881" y="76200"/>
                </a:lnTo>
                <a:lnTo>
                  <a:pt x="465681" y="50800"/>
                </a:lnTo>
                <a:lnTo>
                  <a:pt x="414881" y="50799"/>
                </a:lnTo>
                <a:close/>
              </a:path>
              <a:path w="491490" h="76200">
                <a:moveTo>
                  <a:pt x="414881" y="25399"/>
                </a:moveTo>
                <a:lnTo>
                  <a:pt x="414881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1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1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1" y="50799"/>
                </a:lnTo>
                <a:lnTo>
                  <a:pt x="41488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21604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68142" y="254592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08363" y="2362695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6195" y="3060776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801"/>
                </a:moveTo>
                <a:lnTo>
                  <a:pt x="1164021" y="76200"/>
                </a:lnTo>
                <a:lnTo>
                  <a:pt x="1214820" y="50801"/>
                </a:lnTo>
                <a:lnTo>
                  <a:pt x="1164021" y="50801"/>
                </a:lnTo>
                <a:close/>
              </a:path>
              <a:path w="1240789" h="76200">
                <a:moveTo>
                  <a:pt x="1164021" y="25401"/>
                </a:moveTo>
                <a:lnTo>
                  <a:pt x="1164021" y="50801"/>
                </a:lnTo>
                <a:lnTo>
                  <a:pt x="1176721" y="50801"/>
                </a:lnTo>
                <a:lnTo>
                  <a:pt x="1176721" y="25401"/>
                </a:lnTo>
                <a:lnTo>
                  <a:pt x="1164021" y="25401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401"/>
                </a:lnTo>
                <a:lnTo>
                  <a:pt x="1176721" y="25401"/>
                </a:lnTo>
                <a:lnTo>
                  <a:pt x="1176721" y="50801"/>
                </a:lnTo>
                <a:lnTo>
                  <a:pt x="1214822" y="50800"/>
                </a:lnTo>
                <a:lnTo>
                  <a:pt x="1240221" y="38101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400"/>
                </a:moveTo>
                <a:lnTo>
                  <a:pt x="0" y="50800"/>
                </a:lnTo>
                <a:lnTo>
                  <a:pt x="1164021" y="50801"/>
                </a:lnTo>
                <a:lnTo>
                  <a:pt x="1164021" y="25401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6416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84486" y="3060776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1" y="0"/>
                </a:moveTo>
                <a:lnTo>
                  <a:pt x="414881" y="76200"/>
                </a:lnTo>
                <a:lnTo>
                  <a:pt x="465682" y="50800"/>
                </a:lnTo>
                <a:lnTo>
                  <a:pt x="427581" y="50800"/>
                </a:lnTo>
                <a:lnTo>
                  <a:pt x="427581" y="25400"/>
                </a:lnTo>
                <a:lnTo>
                  <a:pt x="465679" y="25400"/>
                </a:lnTo>
                <a:lnTo>
                  <a:pt x="414881" y="0"/>
                </a:lnTo>
                <a:close/>
              </a:path>
              <a:path w="491489" h="76200">
                <a:moveTo>
                  <a:pt x="4148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1" y="50800"/>
                </a:lnTo>
                <a:lnTo>
                  <a:pt x="414881" y="25400"/>
                </a:lnTo>
                <a:close/>
              </a:path>
              <a:path w="491489" h="76200">
                <a:moveTo>
                  <a:pt x="465679" y="25400"/>
                </a:moveTo>
                <a:lnTo>
                  <a:pt x="427581" y="25400"/>
                </a:lnTo>
                <a:lnTo>
                  <a:pt x="427581" y="50800"/>
                </a:lnTo>
                <a:lnTo>
                  <a:pt x="465682" y="50800"/>
                </a:lnTo>
                <a:lnTo>
                  <a:pt x="491081" y="38101"/>
                </a:lnTo>
                <a:lnTo>
                  <a:pt x="46567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75568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66195" y="357563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06416" y="339240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04103" y="1758695"/>
            <a:ext cx="2405393" cy="2139695"/>
            <a:chOff x="5404103" y="1758695"/>
            <a:chExt cx="2405393" cy="213969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3247" y="1758695"/>
              <a:ext cx="579120" cy="5821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4103" y="2292095"/>
              <a:ext cx="579120" cy="5821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4103" y="2828543"/>
              <a:ext cx="579120" cy="5791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4103" y="3319271"/>
              <a:ext cx="579120" cy="57911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201801" y="2232455"/>
              <a:ext cx="607695" cy="469900"/>
            </a:xfrm>
            <a:custGeom>
              <a:avLst/>
              <a:gdLst/>
              <a:ahLst/>
              <a:cxnLst/>
              <a:rect l="l" t="t" r="r" b="b"/>
              <a:pathLst>
                <a:path w="607695" h="469900">
                  <a:moveTo>
                    <a:pt x="154390" y="0"/>
                  </a:moveTo>
                  <a:lnTo>
                    <a:pt x="0" y="28815"/>
                  </a:lnTo>
                  <a:lnTo>
                    <a:pt x="28813" y="183205"/>
                  </a:lnTo>
                  <a:lnTo>
                    <a:pt x="60208" y="137403"/>
                  </a:lnTo>
                  <a:lnTo>
                    <a:pt x="544673" y="469478"/>
                  </a:lnTo>
                  <a:lnTo>
                    <a:pt x="607461" y="377875"/>
                  </a:lnTo>
                  <a:lnTo>
                    <a:pt x="122995" y="45801"/>
                  </a:lnTo>
                  <a:lnTo>
                    <a:pt x="1543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43945" y="2480073"/>
              <a:ext cx="699770" cy="241300"/>
            </a:xfrm>
            <a:custGeom>
              <a:avLst/>
              <a:gdLst/>
              <a:ahLst/>
              <a:cxnLst/>
              <a:rect l="l" t="t" r="r" b="b"/>
              <a:pathLst>
                <a:path w="699770" h="241300">
                  <a:moveTo>
                    <a:pt x="124471" y="0"/>
                  </a:moveTo>
                  <a:lnTo>
                    <a:pt x="0" y="95777"/>
                  </a:lnTo>
                  <a:lnTo>
                    <a:pt x="95777" y="220249"/>
                  </a:lnTo>
                  <a:lnTo>
                    <a:pt x="102950" y="165186"/>
                  </a:lnTo>
                  <a:lnTo>
                    <a:pt x="685378" y="241066"/>
                  </a:lnTo>
                  <a:lnTo>
                    <a:pt x="699725" y="130942"/>
                  </a:lnTo>
                  <a:lnTo>
                    <a:pt x="117297" y="55062"/>
                  </a:lnTo>
                  <a:lnTo>
                    <a:pt x="12447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43944" y="2480073"/>
              <a:ext cx="699770" cy="241300"/>
            </a:xfrm>
            <a:custGeom>
              <a:avLst/>
              <a:gdLst/>
              <a:ahLst/>
              <a:cxnLst/>
              <a:rect l="l" t="t" r="r" b="b"/>
              <a:pathLst>
                <a:path w="699770" h="241300">
                  <a:moveTo>
                    <a:pt x="685378" y="241066"/>
                  </a:moveTo>
                  <a:lnTo>
                    <a:pt x="102950" y="165187"/>
                  </a:lnTo>
                  <a:lnTo>
                    <a:pt x="95777" y="220249"/>
                  </a:lnTo>
                  <a:lnTo>
                    <a:pt x="0" y="95777"/>
                  </a:lnTo>
                  <a:lnTo>
                    <a:pt x="124471" y="0"/>
                  </a:lnTo>
                  <a:lnTo>
                    <a:pt x="117297" y="55062"/>
                  </a:lnTo>
                  <a:lnTo>
                    <a:pt x="699725" y="130941"/>
                  </a:lnTo>
                  <a:lnTo>
                    <a:pt x="685378" y="241066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47408" y="3377766"/>
              <a:ext cx="607695" cy="469900"/>
            </a:xfrm>
            <a:custGeom>
              <a:avLst/>
              <a:gdLst/>
              <a:ahLst/>
              <a:cxnLst/>
              <a:rect l="l" t="t" r="r" b="b"/>
              <a:pathLst>
                <a:path w="607695" h="469900">
                  <a:moveTo>
                    <a:pt x="154390" y="0"/>
                  </a:moveTo>
                  <a:lnTo>
                    <a:pt x="0" y="28813"/>
                  </a:lnTo>
                  <a:lnTo>
                    <a:pt x="28812" y="183203"/>
                  </a:lnTo>
                  <a:lnTo>
                    <a:pt x="60206" y="137402"/>
                  </a:lnTo>
                  <a:lnTo>
                    <a:pt x="544672" y="469477"/>
                  </a:lnTo>
                  <a:lnTo>
                    <a:pt x="607460" y="377874"/>
                  </a:lnTo>
                  <a:lnTo>
                    <a:pt x="122995" y="45800"/>
                  </a:lnTo>
                  <a:lnTo>
                    <a:pt x="1543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7408" y="3377766"/>
              <a:ext cx="607695" cy="469900"/>
            </a:xfrm>
            <a:custGeom>
              <a:avLst/>
              <a:gdLst/>
              <a:ahLst/>
              <a:cxnLst/>
              <a:rect l="l" t="t" r="r" b="b"/>
              <a:pathLst>
                <a:path w="607695" h="469900">
                  <a:moveTo>
                    <a:pt x="544672" y="469477"/>
                  </a:moveTo>
                  <a:lnTo>
                    <a:pt x="60207" y="137403"/>
                  </a:lnTo>
                  <a:lnTo>
                    <a:pt x="28813" y="183204"/>
                  </a:lnTo>
                  <a:lnTo>
                    <a:pt x="0" y="28813"/>
                  </a:lnTo>
                  <a:lnTo>
                    <a:pt x="154389" y="0"/>
                  </a:lnTo>
                  <a:lnTo>
                    <a:pt x="122995" y="45801"/>
                  </a:lnTo>
                  <a:lnTo>
                    <a:pt x="607460" y="377875"/>
                  </a:lnTo>
                  <a:lnTo>
                    <a:pt x="544672" y="469477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75290" y="4864549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9662" y="4522723"/>
            <a:ext cx="15309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190a7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b="1" dirty="0">
                <a:latin typeface="Consolas"/>
                <a:cs typeface="Consolas"/>
              </a:rPr>
              <a:t>s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3856b</a:t>
            </a:r>
            <a:r>
              <a:rPr sz="1800" b="1" spc="-5" dirty="0">
                <a:latin typeface="Consolas"/>
                <a:cs typeface="Consolas"/>
              </a:rPr>
              <a:t>be0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190af</a:t>
            </a:r>
            <a:r>
              <a:rPr sz="1800" b="1" spc="-5" dirty="0">
                <a:latin typeface="Consolas"/>
                <a:cs typeface="Consolas"/>
              </a:rPr>
              <a:t>c20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b="1" dirty="0">
                <a:latin typeface="Consolas"/>
                <a:cs typeface="Consolas"/>
              </a:rPr>
              <a:t>l</a:t>
            </a:r>
            <a:r>
              <a:rPr sz="1800" b="1" spc="-5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15216</a:t>
            </a:r>
            <a:r>
              <a:rPr sz="1800" b="1" spc="-5" dirty="0">
                <a:latin typeface="Consolas"/>
                <a:cs typeface="Consolas"/>
              </a:rPr>
              <a:t>f00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190a7c20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190a7c28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nsolas"/>
                <a:cs typeface="Consolas"/>
              </a:rPr>
              <a:t>l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190aff38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83971" y="5315767"/>
            <a:ext cx="1238250" cy="408305"/>
            <a:chOff x="7483971" y="5315767"/>
            <a:chExt cx="1238250" cy="408305"/>
          </a:xfrm>
        </p:grpSpPr>
        <p:sp>
          <p:nvSpPr>
            <p:cNvPr id="4" name="object 4"/>
            <p:cNvSpPr/>
            <p:nvPr/>
          </p:nvSpPr>
          <p:spPr>
            <a:xfrm>
              <a:off x="7490321" y="5322117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1027475" y="0"/>
                  </a:moveTo>
                  <a:lnTo>
                    <a:pt x="1027475" y="98821"/>
                  </a:lnTo>
                  <a:lnTo>
                    <a:pt x="0" y="98821"/>
                  </a:lnTo>
                  <a:lnTo>
                    <a:pt x="0" y="296465"/>
                  </a:lnTo>
                  <a:lnTo>
                    <a:pt x="1027475" y="296465"/>
                  </a:lnTo>
                  <a:lnTo>
                    <a:pt x="1027475" y="395286"/>
                  </a:lnTo>
                  <a:lnTo>
                    <a:pt x="1225118" y="197643"/>
                  </a:lnTo>
                  <a:lnTo>
                    <a:pt x="102747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0321" y="5322117"/>
              <a:ext cx="1225550" cy="395605"/>
            </a:xfrm>
            <a:custGeom>
              <a:avLst/>
              <a:gdLst/>
              <a:ahLst/>
              <a:cxnLst/>
              <a:rect l="l" t="t" r="r" b="b"/>
              <a:pathLst>
                <a:path w="1225550" h="395604">
                  <a:moveTo>
                    <a:pt x="0" y="98821"/>
                  </a:moveTo>
                  <a:lnTo>
                    <a:pt x="1027475" y="98821"/>
                  </a:lnTo>
                  <a:lnTo>
                    <a:pt x="1027475" y="0"/>
                  </a:lnTo>
                  <a:lnTo>
                    <a:pt x="1225118" y="197644"/>
                  </a:lnTo>
                  <a:lnTo>
                    <a:pt x="1027475" y="395287"/>
                  </a:lnTo>
                  <a:lnTo>
                    <a:pt x="1027475" y="296465"/>
                  </a:lnTo>
                  <a:lnTo>
                    <a:pt x="0" y="296465"/>
                  </a:lnTo>
                  <a:lnTo>
                    <a:pt x="0" y="98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20" dirty="0"/>
              <a:t>OPT</a:t>
            </a:r>
            <a:endParaRPr sz="4400" dirty="0"/>
          </a:p>
        </p:txBody>
      </p:sp>
      <p:sp>
        <p:nvSpPr>
          <p:cNvPr id="7" name="object 7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95911" y="1801713"/>
          <a:ext cx="1062355" cy="203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3856b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164348" y="2011641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457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2638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2" y="50799"/>
                </a:moveTo>
                <a:lnTo>
                  <a:pt x="414882" y="76200"/>
                </a:lnTo>
                <a:lnTo>
                  <a:pt x="465682" y="50800"/>
                </a:lnTo>
                <a:lnTo>
                  <a:pt x="414882" y="50799"/>
                </a:lnTo>
                <a:close/>
              </a:path>
              <a:path w="491489" h="76200">
                <a:moveTo>
                  <a:pt x="414882" y="25399"/>
                </a:moveTo>
                <a:lnTo>
                  <a:pt x="414882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2" y="25399"/>
                </a:lnTo>
                <a:close/>
              </a:path>
              <a:path w="491489" h="76200">
                <a:moveTo>
                  <a:pt x="414882" y="0"/>
                </a:moveTo>
                <a:lnTo>
                  <a:pt x="414882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89" h="76200">
                <a:moveTo>
                  <a:pt x="0" y="25398"/>
                </a:moveTo>
                <a:lnTo>
                  <a:pt x="0" y="50798"/>
                </a:lnTo>
                <a:lnTo>
                  <a:pt x="414882" y="50799"/>
                </a:lnTo>
                <a:lnTo>
                  <a:pt x="414882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3720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51788" y="1815716"/>
            <a:ext cx="1082040" cy="468630"/>
            <a:chOff x="7051788" y="1815716"/>
            <a:chExt cx="1082040" cy="468630"/>
          </a:xfrm>
        </p:grpSpPr>
        <p:sp>
          <p:nvSpPr>
            <p:cNvPr id="14" name="object 14"/>
            <p:cNvSpPr/>
            <p:nvPr/>
          </p:nvSpPr>
          <p:spPr>
            <a:xfrm>
              <a:off x="7051788" y="2011641"/>
              <a:ext cx="491490" cy="76200"/>
            </a:xfrm>
            <a:custGeom>
              <a:avLst/>
              <a:gdLst/>
              <a:ahLst/>
              <a:cxnLst/>
              <a:rect l="l" t="t" r="r" b="b"/>
              <a:pathLst>
                <a:path w="491490" h="76200">
                  <a:moveTo>
                    <a:pt x="414882" y="50799"/>
                  </a:moveTo>
                  <a:lnTo>
                    <a:pt x="414882" y="76200"/>
                  </a:lnTo>
                  <a:lnTo>
                    <a:pt x="465682" y="50800"/>
                  </a:lnTo>
                  <a:lnTo>
                    <a:pt x="414882" y="50799"/>
                  </a:lnTo>
                  <a:close/>
                </a:path>
                <a:path w="491490" h="76200">
                  <a:moveTo>
                    <a:pt x="414882" y="25399"/>
                  </a:moveTo>
                  <a:lnTo>
                    <a:pt x="414882" y="50799"/>
                  </a:lnTo>
                  <a:lnTo>
                    <a:pt x="427582" y="50800"/>
                  </a:lnTo>
                  <a:lnTo>
                    <a:pt x="427582" y="25400"/>
                  </a:lnTo>
                  <a:lnTo>
                    <a:pt x="414882" y="25399"/>
                  </a:lnTo>
                  <a:close/>
                </a:path>
                <a:path w="491490" h="76200">
                  <a:moveTo>
                    <a:pt x="414882" y="0"/>
                  </a:moveTo>
                  <a:lnTo>
                    <a:pt x="414882" y="25399"/>
                  </a:lnTo>
                  <a:lnTo>
                    <a:pt x="427582" y="25400"/>
                  </a:lnTo>
                  <a:lnTo>
                    <a:pt x="427582" y="50800"/>
                  </a:lnTo>
                  <a:lnTo>
                    <a:pt x="465684" y="50798"/>
                  </a:lnTo>
                  <a:lnTo>
                    <a:pt x="491082" y="38100"/>
                  </a:lnTo>
                  <a:lnTo>
                    <a:pt x="414882" y="0"/>
                  </a:lnTo>
                  <a:close/>
                </a:path>
                <a:path w="491490" h="76200">
                  <a:moveTo>
                    <a:pt x="0" y="25398"/>
                  </a:moveTo>
                  <a:lnTo>
                    <a:pt x="0" y="50798"/>
                  </a:lnTo>
                  <a:lnTo>
                    <a:pt x="414882" y="50799"/>
                  </a:lnTo>
                  <a:lnTo>
                    <a:pt x="414882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42871" y="1828416"/>
              <a:ext cx="578485" cy="443230"/>
            </a:xfrm>
            <a:custGeom>
              <a:avLst/>
              <a:gdLst/>
              <a:ahLst/>
              <a:cxnLst/>
              <a:rect l="l" t="t" r="r" b="b"/>
              <a:pathLst>
                <a:path w="578484" h="443230">
                  <a:moveTo>
                    <a:pt x="0" y="0"/>
                  </a:moveTo>
                  <a:lnTo>
                    <a:pt x="578069" y="0"/>
                  </a:lnTo>
                  <a:lnTo>
                    <a:pt x="578069" y="442649"/>
                  </a:lnTo>
                  <a:lnTo>
                    <a:pt x="0" y="44264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61261" y="18862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0522" y="2011641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14881" y="50799"/>
                </a:moveTo>
                <a:lnTo>
                  <a:pt x="414881" y="76200"/>
                </a:lnTo>
                <a:lnTo>
                  <a:pt x="465681" y="50800"/>
                </a:lnTo>
                <a:lnTo>
                  <a:pt x="414881" y="50799"/>
                </a:lnTo>
                <a:close/>
              </a:path>
              <a:path w="491490" h="76200">
                <a:moveTo>
                  <a:pt x="414881" y="25399"/>
                </a:moveTo>
                <a:lnTo>
                  <a:pt x="414881" y="50799"/>
                </a:lnTo>
                <a:lnTo>
                  <a:pt x="427582" y="50800"/>
                </a:lnTo>
                <a:lnTo>
                  <a:pt x="427582" y="25400"/>
                </a:lnTo>
                <a:lnTo>
                  <a:pt x="414881" y="25399"/>
                </a:lnTo>
                <a:close/>
              </a:path>
              <a:path w="491490" h="76200">
                <a:moveTo>
                  <a:pt x="414882" y="0"/>
                </a:moveTo>
                <a:lnTo>
                  <a:pt x="414881" y="25399"/>
                </a:lnTo>
                <a:lnTo>
                  <a:pt x="427582" y="25400"/>
                </a:lnTo>
                <a:lnTo>
                  <a:pt x="427582" y="50800"/>
                </a:lnTo>
                <a:lnTo>
                  <a:pt x="465684" y="50798"/>
                </a:lnTo>
                <a:lnTo>
                  <a:pt x="491082" y="38100"/>
                </a:lnTo>
                <a:lnTo>
                  <a:pt x="414882" y="0"/>
                </a:lnTo>
                <a:close/>
              </a:path>
              <a:path w="491490" h="76200">
                <a:moveTo>
                  <a:pt x="0" y="25398"/>
                </a:moveTo>
                <a:lnTo>
                  <a:pt x="0" y="50798"/>
                </a:lnTo>
                <a:lnTo>
                  <a:pt x="414881" y="50799"/>
                </a:lnTo>
                <a:lnTo>
                  <a:pt x="41488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21604" y="1828416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68142" y="254592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799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64021" y="50799"/>
                </a:lnTo>
                <a:close/>
              </a:path>
              <a:path w="1240789" h="76200">
                <a:moveTo>
                  <a:pt x="1164021" y="25399"/>
                </a:moveTo>
                <a:lnTo>
                  <a:pt x="1164021" y="50799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164021" y="25399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399"/>
                </a:lnTo>
                <a:lnTo>
                  <a:pt x="1176721" y="25400"/>
                </a:lnTo>
                <a:lnTo>
                  <a:pt x="1176721" y="50800"/>
                </a:lnTo>
                <a:lnTo>
                  <a:pt x="1214823" y="50798"/>
                </a:lnTo>
                <a:lnTo>
                  <a:pt x="1240221" y="38100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398"/>
                </a:moveTo>
                <a:lnTo>
                  <a:pt x="0" y="50798"/>
                </a:lnTo>
                <a:lnTo>
                  <a:pt x="1164021" y="50799"/>
                </a:lnTo>
                <a:lnTo>
                  <a:pt x="116402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08363" y="2362695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6195" y="3060776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50801"/>
                </a:moveTo>
                <a:lnTo>
                  <a:pt x="1164021" y="76200"/>
                </a:lnTo>
                <a:lnTo>
                  <a:pt x="1214820" y="50801"/>
                </a:lnTo>
                <a:lnTo>
                  <a:pt x="1164021" y="50801"/>
                </a:lnTo>
                <a:close/>
              </a:path>
              <a:path w="1240789" h="76200">
                <a:moveTo>
                  <a:pt x="1164021" y="25401"/>
                </a:moveTo>
                <a:lnTo>
                  <a:pt x="1164021" y="50801"/>
                </a:lnTo>
                <a:lnTo>
                  <a:pt x="1176721" y="50801"/>
                </a:lnTo>
                <a:lnTo>
                  <a:pt x="1176721" y="25401"/>
                </a:lnTo>
                <a:lnTo>
                  <a:pt x="1164021" y="25401"/>
                </a:lnTo>
                <a:close/>
              </a:path>
              <a:path w="1240789" h="76200">
                <a:moveTo>
                  <a:pt x="1164021" y="0"/>
                </a:moveTo>
                <a:lnTo>
                  <a:pt x="1164021" y="25401"/>
                </a:lnTo>
                <a:lnTo>
                  <a:pt x="1176721" y="25401"/>
                </a:lnTo>
                <a:lnTo>
                  <a:pt x="1176721" y="50801"/>
                </a:lnTo>
                <a:lnTo>
                  <a:pt x="1214822" y="50800"/>
                </a:lnTo>
                <a:lnTo>
                  <a:pt x="1240221" y="38101"/>
                </a:lnTo>
                <a:lnTo>
                  <a:pt x="1164021" y="0"/>
                </a:lnTo>
                <a:close/>
              </a:path>
              <a:path w="1240789" h="76200">
                <a:moveTo>
                  <a:pt x="0" y="25400"/>
                </a:moveTo>
                <a:lnTo>
                  <a:pt x="0" y="50800"/>
                </a:lnTo>
                <a:lnTo>
                  <a:pt x="1164021" y="50801"/>
                </a:lnTo>
                <a:lnTo>
                  <a:pt x="1164021" y="25401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06416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84486" y="3060776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89" h="76200">
                <a:moveTo>
                  <a:pt x="414881" y="0"/>
                </a:moveTo>
                <a:lnTo>
                  <a:pt x="414881" y="76200"/>
                </a:lnTo>
                <a:lnTo>
                  <a:pt x="465682" y="50800"/>
                </a:lnTo>
                <a:lnTo>
                  <a:pt x="427581" y="50800"/>
                </a:lnTo>
                <a:lnTo>
                  <a:pt x="427581" y="25400"/>
                </a:lnTo>
                <a:lnTo>
                  <a:pt x="465679" y="25400"/>
                </a:lnTo>
                <a:lnTo>
                  <a:pt x="414881" y="0"/>
                </a:lnTo>
                <a:close/>
              </a:path>
              <a:path w="491489" h="76200">
                <a:moveTo>
                  <a:pt x="41488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414881" y="50800"/>
                </a:lnTo>
                <a:lnTo>
                  <a:pt x="414881" y="25400"/>
                </a:lnTo>
                <a:close/>
              </a:path>
              <a:path w="491489" h="76200">
                <a:moveTo>
                  <a:pt x="465679" y="25400"/>
                </a:moveTo>
                <a:lnTo>
                  <a:pt x="427581" y="25400"/>
                </a:lnTo>
                <a:lnTo>
                  <a:pt x="427581" y="50800"/>
                </a:lnTo>
                <a:lnTo>
                  <a:pt x="465682" y="50800"/>
                </a:lnTo>
                <a:lnTo>
                  <a:pt x="491081" y="38101"/>
                </a:lnTo>
                <a:lnTo>
                  <a:pt x="46567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75568" y="2877550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66195" y="3575630"/>
            <a:ext cx="1240790" cy="76200"/>
          </a:xfrm>
          <a:custGeom>
            <a:avLst/>
            <a:gdLst/>
            <a:ahLst/>
            <a:cxnLst/>
            <a:rect l="l" t="t" r="r" b="b"/>
            <a:pathLst>
              <a:path w="1240789" h="76200">
                <a:moveTo>
                  <a:pt x="1164021" y="0"/>
                </a:moveTo>
                <a:lnTo>
                  <a:pt x="1164021" y="76200"/>
                </a:lnTo>
                <a:lnTo>
                  <a:pt x="1214821" y="50800"/>
                </a:lnTo>
                <a:lnTo>
                  <a:pt x="1176721" y="50800"/>
                </a:lnTo>
                <a:lnTo>
                  <a:pt x="1176721" y="25400"/>
                </a:lnTo>
                <a:lnTo>
                  <a:pt x="1214821" y="25400"/>
                </a:lnTo>
                <a:lnTo>
                  <a:pt x="1164021" y="0"/>
                </a:lnTo>
                <a:close/>
              </a:path>
              <a:path w="1240789" h="76200">
                <a:moveTo>
                  <a:pt x="116402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64021" y="50800"/>
                </a:lnTo>
                <a:lnTo>
                  <a:pt x="1164021" y="25400"/>
                </a:lnTo>
                <a:close/>
              </a:path>
              <a:path w="1240789" h="76200">
                <a:moveTo>
                  <a:pt x="1214821" y="25400"/>
                </a:moveTo>
                <a:lnTo>
                  <a:pt x="1176721" y="25400"/>
                </a:lnTo>
                <a:lnTo>
                  <a:pt x="1176721" y="50800"/>
                </a:lnTo>
                <a:lnTo>
                  <a:pt x="1214821" y="50800"/>
                </a:lnTo>
                <a:lnTo>
                  <a:pt x="1240221" y="38100"/>
                </a:lnTo>
                <a:lnTo>
                  <a:pt x="121482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06416" y="3392404"/>
            <a:ext cx="578485" cy="4432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04103" y="1758695"/>
            <a:ext cx="1639612" cy="2139695"/>
            <a:chOff x="5404103" y="1758695"/>
            <a:chExt cx="1639612" cy="213969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3247" y="1758695"/>
              <a:ext cx="579120" cy="5821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4103" y="2292095"/>
              <a:ext cx="579120" cy="5821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4103" y="2828543"/>
              <a:ext cx="579120" cy="5791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4103" y="3319271"/>
              <a:ext cx="579120" cy="57911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43945" y="2480073"/>
              <a:ext cx="699770" cy="241300"/>
            </a:xfrm>
            <a:custGeom>
              <a:avLst/>
              <a:gdLst/>
              <a:ahLst/>
              <a:cxnLst/>
              <a:rect l="l" t="t" r="r" b="b"/>
              <a:pathLst>
                <a:path w="699770" h="241300">
                  <a:moveTo>
                    <a:pt x="124471" y="0"/>
                  </a:moveTo>
                  <a:lnTo>
                    <a:pt x="0" y="95777"/>
                  </a:lnTo>
                  <a:lnTo>
                    <a:pt x="95777" y="220249"/>
                  </a:lnTo>
                  <a:lnTo>
                    <a:pt x="102950" y="165186"/>
                  </a:lnTo>
                  <a:lnTo>
                    <a:pt x="685378" y="241066"/>
                  </a:lnTo>
                  <a:lnTo>
                    <a:pt x="699725" y="130942"/>
                  </a:lnTo>
                  <a:lnTo>
                    <a:pt x="117297" y="55062"/>
                  </a:lnTo>
                  <a:lnTo>
                    <a:pt x="12447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43944" y="2480073"/>
              <a:ext cx="699770" cy="241300"/>
            </a:xfrm>
            <a:custGeom>
              <a:avLst/>
              <a:gdLst/>
              <a:ahLst/>
              <a:cxnLst/>
              <a:rect l="l" t="t" r="r" b="b"/>
              <a:pathLst>
                <a:path w="699770" h="241300">
                  <a:moveTo>
                    <a:pt x="685378" y="241066"/>
                  </a:moveTo>
                  <a:lnTo>
                    <a:pt x="102950" y="165187"/>
                  </a:lnTo>
                  <a:lnTo>
                    <a:pt x="95777" y="220249"/>
                  </a:lnTo>
                  <a:lnTo>
                    <a:pt x="0" y="95777"/>
                  </a:lnTo>
                  <a:lnTo>
                    <a:pt x="124471" y="0"/>
                  </a:lnTo>
                  <a:lnTo>
                    <a:pt x="117297" y="55062"/>
                  </a:lnTo>
                  <a:lnTo>
                    <a:pt x="699725" y="130941"/>
                  </a:lnTo>
                  <a:lnTo>
                    <a:pt x="685378" y="241066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75290" y="4864549"/>
          <a:ext cx="2854960" cy="14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190a7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190af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31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15216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9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5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Virtual </a:t>
            </a:r>
            <a:r>
              <a:rPr sz="4400" dirty="0"/>
              <a:t>Memory</a:t>
            </a:r>
            <a:r>
              <a:rPr sz="4400" spc="-15" dirty="0"/>
              <a:t> </a:t>
            </a:r>
            <a:r>
              <a:rPr sz="4400" spc="-10" dirty="0"/>
              <a:t>Simulator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4880" y="1295400"/>
            <a:ext cx="10408920" cy="0"/>
          </a:xfrm>
          <a:custGeom>
            <a:avLst/>
            <a:gdLst/>
            <a:ahLst/>
            <a:cxnLst/>
            <a:rect l="l" t="t" r="r" b="b"/>
            <a:pathLst>
              <a:path w="10408920">
                <a:moveTo>
                  <a:pt x="0" y="0"/>
                </a:moveTo>
                <a:lnTo>
                  <a:pt x="10408920" y="1"/>
                </a:lnTo>
              </a:path>
            </a:pathLst>
          </a:custGeom>
          <a:ln w="635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8" y="1716532"/>
            <a:ext cx="10354945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qemu</a:t>
            </a:r>
            <a:endParaRPr sz="2800" dirty="0">
              <a:latin typeface="Calibri"/>
              <a:cs typeface="Calibri"/>
            </a:endParaRPr>
          </a:p>
          <a:p>
            <a:pPr marL="241300" marR="70104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scratch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Java,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C/C++,</a:t>
            </a:r>
            <a:r>
              <a:rPr lang="en-US" sz="2800" spc="-5" dirty="0">
                <a:latin typeface="Calibri"/>
                <a:cs typeface="Calibri"/>
              </a:rPr>
              <a:t> Java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</a:t>
            </a: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memory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800" spc="-5" dirty="0">
                <a:latin typeface="Calibri"/>
                <a:cs typeface="Calibri"/>
              </a:rPr>
              <a:t> files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Statistics: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(pagefaults,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evictions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9D77-664B-0859-62D9-A191FD4A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5972333" cy="923330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14FFC5F-3423-994C-9EBF-34030C7C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495800"/>
            <a:ext cx="11613344" cy="205740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54398C2-9B0E-CC04-DEDB-09A1E661B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22" y="1763415"/>
            <a:ext cx="4787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0000abcd,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00001234,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0000abcd,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61243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25550-C2E2-09DB-66D9-1EDCA9D47454}"/>
              </a:ext>
            </a:extLst>
          </p:cNvPr>
          <p:cNvCxnSpPr/>
          <p:nvPr/>
        </p:nvCxnSpPr>
        <p:spPr>
          <a:xfrm>
            <a:off x="2438400" y="2687320"/>
            <a:ext cx="0" cy="238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916A2D-26FE-4509-B56F-1BE5881E9F03}"/>
              </a:ext>
            </a:extLst>
          </p:cNvPr>
          <p:cNvSpPr txBox="1"/>
          <p:nvPr/>
        </p:nvSpPr>
        <p:spPr>
          <a:xfrm>
            <a:off x="2667001" y="3733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entries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09600" y="2003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Page Table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14013"/>
              </p:ext>
            </p:extLst>
          </p:nvPr>
        </p:nvGraphicFramePr>
        <p:xfrm>
          <a:off x="5791200" y="4380131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6019800" y="368417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D06B53-D5AE-2B26-886A-471130B1AFE4}"/>
              </a:ext>
            </a:extLst>
          </p:cNvPr>
          <p:cNvCxnSpPr/>
          <p:nvPr/>
        </p:nvCxnSpPr>
        <p:spPr>
          <a:xfrm>
            <a:off x="8001000" y="4380131"/>
            <a:ext cx="0" cy="1894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D85138-1F6C-CAD3-8F28-11DD5BE32AAD}"/>
              </a:ext>
            </a:extLst>
          </p:cNvPr>
          <p:cNvSpPr txBox="1"/>
          <p:nvPr/>
        </p:nvSpPr>
        <p:spPr>
          <a:xfrm>
            <a:off x="8000999" y="5004384"/>
            <a:ext cx="106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frames</a:t>
            </a:r>
          </a:p>
        </p:txBody>
      </p:sp>
    </p:spTree>
    <p:extLst>
      <p:ext uri="{BB962C8B-B14F-4D97-AF65-F5344CB8AC3E}">
        <p14:creationId xmlns:p14="http://schemas.microsoft.com/office/powerpoint/2010/main" val="391000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9067796" y="206906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00001234,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92175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25550-C2E2-09DB-66D9-1EDCA9D47454}"/>
              </a:ext>
            </a:extLst>
          </p:cNvPr>
          <p:cNvCxnSpPr/>
          <p:nvPr/>
        </p:nvCxnSpPr>
        <p:spPr>
          <a:xfrm>
            <a:off x="2438400" y="2687320"/>
            <a:ext cx="0" cy="238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916A2D-26FE-4509-B56F-1BE5881E9F03}"/>
              </a:ext>
            </a:extLst>
          </p:cNvPr>
          <p:cNvSpPr txBox="1"/>
          <p:nvPr/>
        </p:nvSpPr>
        <p:spPr>
          <a:xfrm>
            <a:off x="2667001" y="3733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entries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09600" y="2003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Page Table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4380131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6019800" y="368417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D06B53-D5AE-2B26-886A-471130B1AFE4}"/>
              </a:ext>
            </a:extLst>
          </p:cNvPr>
          <p:cNvCxnSpPr/>
          <p:nvPr/>
        </p:nvCxnSpPr>
        <p:spPr>
          <a:xfrm>
            <a:off x="8001000" y="4380131"/>
            <a:ext cx="0" cy="1894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D85138-1F6C-CAD3-8F28-11DD5BE32AAD}"/>
              </a:ext>
            </a:extLst>
          </p:cNvPr>
          <p:cNvSpPr txBox="1"/>
          <p:nvPr/>
        </p:nvSpPr>
        <p:spPr>
          <a:xfrm>
            <a:off x="8000999" y="5004384"/>
            <a:ext cx="106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frames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5867398" y="981413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Leaf PT Index = </a:t>
            </a:r>
            <a:r>
              <a:rPr lang="en-US" sz="2400" dirty="0">
                <a:highlight>
                  <a:srgbClr val="00FF00"/>
                </a:highlight>
              </a:rPr>
              <a:t>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9067796" y="206906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00001234,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99546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9971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000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83728"/>
            <a:ext cx="1684673" cy="48807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48"/>
              </p:ext>
            </p:extLst>
          </p:nvPr>
        </p:nvGraphicFramePr>
        <p:xfrm>
          <a:off x="3437273" y="181137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3313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        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95600" y="2318628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PAGE FAULT!!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7CE0B6-F08D-8A63-C489-8CB6B75EA676}"/>
              </a:ext>
            </a:extLst>
          </p:cNvPr>
          <p:cNvCxnSpPr>
            <a:cxnSpLocks/>
          </p:cNvCxnSpPr>
          <p:nvPr/>
        </p:nvCxnSpPr>
        <p:spPr>
          <a:xfrm>
            <a:off x="5257800" y="2318628"/>
            <a:ext cx="0" cy="187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9B0455-CAB6-9C65-BA9F-B9C5B4877F0A}"/>
              </a:ext>
            </a:extLst>
          </p:cNvPr>
          <p:cNvSpPr txBox="1"/>
          <p:nvPr/>
        </p:nvSpPr>
        <p:spPr>
          <a:xfrm>
            <a:off x="5290926" y="264764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2^12 entries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05DBF-6756-17D7-E1D6-8577A1DACFB1}"/>
              </a:ext>
            </a:extLst>
          </p:cNvPr>
          <p:cNvSpPr txBox="1"/>
          <p:nvPr/>
        </p:nvSpPr>
        <p:spPr>
          <a:xfrm>
            <a:off x="2209800" y="5665637"/>
            <a:ext cx="3124200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will be the initial values of valid, dirty and reference bits in Leaf PT 0??</a:t>
            </a:r>
          </a:p>
        </p:txBody>
      </p:sp>
    </p:spTree>
    <p:extLst>
      <p:ext uri="{BB962C8B-B14F-4D97-AF65-F5344CB8AC3E}">
        <p14:creationId xmlns:p14="http://schemas.microsoft.com/office/powerpoint/2010/main" val="2766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9067796" y="206906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00001234,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52456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/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800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000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83728"/>
            <a:ext cx="1684673" cy="48807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91411"/>
              </p:ext>
            </p:extLst>
          </p:nvPr>
        </p:nvGraphicFramePr>
        <p:xfrm>
          <a:off x="3437273" y="181137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3313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95600" y="2318628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08743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4E56F-B851-37B0-9354-C6FD353CEB36}"/>
              </a:ext>
            </a:extLst>
          </p:cNvPr>
          <p:cNvSpPr txBox="1"/>
          <p:nvPr/>
        </p:nvSpPr>
        <p:spPr>
          <a:xfrm>
            <a:off x="8991600" y="2415048"/>
            <a:ext cx="281940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0743A9-124D-C3C3-7FDE-92520EE934DF}"/>
              </a:ext>
            </a:extLst>
          </p:cNvPr>
          <p:cNvSpPr txBox="1">
            <a:spLocks/>
          </p:cNvSpPr>
          <p:nvPr/>
        </p:nvSpPr>
        <p:spPr>
          <a:xfrm>
            <a:off x="76200" y="228600"/>
            <a:ext cx="1203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20" dirty="0">
                <a:solidFill>
                  <a:sysClr val="windowText" lastClr="000000"/>
                </a:solidFill>
              </a:rPr>
              <a:t>For this assumption, Consider the following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45716-4C05-453A-B78A-E9657F808CE8}"/>
              </a:ext>
            </a:extLst>
          </p:cNvPr>
          <p:cNvSpPr txBox="1"/>
          <p:nvPr/>
        </p:nvSpPr>
        <p:spPr>
          <a:xfrm>
            <a:off x="9372600" y="2057400"/>
            <a:ext cx="21336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00002345,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00000bcd, 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 00003456,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78DC-0A89-B52E-113A-45593BFA06FA}"/>
              </a:ext>
            </a:extLst>
          </p:cNvPr>
          <p:cNvSpPr txBox="1"/>
          <p:nvPr/>
        </p:nvSpPr>
        <p:spPr>
          <a:xfrm>
            <a:off x="96012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DF3D16-9DFC-9BA4-34FE-C6A9541B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48643"/>
              </p:ext>
            </p:extLst>
          </p:nvPr>
        </p:nvGraphicFramePr>
        <p:xfrm>
          <a:off x="533400" y="2687320"/>
          <a:ext cx="1676400" cy="2385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2809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A8FE1B-0B1A-07E9-84C6-46B98D239207}"/>
              </a:ext>
            </a:extLst>
          </p:cNvPr>
          <p:cNvSpPr txBox="1"/>
          <p:nvPr/>
        </p:nvSpPr>
        <p:spPr>
          <a:xfrm>
            <a:off x="611247" y="2114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PT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8D8FF3-2DFB-ED2C-12C1-D54E7806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97294"/>
              </p:ext>
            </p:extLst>
          </p:nvPr>
        </p:nvGraphicFramePr>
        <p:xfrm>
          <a:off x="7543804" y="4731248"/>
          <a:ext cx="2057396" cy="1894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57935035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00000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788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2613"/>
                  </a:ext>
                </a:extLst>
              </a:tr>
              <a:tr h="631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30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10DECB-51DD-F6FD-32DA-2CD4504E6393}"/>
              </a:ext>
            </a:extLst>
          </p:cNvPr>
          <p:cNvSpPr txBox="1"/>
          <p:nvPr/>
        </p:nvSpPr>
        <p:spPr>
          <a:xfrm>
            <a:off x="7772404" y="403528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C64F-D94D-F7EC-D66B-3F97D9E56A07}"/>
              </a:ext>
            </a:extLst>
          </p:cNvPr>
          <p:cNvSpPr txBox="1"/>
          <p:nvPr/>
        </p:nvSpPr>
        <p:spPr>
          <a:xfrm>
            <a:off x="6124156" y="1006400"/>
            <a:ext cx="396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PT index = </a:t>
            </a:r>
            <a:r>
              <a:rPr lang="en-US" sz="2400" dirty="0">
                <a:highlight>
                  <a:srgbClr val="FFFF00"/>
                </a:highlight>
              </a:rPr>
              <a:t>00</a:t>
            </a:r>
          </a:p>
          <a:p>
            <a:endParaRPr lang="en-US" sz="2400" dirty="0"/>
          </a:p>
          <a:p>
            <a:r>
              <a:rPr lang="en-US" sz="2400" dirty="0"/>
              <a:t>Index in Leaf PT = </a:t>
            </a:r>
            <a:r>
              <a:rPr lang="en-US" sz="2400" dirty="0">
                <a:highlight>
                  <a:srgbClr val="00FF00"/>
                </a:highlight>
              </a:rPr>
              <a:t>001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949B0-6932-EE7A-D0CA-451B76E238DB}"/>
              </a:ext>
            </a:extLst>
          </p:cNvPr>
          <p:cNvCxnSpPr>
            <a:cxnSpLocks/>
          </p:cNvCxnSpPr>
          <p:nvPr/>
        </p:nvCxnSpPr>
        <p:spPr>
          <a:xfrm flipV="1">
            <a:off x="1292910" y="2471976"/>
            <a:ext cx="2069810" cy="499824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072DDB8-5322-2435-BC2F-F6396AB2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01141"/>
              </p:ext>
            </p:extLst>
          </p:nvPr>
        </p:nvGraphicFramePr>
        <p:xfrm>
          <a:off x="3437273" y="1811370"/>
          <a:ext cx="1676400" cy="287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32850218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63156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178497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522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977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6864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5992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914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65A3E2-CCB6-3144-5322-04B344B40A9C}"/>
              </a:ext>
            </a:extLst>
          </p:cNvPr>
          <p:cNvSpPr txBox="1"/>
          <p:nvPr/>
        </p:nvSpPr>
        <p:spPr>
          <a:xfrm>
            <a:off x="3437273" y="13394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PT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88AB4-C6BD-00EF-1954-E0911FDFD8EF}"/>
              </a:ext>
            </a:extLst>
          </p:cNvPr>
          <p:cNvSpPr txBox="1"/>
          <p:nvPr/>
        </p:nvSpPr>
        <p:spPr>
          <a:xfrm>
            <a:off x="76200" y="2687320"/>
            <a:ext cx="453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E9B17-2237-A0E8-E335-C521E9BA84BC}"/>
              </a:ext>
            </a:extLst>
          </p:cNvPr>
          <p:cNvSpPr txBox="1"/>
          <p:nvPr/>
        </p:nvSpPr>
        <p:spPr>
          <a:xfrm>
            <a:off x="2879031" y="2910141"/>
            <a:ext cx="581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AEA5F-8079-7296-7A84-90B6660AF46E}"/>
              </a:ext>
            </a:extLst>
          </p:cNvPr>
          <p:cNvSpPr txBox="1"/>
          <p:nvPr/>
        </p:nvSpPr>
        <p:spPr>
          <a:xfrm>
            <a:off x="10325100" y="5181600"/>
            <a:ext cx="14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FAULT!!</a:t>
            </a:r>
          </a:p>
        </p:txBody>
      </p:sp>
    </p:spTree>
    <p:extLst>
      <p:ext uri="{BB962C8B-B14F-4D97-AF65-F5344CB8AC3E}">
        <p14:creationId xmlns:p14="http://schemas.microsoft.com/office/powerpoint/2010/main" val="60547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</TotalTime>
  <Words>2943</Words>
  <Application>Microsoft Macintosh PowerPoint</Application>
  <PresentationFormat>Widescreen</PresentationFormat>
  <Paragraphs>1264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Office Theme</vt:lpstr>
      <vt:lpstr>CS 1550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- Virtual Memory Simulator</vt:lpstr>
      <vt:lpstr>Shift Operations</vt:lpstr>
      <vt:lpstr>LRU</vt:lpstr>
      <vt:lpstr>PowerPoint Presentation</vt:lpstr>
      <vt:lpstr>PowerPoint Presentation</vt:lpstr>
      <vt:lpstr>LRU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LRU</vt:lpstr>
      <vt:lpstr>Dirty Bit</vt:lpstr>
      <vt:lpstr>OPT</vt:lpstr>
      <vt:lpstr>OPT</vt:lpstr>
      <vt:lpstr>OPT</vt:lpstr>
      <vt:lpstr>OPT</vt:lpstr>
      <vt:lpstr>OPT</vt:lpstr>
      <vt:lpstr>OPT</vt:lpstr>
      <vt:lpstr>OPT</vt:lpstr>
      <vt:lpstr>OPT</vt:lpstr>
      <vt:lpstr>OPT</vt:lpstr>
      <vt:lpstr>OPT</vt:lpstr>
      <vt:lpstr>OPT</vt:lpstr>
      <vt:lpstr>OPT</vt:lpstr>
      <vt:lpstr>Virtual Memory Simulator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1550 Week 10</dc:title>
  <cp:lastModifiedBy>Das, Debarun</cp:lastModifiedBy>
  <cp:revision>19</cp:revision>
  <dcterms:created xsi:type="dcterms:W3CDTF">2022-03-25T08:09:36Z</dcterms:created>
  <dcterms:modified xsi:type="dcterms:W3CDTF">2023-12-04T18:10:29Z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2021-11-16T00:00:00Z</vt:filetime>
  </property>
  <property fmtid="{D5CDD505-2E9C-101B-9397-08002B2CF9AE}" pid="3" name="LastSaved">
    <vt:filetime>2022-03-25T00:00:00Z</vt:filetime>
  </property>
</Properties>
</file>