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CACBF-A2A8-4242-8BAF-37D4F988FF3C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F2331-6A39-4817-ACDB-99298852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7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C024-4BD0-4AF6-B749-3E82A398E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30729-7061-4F92-B739-891BF7682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C5329-34BD-41A8-820D-DA35E700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5525-FCB0-4244-8619-E3625201CCD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AD10A-E69D-41B3-B97B-A211CE93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D609E-33DC-4B68-A3CE-1406145A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FBC0-15DE-4A0C-88BD-A67D79EE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4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C3A6-ABB3-432B-B87A-EC2AB5DF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0F8BC-6D59-4E5C-99BF-D49173043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D162B-0E3B-4079-94DD-74FDFEBF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5525-FCB0-4244-8619-E3625201CCD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14AA-EBFC-4B1C-998E-B2E0D93D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B2E71-6FBF-46FF-A8FB-25F82988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FBC0-15DE-4A0C-88BD-A67D79EE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0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A3FF1-CED8-41D0-B85A-4509ED199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0DDFD-A793-40EA-8E2F-8942012F9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D67C-6C47-44DC-81E8-F745C015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5525-FCB0-4244-8619-E3625201CCD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773C9-B685-4C51-8C87-EBACBF77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A8EBB-0275-43E4-AE6E-9494D3D7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FBC0-15DE-4A0C-88BD-A67D79EE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9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0591-9A24-423D-BAFD-3C3DE3CC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EF1A2-0A6B-48AE-84F8-536874EB5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FFE85-BAC8-4306-B959-91AC8A65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5525-FCB0-4244-8619-E3625201CCD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7F3CB-6192-40EB-9375-6092C382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31254-0160-482E-B17C-217A50BD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FBC0-15DE-4A0C-88BD-A67D79EE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8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F402-B670-4906-A725-BBC739A7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8856D-FD3C-4BE5-8B14-602B04EC4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82CE5-7105-43A2-872F-E461B35C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5525-FCB0-4244-8619-E3625201CCD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B67DF-F1EC-435D-BBD3-AC7747E3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E81E-23C3-4605-B831-BE69CEFA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FBC0-15DE-4A0C-88BD-A67D79EE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85F5-7F86-47D6-AF6F-F35EEDC4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7C276-04CA-4EB3-9E01-B99719C17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2ECC8-49C1-4216-B71D-DB7A65FA8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24136-0E5F-44C5-B47B-2AC3D61D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5525-FCB0-4244-8619-E3625201CCD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16FB8-095C-478E-AF24-CD017726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833C8-9563-4D27-8BB9-06EA00E0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FBC0-15DE-4A0C-88BD-A67D79EE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9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490A-DB69-4574-80AC-337A26CF4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4B624-88A2-40DF-9077-08301D0DB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4F64F-C04B-413B-BC66-11EA66B33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7313A-56C5-4A4D-BB21-E2E4801C4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FF489-2490-4A90-A110-CCAB533E9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19C14-F0C7-4080-B8AE-A4292F06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5525-FCB0-4244-8619-E3625201CCD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8BE6D-814A-4AA5-9C66-03E429A7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49755-7CF7-416E-90B7-19AB84E8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FBC0-15DE-4A0C-88BD-A67D79EE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0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2422-89E4-41CC-941A-8C3473AF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36B3A-CEE1-448C-8644-1FC2F899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5525-FCB0-4244-8619-E3625201CCD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8F3C8-DA82-4BC9-91C7-B6B746A1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43C2C-E784-4C48-9809-C05C35AD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FBC0-15DE-4A0C-88BD-A67D79EE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8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B9AA5-E0F8-4AB6-9E25-58ED88AD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5525-FCB0-4244-8619-E3625201CCD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3D6FD-5B12-4223-B5B1-E2F29E5B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F8BD1-2DD7-4F97-ABE3-EAE44644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FBC0-15DE-4A0C-88BD-A67D79EE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2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78CC-DC23-451B-80D1-27BD4A26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0B8CE-D472-4183-A227-15EF0BDC3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2F554-81B9-432E-8B7C-4E209F41B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562A1-0BB6-4236-96B4-D4FDCE4E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5525-FCB0-4244-8619-E3625201CCD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E1789-1880-4C3C-A7E9-BA63FF28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DBDBD-7610-4032-824E-8B18F492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FBC0-15DE-4A0C-88BD-A67D79EE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4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3243-7BF9-4232-95D3-36DBA924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DBF52-C8BE-41CA-B931-40D834D20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C569E-A8F6-4DCB-BFC9-BC136B29D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5CE88-08A5-4F78-9B3A-B07D379C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5525-FCB0-4244-8619-E3625201CCD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A7B29-D1B5-4FE0-A52C-9DF20E2B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6D0E9-0FDF-416F-AD60-264D8E93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FBC0-15DE-4A0C-88BD-A67D79EE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9F02D-0420-4DD5-830B-70721887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D4CAB-0C47-4A01-BA0F-3F06D9655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3EBB8-8E9F-42D9-823D-1C594173B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85525-FCB0-4244-8619-E3625201CCD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D75CE-E94B-4AFF-899C-6D091E533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B0AE-9659-4524-8FE2-F15E09938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2FBC0-15DE-4A0C-88BD-A67D79EE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9A64-30B3-446E-9D91-6F0CFA847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Endianness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5228F-3A0E-416A-B664-8BE4E185E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0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72C9-EF9F-4890-9398-A2FECBFB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A7923-A961-4B42-9310-4DD0B2BE2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7332"/>
          </a:xfrm>
        </p:spPr>
        <p:txBody>
          <a:bodyPr/>
          <a:lstStyle/>
          <a:p>
            <a:r>
              <a:rPr lang="en-US" dirty="0"/>
              <a:t>Consider an array of half words: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[0x1234, 0x5678]</a:t>
            </a:r>
            <a:r>
              <a:rPr lang="en-US" dirty="0"/>
              <a:t>, fill in the following: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4BF00C-005F-4A96-993B-9E96FEC16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6494"/>
              </p:ext>
            </p:extLst>
          </p:nvPr>
        </p:nvGraphicFramePr>
        <p:xfrm>
          <a:off x="914400" y="3124933"/>
          <a:ext cx="3836504" cy="2371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8252">
                  <a:extLst>
                    <a:ext uri="{9D8B030D-6E8A-4147-A177-3AD203B41FA5}">
                      <a16:colId xmlns:a16="http://schemas.microsoft.com/office/drawing/2014/main" val="2745246111"/>
                    </a:ext>
                  </a:extLst>
                </a:gridCol>
                <a:gridCol w="1918252">
                  <a:extLst>
                    <a:ext uri="{9D8B030D-6E8A-4147-A177-3AD203B41FA5}">
                      <a16:colId xmlns:a16="http://schemas.microsoft.com/office/drawing/2014/main" val="2418298024"/>
                    </a:ext>
                  </a:extLst>
                </a:gridCol>
              </a:tblGrid>
              <a:tr h="395234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Big Endian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80650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31774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1376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6251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22163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59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EED4FC-05DA-458E-B774-2DBD64B6A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54283"/>
              </p:ext>
            </p:extLst>
          </p:nvPr>
        </p:nvGraphicFramePr>
        <p:xfrm>
          <a:off x="6771861" y="3124933"/>
          <a:ext cx="3836504" cy="2371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8252">
                  <a:extLst>
                    <a:ext uri="{9D8B030D-6E8A-4147-A177-3AD203B41FA5}">
                      <a16:colId xmlns:a16="http://schemas.microsoft.com/office/drawing/2014/main" val="2745246111"/>
                    </a:ext>
                  </a:extLst>
                </a:gridCol>
                <a:gridCol w="1918252">
                  <a:extLst>
                    <a:ext uri="{9D8B030D-6E8A-4147-A177-3AD203B41FA5}">
                      <a16:colId xmlns:a16="http://schemas.microsoft.com/office/drawing/2014/main" val="2418298024"/>
                    </a:ext>
                  </a:extLst>
                </a:gridCol>
              </a:tblGrid>
              <a:tr h="395234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Little Endian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80650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31774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1376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6251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22163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59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66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AF66-1A42-4846-9078-7C0E9EC19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78"/>
            <a:ext cx="10515600" cy="1325563"/>
          </a:xfrm>
        </p:spPr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D8625-706C-47DE-BD71-AD6065451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451"/>
            <a:ext cx="10515600" cy="4744140"/>
          </a:xfrm>
        </p:spPr>
        <p:txBody>
          <a:bodyPr>
            <a:normAutofit/>
          </a:bodyPr>
          <a:lstStyle/>
          <a:p>
            <a:r>
              <a:rPr lang="en-US" dirty="0"/>
              <a:t>Consider the following MIPS code snippet: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a Big Endian Machine, what does the memory look like?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Little Endian Machine, what does the memory look like?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48008A-70E4-4597-AD67-5CDD674AF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72732"/>
              </p:ext>
            </p:extLst>
          </p:nvPr>
        </p:nvGraphicFramePr>
        <p:xfrm>
          <a:off x="1684131" y="4082629"/>
          <a:ext cx="7131880" cy="463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485">
                  <a:extLst>
                    <a:ext uri="{9D8B030D-6E8A-4147-A177-3AD203B41FA5}">
                      <a16:colId xmlns:a16="http://schemas.microsoft.com/office/drawing/2014/main" val="2700474865"/>
                    </a:ext>
                  </a:extLst>
                </a:gridCol>
                <a:gridCol w="891485">
                  <a:extLst>
                    <a:ext uri="{9D8B030D-6E8A-4147-A177-3AD203B41FA5}">
                      <a16:colId xmlns:a16="http://schemas.microsoft.com/office/drawing/2014/main" val="3972248898"/>
                    </a:ext>
                  </a:extLst>
                </a:gridCol>
                <a:gridCol w="891485">
                  <a:extLst>
                    <a:ext uri="{9D8B030D-6E8A-4147-A177-3AD203B41FA5}">
                      <a16:colId xmlns:a16="http://schemas.microsoft.com/office/drawing/2014/main" val="2209053692"/>
                    </a:ext>
                  </a:extLst>
                </a:gridCol>
                <a:gridCol w="891485">
                  <a:extLst>
                    <a:ext uri="{9D8B030D-6E8A-4147-A177-3AD203B41FA5}">
                      <a16:colId xmlns:a16="http://schemas.microsoft.com/office/drawing/2014/main" val="1257998704"/>
                    </a:ext>
                  </a:extLst>
                </a:gridCol>
                <a:gridCol w="891485">
                  <a:extLst>
                    <a:ext uri="{9D8B030D-6E8A-4147-A177-3AD203B41FA5}">
                      <a16:colId xmlns:a16="http://schemas.microsoft.com/office/drawing/2014/main" val="3358991019"/>
                    </a:ext>
                  </a:extLst>
                </a:gridCol>
                <a:gridCol w="891485">
                  <a:extLst>
                    <a:ext uri="{9D8B030D-6E8A-4147-A177-3AD203B41FA5}">
                      <a16:colId xmlns:a16="http://schemas.microsoft.com/office/drawing/2014/main" val="1465463146"/>
                    </a:ext>
                  </a:extLst>
                </a:gridCol>
                <a:gridCol w="891485">
                  <a:extLst>
                    <a:ext uri="{9D8B030D-6E8A-4147-A177-3AD203B41FA5}">
                      <a16:colId xmlns:a16="http://schemas.microsoft.com/office/drawing/2014/main" val="356074247"/>
                    </a:ext>
                  </a:extLst>
                </a:gridCol>
                <a:gridCol w="891485">
                  <a:extLst>
                    <a:ext uri="{9D8B030D-6E8A-4147-A177-3AD203B41FA5}">
                      <a16:colId xmlns:a16="http://schemas.microsoft.com/office/drawing/2014/main" val="3094174496"/>
                    </a:ext>
                  </a:extLst>
                </a:gridCol>
              </a:tblGrid>
              <a:tr h="46309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8579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E64CD-F867-4A26-9313-D283263D3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862299"/>
              </p:ext>
            </p:extLst>
          </p:nvPr>
        </p:nvGraphicFramePr>
        <p:xfrm>
          <a:off x="1684131" y="5154610"/>
          <a:ext cx="7131880" cy="463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485">
                  <a:extLst>
                    <a:ext uri="{9D8B030D-6E8A-4147-A177-3AD203B41FA5}">
                      <a16:colId xmlns:a16="http://schemas.microsoft.com/office/drawing/2014/main" val="2700474865"/>
                    </a:ext>
                  </a:extLst>
                </a:gridCol>
                <a:gridCol w="891485">
                  <a:extLst>
                    <a:ext uri="{9D8B030D-6E8A-4147-A177-3AD203B41FA5}">
                      <a16:colId xmlns:a16="http://schemas.microsoft.com/office/drawing/2014/main" val="3972248898"/>
                    </a:ext>
                  </a:extLst>
                </a:gridCol>
                <a:gridCol w="891485">
                  <a:extLst>
                    <a:ext uri="{9D8B030D-6E8A-4147-A177-3AD203B41FA5}">
                      <a16:colId xmlns:a16="http://schemas.microsoft.com/office/drawing/2014/main" val="2209053692"/>
                    </a:ext>
                  </a:extLst>
                </a:gridCol>
                <a:gridCol w="891485">
                  <a:extLst>
                    <a:ext uri="{9D8B030D-6E8A-4147-A177-3AD203B41FA5}">
                      <a16:colId xmlns:a16="http://schemas.microsoft.com/office/drawing/2014/main" val="1257998704"/>
                    </a:ext>
                  </a:extLst>
                </a:gridCol>
                <a:gridCol w="891485">
                  <a:extLst>
                    <a:ext uri="{9D8B030D-6E8A-4147-A177-3AD203B41FA5}">
                      <a16:colId xmlns:a16="http://schemas.microsoft.com/office/drawing/2014/main" val="3358991019"/>
                    </a:ext>
                  </a:extLst>
                </a:gridCol>
                <a:gridCol w="891485">
                  <a:extLst>
                    <a:ext uri="{9D8B030D-6E8A-4147-A177-3AD203B41FA5}">
                      <a16:colId xmlns:a16="http://schemas.microsoft.com/office/drawing/2014/main" val="1465463146"/>
                    </a:ext>
                  </a:extLst>
                </a:gridCol>
                <a:gridCol w="891485">
                  <a:extLst>
                    <a:ext uri="{9D8B030D-6E8A-4147-A177-3AD203B41FA5}">
                      <a16:colId xmlns:a16="http://schemas.microsoft.com/office/drawing/2014/main" val="356074247"/>
                    </a:ext>
                  </a:extLst>
                </a:gridCol>
                <a:gridCol w="891485">
                  <a:extLst>
                    <a:ext uri="{9D8B030D-6E8A-4147-A177-3AD203B41FA5}">
                      <a16:colId xmlns:a16="http://schemas.microsoft.com/office/drawing/2014/main" val="3094174496"/>
                    </a:ext>
                  </a:extLst>
                </a:gridCol>
              </a:tblGrid>
              <a:tr h="46309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8579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3863344-7ED9-4315-9C1A-722BA225BF8D}"/>
              </a:ext>
            </a:extLst>
          </p:cNvPr>
          <p:cNvSpPr txBox="1"/>
          <p:nvPr/>
        </p:nvSpPr>
        <p:spPr>
          <a:xfrm>
            <a:off x="1106556" y="2044562"/>
            <a:ext cx="8852453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.data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array_of_bytes</a:t>
            </a:r>
            <a:r>
              <a:rPr lang="en-US" sz="1800" dirty="0">
                <a:latin typeface="Consolas" panose="020B0609020204030204" pitchFamily="49" charset="0"/>
              </a:rPr>
              <a:t>:	.byte	0x12, 0x34, 0x56, 0x78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word:			.word 0x12345678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EB3955-6D0D-4685-9C3C-8944E952423F}"/>
              </a:ext>
            </a:extLst>
          </p:cNvPr>
          <p:cNvCxnSpPr/>
          <p:nvPr/>
        </p:nvCxnSpPr>
        <p:spPr>
          <a:xfrm>
            <a:off x="1684131" y="5968173"/>
            <a:ext cx="686352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692B7BE-CC46-4905-A6FF-6455E03EDB1B}"/>
              </a:ext>
            </a:extLst>
          </p:cNvPr>
          <p:cNvSpPr txBox="1"/>
          <p:nvPr/>
        </p:nvSpPr>
        <p:spPr>
          <a:xfrm>
            <a:off x="4075044" y="6091462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to Higher Address</a:t>
            </a:r>
          </a:p>
        </p:txBody>
      </p:sp>
    </p:spTree>
    <p:extLst>
      <p:ext uri="{BB962C8B-B14F-4D97-AF65-F5344CB8AC3E}">
        <p14:creationId xmlns:p14="http://schemas.microsoft.com/office/powerpoint/2010/main" val="401356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AF66-1A42-4846-9078-7C0E9EC19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59"/>
            <a:ext cx="10515600" cy="1325563"/>
          </a:xfrm>
        </p:spPr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D8625-706C-47DE-BD71-AD6065451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863"/>
            <a:ext cx="10515600" cy="4744140"/>
          </a:xfrm>
        </p:spPr>
        <p:txBody>
          <a:bodyPr>
            <a:normAutofit/>
          </a:bodyPr>
          <a:lstStyle/>
          <a:p>
            <a:r>
              <a:rPr lang="en-US" dirty="0"/>
              <a:t>Consider the following MIPS code snippet: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a Big Endian Machine, what does the memory look like?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Little Endian Machine, what does the memory look like?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48008A-70E4-4597-AD67-5CDD674AF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62936"/>
              </p:ext>
            </p:extLst>
          </p:nvPr>
        </p:nvGraphicFramePr>
        <p:xfrm>
          <a:off x="1684131" y="3672220"/>
          <a:ext cx="7131880" cy="463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485">
                  <a:extLst>
                    <a:ext uri="{9D8B030D-6E8A-4147-A177-3AD203B41FA5}">
                      <a16:colId xmlns:a16="http://schemas.microsoft.com/office/drawing/2014/main" val="2700474865"/>
                    </a:ext>
                  </a:extLst>
                </a:gridCol>
                <a:gridCol w="891485">
                  <a:extLst>
                    <a:ext uri="{9D8B030D-6E8A-4147-A177-3AD203B41FA5}">
                      <a16:colId xmlns:a16="http://schemas.microsoft.com/office/drawing/2014/main" val="3972248898"/>
                    </a:ext>
                  </a:extLst>
                </a:gridCol>
                <a:gridCol w="891485">
                  <a:extLst>
                    <a:ext uri="{9D8B030D-6E8A-4147-A177-3AD203B41FA5}">
                      <a16:colId xmlns:a16="http://schemas.microsoft.com/office/drawing/2014/main" val="2209053692"/>
                    </a:ext>
                  </a:extLst>
                </a:gridCol>
                <a:gridCol w="891485">
                  <a:extLst>
                    <a:ext uri="{9D8B030D-6E8A-4147-A177-3AD203B41FA5}">
                      <a16:colId xmlns:a16="http://schemas.microsoft.com/office/drawing/2014/main" val="1257998704"/>
                    </a:ext>
                  </a:extLst>
                </a:gridCol>
                <a:gridCol w="891485">
                  <a:extLst>
                    <a:ext uri="{9D8B030D-6E8A-4147-A177-3AD203B41FA5}">
                      <a16:colId xmlns:a16="http://schemas.microsoft.com/office/drawing/2014/main" val="3358991019"/>
                    </a:ext>
                  </a:extLst>
                </a:gridCol>
                <a:gridCol w="891485">
                  <a:extLst>
                    <a:ext uri="{9D8B030D-6E8A-4147-A177-3AD203B41FA5}">
                      <a16:colId xmlns:a16="http://schemas.microsoft.com/office/drawing/2014/main" val="1465463146"/>
                    </a:ext>
                  </a:extLst>
                </a:gridCol>
                <a:gridCol w="891485">
                  <a:extLst>
                    <a:ext uri="{9D8B030D-6E8A-4147-A177-3AD203B41FA5}">
                      <a16:colId xmlns:a16="http://schemas.microsoft.com/office/drawing/2014/main" val="356074247"/>
                    </a:ext>
                  </a:extLst>
                </a:gridCol>
                <a:gridCol w="891485">
                  <a:extLst>
                    <a:ext uri="{9D8B030D-6E8A-4147-A177-3AD203B41FA5}">
                      <a16:colId xmlns:a16="http://schemas.microsoft.com/office/drawing/2014/main" val="3094174496"/>
                    </a:ext>
                  </a:extLst>
                </a:gridCol>
              </a:tblGrid>
              <a:tr h="463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8579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E64CD-F867-4A26-9313-D283263D3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7599"/>
              </p:ext>
            </p:extLst>
          </p:nvPr>
        </p:nvGraphicFramePr>
        <p:xfrm>
          <a:off x="1684131" y="5185214"/>
          <a:ext cx="7131880" cy="463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485">
                  <a:extLst>
                    <a:ext uri="{9D8B030D-6E8A-4147-A177-3AD203B41FA5}">
                      <a16:colId xmlns:a16="http://schemas.microsoft.com/office/drawing/2014/main" val="2700474865"/>
                    </a:ext>
                  </a:extLst>
                </a:gridCol>
                <a:gridCol w="891485">
                  <a:extLst>
                    <a:ext uri="{9D8B030D-6E8A-4147-A177-3AD203B41FA5}">
                      <a16:colId xmlns:a16="http://schemas.microsoft.com/office/drawing/2014/main" val="3972248898"/>
                    </a:ext>
                  </a:extLst>
                </a:gridCol>
                <a:gridCol w="891485">
                  <a:extLst>
                    <a:ext uri="{9D8B030D-6E8A-4147-A177-3AD203B41FA5}">
                      <a16:colId xmlns:a16="http://schemas.microsoft.com/office/drawing/2014/main" val="2209053692"/>
                    </a:ext>
                  </a:extLst>
                </a:gridCol>
                <a:gridCol w="891485">
                  <a:extLst>
                    <a:ext uri="{9D8B030D-6E8A-4147-A177-3AD203B41FA5}">
                      <a16:colId xmlns:a16="http://schemas.microsoft.com/office/drawing/2014/main" val="1257998704"/>
                    </a:ext>
                  </a:extLst>
                </a:gridCol>
                <a:gridCol w="891485">
                  <a:extLst>
                    <a:ext uri="{9D8B030D-6E8A-4147-A177-3AD203B41FA5}">
                      <a16:colId xmlns:a16="http://schemas.microsoft.com/office/drawing/2014/main" val="3358991019"/>
                    </a:ext>
                  </a:extLst>
                </a:gridCol>
                <a:gridCol w="891485">
                  <a:extLst>
                    <a:ext uri="{9D8B030D-6E8A-4147-A177-3AD203B41FA5}">
                      <a16:colId xmlns:a16="http://schemas.microsoft.com/office/drawing/2014/main" val="1465463146"/>
                    </a:ext>
                  </a:extLst>
                </a:gridCol>
                <a:gridCol w="891485">
                  <a:extLst>
                    <a:ext uri="{9D8B030D-6E8A-4147-A177-3AD203B41FA5}">
                      <a16:colId xmlns:a16="http://schemas.microsoft.com/office/drawing/2014/main" val="356074247"/>
                    </a:ext>
                  </a:extLst>
                </a:gridCol>
                <a:gridCol w="891485">
                  <a:extLst>
                    <a:ext uri="{9D8B030D-6E8A-4147-A177-3AD203B41FA5}">
                      <a16:colId xmlns:a16="http://schemas.microsoft.com/office/drawing/2014/main" val="3094174496"/>
                    </a:ext>
                  </a:extLst>
                </a:gridCol>
              </a:tblGrid>
              <a:tr h="463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8579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3863344-7ED9-4315-9C1A-722BA225BF8D}"/>
              </a:ext>
            </a:extLst>
          </p:cNvPr>
          <p:cNvSpPr txBox="1"/>
          <p:nvPr/>
        </p:nvSpPr>
        <p:spPr>
          <a:xfrm>
            <a:off x="1075082" y="1672786"/>
            <a:ext cx="8584097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.data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array_of_bytes</a:t>
            </a:r>
            <a:r>
              <a:rPr lang="en-US" sz="1800" dirty="0">
                <a:latin typeface="Consolas" panose="020B0609020204030204" pitchFamily="49" charset="0"/>
              </a:rPr>
              <a:t>:	.byte	0x12, 0x34, 0x56, 0x78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word:			.word 	0x12345678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B2DFC6-F8F5-46AE-A28E-AA4558A104F9}"/>
              </a:ext>
            </a:extLst>
          </p:cNvPr>
          <p:cNvCxnSpPr/>
          <p:nvPr/>
        </p:nvCxnSpPr>
        <p:spPr>
          <a:xfrm>
            <a:off x="1684131" y="5968173"/>
            <a:ext cx="686352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B05F44-26A0-4105-918C-91AFEBEE1838}"/>
              </a:ext>
            </a:extLst>
          </p:cNvPr>
          <p:cNvSpPr txBox="1"/>
          <p:nvPr/>
        </p:nvSpPr>
        <p:spPr>
          <a:xfrm>
            <a:off x="4075044" y="6091462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to Higher Address</a:t>
            </a:r>
          </a:p>
        </p:txBody>
      </p:sp>
    </p:spTree>
    <p:extLst>
      <p:ext uri="{BB962C8B-B14F-4D97-AF65-F5344CB8AC3E}">
        <p14:creationId xmlns:p14="http://schemas.microsoft.com/office/powerpoint/2010/main" val="148025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EC04-1713-454C-B718-5EE8FD69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360"/>
            <a:ext cx="10515600" cy="1025354"/>
          </a:xfrm>
        </p:spPr>
        <p:txBody>
          <a:bodyPr/>
          <a:lstStyle/>
          <a:p>
            <a:r>
              <a:rPr lang="en-US" dirty="0"/>
              <a:t>Exercise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8743E-0ED6-4C2D-98B7-A57A4AAD3C8C}"/>
              </a:ext>
            </a:extLst>
          </p:cNvPr>
          <p:cNvSpPr txBox="1"/>
          <p:nvPr/>
        </p:nvSpPr>
        <p:spPr>
          <a:xfrm>
            <a:off x="1075082" y="1672786"/>
            <a:ext cx="8584097" cy="23083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.data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array_of_bytes</a:t>
            </a:r>
            <a:r>
              <a:rPr lang="en-US" sz="1800" dirty="0">
                <a:latin typeface="Consolas" panose="020B0609020204030204" pitchFamily="49" charset="0"/>
              </a:rPr>
              <a:t>:	.byte	0x12, 0x34, 0x56, 0x78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word:			.word 	0x12345678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.text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globl</a:t>
            </a:r>
            <a:r>
              <a:rPr lang="en-US" dirty="0">
                <a:latin typeface="Consolas" panose="020B0609020204030204" pitchFamily="49" charset="0"/>
              </a:rPr>
              <a:t> main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main: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lw</a:t>
            </a:r>
            <a:r>
              <a:rPr lang="en-US" sz="1800" dirty="0">
                <a:latin typeface="Consolas" panose="020B0609020204030204" pitchFamily="49" charset="0"/>
              </a:rPr>
              <a:t> 	t0, </a:t>
            </a:r>
            <a:r>
              <a:rPr lang="en-US" sz="1800" dirty="0" err="1">
                <a:latin typeface="Consolas" panose="020B0609020204030204" pitchFamily="49" charset="0"/>
              </a:rPr>
              <a:t>array_of_bytes</a:t>
            </a: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lw</a:t>
            </a:r>
            <a:r>
              <a:rPr lang="en-US" dirty="0">
                <a:latin typeface="Consolas" panose="020B0609020204030204" pitchFamily="49" charset="0"/>
              </a:rPr>
              <a:t>	t1, word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E12C5-F2AF-4973-B6D8-7588D1C36D3D}"/>
              </a:ext>
            </a:extLst>
          </p:cNvPr>
          <p:cNvSpPr txBox="1"/>
          <p:nvPr/>
        </p:nvSpPr>
        <p:spPr>
          <a:xfrm>
            <a:off x="1075082" y="4412974"/>
            <a:ext cx="8148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a LE machine, what are the values loaded in registers </a:t>
            </a:r>
            <a:r>
              <a:rPr lang="en-US" sz="2200" i="1" dirty="0"/>
              <a:t>t0</a:t>
            </a:r>
            <a:r>
              <a:rPr lang="en-US" sz="2200" dirty="0"/>
              <a:t> and </a:t>
            </a:r>
            <a:r>
              <a:rPr lang="en-US" sz="2200" i="1" dirty="0"/>
              <a:t>t1</a:t>
            </a:r>
            <a:r>
              <a:rPr lang="en-US" sz="2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0627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EC04-1713-454C-B718-5EE8FD69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360"/>
            <a:ext cx="10515600" cy="1025354"/>
          </a:xfrm>
        </p:spPr>
        <p:txBody>
          <a:bodyPr/>
          <a:lstStyle/>
          <a:p>
            <a:r>
              <a:rPr lang="en-US" dirty="0"/>
              <a:t>Exercise 5 -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E12C5-F2AF-4973-B6D8-7588D1C36D3D}"/>
              </a:ext>
            </a:extLst>
          </p:cNvPr>
          <p:cNvSpPr txBox="1"/>
          <p:nvPr/>
        </p:nvSpPr>
        <p:spPr>
          <a:xfrm>
            <a:off x="838200" y="1341782"/>
            <a:ext cx="81484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Let’s draw what the memory looks like…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13331B-41BB-421F-8FEA-CC111529F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720007"/>
              </p:ext>
            </p:extLst>
          </p:nvPr>
        </p:nvGraphicFramePr>
        <p:xfrm>
          <a:off x="3889514" y="2131020"/>
          <a:ext cx="3836504" cy="395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8252">
                  <a:extLst>
                    <a:ext uri="{9D8B030D-6E8A-4147-A177-3AD203B41FA5}">
                      <a16:colId xmlns:a16="http://schemas.microsoft.com/office/drawing/2014/main" val="2745246111"/>
                    </a:ext>
                  </a:extLst>
                </a:gridCol>
                <a:gridCol w="1918252">
                  <a:extLst>
                    <a:ext uri="{9D8B030D-6E8A-4147-A177-3AD203B41FA5}">
                      <a16:colId xmlns:a16="http://schemas.microsoft.com/office/drawing/2014/main" val="2418298024"/>
                    </a:ext>
                  </a:extLst>
                </a:gridCol>
              </a:tblGrid>
              <a:tr h="395234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Little Endian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80650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Value(in Hex)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31774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1376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6251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22163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59567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897718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31058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57486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721509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94699B03-FB6D-4DC3-9960-43A2D35122B8}"/>
              </a:ext>
            </a:extLst>
          </p:cNvPr>
          <p:cNvSpPr/>
          <p:nvPr/>
        </p:nvSpPr>
        <p:spPr>
          <a:xfrm>
            <a:off x="7851913" y="4482548"/>
            <a:ext cx="198783" cy="163995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92305C1-36BB-401B-88AC-974315982725}"/>
              </a:ext>
            </a:extLst>
          </p:cNvPr>
          <p:cNvSpPr/>
          <p:nvPr/>
        </p:nvSpPr>
        <p:spPr>
          <a:xfrm>
            <a:off x="8050696" y="2918792"/>
            <a:ext cx="198783" cy="155381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2E05B-3B8E-49A4-A622-F442A3873734}"/>
              </a:ext>
            </a:extLst>
          </p:cNvPr>
          <p:cNvSpPr txBox="1"/>
          <p:nvPr/>
        </p:nvSpPr>
        <p:spPr>
          <a:xfrm>
            <a:off x="8338931" y="5117860"/>
            <a:ext cx="169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array_of_bytes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4210AD-85C8-4B98-8FDF-3C84E730C1A9}"/>
              </a:ext>
            </a:extLst>
          </p:cNvPr>
          <p:cNvSpPr txBox="1"/>
          <p:nvPr/>
        </p:nvSpPr>
        <p:spPr>
          <a:xfrm>
            <a:off x="8398565" y="3511034"/>
            <a:ext cx="74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2675472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EC04-1713-454C-B718-5EE8FD69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360"/>
            <a:ext cx="10515600" cy="1025354"/>
          </a:xfrm>
        </p:spPr>
        <p:txBody>
          <a:bodyPr/>
          <a:lstStyle/>
          <a:p>
            <a:r>
              <a:rPr lang="en-US" dirty="0"/>
              <a:t>Exercise 5 -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E12C5-F2AF-4973-B6D8-7588D1C36D3D}"/>
              </a:ext>
            </a:extLst>
          </p:cNvPr>
          <p:cNvSpPr txBox="1"/>
          <p:nvPr/>
        </p:nvSpPr>
        <p:spPr>
          <a:xfrm>
            <a:off x="838200" y="1341782"/>
            <a:ext cx="81484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Let’s draw what the memory looks like…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13331B-41BB-421F-8FEA-CC111529F7E1}"/>
              </a:ext>
            </a:extLst>
          </p:cNvPr>
          <p:cNvGraphicFramePr>
            <a:graphicFrameLocks noGrp="1"/>
          </p:cNvGraphicFramePr>
          <p:nvPr/>
        </p:nvGraphicFramePr>
        <p:xfrm>
          <a:off x="3889514" y="2131020"/>
          <a:ext cx="3836504" cy="395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8252">
                  <a:extLst>
                    <a:ext uri="{9D8B030D-6E8A-4147-A177-3AD203B41FA5}">
                      <a16:colId xmlns:a16="http://schemas.microsoft.com/office/drawing/2014/main" val="2745246111"/>
                    </a:ext>
                  </a:extLst>
                </a:gridCol>
                <a:gridCol w="1918252">
                  <a:extLst>
                    <a:ext uri="{9D8B030D-6E8A-4147-A177-3AD203B41FA5}">
                      <a16:colId xmlns:a16="http://schemas.microsoft.com/office/drawing/2014/main" val="2418298024"/>
                    </a:ext>
                  </a:extLst>
                </a:gridCol>
              </a:tblGrid>
              <a:tr h="395234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Little Endian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80650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Value(in Hex)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31774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1376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6251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22163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59567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897718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31058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57486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721509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94699B03-FB6D-4DC3-9960-43A2D35122B8}"/>
              </a:ext>
            </a:extLst>
          </p:cNvPr>
          <p:cNvSpPr/>
          <p:nvPr/>
        </p:nvSpPr>
        <p:spPr>
          <a:xfrm>
            <a:off x="7851913" y="4482548"/>
            <a:ext cx="198783" cy="163995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92305C1-36BB-401B-88AC-974315982725}"/>
              </a:ext>
            </a:extLst>
          </p:cNvPr>
          <p:cNvSpPr/>
          <p:nvPr/>
        </p:nvSpPr>
        <p:spPr>
          <a:xfrm>
            <a:off x="8050696" y="2918792"/>
            <a:ext cx="198783" cy="155381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2E05B-3B8E-49A4-A622-F442A3873734}"/>
              </a:ext>
            </a:extLst>
          </p:cNvPr>
          <p:cNvSpPr txBox="1"/>
          <p:nvPr/>
        </p:nvSpPr>
        <p:spPr>
          <a:xfrm>
            <a:off x="9188726" y="5117860"/>
            <a:ext cx="202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 = 0x78563412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4210AD-85C8-4B98-8FDF-3C84E730C1A9}"/>
              </a:ext>
            </a:extLst>
          </p:cNvPr>
          <p:cNvSpPr txBox="1"/>
          <p:nvPr/>
        </p:nvSpPr>
        <p:spPr>
          <a:xfrm>
            <a:off x="9084365" y="3429000"/>
            <a:ext cx="241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 = 0x12345678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161847-8F0C-448B-B078-1D20964FA0F0}"/>
              </a:ext>
            </a:extLst>
          </p:cNvPr>
          <p:cNvCxnSpPr/>
          <p:nvPr/>
        </p:nvCxnSpPr>
        <p:spPr>
          <a:xfrm>
            <a:off x="8567530" y="2918792"/>
            <a:ext cx="0" cy="15637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B22DD3-9378-4F9B-B41F-274ADA497B2D}"/>
              </a:ext>
            </a:extLst>
          </p:cNvPr>
          <p:cNvCxnSpPr/>
          <p:nvPr/>
        </p:nvCxnSpPr>
        <p:spPr>
          <a:xfrm>
            <a:off x="8570843" y="4519604"/>
            <a:ext cx="0" cy="15637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0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6DF4-3270-4BA3-A588-0CAB91DC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AA8CA-4357-4BC5-B83E-E9DC8BA78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4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5717-F2B9-4BB7-AA2B-F6AACFAA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 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EB48E-5F00-4308-B422-71E3E11C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Big-endian: is an order in which the </a:t>
            </a:r>
            <a:r>
              <a:rPr lang="en-US" dirty="0">
                <a:solidFill>
                  <a:srgbClr val="FF0000"/>
                </a:solidFill>
              </a:rPr>
              <a:t>"big end" (most significant value in the sequence) is stored first </a:t>
            </a:r>
            <a:r>
              <a:rPr lang="en-US" dirty="0"/>
              <a:t>(at the lowest storage address).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Little-endian is an order in which the </a:t>
            </a:r>
            <a:r>
              <a:rPr lang="en-US" dirty="0">
                <a:solidFill>
                  <a:srgbClr val="FF0000"/>
                </a:solidFill>
              </a:rPr>
              <a:t>"little end" (least significant value in the sequence) is stored first</a:t>
            </a:r>
            <a:r>
              <a:rPr lang="en-US" dirty="0"/>
              <a:t> (at the lowest storage address). </a:t>
            </a:r>
          </a:p>
          <a:p>
            <a:endParaRPr lang="en-US" dirty="0"/>
          </a:p>
          <a:p>
            <a:r>
              <a:rPr lang="en-US" dirty="0"/>
              <a:t>Example: For Hex Number 0x4F52</a:t>
            </a:r>
          </a:p>
          <a:p>
            <a:pPr lvl="1"/>
            <a:r>
              <a:rPr lang="en-US" b="1" u="sng" dirty="0">
                <a:solidFill>
                  <a:srgbClr val="FF0000"/>
                </a:solidFill>
              </a:rPr>
              <a:t>Big Endian: </a:t>
            </a:r>
            <a:r>
              <a:rPr lang="en-US" dirty="0"/>
              <a:t>if 4F is stored at storage address 1000, 52 will be at address 1001)</a:t>
            </a:r>
          </a:p>
          <a:p>
            <a:pPr lvl="1"/>
            <a:endParaRPr lang="en-US" b="1" u="sng" dirty="0">
              <a:solidFill>
                <a:srgbClr val="FF0000"/>
              </a:solidFill>
            </a:endParaRPr>
          </a:p>
          <a:p>
            <a:pPr lvl="1"/>
            <a:r>
              <a:rPr lang="en-US" b="1" u="sng" dirty="0">
                <a:solidFill>
                  <a:srgbClr val="FF0000"/>
                </a:solidFill>
              </a:rPr>
              <a:t>Little Endian: </a:t>
            </a:r>
            <a:r>
              <a:rPr lang="en-US" dirty="0"/>
              <a:t>it would be stored as 524F (52 at address 1000, 4F at 1001)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4010B-95AE-43D3-BA94-8B401498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https://searchnetworking.techtarget.com/definition/big-endian-and-little-endian</a:t>
            </a:r>
          </a:p>
        </p:txBody>
      </p:sp>
    </p:spTree>
    <p:extLst>
      <p:ext uri="{BB962C8B-B14F-4D97-AF65-F5344CB8AC3E}">
        <p14:creationId xmlns:p14="http://schemas.microsoft.com/office/powerpoint/2010/main" val="128452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1C83-7B90-4A66-9838-04872B8A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5543-6425-4627-9B9C-2A3035001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9888"/>
          </a:xfrm>
        </p:spPr>
        <p:txBody>
          <a:bodyPr/>
          <a:lstStyle/>
          <a:p>
            <a:r>
              <a:rPr lang="en-US" dirty="0"/>
              <a:t>For the number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0xFF00AA11</a:t>
            </a:r>
            <a:r>
              <a:rPr lang="en-US" dirty="0"/>
              <a:t>, fill in the following: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1C1994-E350-42CA-98B1-1799768ED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213913"/>
              </p:ext>
            </p:extLst>
          </p:nvPr>
        </p:nvGraphicFramePr>
        <p:xfrm>
          <a:off x="914400" y="3124933"/>
          <a:ext cx="3836504" cy="2371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8252">
                  <a:extLst>
                    <a:ext uri="{9D8B030D-6E8A-4147-A177-3AD203B41FA5}">
                      <a16:colId xmlns:a16="http://schemas.microsoft.com/office/drawing/2014/main" val="2745246111"/>
                    </a:ext>
                  </a:extLst>
                </a:gridCol>
                <a:gridCol w="1918252">
                  <a:extLst>
                    <a:ext uri="{9D8B030D-6E8A-4147-A177-3AD203B41FA5}">
                      <a16:colId xmlns:a16="http://schemas.microsoft.com/office/drawing/2014/main" val="2418298024"/>
                    </a:ext>
                  </a:extLst>
                </a:gridCol>
              </a:tblGrid>
              <a:tr h="395234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Big Endian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80650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31774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1376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6251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22163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59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75A60-4DEA-47CD-B195-8B7EE011C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702140"/>
              </p:ext>
            </p:extLst>
          </p:nvPr>
        </p:nvGraphicFramePr>
        <p:xfrm>
          <a:off x="6940826" y="3132292"/>
          <a:ext cx="3836504" cy="2371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8252">
                  <a:extLst>
                    <a:ext uri="{9D8B030D-6E8A-4147-A177-3AD203B41FA5}">
                      <a16:colId xmlns:a16="http://schemas.microsoft.com/office/drawing/2014/main" val="2745246111"/>
                    </a:ext>
                  </a:extLst>
                </a:gridCol>
                <a:gridCol w="1918252">
                  <a:extLst>
                    <a:ext uri="{9D8B030D-6E8A-4147-A177-3AD203B41FA5}">
                      <a16:colId xmlns:a16="http://schemas.microsoft.com/office/drawing/2014/main" val="2418298024"/>
                    </a:ext>
                  </a:extLst>
                </a:gridCol>
              </a:tblGrid>
              <a:tr h="395234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Little Endian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80650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31774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1376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6251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22163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59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32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1C83-7B90-4A66-9838-04872B8A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5543-6425-4627-9B9C-2A3035001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9888"/>
          </a:xfrm>
        </p:spPr>
        <p:txBody>
          <a:bodyPr/>
          <a:lstStyle/>
          <a:p>
            <a:r>
              <a:rPr lang="en-US" dirty="0"/>
              <a:t>For the number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0xFF00AA11</a:t>
            </a:r>
            <a:r>
              <a:rPr lang="en-US" dirty="0"/>
              <a:t>, fill in the following: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1C1994-E350-42CA-98B1-1799768ED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27113"/>
              </p:ext>
            </p:extLst>
          </p:nvPr>
        </p:nvGraphicFramePr>
        <p:xfrm>
          <a:off x="914400" y="3124933"/>
          <a:ext cx="3836504" cy="2371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8252">
                  <a:extLst>
                    <a:ext uri="{9D8B030D-6E8A-4147-A177-3AD203B41FA5}">
                      <a16:colId xmlns:a16="http://schemas.microsoft.com/office/drawing/2014/main" val="2745246111"/>
                    </a:ext>
                  </a:extLst>
                </a:gridCol>
                <a:gridCol w="1918252">
                  <a:extLst>
                    <a:ext uri="{9D8B030D-6E8A-4147-A177-3AD203B41FA5}">
                      <a16:colId xmlns:a16="http://schemas.microsoft.com/office/drawing/2014/main" val="2418298024"/>
                    </a:ext>
                  </a:extLst>
                </a:gridCol>
              </a:tblGrid>
              <a:tr h="395234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Big Endian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80650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31774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1376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6251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22163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59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75A60-4DEA-47CD-B195-8B7EE011C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843177"/>
              </p:ext>
            </p:extLst>
          </p:nvPr>
        </p:nvGraphicFramePr>
        <p:xfrm>
          <a:off x="6940826" y="3132292"/>
          <a:ext cx="3836504" cy="2371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8252">
                  <a:extLst>
                    <a:ext uri="{9D8B030D-6E8A-4147-A177-3AD203B41FA5}">
                      <a16:colId xmlns:a16="http://schemas.microsoft.com/office/drawing/2014/main" val="2745246111"/>
                    </a:ext>
                  </a:extLst>
                </a:gridCol>
                <a:gridCol w="1918252">
                  <a:extLst>
                    <a:ext uri="{9D8B030D-6E8A-4147-A177-3AD203B41FA5}">
                      <a16:colId xmlns:a16="http://schemas.microsoft.com/office/drawing/2014/main" val="2418298024"/>
                    </a:ext>
                  </a:extLst>
                </a:gridCol>
              </a:tblGrid>
              <a:tr h="395234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Little Endian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80650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31774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1376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6251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22163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59567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F3B38-B05E-47CE-B83E-B982BF60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8148" y="6492875"/>
            <a:ext cx="5055704" cy="365125"/>
          </a:xfrm>
        </p:spPr>
        <p:txBody>
          <a:bodyPr/>
          <a:lstStyle/>
          <a:p>
            <a:r>
              <a:rPr lang="en-US" dirty="0"/>
              <a:t>https://chortle.ccsu.edu/assemblytutorial/Chapter-15/ass15_4.html</a:t>
            </a:r>
          </a:p>
        </p:txBody>
      </p:sp>
    </p:spTree>
    <p:extLst>
      <p:ext uri="{BB962C8B-B14F-4D97-AF65-F5344CB8AC3E}">
        <p14:creationId xmlns:p14="http://schemas.microsoft.com/office/powerpoint/2010/main" val="170191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0250-08E8-492B-9589-18DC8764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3D2AA-7470-4487-B516-FEAB80082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7088"/>
          </a:xfrm>
        </p:spPr>
        <p:txBody>
          <a:bodyPr/>
          <a:lstStyle/>
          <a:p>
            <a:r>
              <a:rPr lang="en-US" dirty="0"/>
              <a:t>Consider an array of bytes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[0x11, 0x12, 0x13, 0x14]</a:t>
            </a:r>
            <a:r>
              <a:rPr lang="en-US" dirty="0"/>
              <a:t>. Fill in the following: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B72442-6364-4FE1-AC1F-147568FE5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08445"/>
              </p:ext>
            </p:extLst>
          </p:nvPr>
        </p:nvGraphicFramePr>
        <p:xfrm>
          <a:off x="914400" y="3124933"/>
          <a:ext cx="3836504" cy="2371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8252">
                  <a:extLst>
                    <a:ext uri="{9D8B030D-6E8A-4147-A177-3AD203B41FA5}">
                      <a16:colId xmlns:a16="http://schemas.microsoft.com/office/drawing/2014/main" val="2745246111"/>
                    </a:ext>
                  </a:extLst>
                </a:gridCol>
                <a:gridCol w="1918252">
                  <a:extLst>
                    <a:ext uri="{9D8B030D-6E8A-4147-A177-3AD203B41FA5}">
                      <a16:colId xmlns:a16="http://schemas.microsoft.com/office/drawing/2014/main" val="2418298024"/>
                    </a:ext>
                  </a:extLst>
                </a:gridCol>
              </a:tblGrid>
              <a:tr h="395234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Big Endian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80650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31774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1376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6251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22163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59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EB271E-9962-4C7A-836A-B7B91570F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1756"/>
              </p:ext>
            </p:extLst>
          </p:nvPr>
        </p:nvGraphicFramePr>
        <p:xfrm>
          <a:off x="6940826" y="3132292"/>
          <a:ext cx="3836504" cy="2371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8252">
                  <a:extLst>
                    <a:ext uri="{9D8B030D-6E8A-4147-A177-3AD203B41FA5}">
                      <a16:colId xmlns:a16="http://schemas.microsoft.com/office/drawing/2014/main" val="2745246111"/>
                    </a:ext>
                  </a:extLst>
                </a:gridCol>
                <a:gridCol w="1918252">
                  <a:extLst>
                    <a:ext uri="{9D8B030D-6E8A-4147-A177-3AD203B41FA5}">
                      <a16:colId xmlns:a16="http://schemas.microsoft.com/office/drawing/2014/main" val="2418298024"/>
                    </a:ext>
                  </a:extLst>
                </a:gridCol>
              </a:tblGrid>
              <a:tr h="395234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Little Endian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80650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31774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1376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6251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22163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59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42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0250-08E8-492B-9589-18DC8764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3D2AA-7470-4487-B516-FEAB80082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7088"/>
          </a:xfrm>
        </p:spPr>
        <p:txBody>
          <a:bodyPr/>
          <a:lstStyle/>
          <a:p>
            <a:r>
              <a:rPr lang="en-US" dirty="0"/>
              <a:t>Consider an array of bytes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[0x11, 0x12, 0x13, 0x14]</a:t>
            </a:r>
            <a:r>
              <a:rPr lang="en-US" dirty="0"/>
              <a:t>. Fill in the following: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B72442-6364-4FE1-AC1F-147568FE5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788231"/>
              </p:ext>
            </p:extLst>
          </p:nvPr>
        </p:nvGraphicFramePr>
        <p:xfrm>
          <a:off x="914400" y="3124933"/>
          <a:ext cx="3836504" cy="2371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8252">
                  <a:extLst>
                    <a:ext uri="{9D8B030D-6E8A-4147-A177-3AD203B41FA5}">
                      <a16:colId xmlns:a16="http://schemas.microsoft.com/office/drawing/2014/main" val="2745246111"/>
                    </a:ext>
                  </a:extLst>
                </a:gridCol>
                <a:gridCol w="1918252">
                  <a:extLst>
                    <a:ext uri="{9D8B030D-6E8A-4147-A177-3AD203B41FA5}">
                      <a16:colId xmlns:a16="http://schemas.microsoft.com/office/drawing/2014/main" val="2418298024"/>
                    </a:ext>
                  </a:extLst>
                </a:gridCol>
              </a:tblGrid>
              <a:tr h="395234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Big Endian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80650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31774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1376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6251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22163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59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EB271E-9962-4C7A-836A-B7B91570F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720850"/>
              </p:ext>
            </p:extLst>
          </p:nvPr>
        </p:nvGraphicFramePr>
        <p:xfrm>
          <a:off x="6940826" y="3132292"/>
          <a:ext cx="3836504" cy="2371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8252">
                  <a:extLst>
                    <a:ext uri="{9D8B030D-6E8A-4147-A177-3AD203B41FA5}">
                      <a16:colId xmlns:a16="http://schemas.microsoft.com/office/drawing/2014/main" val="2745246111"/>
                    </a:ext>
                  </a:extLst>
                </a:gridCol>
                <a:gridCol w="1918252">
                  <a:extLst>
                    <a:ext uri="{9D8B030D-6E8A-4147-A177-3AD203B41FA5}">
                      <a16:colId xmlns:a16="http://schemas.microsoft.com/office/drawing/2014/main" val="2418298024"/>
                    </a:ext>
                  </a:extLst>
                </a:gridCol>
              </a:tblGrid>
              <a:tr h="395234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Little Endian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80650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31774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1376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6251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22163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59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11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72C9-EF9F-4890-9398-A2FECBFB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A7923-A961-4B42-9310-4DD0B2BE2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7332"/>
          </a:xfrm>
        </p:spPr>
        <p:txBody>
          <a:bodyPr/>
          <a:lstStyle/>
          <a:p>
            <a:r>
              <a:rPr lang="en-US" dirty="0"/>
              <a:t>Consider an array of half words: [0x1234, 0x5678], fill in the following: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4BF00C-005F-4A96-993B-9E96FEC16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886356"/>
              </p:ext>
            </p:extLst>
          </p:nvPr>
        </p:nvGraphicFramePr>
        <p:xfrm>
          <a:off x="914400" y="3124933"/>
          <a:ext cx="3836504" cy="2371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8252">
                  <a:extLst>
                    <a:ext uri="{9D8B030D-6E8A-4147-A177-3AD203B41FA5}">
                      <a16:colId xmlns:a16="http://schemas.microsoft.com/office/drawing/2014/main" val="2745246111"/>
                    </a:ext>
                  </a:extLst>
                </a:gridCol>
                <a:gridCol w="1918252">
                  <a:extLst>
                    <a:ext uri="{9D8B030D-6E8A-4147-A177-3AD203B41FA5}">
                      <a16:colId xmlns:a16="http://schemas.microsoft.com/office/drawing/2014/main" val="2418298024"/>
                    </a:ext>
                  </a:extLst>
                </a:gridCol>
              </a:tblGrid>
              <a:tr h="395234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Big Endian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80650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31774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1376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6251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22163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59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EED4FC-05DA-458E-B774-2DBD64B6A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54070"/>
              </p:ext>
            </p:extLst>
          </p:nvPr>
        </p:nvGraphicFramePr>
        <p:xfrm>
          <a:off x="6771861" y="3124933"/>
          <a:ext cx="3836504" cy="2371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8252">
                  <a:extLst>
                    <a:ext uri="{9D8B030D-6E8A-4147-A177-3AD203B41FA5}">
                      <a16:colId xmlns:a16="http://schemas.microsoft.com/office/drawing/2014/main" val="2745246111"/>
                    </a:ext>
                  </a:extLst>
                </a:gridCol>
                <a:gridCol w="1918252">
                  <a:extLst>
                    <a:ext uri="{9D8B030D-6E8A-4147-A177-3AD203B41FA5}">
                      <a16:colId xmlns:a16="http://schemas.microsoft.com/office/drawing/2014/main" val="2418298024"/>
                    </a:ext>
                  </a:extLst>
                </a:gridCol>
              </a:tblGrid>
              <a:tr h="395234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Little Endian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80650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31774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1376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6251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22163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59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28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72C9-EF9F-4890-9398-A2FECBFB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A7923-A961-4B42-9310-4DD0B2BE2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7332"/>
          </a:xfrm>
        </p:spPr>
        <p:txBody>
          <a:bodyPr/>
          <a:lstStyle/>
          <a:p>
            <a:r>
              <a:rPr lang="en-US" dirty="0"/>
              <a:t>Consider an array of half words: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[0x1234, 0x5678]</a:t>
            </a:r>
            <a:r>
              <a:rPr lang="en-US" dirty="0"/>
              <a:t>, fill in the following: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4BF00C-005F-4A96-993B-9E96FEC16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32502"/>
              </p:ext>
            </p:extLst>
          </p:nvPr>
        </p:nvGraphicFramePr>
        <p:xfrm>
          <a:off x="914400" y="3124933"/>
          <a:ext cx="3836504" cy="2371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8252">
                  <a:extLst>
                    <a:ext uri="{9D8B030D-6E8A-4147-A177-3AD203B41FA5}">
                      <a16:colId xmlns:a16="http://schemas.microsoft.com/office/drawing/2014/main" val="2745246111"/>
                    </a:ext>
                  </a:extLst>
                </a:gridCol>
                <a:gridCol w="1918252">
                  <a:extLst>
                    <a:ext uri="{9D8B030D-6E8A-4147-A177-3AD203B41FA5}">
                      <a16:colId xmlns:a16="http://schemas.microsoft.com/office/drawing/2014/main" val="2418298024"/>
                    </a:ext>
                  </a:extLst>
                </a:gridCol>
              </a:tblGrid>
              <a:tr h="395234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Big Endian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80650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31774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1376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6251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22163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59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EED4FC-05DA-458E-B774-2DBD64B6A1F6}"/>
              </a:ext>
            </a:extLst>
          </p:cNvPr>
          <p:cNvGraphicFramePr>
            <a:graphicFrameLocks noGrp="1"/>
          </p:cNvGraphicFramePr>
          <p:nvPr/>
        </p:nvGraphicFramePr>
        <p:xfrm>
          <a:off x="6771861" y="3124933"/>
          <a:ext cx="3836504" cy="2371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8252">
                  <a:extLst>
                    <a:ext uri="{9D8B030D-6E8A-4147-A177-3AD203B41FA5}">
                      <a16:colId xmlns:a16="http://schemas.microsoft.com/office/drawing/2014/main" val="2745246111"/>
                    </a:ext>
                  </a:extLst>
                </a:gridCol>
                <a:gridCol w="1918252">
                  <a:extLst>
                    <a:ext uri="{9D8B030D-6E8A-4147-A177-3AD203B41FA5}">
                      <a16:colId xmlns:a16="http://schemas.microsoft.com/office/drawing/2014/main" val="2418298024"/>
                    </a:ext>
                  </a:extLst>
                </a:gridCol>
              </a:tblGrid>
              <a:tr h="395234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Little Endian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80650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31774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1376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6251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22163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59567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8ACED4D6-67DF-4842-A518-207121277764}"/>
              </a:ext>
            </a:extLst>
          </p:cNvPr>
          <p:cNvSpPr/>
          <p:nvPr/>
        </p:nvSpPr>
        <p:spPr>
          <a:xfrm>
            <a:off x="4810539" y="4721087"/>
            <a:ext cx="318052" cy="7752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B0E9334-2F13-43AB-BCEC-5045B9D99AA9}"/>
              </a:ext>
            </a:extLst>
          </p:cNvPr>
          <p:cNvSpPr/>
          <p:nvPr/>
        </p:nvSpPr>
        <p:spPr>
          <a:xfrm>
            <a:off x="4810539" y="3945837"/>
            <a:ext cx="318052" cy="7752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A01739-7676-4AD0-942A-2859389E5468}"/>
              </a:ext>
            </a:extLst>
          </p:cNvPr>
          <p:cNvCxnSpPr>
            <a:endCxn id="6" idx="1"/>
          </p:cNvCxnSpPr>
          <p:nvPr/>
        </p:nvCxnSpPr>
        <p:spPr>
          <a:xfrm flipH="1">
            <a:off x="5128591" y="2304291"/>
            <a:ext cx="1643270" cy="280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1DB234-CED6-4085-BC02-B26BA9F534F3}"/>
              </a:ext>
            </a:extLst>
          </p:cNvPr>
          <p:cNvCxnSpPr>
            <a:cxnSpLocks/>
            <a:endCxn id="7" idx="1"/>
          </p:cNvCxnSpPr>
          <p:nvPr/>
        </p:nvCxnSpPr>
        <p:spPr>
          <a:xfrm flipH="1">
            <a:off x="5128591" y="2135326"/>
            <a:ext cx="2782958" cy="219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61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72C9-EF9F-4890-9398-A2FECBFB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A7923-A961-4B42-9310-4DD0B2BE2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7332"/>
          </a:xfrm>
        </p:spPr>
        <p:txBody>
          <a:bodyPr/>
          <a:lstStyle/>
          <a:p>
            <a:r>
              <a:rPr lang="en-US" dirty="0"/>
              <a:t>Consider an array of half words: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[0x1234, 0x5678]</a:t>
            </a:r>
            <a:r>
              <a:rPr lang="en-US" dirty="0"/>
              <a:t>, fill in the following: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4BF00C-005F-4A96-993B-9E96FEC163D7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3124933"/>
          <a:ext cx="3836504" cy="2371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8252">
                  <a:extLst>
                    <a:ext uri="{9D8B030D-6E8A-4147-A177-3AD203B41FA5}">
                      <a16:colId xmlns:a16="http://schemas.microsoft.com/office/drawing/2014/main" val="2745246111"/>
                    </a:ext>
                  </a:extLst>
                </a:gridCol>
                <a:gridCol w="1918252">
                  <a:extLst>
                    <a:ext uri="{9D8B030D-6E8A-4147-A177-3AD203B41FA5}">
                      <a16:colId xmlns:a16="http://schemas.microsoft.com/office/drawing/2014/main" val="2418298024"/>
                    </a:ext>
                  </a:extLst>
                </a:gridCol>
              </a:tblGrid>
              <a:tr h="395234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Big Endian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80650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31774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1376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6251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22163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59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EED4FC-05DA-458E-B774-2DBD64B6A1F6}"/>
              </a:ext>
            </a:extLst>
          </p:cNvPr>
          <p:cNvGraphicFramePr>
            <a:graphicFrameLocks noGrp="1"/>
          </p:cNvGraphicFramePr>
          <p:nvPr/>
        </p:nvGraphicFramePr>
        <p:xfrm>
          <a:off x="6771861" y="3124933"/>
          <a:ext cx="3836504" cy="2371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8252">
                  <a:extLst>
                    <a:ext uri="{9D8B030D-6E8A-4147-A177-3AD203B41FA5}">
                      <a16:colId xmlns:a16="http://schemas.microsoft.com/office/drawing/2014/main" val="2745246111"/>
                    </a:ext>
                  </a:extLst>
                </a:gridCol>
                <a:gridCol w="1918252">
                  <a:extLst>
                    <a:ext uri="{9D8B030D-6E8A-4147-A177-3AD203B41FA5}">
                      <a16:colId xmlns:a16="http://schemas.microsoft.com/office/drawing/2014/main" val="2418298024"/>
                    </a:ext>
                  </a:extLst>
                </a:gridCol>
              </a:tblGrid>
              <a:tr h="395234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Little Endian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80650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31774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13766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62515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22163"/>
                  </a:ext>
                </a:extLst>
              </a:tr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5956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A01739-7676-4AD0-942A-2859389E5468}"/>
              </a:ext>
            </a:extLst>
          </p:cNvPr>
          <p:cNvCxnSpPr>
            <a:cxnSpLocks/>
          </p:cNvCxnSpPr>
          <p:nvPr/>
        </p:nvCxnSpPr>
        <p:spPr>
          <a:xfrm>
            <a:off x="6523383" y="2086425"/>
            <a:ext cx="4340087" cy="302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1DB234-CED6-4085-BC02-B26BA9F534F3}"/>
              </a:ext>
            </a:extLst>
          </p:cNvPr>
          <p:cNvCxnSpPr>
            <a:cxnSpLocks/>
          </p:cNvCxnSpPr>
          <p:nvPr/>
        </p:nvCxnSpPr>
        <p:spPr>
          <a:xfrm>
            <a:off x="7911549" y="2135326"/>
            <a:ext cx="2951921" cy="205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58607C2-A34A-4128-BAD2-07F72E3A60FC}"/>
              </a:ext>
            </a:extLst>
          </p:cNvPr>
          <p:cNvSpPr/>
          <p:nvPr/>
        </p:nvSpPr>
        <p:spPr>
          <a:xfrm>
            <a:off x="10744200" y="4721087"/>
            <a:ext cx="318052" cy="7752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F17DE80-C780-44CB-AA83-B052E2269BBE}"/>
              </a:ext>
            </a:extLst>
          </p:cNvPr>
          <p:cNvSpPr/>
          <p:nvPr/>
        </p:nvSpPr>
        <p:spPr>
          <a:xfrm>
            <a:off x="10744200" y="3945837"/>
            <a:ext cx="318052" cy="7752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5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742</Words>
  <Application>Microsoft Office PowerPoint</Application>
  <PresentationFormat>Widescreen</PresentationFormat>
  <Paragraphs>265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Wingdings</vt:lpstr>
      <vt:lpstr>Office Theme</vt:lpstr>
      <vt:lpstr>Endianness</vt:lpstr>
      <vt:lpstr>Little Endian and Big Endian Data Storage</vt:lpstr>
      <vt:lpstr>Exercise 1</vt:lpstr>
      <vt:lpstr>Exercise</vt:lpstr>
      <vt:lpstr>Exercise 2</vt:lpstr>
      <vt:lpstr>Exercise 2</vt:lpstr>
      <vt:lpstr>Exercise 3</vt:lpstr>
      <vt:lpstr>Exercise 3</vt:lpstr>
      <vt:lpstr>Exercise 3</vt:lpstr>
      <vt:lpstr>Exercise 3</vt:lpstr>
      <vt:lpstr>Exercise 4</vt:lpstr>
      <vt:lpstr>Exercise 4</vt:lpstr>
      <vt:lpstr>Exercise 5</vt:lpstr>
      <vt:lpstr>Exercise 5 - Solution</vt:lpstr>
      <vt:lpstr>Exercise 5 - Solution</vt:lpstr>
      <vt:lpstr>Lab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Debarun Das</dc:creator>
  <cp:lastModifiedBy>Debarun Das</cp:lastModifiedBy>
  <cp:revision>35</cp:revision>
  <dcterms:created xsi:type="dcterms:W3CDTF">2021-02-17T11:46:05Z</dcterms:created>
  <dcterms:modified xsi:type="dcterms:W3CDTF">2021-02-24T20:33:33Z</dcterms:modified>
</cp:coreProperties>
</file>