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B9EB4-4634-4C53-8CC0-5791CEA31EB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F0127-E7F6-4834-A322-60B1C3B9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C4A7-6216-4C3E-B3CC-891B40741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43E6-55A6-4E2D-9035-C0D03DA3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9B9E-EBA8-49E6-9818-66E65AF0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6D19-3B6C-40D0-BE35-AE1C9812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139-A298-4E72-A897-5070E20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0665-FAFC-4B1E-BA8B-A25E5B87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9E8B7-289F-4363-A0B2-E391035B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4DCC-44BC-4A29-B239-8EC1B70E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56DC-758D-4E6F-8BF8-CE574FBB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1BF5-0ACD-4089-B6B3-BBC42934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855F1-F091-492B-9B0F-FBF5EE6FE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26E65-CA00-40F0-A553-6D9868C20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3D3B-D161-4C67-8CCC-C7119FD0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6878-68B2-4945-9BF2-D0A74831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96C0-D070-49B1-9256-09C713D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6F67-6365-4969-A7AE-03835CA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0655-0D3D-4B7E-9DD5-D0D4EB73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5485-3009-436C-8B34-B6308F3A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1197-4873-46D3-89BD-BE9B126D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8512-C1E0-4BBC-BE81-308B522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4BE0-3993-49A9-8F0F-5911106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447D-961E-4AB7-B910-240EA3EB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E1A4-9EC9-438F-87FC-2ABE34AE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A654-D483-45FB-A505-8C3698A7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E41D-FDDC-440A-B1FC-B99822F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C58F-55A6-420B-8BA8-0CCAC037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4803-7714-4B51-907C-07A111C6B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E423-4B6E-41A6-84C0-56C47373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A4F0-74B2-44F2-B558-E02D1E18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2A845-0949-4D36-9CA7-69E904AB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7A56-E110-4226-9516-BDF23C8B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28FC-4086-47EB-A28C-334FD161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592A-218E-437A-8584-941CCF95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5E2E-F201-4140-A086-1A6C21DA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FCE4F-FAC2-45CE-92BC-A72DEE48C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6391F-362B-4CCC-A4EE-2D485472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7FE32-37E0-4383-A0AF-EA108E16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B41BB-EC58-4279-99B6-3EB30F13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E856E-0C6E-491E-A099-CC2EB8C6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130-4129-4299-A076-CAFA3E0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94A69-4B43-4E9B-91B4-6D58F7C1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E8D7-4068-4065-8594-7E4FFC39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2145-0434-4840-B477-E7D16B0E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0F3D8-CC69-4680-B730-B425006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3877C-E8D8-4981-ADC9-1DE1A95B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E4C4F-DA3B-4F5C-B05A-EB74EBF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E311-935D-4660-A4AF-D6D75F67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2A0B-CF9D-4B98-AB6A-FD306ADC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5162-89B7-4F4B-8B67-76F6A8A53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7167-8EA5-409E-8ABE-C74182C2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7A712-D491-4077-9084-EB032526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0A25-EE3A-4334-A532-774652BD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154-7F9E-4BC8-B29C-50C9D1D0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A6289-EEEE-407F-B2C8-91161F81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D9ACF-B97F-4949-B568-0604C8AD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19DE-E663-4D97-8019-D776E878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1AF0-24B4-40B5-93C8-57D697E6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E30F-789D-4620-80A6-CB4864F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0BBE0-2778-4169-9B7D-7C5C69AB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4CE1-D863-45F2-A2AA-AA1E9CCF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B8D1-FE1B-494C-8107-17887E811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9CD8-DD78-4E07-AC1F-2B5E7F530B7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DF46-B052-4DC3-BB7A-2F4264B8B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C933-5947-44F7-AFD0-CDDB4EE2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5AC2-FEFB-4B3C-BAE1-969284A4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B258-2CFB-4B40-B736-BA20CCC7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Conditionals,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8F95-05D5-4FEC-8A79-88D138714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1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2001-4EAF-4AF2-BAA5-8BDA5248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BE9133B-6969-4FFB-BF5A-AF83E96A2102}"/>
              </a:ext>
            </a:extLst>
          </p:cNvPr>
          <p:cNvSpPr txBox="1">
            <a:spLocks/>
          </p:cNvSpPr>
          <p:nvPr/>
        </p:nvSpPr>
        <p:spPr>
          <a:xfrm>
            <a:off x="685800" y="2408651"/>
            <a:ext cx="3071191" cy="3571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L1: if (i &lt; j)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	k 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	i = i *2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	goto 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199FA-C995-480A-8C8A-DD7A174D20E9}"/>
              </a:ext>
            </a:extLst>
          </p:cNvPr>
          <p:cNvSpPr txBox="1"/>
          <p:nvPr/>
        </p:nvSpPr>
        <p:spPr>
          <a:xfrm>
            <a:off x="685800" y="2039319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 1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6F127A2-8C0A-4625-B05F-21678729E3C5}"/>
              </a:ext>
            </a:extLst>
          </p:cNvPr>
          <p:cNvSpPr txBox="1">
            <a:spLocks/>
          </p:cNvSpPr>
          <p:nvPr/>
        </p:nvSpPr>
        <p:spPr>
          <a:xfrm>
            <a:off x="5049078" y="2408651"/>
            <a:ext cx="6655904" cy="3571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latin typeface="Consolas" panose="020B0609020204030204" pitchFamily="49" charset="0"/>
              </a:rPr>
              <a:t>: if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&gt;= j)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k 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*2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Jump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60304-A4B3-4D39-BD0C-EE4922BA02C6}"/>
              </a:ext>
            </a:extLst>
          </p:cNvPr>
          <p:cNvSpPr txBox="1"/>
          <p:nvPr/>
        </p:nvSpPr>
        <p:spPr>
          <a:xfrm>
            <a:off x="5049078" y="2039319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 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34197B-0AFF-42D3-95F6-B6F728AA8BC4}"/>
              </a:ext>
            </a:extLst>
          </p:cNvPr>
          <p:cNvSpPr/>
          <p:nvPr/>
        </p:nvSpPr>
        <p:spPr>
          <a:xfrm>
            <a:off x="3801717" y="3783149"/>
            <a:ext cx="1202634" cy="41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4F92-C5C4-49A3-8067-0C163D0D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47E0BE2-9F5D-4F38-8A41-76F10B3C6C1B}"/>
              </a:ext>
            </a:extLst>
          </p:cNvPr>
          <p:cNvSpPr txBox="1">
            <a:spLocks/>
          </p:cNvSpPr>
          <p:nvPr/>
        </p:nvSpPr>
        <p:spPr>
          <a:xfrm>
            <a:off x="268356" y="2194957"/>
            <a:ext cx="5335840" cy="3571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latin typeface="Consolas" panose="020B0609020204030204" pitchFamily="49" charset="0"/>
              </a:rPr>
              <a:t>: if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&gt;= j)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k 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*2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Jump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5FE11-7BCE-4B8E-9895-ECA89A70C591}"/>
              </a:ext>
            </a:extLst>
          </p:cNvPr>
          <p:cNvSpPr txBox="1"/>
          <p:nvPr/>
        </p:nvSpPr>
        <p:spPr>
          <a:xfrm>
            <a:off x="268356" y="1825625"/>
            <a:ext cx="1630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 2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D7C2EF-7365-4A5C-9B63-2D5E62A4C56D}"/>
              </a:ext>
            </a:extLst>
          </p:cNvPr>
          <p:cNvSpPr txBox="1">
            <a:spLocks/>
          </p:cNvSpPr>
          <p:nvPr/>
        </p:nvSpPr>
        <p:spPr>
          <a:xfrm>
            <a:off x="6587804" y="2327478"/>
            <a:ext cx="5209944" cy="3571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s3, s3,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add s1, s1, 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	j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OutsideLoop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2188C-4467-4BBA-827E-D275819F79E3}"/>
              </a:ext>
            </a:extLst>
          </p:cNvPr>
          <p:cNvSpPr txBox="1"/>
          <p:nvPr/>
        </p:nvSpPr>
        <p:spPr>
          <a:xfrm>
            <a:off x="6587804" y="1958146"/>
            <a:ext cx="1630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MIPS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62F57E-BA7B-44BF-BAEF-C0C544A44EA7}"/>
              </a:ext>
            </a:extLst>
          </p:cNvPr>
          <p:cNvSpPr/>
          <p:nvPr/>
        </p:nvSpPr>
        <p:spPr>
          <a:xfrm>
            <a:off x="5708097" y="3795952"/>
            <a:ext cx="77580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23E3-D0E4-4DBC-AEE4-4186445D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For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369F2C8-8A38-4DD2-ACE8-C97470CB0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5625"/>
            <a:ext cx="5259482" cy="1245566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B2E767B-A164-46D7-91AA-B6A221BF02C6}"/>
              </a:ext>
            </a:extLst>
          </p:cNvPr>
          <p:cNvSpPr/>
          <p:nvPr/>
        </p:nvSpPr>
        <p:spPr>
          <a:xfrm>
            <a:off x="6057900" y="2362208"/>
            <a:ext cx="1008822" cy="44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75636913-52EE-4C9A-8AE6-5BA00E20E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36" y="1757897"/>
            <a:ext cx="3491280" cy="20108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44A16DB-0959-4977-A434-04D08BF53052}"/>
              </a:ext>
            </a:extLst>
          </p:cNvPr>
          <p:cNvSpPr/>
          <p:nvPr/>
        </p:nvSpPr>
        <p:spPr>
          <a:xfrm rot="9277384">
            <a:off x="7148264" y="3972169"/>
            <a:ext cx="1659835" cy="52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47D9D1DA-F052-472A-994C-F094C6848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75" y="3826189"/>
            <a:ext cx="4073856" cy="2740985"/>
          </a:xfrm>
          <a:prstGeom prst="rect">
            <a:avLst/>
          </a:prstGeom>
        </p:spPr>
      </p:pic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5E612AE1-2102-46A4-A99D-A0BE5A9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195" y="6505437"/>
            <a:ext cx="63776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22386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BCCA-A604-45C3-A4E1-54F1C25F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C265B9-486C-4F31-87B3-1F1387163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37" y="1690688"/>
            <a:ext cx="8163806" cy="4275849"/>
          </a:xfr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F702077-E643-44B8-9FBA-5EC3F9B3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195" y="6505437"/>
            <a:ext cx="63776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353457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BCCA-A604-45C3-A4E1-54F1C25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52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7ADFA-32BC-403F-8AA1-D877F593F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95131"/>
            <a:ext cx="9766852" cy="571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size .word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.word 12, -1, 8, 0, 6, 85, -74, 23, 99, -30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</a:rPr>
              <a:t>globl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main: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#1. Load each of the variables to a register and initialize them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la s0, size  	# initialize registers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lw</a:t>
            </a:r>
            <a:r>
              <a:rPr lang="en-US" sz="1800" dirty="0">
                <a:latin typeface="Consolas" panose="020B0609020204030204" pitchFamily="49" charset="0"/>
              </a:rPr>
              <a:t> s1, 0(s0)  	# $s1 = size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ori</a:t>
            </a:r>
            <a:r>
              <a:rPr lang="en-US" sz="1800" dirty="0">
                <a:latin typeface="Consolas" panose="020B0609020204030204" pitchFamily="49" charset="0"/>
              </a:rPr>
              <a:t> s2, zero, 0  	# $s2 = sum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ori</a:t>
            </a:r>
            <a:r>
              <a:rPr lang="en-US" sz="1800" dirty="0">
                <a:latin typeface="Consolas" panose="020B0609020204030204" pitchFamily="49" charset="0"/>
              </a:rPr>
              <a:t> s3, zero, 0  	# $s3 = pos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ori</a:t>
            </a:r>
            <a:r>
              <a:rPr lang="en-US" sz="1800" dirty="0">
                <a:latin typeface="Consolas" panose="020B0609020204030204" pitchFamily="49" charset="0"/>
              </a:rPr>
              <a:t> s4, zero, 0 	# $s4 = neg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ori</a:t>
            </a:r>
            <a:r>
              <a:rPr lang="en-US" sz="1800" dirty="0">
                <a:latin typeface="Consolas" panose="020B0609020204030204" pitchFamily="49" charset="0"/>
              </a:rPr>
              <a:t> s5, zero, 0 	# $s5 =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la s6, </a:t>
            </a:r>
            <a:r>
              <a:rPr lang="en-US" sz="1800" dirty="0" err="1">
                <a:latin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</a:rPr>
              <a:t>     	# $s6 = &amp;</a:t>
            </a:r>
            <a:r>
              <a:rPr lang="en-US" sz="1800" dirty="0" err="1">
                <a:latin typeface="Consolas" panose="020B0609020204030204" pitchFamily="49" charset="0"/>
              </a:rPr>
              <a:t>arr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0674B91-62A6-47FB-9E0D-3FA3520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195" y="6505437"/>
            <a:ext cx="63776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1460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BCCA-A604-45C3-A4E1-54F1C25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7ADFA-32BC-403F-8AA1-D877F593F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2391"/>
            <a:ext cx="9766852" cy="53273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if (&lt;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L1: </a:t>
            </a:r>
            <a:r>
              <a:rPr lang="en-US" sz="2000" dirty="0" err="1">
                <a:latin typeface="Consolas" panose="020B0609020204030204" pitchFamily="49" charset="0"/>
              </a:rPr>
              <a:t>bge</a:t>
            </a:r>
            <a:r>
              <a:rPr lang="en-US" sz="2000" dirty="0">
                <a:latin typeface="Consolas" panose="020B0609020204030204" pitchFamily="49" charset="0"/>
              </a:rPr>
              <a:t> s5, s1,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# &lt;for-body&gt;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lw</a:t>
            </a:r>
            <a:r>
              <a:rPr lang="en-US" sz="2000" dirty="0">
                <a:latin typeface="Consolas" panose="020B0609020204030204" pitchFamily="49" charset="0"/>
              </a:rPr>
              <a:t> s7, 0(s6) 		# $s7 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addu</a:t>
            </a:r>
            <a:r>
              <a:rPr lang="en-US" sz="2000" dirty="0">
                <a:latin typeface="Consolas" panose="020B0609020204030204" pitchFamily="49" charset="0"/>
              </a:rPr>
              <a:t> s2, s2, s7 	# sum +=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blez</a:t>
            </a:r>
            <a:r>
              <a:rPr lang="en-US" sz="2000" dirty="0">
                <a:latin typeface="Consolas" panose="020B0609020204030204" pitchFamily="49" charset="0"/>
              </a:rPr>
              <a:t> s7,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NEG</a:t>
            </a:r>
            <a:r>
              <a:rPr lang="en-US" sz="2000" dirty="0">
                <a:latin typeface="Consolas" panose="020B0609020204030204" pitchFamily="49" charset="0"/>
              </a:rPr>
              <a:t> 		# if ! 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&gt;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addu</a:t>
            </a:r>
            <a:r>
              <a:rPr lang="en-US" sz="2000" dirty="0">
                <a:latin typeface="Consolas" panose="020B0609020204030204" pitchFamily="49" charset="0"/>
              </a:rPr>
              <a:t> s3, s3, s7 	# pos +=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j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 		# </a:t>
            </a:r>
            <a:r>
              <a:rPr lang="en-US" sz="2000" dirty="0" err="1">
                <a:latin typeface="Consolas" panose="020B0609020204030204" pitchFamily="49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</a:rPr>
              <a:t> UPDATE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NEG</a:t>
            </a:r>
            <a:r>
              <a:rPr lang="en-US" sz="2000" dirty="0">
                <a:latin typeface="Consolas" panose="020B0609020204030204" pitchFamily="49" charset="0"/>
              </a:rPr>
              <a:t>: 	</a:t>
            </a:r>
            <a:r>
              <a:rPr lang="en-US" sz="2000" dirty="0" err="1">
                <a:latin typeface="Consolas" panose="020B0609020204030204" pitchFamily="49" charset="0"/>
              </a:rPr>
              <a:t>bgez</a:t>
            </a:r>
            <a:r>
              <a:rPr lang="en-US" sz="2000" dirty="0">
                <a:latin typeface="Consolas" panose="020B0609020204030204" pitchFamily="49" charset="0"/>
              </a:rPr>
              <a:t> $s7,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 	# if ! 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&lt;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</a:t>
            </a:r>
            <a:r>
              <a:rPr lang="en-US" sz="2000" dirty="0" err="1">
                <a:latin typeface="Consolas" panose="020B0609020204030204" pitchFamily="49" charset="0"/>
              </a:rPr>
              <a:t>addu</a:t>
            </a:r>
            <a:r>
              <a:rPr lang="en-US" sz="2000" dirty="0">
                <a:latin typeface="Consolas" panose="020B0609020204030204" pitchFamily="49" charset="0"/>
              </a:rPr>
              <a:t> $s4, $s4, $s7 	# neg +=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: 			# &lt;update&gt;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$s5, $s5, 1	#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$s6, $s6, 4 	# move array pointer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j L1 			# </a:t>
            </a:r>
            <a:r>
              <a:rPr lang="en-US" sz="2000" dirty="0" err="1">
                <a:latin typeface="Consolas" panose="020B0609020204030204" pitchFamily="49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</a:rPr>
              <a:t> L1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DONE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A3409BCE-5687-4F35-A935-840E7FEE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195" y="6505437"/>
            <a:ext cx="63776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3531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E30-2017-48A8-A8AF-73544EEB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26"/>
            <a:ext cx="10515600" cy="1325563"/>
          </a:xfrm>
        </p:spPr>
        <p:txBody>
          <a:bodyPr/>
          <a:lstStyle/>
          <a:p>
            <a:r>
              <a:rPr lang="en-US" dirty="0"/>
              <a:t>MIPS to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B1FD-385A-4715-9B90-21CDB0BD2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4" y="1690688"/>
            <a:ext cx="5608981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s1 &lt;= s2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cond2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s1 = s1 + 1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cond2: if s1 &lt;= 100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Else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s1 = s1 - 1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jump Next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s1 = s1 + 1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s1 = s1 + s2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745B5A8-9772-4937-9AF4-2429A69C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512" y="1690688"/>
            <a:ext cx="4896679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s1, s2,cond2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cond2: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s1, 100, Else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-1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j Next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Else: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Next: add s1, s2, s1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DDBA4-CA60-4762-BA7F-6B0D34FD0BDD}"/>
              </a:ext>
            </a:extLst>
          </p:cNvPr>
          <p:cNvSpPr txBox="1"/>
          <p:nvPr/>
        </p:nvSpPr>
        <p:spPr>
          <a:xfrm>
            <a:off x="460512" y="1229023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MIPS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F4994-8F33-453D-A3A3-666766602DC0}"/>
              </a:ext>
            </a:extLst>
          </p:cNvPr>
          <p:cNvSpPr txBox="1"/>
          <p:nvPr/>
        </p:nvSpPr>
        <p:spPr>
          <a:xfrm>
            <a:off x="6337854" y="1320160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C9C382-768A-4E5F-A7BD-3CB387300683}"/>
              </a:ext>
            </a:extLst>
          </p:cNvPr>
          <p:cNvSpPr/>
          <p:nvPr/>
        </p:nvSpPr>
        <p:spPr>
          <a:xfrm>
            <a:off x="5483085" y="3518452"/>
            <a:ext cx="742124" cy="26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E30-2017-48A8-A8AF-73544EEB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E41D5-A35E-4226-B65D-2C6C1C348BCD}"/>
              </a:ext>
            </a:extLst>
          </p:cNvPr>
          <p:cNvSpPr txBox="1"/>
          <p:nvPr/>
        </p:nvSpPr>
        <p:spPr>
          <a:xfrm>
            <a:off x="6639339" y="1858617"/>
            <a:ext cx="485029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if(s1 &gt; s2)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s1++;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if(s1 &gt; 100)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s1--;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else{</a:t>
            </a:r>
          </a:p>
          <a:p>
            <a:r>
              <a:rPr lang="en-US" sz="2400" dirty="0"/>
              <a:t>	s1++;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s1 = s1 + s2;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C623E7D-09D9-4336-ADEA-D795742F27AB}"/>
              </a:ext>
            </a:extLst>
          </p:cNvPr>
          <p:cNvSpPr txBox="1">
            <a:spLocks/>
          </p:cNvSpPr>
          <p:nvPr/>
        </p:nvSpPr>
        <p:spPr>
          <a:xfrm>
            <a:off x="702366" y="1876550"/>
            <a:ext cx="469458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if s1 &lt;= s2 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cond2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s1 = s1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cond2: if s1 &lt;= 100 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Else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s1 = s1 - 1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jump Next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s1 = s1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Next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s1 = s1 + 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D2625-4249-4D08-A4A0-D2FD6D81BC11}"/>
              </a:ext>
            </a:extLst>
          </p:cNvPr>
          <p:cNvSpPr txBox="1"/>
          <p:nvPr/>
        </p:nvSpPr>
        <p:spPr>
          <a:xfrm>
            <a:off x="702365" y="1506022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A1C2-7CA5-4EAC-8DF8-BB49AC6CCC09}"/>
              </a:ext>
            </a:extLst>
          </p:cNvPr>
          <p:cNvSpPr txBox="1"/>
          <p:nvPr/>
        </p:nvSpPr>
        <p:spPr>
          <a:xfrm>
            <a:off x="6639339" y="1489285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D61BC8E-391E-4772-8DC2-949348973D0F}"/>
              </a:ext>
            </a:extLst>
          </p:cNvPr>
          <p:cNvSpPr/>
          <p:nvPr/>
        </p:nvSpPr>
        <p:spPr>
          <a:xfrm>
            <a:off x="5483085" y="3518452"/>
            <a:ext cx="742124" cy="26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E30-2017-48A8-A8AF-73544EEB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1" y="10975"/>
            <a:ext cx="10515600" cy="1325563"/>
          </a:xfrm>
        </p:spPr>
        <p:txBody>
          <a:bodyPr/>
          <a:lstStyle/>
          <a:p>
            <a:r>
              <a:rPr lang="en-US" dirty="0"/>
              <a:t>MIPS to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E41D5-A35E-4226-B65D-2C6C1C348BCD}"/>
              </a:ext>
            </a:extLst>
          </p:cNvPr>
          <p:cNvSpPr txBox="1"/>
          <p:nvPr/>
        </p:nvSpPr>
        <p:spPr>
          <a:xfrm>
            <a:off x="1230795" y="1893983"/>
            <a:ext cx="23853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if(s1 &gt; s2)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s1++;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if(s1 &gt; 100)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s1--;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else{</a:t>
            </a:r>
          </a:p>
          <a:p>
            <a:r>
              <a:rPr lang="en-US" sz="2400" dirty="0"/>
              <a:t>	s1++;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s1 = s1 + s2;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7A1C2-7CA5-4EAC-8DF8-BB49AC6CCC09}"/>
              </a:ext>
            </a:extLst>
          </p:cNvPr>
          <p:cNvSpPr txBox="1"/>
          <p:nvPr/>
        </p:nvSpPr>
        <p:spPr>
          <a:xfrm>
            <a:off x="1230795" y="1524651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D61BC8E-391E-4772-8DC2-949348973D0F}"/>
              </a:ext>
            </a:extLst>
          </p:cNvPr>
          <p:cNvSpPr/>
          <p:nvPr/>
        </p:nvSpPr>
        <p:spPr>
          <a:xfrm>
            <a:off x="4489172" y="3294821"/>
            <a:ext cx="742124" cy="26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F9264-F082-4895-BBA2-741845FAB7DA}"/>
              </a:ext>
            </a:extLst>
          </p:cNvPr>
          <p:cNvSpPr txBox="1"/>
          <p:nvPr/>
        </p:nvSpPr>
        <p:spPr>
          <a:xfrm>
            <a:off x="6304721" y="1589255"/>
            <a:ext cx="23853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if(</a:t>
            </a:r>
            <a:r>
              <a:rPr lang="en-US" sz="2400" dirty="0" err="1"/>
              <a:t>i</a:t>
            </a:r>
            <a:r>
              <a:rPr lang="en-US" sz="2400" dirty="0"/>
              <a:t> &gt; j)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if(</a:t>
            </a:r>
            <a:r>
              <a:rPr lang="en-US" sz="2400" dirty="0" err="1"/>
              <a:t>i</a:t>
            </a:r>
            <a:r>
              <a:rPr lang="en-US" sz="2400" dirty="0"/>
              <a:t> &gt; 100)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--;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+=j;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2FA90-7B42-4A0C-983A-DBC352E3BAB9}"/>
              </a:ext>
            </a:extLst>
          </p:cNvPr>
          <p:cNvSpPr txBox="1"/>
          <p:nvPr/>
        </p:nvSpPr>
        <p:spPr>
          <a:xfrm>
            <a:off x="6304721" y="1219923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24649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F3B8-BE51-4A74-A875-1889844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80A3-B020-4E59-BA76-A84D82EF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and Loops Examples</a:t>
            </a:r>
          </a:p>
          <a:p>
            <a:endParaRPr lang="en-US" dirty="0"/>
          </a:p>
          <a:p>
            <a:r>
              <a:rPr lang="en-US" dirty="0"/>
              <a:t>Lab 4 Overview</a:t>
            </a:r>
          </a:p>
          <a:p>
            <a:endParaRPr lang="en-US" dirty="0"/>
          </a:p>
          <a:p>
            <a:r>
              <a:rPr lang="en-US" dirty="0"/>
              <a:t>Project 1 overview</a:t>
            </a:r>
          </a:p>
        </p:txBody>
      </p:sp>
    </p:spTree>
    <p:extLst>
      <p:ext uri="{BB962C8B-B14F-4D97-AF65-F5344CB8AC3E}">
        <p14:creationId xmlns:p14="http://schemas.microsoft.com/office/powerpoint/2010/main" val="145429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3ADB42-E716-4182-A824-0EEB36BC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70" y="634929"/>
            <a:ext cx="8710415" cy="17146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3BF9A-EDCF-40BB-8407-12185F65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https://luisfnqoliveira.gitlab.io/cs447_s2021/slides/07-Flow,-Conditionals,-and-Loops.pdf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E2224AC-FB5B-4436-AEAD-81A209C5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70" y="2689560"/>
            <a:ext cx="8771380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6FAF2930-F4EE-4BD0-886E-77A36E10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63" y="2913153"/>
            <a:ext cx="9528880" cy="3073832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992E41-5991-486B-B234-5EC1F034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6" y="608183"/>
            <a:ext cx="9528880" cy="230497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7F862CA-823C-4424-882F-53BF41F1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https://luisfnqoliveira.gitlab.io/cs447_s2021/slides/07-Flow,-Conditionals,-and-Loops.pdf</a:t>
            </a:r>
          </a:p>
        </p:txBody>
      </p:sp>
    </p:spTree>
    <p:extLst>
      <p:ext uri="{BB962C8B-B14F-4D97-AF65-F5344CB8AC3E}">
        <p14:creationId xmlns:p14="http://schemas.microsoft.com/office/powerpoint/2010/main" val="15977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2CB2-3819-41BE-9654-A4912F07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Convert from C to MIPS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AC55A-8F0C-4F59-9685-E0D1689A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123661" cy="42273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== j)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	j--;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j +=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D9DAFB-8945-46BF-B170-C97DC974DC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3041363"/>
              </p:ext>
            </p:extLst>
          </p:nvPr>
        </p:nvGraphicFramePr>
        <p:xfrm>
          <a:off x="2961861" y="1825625"/>
          <a:ext cx="1967948" cy="114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293958983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2769077396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/>
                        <a:t>i</a:t>
                      </a:r>
                      <a:endParaRPr lang="en-US" sz="25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130387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j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227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460B8C-B891-45BF-9112-8181EDD3BFD0}"/>
              </a:ext>
            </a:extLst>
          </p:cNvPr>
          <p:cNvSpPr txBox="1"/>
          <p:nvPr/>
        </p:nvSpPr>
        <p:spPr>
          <a:xfrm>
            <a:off x="5496339" y="1908311"/>
            <a:ext cx="63908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bne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s1, s2, ELSE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</a:rPr>
              <a:t>addi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</a:rPr>
              <a:t> s1, s1, 1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# </a:t>
            </a:r>
            <a:r>
              <a:rPr lang="en-US" sz="2400" dirty="0" err="1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++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j NEXT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# jump over else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ELSE: </a:t>
            </a:r>
            <a:r>
              <a:rPr lang="en-US" sz="2400" dirty="0" err="1">
                <a:highlight>
                  <a:srgbClr val="00FFFF"/>
                </a:highlight>
                <a:latin typeface="Consolas" panose="020B0609020204030204" pitchFamily="49" charset="0"/>
              </a:rPr>
              <a:t>addi</a:t>
            </a:r>
            <a:r>
              <a:rPr lang="en-US" sz="2400" dirty="0">
                <a:highlight>
                  <a:srgbClr val="00FFFF"/>
                </a:highlight>
                <a:latin typeface="Consolas" panose="020B0609020204030204" pitchFamily="49" charset="0"/>
              </a:rPr>
              <a:t> s2, s2, -1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# else j--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NEXT: add s2, s2, s1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# j +=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4BC73-84C6-4556-933F-3F70DEFEA44C}"/>
              </a:ext>
            </a:extLst>
          </p:cNvPr>
          <p:cNvSpPr txBox="1"/>
          <p:nvPr/>
        </p:nvSpPr>
        <p:spPr>
          <a:xfrm>
            <a:off x="5496339" y="1538979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MIPS Code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99DC95-6E95-461D-8C33-B6FE9274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4491" y="6492875"/>
            <a:ext cx="6583017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4206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05D9-ACFF-4BDC-B3ED-F35BC28C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058C-EE86-4090-9E69-76FDE9282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01957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&lt; j)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++;}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&gt; 100)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--; 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++;}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+=j;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F32E2-30A9-4530-B249-94960867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if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&gt;= j </a:t>
            </a:r>
            <a:r>
              <a:rPr lang="en-US" dirty="0" err="1">
                <a:highlight>
                  <a:srgbClr val="FFFF00"/>
                </a:highlight>
              </a:rPr>
              <a:t>goto</a:t>
            </a:r>
            <a:r>
              <a:rPr lang="en-US" dirty="0">
                <a:highlight>
                  <a:srgbClr val="FFFF00"/>
                </a:highlight>
              </a:rPr>
              <a:t> condition2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++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condition2: if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&lt;= 100 </a:t>
            </a:r>
            <a:r>
              <a:rPr lang="en-US" dirty="0" err="1">
                <a:highlight>
                  <a:srgbClr val="FFFF00"/>
                </a:highlight>
              </a:rPr>
              <a:t>goto</a:t>
            </a:r>
            <a:r>
              <a:rPr lang="en-US" dirty="0">
                <a:highlight>
                  <a:srgbClr val="FFFF00"/>
                </a:highlight>
              </a:rPr>
              <a:t>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- -</a:t>
            </a:r>
          </a:p>
          <a:p>
            <a:pPr marL="0" indent="0">
              <a:buNone/>
            </a:pPr>
            <a:r>
              <a:rPr lang="en-US" dirty="0"/>
              <a:t>	jump to NEXT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Else: </a:t>
            </a:r>
            <a:r>
              <a:rPr lang="en-US" dirty="0" err="1"/>
              <a:t>i</a:t>
            </a:r>
            <a:r>
              <a:rPr lang="en-US" dirty="0"/>
              <a:t> ++</a:t>
            </a:r>
          </a:p>
          <a:p>
            <a:pPr marL="0" indent="0">
              <a:buNone/>
            </a:pPr>
            <a:r>
              <a:rPr lang="en-US" dirty="0"/>
              <a:t>NEXT: </a:t>
            </a:r>
            <a:r>
              <a:rPr lang="en-US" dirty="0" err="1"/>
              <a:t>i</a:t>
            </a:r>
            <a:r>
              <a:rPr lang="en-US" dirty="0"/>
              <a:t> + = j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7123-068C-4365-B649-52ABD1645145}"/>
              </a:ext>
            </a:extLst>
          </p:cNvPr>
          <p:cNvSpPr txBox="1"/>
          <p:nvPr/>
        </p:nvSpPr>
        <p:spPr>
          <a:xfrm>
            <a:off x="6172200" y="1456293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909510-5C49-4632-B088-3DB7A2946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721074"/>
              </p:ext>
            </p:extLst>
          </p:nvPr>
        </p:nvGraphicFramePr>
        <p:xfrm>
          <a:off x="3240157" y="1825625"/>
          <a:ext cx="1967948" cy="114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293958983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2769077396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/>
                        <a:t>i</a:t>
                      </a:r>
                      <a:endParaRPr lang="en-US" sz="25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130387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j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22776"/>
                  </a:ext>
                </a:extLst>
              </a:tr>
            </a:tbl>
          </a:graphicData>
        </a:graphic>
      </p:graphicFrame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3BF8B2E7-A264-4C54-A991-722B35C3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795" y="6492875"/>
            <a:ext cx="66824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13203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05D9-ACFF-4BDC-B3ED-F35BC28C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F32E2-30A9-4530-B249-94960867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064164"/>
            <a:ext cx="4820478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if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&gt;= j </a:t>
            </a:r>
            <a:r>
              <a:rPr lang="en-US" dirty="0" err="1">
                <a:highlight>
                  <a:srgbClr val="FFFF00"/>
                </a:highlight>
              </a:rPr>
              <a:t>goto</a:t>
            </a:r>
            <a:r>
              <a:rPr lang="en-US" dirty="0">
                <a:highlight>
                  <a:srgbClr val="FFFF00"/>
                </a:highlight>
              </a:rPr>
              <a:t> condition2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++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condition2: if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&lt;= 100 </a:t>
            </a:r>
            <a:r>
              <a:rPr lang="en-US" dirty="0" err="1">
                <a:highlight>
                  <a:srgbClr val="FFFF00"/>
                </a:highlight>
              </a:rPr>
              <a:t>goto</a:t>
            </a:r>
            <a:r>
              <a:rPr lang="en-US" dirty="0">
                <a:highlight>
                  <a:srgbClr val="FFFF00"/>
                </a:highlight>
              </a:rPr>
              <a:t>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- -</a:t>
            </a:r>
          </a:p>
          <a:p>
            <a:pPr marL="0" indent="0">
              <a:buNone/>
            </a:pPr>
            <a:r>
              <a:rPr lang="en-US" dirty="0"/>
              <a:t>	jump to NEXT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Else: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++</a:t>
            </a:r>
          </a:p>
          <a:p>
            <a:pPr marL="0" indent="0">
              <a:buNone/>
            </a:pPr>
            <a:r>
              <a:rPr lang="en-US" dirty="0"/>
              <a:t>NEXT: </a:t>
            </a:r>
            <a:r>
              <a:rPr lang="en-US" dirty="0" err="1"/>
              <a:t>i</a:t>
            </a:r>
            <a:r>
              <a:rPr lang="en-US" dirty="0"/>
              <a:t> + = j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7123-068C-4365-B649-52ABD1645145}"/>
              </a:ext>
            </a:extLst>
          </p:cNvPr>
          <p:cNvSpPr txBox="1"/>
          <p:nvPr/>
        </p:nvSpPr>
        <p:spPr>
          <a:xfrm>
            <a:off x="914400" y="1690688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6F21C6-9568-49CC-9358-57D5CD50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5025" y="1875354"/>
            <a:ext cx="5413514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s1, s2,cond2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cond2: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100, Else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-1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j Next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Else: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s1, s1,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Next: add s1, s2, s1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EEC4-892A-4A14-9EBE-790F85AAF518}"/>
              </a:ext>
            </a:extLst>
          </p:cNvPr>
          <p:cNvSpPr txBox="1"/>
          <p:nvPr/>
        </p:nvSpPr>
        <p:spPr>
          <a:xfrm>
            <a:off x="6255025" y="1413689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MIPS Code</a:t>
            </a:r>
          </a:p>
        </p:txBody>
      </p:sp>
    </p:spTree>
    <p:extLst>
      <p:ext uri="{BB962C8B-B14F-4D97-AF65-F5344CB8AC3E}">
        <p14:creationId xmlns:p14="http://schemas.microsoft.com/office/powerpoint/2010/main" val="30255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8E2C-A971-40C3-B1AA-95AF7ADC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While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340C89-9CBF-4781-B6EF-1491B152A7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0" y="2620109"/>
            <a:ext cx="4297943" cy="1657777"/>
          </a:xfrm>
        </p:spPr>
      </p:pic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5C5CBDEC-B538-4F54-9D42-58708557F7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21" y="2532403"/>
            <a:ext cx="5467935" cy="1890510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2C73052-F7D0-4552-9304-EE9ACC5F0BA9}"/>
              </a:ext>
            </a:extLst>
          </p:cNvPr>
          <p:cNvSpPr/>
          <p:nvPr/>
        </p:nvSpPr>
        <p:spPr>
          <a:xfrm>
            <a:off x="5247861" y="3359426"/>
            <a:ext cx="924339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D6F5F546-827E-4B17-B883-4C5C9302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195" y="6505437"/>
            <a:ext cx="6377609" cy="365125"/>
          </a:xfrm>
        </p:spPr>
        <p:txBody>
          <a:bodyPr/>
          <a:lstStyle/>
          <a:p>
            <a:r>
              <a:rPr lang="en-US" dirty="0"/>
              <a:t>https://www.cs.umd.edu/~meesh/cmsc311/clin-cmsc311/Lectures/lecture15/C_code.pdf</a:t>
            </a:r>
          </a:p>
        </p:txBody>
      </p:sp>
    </p:spTree>
    <p:extLst>
      <p:ext uri="{BB962C8B-B14F-4D97-AF65-F5344CB8AC3E}">
        <p14:creationId xmlns:p14="http://schemas.microsoft.com/office/powerpoint/2010/main" val="35390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FB66-F371-4633-B9C6-E3E51B7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ACC5-2FA2-4D2A-8AA3-6AA8513AA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2277"/>
            <a:ext cx="3544957" cy="237862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j)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k++;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0F44C-466B-4872-8FC7-1A8FFA02D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0842"/>
            <a:ext cx="5181600" cy="357132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L1: if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j)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k ++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*2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6483802-58BD-488B-B336-F7B4BC725D7B}"/>
              </a:ext>
            </a:extLst>
          </p:cNvPr>
          <p:cNvSpPr/>
          <p:nvPr/>
        </p:nvSpPr>
        <p:spPr>
          <a:xfrm>
            <a:off x="4621696" y="3425341"/>
            <a:ext cx="1202634" cy="41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45BD7-6FE4-4C3D-A381-F6CF092F1922}"/>
              </a:ext>
            </a:extLst>
          </p:cNvPr>
          <p:cNvSpPr txBox="1"/>
          <p:nvPr/>
        </p:nvSpPr>
        <p:spPr>
          <a:xfrm>
            <a:off x="6172200" y="1662150"/>
            <a:ext cx="1586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 Code 1</a:t>
            </a:r>
          </a:p>
        </p:txBody>
      </p:sp>
    </p:spTree>
    <p:extLst>
      <p:ext uri="{BB962C8B-B14F-4D97-AF65-F5344CB8AC3E}">
        <p14:creationId xmlns:p14="http://schemas.microsoft.com/office/powerpoint/2010/main" val="162173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1217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Conditionals, Loops</vt:lpstr>
      <vt:lpstr>Agenda</vt:lpstr>
      <vt:lpstr>PowerPoint Presentation</vt:lpstr>
      <vt:lpstr>PowerPoint Presentation</vt:lpstr>
      <vt:lpstr>Exercise – Convert from C to MIPS</vt:lpstr>
      <vt:lpstr>Exercise 2</vt:lpstr>
      <vt:lpstr>Exercise 2</vt:lpstr>
      <vt:lpstr>Loops - While</vt:lpstr>
      <vt:lpstr>Example</vt:lpstr>
      <vt:lpstr>Example</vt:lpstr>
      <vt:lpstr>Example</vt:lpstr>
      <vt:lpstr>Loops - For</vt:lpstr>
      <vt:lpstr>Example</vt:lpstr>
      <vt:lpstr>Example</vt:lpstr>
      <vt:lpstr>Example</vt:lpstr>
      <vt:lpstr>MIPS to C</vt:lpstr>
      <vt:lpstr>MIPS to C</vt:lpstr>
      <vt:lpstr>MIPS to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Conditionals, Loops</dc:title>
  <dc:creator>Debarun Das</dc:creator>
  <cp:lastModifiedBy>Debarun Das</cp:lastModifiedBy>
  <cp:revision>73</cp:revision>
  <dcterms:created xsi:type="dcterms:W3CDTF">2021-02-24T05:36:38Z</dcterms:created>
  <dcterms:modified xsi:type="dcterms:W3CDTF">2021-02-24T20:19:43Z</dcterms:modified>
</cp:coreProperties>
</file>