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4" r:id="rId4"/>
    <p:sldId id="293" r:id="rId5"/>
    <p:sldId id="294" r:id="rId6"/>
    <p:sldId id="297" r:id="rId7"/>
    <p:sldId id="295" r:id="rId8"/>
    <p:sldId id="304" r:id="rId9"/>
    <p:sldId id="308" r:id="rId10"/>
    <p:sldId id="305" r:id="rId11"/>
    <p:sldId id="306" r:id="rId12"/>
    <p:sldId id="307" r:id="rId13"/>
    <p:sldId id="260" r:id="rId14"/>
    <p:sldId id="257" r:id="rId15"/>
    <p:sldId id="258" r:id="rId16"/>
    <p:sldId id="259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5B047-51E2-4CF4-A73D-36B6C7F526E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2E599-97C2-4591-B4FF-C01F189B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9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BF0C-62D6-4B22-846E-D0993C51A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93C04-E2D8-4F53-B443-8567C3D00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5D090-3D16-470C-AEAE-3858F66A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5BA-F3EF-483F-BD7B-6D9000BBE8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2386A-6F82-4453-9E3C-18C4E51B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29B53-E145-4E63-9A2B-8D7EBC95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738-FB78-4194-8D75-67B4B899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9E84-191C-4620-A395-BEA326DA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53726-A863-4109-9855-997F60EBE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BFAEA-B86F-4294-97C6-A813D642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5BA-F3EF-483F-BD7B-6D9000BBE8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22764-2D9E-4E24-988F-E0345B72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8CB74-05A3-4F32-872A-AE1EFA39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738-FB78-4194-8D75-67B4B899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9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A55C5-D2FC-41C1-9D5E-8D8074EEB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AC981-7C43-492C-81E2-94A099C3B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4D94-67BB-40F1-A9CC-E5F51076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5BA-F3EF-483F-BD7B-6D9000BBE8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786DC-B84B-4AA1-A77F-211BDA1A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F73AE-18F4-4AD2-9250-084090F3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738-FB78-4194-8D75-67B4B899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8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C09A-ABC8-4601-AD2A-C0EAA00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15A6-3254-4C77-A7A8-7939B37CB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35B79-54E7-49DE-B0EA-501E95D3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5BA-F3EF-483F-BD7B-6D9000BBE8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E7FCB-4834-4D73-B260-260EF529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AFFB7-1154-464C-B224-262C355D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738-FB78-4194-8D75-67B4B899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4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E338-D8AB-46A7-A333-178234A7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2359F-DD2D-4793-AF7D-EBE6D4618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DB34-58B8-4780-B19C-89A354CC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5BA-F3EF-483F-BD7B-6D9000BBE8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CC9B-EE24-4E17-8DBC-7A6032BB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CD7A-2F90-47DB-B240-A6BD7445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738-FB78-4194-8D75-67B4B899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2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85D7-1AAC-4DD9-9F01-0F5B4975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3743-180E-4B8F-BF58-A5B0FD977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7CAA8-0970-4F3C-9769-9195B50E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C70F1-93EC-4E0F-A090-392083B0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5BA-F3EF-483F-BD7B-6D9000BBE8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0969E-48BD-4584-8852-CE4C2F1A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CF338-242D-4143-9733-9A144F0D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738-FB78-4194-8D75-67B4B899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4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3CA0-0C86-4C93-9D1D-2AF4883E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79F71-2340-448B-A352-05E6DEDB2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D6D7A-1911-4DDF-938F-498ED00C6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83F70-CD42-4F45-AD0A-68925CBF9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7A49D-2AA7-4AAA-AAD9-873680BEB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1FBA7-4C80-46CA-AE9C-C999ABA2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5BA-F3EF-483F-BD7B-6D9000BBE8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AC240-1C1F-4817-BA1C-D085FCBE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03E1B-5759-42F5-845E-269F7D9B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738-FB78-4194-8D75-67B4B899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8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ED7F-E34F-4E82-983A-D1C7BF17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71F12-E7A6-4F56-A697-A5175AA7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5BA-F3EF-483F-BD7B-6D9000BBE8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0FD9-C3E8-41A0-938E-0921C633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4AA88-2A41-4143-951E-2BBCD6C0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738-FB78-4194-8D75-67B4B899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4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9E998-99D3-43D1-8D00-5195541F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5BA-F3EF-483F-BD7B-6D9000BBE8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F3EFB-DBCB-4D58-922E-80893E28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00CEC-1DA5-4FD0-8774-33DBFC36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738-FB78-4194-8D75-67B4B899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8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30CE-8339-4F7C-A24B-514F5568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4DC05-2EBB-48DD-980B-C72BD817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C12B7-9B95-43C7-845F-550158A6F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23411-3E4E-4D33-A14B-231C7C14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5BA-F3EF-483F-BD7B-6D9000BBE8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1F8FD-927A-48F3-B3E5-EFBE6E56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BF65E-40DD-4228-8966-FCAD5662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738-FB78-4194-8D75-67B4B899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5A43-3A90-4FBE-9834-282CCD4C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96842-E483-447C-9C54-F76FC3F2D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E8646-4486-4887-8792-01B325103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2BB7E-C169-458E-85D2-E5F414D0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5BA-F3EF-483F-BD7B-6D9000BBE8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848A6-DBCB-4ED5-A1F2-5C7FFDEF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92FA9-8F69-4E28-B7F6-8D15A535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738-FB78-4194-8D75-67B4B899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7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F2CD8-9FF8-49BE-8CE2-604F5BF3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E9B43-087A-49C8-87EF-157BA038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8606A-2F13-4BC8-938D-91972BCDC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F5BA-F3EF-483F-BD7B-6D9000BBE8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696BA-D14C-488F-9802-7CD68421E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3C598-DE2A-4B2F-A066-EDDB06B3D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2738-FB78-4194-8D75-67B4B899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7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3708-0A8A-40EA-9760-F76B23AFD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Bitwise Operations, Bit Fields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E1C17-FCF3-4C21-9050-8116541BA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4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E0FC-3485-4ACB-A1DE-0A4F8A05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F2D5-6E67-4AB0-90BA-D754D154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from 0011 </a:t>
            </a:r>
            <a:r>
              <a:rPr lang="en-US" dirty="0">
                <a:solidFill>
                  <a:srgbClr val="FF0000"/>
                </a:solidFill>
              </a:rPr>
              <a:t>0101 1</a:t>
            </a:r>
            <a:r>
              <a:rPr lang="en-US" dirty="0"/>
              <a:t>001 0001 -&gt;  0000 0000 000</a:t>
            </a:r>
            <a:r>
              <a:rPr lang="en-US" dirty="0">
                <a:solidFill>
                  <a:srgbClr val="FF0000"/>
                </a:solidFill>
              </a:rPr>
              <a:t>0 1011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Assume x = 0011 </a:t>
            </a:r>
            <a:r>
              <a:rPr lang="en-US" dirty="0">
                <a:solidFill>
                  <a:srgbClr val="FF0000"/>
                </a:solidFill>
              </a:rPr>
              <a:t>0101 1</a:t>
            </a:r>
            <a:r>
              <a:rPr lang="en-US" dirty="0"/>
              <a:t>001 0001 </a:t>
            </a:r>
          </a:p>
          <a:p>
            <a:pPr lvl="1"/>
            <a:r>
              <a:rPr lang="en-US" dirty="0"/>
              <a:t>Step 1: x &lt;&lt; 4 </a:t>
            </a:r>
          </a:p>
          <a:p>
            <a:pPr lvl="2"/>
            <a:r>
              <a:rPr lang="en-US" dirty="0"/>
              <a:t>x = </a:t>
            </a:r>
            <a:r>
              <a:rPr lang="en-US" dirty="0">
                <a:solidFill>
                  <a:srgbClr val="FF0000"/>
                </a:solidFill>
              </a:rPr>
              <a:t>0101 1</a:t>
            </a:r>
            <a:r>
              <a:rPr lang="en-US" dirty="0"/>
              <a:t>001 0001 0000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Step 2: x &gt;&gt; 11</a:t>
            </a:r>
          </a:p>
          <a:p>
            <a:pPr lvl="2"/>
            <a:r>
              <a:rPr lang="en-US" dirty="0"/>
              <a:t>x = 0000 0000 000</a:t>
            </a:r>
            <a:r>
              <a:rPr lang="en-US" dirty="0">
                <a:solidFill>
                  <a:srgbClr val="FF0000"/>
                </a:solidFill>
              </a:rPr>
              <a:t>0 1011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9B1EAC-CC79-4064-9E2B-B47435F5FC6D}"/>
              </a:ext>
            </a:extLst>
          </p:cNvPr>
          <p:cNvSpPr/>
          <p:nvPr/>
        </p:nvSpPr>
        <p:spPr>
          <a:xfrm>
            <a:off x="3110059" y="1825625"/>
            <a:ext cx="6938913" cy="493369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C554-68AC-4020-ADD3-87298D10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7024450-CDC1-4D36-8E67-763D6049A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3" y="482194"/>
            <a:ext cx="10057765" cy="5694770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4DF36-DC7F-4B04-A901-7129C3B6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285" y="6492875"/>
            <a:ext cx="5801139" cy="365125"/>
          </a:xfrm>
        </p:spPr>
        <p:txBody>
          <a:bodyPr/>
          <a:lstStyle/>
          <a:p>
            <a:r>
              <a:rPr lang="en-US" dirty="0"/>
              <a:t>https://luisfnqoliveira.gitlab.io/cs447_s2021/slides/09-Bitwise-Operations.pdf</a:t>
            </a:r>
          </a:p>
        </p:txBody>
      </p:sp>
    </p:spTree>
    <p:extLst>
      <p:ext uri="{BB962C8B-B14F-4D97-AF65-F5344CB8AC3E}">
        <p14:creationId xmlns:p14="http://schemas.microsoft.com/office/powerpoint/2010/main" val="30709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DC87-1E60-4055-82FC-B40EAD44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20E89-0B28-445D-8483-B691F0E68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from 0101 </a:t>
            </a:r>
            <a:r>
              <a:rPr lang="en-US" dirty="0">
                <a:solidFill>
                  <a:srgbClr val="FF0000"/>
                </a:solidFill>
              </a:rPr>
              <a:t>1010</a:t>
            </a:r>
            <a:r>
              <a:rPr lang="en-US" dirty="0"/>
              <a:t> 1010 -&gt; 0101 </a:t>
            </a:r>
            <a:r>
              <a:rPr lang="en-US" dirty="0">
                <a:solidFill>
                  <a:srgbClr val="FF0000"/>
                </a:solidFill>
              </a:rPr>
              <a:t>0000</a:t>
            </a:r>
            <a:r>
              <a:rPr lang="en-US" dirty="0"/>
              <a:t> 1010</a:t>
            </a:r>
          </a:p>
          <a:p>
            <a:pPr lvl="1"/>
            <a:endParaRPr lang="en-US" dirty="0"/>
          </a:p>
          <a:p>
            <a:pPr lvl="1"/>
            <a:r>
              <a:rPr lang="en-US" u="sng" dirty="0"/>
              <a:t>Concept 1: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 &amp; 1 = 0</a:t>
            </a:r>
          </a:p>
          <a:p>
            <a:pPr lvl="1"/>
            <a:r>
              <a:rPr lang="en-US" u="sng" dirty="0"/>
              <a:t>Concept 2: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111 + 1 = 1000 </a:t>
            </a:r>
            <a:r>
              <a:rPr lang="en-US" dirty="0"/>
              <a:t>or we can say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1000 – 1 = 111</a:t>
            </a:r>
          </a:p>
          <a:p>
            <a:pPr lvl="1"/>
            <a:endParaRPr lang="en-US" dirty="0"/>
          </a:p>
          <a:p>
            <a:pPr lvl="1"/>
            <a:r>
              <a:rPr lang="en-US" u="sng" dirty="0"/>
              <a:t>Step 1:</a:t>
            </a:r>
            <a:r>
              <a:rPr lang="en-US" dirty="0"/>
              <a:t> Get the number 1111 0000 1111</a:t>
            </a:r>
          </a:p>
          <a:p>
            <a:pPr lvl="2"/>
            <a:r>
              <a:rPr lang="en-US" dirty="0"/>
              <a:t>(1&lt;&lt;4) - 1 = 10000 – 1 = 1111 </a:t>
            </a:r>
          </a:p>
          <a:p>
            <a:pPr lvl="2"/>
            <a:r>
              <a:rPr lang="en-US" dirty="0"/>
              <a:t>1111 &lt;&lt; 4 = 1111 0000 = 0000 1111 0000</a:t>
            </a:r>
          </a:p>
          <a:p>
            <a:pPr lvl="2"/>
            <a:r>
              <a:rPr lang="en-US" dirty="0"/>
              <a:t>~(0000 1111 0000) = </a:t>
            </a:r>
            <a:r>
              <a:rPr lang="en-US" b="1" dirty="0"/>
              <a:t>1111 0000 1111</a:t>
            </a:r>
          </a:p>
          <a:p>
            <a:pPr lvl="1"/>
            <a:endParaRPr lang="en-US" dirty="0"/>
          </a:p>
          <a:p>
            <a:pPr lvl="1"/>
            <a:r>
              <a:rPr lang="en-US" u="sng" dirty="0"/>
              <a:t>Step 2:</a:t>
            </a:r>
            <a:r>
              <a:rPr lang="en-US" dirty="0"/>
              <a:t> </a:t>
            </a:r>
            <a:r>
              <a:rPr lang="en-US" b="1" dirty="0"/>
              <a:t>0101 1010 1010 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/>
              <a:t>1111 0000 1111 = 0101 </a:t>
            </a:r>
            <a:r>
              <a:rPr lang="en-US" b="1" dirty="0">
                <a:solidFill>
                  <a:srgbClr val="FF0000"/>
                </a:solidFill>
              </a:rPr>
              <a:t>0000</a:t>
            </a:r>
            <a:r>
              <a:rPr lang="en-US" b="1" dirty="0"/>
              <a:t> 1010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D9FA7-A093-4E81-BD82-6E077627DD24}"/>
              </a:ext>
            </a:extLst>
          </p:cNvPr>
          <p:cNvSpPr/>
          <p:nvPr/>
        </p:nvSpPr>
        <p:spPr>
          <a:xfrm>
            <a:off x="7106478" y="5526157"/>
            <a:ext cx="2097157" cy="576469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1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0963F-B64E-4A8E-A535-09B4D2BD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Fields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F84A18-2392-4DCD-A873-1E77B1DE0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A5EF2F-43FA-4ECA-8C4E-29AA2DA3E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358016"/>
              </p:ext>
            </p:extLst>
          </p:nvPr>
        </p:nvGraphicFramePr>
        <p:xfrm>
          <a:off x="1764195" y="1562956"/>
          <a:ext cx="8822636" cy="91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935">
                  <a:extLst>
                    <a:ext uri="{9D8B030D-6E8A-4147-A177-3AD203B41FA5}">
                      <a16:colId xmlns:a16="http://schemas.microsoft.com/office/drawing/2014/main" val="484921954"/>
                    </a:ext>
                  </a:extLst>
                </a:gridCol>
                <a:gridCol w="3094383">
                  <a:extLst>
                    <a:ext uri="{9D8B030D-6E8A-4147-A177-3AD203B41FA5}">
                      <a16:colId xmlns:a16="http://schemas.microsoft.com/office/drawing/2014/main" val="1142136610"/>
                    </a:ext>
                  </a:extLst>
                </a:gridCol>
                <a:gridCol w="2205659">
                  <a:extLst>
                    <a:ext uri="{9D8B030D-6E8A-4147-A177-3AD203B41FA5}">
                      <a16:colId xmlns:a16="http://schemas.microsoft.com/office/drawing/2014/main" val="2756149168"/>
                    </a:ext>
                  </a:extLst>
                </a:gridCol>
                <a:gridCol w="2205659">
                  <a:extLst>
                    <a:ext uri="{9D8B030D-6E8A-4147-A177-3AD203B41FA5}">
                      <a16:colId xmlns:a16="http://schemas.microsoft.com/office/drawing/2014/main" val="1072873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31            30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29                                              16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15                               8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7                                  0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06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928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964909-43AF-4FC2-837E-901A75245BED}"/>
              </a:ext>
            </a:extLst>
          </p:cNvPr>
          <p:cNvSpPr txBox="1"/>
          <p:nvPr/>
        </p:nvSpPr>
        <p:spPr>
          <a:xfrm>
            <a:off x="872987" y="3107180"/>
            <a:ext cx="984967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position of the following fields?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9E2A6A9F-1C26-4437-88B7-467CFB5F79EC}"/>
              </a:ext>
            </a:extLst>
          </p:cNvPr>
          <p:cNvSpPr/>
          <p:nvPr/>
        </p:nvSpPr>
        <p:spPr>
          <a:xfrm rot="5400000">
            <a:off x="5905752" y="-3203347"/>
            <a:ext cx="539520" cy="882263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A5200-2428-4E5B-8809-FA038BF33879}"/>
              </a:ext>
            </a:extLst>
          </p:cNvPr>
          <p:cNvSpPr txBox="1"/>
          <p:nvPr/>
        </p:nvSpPr>
        <p:spPr>
          <a:xfrm>
            <a:off x="5980455" y="360545"/>
            <a:ext cx="3901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0407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A5EF2F-43FA-4ECA-8C4E-29AA2DA3E8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4195" y="1562956"/>
          <a:ext cx="8822636" cy="91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935">
                  <a:extLst>
                    <a:ext uri="{9D8B030D-6E8A-4147-A177-3AD203B41FA5}">
                      <a16:colId xmlns:a16="http://schemas.microsoft.com/office/drawing/2014/main" val="484921954"/>
                    </a:ext>
                  </a:extLst>
                </a:gridCol>
                <a:gridCol w="3094383">
                  <a:extLst>
                    <a:ext uri="{9D8B030D-6E8A-4147-A177-3AD203B41FA5}">
                      <a16:colId xmlns:a16="http://schemas.microsoft.com/office/drawing/2014/main" val="1142136610"/>
                    </a:ext>
                  </a:extLst>
                </a:gridCol>
                <a:gridCol w="2205659">
                  <a:extLst>
                    <a:ext uri="{9D8B030D-6E8A-4147-A177-3AD203B41FA5}">
                      <a16:colId xmlns:a16="http://schemas.microsoft.com/office/drawing/2014/main" val="2756149168"/>
                    </a:ext>
                  </a:extLst>
                </a:gridCol>
                <a:gridCol w="2205659">
                  <a:extLst>
                    <a:ext uri="{9D8B030D-6E8A-4147-A177-3AD203B41FA5}">
                      <a16:colId xmlns:a16="http://schemas.microsoft.com/office/drawing/2014/main" val="1072873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31            30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29                                              16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15                               8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7                                  0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06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928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964909-43AF-4FC2-837E-901A75245BED}"/>
              </a:ext>
            </a:extLst>
          </p:cNvPr>
          <p:cNvSpPr txBox="1"/>
          <p:nvPr/>
        </p:nvSpPr>
        <p:spPr>
          <a:xfrm>
            <a:off x="942561" y="2888519"/>
            <a:ext cx="984967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mask of the following fields?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0x03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0x3FFF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0xFF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0xFF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9D4F18A-939E-4918-BADE-A845FE951CB3}"/>
              </a:ext>
            </a:extLst>
          </p:cNvPr>
          <p:cNvSpPr/>
          <p:nvPr/>
        </p:nvSpPr>
        <p:spPr>
          <a:xfrm rot="5400000">
            <a:off x="5905752" y="-3203347"/>
            <a:ext cx="539520" cy="882263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8B330-5ABF-4BD8-A063-A9EDA5A5E706}"/>
              </a:ext>
            </a:extLst>
          </p:cNvPr>
          <p:cNvSpPr txBox="1"/>
          <p:nvPr/>
        </p:nvSpPr>
        <p:spPr>
          <a:xfrm>
            <a:off x="5980455" y="360545"/>
            <a:ext cx="3901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59209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A5EF2F-43FA-4ECA-8C4E-29AA2DA3E8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4195" y="1562956"/>
          <a:ext cx="8822636" cy="91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935">
                  <a:extLst>
                    <a:ext uri="{9D8B030D-6E8A-4147-A177-3AD203B41FA5}">
                      <a16:colId xmlns:a16="http://schemas.microsoft.com/office/drawing/2014/main" val="484921954"/>
                    </a:ext>
                  </a:extLst>
                </a:gridCol>
                <a:gridCol w="3094383">
                  <a:extLst>
                    <a:ext uri="{9D8B030D-6E8A-4147-A177-3AD203B41FA5}">
                      <a16:colId xmlns:a16="http://schemas.microsoft.com/office/drawing/2014/main" val="1142136610"/>
                    </a:ext>
                  </a:extLst>
                </a:gridCol>
                <a:gridCol w="2205659">
                  <a:extLst>
                    <a:ext uri="{9D8B030D-6E8A-4147-A177-3AD203B41FA5}">
                      <a16:colId xmlns:a16="http://schemas.microsoft.com/office/drawing/2014/main" val="2756149168"/>
                    </a:ext>
                  </a:extLst>
                </a:gridCol>
                <a:gridCol w="2205659">
                  <a:extLst>
                    <a:ext uri="{9D8B030D-6E8A-4147-A177-3AD203B41FA5}">
                      <a16:colId xmlns:a16="http://schemas.microsoft.com/office/drawing/2014/main" val="1072873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31            30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29                                              16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15                               8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7                                  0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06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928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964909-43AF-4FC2-837E-901A75245BED}"/>
              </a:ext>
            </a:extLst>
          </p:cNvPr>
          <p:cNvSpPr txBox="1"/>
          <p:nvPr/>
        </p:nvSpPr>
        <p:spPr>
          <a:xfrm>
            <a:off x="1250672" y="3337142"/>
            <a:ext cx="98496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Write the formula to obtain the value of Z in terms of a, b, c and d. (using bitwise operation(s)). 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Z = (a&lt;&lt;30) | (b&lt;&lt;16) | (c&lt;&lt;8) | d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273ECFB-07D4-462E-B49B-6D2F4974A26F}"/>
              </a:ext>
            </a:extLst>
          </p:cNvPr>
          <p:cNvSpPr/>
          <p:nvPr/>
        </p:nvSpPr>
        <p:spPr>
          <a:xfrm rot="5400000">
            <a:off x="5905752" y="-3203347"/>
            <a:ext cx="539520" cy="882263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947CB-C91C-4375-A3B6-6CCDAB539159}"/>
              </a:ext>
            </a:extLst>
          </p:cNvPr>
          <p:cNvSpPr txBox="1"/>
          <p:nvPr/>
        </p:nvSpPr>
        <p:spPr>
          <a:xfrm>
            <a:off x="5980455" y="360545"/>
            <a:ext cx="3901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9072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A5EF2F-43FA-4ECA-8C4E-29AA2DA3E8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4195" y="1562956"/>
          <a:ext cx="8822636" cy="91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935">
                  <a:extLst>
                    <a:ext uri="{9D8B030D-6E8A-4147-A177-3AD203B41FA5}">
                      <a16:colId xmlns:a16="http://schemas.microsoft.com/office/drawing/2014/main" val="484921954"/>
                    </a:ext>
                  </a:extLst>
                </a:gridCol>
                <a:gridCol w="3094383">
                  <a:extLst>
                    <a:ext uri="{9D8B030D-6E8A-4147-A177-3AD203B41FA5}">
                      <a16:colId xmlns:a16="http://schemas.microsoft.com/office/drawing/2014/main" val="1142136610"/>
                    </a:ext>
                  </a:extLst>
                </a:gridCol>
                <a:gridCol w="2205659">
                  <a:extLst>
                    <a:ext uri="{9D8B030D-6E8A-4147-A177-3AD203B41FA5}">
                      <a16:colId xmlns:a16="http://schemas.microsoft.com/office/drawing/2014/main" val="2756149168"/>
                    </a:ext>
                  </a:extLst>
                </a:gridCol>
                <a:gridCol w="2205659">
                  <a:extLst>
                    <a:ext uri="{9D8B030D-6E8A-4147-A177-3AD203B41FA5}">
                      <a16:colId xmlns:a16="http://schemas.microsoft.com/office/drawing/2014/main" val="1072873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31            30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29                                              16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15                               8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7                                  0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06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928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964909-43AF-4FC2-837E-901A75245BED}"/>
              </a:ext>
            </a:extLst>
          </p:cNvPr>
          <p:cNvSpPr txBox="1"/>
          <p:nvPr/>
        </p:nvSpPr>
        <p:spPr>
          <a:xfrm>
            <a:off x="1250672" y="2703016"/>
            <a:ext cx="98496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Write the formula to obtain the value of the following fields in terms of Z (using bitwise operation(s)). 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 = (Z&gt;&gt;30) &amp; 0x03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 = (Z&gt;&gt;16) &amp; 0x3FFF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 = (Z &gt;&gt; 8) &amp; 0xFF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d = Z &amp; 0xFF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273ECFB-07D4-462E-B49B-6D2F4974A26F}"/>
              </a:ext>
            </a:extLst>
          </p:cNvPr>
          <p:cNvSpPr/>
          <p:nvPr/>
        </p:nvSpPr>
        <p:spPr>
          <a:xfrm rot="5400000">
            <a:off x="5905752" y="-3203347"/>
            <a:ext cx="539520" cy="882263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947CB-C91C-4375-A3B6-6CCDAB539159}"/>
              </a:ext>
            </a:extLst>
          </p:cNvPr>
          <p:cNvSpPr txBox="1"/>
          <p:nvPr/>
        </p:nvSpPr>
        <p:spPr>
          <a:xfrm>
            <a:off x="5980455" y="360545"/>
            <a:ext cx="3901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76077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5D97C-52BA-448C-B32B-3964226B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3F2CAE-22CD-488E-8878-453015DD4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1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7352-D926-4605-BBC7-207575AA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869"/>
            <a:ext cx="10515600" cy="1325563"/>
          </a:xfrm>
        </p:spPr>
        <p:txBody>
          <a:bodyPr/>
          <a:lstStyle/>
          <a:p>
            <a:r>
              <a:rPr lang="en-US" dirty="0"/>
              <a:t>Bitwise Operators</a:t>
            </a:r>
          </a:p>
        </p:txBody>
      </p:sp>
      <p:pic>
        <p:nvPicPr>
          <p:cNvPr id="5" name="Content Placeholder 4" descr="A picture containing screen, clock, light, hanging&#10;&#10;Description automatically generated">
            <a:extLst>
              <a:ext uri="{FF2B5EF4-FFF2-40B4-BE49-F238E27FC236}">
                <a16:creationId xmlns:a16="http://schemas.microsoft.com/office/drawing/2014/main" id="{4171FCF4-B3F5-450F-8B0A-B69ABBC71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55" y="1398328"/>
            <a:ext cx="6124248" cy="20306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0CDD6-8C85-4F3F-8DD5-25233328A818}"/>
              </a:ext>
            </a:extLst>
          </p:cNvPr>
          <p:cNvSpPr txBox="1"/>
          <p:nvPr/>
        </p:nvSpPr>
        <p:spPr>
          <a:xfrm>
            <a:off x="2413874" y="3576634"/>
            <a:ext cx="6987209" cy="2554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AND (&amp;) </a:t>
            </a:r>
            <a:r>
              <a:rPr lang="en-US" sz="2000" dirty="0"/>
              <a:t>outputs 1 only when both input bits are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OR (|) </a:t>
            </a:r>
            <a:r>
              <a:rPr lang="en-US" sz="2000" dirty="0"/>
              <a:t>outputs 1 when either input bit is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XOR(^) </a:t>
            </a:r>
            <a:r>
              <a:rPr lang="en-US" sz="2000" dirty="0"/>
              <a:t>outputs 1 when either input is exclusively 1(i.e., when two input bits are </a:t>
            </a:r>
            <a:r>
              <a:rPr lang="en-US" sz="2000" dirty="0">
                <a:highlight>
                  <a:srgbClr val="FFFF00"/>
                </a:highlight>
              </a:rPr>
              <a:t>different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NOT(~) </a:t>
            </a:r>
            <a:r>
              <a:rPr lang="en-US" sz="2000" dirty="0"/>
              <a:t>inverts 0 to 1 and 1 to 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545EEA-4281-40F9-8484-A39D8918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1259" y="6492875"/>
            <a:ext cx="6149009" cy="365125"/>
          </a:xfrm>
        </p:spPr>
        <p:txBody>
          <a:bodyPr/>
          <a:lstStyle/>
          <a:p>
            <a:r>
              <a:rPr lang="en-US" dirty="0"/>
              <a:t>https://fresh2refresh.com/c-programming/c-operators-expressions/c-bit-wise-operators/</a:t>
            </a:r>
          </a:p>
        </p:txBody>
      </p:sp>
    </p:spTree>
    <p:extLst>
      <p:ext uri="{BB962C8B-B14F-4D97-AF65-F5344CB8AC3E}">
        <p14:creationId xmlns:p14="http://schemas.microsoft.com/office/powerpoint/2010/main" val="150254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040B-2989-4570-85D4-B6B01E2D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A732E5A-546D-42B8-A5AB-4B8A2E5811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51214" y="2331720"/>
          <a:ext cx="7689572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4786">
                  <a:extLst>
                    <a:ext uri="{9D8B030D-6E8A-4147-A177-3AD203B41FA5}">
                      <a16:colId xmlns:a16="http://schemas.microsoft.com/office/drawing/2014/main" val="812887396"/>
                    </a:ext>
                  </a:extLst>
                </a:gridCol>
                <a:gridCol w="3844786">
                  <a:extLst>
                    <a:ext uri="{9D8B030D-6E8A-4147-A177-3AD203B41FA5}">
                      <a16:colId xmlns:a16="http://schemas.microsoft.com/office/drawing/2014/main" val="1784424622"/>
                    </a:ext>
                  </a:extLst>
                </a:gridCol>
              </a:tblGrid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&amp;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12888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x|0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47786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x^0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521951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x&amp;1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18358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98394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x^1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56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12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040B-2989-4570-85D4-B6B01E2D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C51C4-F29B-4200-A7D7-9B8D7E36A410}"/>
              </a:ext>
            </a:extLst>
          </p:cNvPr>
          <p:cNvSpPr txBox="1"/>
          <p:nvPr/>
        </p:nvSpPr>
        <p:spPr>
          <a:xfrm>
            <a:off x="6985546" y="5560457"/>
            <a:ext cx="2130297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x ^ 1</a:t>
            </a:r>
          </a:p>
          <a:p>
            <a:r>
              <a:rPr lang="en-US" dirty="0"/>
              <a:t>x = 0: 0 ^ 1 = 1 = ~x</a:t>
            </a:r>
          </a:p>
          <a:p>
            <a:r>
              <a:rPr lang="en-US" dirty="0"/>
              <a:t>x = 1: 1 ^ 1 = 0 = ~x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057CC8-1A3E-44A0-8FFE-511CD71823B9}"/>
              </a:ext>
            </a:extLst>
          </p:cNvPr>
          <p:cNvCxnSpPr>
            <a:cxnSpLocks/>
          </p:cNvCxnSpPr>
          <p:nvPr/>
        </p:nvCxnSpPr>
        <p:spPr>
          <a:xfrm>
            <a:off x="7802215" y="4550731"/>
            <a:ext cx="0" cy="913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A732E5A-546D-42B8-A5AB-4B8A2E5811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51214" y="2331720"/>
          <a:ext cx="7689572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4786">
                  <a:extLst>
                    <a:ext uri="{9D8B030D-6E8A-4147-A177-3AD203B41FA5}">
                      <a16:colId xmlns:a16="http://schemas.microsoft.com/office/drawing/2014/main" val="812887396"/>
                    </a:ext>
                  </a:extLst>
                </a:gridCol>
                <a:gridCol w="3844786">
                  <a:extLst>
                    <a:ext uri="{9D8B030D-6E8A-4147-A177-3AD203B41FA5}">
                      <a16:colId xmlns:a16="http://schemas.microsoft.com/office/drawing/2014/main" val="1784424622"/>
                    </a:ext>
                  </a:extLst>
                </a:gridCol>
              </a:tblGrid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&amp;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12888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x|0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47786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x^0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521951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x&amp;1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18358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98394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x^1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~x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56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E76B-B421-46C3-9F1A-2FAE39E3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 to extract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503943E-C935-494E-AAD1-FAAF6386A6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8529" y="2297061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binary number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𝟏𝟏𝟏𝟎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en-US" dirty="0"/>
                  <a:t>, extract only the last 4 LSB bits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503943E-C935-494E-AAD1-FAAF6386A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529" y="2297061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1043" t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D617BF-9213-46F0-92DB-551AA7BBEEDD}"/>
                  </a:ext>
                </a:extLst>
              </p:cNvPr>
              <p:cNvSpPr txBox="1"/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Num 1 :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𝟏𝟏𝟏𝟎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&amp; 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𝟎𝐛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</m:oMath>
                </a14:m>
                <a:endParaRPr lang="en-US" sz="2400" b="1" dirty="0"/>
              </a:p>
              <a:p>
                <a:endParaRPr lang="en-US" sz="2400" b="1" u="sng" dirty="0"/>
              </a:p>
              <a:p>
                <a:r>
                  <a:rPr lang="en-US" sz="2400" b="1" u="sng" dirty="0"/>
                  <a:t>Result</a:t>
                </a:r>
                <a:r>
                  <a:rPr lang="en-US" sz="2400" dirty="0"/>
                  <a:t>  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𝟎𝐛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D617BF-9213-46F0-92DB-551AA7BB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blipFill>
                <a:blip r:embed="rId3"/>
                <a:stretch>
                  <a:fillRect l="-2005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6298DF60-5F9A-4146-BCA2-EC7F1A5428F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17733"/>
          <a:ext cx="4695561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87">
                  <a:extLst>
                    <a:ext uri="{9D8B030D-6E8A-4147-A177-3AD203B41FA5}">
                      <a16:colId xmlns:a16="http://schemas.microsoft.com/office/drawing/2014/main" val="32530966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893315712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510259484"/>
                    </a:ext>
                  </a:extLst>
                </a:gridCol>
              </a:tblGrid>
              <a:tr h="72678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Bitwise AND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83205"/>
                  </a:ext>
                </a:extLst>
              </a:tr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57212"/>
                  </a:ext>
                </a:extLst>
              </a:tr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40432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0FF1C1B-4FA3-47B7-981C-F424965AB34C}"/>
              </a:ext>
            </a:extLst>
          </p:cNvPr>
          <p:cNvSpPr/>
          <p:nvPr/>
        </p:nvSpPr>
        <p:spPr>
          <a:xfrm>
            <a:off x="6861312" y="4298571"/>
            <a:ext cx="4866862" cy="362881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312C-BE4C-4549-AD9C-CB5F0AD2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 Bits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98065-2115-4AEF-BB28-18FF3393F3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77210"/>
              </a:xfrm>
            </p:spPr>
            <p:txBody>
              <a:bodyPr/>
              <a:lstStyle/>
              <a:p>
                <a:r>
                  <a:rPr lang="en-US" dirty="0"/>
                  <a:t>Given binary number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en-US" dirty="0"/>
                  <a:t>, convert the last 8 bits to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98065-2115-4AEF-BB28-18FF3393F3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77210"/>
              </a:xfrm>
              <a:blipFill>
                <a:blip r:embed="rId2"/>
                <a:stretch>
                  <a:fillRect l="-1043" t="-9938" b="-5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4CD60249-417A-43C8-8849-0EB4EC6EE2A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17733"/>
          <a:ext cx="4695561" cy="1568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87">
                  <a:extLst>
                    <a:ext uri="{9D8B030D-6E8A-4147-A177-3AD203B41FA5}">
                      <a16:colId xmlns:a16="http://schemas.microsoft.com/office/drawing/2014/main" val="32530966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893315712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510259484"/>
                    </a:ext>
                  </a:extLst>
                </a:gridCol>
              </a:tblGrid>
              <a:tr h="67405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Bitwise OR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83205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57212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4043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AE94F4-55E0-429C-AA7D-7E873118F171}"/>
                  </a:ext>
                </a:extLst>
              </p:cNvPr>
              <p:cNvSpPr txBox="1"/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Num 1 :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|  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𝟎𝐛𝟎𝟎𝟎𝟎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</m:oMath>
                </a14:m>
                <a:endParaRPr lang="en-US" sz="2400" b="1" dirty="0"/>
              </a:p>
              <a:p>
                <a:endParaRPr lang="en-US" sz="2400" b="1" u="sng" dirty="0"/>
              </a:p>
              <a:p>
                <a:r>
                  <a:rPr lang="en-US" sz="2400" b="1" u="sng" dirty="0"/>
                  <a:t>Result</a:t>
                </a:r>
                <a:r>
                  <a:rPr lang="en-US" sz="2400" dirty="0"/>
                  <a:t>  :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AE94F4-55E0-429C-AA7D-7E873118F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blipFill>
                <a:blip r:embed="rId3"/>
                <a:stretch>
                  <a:fillRect l="-2005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B6FB2F3-1E9A-4650-8627-91F8FA52C0FE}"/>
              </a:ext>
            </a:extLst>
          </p:cNvPr>
          <p:cNvSpPr/>
          <p:nvPr/>
        </p:nvSpPr>
        <p:spPr>
          <a:xfrm>
            <a:off x="6658241" y="4248617"/>
            <a:ext cx="5078896" cy="482409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8039-73CB-4F07-A0C4-D62B17EA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1C719-A504-4555-8553-8BC324B7AC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47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What is x &lt;&lt; n equivalent to?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1C719-A504-4555-8553-8BC324B7A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478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3A1334F-1CA9-4973-87B7-025F2A252786}"/>
              </a:ext>
            </a:extLst>
          </p:cNvPr>
          <p:cNvSpPr/>
          <p:nvPr/>
        </p:nvSpPr>
        <p:spPr>
          <a:xfrm>
            <a:off x="838200" y="5002761"/>
            <a:ext cx="2348060" cy="483639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BCB3-045F-4483-8330-842DB192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EA9E-3FBE-4200-8FFC-A707C9B17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3862"/>
          </a:xfrm>
        </p:spPr>
        <p:txBody>
          <a:bodyPr/>
          <a:lstStyle/>
          <a:p>
            <a:r>
              <a:rPr lang="en-US" dirty="0"/>
              <a:t>Assume x is a 32-bit number. How do you get the 19</a:t>
            </a:r>
            <a:r>
              <a:rPr lang="en-US" baseline="30000" dirty="0"/>
              <a:t>th</a:t>
            </a:r>
            <a:r>
              <a:rPr lang="en-US" dirty="0"/>
              <a:t> bit from LSB?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(x &gt;&gt; 18) &amp; 0x1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C278F-AD45-483D-B4B4-33F1DD5A6250}"/>
              </a:ext>
            </a:extLst>
          </p:cNvPr>
          <p:cNvSpPr/>
          <p:nvPr/>
        </p:nvSpPr>
        <p:spPr>
          <a:xfrm>
            <a:off x="1478519" y="4313421"/>
            <a:ext cx="9234961" cy="16442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AC691-6A75-423D-8939-6F9832DE9775}"/>
              </a:ext>
            </a:extLst>
          </p:cNvPr>
          <p:cNvSpPr txBox="1"/>
          <p:nvPr/>
        </p:nvSpPr>
        <p:spPr>
          <a:xfrm>
            <a:off x="1332485" y="4935499"/>
            <a:ext cx="923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     x = 01010…</a:t>
            </a:r>
            <a:r>
              <a:rPr lang="en-US" sz="2000" dirty="0">
                <a:highlight>
                  <a:srgbClr val="FFFF00"/>
                </a:highlight>
              </a:rPr>
              <a:t>0</a:t>
            </a:r>
            <a:r>
              <a:rPr lang="en-US" sz="2000" dirty="0"/>
              <a:t>…0001&gt;&gt;18 = 0000….01010…</a:t>
            </a:r>
            <a:r>
              <a:rPr lang="en-US" sz="2000" dirty="0">
                <a:highlight>
                  <a:srgbClr val="FFFF00"/>
                </a:highlight>
              </a:rPr>
              <a:t>0 </a:t>
            </a:r>
            <a:r>
              <a:rPr lang="en-US" sz="2000" dirty="0"/>
              <a:t> &amp; (0000…0001) =  0000…0000</a:t>
            </a:r>
            <a:r>
              <a:rPr lang="en-US" sz="2000" dirty="0">
                <a:highlight>
                  <a:srgbClr val="FFFF00"/>
                </a:highlight>
              </a:rPr>
              <a:t>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8C95D9-6013-4704-851D-B9632188A8AA}"/>
              </a:ext>
            </a:extLst>
          </p:cNvPr>
          <p:cNvGrpSpPr/>
          <p:nvPr/>
        </p:nvGrpSpPr>
        <p:grpSpPr>
          <a:xfrm>
            <a:off x="2937892" y="4379317"/>
            <a:ext cx="895546" cy="556182"/>
            <a:chOff x="2941163" y="5081047"/>
            <a:chExt cx="895546" cy="556182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B238C2E-289A-4362-B0C0-4F8B3544F851}"/>
                </a:ext>
              </a:extLst>
            </p:cNvPr>
            <p:cNvSpPr/>
            <p:nvPr/>
          </p:nvSpPr>
          <p:spPr>
            <a:xfrm rot="16200000">
              <a:off x="3247184" y="5405918"/>
              <a:ext cx="273378" cy="189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AD8B23-0D49-440E-AC7E-CA564E46306D}"/>
                </a:ext>
              </a:extLst>
            </p:cNvPr>
            <p:cNvSpPr txBox="1"/>
            <p:nvPr/>
          </p:nvSpPr>
          <p:spPr>
            <a:xfrm>
              <a:off x="2941163" y="5081047"/>
              <a:ext cx="89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</a:t>
              </a:r>
              <a:r>
                <a:rPr lang="en-US" baseline="30000" dirty="0"/>
                <a:t>th</a:t>
              </a:r>
              <a:r>
                <a:rPr lang="en-US" dirty="0"/>
                <a:t> bit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D4D538A-3D65-4BC5-8823-75E5710F7C67}"/>
              </a:ext>
            </a:extLst>
          </p:cNvPr>
          <p:cNvGrpSpPr/>
          <p:nvPr/>
        </p:nvGrpSpPr>
        <p:grpSpPr>
          <a:xfrm>
            <a:off x="6096000" y="4459151"/>
            <a:ext cx="895546" cy="556182"/>
            <a:chOff x="2941163" y="5081047"/>
            <a:chExt cx="895546" cy="556182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67E61B32-6496-4D12-BF23-94DD3464FE78}"/>
                </a:ext>
              </a:extLst>
            </p:cNvPr>
            <p:cNvSpPr/>
            <p:nvPr/>
          </p:nvSpPr>
          <p:spPr>
            <a:xfrm rot="16200000">
              <a:off x="3247184" y="5405918"/>
              <a:ext cx="273378" cy="189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42DFEB-9879-440B-AF87-3BC84A9F3FB7}"/>
                </a:ext>
              </a:extLst>
            </p:cNvPr>
            <p:cNvSpPr txBox="1"/>
            <p:nvPr/>
          </p:nvSpPr>
          <p:spPr>
            <a:xfrm>
              <a:off x="2941163" y="5081047"/>
              <a:ext cx="89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</a:t>
              </a:r>
              <a:r>
                <a:rPr lang="en-US" baseline="30000" dirty="0"/>
                <a:t>th</a:t>
              </a:r>
              <a:r>
                <a:rPr lang="en-US" dirty="0"/>
                <a:t> bit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2C556B-BEC8-4FD4-B3FE-494394FD2086}"/>
              </a:ext>
            </a:extLst>
          </p:cNvPr>
          <p:cNvGrpSpPr/>
          <p:nvPr/>
        </p:nvGrpSpPr>
        <p:grpSpPr>
          <a:xfrm>
            <a:off x="9403234" y="4408991"/>
            <a:ext cx="895546" cy="556182"/>
            <a:chOff x="2941163" y="5081047"/>
            <a:chExt cx="895546" cy="55618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EE8720D-8B34-47FF-86A2-3F578B5FEEBC}"/>
                </a:ext>
              </a:extLst>
            </p:cNvPr>
            <p:cNvSpPr/>
            <p:nvPr/>
          </p:nvSpPr>
          <p:spPr>
            <a:xfrm rot="16200000">
              <a:off x="3247184" y="5405918"/>
              <a:ext cx="273378" cy="189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81BA31-E156-4847-A993-3314F401B780}"/>
                </a:ext>
              </a:extLst>
            </p:cNvPr>
            <p:cNvSpPr txBox="1"/>
            <p:nvPr/>
          </p:nvSpPr>
          <p:spPr>
            <a:xfrm>
              <a:off x="2941163" y="5081047"/>
              <a:ext cx="89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</a:t>
              </a:r>
              <a:r>
                <a:rPr lang="en-US" baseline="30000" dirty="0"/>
                <a:t>th</a:t>
              </a:r>
              <a:r>
                <a:rPr lang="en-US" dirty="0"/>
                <a:t> bit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C56CC8-DD1A-49C2-9A79-B84F6FC14719}"/>
              </a:ext>
            </a:extLst>
          </p:cNvPr>
          <p:cNvGrpSpPr/>
          <p:nvPr/>
        </p:nvGrpSpPr>
        <p:grpSpPr>
          <a:xfrm>
            <a:off x="3833438" y="5226102"/>
            <a:ext cx="511936" cy="636015"/>
            <a:chOff x="3833438" y="5927832"/>
            <a:chExt cx="511936" cy="636015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1A2F821C-F572-40B2-9B80-9AE0FE647954}"/>
                </a:ext>
              </a:extLst>
            </p:cNvPr>
            <p:cNvSpPr/>
            <p:nvPr/>
          </p:nvSpPr>
          <p:spPr>
            <a:xfrm rot="5400000">
              <a:off x="3981145" y="5971932"/>
              <a:ext cx="216523" cy="1283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B8BE22-B609-4B36-B420-9C47B551FC10}"/>
                </a:ext>
              </a:extLst>
            </p:cNvPr>
            <p:cNvSpPr txBox="1"/>
            <p:nvPr/>
          </p:nvSpPr>
          <p:spPr>
            <a:xfrm>
              <a:off x="3833438" y="6194515"/>
              <a:ext cx="51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67E52A2-9F78-4A2C-8F4B-DFBEC9BEA42F}"/>
              </a:ext>
            </a:extLst>
          </p:cNvPr>
          <p:cNvSpPr/>
          <p:nvPr/>
        </p:nvSpPr>
        <p:spPr>
          <a:xfrm rot="16200000">
            <a:off x="7548315" y="4258335"/>
            <a:ext cx="129993" cy="12702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C2CB2A-4566-46C6-B3B5-48E7F638FDD8}"/>
              </a:ext>
            </a:extLst>
          </p:cNvPr>
          <p:cNvGrpSpPr/>
          <p:nvPr/>
        </p:nvGrpSpPr>
        <p:grpSpPr>
          <a:xfrm>
            <a:off x="6282742" y="5298136"/>
            <a:ext cx="511936" cy="636015"/>
            <a:chOff x="3833438" y="5927832"/>
            <a:chExt cx="511936" cy="636015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6EEE6C18-D404-4E07-B88E-76BB006CF029}"/>
                </a:ext>
              </a:extLst>
            </p:cNvPr>
            <p:cNvSpPr/>
            <p:nvPr/>
          </p:nvSpPr>
          <p:spPr>
            <a:xfrm rot="5400000">
              <a:off x="3981145" y="5971932"/>
              <a:ext cx="216523" cy="1283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79876F-222B-4A63-93CF-CB0386782980}"/>
                </a:ext>
              </a:extLst>
            </p:cNvPr>
            <p:cNvSpPr txBox="1"/>
            <p:nvPr/>
          </p:nvSpPr>
          <p:spPr>
            <a:xfrm>
              <a:off x="3833438" y="6194515"/>
              <a:ext cx="51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4425E1-4745-4CC1-B01B-0C3A16F0372F}"/>
              </a:ext>
            </a:extLst>
          </p:cNvPr>
          <p:cNvGrpSpPr/>
          <p:nvPr/>
        </p:nvGrpSpPr>
        <p:grpSpPr>
          <a:xfrm>
            <a:off x="9589976" y="5246811"/>
            <a:ext cx="511936" cy="636015"/>
            <a:chOff x="3833438" y="5927832"/>
            <a:chExt cx="511936" cy="636015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696EAB44-D833-4912-9DCF-35CE246B9799}"/>
                </a:ext>
              </a:extLst>
            </p:cNvPr>
            <p:cNvSpPr/>
            <p:nvPr/>
          </p:nvSpPr>
          <p:spPr>
            <a:xfrm rot="5400000">
              <a:off x="3981145" y="5971932"/>
              <a:ext cx="216523" cy="1283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8EE45E-BD48-4BDB-AEC9-AAA2AD229F16}"/>
                </a:ext>
              </a:extLst>
            </p:cNvPr>
            <p:cNvSpPr txBox="1"/>
            <p:nvPr/>
          </p:nvSpPr>
          <p:spPr>
            <a:xfrm>
              <a:off x="3833438" y="6194515"/>
              <a:ext cx="51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1328173-5670-4775-A4D1-A541EECAF039}"/>
              </a:ext>
            </a:extLst>
          </p:cNvPr>
          <p:cNvSpPr txBox="1"/>
          <p:nvPr/>
        </p:nvSpPr>
        <p:spPr>
          <a:xfrm>
            <a:off x="7336381" y="4509311"/>
            <a:ext cx="60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</a:t>
            </a:r>
          </a:p>
        </p:txBody>
      </p:sp>
    </p:spTree>
    <p:extLst>
      <p:ext uri="{BB962C8B-B14F-4D97-AF65-F5344CB8AC3E}">
        <p14:creationId xmlns:p14="http://schemas.microsoft.com/office/powerpoint/2010/main" val="387415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8" grpId="0" animBg="1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658</Words>
  <Application>Microsoft Office PowerPoint</Application>
  <PresentationFormat>Widescreen</PresentationFormat>
  <Paragraphs>176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Bitwise Operations, Bit Fields</vt:lpstr>
      <vt:lpstr>Bitwise Operations</vt:lpstr>
      <vt:lpstr>Bitwise Operators</vt:lpstr>
      <vt:lpstr>Exercise 2</vt:lpstr>
      <vt:lpstr>Exercise 2</vt:lpstr>
      <vt:lpstr>Masking to extract Bits</vt:lpstr>
      <vt:lpstr>Masking Bits to 1</vt:lpstr>
      <vt:lpstr>Exercise</vt:lpstr>
      <vt:lpstr>Exercise</vt:lpstr>
      <vt:lpstr>Exercise</vt:lpstr>
      <vt:lpstr>PowerPoint Presentation</vt:lpstr>
      <vt:lpstr>Exercise</vt:lpstr>
      <vt:lpstr>Bit Fields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Operations, Bit Fields</dc:title>
  <dc:creator>Debarun Das</dc:creator>
  <cp:lastModifiedBy>Debarun Das</cp:lastModifiedBy>
  <cp:revision>20</cp:revision>
  <dcterms:created xsi:type="dcterms:W3CDTF">2021-03-10T12:47:25Z</dcterms:created>
  <dcterms:modified xsi:type="dcterms:W3CDTF">2021-03-10T16:46:56Z</dcterms:modified>
</cp:coreProperties>
</file>