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8" r:id="rId3"/>
    <p:sldId id="292" r:id="rId4"/>
    <p:sldId id="291" r:id="rId5"/>
    <p:sldId id="300" r:id="rId6"/>
    <p:sldId id="301" r:id="rId7"/>
    <p:sldId id="302" r:id="rId8"/>
    <p:sldId id="303" r:id="rId9"/>
    <p:sldId id="304" r:id="rId10"/>
    <p:sldId id="305" r:id="rId11"/>
    <p:sldId id="257" r:id="rId12"/>
    <p:sldId id="260" r:id="rId13"/>
    <p:sldId id="261" r:id="rId14"/>
    <p:sldId id="293" r:id="rId15"/>
    <p:sldId id="294" r:id="rId16"/>
    <p:sldId id="295" r:id="rId17"/>
    <p:sldId id="296" r:id="rId18"/>
    <p:sldId id="297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6" r:id="rId28"/>
    <p:sldId id="314" r:id="rId29"/>
    <p:sldId id="315" r:id="rId30"/>
    <p:sldId id="317" r:id="rId31"/>
    <p:sldId id="318" r:id="rId32"/>
    <p:sldId id="319" r:id="rId33"/>
    <p:sldId id="32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6EAA-B86C-49B1-BF4A-C67CD325ECB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5620F-FE29-4754-BD66-5BE6BC03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5620F-FE29-4754-BD66-5BE6BC037B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109E-3FF5-4690-BD56-B7F903F9B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664F-AAD9-4E08-A929-9C07C97D1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433B-14FF-4F57-B0CC-1DD38BC8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3455-CD56-4596-B91A-D274400B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B385-0ECE-4F5A-9D89-34937AB1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70DD-0B0A-4970-A38A-3B2D5FA0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9C43-B8FF-457A-9191-7CC11ED1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7D63-C34F-45E4-8F8D-4BD1D7C8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7EC8-8288-4D03-9189-3426A017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DB61-FEE6-4949-B8D5-3DC6C18B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11952-F1E0-4FCD-BA36-2CF5CCB92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1BD75-3026-4625-BF69-847B3DF5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745F-66BD-4D9F-A30C-2F5B9071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E-4F36-4A2F-BD81-4F7C887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83D6-C9DA-438F-970A-2E9D3CF3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5D72-AE17-4519-8AAE-5BF19F5B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90F4-49F1-45B8-A4D6-E0562DE7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D226-9749-4EA5-AC26-5EB1CA81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34BA-0177-480F-B527-609F28C6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53A4-FAFE-4FC6-94B1-75E8EE3D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9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39DA-8103-4014-890E-E81B808E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BCC6-A43D-4F04-8F99-40AE24D9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BB66-F0C0-4628-B3F6-9883F51A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3109E-42F2-4B20-8FAD-46F8842C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9E157-EDC4-42AA-8EA1-46CF860F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1D5C-6374-4A1C-B805-DD6D0878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4175-01AB-4020-9A96-332491F99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FCF72-4C6E-4DA2-9731-5BC8B0B56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BAE02-6B7C-43BD-A385-8C5EFA2D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47B21-B74B-46C1-8A19-44CCE4EA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D1618-A088-4216-92E9-481C8687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836D-1B45-4126-A2D6-81C9FE98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6267-C84B-4C00-A393-C2830E52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6AF7-D078-4C3E-8D32-A3DFE080B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2539D-CE13-47A2-B2CD-F774BF15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D29AC-429F-4F54-B57A-496063B6E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F780-C075-4079-85C0-B414FE0A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CDFAD-7ED8-4C20-95B7-A1C2BBF7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6992E-9251-4DDE-A1E7-8F1323F1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7541-829C-42CF-A3CC-A3094823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F6F08-642F-4A76-99C2-A65E985B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314C6-070F-432F-AFB8-197AF04D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67BB5-9F3F-4C51-9CB7-370573A2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C1B08-A7EB-48E1-BC49-44A65ECA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71EB1-BE06-42D8-8F46-CCD90B56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4B037-6850-45B5-9831-06F5FB4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5763-0FA7-47DE-BF60-9FC28FED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E38A-BCA5-437B-9A87-6DECB1A8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F63F1-D696-495A-89AE-85A3EA43B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9BD6-1377-4F56-9044-1D4C5CB1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EA2C-CCC5-46BF-B0C5-719EE95A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E1BE0-A999-4305-BBEF-038E982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DAE8-D61E-48BA-91F7-69CC0881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35FC3-FAC3-4A7B-B042-3026D3E0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BDB5-99A9-412E-A866-3790F6F3C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EB2FC-8252-4B86-B15D-EFB36F67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884E-685F-4401-9023-EBAC82D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0DA84-DDBE-4D06-AC3D-FCD24DD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C343F-8460-49DE-B1DB-5C1053CC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88EA4-202D-46D7-927B-8F5AD5C9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7C2A-0014-46E0-888A-3C60EC913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023F-D22D-45C4-95EE-B84471952E6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F4D8-DCD5-48A5-B36C-9514533A6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FA73-133D-4692-91DA-55DF7AF84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D9E3-51A8-4DC8-B70F-990C9F31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793B-4A91-4625-BE3E-C5DF31CDF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Lab,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F15A0-D54B-4D80-A225-7A5D81354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75A036-4209-422E-AA10-3B45CFEF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90BE53-C2C0-4A4E-BDB0-691D053C9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12D5-66E5-461F-83CE-795A89BE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gets(</a:t>
            </a:r>
            <a:r>
              <a:rPr lang="en-US" dirty="0" err="1"/>
              <a:t>buf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D1237-6757-4053-86CD-D964C79FA894}"/>
              </a:ext>
            </a:extLst>
          </p:cNvPr>
          <p:cNvSpPr txBox="1"/>
          <p:nvPr/>
        </p:nvSpPr>
        <p:spPr>
          <a:xfrm>
            <a:off x="781877" y="4421676"/>
            <a:ext cx="109098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Gets(</a:t>
            </a:r>
            <a:r>
              <a:rPr lang="en-US" sz="2300" dirty="0" err="1"/>
              <a:t>buf</a:t>
            </a:r>
            <a:r>
              <a:rPr lang="en-US" sz="2300" dirty="0"/>
              <a:t>) reads in user input till there is </a:t>
            </a:r>
            <a:r>
              <a:rPr lang="en-US" sz="2300" i="1" dirty="0">
                <a:solidFill>
                  <a:srgbClr val="FF0000"/>
                </a:solidFill>
              </a:rPr>
              <a:t>‘\n’</a:t>
            </a:r>
            <a:r>
              <a:rPr lang="en-US" sz="2300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or </a:t>
            </a:r>
            <a:r>
              <a:rPr lang="en-US" sz="2300" i="1" dirty="0">
                <a:solidFill>
                  <a:srgbClr val="FF0000"/>
                </a:solidFill>
              </a:rPr>
              <a:t>EOF</a:t>
            </a:r>
            <a:endParaRPr lang="en-US" sz="23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No constraint on the size of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Gets() returns the input to the given address even if size is longer than allocated space of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97EB3-25B2-4DC5-B926-1D8DA4F800B8}"/>
              </a:ext>
            </a:extLst>
          </p:cNvPr>
          <p:cNvSpPr txBox="1"/>
          <p:nvPr/>
        </p:nvSpPr>
        <p:spPr>
          <a:xfrm>
            <a:off x="4388954" y="1651967"/>
            <a:ext cx="38704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getBuffer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char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int x = 16;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gets(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5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A808-6622-47C2-9E08-9BAD1238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214304"/>
            <a:ext cx="5701749" cy="1325563"/>
          </a:xfrm>
        </p:spPr>
        <p:txBody>
          <a:bodyPr/>
          <a:lstStyle/>
          <a:p>
            <a:r>
              <a:rPr lang="en-US" dirty="0"/>
              <a:t>Problem with Gets(</a:t>
            </a:r>
            <a:r>
              <a:rPr lang="en-US" dirty="0" err="1"/>
              <a:t>buf</a:t>
            </a:r>
            <a:r>
              <a:rPr lang="en-US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BADA27-8728-4B70-A6D5-21B99371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21837"/>
              </p:ext>
            </p:extLst>
          </p:nvPr>
        </p:nvGraphicFramePr>
        <p:xfrm>
          <a:off x="6258339" y="1507808"/>
          <a:ext cx="5188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22">
                  <a:extLst>
                    <a:ext uri="{9D8B030D-6E8A-4147-A177-3AD203B41FA5}">
                      <a16:colId xmlns:a16="http://schemas.microsoft.com/office/drawing/2014/main" val="1969061013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2800896615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1456557987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4205194111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938789580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4028019150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2732998268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785460959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251656842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322010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358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9CDD32-0D08-4069-92BF-69BB4D5AE0F3}"/>
              </a:ext>
            </a:extLst>
          </p:cNvPr>
          <p:cNvCxnSpPr/>
          <p:nvPr/>
        </p:nvCxnSpPr>
        <p:spPr>
          <a:xfrm>
            <a:off x="6612835" y="1027906"/>
            <a:ext cx="33793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FE69F2-90A3-4EEA-84FF-AD3928B54D87}"/>
              </a:ext>
            </a:extLst>
          </p:cNvPr>
          <p:cNvSpPr txBox="1"/>
          <p:nvPr/>
        </p:nvSpPr>
        <p:spPr>
          <a:xfrm>
            <a:off x="5946914" y="610537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</a:t>
            </a:r>
            <a:r>
              <a:rPr lang="en-US" dirty="0" err="1"/>
              <a:t>buf</a:t>
            </a:r>
            <a:r>
              <a:rPr lang="en-US" dirty="0"/>
              <a:t>[5]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3E0D0C30-56FE-43EA-B6BB-0654B3064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71441"/>
              </p:ext>
            </p:extLst>
          </p:nvPr>
        </p:nvGraphicFramePr>
        <p:xfrm>
          <a:off x="6258339" y="3429000"/>
          <a:ext cx="5188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22">
                  <a:extLst>
                    <a:ext uri="{9D8B030D-6E8A-4147-A177-3AD203B41FA5}">
                      <a16:colId xmlns:a16="http://schemas.microsoft.com/office/drawing/2014/main" val="1969061013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2800896615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1456557987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4205194111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938789580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4028019150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2732998268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785460959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251656842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322010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‘T’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‘\0’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‘\0’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358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7EB87-4B83-40BE-AB8F-AE113B752429}"/>
              </a:ext>
            </a:extLst>
          </p:cNvPr>
          <p:cNvCxnSpPr/>
          <p:nvPr/>
        </p:nvCxnSpPr>
        <p:spPr>
          <a:xfrm>
            <a:off x="6612835" y="2949098"/>
            <a:ext cx="33793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44BC3B-5572-46AB-9674-3E9FC5946CA6}"/>
              </a:ext>
            </a:extLst>
          </p:cNvPr>
          <p:cNvSpPr txBox="1"/>
          <p:nvPr/>
        </p:nvSpPr>
        <p:spPr>
          <a:xfrm>
            <a:off x="5946914" y="2531729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</a:t>
            </a:r>
            <a:r>
              <a:rPr lang="en-US" dirty="0" err="1"/>
              <a:t>buf</a:t>
            </a:r>
            <a:r>
              <a:rPr lang="en-US" dirty="0"/>
              <a:t>[5]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CDB989A5-5B1A-4158-9DAA-8E4544B64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98899"/>
              </p:ext>
            </p:extLst>
          </p:nvPr>
        </p:nvGraphicFramePr>
        <p:xfrm>
          <a:off x="6258339" y="5294245"/>
          <a:ext cx="53008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22">
                  <a:extLst>
                    <a:ext uri="{9D8B030D-6E8A-4147-A177-3AD203B41FA5}">
                      <a16:colId xmlns:a16="http://schemas.microsoft.com/office/drawing/2014/main" val="1969061013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2800896615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1456557987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4205194111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938789580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4028019150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2732998268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785460959"/>
                    </a:ext>
                  </a:extLst>
                </a:gridCol>
                <a:gridCol w="613581">
                  <a:extLst>
                    <a:ext uri="{9D8B030D-6E8A-4147-A177-3AD203B41FA5}">
                      <a16:colId xmlns:a16="http://schemas.microsoft.com/office/drawing/2014/main" val="251656842"/>
                    </a:ext>
                  </a:extLst>
                </a:gridCol>
                <a:gridCol w="536713">
                  <a:extLst>
                    <a:ext uri="{9D8B030D-6E8A-4147-A177-3AD203B41FA5}">
                      <a16:colId xmlns:a16="http://schemas.microsoft.com/office/drawing/2014/main" val="322010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‘P’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‘T’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‘H’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‘E’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‘R’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‘\0’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358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9EC60-E43A-4CCE-8250-00704069909C}"/>
              </a:ext>
            </a:extLst>
          </p:cNvPr>
          <p:cNvCxnSpPr/>
          <p:nvPr/>
        </p:nvCxnSpPr>
        <p:spPr>
          <a:xfrm>
            <a:off x="6612835" y="4827106"/>
            <a:ext cx="33793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40FBE3-48DB-4101-8408-F279575AEC0F}"/>
              </a:ext>
            </a:extLst>
          </p:cNvPr>
          <p:cNvSpPr txBox="1"/>
          <p:nvPr/>
        </p:nvSpPr>
        <p:spPr>
          <a:xfrm>
            <a:off x="5946914" y="4409737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</a:t>
            </a:r>
            <a:r>
              <a:rPr lang="en-US" dirty="0" err="1"/>
              <a:t>buf</a:t>
            </a:r>
            <a:r>
              <a:rPr lang="en-US" dirty="0"/>
              <a:t>[5]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6DF39-FEB5-4237-9EA2-7D8B34AD1549}"/>
              </a:ext>
            </a:extLst>
          </p:cNvPr>
          <p:cNvSpPr txBox="1"/>
          <p:nvPr/>
        </p:nvSpPr>
        <p:spPr>
          <a:xfrm>
            <a:off x="7633667" y="2901061"/>
            <a:ext cx="250466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“CAT”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BFEC7-8C5C-4236-AB7B-28D4E1FCE8F5}"/>
              </a:ext>
            </a:extLst>
          </p:cNvPr>
          <p:cNvSpPr txBox="1"/>
          <p:nvPr/>
        </p:nvSpPr>
        <p:spPr>
          <a:xfrm>
            <a:off x="7199244" y="4836192"/>
            <a:ext cx="250466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‘PANTHER’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DC1F8-9125-4F13-9DCF-138B4D650FFA}"/>
              </a:ext>
            </a:extLst>
          </p:cNvPr>
          <p:cNvSpPr txBox="1"/>
          <p:nvPr/>
        </p:nvSpPr>
        <p:spPr>
          <a:xfrm>
            <a:off x="1630019" y="5489888"/>
            <a:ext cx="322027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if it overwrites the return address?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83EEB-92AD-4A6E-B57B-32709F2AA5CA}"/>
              </a:ext>
            </a:extLst>
          </p:cNvPr>
          <p:cNvSpPr txBox="1"/>
          <p:nvPr/>
        </p:nvSpPr>
        <p:spPr>
          <a:xfrm>
            <a:off x="475835" y="1929779"/>
            <a:ext cx="38704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getBuffer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char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int x = 43981;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gets(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EFC3D08-7EE2-4AF4-87B5-2F04D27E9E6D}"/>
              </a:ext>
            </a:extLst>
          </p:cNvPr>
          <p:cNvSpPr/>
          <p:nvPr/>
        </p:nvSpPr>
        <p:spPr>
          <a:xfrm rot="5400000">
            <a:off x="10211792" y="239554"/>
            <a:ext cx="365760" cy="21037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F81EC-7E0F-4281-AB4D-1DC87856CBDE}"/>
              </a:ext>
            </a:extLst>
          </p:cNvPr>
          <p:cNvSpPr txBox="1"/>
          <p:nvPr/>
        </p:nvSpPr>
        <p:spPr>
          <a:xfrm>
            <a:off x="10078279" y="646322"/>
            <a:ext cx="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3224E26-0513-4597-8C98-6999125237AA}"/>
              </a:ext>
            </a:extLst>
          </p:cNvPr>
          <p:cNvSpPr/>
          <p:nvPr/>
        </p:nvSpPr>
        <p:spPr>
          <a:xfrm rot="5400000">
            <a:off x="10238295" y="2081777"/>
            <a:ext cx="365760" cy="21037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8D85C-B2EE-43FC-B2AA-38E704605146}"/>
              </a:ext>
            </a:extLst>
          </p:cNvPr>
          <p:cNvSpPr txBox="1"/>
          <p:nvPr/>
        </p:nvSpPr>
        <p:spPr>
          <a:xfrm>
            <a:off x="10104782" y="2488545"/>
            <a:ext cx="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5B5B000-960B-45EA-B7AB-78DB8A88F68C}"/>
              </a:ext>
            </a:extLst>
          </p:cNvPr>
          <p:cNvSpPr/>
          <p:nvPr/>
        </p:nvSpPr>
        <p:spPr>
          <a:xfrm rot="5400000">
            <a:off x="10298140" y="3990609"/>
            <a:ext cx="365760" cy="21563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3238F-8C8F-48C4-A577-5B9B6B86F668}"/>
              </a:ext>
            </a:extLst>
          </p:cNvPr>
          <p:cNvSpPr txBox="1"/>
          <p:nvPr/>
        </p:nvSpPr>
        <p:spPr>
          <a:xfrm>
            <a:off x="10138328" y="4423676"/>
            <a:ext cx="94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</a:t>
            </a:r>
          </a:p>
        </p:txBody>
      </p:sp>
    </p:spTree>
    <p:extLst>
      <p:ext uri="{BB962C8B-B14F-4D97-AF65-F5344CB8AC3E}">
        <p14:creationId xmlns:p14="http://schemas.microsoft.com/office/powerpoint/2010/main" val="39163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  <p:bldP spid="19" grpId="0" animBg="1"/>
      <p:bldP spid="21" grpId="0" animBg="1"/>
      <p:bldP spid="22" grpId="0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341C-8C3A-4C49-AA21-AB1C10A0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6A4B6D-D6BE-41C9-971C-66BC14A24E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85383" y="604631"/>
          <a:ext cx="2893942" cy="5724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3942">
                  <a:extLst>
                    <a:ext uri="{9D8B030D-6E8A-4147-A177-3AD203B41FA5}">
                      <a16:colId xmlns:a16="http://schemas.microsoft.com/office/drawing/2014/main" val="1051717767"/>
                    </a:ext>
                  </a:extLst>
                </a:gridCol>
              </a:tblGrid>
              <a:tr h="147099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Stack Frame of Caller()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35544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Return Address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61690"/>
                  </a:ext>
                </a:extLst>
              </a:tr>
              <a:tr h="17691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Padding</a:t>
                      </a:r>
                    </a:p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Data Stored in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02198"/>
                  </a:ext>
                </a:extLst>
              </a:tr>
              <a:tr h="1441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Unused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18638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HEAP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884328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6BA7179C-6F48-456F-810E-FE071E50B691}"/>
              </a:ext>
            </a:extLst>
          </p:cNvPr>
          <p:cNvSpPr/>
          <p:nvPr/>
        </p:nvSpPr>
        <p:spPr>
          <a:xfrm>
            <a:off x="10286999" y="2047461"/>
            <a:ext cx="226945" cy="6162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E2E5B-7A5A-462B-96FB-1CF8594836D0}"/>
              </a:ext>
            </a:extLst>
          </p:cNvPr>
          <p:cNvSpPr txBox="1"/>
          <p:nvPr/>
        </p:nvSpPr>
        <p:spPr>
          <a:xfrm>
            <a:off x="10621618" y="2170908"/>
            <a:ext cx="103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C05D1-3A95-4665-A30B-C9280F0E4257}"/>
              </a:ext>
            </a:extLst>
          </p:cNvPr>
          <p:cNvCxnSpPr>
            <a:endCxn id="4" idx="3"/>
          </p:cNvCxnSpPr>
          <p:nvPr/>
        </p:nvCxnSpPr>
        <p:spPr>
          <a:xfrm>
            <a:off x="7285383" y="3467100"/>
            <a:ext cx="289394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79DA05E3-AE37-4698-8E99-E5D6E158D521}"/>
              </a:ext>
            </a:extLst>
          </p:cNvPr>
          <p:cNvSpPr/>
          <p:nvPr/>
        </p:nvSpPr>
        <p:spPr>
          <a:xfrm>
            <a:off x="6907696" y="2663687"/>
            <a:ext cx="238539" cy="17791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D72B1-E5FC-4193-993E-48974B1217BE}"/>
              </a:ext>
            </a:extLst>
          </p:cNvPr>
          <p:cNvSpPr txBox="1"/>
          <p:nvPr/>
        </p:nvSpPr>
        <p:spPr>
          <a:xfrm>
            <a:off x="5734879" y="3086798"/>
            <a:ext cx="129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 of Callee()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E8F4F-C744-4804-AB65-57BAFBDD42F2}"/>
              </a:ext>
            </a:extLst>
          </p:cNvPr>
          <p:cNvSpPr txBox="1"/>
          <p:nvPr/>
        </p:nvSpPr>
        <p:spPr>
          <a:xfrm>
            <a:off x="5295900" y="662610"/>
            <a:ext cx="18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Higher Memory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AF3AE-125D-421A-8871-04EBB2FD45E6}"/>
              </a:ext>
            </a:extLst>
          </p:cNvPr>
          <p:cNvSpPr txBox="1"/>
          <p:nvPr/>
        </p:nvSpPr>
        <p:spPr>
          <a:xfrm>
            <a:off x="5295899" y="5764697"/>
            <a:ext cx="18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Lower Memory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A9883-6611-422A-90B6-3622ED1828E0}"/>
              </a:ext>
            </a:extLst>
          </p:cNvPr>
          <p:cNvCxnSpPr/>
          <p:nvPr/>
        </p:nvCxnSpPr>
        <p:spPr>
          <a:xfrm>
            <a:off x="5446643" y="1620078"/>
            <a:ext cx="0" cy="382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0677FA-459E-4DA9-B71B-B3AA32FAAD0F}"/>
              </a:ext>
            </a:extLst>
          </p:cNvPr>
          <p:cNvSpPr txBox="1"/>
          <p:nvPr/>
        </p:nvSpPr>
        <p:spPr>
          <a:xfrm>
            <a:off x="838200" y="2001943"/>
            <a:ext cx="39623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Caller</a:t>
            </a:r>
            <a:r>
              <a:rPr lang="en-US" sz="2200" dirty="0">
                <a:latin typeface="Consolas" panose="020B0609020204030204" pitchFamily="49" charset="0"/>
              </a:rPr>
              <a:t>(){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Callee();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Callee</a:t>
            </a:r>
            <a:r>
              <a:rPr lang="en-US" sz="2200" dirty="0">
                <a:latin typeface="Consolas" panose="020B0609020204030204" pitchFamily="49" charset="0"/>
              </a:rPr>
              <a:t>(){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local variables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59BBC-8410-4F22-824D-8CE8523C8A45}"/>
              </a:ext>
            </a:extLst>
          </p:cNvPr>
          <p:cNvSpPr txBox="1"/>
          <p:nvPr/>
        </p:nvSpPr>
        <p:spPr>
          <a:xfrm>
            <a:off x="10563636" y="3740880"/>
            <a:ext cx="145442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What data?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4D070-EBC6-4335-BACE-E8E74301BAA1}"/>
              </a:ext>
            </a:extLst>
          </p:cNvPr>
          <p:cNvCxnSpPr/>
          <p:nvPr/>
        </p:nvCxnSpPr>
        <p:spPr>
          <a:xfrm flipH="1">
            <a:off x="10342490" y="3945425"/>
            <a:ext cx="221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416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A556-0F64-459B-A4F0-7122B0D6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84BF8A-C47D-41AE-A631-A0F035C1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0" y="1785869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Change the </a:t>
            </a:r>
            <a:r>
              <a:rPr lang="en-US" dirty="0">
                <a:solidFill>
                  <a:srgbClr val="FF0000"/>
                </a:solidFill>
              </a:rPr>
              <a:t>value of a constant integer variable </a:t>
            </a:r>
            <a:r>
              <a:rPr lang="en-US" dirty="0"/>
              <a:t>in the stack by overflowing the buffer</a:t>
            </a:r>
          </a:p>
        </p:txBody>
      </p:sp>
    </p:spTree>
    <p:extLst>
      <p:ext uri="{BB962C8B-B14F-4D97-AF65-F5344CB8AC3E}">
        <p14:creationId xmlns:p14="http://schemas.microsoft.com/office/powerpoint/2010/main" val="68224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C9DC-AB76-4A88-99A6-644E0441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160271-BEBC-4412-9EAC-F35BED6A4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2" y="2094495"/>
            <a:ext cx="10113648" cy="40379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81E63F-F04F-483D-8E59-CA15801BE79C}"/>
              </a:ext>
            </a:extLst>
          </p:cNvPr>
          <p:cNvSpPr/>
          <p:nvPr/>
        </p:nvSpPr>
        <p:spPr>
          <a:xfrm>
            <a:off x="993913" y="4532243"/>
            <a:ext cx="2216426" cy="387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F78EE-92E2-4007-A054-3B3FC6BF0440}"/>
              </a:ext>
            </a:extLst>
          </p:cNvPr>
          <p:cNvCxnSpPr/>
          <p:nvPr/>
        </p:nvCxnSpPr>
        <p:spPr>
          <a:xfrm flipH="1">
            <a:off x="2961861" y="1690688"/>
            <a:ext cx="4174435" cy="284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F877A9-1A41-4871-8AB2-AFCFD4F96F4C}"/>
              </a:ext>
            </a:extLst>
          </p:cNvPr>
          <p:cNvSpPr txBox="1"/>
          <p:nvPr/>
        </p:nvSpPr>
        <p:spPr>
          <a:xfrm>
            <a:off x="7245626" y="1171165"/>
            <a:ext cx="25245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USER INPUT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exploit1.txt</a:t>
            </a:r>
          </a:p>
        </p:txBody>
      </p:sp>
    </p:spTree>
    <p:extLst>
      <p:ext uri="{BB962C8B-B14F-4D97-AF65-F5344CB8AC3E}">
        <p14:creationId xmlns:p14="http://schemas.microsoft.com/office/powerpoint/2010/main" val="36104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C9DC-AB76-4A88-99A6-644E0441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exploit1.txt?</a:t>
            </a:r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160271-BEBC-4412-9EAC-F35BED6A4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7" y="2058531"/>
            <a:ext cx="10113648" cy="40379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81E63F-F04F-483D-8E59-CA15801BE79C}"/>
              </a:ext>
            </a:extLst>
          </p:cNvPr>
          <p:cNvSpPr/>
          <p:nvPr/>
        </p:nvSpPr>
        <p:spPr>
          <a:xfrm>
            <a:off x="1083365" y="2840551"/>
            <a:ext cx="2454966" cy="387627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425BC8-F84E-4A59-A4B2-3ACA25B06463}"/>
              </a:ext>
            </a:extLst>
          </p:cNvPr>
          <p:cNvCxnSpPr>
            <a:cxnSpLocks/>
          </p:cNvCxnSpPr>
          <p:nvPr/>
        </p:nvCxnSpPr>
        <p:spPr>
          <a:xfrm flipH="1">
            <a:off x="3538331" y="1690688"/>
            <a:ext cx="3568149" cy="13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9C51F8-E2B7-4F9F-8005-26C97BF5EAD5}"/>
              </a:ext>
            </a:extLst>
          </p:cNvPr>
          <p:cNvSpPr txBox="1"/>
          <p:nvPr/>
        </p:nvSpPr>
        <p:spPr>
          <a:xfrm>
            <a:off x="7225240" y="1475244"/>
            <a:ext cx="200489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1. Overflow </a:t>
            </a:r>
            <a:r>
              <a:rPr lang="en-US" sz="2200" i="1" dirty="0" err="1"/>
              <a:t>buf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169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C9DC-AB76-4A88-99A6-644E0441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exploit1.txt?</a:t>
            </a:r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160271-BEBC-4412-9EAC-F35BED6A4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7" y="1944316"/>
            <a:ext cx="10113648" cy="40379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EF2C36-4980-464B-B45E-A6555643B7C4}"/>
              </a:ext>
            </a:extLst>
          </p:cNvPr>
          <p:cNvSpPr/>
          <p:nvPr/>
        </p:nvSpPr>
        <p:spPr>
          <a:xfrm>
            <a:off x="1073426" y="2488707"/>
            <a:ext cx="3458818" cy="387627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545E2D-5A06-4C72-8848-F8F0AF261AB9}"/>
              </a:ext>
            </a:extLst>
          </p:cNvPr>
          <p:cNvCxnSpPr>
            <a:cxnSpLocks/>
          </p:cNvCxnSpPr>
          <p:nvPr/>
        </p:nvCxnSpPr>
        <p:spPr>
          <a:xfrm flipH="1" flipV="1">
            <a:off x="4552122" y="2948227"/>
            <a:ext cx="2852530" cy="299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BB73E1-974F-4737-96A2-B96F0FE551C3}"/>
              </a:ext>
            </a:extLst>
          </p:cNvPr>
          <p:cNvSpPr txBox="1"/>
          <p:nvPr/>
        </p:nvSpPr>
        <p:spPr>
          <a:xfrm>
            <a:off x="7553231" y="5723139"/>
            <a:ext cx="307169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2. Overwrite </a:t>
            </a:r>
            <a:r>
              <a:rPr lang="en-US" sz="2200" i="1" dirty="0" err="1"/>
              <a:t>my_number</a:t>
            </a:r>
            <a:r>
              <a:rPr lang="en-US" sz="2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3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73A3-4D86-4E8E-AED6-CE5544F8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9AA3E-9C51-4B5F-A3EA-CC2CA840EF13}"/>
              </a:ext>
            </a:extLst>
          </p:cNvPr>
          <p:cNvSpPr/>
          <p:nvPr/>
        </p:nvSpPr>
        <p:spPr>
          <a:xfrm>
            <a:off x="4343400" y="3164302"/>
            <a:ext cx="2832652" cy="16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buf</a:t>
            </a:r>
            <a:endParaRPr lang="en-US" sz="2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B65DB-5B61-4CF6-B222-99F350A3E2AC}"/>
              </a:ext>
            </a:extLst>
          </p:cNvPr>
          <p:cNvSpPr/>
          <p:nvPr/>
        </p:nvSpPr>
        <p:spPr>
          <a:xfrm>
            <a:off x="4343400" y="2152651"/>
            <a:ext cx="2832652" cy="10116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my_number</a:t>
            </a:r>
            <a:endParaRPr lang="en-US" sz="24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41FC0-0953-495D-BD1B-5236E377DB82}"/>
              </a:ext>
            </a:extLst>
          </p:cNvPr>
          <p:cNvCxnSpPr/>
          <p:nvPr/>
        </p:nvCxnSpPr>
        <p:spPr>
          <a:xfrm>
            <a:off x="3657600" y="2057400"/>
            <a:ext cx="0" cy="2882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3B1C28-7605-4628-8C1B-67B2FB7E51F5}"/>
              </a:ext>
            </a:extLst>
          </p:cNvPr>
          <p:cNvSpPr txBox="1"/>
          <p:nvPr/>
        </p:nvSpPr>
        <p:spPr>
          <a:xfrm>
            <a:off x="407506" y="3267741"/>
            <a:ext cx="325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total size??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353C3-E567-42CD-BD24-1F4AC18DF47F}"/>
              </a:ext>
            </a:extLst>
          </p:cNvPr>
          <p:cNvSpPr txBox="1"/>
          <p:nvPr/>
        </p:nvSpPr>
        <p:spPr>
          <a:xfrm>
            <a:off x="8110331" y="3257801"/>
            <a:ext cx="28326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Let’s check the x86 code!!</a:t>
            </a:r>
          </a:p>
        </p:txBody>
      </p:sp>
    </p:spTree>
    <p:extLst>
      <p:ext uri="{BB962C8B-B14F-4D97-AF65-F5344CB8AC3E}">
        <p14:creationId xmlns:p14="http://schemas.microsoft.com/office/powerpoint/2010/main" val="7999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58C8-90B5-4A9D-8F68-7CDA0A8E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2F53482-F3A9-4DB2-AB49-825D8965D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50" y="1226843"/>
            <a:ext cx="6387652" cy="44043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0C327-2E0D-4FCE-9876-E390CEF95503}"/>
              </a:ext>
            </a:extLst>
          </p:cNvPr>
          <p:cNvSpPr txBox="1"/>
          <p:nvPr/>
        </p:nvSpPr>
        <p:spPr>
          <a:xfrm>
            <a:off x="710115" y="2435086"/>
            <a:ext cx="37426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Space allocated in the stack = 0x30 Bytes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EC664-DE05-4DDF-B7CA-F9F88F5F47D0}"/>
              </a:ext>
            </a:extLst>
          </p:cNvPr>
          <p:cNvCxnSpPr/>
          <p:nvPr/>
        </p:nvCxnSpPr>
        <p:spPr>
          <a:xfrm flipV="1">
            <a:off x="4432852" y="2107096"/>
            <a:ext cx="4830418" cy="58640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637170-2421-4079-9361-586965C4B0E6}"/>
              </a:ext>
            </a:extLst>
          </p:cNvPr>
          <p:cNvSpPr txBox="1"/>
          <p:nvPr/>
        </p:nvSpPr>
        <p:spPr>
          <a:xfrm>
            <a:off x="377687" y="4164497"/>
            <a:ext cx="40551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Where is the </a:t>
            </a:r>
            <a:r>
              <a:rPr lang="en-US" sz="2400" dirty="0" err="1"/>
              <a:t>my_number</a:t>
            </a:r>
            <a:r>
              <a:rPr lang="en-US" sz="2400" dirty="0"/>
              <a:t>??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at address </a:t>
            </a:r>
            <a:r>
              <a:rPr lang="en-US" sz="2400" i="1" dirty="0">
                <a:solidFill>
                  <a:srgbClr val="FF0000"/>
                </a:solidFill>
              </a:rPr>
              <a:t>%</a:t>
            </a:r>
            <a:r>
              <a:rPr lang="en-US" sz="2400" i="1" dirty="0" err="1">
                <a:solidFill>
                  <a:srgbClr val="FF0000"/>
                </a:solidFill>
              </a:rPr>
              <a:t>rbp</a:t>
            </a:r>
            <a:r>
              <a:rPr lang="en-US" sz="2400" i="1" dirty="0">
                <a:solidFill>
                  <a:srgbClr val="FF0000"/>
                </a:solidFill>
              </a:rPr>
              <a:t> - 4</a:t>
            </a:r>
          </a:p>
          <a:p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D73B33-751B-405A-A492-C4A7A6A02C2E}"/>
              </a:ext>
            </a:extLst>
          </p:cNvPr>
          <p:cNvCxnSpPr>
            <a:cxnSpLocks/>
          </p:cNvCxnSpPr>
          <p:nvPr/>
        </p:nvCxnSpPr>
        <p:spPr>
          <a:xfrm flipV="1">
            <a:off x="4412974" y="2286000"/>
            <a:ext cx="4850296" cy="213691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920A-EF07-4232-BE0E-38B175FE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C924B-158C-4020-99EE-E5AEC0A72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Stacks and Return Addresses</a:t>
            </a:r>
          </a:p>
        </p:txBody>
      </p:sp>
    </p:spTree>
    <p:extLst>
      <p:ext uri="{BB962C8B-B14F-4D97-AF65-F5344CB8AC3E}">
        <p14:creationId xmlns:p14="http://schemas.microsoft.com/office/powerpoint/2010/main" val="287076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73A3-4D86-4E8E-AED6-CE5544F8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04B5B-23ED-4A47-8F2C-F82757CD3E6C}"/>
              </a:ext>
            </a:extLst>
          </p:cNvPr>
          <p:cNvSpPr/>
          <p:nvPr/>
        </p:nvSpPr>
        <p:spPr>
          <a:xfrm>
            <a:off x="4581939" y="2108166"/>
            <a:ext cx="2832652" cy="10116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some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52D7C7-E3ED-4554-8C1E-84A22AE54C04}"/>
              </a:ext>
            </a:extLst>
          </p:cNvPr>
          <p:cNvCxnSpPr>
            <a:cxnSpLocks/>
          </p:cNvCxnSpPr>
          <p:nvPr/>
        </p:nvCxnSpPr>
        <p:spPr>
          <a:xfrm flipV="1">
            <a:off x="3031435" y="2979598"/>
            <a:ext cx="1451113" cy="1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274A9B-5E4B-4407-97B8-F1335D2233A7}"/>
              </a:ext>
            </a:extLst>
          </p:cNvPr>
          <p:cNvSpPr txBox="1"/>
          <p:nvPr/>
        </p:nvSpPr>
        <p:spPr>
          <a:xfrm>
            <a:off x="1441175" y="2764154"/>
            <a:ext cx="1808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rbp</a:t>
            </a:r>
            <a:r>
              <a:rPr lang="en-US" sz="2200" dirty="0"/>
              <a:t>, %</a:t>
            </a:r>
            <a:r>
              <a:rPr lang="en-US" sz="2200" dirty="0" err="1"/>
              <a:t>rsp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258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73A3-4D86-4E8E-AED6-CE5544F8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04B5B-23ED-4A47-8F2C-F82757CD3E6C}"/>
              </a:ext>
            </a:extLst>
          </p:cNvPr>
          <p:cNvSpPr/>
          <p:nvPr/>
        </p:nvSpPr>
        <p:spPr>
          <a:xfrm>
            <a:off x="4452730" y="2923174"/>
            <a:ext cx="2832652" cy="10116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some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52D7C7-E3ED-4554-8C1E-84A22AE54C04}"/>
              </a:ext>
            </a:extLst>
          </p:cNvPr>
          <p:cNvCxnSpPr>
            <a:cxnSpLocks/>
          </p:cNvCxnSpPr>
          <p:nvPr/>
        </p:nvCxnSpPr>
        <p:spPr>
          <a:xfrm flipV="1">
            <a:off x="2912165" y="3897211"/>
            <a:ext cx="1451113" cy="1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274A9B-5E4B-4407-97B8-F1335D2233A7}"/>
              </a:ext>
            </a:extLst>
          </p:cNvPr>
          <p:cNvSpPr txBox="1"/>
          <p:nvPr/>
        </p:nvSpPr>
        <p:spPr>
          <a:xfrm>
            <a:off x="2020957" y="3681767"/>
            <a:ext cx="891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rbp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1C52B-334A-4E59-90D8-00200763C574}"/>
              </a:ext>
            </a:extLst>
          </p:cNvPr>
          <p:cNvSpPr/>
          <p:nvPr/>
        </p:nvSpPr>
        <p:spPr>
          <a:xfrm>
            <a:off x="4452730" y="3934825"/>
            <a:ext cx="2832652" cy="16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i="1" dirty="0"/>
          </a:p>
          <a:p>
            <a:pPr algn="ctr"/>
            <a:endParaRPr lang="en-US" sz="24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804762-1DDB-428F-82EE-D8B481C84EF8}"/>
              </a:ext>
            </a:extLst>
          </p:cNvPr>
          <p:cNvCxnSpPr/>
          <p:nvPr/>
        </p:nvCxnSpPr>
        <p:spPr>
          <a:xfrm>
            <a:off x="7553739" y="3934825"/>
            <a:ext cx="0" cy="1646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A0F803-0AE8-454C-9F09-94611AF67370}"/>
              </a:ext>
            </a:extLst>
          </p:cNvPr>
          <p:cNvSpPr txBox="1"/>
          <p:nvPr/>
        </p:nvSpPr>
        <p:spPr>
          <a:xfrm>
            <a:off x="7692890" y="4573277"/>
            <a:ext cx="11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FF5145-0D23-4948-8973-CE6D394B70C6}"/>
              </a:ext>
            </a:extLst>
          </p:cNvPr>
          <p:cNvCxnSpPr>
            <a:cxnSpLocks/>
          </p:cNvCxnSpPr>
          <p:nvPr/>
        </p:nvCxnSpPr>
        <p:spPr>
          <a:xfrm flipV="1">
            <a:off x="2907195" y="5581062"/>
            <a:ext cx="1451113" cy="1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171C5-C638-4D80-9C9B-CF8902B4ABE6}"/>
              </a:ext>
            </a:extLst>
          </p:cNvPr>
          <p:cNvSpPr txBox="1"/>
          <p:nvPr/>
        </p:nvSpPr>
        <p:spPr>
          <a:xfrm>
            <a:off x="2015987" y="5365618"/>
            <a:ext cx="891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CE4D8-6600-4731-8CD6-BD76B5293556}"/>
              </a:ext>
            </a:extLst>
          </p:cNvPr>
          <p:cNvSpPr txBox="1"/>
          <p:nvPr/>
        </p:nvSpPr>
        <p:spPr>
          <a:xfrm>
            <a:off x="7285382" y="1046104"/>
            <a:ext cx="326003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sub 0x30, %</a:t>
            </a:r>
            <a:r>
              <a:rPr lang="en-US" sz="2400" dirty="0" err="1">
                <a:latin typeface="Consolas" panose="020B0609020204030204" pitchFamily="49" charset="0"/>
              </a:rPr>
              <a:t>rsp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68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73A3-4D86-4E8E-AED6-CE5544F8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04B5B-23ED-4A47-8F2C-F82757CD3E6C}"/>
              </a:ext>
            </a:extLst>
          </p:cNvPr>
          <p:cNvSpPr/>
          <p:nvPr/>
        </p:nvSpPr>
        <p:spPr>
          <a:xfrm>
            <a:off x="4452730" y="2312049"/>
            <a:ext cx="2832652" cy="10116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some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52D7C7-E3ED-4554-8C1E-84A22AE54C04}"/>
              </a:ext>
            </a:extLst>
          </p:cNvPr>
          <p:cNvCxnSpPr>
            <a:cxnSpLocks/>
          </p:cNvCxnSpPr>
          <p:nvPr/>
        </p:nvCxnSpPr>
        <p:spPr>
          <a:xfrm flipV="1">
            <a:off x="2907195" y="3279896"/>
            <a:ext cx="1451113" cy="1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274A9B-5E4B-4407-97B8-F1335D2233A7}"/>
              </a:ext>
            </a:extLst>
          </p:cNvPr>
          <p:cNvSpPr txBox="1"/>
          <p:nvPr/>
        </p:nvSpPr>
        <p:spPr>
          <a:xfrm>
            <a:off x="2015987" y="3097265"/>
            <a:ext cx="891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rbp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1C52B-334A-4E59-90D8-00200763C574}"/>
              </a:ext>
            </a:extLst>
          </p:cNvPr>
          <p:cNvSpPr/>
          <p:nvPr/>
        </p:nvSpPr>
        <p:spPr>
          <a:xfrm>
            <a:off x="4452730" y="3934825"/>
            <a:ext cx="2832652" cy="16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i="1" dirty="0"/>
          </a:p>
          <a:p>
            <a:pPr algn="ctr"/>
            <a:r>
              <a:rPr lang="en-US" sz="2400" i="1" dirty="0" err="1"/>
              <a:t>buf</a:t>
            </a:r>
            <a:endParaRPr lang="en-US" sz="24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804762-1DDB-428F-82EE-D8B481C84EF8}"/>
              </a:ext>
            </a:extLst>
          </p:cNvPr>
          <p:cNvCxnSpPr>
            <a:cxnSpLocks/>
          </p:cNvCxnSpPr>
          <p:nvPr/>
        </p:nvCxnSpPr>
        <p:spPr>
          <a:xfrm>
            <a:off x="7553739" y="3945061"/>
            <a:ext cx="0" cy="1636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A0F803-0AE8-454C-9F09-94611AF67370}"/>
              </a:ext>
            </a:extLst>
          </p:cNvPr>
          <p:cNvSpPr txBox="1"/>
          <p:nvPr/>
        </p:nvSpPr>
        <p:spPr>
          <a:xfrm>
            <a:off x="7682949" y="4440418"/>
            <a:ext cx="11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 Bytes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FF5145-0D23-4948-8973-CE6D394B70C6}"/>
              </a:ext>
            </a:extLst>
          </p:cNvPr>
          <p:cNvCxnSpPr>
            <a:cxnSpLocks/>
          </p:cNvCxnSpPr>
          <p:nvPr/>
        </p:nvCxnSpPr>
        <p:spPr>
          <a:xfrm flipV="1">
            <a:off x="2907195" y="5581062"/>
            <a:ext cx="1451113" cy="1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171C5-C638-4D80-9C9B-CF8902B4ABE6}"/>
              </a:ext>
            </a:extLst>
          </p:cNvPr>
          <p:cNvSpPr txBox="1"/>
          <p:nvPr/>
        </p:nvSpPr>
        <p:spPr>
          <a:xfrm>
            <a:off x="2015987" y="5365618"/>
            <a:ext cx="891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CE4D8-6600-4731-8CD6-BD76B5293556}"/>
              </a:ext>
            </a:extLst>
          </p:cNvPr>
          <p:cNvSpPr txBox="1"/>
          <p:nvPr/>
        </p:nvSpPr>
        <p:spPr>
          <a:xfrm>
            <a:off x="7285382" y="1046104"/>
            <a:ext cx="43930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sub 0x30, %</a:t>
            </a:r>
            <a:r>
              <a:rPr lang="en-US" sz="2400" dirty="0" err="1">
                <a:latin typeface="Consolas" panose="020B0609020204030204" pitchFamily="49" charset="0"/>
              </a:rPr>
              <a:t>rsp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movl</a:t>
            </a:r>
            <a:r>
              <a:rPr lang="en-US" sz="2400" dirty="0">
                <a:latin typeface="Consolas" panose="020B0609020204030204" pitchFamily="49" charset="0"/>
              </a:rPr>
              <a:t>   $0x48,-0x4(%</a:t>
            </a:r>
            <a:r>
              <a:rPr lang="en-US" sz="2400" dirty="0" err="1">
                <a:latin typeface="Consolas" panose="020B0609020204030204" pitchFamily="49" charset="0"/>
              </a:rPr>
              <a:t>rbp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404FE-FCA7-411D-8B14-157F3B812F39}"/>
              </a:ext>
            </a:extLst>
          </p:cNvPr>
          <p:cNvSpPr/>
          <p:nvPr/>
        </p:nvSpPr>
        <p:spPr>
          <a:xfrm>
            <a:off x="4452729" y="3323700"/>
            <a:ext cx="2832647" cy="621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my_number</a:t>
            </a:r>
            <a:endParaRPr lang="en-US" sz="2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DF59D0-33A5-44A1-A53F-92D9594CCE2A}"/>
              </a:ext>
            </a:extLst>
          </p:cNvPr>
          <p:cNvCxnSpPr/>
          <p:nvPr/>
        </p:nvCxnSpPr>
        <p:spPr>
          <a:xfrm>
            <a:off x="8020878" y="3299775"/>
            <a:ext cx="0" cy="725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9328C1-2C81-4F0F-87F0-96F226EE76F3}"/>
              </a:ext>
            </a:extLst>
          </p:cNvPr>
          <p:cNvSpPr txBox="1"/>
          <p:nvPr/>
        </p:nvSpPr>
        <p:spPr>
          <a:xfrm>
            <a:off x="8249478" y="3416043"/>
            <a:ext cx="11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161484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3EE5-68DB-4FBA-AED5-B9848B4C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exploit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3961-EBC3-4452-892F-CE767006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</a:t>
            </a:r>
          </a:p>
          <a:p>
            <a:pPr lvl="1"/>
            <a:r>
              <a:rPr lang="en-US" dirty="0"/>
              <a:t>Overflow </a:t>
            </a:r>
            <a:r>
              <a:rPr lang="en-US" dirty="0" err="1"/>
              <a:t>buf</a:t>
            </a:r>
            <a:endParaRPr lang="en-US" dirty="0"/>
          </a:p>
          <a:p>
            <a:pPr lvl="1"/>
            <a:r>
              <a:rPr lang="en-US" dirty="0"/>
              <a:t>How many bytes of data?</a:t>
            </a:r>
          </a:p>
          <a:p>
            <a:pPr lvl="1"/>
            <a:r>
              <a:rPr lang="en-US" dirty="0"/>
              <a:t>Can you use any character?</a:t>
            </a:r>
          </a:p>
          <a:p>
            <a:endParaRPr lang="en-US" dirty="0"/>
          </a:p>
          <a:p>
            <a:r>
              <a:rPr lang="en-US" dirty="0"/>
              <a:t>Task 2:</a:t>
            </a:r>
          </a:p>
          <a:p>
            <a:pPr lvl="1"/>
            <a:r>
              <a:rPr lang="en-US" dirty="0"/>
              <a:t>Change value of </a:t>
            </a:r>
            <a:r>
              <a:rPr lang="en-US" i="1" dirty="0" err="1"/>
              <a:t>my_num</a:t>
            </a:r>
            <a:r>
              <a:rPr lang="en-US" i="1" dirty="0"/>
              <a:t> </a:t>
            </a:r>
            <a:r>
              <a:rPr lang="en-US" dirty="0"/>
              <a:t>to 449 or 0x01C1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015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A3B7-5856-46A9-AFFD-C13F3120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884F-ACB7-498C-B0C0-092A54C4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exploit string for the number 0xABCD10EF</a:t>
            </a:r>
          </a:p>
          <a:p>
            <a:pPr lvl="1"/>
            <a:r>
              <a:rPr lang="en-US" dirty="0"/>
              <a:t>Tip: LSB goes to the lowest address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Exploit string: </a:t>
            </a:r>
            <a:r>
              <a:rPr lang="en-US" dirty="0">
                <a:solidFill>
                  <a:srgbClr val="FF0000"/>
                </a:solidFill>
              </a:rPr>
              <a:t>EF 10 CD AB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Demo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5179-FCEA-49DA-81C4-53C5BFDE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C3DA-FE29-4BF5-B2B6-53B20E82F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Overflow the buffer to </a:t>
            </a:r>
            <a:r>
              <a:rPr lang="en-US" dirty="0">
                <a:highlight>
                  <a:srgbClr val="FFFF00"/>
                </a:highlight>
              </a:rPr>
              <a:t>overwrite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the return 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51772-E94F-4DDC-B42A-80990BACE8A6}"/>
              </a:ext>
            </a:extLst>
          </p:cNvPr>
          <p:cNvSpPr/>
          <p:nvPr/>
        </p:nvSpPr>
        <p:spPr>
          <a:xfrm>
            <a:off x="6818243" y="3717235"/>
            <a:ext cx="2832652" cy="16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i="1" dirty="0"/>
          </a:p>
          <a:p>
            <a:pPr algn="ctr"/>
            <a:r>
              <a:rPr lang="en-US" sz="2400" i="1" dirty="0" err="1"/>
              <a:t>buf</a:t>
            </a:r>
            <a:endParaRPr lang="en-US" sz="2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E1597-5BC1-4350-B0CA-2A4F54139463}"/>
              </a:ext>
            </a:extLst>
          </p:cNvPr>
          <p:cNvSpPr/>
          <p:nvPr/>
        </p:nvSpPr>
        <p:spPr>
          <a:xfrm>
            <a:off x="6818242" y="3106110"/>
            <a:ext cx="2832647" cy="621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my_number</a:t>
            </a:r>
            <a:endParaRPr lang="en-US" sz="2400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1078B0-1D50-4C6A-9947-7495C1B32DEA}"/>
              </a:ext>
            </a:extLst>
          </p:cNvPr>
          <p:cNvCxnSpPr/>
          <p:nvPr/>
        </p:nvCxnSpPr>
        <p:spPr>
          <a:xfrm>
            <a:off x="10118034" y="3106110"/>
            <a:ext cx="0" cy="2315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724418-E2A4-448F-8F46-822AFD8CB0F8}"/>
              </a:ext>
            </a:extLst>
          </p:cNvPr>
          <p:cNvSpPr txBox="1"/>
          <p:nvPr/>
        </p:nvSpPr>
        <p:spPr>
          <a:xfrm>
            <a:off x="10247245" y="4217187"/>
            <a:ext cx="19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read_my_number</a:t>
            </a:r>
            <a:r>
              <a:rPr lang="en-US" i="1" dirty="0"/>
              <a:t> </a:t>
            </a:r>
            <a:r>
              <a:rPr lang="en-US" dirty="0"/>
              <a:t>(callee)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88E49-75AF-4ED1-A116-3367D595968E}"/>
              </a:ext>
            </a:extLst>
          </p:cNvPr>
          <p:cNvSpPr/>
          <p:nvPr/>
        </p:nvSpPr>
        <p:spPr>
          <a:xfrm>
            <a:off x="6818236" y="2479631"/>
            <a:ext cx="2832647" cy="621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highlight>
                  <a:srgbClr val="FFFF00"/>
                </a:highlight>
              </a:rPr>
              <a:t>return address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037BB-983F-4EDF-8AA0-7749AAB183B0}"/>
              </a:ext>
            </a:extLst>
          </p:cNvPr>
          <p:cNvSpPr/>
          <p:nvPr/>
        </p:nvSpPr>
        <p:spPr>
          <a:xfrm>
            <a:off x="6818236" y="816397"/>
            <a:ext cx="2832652" cy="16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i="1" dirty="0"/>
          </a:p>
          <a:p>
            <a:pPr algn="ctr"/>
            <a:endParaRPr lang="en-US" sz="24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89EF2-6B12-425D-A82A-C249E591F484}"/>
              </a:ext>
            </a:extLst>
          </p:cNvPr>
          <p:cNvCxnSpPr>
            <a:cxnSpLocks/>
          </p:cNvCxnSpPr>
          <p:nvPr/>
        </p:nvCxnSpPr>
        <p:spPr>
          <a:xfrm>
            <a:off x="10157791" y="809025"/>
            <a:ext cx="0" cy="16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C72F2A-5C29-4CCE-8418-047D533FA076}"/>
              </a:ext>
            </a:extLst>
          </p:cNvPr>
          <p:cNvSpPr txBox="1"/>
          <p:nvPr/>
        </p:nvSpPr>
        <p:spPr>
          <a:xfrm>
            <a:off x="10381422" y="1321356"/>
            <a:ext cx="194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main (caller)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17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60639F-FFA3-4B70-8CA1-2F09CE3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DBDF0-3A76-4283-B56F-EBD8F3A2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overwrite the return address with??</a:t>
            </a:r>
          </a:p>
          <a:p>
            <a:pPr lvl="1"/>
            <a:r>
              <a:rPr lang="en-US" dirty="0"/>
              <a:t>Address of function hack()</a:t>
            </a:r>
          </a:p>
          <a:p>
            <a:pPr lvl="2"/>
            <a:r>
              <a:rPr lang="en-US" sz="2200" dirty="0"/>
              <a:t>How to get this??</a:t>
            </a:r>
          </a:p>
          <a:p>
            <a:endParaRPr lang="en-US" sz="3000" dirty="0"/>
          </a:p>
          <a:p>
            <a:r>
              <a:rPr lang="en-US" sz="3000" dirty="0"/>
              <a:t>How big should our exploit string be?</a:t>
            </a:r>
          </a:p>
          <a:p>
            <a:pPr lvl="1"/>
            <a:r>
              <a:rPr lang="en-US" sz="2600" dirty="0"/>
              <a:t>Is it 48 + 8 Bytes??</a:t>
            </a:r>
          </a:p>
          <a:p>
            <a:pPr lvl="1"/>
            <a:r>
              <a:rPr lang="en-US" sz="2600" dirty="0"/>
              <a:t>You need to find out using </a:t>
            </a:r>
            <a:r>
              <a:rPr lang="en-US" sz="2600" dirty="0" err="1"/>
              <a:t>gdb</a:t>
            </a:r>
            <a:r>
              <a:rPr lang="en-US" sz="2600" dirty="0"/>
              <a:t>. </a:t>
            </a:r>
          </a:p>
          <a:p>
            <a:pPr lvl="2"/>
            <a:r>
              <a:rPr lang="en-US" sz="2200" dirty="0"/>
              <a:t>Use </a:t>
            </a:r>
            <a:r>
              <a:rPr lang="en-US" sz="2200" b="1" i="1" dirty="0"/>
              <a:t>x /10gx $</a:t>
            </a:r>
            <a:r>
              <a:rPr lang="en-US" sz="2200" b="1" i="1" dirty="0" err="1"/>
              <a:t>rsp</a:t>
            </a:r>
            <a:r>
              <a:rPr lang="en-US" sz="2200" dirty="0"/>
              <a:t> inside </a:t>
            </a:r>
            <a:r>
              <a:rPr lang="en-US" sz="2200" dirty="0" err="1"/>
              <a:t>gdb</a:t>
            </a:r>
            <a:r>
              <a:rPr lang="en-US" sz="2200" dirty="0"/>
              <a:t> to look at the contents of the stack</a:t>
            </a:r>
            <a:endParaRPr lang="en-US" sz="2200" b="1" i="1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96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C61722-146D-463E-9E7D-E360B4E0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34A3C6-9A23-4D9F-8E61-653932E00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2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30AB-F729-4E32-BD83-93C3768C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Injection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FF979-E562-4B12-997D-59052F351EE6}"/>
              </a:ext>
            </a:extLst>
          </p:cNvPr>
          <p:cNvSpPr/>
          <p:nvPr/>
        </p:nvSpPr>
        <p:spPr>
          <a:xfrm>
            <a:off x="6818243" y="3717235"/>
            <a:ext cx="2832652" cy="16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buf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7612A-3CDA-4B36-AAC7-0FACDCAB3C77}"/>
              </a:ext>
            </a:extLst>
          </p:cNvPr>
          <p:cNvSpPr/>
          <p:nvPr/>
        </p:nvSpPr>
        <p:spPr>
          <a:xfrm>
            <a:off x="6818242" y="3106110"/>
            <a:ext cx="2832647" cy="621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my_number</a:t>
            </a:r>
            <a:endParaRPr lang="en-US" sz="2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2BDE3-E424-4A8A-9AF3-010F85645BFA}"/>
              </a:ext>
            </a:extLst>
          </p:cNvPr>
          <p:cNvSpPr/>
          <p:nvPr/>
        </p:nvSpPr>
        <p:spPr>
          <a:xfrm>
            <a:off x="6818236" y="2479631"/>
            <a:ext cx="2832647" cy="621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ret = starting address of </a:t>
            </a:r>
            <a:r>
              <a:rPr lang="en-US" i="1" dirty="0" err="1">
                <a:solidFill>
                  <a:srgbClr val="FF0000"/>
                </a:solidFill>
              </a:rPr>
              <a:t>buf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281F8-1868-4FD3-A75B-EE4F851AAC97}"/>
              </a:ext>
            </a:extLst>
          </p:cNvPr>
          <p:cNvSpPr/>
          <p:nvPr/>
        </p:nvSpPr>
        <p:spPr>
          <a:xfrm>
            <a:off x="6818236" y="816397"/>
            <a:ext cx="2832652" cy="16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i="1" dirty="0"/>
          </a:p>
          <a:p>
            <a:pPr algn="ctr"/>
            <a:endParaRPr lang="en-US" sz="2400" i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663B98-E8FB-4AC5-B55F-ED10A0826D90}"/>
              </a:ext>
            </a:extLst>
          </p:cNvPr>
          <p:cNvGrpSpPr/>
          <p:nvPr/>
        </p:nvGrpSpPr>
        <p:grpSpPr>
          <a:xfrm>
            <a:off x="5774635" y="3011557"/>
            <a:ext cx="1043601" cy="2236304"/>
            <a:chOff x="5774635" y="3011557"/>
            <a:chExt cx="1043601" cy="223630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E599361-559A-4F44-92C0-43338D2F8977}"/>
                </a:ext>
              </a:extLst>
            </p:cNvPr>
            <p:cNvCxnSpPr>
              <a:cxnSpLocks/>
            </p:cNvCxnSpPr>
            <p:nvPr/>
          </p:nvCxnSpPr>
          <p:spPr>
            <a:xfrm>
              <a:off x="5784574" y="5247861"/>
              <a:ext cx="924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724D24-F265-40B6-852F-EEDCD09D4331}"/>
                </a:ext>
              </a:extLst>
            </p:cNvPr>
            <p:cNvCxnSpPr>
              <a:cxnSpLocks/>
            </p:cNvCxnSpPr>
            <p:nvPr/>
          </p:nvCxnSpPr>
          <p:spPr>
            <a:xfrm>
              <a:off x="5774635" y="3011557"/>
              <a:ext cx="1" cy="2206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1736FE-77DE-49F3-84EC-023BB6233C2D}"/>
                </a:ext>
              </a:extLst>
            </p:cNvPr>
            <p:cNvCxnSpPr>
              <a:cxnSpLocks/>
            </p:cNvCxnSpPr>
            <p:nvPr/>
          </p:nvCxnSpPr>
          <p:spPr>
            <a:xfrm>
              <a:off x="5774635" y="3011557"/>
              <a:ext cx="104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412D4E9-8685-4C9E-9E8F-D62812D2C279}"/>
              </a:ext>
            </a:extLst>
          </p:cNvPr>
          <p:cNvSpPr txBox="1"/>
          <p:nvPr/>
        </p:nvSpPr>
        <p:spPr>
          <a:xfrm>
            <a:off x="6818231" y="4982072"/>
            <a:ext cx="28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Assembly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2A53E-6AF4-49C5-A645-2603C0C6286E}"/>
              </a:ext>
            </a:extLst>
          </p:cNvPr>
          <p:cNvCxnSpPr/>
          <p:nvPr/>
        </p:nvCxnSpPr>
        <p:spPr>
          <a:xfrm>
            <a:off x="10068339" y="2462634"/>
            <a:ext cx="0" cy="290083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AB908F-54BD-411F-BECA-A9C91D58699C}"/>
              </a:ext>
            </a:extLst>
          </p:cNvPr>
          <p:cNvSpPr txBox="1"/>
          <p:nvPr/>
        </p:nvSpPr>
        <p:spPr>
          <a:xfrm>
            <a:off x="10495722" y="3429000"/>
            <a:ext cx="1401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up this entire space using your exploit code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445A0-D742-4A82-AACA-53A9627405DE}"/>
              </a:ext>
            </a:extLst>
          </p:cNvPr>
          <p:cNvSpPr txBox="1"/>
          <p:nvPr/>
        </p:nvSpPr>
        <p:spPr>
          <a:xfrm>
            <a:off x="914400" y="2037522"/>
            <a:ext cx="3955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the return address with address of </a:t>
            </a:r>
            <a:r>
              <a:rPr lang="en-US" sz="2400" dirty="0" err="1"/>
              <a:t>buf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Insert assembly code in the </a:t>
            </a:r>
            <a:r>
              <a:rPr lang="en-US" sz="2400" dirty="0" err="1"/>
              <a:t>buf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71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FF45-68BC-473D-AE1B-B9F2CA48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Address of </a:t>
            </a:r>
            <a:r>
              <a:rPr lang="en-US" dirty="0" err="1"/>
              <a:t>buf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BA2D-DC14-47CD-AF3D-AD9EDAB2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to get the address of </a:t>
            </a:r>
            <a:r>
              <a:rPr lang="en-US" dirty="0" err="1"/>
              <a:t>buf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Approach 1:</a:t>
            </a:r>
          </a:p>
          <a:p>
            <a:pPr lvl="1"/>
            <a:r>
              <a:rPr lang="en-US" dirty="0"/>
              <a:t>What is the value of %</a:t>
            </a:r>
            <a:r>
              <a:rPr lang="en-US" dirty="0" err="1"/>
              <a:t>rbp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many bytes was allocated in the stack?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2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45EF4271-8F90-4C7F-9FEF-564E09B73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1" y="377687"/>
            <a:ext cx="7616299" cy="4601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C21BE-8D70-40DC-A2BE-A33EC1E34AA5}"/>
              </a:ext>
            </a:extLst>
          </p:cNvPr>
          <p:cNvSpPr txBox="1"/>
          <p:nvPr/>
        </p:nvSpPr>
        <p:spPr>
          <a:xfrm>
            <a:off x="8517835" y="3140765"/>
            <a:ext cx="23953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to function echo() pushes the return address 4006c3 to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F2E9BE-FD1A-4918-AEED-AE67374146EA}"/>
              </a:ext>
            </a:extLst>
          </p:cNvPr>
          <p:cNvCxnSpPr>
            <a:stCxn id="7" idx="1"/>
          </p:cNvCxnSpPr>
          <p:nvPr/>
        </p:nvCxnSpPr>
        <p:spPr>
          <a:xfrm flipH="1">
            <a:off x="6957391" y="3740930"/>
            <a:ext cx="1560444" cy="38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AC464-D36C-478C-AE15-6CAA9C7A8CEC}"/>
              </a:ext>
            </a:extLst>
          </p:cNvPr>
          <p:cNvSpPr txBox="1"/>
          <p:nvPr/>
        </p:nvSpPr>
        <p:spPr>
          <a:xfrm>
            <a:off x="8517835" y="1143000"/>
            <a:ext cx="211703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echo() finishes execution, the  return address 4006c3 is popped from the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415E19-4FC9-4191-AC16-088D0B4C5005}"/>
              </a:ext>
            </a:extLst>
          </p:cNvPr>
          <p:cNvCxnSpPr>
            <a:stCxn id="10" idx="1"/>
          </p:cNvCxnSpPr>
          <p:nvPr/>
        </p:nvCxnSpPr>
        <p:spPr>
          <a:xfrm flipH="1">
            <a:off x="5039139" y="1881664"/>
            <a:ext cx="3478696" cy="84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17124E8-3BC3-4898-8944-97480932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"Buffer Overflow"</a:t>
            </a:r>
          </a:p>
        </p:txBody>
      </p:sp>
    </p:spTree>
    <p:extLst>
      <p:ext uri="{BB962C8B-B14F-4D97-AF65-F5344CB8AC3E}">
        <p14:creationId xmlns:p14="http://schemas.microsoft.com/office/powerpoint/2010/main" val="5977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8C8B-D214-4C1D-AA35-E8F33675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hack()</a:t>
            </a:r>
            <a:endParaRPr lang="en-US" dirty="0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D1ABF347-62BB-48A8-93DA-9B3854EDB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81" y="2301141"/>
            <a:ext cx="9341628" cy="1325562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53772942-73FD-4450-A6EB-0FBD10761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56" y="3517003"/>
            <a:ext cx="8611346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8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632C-868F-41F8-8650-D7C1EFA7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Insert Assembly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1E96-864B-4BB5-B4B6-1364024A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What should your assembly code do?</a:t>
            </a:r>
          </a:p>
          <a:p>
            <a:pPr lvl="1"/>
            <a:r>
              <a:rPr lang="en-US" dirty="0"/>
              <a:t>Call hack() by passing the argument COOKIE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is COOKIE?</a:t>
            </a:r>
          </a:p>
          <a:p>
            <a:pPr lvl="2"/>
            <a:r>
              <a:rPr lang="en-US" dirty="0"/>
              <a:t>Read the x86 code of hack – Demo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write the assembly for calling hack??</a:t>
            </a:r>
          </a:p>
          <a:p>
            <a:pPr lvl="2"/>
            <a:r>
              <a:rPr lang="en-US" dirty="0"/>
              <a:t>DO NOT use </a:t>
            </a:r>
            <a:r>
              <a:rPr lang="en-US" b="1" dirty="0"/>
              <a:t>call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 err="1"/>
              <a:t>jmp</a:t>
            </a:r>
            <a:r>
              <a:rPr lang="en-US" dirty="0"/>
              <a:t> instruction</a:t>
            </a:r>
          </a:p>
          <a:p>
            <a:pPr lvl="2"/>
            <a:r>
              <a:rPr lang="en-US" dirty="0"/>
              <a:t>Instead use </a:t>
            </a:r>
            <a:r>
              <a:rPr lang="en-US" b="1" dirty="0"/>
              <a:t>ret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2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632C-868F-41F8-8650-D7C1EFA7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Insert Assembly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1E96-864B-4BB5-B4B6-1364024A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What should your assembly code do?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Push the return address of hack to the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Put the value COOKIE in the correct register</a:t>
            </a:r>
          </a:p>
          <a:p>
            <a:pPr lvl="2"/>
            <a:r>
              <a:rPr lang="en-US" dirty="0"/>
              <a:t>Remember which registers are used for passing arguments??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Finally, return to the address of hack</a:t>
            </a:r>
          </a:p>
        </p:txBody>
      </p:sp>
    </p:spTree>
    <p:extLst>
      <p:ext uri="{BB962C8B-B14F-4D97-AF65-F5344CB8AC3E}">
        <p14:creationId xmlns:p14="http://schemas.microsoft.com/office/powerpoint/2010/main" val="224117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1E5B-1D38-4547-9981-6DC7BBD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Converting from x86 to 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41E8-9606-4F30-9601-8D05F851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cannot insert x86 code directly to the stack</a:t>
            </a:r>
          </a:p>
          <a:p>
            <a:pPr lvl="1"/>
            <a:r>
              <a:rPr lang="en-US" dirty="0"/>
              <a:t>Convert it to machine code</a:t>
            </a:r>
          </a:p>
          <a:p>
            <a:pPr lvl="1"/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2487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(10, 20);</a:t>
            </a:r>
            <a:r>
              <a:rPr lang="en-US" sz="2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F80994-08E6-4ED1-BF53-8FB87ACA8BC7}"/>
              </a:ext>
            </a:extLst>
          </p:cNvPr>
          <p:cNvCxnSpPr/>
          <p:nvPr/>
        </p:nvCxnSpPr>
        <p:spPr>
          <a:xfrm>
            <a:off x="679836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42D35E-2AE8-446B-BACB-3F9606A0F731}"/>
              </a:ext>
            </a:extLst>
          </p:cNvPr>
          <p:cNvSpPr txBox="1"/>
          <p:nvPr/>
        </p:nvSpPr>
        <p:spPr>
          <a:xfrm>
            <a:off x="624840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7F272-7EB2-44B7-8450-8ED2666829A4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DD2F15-8106-413B-8B14-B5EDD11114B5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5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7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(int x, int y)</a:t>
            </a:r>
            <a:r>
              <a:rPr lang="en-US" sz="2400" dirty="0">
                <a:latin typeface="Consolas" panose="020B0609020204030204" pitchFamily="49" charset="0"/>
              </a:rPr>
              <a:t>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3419061" y="3588027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double_sum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9722AE4-0C77-4FD2-A541-FC370D7D1C1E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6116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18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2693504" y="2214078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579908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556698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E556F-8898-4D78-9B5F-75688C9DFA7B}"/>
              </a:ext>
            </a:extLst>
          </p:cNvPr>
          <p:cNvSpPr/>
          <p:nvPr/>
        </p:nvSpPr>
        <p:spPr>
          <a:xfrm>
            <a:off x="7364896" y="4167118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</a:t>
            </a:r>
            <a:r>
              <a:rPr lang="en-US" dirty="0" err="1"/>
              <a:t>double_sum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CE4C97-738E-4EE9-BC40-4DE0EDE336E9}"/>
              </a:ext>
            </a:extLst>
          </p:cNvPr>
          <p:cNvSpPr/>
          <p:nvPr/>
        </p:nvSpPr>
        <p:spPr>
          <a:xfrm>
            <a:off x="7364896" y="4776027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60B1AE-4CB8-4445-9F74-288EC5271F7F}"/>
              </a:ext>
            </a:extLst>
          </p:cNvPr>
          <p:cNvSpPr/>
          <p:nvPr/>
        </p:nvSpPr>
        <p:spPr>
          <a:xfrm>
            <a:off x="7364896" y="5382315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E6493-0AF2-47E0-8670-67F9ADD7DFDD}"/>
              </a:ext>
            </a:extLst>
          </p:cNvPr>
          <p:cNvSpPr txBox="1"/>
          <p:nvPr/>
        </p:nvSpPr>
        <p:spPr>
          <a:xfrm>
            <a:off x="10475843" y="5197649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A2D3B-3BA5-4F29-98A3-913770245544}"/>
              </a:ext>
            </a:extLst>
          </p:cNvPr>
          <p:cNvCxnSpPr>
            <a:cxnSpLocks/>
          </p:cNvCxnSpPr>
          <p:nvPr/>
        </p:nvCxnSpPr>
        <p:spPr>
          <a:xfrm>
            <a:off x="10346635" y="4770385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4F94B-0442-471E-A5B1-4FB2569A846B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899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60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584174" y="252022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A7B4F8-752B-4CBE-AEBA-AA2FCC1D7619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336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474844" y="386083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6523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21527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248924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15483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1316260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328444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1200</Words>
  <Application>Microsoft Office PowerPoint</Application>
  <PresentationFormat>Widescreen</PresentationFormat>
  <Paragraphs>299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Assembly Lab, Part 2</vt:lpstr>
      <vt:lpstr>RECAP</vt:lpstr>
      <vt:lpstr>PowerPoint Presentation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Buffer Overflow</vt:lpstr>
      <vt:lpstr>Problem with gets(buf)</vt:lpstr>
      <vt:lpstr>Problem with Gets(buf)</vt:lpstr>
      <vt:lpstr>Stack </vt:lpstr>
      <vt:lpstr>Attack 1</vt:lpstr>
      <vt:lpstr>User Input</vt:lpstr>
      <vt:lpstr>How to prepare exploit1.txt?</vt:lpstr>
      <vt:lpstr>How to prepare exploit1.txt?</vt:lpstr>
      <vt:lpstr>Stack Content</vt:lpstr>
      <vt:lpstr>Code</vt:lpstr>
      <vt:lpstr>Stack Content</vt:lpstr>
      <vt:lpstr>Stack Content</vt:lpstr>
      <vt:lpstr>Stack Content</vt:lpstr>
      <vt:lpstr>How to prepare exploit string?</vt:lpstr>
      <vt:lpstr>Little Endian </vt:lpstr>
      <vt:lpstr>Attack 2</vt:lpstr>
      <vt:lpstr>Important Points</vt:lpstr>
      <vt:lpstr>Attack 3</vt:lpstr>
      <vt:lpstr>Code Injection</vt:lpstr>
      <vt:lpstr>1. Address of buf</vt:lpstr>
      <vt:lpstr>Function hack()</vt:lpstr>
      <vt:lpstr>2. Insert Assembly Code</vt:lpstr>
      <vt:lpstr>2. Insert Assembly Code</vt:lpstr>
      <vt:lpstr>3. Converting from x86 to machine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Lab, Part 2</dc:title>
  <dc:creator>Debarun Das</dc:creator>
  <cp:lastModifiedBy>Debarun Das</cp:lastModifiedBy>
  <cp:revision>97</cp:revision>
  <dcterms:created xsi:type="dcterms:W3CDTF">2021-03-11T11:43:17Z</dcterms:created>
  <dcterms:modified xsi:type="dcterms:W3CDTF">2021-03-11T20:50:15Z</dcterms:modified>
</cp:coreProperties>
</file>