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76" r:id="rId3"/>
    <p:sldId id="275" r:id="rId4"/>
    <p:sldId id="277" r:id="rId5"/>
    <p:sldId id="279" r:id="rId6"/>
    <p:sldId id="278" r:id="rId7"/>
    <p:sldId id="281" r:id="rId8"/>
    <p:sldId id="283" r:id="rId9"/>
    <p:sldId id="280" r:id="rId10"/>
    <p:sldId id="282" r:id="rId11"/>
    <p:sldId id="284" r:id="rId12"/>
    <p:sldId id="286" r:id="rId13"/>
    <p:sldId id="28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7" d="100"/>
          <a:sy n="77" d="100"/>
        </p:scale>
        <p:origin x="88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27A9C-3DA9-461D-B0E5-C963FC035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075D1A-5930-49E1-9B07-03C6308BAB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630D-5FF5-4417-8EB5-E26F5BBDA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85C39-EA0C-4450-A54E-E30E046262E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B8B9F-5586-440F-BFF0-B09DA67FB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63F41-E857-4DF6-A93E-B962D92B0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C4A78-A884-49EA-9E6F-79B681673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5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82FAC-46C6-4EFC-AC2F-DBFE43D23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D8A2E5-6C93-42F4-99EB-0F587D336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5D594-272F-44D4-888E-469B30B65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85C39-EA0C-4450-A54E-E30E046262E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0E38B-380F-490D-BF4B-7EB86D6F8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B3896-230C-46D5-9519-74CFB08D8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C4A78-A884-49EA-9E6F-79B681673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1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43B2F9-0761-4935-8017-349AB041AB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29BD34-8073-411E-B291-6310B07946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DE54D-25C7-43C8-9596-F49FB2C42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85C39-EA0C-4450-A54E-E30E046262E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09DD7-E4E8-4842-AFB6-469BD9E59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43634-332E-4BFF-B82C-9532DD83A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C4A78-A884-49EA-9E6F-79B681673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150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723A3-29C6-479B-BD60-4DA74E11A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58A36-3AF5-41B0-8E80-A1A307828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4E12C-11A8-4427-B32D-C252A8FF4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85C39-EA0C-4450-A54E-E30E046262E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856A5-583C-41DE-AA45-9AFAD64AB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BE18F-385B-4F52-9931-8CA3BEE62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C4A78-A884-49EA-9E6F-79B681673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13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3D591-63B7-445A-B65C-F25A5C862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5E4C5-9352-449C-9E35-B8A3EEBE0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6676A-2772-497A-AEA1-A2B2187B0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85C39-EA0C-4450-A54E-E30E046262E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677B2-0FBE-49A3-948E-14AF107C6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AF1DA-D22A-4AC6-B84F-0E501AF0D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C4A78-A884-49EA-9E6F-79B681673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086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B368F-E7DE-49C8-848B-0C02541DD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D87FC-8F8F-42F5-BE1B-3ADC70F6A4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922585-413E-435C-A092-208D51475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2202B-0161-4295-9F11-616DFAE13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85C39-EA0C-4450-A54E-E30E046262E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11817-CB3B-4E86-9F1E-ADB14BB73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9D2EF-07F4-48E8-A4D0-1095BD5F2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C4A78-A884-49EA-9E6F-79B681673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511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F1523-ACAE-4F22-93E1-CF71EB2AB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D55F7-3ED7-4A88-8F17-30EF01F14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00AD0-F75E-4C60-A461-0150698CA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2EEFBE-7929-48BE-A4E3-2F5CE86208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1FA8CC-4445-4566-A498-7134DCCBB9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A75BF5-E8AE-403C-8DF5-AD1A2A775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85C39-EA0C-4450-A54E-E30E046262E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E285EA-46B8-438C-8D46-2392D66A8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8DE5AA-B90C-41A9-880A-49597F355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C4A78-A884-49EA-9E6F-79B681673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32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35398-93CD-4D60-B24F-A1E818F8D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E04B6B-1D2A-40E7-ACC3-B93CE4BBB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85C39-EA0C-4450-A54E-E30E046262E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B4F8F3-8D13-43B7-B1F4-A92B97954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35DAEE-CBD1-442F-82D8-9ABC140D1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C4A78-A884-49EA-9E6F-79B681673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36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BE567A-DD91-4250-95E0-01A9DA506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85C39-EA0C-4450-A54E-E30E046262E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ECF244-4207-48AC-A28B-AAB77687A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0D36BF-E05C-4002-8BBE-72CFA0A00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C4A78-A884-49EA-9E6F-79B681673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42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91B2F-8606-4296-8AC7-EB9DE0EAF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A4113-ED37-4256-8811-C953075B0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626FF-76D2-4ED7-9AB7-002F69484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8B449D-F664-494B-AC59-1F95BF227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85C39-EA0C-4450-A54E-E30E046262E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D47944-EC55-4295-83D5-47928D2F1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E5F41D-32CB-4674-9CDC-6559EE57D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C4A78-A884-49EA-9E6F-79B681673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64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95645-34D0-4BB9-80A9-A860AF463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894455-5D70-4152-87BA-446F836A4F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421A6B-EEDD-4931-B1B5-8E8788BBE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846404-944D-4600-8C96-698425041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85C39-EA0C-4450-A54E-E30E046262E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E40FC4-88EB-44FD-8067-9D1E86C9F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05AAA7-3731-4937-ACA8-EF372DB94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C4A78-A884-49EA-9E6F-79B681673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58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59B932-AF3D-4C73-9DE3-D4E01B620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00550C-D7DE-47F9-B43A-BACDC8F19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88C2D-5D87-4CD7-A1FC-5741367D92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85C39-EA0C-4450-A54E-E30E046262E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BF4AC-F543-4446-B29A-E71CE078E3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8E3FE-C51E-4977-B9A8-40C5830BA8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C4A78-A884-49EA-9E6F-79B681673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73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playlist?list=PL2_aWCzGMAwLZp6LMUKI3cc7pgGsasm2_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D63537D-6645-4BDD-A3A8-25CE688C82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2D arrays and Pointers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EC21E72-BD64-470F-8BE0-A95A0E9FA3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103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A6CE1D-D510-496E-937A-2F506B45E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and 2D Arrays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C6701AE-F056-4A8A-A803-051EC3D4EF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7930" y="1421296"/>
            <a:ext cx="6967331" cy="52478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int B[2][3] = {</a:t>
            </a:r>
            <a:r>
              <a:rPr lang="en-US" sz="2000" dirty="0">
                <a:highlight>
                  <a:srgbClr val="FFFF00"/>
                </a:highlight>
                <a:latin typeface="Consolas" panose="020B0609020204030204" pitchFamily="49" charset="0"/>
              </a:rPr>
              <a:t>{1,2,3}</a:t>
            </a:r>
            <a:r>
              <a:rPr lang="en-US" sz="2000" dirty="0">
                <a:latin typeface="Consolas" panose="020B0609020204030204" pitchFamily="49" charset="0"/>
              </a:rPr>
              <a:t>,</a:t>
            </a:r>
            <a:r>
              <a:rPr lang="en-US" sz="2000" dirty="0">
                <a:highlight>
                  <a:srgbClr val="00FF00"/>
                </a:highlight>
                <a:latin typeface="Consolas" panose="020B0609020204030204" pitchFamily="49" charset="0"/>
              </a:rPr>
              <a:t>{9,8,7}</a:t>
            </a:r>
            <a:r>
              <a:rPr lang="en-US" sz="2000" dirty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//B[0] and B[1] are 1D arrays of 3 integers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int *p = B;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//Compilation error. B is a pointer to 1D array of 3 integers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int *p[3] = B; //Correct</a:t>
            </a: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(“%d\n”, B);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//200 or &amp;B[0]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(“%d\n”, *B);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//B[0] or &amp;B[0][0] or 200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(“%d\n”, B + 1);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//212 or &amp;B[1]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(%d\n”, *(B+1) + 2);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//&amp;B[1][0]+2 = 220 </a:t>
            </a:r>
            <a:b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endParaRPr lang="en-U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(%d\n”, *(*B+1));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//*(*B+1)=*(*(&amp;B[0])+1)= *(&amp;B[0][0]+1*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(int)) = *(&amp;B[0][1])= B[0][1]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01BF601-1FE0-4697-A29D-521CF5A9C067}"/>
              </a:ext>
            </a:extLst>
          </p:cNvPr>
          <p:cNvGrpSpPr/>
          <p:nvPr/>
        </p:nvGrpSpPr>
        <p:grpSpPr>
          <a:xfrm>
            <a:off x="7711107" y="1812901"/>
            <a:ext cx="4593536" cy="3737182"/>
            <a:chOff x="7711107" y="1812901"/>
            <a:chExt cx="4593536" cy="373718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2C92D9E-2A5E-4B8C-8352-2C1E42B930CB}"/>
                </a:ext>
              </a:extLst>
            </p:cNvPr>
            <p:cNvSpPr txBox="1"/>
            <p:nvPr/>
          </p:nvSpPr>
          <p:spPr>
            <a:xfrm>
              <a:off x="7711107" y="3698879"/>
              <a:ext cx="556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216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259BA0F-B205-48E9-96DB-AEC74FEB3550}"/>
                </a:ext>
              </a:extLst>
            </p:cNvPr>
            <p:cNvGrpSpPr/>
            <p:nvPr/>
          </p:nvGrpSpPr>
          <p:grpSpPr>
            <a:xfrm>
              <a:off x="7711107" y="1812901"/>
              <a:ext cx="4593536" cy="3737182"/>
              <a:chOff x="7154516" y="1796843"/>
              <a:chExt cx="4593536" cy="3737182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EDBCDBE3-4B9D-46B7-8054-979913BE984F}"/>
                  </a:ext>
                </a:extLst>
              </p:cNvPr>
              <p:cNvGrpSpPr/>
              <p:nvPr/>
            </p:nvGrpSpPr>
            <p:grpSpPr>
              <a:xfrm>
                <a:off x="7154516" y="1796843"/>
                <a:ext cx="2647120" cy="3737182"/>
                <a:chOff x="7154516" y="1796843"/>
                <a:chExt cx="2647120" cy="3737182"/>
              </a:xfrm>
            </p:grpSpPr>
            <p:graphicFrame>
              <p:nvGraphicFramePr>
                <p:cNvPr id="9" name="Table 8">
                  <a:extLst>
                    <a:ext uri="{FF2B5EF4-FFF2-40B4-BE49-F238E27FC236}">
                      <a16:creationId xmlns:a16="http://schemas.microsoft.com/office/drawing/2014/main" id="{7EE48D6D-B9F6-46CE-B970-D6C49E87A65D}"/>
                    </a:ext>
                  </a:extLst>
                </p:cNvPr>
                <p:cNvGraphicFramePr>
                  <a:graphicFrameLocks/>
                </p:cNvGraphicFramePr>
                <p:nvPr/>
              </p:nvGraphicFramePr>
              <p:xfrm>
                <a:off x="7711107" y="1848675"/>
                <a:ext cx="2090529" cy="3685350"/>
              </p:xfrm>
              <a:graphic>
                <a:graphicData uri="http://schemas.openxmlformats.org/drawingml/2006/table">
                  <a:tbl>
                    <a:tblPr firstRow="1" bandRow="1">
                      <a:tableStyleId>{5940675A-B579-460E-94D1-54222C63F5DA}</a:tableStyleId>
                    </a:tblPr>
                    <a:tblGrid>
                      <a:gridCol w="2090529">
                        <a:extLst>
                          <a:ext uri="{9D8B030D-6E8A-4147-A177-3AD203B41FA5}">
                            <a16:colId xmlns:a16="http://schemas.microsoft.com/office/drawing/2014/main" val="3751962984"/>
                          </a:ext>
                        </a:extLst>
                      </a:gridCol>
                    </a:tblGrid>
                    <a:tr h="368535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1" dirty="0"/>
                              <a:t>…</a:t>
                            </a:r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821525120"/>
                        </a:ext>
                      </a:extLst>
                    </a:tr>
                    <a:tr h="368535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252294783"/>
                        </a:ext>
                      </a:extLst>
                    </a:tr>
                    <a:tr h="368535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529208126"/>
                        </a:ext>
                      </a:extLst>
                    </a:tr>
                    <a:tr h="368535">
                      <a:tc>
                        <a:txBody>
                          <a:bodyPr/>
                          <a:lstStyle/>
                          <a:p>
                            <a:pPr algn="ctr"/>
                            <a:endParaRPr lang="en-US" strike="noStrike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611800041"/>
                        </a:ext>
                      </a:extLst>
                    </a:tr>
                    <a:tr h="368535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/>
                              <a:t>7</a:t>
                            </a:r>
                          </a:p>
                        </a:txBody>
                        <a:tcPr>
                          <a:solidFill>
                            <a:srgbClr val="92D050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273072880"/>
                        </a:ext>
                      </a:extLst>
                    </a:tr>
                    <a:tr h="368535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/>
                              <a:t>8</a:t>
                            </a:r>
                          </a:p>
                        </a:txBody>
                        <a:tcPr>
                          <a:solidFill>
                            <a:srgbClr val="92D050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10059356"/>
                        </a:ext>
                      </a:extLst>
                    </a:tr>
                    <a:tr h="368535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/>
                              <a:t>9</a:t>
                            </a:r>
                          </a:p>
                        </a:txBody>
                        <a:tcPr>
                          <a:solidFill>
                            <a:srgbClr val="92D050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52348633"/>
                        </a:ext>
                      </a:extLst>
                    </a:tr>
                    <a:tr h="368535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/>
                              <a:t>3</a:t>
                            </a:r>
                          </a:p>
                        </a:txBody>
                        <a:tcPr>
                          <a:solidFill>
                            <a:srgbClr val="FFFF00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713676246"/>
                        </a:ext>
                      </a:extLst>
                    </a:tr>
                    <a:tr h="368535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/>
                              <a:t>2</a:t>
                            </a:r>
                          </a:p>
                        </a:txBody>
                        <a:tcPr>
                          <a:solidFill>
                            <a:srgbClr val="FFFF00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571026542"/>
                        </a:ext>
                      </a:extLst>
                    </a:tr>
                    <a:tr h="368535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/>
                              <a:t>1</a:t>
                            </a:r>
                          </a:p>
                        </a:txBody>
                        <a:tcPr>
                          <a:solidFill>
                            <a:srgbClr val="FFFF00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488293376"/>
                        </a:ext>
                      </a:extLst>
                    </a:tr>
                  </a:tbl>
                </a:graphicData>
              </a:graphic>
            </p:graphicFrame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CBF96410-1FB1-4464-ABFB-0A9A6C6E4E22}"/>
                    </a:ext>
                  </a:extLst>
                </p:cNvPr>
                <p:cNvGrpSpPr/>
                <p:nvPr/>
              </p:nvGrpSpPr>
              <p:grpSpPr>
                <a:xfrm>
                  <a:off x="7154516" y="1796843"/>
                  <a:ext cx="556593" cy="3704630"/>
                  <a:chOff x="8050694" y="1829395"/>
                  <a:chExt cx="556593" cy="3704630"/>
                </a:xfrm>
              </p:grpSpPr>
              <p:grpSp>
                <p:nvGrpSpPr>
                  <p:cNvPr id="11" name="Group 10">
                    <a:extLst>
                      <a:ext uri="{FF2B5EF4-FFF2-40B4-BE49-F238E27FC236}">
                        <a16:creationId xmlns:a16="http://schemas.microsoft.com/office/drawing/2014/main" id="{82F4ABA8-028C-4C1E-9ACB-7D94B6B3B5EB}"/>
                      </a:ext>
                    </a:extLst>
                  </p:cNvPr>
                  <p:cNvGrpSpPr/>
                  <p:nvPr/>
                </p:nvGrpSpPr>
                <p:grpSpPr>
                  <a:xfrm>
                    <a:off x="8050694" y="4084705"/>
                    <a:ext cx="556593" cy="1449320"/>
                    <a:chOff x="8050694" y="4084705"/>
                    <a:chExt cx="556593" cy="1449320"/>
                  </a:xfrm>
                </p:grpSpPr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D0866BBC-7FFA-4A35-9DBB-53D8BD45628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050696" y="5164693"/>
                      <a:ext cx="55659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200</a:t>
                      </a:r>
                    </a:p>
                  </p:txBody>
                </p:sp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4CDCC645-035E-465C-AC26-F2B9106756A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050696" y="4795361"/>
                      <a:ext cx="55659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204</a:t>
                      </a:r>
                    </a:p>
                  </p:txBody>
                </p:sp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0E02D118-7C09-4E69-8E6E-F9E8219BFB1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050696" y="4426029"/>
                      <a:ext cx="55659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208</a:t>
                      </a:r>
                    </a:p>
                  </p:txBody>
                </p:sp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03987E0C-174E-4847-8D7C-5F39BDE5920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050694" y="4084705"/>
                      <a:ext cx="55659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212</a:t>
                      </a:r>
                    </a:p>
                  </p:txBody>
                </p:sp>
              </p:grpSp>
              <p:grpSp>
                <p:nvGrpSpPr>
                  <p:cNvPr id="12" name="Group 11">
                    <a:extLst>
                      <a:ext uri="{FF2B5EF4-FFF2-40B4-BE49-F238E27FC236}">
                        <a16:creationId xmlns:a16="http://schemas.microsoft.com/office/drawing/2014/main" id="{2F520639-BCBB-4629-AE8F-621F25FD7F0C}"/>
                      </a:ext>
                    </a:extLst>
                  </p:cNvPr>
                  <p:cNvGrpSpPr/>
                  <p:nvPr/>
                </p:nvGrpSpPr>
                <p:grpSpPr>
                  <a:xfrm>
                    <a:off x="8050694" y="1829395"/>
                    <a:ext cx="556592" cy="1850430"/>
                    <a:chOff x="8050694" y="1829395"/>
                    <a:chExt cx="556592" cy="1850430"/>
                  </a:xfrm>
                </p:grpSpPr>
                <p:grpSp>
                  <p:nvGrpSpPr>
                    <p:cNvPr id="13" name="Group 12">
                      <a:extLst>
                        <a:ext uri="{FF2B5EF4-FFF2-40B4-BE49-F238E27FC236}">
                          <a16:creationId xmlns:a16="http://schemas.microsoft.com/office/drawing/2014/main" id="{78C239D8-9A20-4E83-BB82-077463B4B75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050695" y="2202497"/>
                      <a:ext cx="556591" cy="1477328"/>
                      <a:chOff x="8050696" y="4056697"/>
                      <a:chExt cx="556591" cy="1477328"/>
                    </a:xfrm>
                  </p:grpSpPr>
                  <p:sp>
                    <p:nvSpPr>
                      <p:cNvPr id="15" name="TextBox 14">
                        <a:extLst>
                          <a:ext uri="{FF2B5EF4-FFF2-40B4-BE49-F238E27FC236}">
                            <a16:creationId xmlns:a16="http://schemas.microsoft.com/office/drawing/2014/main" id="{C00C8B70-6D67-4FB0-8A42-9E9ADE258E9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050696" y="5164693"/>
                        <a:ext cx="55659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220</a:t>
                        </a:r>
                      </a:p>
                    </p:txBody>
                  </p:sp>
                  <p:sp>
                    <p:nvSpPr>
                      <p:cNvPr id="16" name="TextBox 15">
                        <a:extLst>
                          <a:ext uri="{FF2B5EF4-FFF2-40B4-BE49-F238E27FC236}">
                            <a16:creationId xmlns:a16="http://schemas.microsoft.com/office/drawing/2014/main" id="{55FD174F-0041-43B5-8170-08E1DDF4B55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050696" y="4795361"/>
                        <a:ext cx="55659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224</a:t>
                        </a:r>
                      </a:p>
                    </p:txBody>
                  </p:sp>
                  <p:sp>
                    <p:nvSpPr>
                      <p:cNvPr id="17" name="TextBox 16">
                        <a:extLst>
                          <a:ext uri="{FF2B5EF4-FFF2-40B4-BE49-F238E27FC236}">
                            <a16:creationId xmlns:a16="http://schemas.microsoft.com/office/drawing/2014/main" id="{CF8DDE7A-BE7F-4C16-B07E-BEBA2E61EE0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050696" y="4426029"/>
                        <a:ext cx="55659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228</a:t>
                        </a:r>
                      </a:p>
                    </p:txBody>
                  </p:sp>
                  <p:sp>
                    <p:nvSpPr>
                      <p:cNvPr id="18" name="TextBox 17">
                        <a:extLst>
                          <a:ext uri="{FF2B5EF4-FFF2-40B4-BE49-F238E27FC236}">
                            <a16:creationId xmlns:a16="http://schemas.microsoft.com/office/drawing/2014/main" id="{F18B975E-A74F-4CA5-8856-47C4B6D9A24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050696" y="4056697"/>
                        <a:ext cx="55659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232</a:t>
                        </a:r>
                      </a:p>
                    </p:txBody>
                  </p:sp>
                </p:grpSp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BCA3F4BB-5F25-4979-98CF-889523C383F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050694" y="1829395"/>
                      <a:ext cx="55659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endParaRPr lang="en-US" dirty="0"/>
                    </a:p>
                  </p:txBody>
                </p:sp>
              </p:grpSp>
            </p:grpSp>
          </p:grpSp>
          <p:sp>
            <p:nvSpPr>
              <p:cNvPr id="26" name="Right Brace 25">
                <a:extLst>
                  <a:ext uri="{FF2B5EF4-FFF2-40B4-BE49-F238E27FC236}">
                    <a16:creationId xmlns:a16="http://schemas.microsoft.com/office/drawing/2014/main" id="{07BD3593-43F6-4572-AC35-783EF77CD9D0}"/>
                  </a:ext>
                </a:extLst>
              </p:cNvPr>
              <p:cNvSpPr/>
              <p:nvPr/>
            </p:nvSpPr>
            <p:spPr>
              <a:xfrm>
                <a:off x="9909314" y="4436431"/>
                <a:ext cx="332966" cy="1097593"/>
              </a:xfrm>
              <a:prstGeom prst="rightBrac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75D5FF6-237E-4F4F-A45C-7BACD3A19AA3}"/>
                  </a:ext>
                </a:extLst>
              </p:cNvPr>
              <p:cNvSpPr txBox="1"/>
              <p:nvPr/>
            </p:nvSpPr>
            <p:spPr>
              <a:xfrm>
                <a:off x="10515600" y="4762809"/>
                <a:ext cx="12324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B[0]</a:t>
                </a:r>
              </a:p>
            </p:txBody>
          </p:sp>
          <p:sp>
            <p:nvSpPr>
              <p:cNvPr id="29" name="Right Brace 28">
                <a:extLst>
                  <a:ext uri="{FF2B5EF4-FFF2-40B4-BE49-F238E27FC236}">
                    <a16:creationId xmlns:a16="http://schemas.microsoft.com/office/drawing/2014/main" id="{816D025E-C679-4709-AADD-0930DC4F580F}"/>
                  </a:ext>
                </a:extLst>
              </p:cNvPr>
              <p:cNvSpPr/>
              <p:nvPr/>
            </p:nvSpPr>
            <p:spPr>
              <a:xfrm>
                <a:off x="9862932" y="3295884"/>
                <a:ext cx="318052" cy="1140548"/>
              </a:xfrm>
              <a:prstGeom prst="rightBrac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1B0C4FF-FD5E-4BA1-822E-10EBE476F1D2}"/>
                  </a:ext>
                </a:extLst>
              </p:cNvPr>
              <p:cNvSpPr txBox="1"/>
              <p:nvPr/>
            </p:nvSpPr>
            <p:spPr>
              <a:xfrm>
                <a:off x="10515600" y="3716507"/>
                <a:ext cx="12324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B[1]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08067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A6CE1D-D510-496E-937A-2F506B45E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and 2D Arrays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C6701AE-F056-4A8A-A803-051EC3D4EF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7930" y="1421296"/>
            <a:ext cx="6967331" cy="52478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int B[2][3] = {</a:t>
            </a:r>
            <a:r>
              <a:rPr lang="en-US" sz="2000" dirty="0">
                <a:highlight>
                  <a:srgbClr val="FFFF00"/>
                </a:highlight>
                <a:latin typeface="Consolas" panose="020B0609020204030204" pitchFamily="49" charset="0"/>
              </a:rPr>
              <a:t>{1,2,3}</a:t>
            </a:r>
            <a:r>
              <a:rPr lang="en-US" sz="2000" dirty="0">
                <a:latin typeface="Consolas" panose="020B0609020204030204" pitchFamily="49" charset="0"/>
              </a:rPr>
              <a:t>,</a:t>
            </a:r>
            <a:r>
              <a:rPr lang="en-US" sz="2000" dirty="0">
                <a:highlight>
                  <a:srgbClr val="00FF00"/>
                </a:highlight>
                <a:latin typeface="Consolas" panose="020B0609020204030204" pitchFamily="49" charset="0"/>
              </a:rPr>
              <a:t>{9,8,7}</a:t>
            </a:r>
            <a:r>
              <a:rPr lang="en-US" sz="2000" dirty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//B[0] and B[1] are 1D arrays of 3 integers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int *p = B;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//Compilation error. B is a pointer to 1D array of 3 integers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int *p[3] = B; //Correct</a:t>
            </a: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(“%d\n”, B);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//200 or &amp;B[0]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(“%d\n”, *B);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//B[0] or &amp;B[0][0] or 200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(“%d\n”, B + 1);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//212 or &amp;B[1]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(%d\n”, *(B+1) + 2);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//&amp;B[1][0]+2 = 220 </a:t>
            </a:r>
            <a:b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endParaRPr lang="en-U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(%d\n”, *(*B+1));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//*(&amp;B[0][0]+1) = *(&amp;B[0][1]) = 2 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01BF601-1FE0-4697-A29D-521CF5A9C067}"/>
              </a:ext>
            </a:extLst>
          </p:cNvPr>
          <p:cNvGrpSpPr/>
          <p:nvPr/>
        </p:nvGrpSpPr>
        <p:grpSpPr>
          <a:xfrm>
            <a:off x="7711107" y="1812901"/>
            <a:ext cx="4593536" cy="3737182"/>
            <a:chOff x="7711107" y="1812901"/>
            <a:chExt cx="4593536" cy="373718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2C92D9E-2A5E-4B8C-8352-2C1E42B930CB}"/>
                </a:ext>
              </a:extLst>
            </p:cNvPr>
            <p:cNvSpPr txBox="1"/>
            <p:nvPr/>
          </p:nvSpPr>
          <p:spPr>
            <a:xfrm>
              <a:off x="7711107" y="3698879"/>
              <a:ext cx="556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216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259BA0F-B205-48E9-96DB-AEC74FEB3550}"/>
                </a:ext>
              </a:extLst>
            </p:cNvPr>
            <p:cNvGrpSpPr/>
            <p:nvPr/>
          </p:nvGrpSpPr>
          <p:grpSpPr>
            <a:xfrm>
              <a:off x="7711107" y="1812901"/>
              <a:ext cx="4593536" cy="3737182"/>
              <a:chOff x="7154516" y="1796843"/>
              <a:chExt cx="4593536" cy="3737182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EDBCDBE3-4B9D-46B7-8054-979913BE984F}"/>
                  </a:ext>
                </a:extLst>
              </p:cNvPr>
              <p:cNvGrpSpPr/>
              <p:nvPr/>
            </p:nvGrpSpPr>
            <p:grpSpPr>
              <a:xfrm>
                <a:off x="7154516" y="1796843"/>
                <a:ext cx="2647120" cy="3737182"/>
                <a:chOff x="7154516" y="1796843"/>
                <a:chExt cx="2647120" cy="3737182"/>
              </a:xfrm>
            </p:grpSpPr>
            <p:graphicFrame>
              <p:nvGraphicFramePr>
                <p:cNvPr id="9" name="Table 8">
                  <a:extLst>
                    <a:ext uri="{FF2B5EF4-FFF2-40B4-BE49-F238E27FC236}">
                      <a16:creationId xmlns:a16="http://schemas.microsoft.com/office/drawing/2014/main" id="{7EE48D6D-B9F6-46CE-B970-D6C49E87A65D}"/>
                    </a:ext>
                  </a:extLst>
                </p:cNvPr>
                <p:cNvGraphicFramePr>
                  <a:graphicFrameLocks/>
                </p:cNvGraphicFramePr>
                <p:nvPr/>
              </p:nvGraphicFramePr>
              <p:xfrm>
                <a:off x="7711107" y="1848675"/>
                <a:ext cx="2090529" cy="3685350"/>
              </p:xfrm>
              <a:graphic>
                <a:graphicData uri="http://schemas.openxmlformats.org/drawingml/2006/table">
                  <a:tbl>
                    <a:tblPr firstRow="1" bandRow="1">
                      <a:tableStyleId>{5940675A-B579-460E-94D1-54222C63F5DA}</a:tableStyleId>
                    </a:tblPr>
                    <a:tblGrid>
                      <a:gridCol w="2090529">
                        <a:extLst>
                          <a:ext uri="{9D8B030D-6E8A-4147-A177-3AD203B41FA5}">
                            <a16:colId xmlns:a16="http://schemas.microsoft.com/office/drawing/2014/main" val="3751962984"/>
                          </a:ext>
                        </a:extLst>
                      </a:gridCol>
                    </a:tblGrid>
                    <a:tr h="368535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1" dirty="0"/>
                              <a:t>…</a:t>
                            </a:r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821525120"/>
                        </a:ext>
                      </a:extLst>
                    </a:tr>
                    <a:tr h="368535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252294783"/>
                        </a:ext>
                      </a:extLst>
                    </a:tr>
                    <a:tr h="368535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529208126"/>
                        </a:ext>
                      </a:extLst>
                    </a:tr>
                    <a:tr h="368535">
                      <a:tc>
                        <a:txBody>
                          <a:bodyPr/>
                          <a:lstStyle/>
                          <a:p>
                            <a:pPr algn="ctr"/>
                            <a:endParaRPr lang="en-US" strike="noStrike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611800041"/>
                        </a:ext>
                      </a:extLst>
                    </a:tr>
                    <a:tr h="368535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/>
                              <a:t>7</a:t>
                            </a:r>
                          </a:p>
                        </a:txBody>
                        <a:tcPr>
                          <a:solidFill>
                            <a:srgbClr val="92D050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273072880"/>
                        </a:ext>
                      </a:extLst>
                    </a:tr>
                    <a:tr h="368535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/>
                              <a:t>8</a:t>
                            </a:r>
                          </a:p>
                        </a:txBody>
                        <a:tcPr>
                          <a:solidFill>
                            <a:srgbClr val="92D050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10059356"/>
                        </a:ext>
                      </a:extLst>
                    </a:tr>
                    <a:tr h="368535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/>
                              <a:t>9</a:t>
                            </a:r>
                          </a:p>
                        </a:txBody>
                        <a:tcPr>
                          <a:solidFill>
                            <a:srgbClr val="92D050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52348633"/>
                        </a:ext>
                      </a:extLst>
                    </a:tr>
                    <a:tr h="368535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/>
                              <a:t>3</a:t>
                            </a:r>
                          </a:p>
                        </a:txBody>
                        <a:tcPr>
                          <a:solidFill>
                            <a:srgbClr val="FFFF00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713676246"/>
                        </a:ext>
                      </a:extLst>
                    </a:tr>
                    <a:tr h="368535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/>
                              <a:t>2</a:t>
                            </a:r>
                          </a:p>
                        </a:txBody>
                        <a:tcPr>
                          <a:solidFill>
                            <a:srgbClr val="FFFF00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571026542"/>
                        </a:ext>
                      </a:extLst>
                    </a:tr>
                    <a:tr h="368535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/>
                              <a:t>1</a:t>
                            </a:r>
                          </a:p>
                        </a:txBody>
                        <a:tcPr>
                          <a:solidFill>
                            <a:srgbClr val="FFFF00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488293376"/>
                        </a:ext>
                      </a:extLst>
                    </a:tr>
                  </a:tbl>
                </a:graphicData>
              </a:graphic>
            </p:graphicFrame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CBF96410-1FB1-4464-ABFB-0A9A6C6E4E22}"/>
                    </a:ext>
                  </a:extLst>
                </p:cNvPr>
                <p:cNvGrpSpPr/>
                <p:nvPr/>
              </p:nvGrpSpPr>
              <p:grpSpPr>
                <a:xfrm>
                  <a:off x="7154516" y="1796843"/>
                  <a:ext cx="556593" cy="3704630"/>
                  <a:chOff x="8050694" y="1829395"/>
                  <a:chExt cx="556593" cy="3704630"/>
                </a:xfrm>
              </p:grpSpPr>
              <p:grpSp>
                <p:nvGrpSpPr>
                  <p:cNvPr id="11" name="Group 10">
                    <a:extLst>
                      <a:ext uri="{FF2B5EF4-FFF2-40B4-BE49-F238E27FC236}">
                        <a16:creationId xmlns:a16="http://schemas.microsoft.com/office/drawing/2014/main" id="{82F4ABA8-028C-4C1E-9ACB-7D94B6B3B5EB}"/>
                      </a:ext>
                    </a:extLst>
                  </p:cNvPr>
                  <p:cNvGrpSpPr/>
                  <p:nvPr/>
                </p:nvGrpSpPr>
                <p:grpSpPr>
                  <a:xfrm>
                    <a:off x="8050694" y="4084705"/>
                    <a:ext cx="556593" cy="1449320"/>
                    <a:chOff x="8050694" y="4084705"/>
                    <a:chExt cx="556593" cy="1449320"/>
                  </a:xfrm>
                </p:grpSpPr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D0866BBC-7FFA-4A35-9DBB-53D8BD45628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050696" y="5164693"/>
                      <a:ext cx="55659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200</a:t>
                      </a:r>
                    </a:p>
                  </p:txBody>
                </p:sp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4CDCC645-035E-465C-AC26-F2B9106756A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050696" y="4795361"/>
                      <a:ext cx="55659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204</a:t>
                      </a:r>
                    </a:p>
                  </p:txBody>
                </p:sp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0E02D118-7C09-4E69-8E6E-F9E8219BFB1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050696" y="4426029"/>
                      <a:ext cx="55659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208</a:t>
                      </a:r>
                    </a:p>
                  </p:txBody>
                </p:sp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03987E0C-174E-4847-8D7C-5F39BDE5920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050694" y="4084705"/>
                      <a:ext cx="55659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212</a:t>
                      </a:r>
                    </a:p>
                  </p:txBody>
                </p:sp>
              </p:grpSp>
              <p:grpSp>
                <p:nvGrpSpPr>
                  <p:cNvPr id="12" name="Group 11">
                    <a:extLst>
                      <a:ext uri="{FF2B5EF4-FFF2-40B4-BE49-F238E27FC236}">
                        <a16:creationId xmlns:a16="http://schemas.microsoft.com/office/drawing/2014/main" id="{2F520639-BCBB-4629-AE8F-621F25FD7F0C}"/>
                      </a:ext>
                    </a:extLst>
                  </p:cNvPr>
                  <p:cNvGrpSpPr/>
                  <p:nvPr/>
                </p:nvGrpSpPr>
                <p:grpSpPr>
                  <a:xfrm>
                    <a:off x="8050694" y="1829395"/>
                    <a:ext cx="556592" cy="1850430"/>
                    <a:chOff x="8050694" y="1829395"/>
                    <a:chExt cx="556592" cy="1850430"/>
                  </a:xfrm>
                </p:grpSpPr>
                <p:grpSp>
                  <p:nvGrpSpPr>
                    <p:cNvPr id="13" name="Group 12">
                      <a:extLst>
                        <a:ext uri="{FF2B5EF4-FFF2-40B4-BE49-F238E27FC236}">
                          <a16:creationId xmlns:a16="http://schemas.microsoft.com/office/drawing/2014/main" id="{78C239D8-9A20-4E83-BB82-077463B4B75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050695" y="2202497"/>
                      <a:ext cx="556591" cy="1477328"/>
                      <a:chOff x="8050696" y="4056697"/>
                      <a:chExt cx="556591" cy="1477328"/>
                    </a:xfrm>
                  </p:grpSpPr>
                  <p:sp>
                    <p:nvSpPr>
                      <p:cNvPr id="15" name="TextBox 14">
                        <a:extLst>
                          <a:ext uri="{FF2B5EF4-FFF2-40B4-BE49-F238E27FC236}">
                            <a16:creationId xmlns:a16="http://schemas.microsoft.com/office/drawing/2014/main" id="{C00C8B70-6D67-4FB0-8A42-9E9ADE258E9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050696" y="5164693"/>
                        <a:ext cx="55659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220</a:t>
                        </a:r>
                      </a:p>
                    </p:txBody>
                  </p:sp>
                  <p:sp>
                    <p:nvSpPr>
                      <p:cNvPr id="16" name="TextBox 15">
                        <a:extLst>
                          <a:ext uri="{FF2B5EF4-FFF2-40B4-BE49-F238E27FC236}">
                            <a16:creationId xmlns:a16="http://schemas.microsoft.com/office/drawing/2014/main" id="{55FD174F-0041-43B5-8170-08E1DDF4B55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050696" y="4795361"/>
                        <a:ext cx="55659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224</a:t>
                        </a:r>
                      </a:p>
                    </p:txBody>
                  </p:sp>
                  <p:sp>
                    <p:nvSpPr>
                      <p:cNvPr id="17" name="TextBox 16">
                        <a:extLst>
                          <a:ext uri="{FF2B5EF4-FFF2-40B4-BE49-F238E27FC236}">
                            <a16:creationId xmlns:a16="http://schemas.microsoft.com/office/drawing/2014/main" id="{CF8DDE7A-BE7F-4C16-B07E-BEBA2E61EE0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050696" y="4426029"/>
                        <a:ext cx="55659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228</a:t>
                        </a:r>
                      </a:p>
                    </p:txBody>
                  </p:sp>
                  <p:sp>
                    <p:nvSpPr>
                      <p:cNvPr id="18" name="TextBox 17">
                        <a:extLst>
                          <a:ext uri="{FF2B5EF4-FFF2-40B4-BE49-F238E27FC236}">
                            <a16:creationId xmlns:a16="http://schemas.microsoft.com/office/drawing/2014/main" id="{F18B975E-A74F-4CA5-8856-47C4B6D9A24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050696" y="4056697"/>
                        <a:ext cx="55659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232</a:t>
                        </a:r>
                      </a:p>
                    </p:txBody>
                  </p:sp>
                </p:grpSp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BCA3F4BB-5F25-4979-98CF-889523C383F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050694" y="1829395"/>
                      <a:ext cx="55659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endParaRPr lang="en-US" dirty="0"/>
                    </a:p>
                  </p:txBody>
                </p:sp>
              </p:grpSp>
            </p:grpSp>
          </p:grpSp>
          <p:sp>
            <p:nvSpPr>
              <p:cNvPr id="26" name="Right Brace 25">
                <a:extLst>
                  <a:ext uri="{FF2B5EF4-FFF2-40B4-BE49-F238E27FC236}">
                    <a16:creationId xmlns:a16="http://schemas.microsoft.com/office/drawing/2014/main" id="{07BD3593-43F6-4572-AC35-783EF77CD9D0}"/>
                  </a:ext>
                </a:extLst>
              </p:cNvPr>
              <p:cNvSpPr/>
              <p:nvPr/>
            </p:nvSpPr>
            <p:spPr>
              <a:xfrm>
                <a:off x="9909314" y="4436431"/>
                <a:ext cx="332966" cy="1097593"/>
              </a:xfrm>
              <a:prstGeom prst="rightBrac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75D5FF6-237E-4F4F-A45C-7BACD3A19AA3}"/>
                  </a:ext>
                </a:extLst>
              </p:cNvPr>
              <p:cNvSpPr txBox="1"/>
              <p:nvPr/>
            </p:nvSpPr>
            <p:spPr>
              <a:xfrm>
                <a:off x="10515600" y="4762809"/>
                <a:ext cx="12324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B[0]</a:t>
                </a:r>
              </a:p>
            </p:txBody>
          </p:sp>
          <p:sp>
            <p:nvSpPr>
              <p:cNvPr id="29" name="Right Brace 28">
                <a:extLst>
                  <a:ext uri="{FF2B5EF4-FFF2-40B4-BE49-F238E27FC236}">
                    <a16:creationId xmlns:a16="http://schemas.microsoft.com/office/drawing/2014/main" id="{816D025E-C679-4709-AADD-0930DC4F580F}"/>
                  </a:ext>
                </a:extLst>
              </p:cNvPr>
              <p:cNvSpPr/>
              <p:nvPr/>
            </p:nvSpPr>
            <p:spPr>
              <a:xfrm>
                <a:off x="9862932" y="3295884"/>
                <a:ext cx="318052" cy="1140548"/>
              </a:xfrm>
              <a:prstGeom prst="rightBrac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1B0C4FF-FD5E-4BA1-822E-10EBE476F1D2}"/>
                  </a:ext>
                </a:extLst>
              </p:cNvPr>
              <p:cNvSpPr txBox="1"/>
              <p:nvPr/>
            </p:nvSpPr>
            <p:spPr>
              <a:xfrm>
                <a:off x="10515600" y="3716507"/>
                <a:ext cx="12324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B[1]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3184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17A7F-923B-41AF-8C57-9B4A72ACC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and 2D Arrays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0E7DB2-35C6-4FED-A1C4-A76A53CD2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8560" y="3120093"/>
            <a:ext cx="5734879" cy="617814"/>
          </a:xfrm>
          <a:ln w="38100">
            <a:solidFill>
              <a:srgbClr val="FF0000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  A[</a:t>
            </a:r>
            <a:r>
              <a:rPr lang="en-US" sz="3200" dirty="0" err="1"/>
              <a:t>i</a:t>
            </a:r>
            <a:r>
              <a:rPr lang="en-US" sz="3200" dirty="0"/>
              <a:t>][j] = *(A[</a:t>
            </a:r>
            <a:r>
              <a:rPr lang="en-US" sz="3200" dirty="0" err="1"/>
              <a:t>i</a:t>
            </a:r>
            <a:r>
              <a:rPr lang="en-US" sz="3200" dirty="0"/>
              <a:t>] + j) = *(*(</a:t>
            </a:r>
            <a:r>
              <a:rPr lang="en-US" sz="3200" dirty="0" err="1"/>
              <a:t>A+i</a:t>
            </a:r>
            <a:r>
              <a:rPr lang="en-US" sz="3200" dirty="0"/>
              <a:t>) + j)</a:t>
            </a:r>
          </a:p>
        </p:txBody>
      </p:sp>
    </p:spTree>
    <p:extLst>
      <p:ext uri="{BB962C8B-B14F-4D97-AF65-F5344CB8AC3E}">
        <p14:creationId xmlns:p14="http://schemas.microsoft.com/office/powerpoint/2010/main" val="3509168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CB14105-A955-426E-B2BE-D5464CD5B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6F1467-96F8-4239-A147-A7F2462C1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Pointers in C/C++ - YouTube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253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1DB594-9CF3-4C6D-A617-93244C005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and 1D Arrays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D4E8418-D55E-41A5-88D4-DEB388FE3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5925" y="1825625"/>
            <a:ext cx="639728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Consolas" panose="020B0609020204030204" pitchFamily="49" charset="0"/>
              </a:rPr>
              <a:t>int a[] </a:t>
            </a:r>
            <a:r>
              <a:rPr lang="en-US" sz="2000" dirty="0">
                <a:latin typeface="Consolas" panose="020B0609020204030204" pitchFamily="49" charset="0"/>
              </a:rPr>
              <a:t>= {2, 4, 6, 8};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int *p = a;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//Equivalent to *p = &amp;a[0]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(“%d , %d”, (p+1), *(p+1));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//204, 4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(“%d , %d”, (a+1), *(a+1));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//204, 4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(“%d , %d”, &amp;a[1], a[1]);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//204, 4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CF7EC95-CA36-4D23-A98F-2D2F89793CF1}"/>
              </a:ext>
            </a:extLst>
          </p:cNvPr>
          <p:cNvGraphicFramePr>
            <a:graphicFrameLocks/>
          </p:cNvGraphicFramePr>
          <p:nvPr/>
        </p:nvGraphicFramePr>
        <p:xfrm>
          <a:off x="7711107" y="1848675"/>
          <a:ext cx="2090529" cy="36853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90529">
                  <a:extLst>
                    <a:ext uri="{9D8B030D-6E8A-4147-A177-3AD203B41FA5}">
                      <a16:colId xmlns:a16="http://schemas.microsoft.com/office/drawing/2014/main" val="3751962984"/>
                    </a:ext>
                  </a:extLst>
                </a:gridCol>
              </a:tblGrid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525120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94783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208126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 = 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800041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endParaRPr lang="en-US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072880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59356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348633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3676246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026542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8293376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C0B49787-F61F-44C8-A1D0-3F5E355E6D69}"/>
              </a:ext>
            </a:extLst>
          </p:cNvPr>
          <p:cNvGrpSpPr/>
          <p:nvPr/>
        </p:nvGrpSpPr>
        <p:grpSpPr>
          <a:xfrm>
            <a:off x="7154516" y="1796843"/>
            <a:ext cx="556593" cy="3704630"/>
            <a:chOff x="8050694" y="1829395"/>
            <a:chExt cx="556593" cy="370463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EE8DFDC-BF0A-4AB4-A2C2-74406A865BBE}"/>
                </a:ext>
              </a:extLst>
            </p:cNvPr>
            <p:cNvGrpSpPr/>
            <p:nvPr/>
          </p:nvGrpSpPr>
          <p:grpSpPr>
            <a:xfrm>
              <a:off x="8050696" y="4056697"/>
              <a:ext cx="556591" cy="1477328"/>
              <a:chOff x="8050696" y="4056697"/>
              <a:chExt cx="556591" cy="1477328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1AB93C7-4D63-44C1-A2A4-790FC89EEB1B}"/>
                  </a:ext>
                </a:extLst>
              </p:cNvPr>
              <p:cNvSpPr txBox="1"/>
              <p:nvPr/>
            </p:nvSpPr>
            <p:spPr>
              <a:xfrm>
                <a:off x="8050696" y="5164693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200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CC39946-FB66-4DDC-8452-9EF99805C9FF}"/>
                  </a:ext>
                </a:extLst>
              </p:cNvPr>
              <p:cNvSpPr txBox="1"/>
              <p:nvPr/>
            </p:nvSpPr>
            <p:spPr>
              <a:xfrm>
                <a:off x="8050696" y="4795361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204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0BB0F91-08D7-4CB2-8963-9AE2A73A7147}"/>
                  </a:ext>
                </a:extLst>
              </p:cNvPr>
              <p:cNvSpPr txBox="1"/>
              <p:nvPr/>
            </p:nvSpPr>
            <p:spPr>
              <a:xfrm>
                <a:off x="8050696" y="4426029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208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2369CCD-8EC6-4320-883F-122569EBBFFF}"/>
                  </a:ext>
                </a:extLst>
              </p:cNvPr>
              <p:cNvSpPr txBox="1"/>
              <p:nvPr/>
            </p:nvSpPr>
            <p:spPr>
              <a:xfrm>
                <a:off x="8050696" y="4056697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212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E0A998C-832C-4FC6-B9D7-7D2F751CDEB4}"/>
                </a:ext>
              </a:extLst>
            </p:cNvPr>
            <p:cNvGrpSpPr/>
            <p:nvPr/>
          </p:nvGrpSpPr>
          <p:grpSpPr>
            <a:xfrm>
              <a:off x="8050694" y="1829395"/>
              <a:ext cx="556592" cy="1850430"/>
              <a:chOff x="8050694" y="1829395"/>
              <a:chExt cx="556592" cy="1850430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2B95E0BC-EFCE-40F5-9CE7-1EA1862C3C44}"/>
                  </a:ext>
                </a:extLst>
              </p:cNvPr>
              <p:cNvGrpSpPr/>
              <p:nvPr/>
            </p:nvGrpSpPr>
            <p:grpSpPr>
              <a:xfrm>
                <a:off x="8050695" y="2202497"/>
                <a:ext cx="556591" cy="1477328"/>
                <a:chOff x="8050696" y="4056697"/>
                <a:chExt cx="556591" cy="1477328"/>
              </a:xfrm>
            </p:grpSpPr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541656FB-96BD-44FF-B6F8-6D7DEFD715A6}"/>
                    </a:ext>
                  </a:extLst>
                </p:cNvPr>
                <p:cNvSpPr txBox="1"/>
                <p:nvPr/>
              </p:nvSpPr>
              <p:spPr>
                <a:xfrm>
                  <a:off x="8050696" y="5164693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257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FB2FFCD-594B-44B1-B6BA-66395BDCBA87}"/>
                    </a:ext>
                  </a:extLst>
                </p:cNvPr>
                <p:cNvSpPr txBox="1"/>
                <p:nvPr/>
              </p:nvSpPr>
              <p:spPr>
                <a:xfrm>
                  <a:off x="8050696" y="4795361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261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1E040C3-9E1F-4F01-8320-1C4189D3BFA7}"/>
                    </a:ext>
                  </a:extLst>
                </p:cNvPr>
                <p:cNvSpPr txBox="1"/>
                <p:nvPr/>
              </p:nvSpPr>
              <p:spPr>
                <a:xfrm>
                  <a:off x="8050696" y="4426029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269</a:t>
                  </a: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2A7717D-D3CE-453A-A653-C358660ABE84}"/>
                    </a:ext>
                  </a:extLst>
                </p:cNvPr>
                <p:cNvSpPr txBox="1"/>
                <p:nvPr/>
              </p:nvSpPr>
              <p:spPr>
                <a:xfrm>
                  <a:off x="8050696" y="4056697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273</a:t>
                  </a:r>
                </a:p>
              </p:txBody>
            </p: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F534B3F-F27C-47DE-B359-A073B10C5DA6}"/>
                  </a:ext>
                </a:extLst>
              </p:cNvPr>
              <p:cNvSpPr txBox="1"/>
              <p:nvPr/>
            </p:nvSpPr>
            <p:spPr>
              <a:xfrm>
                <a:off x="8050694" y="1829395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9944638-90B7-497A-8348-04DFA2B77FDC}"/>
              </a:ext>
            </a:extLst>
          </p:cNvPr>
          <p:cNvGrpSpPr/>
          <p:nvPr/>
        </p:nvGrpSpPr>
        <p:grpSpPr>
          <a:xfrm>
            <a:off x="9884628" y="5164693"/>
            <a:ext cx="947193" cy="401884"/>
            <a:chOff x="9912485" y="5132141"/>
            <a:chExt cx="947193" cy="401884"/>
          </a:xfrm>
        </p:grpSpPr>
        <p:sp>
          <p:nvSpPr>
            <p:cNvPr id="23" name="Right Brace 22">
              <a:extLst>
                <a:ext uri="{FF2B5EF4-FFF2-40B4-BE49-F238E27FC236}">
                  <a16:creationId xmlns:a16="http://schemas.microsoft.com/office/drawing/2014/main" id="{F326C4CE-07C4-4898-8459-632CFF4838E4}"/>
                </a:ext>
              </a:extLst>
            </p:cNvPr>
            <p:cNvSpPr/>
            <p:nvPr/>
          </p:nvSpPr>
          <p:spPr>
            <a:xfrm>
              <a:off x="9912485" y="5132141"/>
              <a:ext cx="145915" cy="401884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BFC7F3E-D7B9-4FF3-BA53-4DDB057A6813}"/>
                </a:ext>
              </a:extLst>
            </p:cNvPr>
            <p:cNvSpPr txBox="1"/>
            <p:nvPr/>
          </p:nvSpPr>
          <p:spPr>
            <a:xfrm>
              <a:off x="10190375" y="5132141"/>
              <a:ext cx="6693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a[0]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D2379C0-EA52-4CB1-B3B9-53ED2CE021D8}"/>
              </a:ext>
            </a:extLst>
          </p:cNvPr>
          <p:cNvGrpSpPr/>
          <p:nvPr/>
        </p:nvGrpSpPr>
        <p:grpSpPr>
          <a:xfrm>
            <a:off x="9884628" y="4762809"/>
            <a:ext cx="1041038" cy="401884"/>
            <a:chOff x="9912485" y="5132141"/>
            <a:chExt cx="947193" cy="401884"/>
          </a:xfrm>
        </p:grpSpPr>
        <p:sp>
          <p:nvSpPr>
            <p:cNvPr id="27" name="Right Brace 26">
              <a:extLst>
                <a:ext uri="{FF2B5EF4-FFF2-40B4-BE49-F238E27FC236}">
                  <a16:creationId xmlns:a16="http://schemas.microsoft.com/office/drawing/2014/main" id="{2012C9C7-6960-4CBE-ABC2-FFFCE128FF8F}"/>
                </a:ext>
              </a:extLst>
            </p:cNvPr>
            <p:cNvSpPr/>
            <p:nvPr/>
          </p:nvSpPr>
          <p:spPr>
            <a:xfrm>
              <a:off x="9912485" y="5132141"/>
              <a:ext cx="145915" cy="401884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5528F3C-5C55-46E5-B641-9567605E3553}"/>
                </a:ext>
              </a:extLst>
            </p:cNvPr>
            <p:cNvSpPr txBox="1"/>
            <p:nvPr/>
          </p:nvSpPr>
          <p:spPr>
            <a:xfrm>
              <a:off x="10190375" y="5132141"/>
              <a:ext cx="6693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a[1]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2AB6263-8B00-498B-8445-D70568FCBD35}"/>
              </a:ext>
            </a:extLst>
          </p:cNvPr>
          <p:cNvGrpSpPr/>
          <p:nvPr/>
        </p:nvGrpSpPr>
        <p:grpSpPr>
          <a:xfrm>
            <a:off x="9884628" y="4393477"/>
            <a:ext cx="947193" cy="385608"/>
            <a:chOff x="9912485" y="5132141"/>
            <a:chExt cx="947193" cy="401884"/>
          </a:xfrm>
        </p:grpSpPr>
        <p:sp>
          <p:nvSpPr>
            <p:cNvPr id="30" name="Right Brace 29">
              <a:extLst>
                <a:ext uri="{FF2B5EF4-FFF2-40B4-BE49-F238E27FC236}">
                  <a16:creationId xmlns:a16="http://schemas.microsoft.com/office/drawing/2014/main" id="{AE9E77E7-2BE6-4056-B648-FFCF90DA2102}"/>
                </a:ext>
              </a:extLst>
            </p:cNvPr>
            <p:cNvSpPr/>
            <p:nvPr/>
          </p:nvSpPr>
          <p:spPr>
            <a:xfrm>
              <a:off x="9912485" y="5132141"/>
              <a:ext cx="145915" cy="401884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0098396-F10F-45D1-A837-BE0EA708AC5D}"/>
                </a:ext>
              </a:extLst>
            </p:cNvPr>
            <p:cNvSpPr txBox="1"/>
            <p:nvPr/>
          </p:nvSpPr>
          <p:spPr>
            <a:xfrm>
              <a:off x="10190375" y="5132141"/>
              <a:ext cx="6693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a[2]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44187A8-53DE-4CE9-B161-124ECD096210}"/>
              </a:ext>
            </a:extLst>
          </p:cNvPr>
          <p:cNvGrpSpPr/>
          <p:nvPr/>
        </p:nvGrpSpPr>
        <p:grpSpPr>
          <a:xfrm>
            <a:off x="9885051" y="4007869"/>
            <a:ext cx="947193" cy="401884"/>
            <a:chOff x="9912485" y="5132141"/>
            <a:chExt cx="947193" cy="401884"/>
          </a:xfrm>
        </p:grpSpPr>
        <p:sp>
          <p:nvSpPr>
            <p:cNvPr id="33" name="Right Brace 32">
              <a:extLst>
                <a:ext uri="{FF2B5EF4-FFF2-40B4-BE49-F238E27FC236}">
                  <a16:creationId xmlns:a16="http://schemas.microsoft.com/office/drawing/2014/main" id="{A373B160-65E7-45B3-9011-C9E395A11924}"/>
                </a:ext>
              </a:extLst>
            </p:cNvPr>
            <p:cNvSpPr/>
            <p:nvPr/>
          </p:nvSpPr>
          <p:spPr>
            <a:xfrm>
              <a:off x="9912485" y="5132141"/>
              <a:ext cx="145915" cy="401884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70201E4-10F5-421E-A113-8699D8EE32FB}"/>
                </a:ext>
              </a:extLst>
            </p:cNvPr>
            <p:cNvSpPr txBox="1"/>
            <p:nvPr/>
          </p:nvSpPr>
          <p:spPr>
            <a:xfrm>
              <a:off x="10190375" y="5132141"/>
              <a:ext cx="6693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a[3]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8685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1DB594-9CF3-4C6D-A617-93244C005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429"/>
            <a:ext cx="10515600" cy="1325563"/>
          </a:xfrm>
        </p:spPr>
        <p:txBody>
          <a:bodyPr/>
          <a:lstStyle/>
          <a:p>
            <a:r>
              <a:rPr lang="en-US" dirty="0"/>
              <a:t>Pointers and 1D Arrays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D4E8418-D55E-41A5-88D4-DEB388FE3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5925" y="1825625"/>
            <a:ext cx="659908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Consolas" panose="020B0609020204030204" pitchFamily="49" charset="0"/>
              </a:rPr>
              <a:t>int a[] </a:t>
            </a:r>
            <a:r>
              <a:rPr lang="en-US" sz="2000" dirty="0">
                <a:latin typeface="Consolas" panose="020B0609020204030204" pitchFamily="49" charset="0"/>
              </a:rPr>
              <a:t>= {2, 4, 6, 8};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int *p = a;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//Equivalent to *p = &amp;a[0]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(“%d , %d”, (p+1), *(p+1));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//204, 4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(“%d , %d”, (a+1), *(a+1));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//204, 4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p = p + 2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(“%d , %d”, p, *p);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//208, 6</a:t>
            </a: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a = a + 2;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//INVALID. a always points to the base address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CF7EC95-CA36-4D23-A98F-2D2F89793CF1}"/>
              </a:ext>
            </a:extLst>
          </p:cNvPr>
          <p:cNvGraphicFramePr>
            <a:graphicFrameLocks/>
          </p:cNvGraphicFramePr>
          <p:nvPr/>
        </p:nvGraphicFramePr>
        <p:xfrm>
          <a:off x="7711107" y="1848675"/>
          <a:ext cx="2090529" cy="36853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90529">
                  <a:extLst>
                    <a:ext uri="{9D8B030D-6E8A-4147-A177-3AD203B41FA5}">
                      <a16:colId xmlns:a16="http://schemas.microsoft.com/office/drawing/2014/main" val="3751962984"/>
                    </a:ext>
                  </a:extLst>
                </a:gridCol>
              </a:tblGrid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525120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94783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208126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 = </a:t>
                      </a:r>
                      <a:r>
                        <a:rPr lang="en-US" strike="sngStrike" dirty="0"/>
                        <a:t>200</a:t>
                      </a:r>
                      <a:r>
                        <a:rPr lang="en-US" strike="noStrike" dirty="0"/>
                        <a:t> 208</a:t>
                      </a:r>
                      <a:endParaRPr lang="en-US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800041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endParaRPr lang="en-US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072880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59356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348633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3676246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026542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8293376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C0B49787-F61F-44C8-A1D0-3F5E355E6D69}"/>
              </a:ext>
            </a:extLst>
          </p:cNvPr>
          <p:cNvGrpSpPr/>
          <p:nvPr/>
        </p:nvGrpSpPr>
        <p:grpSpPr>
          <a:xfrm>
            <a:off x="7154516" y="1796843"/>
            <a:ext cx="556593" cy="3704630"/>
            <a:chOff x="8050694" y="1829395"/>
            <a:chExt cx="556593" cy="370463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EE8DFDC-BF0A-4AB4-A2C2-74406A865BBE}"/>
                </a:ext>
              </a:extLst>
            </p:cNvPr>
            <p:cNvGrpSpPr/>
            <p:nvPr/>
          </p:nvGrpSpPr>
          <p:grpSpPr>
            <a:xfrm>
              <a:off x="8050696" y="4056697"/>
              <a:ext cx="556591" cy="1477328"/>
              <a:chOff x="8050696" y="4056697"/>
              <a:chExt cx="556591" cy="1477328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1AB93C7-4D63-44C1-A2A4-790FC89EEB1B}"/>
                  </a:ext>
                </a:extLst>
              </p:cNvPr>
              <p:cNvSpPr txBox="1"/>
              <p:nvPr/>
            </p:nvSpPr>
            <p:spPr>
              <a:xfrm>
                <a:off x="8050696" y="5164693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200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CC39946-FB66-4DDC-8452-9EF99805C9FF}"/>
                  </a:ext>
                </a:extLst>
              </p:cNvPr>
              <p:cNvSpPr txBox="1"/>
              <p:nvPr/>
            </p:nvSpPr>
            <p:spPr>
              <a:xfrm>
                <a:off x="8050696" y="4795361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204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0BB0F91-08D7-4CB2-8963-9AE2A73A7147}"/>
                  </a:ext>
                </a:extLst>
              </p:cNvPr>
              <p:cNvSpPr txBox="1"/>
              <p:nvPr/>
            </p:nvSpPr>
            <p:spPr>
              <a:xfrm>
                <a:off x="8050696" y="4426029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208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2369CCD-8EC6-4320-883F-122569EBBFFF}"/>
                  </a:ext>
                </a:extLst>
              </p:cNvPr>
              <p:cNvSpPr txBox="1"/>
              <p:nvPr/>
            </p:nvSpPr>
            <p:spPr>
              <a:xfrm>
                <a:off x="8050696" y="4056697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212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E0A998C-832C-4FC6-B9D7-7D2F751CDEB4}"/>
                </a:ext>
              </a:extLst>
            </p:cNvPr>
            <p:cNvGrpSpPr/>
            <p:nvPr/>
          </p:nvGrpSpPr>
          <p:grpSpPr>
            <a:xfrm>
              <a:off x="8050694" y="1829395"/>
              <a:ext cx="556592" cy="1850430"/>
              <a:chOff x="8050694" y="1829395"/>
              <a:chExt cx="556592" cy="1850430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2B95E0BC-EFCE-40F5-9CE7-1EA1862C3C44}"/>
                  </a:ext>
                </a:extLst>
              </p:cNvPr>
              <p:cNvGrpSpPr/>
              <p:nvPr/>
            </p:nvGrpSpPr>
            <p:grpSpPr>
              <a:xfrm>
                <a:off x="8050695" y="2202497"/>
                <a:ext cx="556591" cy="1477328"/>
                <a:chOff x="8050696" y="4056697"/>
                <a:chExt cx="556591" cy="1477328"/>
              </a:xfrm>
            </p:grpSpPr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541656FB-96BD-44FF-B6F8-6D7DEFD715A6}"/>
                    </a:ext>
                  </a:extLst>
                </p:cNvPr>
                <p:cNvSpPr txBox="1"/>
                <p:nvPr/>
              </p:nvSpPr>
              <p:spPr>
                <a:xfrm>
                  <a:off x="8050696" y="5164693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257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FB2FFCD-594B-44B1-B6BA-66395BDCBA87}"/>
                    </a:ext>
                  </a:extLst>
                </p:cNvPr>
                <p:cNvSpPr txBox="1"/>
                <p:nvPr/>
              </p:nvSpPr>
              <p:spPr>
                <a:xfrm>
                  <a:off x="8050696" y="4795361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261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1E040C3-9E1F-4F01-8320-1C4189D3BFA7}"/>
                    </a:ext>
                  </a:extLst>
                </p:cNvPr>
                <p:cNvSpPr txBox="1"/>
                <p:nvPr/>
              </p:nvSpPr>
              <p:spPr>
                <a:xfrm>
                  <a:off x="8050696" y="4426029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269</a:t>
                  </a: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2A7717D-D3CE-453A-A653-C358660ABE84}"/>
                    </a:ext>
                  </a:extLst>
                </p:cNvPr>
                <p:cNvSpPr txBox="1"/>
                <p:nvPr/>
              </p:nvSpPr>
              <p:spPr>
                <a:xfrm>
                  <a:off x="8050696" y="4056697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273</a:t>
                  </a:r>
                </a:p>
              </p:txBody>
            </p: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F534B3F-F27C-47DE-B359-A073B10C5DA6}"/>
                  </a:ext>
                </a:extLst>
              </p:cNvPr>
              <p:cNvSpPr txBox="1"/>
              <p:nvPr/>
            </p:nvSpPr>
            <p:spPr>
              <a:xfrm>
                <a:off x="8050694" y="1829395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9944638-90B7-497A-8348-04DFA2B77FDC}"/>
              </a:ext>
            </a:extLst>
          </p:cNvPr>
          <p:cNvGrpSpPr/>
          <p:nvPr/>
        </p:nvGrpSpPr>
        <p:grpSpPr>
          <a:xfrm>
            <a:off x="9884628" y="5164693"/>
            <a:ext cx="947193" cy="401884"/>
            <a:chOff x="9912485" y="5132141"/>
            <a:chExt cx="947193" cy="401884"/>
          </a:xfrm>
        </p:grpSpPr>
        <p:sp>
          <p:nvSpPr>
            <p:cNvPr id="23" name="Right Brace 22">
              <a:extLst>
                <a:ext uri="{FF2B5EF4-FFF2-40B4-BE49-F238E27FC236}">
                  <a16:creationId xmlns:a16="http://schemas.microsoft.com/office/drawing/2014/main" id="{F326C4CE-07C4-4898-8459-632CFF4838E4}"/>
                </a:ext>
              </a:extLst>
            </p:cNvPr>
            <p:cNvSpPr/>
            <p:nvPr/>
          </p:nvSpPr>
          <p:spPr>
            <a:xfrm>
              <a:off x="9912485" y="5132141"/>
              <a:ext cx="145915" cy="401884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BFC7F3E-D7B9-4FF3-BA53-4DDB057A6813}"/>
                </a:ext>
              </a:extLst>
            </p:cNvPr>
            <p:cNvSpPr txBox="1"/>
            <p:nvPr/>
          </p:nvSpPr>
          <p:spPr>
            <a:xfrm>
              <a:off x="10190375" y="5132141"/>
              <a:ext cx="6693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a[0]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D2379C0-EA52-4CB1-B3B9-53ED2CE021D8}"/>
              </a:ext>
            </a:extLst>
          </p:cNvPr>
          <p:cNvGrpSpPr/>
          <p:nvPr/>
        </p:nvGrpSpPr>
        <p:grpSpPr>
          <a:xfrm>
            <a:off x="9884628" y="4762809"/>
            <a:ext cx="1041038" cy="401884"/>
            <a:chOff x="9912485" y="5132141"/>
            <a:chExt cx="947193" cy="401884"/>
          </a:xfrm>
        </p:grpSpPr>
        <p:sp>
          <p:nvSpPr>
            <p:cNvPr id="27" name="Right Brace 26">
              <a:extLst>
                <a:ext uri="{FF2B5EF4-FFF2-40B4-BE49-F238E27FC236}">
                  <a16:creationId xmlns:a16="http://schemas.microsoft.com/office/drawing/2014/main" id="{2012C9C7-6960-4CBE-ABC2-FFFCE128FF8F}"/>
                </a:ext>
              </a:extLst>
            </p:cNvPr>
            <p:cNvSpPr/>
            <p:nvPr/>
          </p:nvSpPr>
          <p:spPr>
            <a:xfrm>
              <a:off x="9912485" y="5132141"/>
              <a:ext cx="145915" cy="401884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5528F3C-5C55-46E5-B641-9567605E3553}"/>
                </a:ext>
              </a:extLst>
            </p:cNvPr>
            <p:cNvSpPr txBox="1"/>
            <p:nvPr/>
          </p:nvSpPr>
          <p:spPr>
            <a:xfrm>
              <a:off x="10190375" y="5132141"/>
              <a:ext cx="6693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a[1]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2AB6263-8B00-498B-8445-D70568FCBD35}"/>
              </a:ext>
            </a:extLst>
          </p:cNvPr>
          <p:cNvGrpSpPr/>
          <p:nvPr/>
        </p:nvGrpSpPr>
        <p:grpSpPr>
          <a:xfrm>
            <a:off x="9884628" y="4393477"/>
            <a:ext cx="947193" cy="385608"/>
            <a:chOff x="9912485" y="5132141"/>
            <a:chExt cx="947193" cy="401884"/>
          </a:xfrm>
        </p:grpSpPr>
        <p:sp>
          <p:nvSpPr>
            <p:cNvPr id="30" name="Right Brace 29">
              <a:extLst>
                <a:ext uri="{FF2B5EF4-FFF2-40B4-BE49-F238E27FC236}">
                  <a16:creationId xmlns:a16="http://schemas.microsoft.com/office/drawing/2014/main" id="{AE9E77E7-2BE6-4056-B648-FFCF90DA2102}"/>
                </a:ext>
              </a:extLst>
            </p:cNvPr>
            <p:cNvSpPr/>
            <p:nvPr/>
          </p:nvSpPr>
          <p:spPr>
            <a:xfrm>
              <a:off x="9912485" y="5132141"/>
              <a:ext cx="145915" cy="401884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0098396-F10F-45D1-A837-BE0EA708AC5D}"/>
                </a:ext>
              </a:extLst>
            </p:cNvPr>
            <p:cNvSpPr txBox="1"/>
            <p:nvPr/>
          </p:nvSpPr>
          <p:spPr>
            <a:xfrm>
              <a:off x="10190375" y="5132141"/>
              <a:ext cx="6693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a[2]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44187A8-53DE-4CE9-B161-124ECD096210}"/>
              </a:ext>
            </a:extLst>
          </p:cNvPr>
          <p:cNvGrpSpPr/>
          <p:nvPr/>
        </p:nvGrpSpPr>
        <p:grpSpPr>
          <a:xfrm>
            <a:off x="9885051" y="4007869"/>
            <a:ext cx="947193" cy="401884"/>
            <a:chOff x="9912485" y="5132141"/>
            <a:chExt cx="947193" cy="401884"/>
          </a:xfrm>
        </p:grpSpPr>
        <p:sp>
          <p:nvSpPr>
            <p:cNvPr id="33" name="Right Brace 32">
              <a:extLst>
                <a:ext uri="{FF2B5EF4-FFF2-40B4-BE49-F238E27FC236}">
                  <a16:creationId xmlns:a16="http://schemas.microsoft.com/office/drawing/2014/main" id="{A373B160-65E7-45B3-9011-C9E395A11924}"/>
                </a:ext>
              </a:extLst>
            </p:cNvPr>
            <p:cNvSpPr/>
            <p:nvPr/>
          </p:nvSpPr>
          <p:spPr>
            <a:xfrm>
              <a:off x="9912485" y="5132141"/>
              <a:ext cx="145915" cy="401884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70201E4-10F5-421E-A113-8699D8EE32FB}"/>
                </a:ext>
              </a:extLst>
            </p:cNvPr>
            <p:cNvSpPr txBox="1"/>
            <p:nvPr/>
          </p:nvSpPr>
          <p:spPr>
            <a:xfrm>
              <a:off x="10190375" y="5132141"/>
              <a:ext cx="6693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a[3]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8108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A6CE1D-D510-496E-937A-2F506B45E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and 2D Arrays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C6701AE-F056-4A8A-A803-051EC3D4EF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6468" y="2799407"/>
            <a:ext cx="6967331" cy="22356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int B[2][3] = {</a:t>
            </a:r>
            <a:r>
              <a:rPr lang="en-US" sz="2000" dirty="0">
                <a:highlight>
                  <a:srgbClr val="FFFF00"/>
                </a:highlight>
                <a:latin typeface="Consolas" panose="020B0609020204030204" pitchFamily="49" charset="0"/>
              </a:rPr>
              <a:t>{1,2,3}</a:t>
            </a:r>
            <a:r>
              <a:rPr lang="en-US" sz="2000" dirty="0">
                <a:latin typeface="Consolas" panose="020B0609020204030204" pitchFamily="49" charset="0"/>
              </a:rPr>
              <a:t>,</a:t>
            </a:r>
            <a:r>
              <a:rPr lang="en-US" sz="2000" dirty="0">
                <a:highlight>
                  <a:srgbClr val="00FF00"/>
                </a:highlight>
                <a:latin typeface="Consolas" panose="020B0609020204030204" pitchFamily="49" charset="0"/>
              </a:rPr>
              <a:t>{9,8,7}</a:t>
            </a:r>
            <a:r>
              <a:rPr lang="en-US" sz="2000" dirty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//B[0] and B[1] are 1D arrays of 3 integers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int *p = B; </a:t>
            </a:r>
            <a:endParaRPr lang="en-U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01BF601-1FE0-4697-A29D-521CF5A9C067}"/>
              </a:ext>
            </a:extLst>
          </p:cNvPr>
          <p:cNvGrpSpPr/>
          <p:nvPr/>
        </p:nvGrpSpPr>
        <p:grpSpPr>
          <a:xfrm>
            <a:off x="7711107" y="1812901"/>
            <a:ext cx="4593536" cy="3737182"/>
            <a:chOff x="7711107" y="1812901"/>
            <a:chExt cx="4593536" cy="373718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2C92D9E-2A5E-4B8C-8352-2C1E42B930CB}"/>
                </a:ext>
              </a:extLst>
            </p:cNvPr>
            <p:cNvSpPr txBox="1"/>
            <p:nvPr/>
          </p:nvSpPr>
          <p:spPr>
            <a:xfrm>
              <a:off x="7711107" y="3698879"/>
              <a:ext cx="556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216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259BA0F-B205-48E9-96DB-AEC74FEB3550}"/>
                </a:ext>
              </a:extLst>
            </p:cNvPr>
            <p:cNvGrpSpPr/>
            <p:nvPr/>
          </p:nvGrpSpPr>
          <p:grpSpPr>
            <a:xfrm>
              <a:off x="7711107" y="1812901"/>
              <a:ext cx="4593536" cy="3737182"/>
              <a:chOff x="7154516" y="1796843"/>
              <a:chExt cx="4593536" cy="3737182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EDBCDBE3-4B9D-46B7-8054-979913BE984F}"/>
                  </a:ext>
                </a:extLst>
              </p:cNvPr>
              <p:cNvGrpSpPr/>
              <p:nvPr/>
            </p:nvGrpSpPr>
            <p:grpSpPr>
              <a:xfrm>
                <a:off x="7154516" y="1796843"/>
                <a:ext cx="2647120" cy="3737182"/>
                <a:chOff x="7154516" y="1796843"/>
                <a:chExt cx="2647120" cy="3737182"/>
              </a:xfrm>
            </p:grpSpPr>
            <p:graphicFrame>
              <p:nvGraphicFramePr>
                <p:cNvPr id="9" name="Table 8">
                  <a:extLst>
                    <a:ext uri="{FF2B5EF4-FFF2-40B4-BE49-F238E27FC236}">
                      <a16:creationId xmlns:a16="http://schemas.microsoft.com/office/drawing/2014/main" id="{7EE48D6D-B9F6-46CE-B970-D6C49E87A65D}"/>
                    </a:ext>
                  </a:extLst>
                </p:cNvPr>
                <p:cNvGraphicFramePr>
                  <a:graphicFrameLocks/>
                </p:cNvGraphicFramePr>
                <p:nvPr/>
              </p:nvGraphicFramePr>
              <p:xfrm>
                <a:off x="7711107" y="1848675"/>
                <a:ext cx="2090529" cy="3685350"/>
              </p:xfrm>
              <a:graphic>
                <a:graphicData uri="http://schemas.openxmlformats.org/drawingml/2006/table">
                  <a:tbl>
                    <a:tblPr firstRow="1" bandRow="1">
                      <a:tableStyleId>{5940675A-B579-460E-94D1-54222C63F5DA}</a:tableStyleId>
                    </a:tblPr>
                    <a:tblGrid>
                      <a:gridCol w="2090529">
                        <a:extLst>
                          <a:ext uri="{9D8B030D-6E8A-4147-A177-3AD203B41FA5}">
                            <a16:colId xmlns:a16="http://schemas.microsoft.com/office/drawing/2014/main" val="3751962984"/>
                          </a:ext>
                        </a:extLst>
                      </a:gridCol>
                    </a:tblGrid>
                    <a:tr h="368535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1" dirty="0"/>
                              <a:t>…</a:t>
                            </a:r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821525120"/>
                        </a:ext>
                      </a:extLst>
                    </a:tr>
                    <a:tr h="368535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252294783"/>
                        </a:ext>
                      </a:extLst>
                    </a:tr>
                    <a:tr h="368535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529208126"/>
                        </a:ext>
                      </a:extLst>
                    </a:tr>
                    <a:tr h="368535">
                      <a:tc>
                        <a:txBody>
                          <a:bodyPr/>
                          <a:lstStyle/>
                          <a:p>
                            <a:pPr algn="ctr"/>
                            <a:endParaRPr lang="en-US" strike="noStrike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611800041"/>
                        </a:ext>
                      </a:extLst>
                    </a:tr>
                    <a:tr h="368535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/>
                              <a:t>7</a:t>
                            </a:r>
                          </a:p>
                        </a:txBody>
                        <a:tcPr>
                          <a:solidFill>
                            <a:srgbClr val="92D050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273072880"/>
                        </a:ext>
                      </a:extLst>
                    </a:tr>
                    <a:tr h="368535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/>
                              <a:t>8</a:t>
                            </a:r>
                          </a:p>
                        </a:txBody>
                        <a:tcPr>
                          <a:solidFill>
                            <a:srgbClr val="92D050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10059356"/>
                        </a:ext>
                      </a:extLst>
                    </a:tr>
                    <a:tr h="368535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/>
                              <a:t>9</a:t>
                            </a:r>
                          </a:p>
                        </a:txBody>
                        <a:tcPr>
                          <a:solidFill>
                            <a:srgbClr val="92D050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52348633"/>
                        </a:ext>
                      </a:extLst>
                    </a:tr>
                    <a:tr h="368535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/>
                              <a:t>3</a:t>
                            </a:r>
                          </a:p>
                        </a:txBody>
                        <a:tcPr>
                          <a:solidFill>
                            <a:srgbClr val="FFFF00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713676246"/>
                        </a:ext>
                      </a:extLst>
                    </a:tr>
                    <a:tr h="368535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/>
                              <a:t>2</a:t>
                            </a:r>
                          </a:p>
                        </a:txBody>
                        <a:tcPr>
                          <a:solidFill>
                            <a:srgbClr val="FFFF00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571026542"/>
                        </a:ext>
                      </a:extLst>
                    </a:tr>
                    <a:tr h="368535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/>
                              <a:t>1</a:t>
                            </a:r>
                          </a:p>
                        </a:txBody>
                        <a:tcPr>
                          <a:solidFill>
                            <a:srgbClr val="FFFF00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488293376"/>
                        </a:ext>
                      </a:extLst>
                    </a:tr>
                  </a:tbl>
                </a:graphicData>
              </a:graphic>
            </p:graphicFrame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CBF96410-1FB1-4464-ABFB-0A9A6C6E4E22}"/>
                    </a:ext>
                  </a:extLst>
                </p:cNvPr>
                <p:cNvGrpSpPr/>
                <p:nvPr/>
              </p:nvGrpSpPr>
              <p:grpSpPr>
                <a:xfrm>
                  <a:off x="7154516" y="1796843"/>
                  <a:ext cx="556593" cy="3704630"/>
                  <a:chOff x="8050694" y="1829395"/>
                  <a:chExt cx="556593" cy="3704630"/>
                </a:xfrm>
              </p:grpSpPr>
              <p:grpSp>
                <p:nvGrpSpPr>
                  <p:cNvPr id="11" name="Group 10">
                    <a:extLst>
                      <a:ext uri="{FF2B5EF4-FFF2-40B4-BE49-F238E27FC236}">
                        <a16:creationId xmlns:a16="http://schemas.microsoft.com/office/drawing/2014/main" id="{82F4ABA8-028C-4C1E-9ACB-7D94B6B3B5EB}"/>
                      </a:ext>
                    </a:extLst>
                  </p:cNvPr>
                  <p:cNvGrpSpPr/>
                  <p:nvPr/>
                </p:nvGrpSpPr>
                <p:grpSpPr>
                  <a:xfrm>
                    <a:off x="8050694" y="4084705"/>
                    <a:ext cx="556593" cy="1449320"/>
                    <a:chOff x="8050694" y="4084705"/>
                    <a:chExt cx="556593" cy="1449320"/>
                  </a:xfrm>
                </p:grpSpPr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D0866BBC-7FFA-4A35-9DBB-53D8BD45628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050696" y="5164693"/>
                      <a:ext cx="55659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200</a:t>
                      </a:r>
                    </a:p>
                  </p:txBody>
                </p:sp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4CDCC645-035E-465C-AC26-F2B9106756A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050696" y="4795361"/>
                      <a:ext cx="55659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204</a:t>
                      </a:r>
                    </a:p>
                  </p:txBody>
                </p:sp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0E02D118-7C09-4E69-8E6E-F9E8219BFB1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050696" y="4426029"/>
                      <a:ext cx="55659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208</a:t>
                      </a:r>
                    </a:p>
                  </p:txBody>
                </p:sp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03987E0C-174E-4847-8D7C-5F39BDE5920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050694" y="4084705"/>
                      <a:ext cx="55659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212</a:t>
                      </a:r>
                    </a:p>
                  </p:txBody>
                </p:sp>
              </p:grpSp>
              <p:grpSp>
                <p:nvGrpSpPr>
                  <p:cNvPr id="12" name="Group 11">
                    <a:extLst>
                      <a:ext uri="{FF2B5EF4-FFF2-40B4-BE49-F238E27FC236}">
                        <a16:creationId xmlns:a16="http://schemas.microsoft.com/office/drawing/2014/main" id="{2F520639-BCBB-4629-AE8F-621F25FD7F0C}"/>
                      </a:ext>
                    </a:extLst>
                  </p:cNvPr>
                  <p:cNvGrpSpPr/>
                  <p:nvPr/>
                </p:nvGrpSpPr>
                <p:grpSpPr>
                  <a:xfrm>
                    <a:off x="8050694" y="1829395"/>
                    <a:ext cx="556592" cy="1850430"/>
                    <a:chOff x="8050694" y="1829395"/>
                    <a:chExt cx="556592" cy="1850430"/>
                  </a:xfrm>
                </p:grpSpPr>
                <p:grpSp>
                  <p:nvGrpSpPr>
                    <p:cNvPr id="13" name="Group 12">
                      <a:extLst>
                        <a:ext uri="{FF2B5EF4-FFF2-40B4-BE49-F238E27FC236}">
                          <a16:creationId xmlns:a16="http://schemas.microsoft.com/office/drawing/2014/main" id="{78C239D8-9A20-4E83-BB82-077463B4B75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050695" y="2202497"/>
                      <a:ext cx="556591" cy="1477328"/>
                      <a:chOff x="8050696" y="4056697"/>
                      <a:chExt cx="556591" cy="1477328"/>
                    </a:xfrm>
                  </p:grpSpPr>
                  <p:sp>
                    <p:nvSpPr>
                      <p:cNvPr id="15" name="TextBox 14">
                        <a:extLst>
                          <a:ext uri="{FF2B5EF4-FFF2-40B4-BE49-F238E27FC236}">
                            <a16:creationId xmlns:a16="http://schemas.microsoft.com/office/drawing/2014/main" id="{C00C8B70-6D67-4FB0-8A42-9E9ADE258E9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050696" y="5164693"/>
                        <a:ext cx="55659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220</a:t>
                        </a:r>
                      </a:p>
                    </p:txBody>
                  </p:sp>
                  <p:sp>
                    <p:nvSpPr>
                      <p:cNvPr id="16" name="TextBox 15">
                        <a:extLst>
                          <a:ext uri="{FF2B5EF4-FFF2-40B4-BE49-F238E27FC236}">
                            <a16:creationId xmlns:a16="http://schemas.microsoft.com/office/drawing/2014/main" id="{55FD174F-0041-43B5-8170-08E1DDF4B55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050696" y="4795361"/>
                        <a:ext cx="55659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224</a:t>
                        </a:r>
                      </a:p>
                    </p:txBody>
                  </p:sp>
                  <p:sp>
                    <p:nvSpPr>
                      <p:cNvPr id="17" name="TextBox 16">
                        <a:extLst>
                          <a:ext uri="{FF2B5EF4-FFF2-40B4-BE49-F238E27FC236}">
                            <a16:creationId xmlns:a16="http://schemas.microsoft.com/office/drawing/2014/main" id="{CF8DDE7A-BE7F-4C16-B07E-BEBA2E61EE0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050696" y="4426029"/>
                        <a:ext cx="55659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228</a:t>
                        </a:r>
                      </a:p>
                    </p:txBody>
                  </p:sp>
                  <p:sp>
                    <p:nvSpPr>
                      <p:cNvPr id="18" name="TextBox 17">
                        <a:extLst>
                          <a:ext uri="{FF2B5EF4-FFF2-40B4-BE49-F238E27FC236}">
                            <a16:creationId xmlns:a16="http://schemas.microsoft.com/office/drawing/2014/main" id="{F18B975E-A74F-4CA5-8856-47C4B6D9A24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050696" y="4056697"/>
                        <a:ext cx="55659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232</a:t>
                        </a:r>
                      </a:p>
                    </p:txBody>
                  </p:sp>
                </p:grpSp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BCA3F4BB-5F25-4979-98CF-889523C383F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050694" y="1829395"/>
                      <a:ext cx="55659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endParaRPr lang="en-US" dirty="0"/>
                    </a:p>
                  </p:txBody>
                </p:sp>
              </p:grpSp>
            </p:grpSp>
          </p:grpSp>
          <p:sp>
            <p:nvSpPr>
              <p:cNvPr id="26" name="Right Brace 25">
                <a:extLst>
                  <a:ext uri="{FF2B5EF4-FFF2-40B4-BE49-F238E27FC236}">
                    <a16:creationId xmlns:a16="http://schemas.microsoft.com/office/drawing/2014/main" id="{07BD3593-43F6-4572-AC35-783EF77CD9D0}"/>
                  </a:ext>
                </a:extLst>
              </p:cNvPr>
              <p:cNvSpPr/>
              <p:nvPr/>
            </p:nvSpPr>
            <p:spPr>
              <a:xfrm>
                <a:off x="9909314" y="4436431"/>
                <a:ext cx="332966" cy="1097593"/>
              </a:xfrm>
              <a:prstGeom prst="rightBrac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75D5FF6-237E-4F4F-A45C-7BACD3A19AA3}"/>
                  </a:ext>
                </a:extLst>
              </p:cNvPr>
              <p:cNvSpPr txBox="1"/>
              <p:nvPr/>
            </p:nvSpPr>
            <p:spPr>
              <a:xfrm>
                <a:off x="10515600" y="4762809"/>
                <a:ext cx="12324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B[0]</a:t>
                </a:r>
              </a:p>
            </p:txBody>
          </p:sp>
          <p:sp>
            <p:nvSpPr>
              <p:cNvPr id="29" name="Right Brace 28">
                <a:extLst>
                  <a:ext uri="{FF2B5EF4-FFF2-40B4-BE49-F238E27FC236}">
                    <a16:creationId xmlns:a16="http://schemas.microsoft.com/office/drawing/2014/main" id="{816D025E-C679-4709-AADD-0930DC4F580F}"/>
                  </a:ext>
                </a:extLst>
              </p:cNvPr>
              <p:cNvSpPr/>
              <p:nvPr/>
            </p:nvSpPr>
            <p:spPr>
              <a:xfrm>
                <a:off x="9862932" y="3295884"/>
                <a:ext cx="318052" cy="1140548"/>
              </a:xfrm>
              <a:prstGeom prst="rightBrac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1B0C4FF-FD5E-4BA1-822E-10EBE476F1D2}"/>
                  </a:ext>
                </a:extLst>
              </p:cNvPr>
              <p:cNvSpPr txBox="1"/>
              <p:nvPr/>
            </p:nvSpPr>
            <p:spPr>
              <a:xfrm>
                <a:off x="10515600" y="3716507"/>
                <a:ext cx="12324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B[1]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71452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A6CE1D-D510-496E-937A-2F506B45E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and 2D Arrays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C6701AE-F056-4A8A-A803-051EC3D4EF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7227" y="2396924"/>
            <a:ext cx="6967331" cy="31531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int B[2][3] = {</a:t>
            </a:r>
            <a:r>
              <a:rPr lang="en-US" sz="2000" dirty="0">
                <a:highlight>
                  <a:srgbClr val="FFFF00"/>
                </a:highlight>
                <a:latin typeface="Consolas" panose="020B0609020204030204" pitchFamily="49" charset="0"/>
              </a:rPr>
              <a:t>{1,2,3}</a:t>
            </a:r>
            <a:r>
              <a:rPr lang="en-US" sz="2000" dirty="0">
                <a:latin typeface="Consolas" panose="020B0609020204030204" pitchFamily="49" charset="0"/>
              </a:rPr>
              <a:t>,</a:t>
            </a:r>
            <a:r>
              <a:rPr lang="en-US" sz="2000" dirty="0">
                <a:highlight>
                  <a:srgbClr val="00FF00"/>
                </a:highlight>
                <a:latin typeface="Consolas" panose="020B0609020204030204" pitchFamily="49" charset="0"/>
              </a:rPr>
              <a:t>{9,8,7}</a:t>
            </a:r>
            <a:r>
              <a:rPr lang="en-US" sz="2000" dirty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//B[0] and B[1] are 1D arrays of 3 integers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int *p = B;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//Compilation ERROR. B is a pointer to 1D array of 3 integers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int *p[3] = B;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//Correct</a:t>
            </a: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01BF601-1FE0-4697-A29D-521CF5A9C067}"/>
              </a:ext>
            </a:extLst>
          </p:cNvPr>
          <p:cNvGrpSpPr/>
          <p:nvPr/>
        </p:nvGrpSpPr>
        <p:grpSpPr>
          <a:xfrm>
            <a:off x="7711107" y="1812901"/>
            <a:ext cx="4593536" cy="3737182"/>
            <a:chOff x="7711107" y="1812901"/>
            <a:chExt cx="4593536" cy="373718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2C92D9E-2A5E-4B8C-8352-2C1E42B930CB}"/>
                </a:ext>
              </a:extLst>
            </p:cNvPr>
            <p:cNvSpPr txBox="1"/>
            <p:nvPr/>
          </p:nvSpPr>
          <p:spPr>
            <a:xfrm>
              <a:off x="7711107" y="3698879"/>
              <a:ext cx="556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216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259BA0F-B205-48E9-96DB-AEC74FEB3550}"/>
                </a:ext>
              </a:extLst>
            </p:cNvPr>
            <p:cNvGrpSpPr/>
            <p:nvPr/>
          </p:nvGrpSpPr>
          <p:grpSpPr>
            <a:xfrm>
              <a:off x="7711107" y="1812901"/>
              <a:ext cx="4593536" cy="3737182"/>
              <a:chOff x="7154516" y="1796843"/>
              <a:chExt cx="4593536" cy="3737182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EDBCDBE3-4B9D-46B7-8054-979913BE984F}"/>
                  </a:ext>
                </a:extLst>
              </p:cNvPr>
              <p:cNvGrpSpPr/>
              <p:nvPr/>
            </p:nvGrpSpPr>
            <p:grpSpPr>
              <a:xfrm>
                <a:off x="7154516" y="1796843"/>
                <a:ext cx="2647120" cy="3737182"/>
                <a:chOff x="7154516" y="1796843"/>
                <a:chExt cx="2647120" cy="3737182"/>
              </a:xfrm>
            </p:grpSpPr>
            <p:graphicFrame>
              <p:nvGraphicFramePr>
                <p:cNvPr id="9" name="Table 8">
                  <a:extLst>
                    <a:ext uri="{FF2B5EF4-FFF2-40B4-BE49-F238E27FC236}">
                      <a16:creationId xmlns:a16="http://schemas.microsoft.com/office/drawing/2014/main" id="{7EE48D6D-B9F6-46CE-B970-D6C49E87A65D}"/>
                    </a:ext>
                  </a:extLst>
                </p:cNvPr>
                <p:cNvGraphicFramePr>
                  <a:graphicFrameLocks/>
                </p:cNvGraphicFramePr>
                <p:nvPr/>
              </p:nvGraphicFramePr>
              <p:xfrm>
                <a:off x="7711107" y="1848675"/>
                <a:ext cx="2090529" cy="3685350"/>
              </p:xfrm>
              <a:graphic>
                <a:graphicData uri="http://schemas.openxmlformats.org/drawingml/2006/table">
                  <a:tbl>
                    <a:tblPr firstRow="1" bandRow="1">
                      <a:tableStyleId>{5940675A-B579-460E-94D1-54222C63F5DA}</a:tableStyleId>
                    </a:tblPr>
                    <a:tblGrid>
                      <a:gridCol w="2090529">
                        <a:extLst>
                          <a:ext uri="{9D8B030D-6E8A-4147-A177-3AD203B41FA5}">
                            <a16:colId xmlns:a16="http://schemas.microsoft.com/office/drawing/2014/main" val="3751962984"/>
                          </a:ext>
                        </a:extLst>
                      </a:gridCol>
                    </a:tblGrid>
                    <a:tr h="368535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1" dirty="0"/>
                              <a:t>…</a:t>
                            </a:r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821525120"/>
                        </a:ext>
                      </a:extLst>
                    </a:tr>
                    <a:tr h="368535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252294783"/>
                        </a:ext>
                      </a:extLst>
                    </a:tr>
                    <a:tr h="368535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529208126"/>
                        </a:ext>
                      </a:extLst>
                    </a:tr>
                    <a:tr h="368535">
                      <a:tc>
                        <a:txBody>
                          <a:bodyPr/>
                          <a:lstStyle/>
                          <a:p>
                            <a:pPr algn="ctr"/>
                            <a:endParaRPr lang="en-US" strike="noStrike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611800041"/>
                        </a:ext>
                      </a:extLst>
                    </a:tr>
                    <a:tr h="368535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/>
                              <a:t>7</a:t>
                            </a:r>
                          </a:p>
                        </a:txBody>
                        <a:tcPr>
                          <a:solidFill>
                            <a:srgbClr val="92D050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273072880"/>
                        </a:ext>
                      </a:extLst>
                    </a:tr>
                    <a:tr h="368535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/>
                              <a:t>8</a:t>
                            </a:r>
                          </a:p>
                        </a:txBody>
                        <a:tcPr>
                          <a:solidFill>
                            <a:srgbClr val="92D050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10059356"/>
                        </a:ext>
                      </a:extLst>
                    </a:tr>
                    <a:tr h="368535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/>
                              <a:t>9</a:t>
                            </a:r>
                          </a:p>
                        </a:txBody>
                        <a:tcPr>
                          <a:solidFill>
                            <a:srgbClr val="92D050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52348633"/>
                        </a:ext>
                      </a:extLst>
                    </a:tr>
                    <a:tr h="368535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/>
                              <a:t>3</a:t>
                            </a:r>
                          </a:p>
                        </a:txBody>
                        <a:tcPr>
                          <a:solidFill>
                            <a:srgbClr val="FFFF00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713676246"/>
                        </a:ext>
                      </a:extLst>
                    </a:tr>
                    <a:tr h="368535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/>
                              <a:t>2</a:t>
                            </a:r>
                          </a:p>
                        </a:txBody>
                        <a:tcPr>
                          <a:solidFill>
                            <a:srgbClr val="FFFF00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571026542"/>
                        </a:ext>
                      </a:extLst>
                    </a:tr>
                    <a:tr h="368535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/>
                              <a:t>1</a:t>
                            </a:r>
                          </a:p>
                        </a:txBody>
                        <a:tcPr>
                          <a:solidFill>
                            <a:srgbClr val="FFFF00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488293376"/>
                        </a:ext>
                      </a:extLst>
                    </a:tr>
                  </a:tbl>
                </a:graphicData>
              </a:graphic>
            </p:graphicFrame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CBF96410-1FB1-4464-ABFB-0A9A6C6E4E22}"/>
                    </a:ext>
                  </a:extLst>
                </p:cNvPr>
                <p:cNvGrpSpPr/>
                <p:nvPr/>
              </p:nvGrpSpPr>
              <p:grpSpPr>
                <a:xfrm>
                  <a:off x="7154516" y="1796843"/>
                  <a:ext cx="556593" cy="3704630"/>
                  <a:chOff x="8050694" y="1829395"/>
                  <a:chExt cx="556593" cy="3704630"/>
                </a:xfrm>
              </p:grpSpPr>
              <p:grpSp>
                <p:nvGrpSpPr>
                  <p:cNvPr id="11" name="Group 10">
                    <a:extLst>
                      <a:ext uri="{FF2B5EF4-FFF2-40B4-BE49-F238E27FC236}">
                        <a16:creationId xmlns:a16="http://schemas.microsoft.com/office/drawing/2014/main" id="{82F4ABA8-028C-4C1E-9ACB-7D94B6B3B5EB}"/>
                      </a:ext>
                    </a:extLst>
                  </p:cNvPr>
                  <p:cNvGrpSpPr/>
                  <p:nvPr/>
                </p:nvGrpSpPr>
                <p:grpSpPr>
                  <a:xfrm>
                    <a:off x="8050694" y="4084705"/>
                    <a:ext cx="556593" cy="1449320"/>
                    <a:chOff x="8050694" y="4084705"/>
                    <a:chExt cx="556593" cy="1449320"/>
                  </a:xfrm>
                </p:grpSpPr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D0866BBC-7FFA-4A35-9DBB-53D8BD45628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050696" y="5164693"/>
                      <a:ext cx="55659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200</a:t>
                      </a:r>
                    </a:p>
                  </p:txBody>
                </p:sp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4CDCC645-035E-465C-AC26-F2B9106756A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050696" y="4795361"/>
                      <a:ext cx="55659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204</a:t>
                      </a:r>
                    </a:p>
                  </p:txBody>
                </p:sp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0E02D118-7C09-4E69-8E6E-F9E8219BFB1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050696" y="4426029"/>
                      <a:ext cx="55659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208</a:t>
                      </a:r>
                    </a:p>
                  </p:txBody>
                </p:sp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03987E0C-174E-4847-8D7C-5F39BDE5920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050694" y="4084705"/>
                      <a:ext cx="55659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212</a:t>
                      </a:r>
                    </a:p>
                  </p:txBody>
                </p:sp>
              </p:grpSp>
              <p:grpSp>
                <p:nvGrpSpPr>
                  <p:cNvPr id="12" name="Group 11">
                    <a:extLst>
                      <a:ext uri="{FF2B5EF4-FFF2-40B4-BE49-F238E27FC236}">
                        <a16:creationId xmlns:a16="http://schemas.microsoft.com/office/drawing/2014/main" id="{2F520639-BCBB-4629-AE8F-621F25FD7F0C}"/>
                      </a:ext>
                    </a:extLst>
                  </p:cNvPr>
                  <p:cNvGrpSpPr/>
                  <p:nvPr/>
                </p:nvGrpSpPr>
                <p:grpSpPr>
                  <a:xfrm>
                    <a:off x="8050694" y="1829395"/>
                    <a:ext cx="556592" cy="1850430"/>
                    <a:chOff x="8050694" y="1829395"/>
                    <a:chExt cx="556592" cy="1850430"/>
                  </a:xfrm>
                </p:grpSpPr>
                <p:grpSp>
                  <p:nvGrpSpPr>
                    <p:cNvPr id="13" name="Group 12">
                      <a:extLst>
                        <a:ext uri="{FF2B5EF4-FFF2-40B4-BE49-F238E27FC236}">
                          <a16:creationId xmlns:a16="http://schemas.microsoft.com/office/drawing/2014/main" id="{78C239D8-9A20-4E83-BB82-077463B4B75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050695" y="2202497"/>
                      <a:ext cx="556591" cy="1477328"/>
                      <a:chOff x="8050696" y="4056697"/>
                      <a:chExt cx="556591" cy="1477328"/>
                    </a:xfrm>
                  </p:grpSpPr>
                  <p:sp>
                    <p:nvSpPr>
                      <p:cNvPr id="15" name="TextBox 14">
                        <a:extLst>
                          <a:ext uri="{FF2B5EF4-FFF2-40B4-BE49-F238E27FC236}">
                            <a16:creationId xmlns:a16="http://schemas.microsoft.com/office/drawing/2014/main" id="{C00C8B70-6D67-4FB0-8A42-9E9ADE258E9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050696" y="5164693"/>
                        <a:ext cx="55659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220</a:t>
                        </a:r>
                      </a:p>
                    </p:txBody>
                  </p:sp>
                  <p:sp>
                    <p:nvSpPr>
                      <p:cNvPr id="16" name="TextBox 15">
                        <a:extLst>
                          <a:ext uri="{FF2B5EF4-FFF2-40B4-BE49-F238E27FC236}">
                            <a16:creationId xmlns:a16="http://schemas.microsoft.com/office/drawing/2014/main" id="{55FD174F-0041-43B5-8170-08E1DDF4B55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050696" y="4795361"/>
                        <a:ext cx="55659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224</a:t>
                        </a:r>
                      </a:p>
                    </p:txBody>
                  </p:sp>
                  <p:sp>
                    <p:nvSpPr>
                      <p:cNvPr id="17" name="TextBox 16">
                        <a:extLst>
                          <a:ext uri="{FF2B5EF4-FFF2-40B4-BE49-F238E27FC236}">
                            <a16:creationId xmlns:a16="http://schemas.microsoft.com/office/drawing/2014/main" id="{CF8DDE7A-BE7F-4C16-B07E-BEBA2E61EE0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050696" y="4426029"/>
                        <a:ext cx="55659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228</a:t>
                        </a:r>
                      </a:p>
                    </p:txBody>
                  </p:sp>
                  <p:sp>
                    <p:nvSpPr>
                      <p:cNvPr id="18" name="TextBox 17">
                        <a:extLst>
                          <a:ext uri="{FF2B5EF4-FFF2-40B4-BE49-F238E27FC236}">
                            <a16:creationId xmlns:a16="http://schemas.microsoft.com/office/drawing/2014/main" id="{F18B975E-A74F-4CA5-8856-47C4B6D9A24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050696" y="4056697"/>
                        <a:ext cx="55659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232</a:t>
                        </a:r>
                      </a:p>
                    </p:txBody>
                  </p:sp>
                </p:grpSp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BCA3F4BB-5F25-4979-98CF-889523C383F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050694" y="1829395"/>
                      <a:ext cx="55659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endParaRPr lang="en-US" dirty="0"/>
                    </a:p>
                  </p:txBody>
                </p:sp>
              </p:grpSp>
            </p:grpSp>
          </p:grpSp>
          <p:sp>
            <p:nvSpPr>
              <p:cNvPr id="26" name="Right Brace 25">
                <a:extLst>
                  <a:ext uri="{FF2B5EF4-FFF2-40B4-BE49-F238E27FC236}">
                    <a16:creationId xmlns:a16="http://schemas.microsoft.com/office/drawing/2014/main" id="{07BD3593-43F6-4572-AC35-783EF77CD9D0}"/>
                  </a:ext>
                </a:extLst>
              </p:cNvPr>
              <p:cNvSpPr/>
              <p:nvPr/>
            </p:nvSpPr>
            <p:spPr>
              <a:xfrm>
                <a:off x="9909314" y="4436431"/>
                <a:ext cx="332966" cy="1097593"/>
              </a:xfrm>
              <a:prstGeom prst="rightBrac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75D5FF6-237E-4F4F-A45C-7BACD3A19AA3}"/>
                  </a:ext>
                </a:extLst>
              </p:cNvPr>
              <p:cNvSpPr txBox="1"/>
              <p:nvPr/>
            </p:nvSpPr>
            <p:spPr>
              <a:xfrm>
                <a:off x="10515600" y="4762809"/>
                <a:ext cx="12324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B[0]</a:t>
                </a:r>
              </a:p>
            </p:txBody>
          </p:sp>
          <p:sp>
            <p:nvSpPr>
              <p:cNvPr id="29" name="Right Brace 28">
                <a:extLst>
                  <a:ext uri="{FF2B5EF4-FFF2-40B4-BE49-F238E27FC236}">
                    <a16:creationId xmlns:a16="http://schemas.microsoft.com/office/drawing/2014/main" id="{816D025E-C679-4709-AADD-0930DC4F580F}"/>
                  </a:ext>
                </a:extLst>
              </p:cNvPr>
              <p:cNvSpPr/>
              <p:nvPr/>
            </p:nvSpPr>
            <p:spPr>
              <a:xfrm>
                <a:off x="9862932" y="3295884"/>
                <a:ext cx="318052" cy="1140548"/>
              </a:xfrm>
              <a:prstGeom prst="rightBrac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1B0C4FF-FD5E-4BA1-822E-10EBE476F1D2}"/>
                  </a:ext>
                </a:extLst>
              </p:cNvPr>
              <p:cNvSpPr txBox="1"/>
              <p:nvPr/>
            </p:nvSpPr>
            <p:spPr>
              <a:xfrm>
                <a:off x="10515600" y="3716507"/>
                <a:ext cx="12324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B[1]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67495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A6CE1D-D510-496E-937A-2F506B45E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and 2D Arrays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C6701AE-F056-4A8A-A803-051EC3D4EF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7227" y="1775120"/>
            <a:ext cx="7332584" cy="4214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int B[2][3] = {</a:t>
            </a:r>
            <a:r>
              <a:rPr lang="en-US" sz="2000" dirty="0">
                <a:highlight>
                  <a:srgbClr val="FFFF00"/>
                </a:highlight>
                <a:latin typeface="Consolas" panose="020B0609020204030204" pitchFamily="49" charset="0"/>
              </a:rPr>
              <a:t>{1,2,3}</a:t>
            </a:r>
            <a:r>
              <a:rPr lang="en-US" sz="2000" dirty="0">
                <a:latin typeface="Consolas" panose="020B0609020204030204" pitchFamily="49" charset="0"/>
              </a:rPr>
              <a:t>,</a:t>
            </a:r>
            <a:r>
              <a:rPr lang="en-US" sz="2000" dirty="0">
                <a:highlight>
                  <a:srgbClr val="00FF00"/>
                </a:highlight>
                <a:latin typeface="Consolas" panose="020B0609020204030204" pitchFamily="49" charset="0"/>
              </a:rPr>
              <a:t>{9,8,7}</a:t>
            </a:r>
            <a:r>
              <a:rPr lang="en-US" sz="2000" dirty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//B[0] and B[1] are 1D arrays of 3 integers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int *p = B;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//Compilation error. B is a pointer to 1D array of 3 integers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int *p[3] = B; //Correct</a:t>
            </a: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(“%d\n”, B);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//&amp;B[0] = 200 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(“%d\n”, *B);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//*(&amp;B[0])= B[0]= &amp;B[0][0]= 200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01BF601-1FE0-4697-A29D-521CF5A9C067}"/>
              </a:ext>
            </a:extLst>
          </p:cNvPr>
          <p:cNvGrpSpPr/>
          <p:nvPr/>
        </p:nvGrpSpPr>
        <p:grpSpPr>
          <a:xfrm>
            <a:off x="7711107" y="1812901"/>
            <a:ext cx="4593536" cy="3737182"/>
            <a:chOff x="7711107" y="1812901"/>
            <a:chExt cx="4593536" cy="373718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2C92D9E-2A5E-4B8C-8352-2C1E42B930CB}"/>
                </a:ext>
              </a:extLst>
            </p:cNvPr>
            <p:cNvSpPr txBox="1"/>
            <p:nvPr/>
          </p:nvSpPr>
          <p:spPr>
            <a:xfrm>
              <a:off x="7711107" y="3698879"/>
              <a:ext cx="556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216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259BA0F-B205-48E9-96DB-AEC74FEB3550}"/>
                </a:ext>
              </a:extLst>
            </p:cNvPr>
            <p:cNvGrpSpPr/>
            <p:nvPr/>
          </p:nvGrpSpPr>
          <p:grpSpPr>
            <a:xfrm>
              <a:off x="7711107" y="1812901"/>
              <a:ext cx="4593536" cy="3737182"/>
              <a:chOff x="7154516" y="1796843"/>
              <a:chExt cx="4593536" cy="3737182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EDBCDBE3-4B9D-46B7-8054-979913BE984F}"/>
                  </a:ext>
                </a:extLst>
              </p:cNvPr>
              <p:cNvGrpSpPr/>
              <p:nvPr/>
            </p:nvGrpSpPr>
            <p:grpSpPr>
              <a:xfrm>
                <a:off x="7154516" y="1796843"/>
                <a:ext cx="2647120" cy="3737182"/>
                <a:chOff x="7154516" y="1796843"/>
                <a:chExt cx="2647120" cy="3737182"/>
              </a:xfrm>
            </p:grpSpPr>
            <p:graphicFrame>
              <p:nvGraphicFramePr>
                <p:cNvPr id="9" name="Table 8">
                  <a:extLst>
                    <a:ext uri="{FF2B5EF4-FFF2-40B4-BE49-F238E27FC236}">
                      <a16:creationId xmlns:a16="http://schemas.microsoft.com/office/drawing/2014/main" id="{7EE48D6D-B9F6-46CE-B970-D6C49E87A65D}"/>
                    </a:ext>
                  </a:extLst>
                </p:cNvPr>
                <p:cNvGraphicFramePr>
                  <a:graphicFrameLocks/>
                </p:cNvGraphicFramePr>
                <p:nvPr/>
              </p:nvGraphicFramePr>
              <p:xfrm>
                <a:off x="7711107" y="1848675"/>
                <a:ext cx="2090529" cy="3685350"/>
              </p:xfrm>
              <a:graphic>
                <a:graphicData uri="http://schemas.openxmlformats.org/drawingml/2006/table">
                  <a:tbl>
                    <a:tblPr firstRow="1" bandRow="1">
                      <a:tableStyleId>{5940675A-B579-460E-94D1-54222C63F5DA}</a:tableStyleId>
                    </a:tblPr>
                    <a:tblGrid>
                      <a:gridCol w="2090529">
                        <a:extLst>
                          <a:ext uri="{9D8B030D-6E8A-4147-A177-3AD203B41FA5}">
                            <a16:colId xmlns:a16="http://schemas.microsoft.com/office/drawing/2014/main" val="3751962984"/>
                          </a:ext>
                        </a:extLst>
                      </a:gridCol>
                    </a:tblGrid>
                    <a:tr h="368535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1" dirty="0"/>
                              <a:t>…</a:t>
                            </a:r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821525120"/>
                        </a:ext>
                      </a:extLst>
                    </a:tr>
                    <a:tr h="368535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252294783"/>
                        </a:ext>
                      </a:extLst>
                    </a:tr>
                    <a:tr h="368535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529208126"/>
                        </a:ext>
                      </a:extLst>
                    </a:tr>
                    <a:tr h="368535">
                      <a:tc>
                        <a:txBody>
                          <a:bodyPr/>
                          <a:lstStyle/>
                          <a:p>
                            <a:pPr algn="ctr"/>
                            <a:endParaRPr lang="en-US" strike="noStrike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611800041"/>
                        </a:ext>
                      </a:extLst>
                    </a:tr>
                    <a:tr h="368535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/>
                              <a:t>7</a:t>
                            </a:r>
                          </a:p>
                        </a:txBody>
                        <a:tcPr>
                          <a:solidFill>
                            <a:srgbClr val="92D050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273072880"/>
                        </a:ext>
                      </a:extLst>
                    </a:tr>
                    <a:tr h="368535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/>
                              <a:t>8</a:t>
                            </a:r>
                          </a:p>
                        </a:txBody>
                        <a:tcPr>
                          <a:solidFill>
                            <a:srgbClr val="92D050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10059356"/>
                        </a:ext>
                      </a:extLst>
                    </a:tr>
                    <a:tr h="368535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/>
                              <a:t>9</a:t>
                            </a:r>
                          </a:p>
                        </a:txBody>
                        <a:tcPr>
                          <a:solidFill>
                            <a:srgbClr val="92D050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52348633"/>
                        </a:ext>
                      </a:extLst>
                    </a:tr>
                    <a:tr h="368535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/>
                              <a:t>3</a:t>
                            </a:r>
                          </a:p>
                        </a:txBody>
                        <a:tcPr>
                          <a:solidFill>
                            <a:srgbClr val="FFFF00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713676246"/>
                        </a:ext>
                      </a:extLst>
                    </a:tr>
                    <a:tr h="368535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/>
                              <a:t>2</a:t>
                            </a:r>
                          </a:p>
                        </a:txBody>
                        <a:tcPr>
                          <a:solidFill>
                            <a:srgbClr val="FFFF00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571026542"/>
                        </a:ext>
                      </a:extLst>
                    </a:tr>
                    <a:tr h="368535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/>
                              <a:t>1</a:t>
                            </a:r>
                          </a:p>
                        </a:txBody>
                        <a:tcPr>
                          <a:solidFill>
                            <a:srgbClr val="FFFF00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488293376"/>
                        </a:ext>
                      </a:extLst>
                    </a:tr>
                  </a:tbl>
                </a:graphicData>
              </a:graphic>
            </p:graphicFrame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CBF96410-1FB1-4464-ABFB-0A9A6C6E4E22}"/>
                    </a:ext>
                  </a:extLst>
                </p:cNvPr>
                <p:cNvGrpSpPr/>
                <p:nvPr/>
              </p:nvGrpSpPr>
              <p:grpSpPr>
                <a:xfrm>
                  <a:off x="7154516" y="1796843"/>
                  <a:ext cx="556593" cy="3704630"/>
                  <a:chOff x="8050694" y="1829395"/>
                  <a:chExt cx="556593" cy="3704630"/>
                </a:xfrm>
              </p:grpSpPr>
              <p:grpSp>
                <p:nvGrpSpPr>
                  <p:cNvPr id="11" name="Group 10">
                    <a:extLst>
                      <a:ext uri="{FF2B5EF4-FFF2-40B4-BE49-F238E27FC236}">
                        <a16:creationId xmlns:a16="http://schemas.microsoft.com/office/drawing/2014/main" id="{82F4ABA8-028C-4C1E-9ACB-7D94B6B3B5EB}"/>
                      </a:ext>
                    </a:extLst>
                  </p:cNvPr>
                  <p:cNvGrpSpPr/>
                  <p:nvPr/>
                </p:nvGrpSpPr>
                <p:grpSpPr>
                  <a:xfrm>
                    <a:off x="8050694" y="4084705"/>
                    <a:ext cx="556593" cy="1449320"/>
                    <a:chOff x="8050694" y="4084705"/>
                    <a:chExt cx="556593" cy="1449320"/>
                  </a:xfrm>
                </p:grpSpPr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D0866BBC-7FFA-4A35-9DBB-53D8BD45628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050696" y="5164693"/>
                      <a:ext cx="55659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200</a:t>
                      </a:r>
                    </a:p>
                  </p:txBody>
                </p:sp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4CDCC645-035E-465C-AC26-F2B9106756A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050696" y="4795361"/>
                      <a:ext cx="55659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204</a:t>
                      </a:r>
                    </a:p>
                  </p:txBody>
                </p:sp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0E02D118-7C09-4E69-8E6E-F9E8219BFB1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050696" y="4426029"/>
                      <a:ext cx="55659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208</a:t>
                      </a:r>
                    </a:p>
                  </p:txBody>
                </p:sp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03987E0C-174E-4847-8D7C-5F39BDE5920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050694" y="4084705"/>
                      <a:ext cx="55659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212</a:t>
                      </a:r>
                    </a:p>
                  </p:txBody>
                </p:sp>
              </p:grpSp>
              <p:grpSp>
                <p:nvGrpSpPr>
                  <p:cNvPr id="12" name="Group 11">
                    <a:extLst>
                      <a:ext uri="{FF2B5EF4-FFF2-40B4-BE49-F238E27FC236}">
                        <a16:creationId xmlns:a16="http://schemas.microsoft.com/office/drawing/2014/main" id="{2F520639-BCBB-4629-AE8F-621F25FD7F0C}"/>
                      </a:ext>
                    </a:extLst>
                  </p:cNvPr>
                  <p:cNvGrpSpPr/>
                  <p:nvPr/>
                </p:nvGrpSpPr>
                <p:grpSpPr>
                  <a:xfrm>
                    <a:off x="8050694" y="1829395"/>
                    <a:ext cx="556592" cy="1850430"/>
                    <a:chOff x="8050694" y="1829395"/>
                    <a:chExt cx="556592" cy="1850430"/>
                  </a:xfrm>
                </p:grpSpPr>
                <p:grpSp>
                  <p:nvGrpSpPr>
                    <p:cNvPr id="13" name="Group 12">
                      <a:extLst>
                        <a:ext uri="{FF2B5EF4-FFF2-40B4-BE49-F238E27FC236}">
                          <a16:creationId xmlns:a16="http://schemas.microsoft.com/office/drawing/2014/main" id="{78C239D8-9A20-4E83-BB82-077463B4B75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050695" y="2202497"/>
                      <a:ext cx="556591" cy="1477328"/>
                      <a:chOff x="8050696" y="4056697"/>
                      <a:chExt cx="556591" cy="1477328"/>
                    </a:xfrm>
                  </p:grpSpPr>
                  <p:sp>
                    <p:nvSpPr>
                      <p:cNvPr id="15" name="TextBox 14">
                        <a:extLst>
                          <a:ext uri="{FF2B5EF4-FFF2-40B4-BE49-F238E27FC236}">
                            <a16:creationId xmlns:a16="http://schemas.microsoft.com/office/drawing/2014/main" id="{C00C8B70-6D67-4FB0-8A42-9E9ADE258E9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050696" y="5164693"/>
                        <a:ext cx="55659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220</a:t>
                        </a:r>
                      </a:p>
                    </p:txBody>
                  </p:sp>
                  <p:sp>
                    <p:nvSpPr>
                      <p:cNvPr id="16" name="TextBox 15">
                        <a:extLst>
                          <a:ext uri="{FF2B5EF4-FFF2-40B4-BE49-F238E27FC236}">
                            <a16:creationId xmlns:a16="http://schemas.microsoft.com/office/drawing/2014/main" id="{55FD174F-0041-43B5-8170-08E1DDF4B55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050696" y="4795361"/>
                        <a:ext cx="55659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224</a:t>
                        </a:r>
                      </a:p>
                    </p:txBody>
                  </p:sp>
                  <p:sp>
                    <p:nvSpPr>
                      <p:cNvPr id="17" name="TextBox 16">
                        <a:extLst>
                          <a:ext uri="{FF2B5EF4-FFF2-40B4-BE49-F238E27FC236}">
                            <a16:creationId xmlns:a16="http://schemas.microsoft.com/office/drawing/2014/main" id="{CF8DDE7A-BE7F-4C16-B07E-BEBA2E61EE0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050696" y="4426029"/>
                        <a:ext cx="55659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228</a:t>
                        </a:r>
                      </a:p>
                    </p:txBody>
                  </p:sp>
                  <p:sp>
                    <p:nvSpPr>
                      <p:cNvPr id="18" name="TextBox 17">
                        <a:extLst>
                          <a:ext uri="{FF2B5EF4-FFF2-40B4-BE49-F238E27FC236}">
                            <a16:creationId xmlns:a16="http://schemas.microsoft.com/office/drawing/2014/main" id="{F18B975E-A74F-4CA5-8856-47C4B6D9A24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050696" y="4056697"/>
                        <a:ext cx="55659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232</a:t>
                        </a:r>
                      </a:p>
                    </p:txBody>
                  </p:sp>
                </p:grpSp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BCA3F4BB-5F25-4979-98CF-889523C383F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050694" y="1829395"/>
                      <a:ext cx="55659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endParaRPr lang="en-US" dirty="0"/>
                    </a:p>
                  </p:txBody>
                </p:sp>
              </p:grpSp>
            </p:grpSp>
          </p:grpSp>
          <p:sp>
            <p:nvSpPr>
              <p:cNvPr id="26" name="Right Brace 25">
                <a:extLst>
                  <a:ext uri="{FF2B5EF4-FFF2-40B4-BE49-F238E27FC236}">
                    <a16:creationId xmlns:a16="http://schemas.microsoft.com/office/drawing/2014/main" id="{07BD3593-43F6-4572-AC35-783EF77CD9D0}"/>
                  </a:ext>
                </a:extLst>
              </p:cNvPr>
              <p:cNvSpPr/>
              <p:nvPr/>
            </p:nvSpPr>
            <p:spPr>
              <a:xfrm>
                <a:off x="9909314" y="4436431"/>
                <a:ext cx="332966" cy="1097593"/>
              </a:xfrm>
              <a:prstGeom prst="rightBrac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75D5FF6-237E-4F4F-A45C-7BACD3A19AA3}"/>
                  </a:ext>
                </a:extLst>
              </p:cNvPr>
              <p:cNvSpPr txBox="1"/>
              <p:nvPr/>
            </p:nvSpPr>
            <p:spPr>
              <a:xfrm>
                <a:off x="10515600" y="4762809"/>
                <a:ext cx="12324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B[0]</a:t>
                </a:r>
              </a:p>
            </p:txBody>
          </p:sp>
          <p:sp>
            <p:nvSpPr>
              <p:cNvPr id="29" name="Right Brace 28">
                <a:extLst>
                  <a:ext uri="{FF2B5EF4-FFF2-40B4-BE49-F238E27FC236}">
                    <a16:creationId xmlns:a16="http://schemas.microsoft.com/office/drawing/2014/main" id="{816D025E-C679-4709-AADD-0930DC4F580F}"/>
                  </a:ext>
                </a:extLst>
              </p:cNvPr>
              <p:cNvSpPr/>
              <p:nvPr/>
            </p:nvSpPr>
            <p:spPr>
              <a:xfrm>
                <a:off x="9862932" y="3295884"/>
                <a:ext cx="318052" cy="1140548"/>
              </a:xfrm>
              <a:prstGeom prst="rightBrac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1B0C4FF-FD5E-4BA1-822E-10EBE476F1D2}"/>
                  </a:ext>
                </a:extLst>
              </p:cNvPr>
              <p:cNvSpPr txBox="1"/>
              <p:nvPr/>
            </p:nvSpPr>
            <p:spPr>
              <a:xfrm>
                <a:off x="10515600" y="3716507"/>
                <a:ext cx="12324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B[1]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3216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A6CE1D-D510-496E-937A-2F506B45E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and 2D Arrays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C6701AE-F056-4A8A-A803-051EC3D4EF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7227" y="1775120"/>
            <a:ext cx="6967331" cy="4214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int B[2][3] = {</a:t>
            </a:r>
            <a:r>
              <a:rPr lang="en-US" sz="2000" dirty="0">
                <a:highlight>
                  <a:srgbClr val="FFFF00"/>
                </a:highlight>
                <a:latin typeface="Consolas" panose="020B0609020204030204" pitchFamily="49" charset="0"/>
              </a:rPr>
              <a:t>{1,2,3}</a:t>
            </a:r>
            <a:r>
              <a:rPr lang="en-US" sz="2000" dirty="0">
                <a:latin typeface="Consolas" panose="020B0609020204030204" pitchFamily="49" charset="0"/>
              </a:rPr>
              <a:t>,</a:t>
            </a:r>
            <a:r>
              <a:rPr lang="en-US" sz="2000" dirty="0">
                <a:highlight>
                  <a:srgbClr val="00FF00"/>
                </a:highlight>
                <a:latin typeface="Consolas" panose="020B0609020204030204" pitchFamily="49" charset="0"/>
              </a:rPr>
              <a:t>{9,8,7}</a:t>
            </a:r>
            <a:r>
              <a:rPr lang="en-US" sz="2000" dirty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//B[0] and B[1] are 1D arrays of 3 integers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int *p = B;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//Compilation error. B is a pointer to 1D array of 3 integers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int *p[3] = B; //Correct</a:t>
            </a: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(“%d\n”, B);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//200 or &amp;B[0]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(“%d\n”, *B);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//B[0] or &amp;B[0][0] or 200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01BF601-1FE0-4697-A29D-521CF5A9C067}"/>
              </a:ext>
            </a:extLst>
          </p:cNvPr>
          <p:cNvGrpSpPr/>
          <p:nvPr/>
        </p:nvGrpSpPr>
        <p:grpSpPr>
          <a:xfrm>
            <a:off x="7711107" y="1812901"/>
            <a:ext cx="4593536" cy="3737182"/>
            <a:chOff x="7711107" y="1812901"/>
            <a:chExt cx="4593536" cy="373718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2C92D9E-2A5E-4B8C-8352-2C1E42B930CB}"/>
                </a:ext>
              </a:extLst>
            </p:cNvPr>
            <p:cNvSpPr txBox="1"/>
            <p:nvPr/>
          </p:nvSpPr>
          <p:spPr>
            <a:xfrm>
              <a:off x="7711107" y="3698879"/>
              <a:ext cx="556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216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259BA0F-B205-48E9-96DB-AEC74FEB3550}"/>
                </a:ext>
              </a:extLst>
            </p:cNvPr>
            <p:cNvGrpSpPr/>
            <p:nvPr/>
          </p:nvGrpSpPr>
          <p:grpSpPr>
            <a:xfrm>
              <a:off x="7711107" y="1812901"/>
              <a:ext cx="4593536" cy="3737182"/>
              <a:chOff x="7154516" y="1796843"/>
              <a:chExt cx="4593536" cy="3737182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EDBCDBE3-4B9D-46B7-8054-979913BE984F}"/>
                  </a:ext>
                </a:extLst>
              </p:cNvPr>
              <p:cNvGrpSpPr/>
              <p:nvPr/>
            </p:nvGrpSpPr>
            <p:grpSpPr>
              <a:xfrm>
                <a:off x="7154516" y="1796843"/>
                <a:ext cx="2647120" cy="3737182"/>
                <a:chOff x="7154516" y="1796843"/>
                <a:chExt cx="2647120" cy="3737182"/>
              </a:xfrm>
            </p:grpSpPr>
            <p:graphicFrame>
              <p:nvGraphicFramePr>
                <p:cNvPr id="9" name="Table 8">
                  <a:extLst>
                    <a:ext uri="{FF2B5EF4-FFF2-40B4-BE49-F238E27FC236}">
                      <a16:creationId xmlns:a16="http://schemas.microsoft.com/office/drawing/2014/main" id="{7EE48D6D-B9F6-46CE-B970-D6C49E87A65D}"/>
                    </a:ext>
                  </a:extLst>
                </p:cNvPr>
                <p:cNvGraphicFramePr>
                  <a:graphicFrameLocks/>
                </p:cNvGraphicFramePr>
                <p:nvPr/>
              </p:nvGraphicFramePr>
              <p:xfrm>
                <a:off x="7711107" y="1848675"/>
                <a:ext cx="2090529" cy="3685350"/>
              </p:xfrm>
              <a:graphic>
                <a:graphicData uri="http://schemas.openxmlformats.org/drawingml/2006/table">
                  <a:tbl>
                    <a:tblPr firstRow="1" bandRow="1">
                      <a:tableStyleId>{5940675A-B579-460E-94D1-54222C63F5DA}</a:tableStyleId>
                    </a:tblPr>
                    <a:tblGrid>
                      <a:gridCol w="2090529">
                        <a:extLst>
                          <a:ext uri="{9D8B030D-6E8A-4147-A177-3AD203B41FA5}">
                            <a16:colId xmlns:a16="http://schemas.microsoft.com/office/drawing/2014/main" val="3751962984"/>
                          </a:ext>
                        </a:extLst>
                      </a:gridCol>
                    </a:tblGrid>
                    <a:tr h="368535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1" dirty="0"/>
                              <a:t>…</a:t>
                            </a:r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821525120"/>
                        </a:ext>
                      </a:extLst>
                    </a:tr>
                    <a:tr h="368535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252294783"/>
                        </a:ext>
                      </a:extLst>
                    </a:tr>
                    <a:tr h="368535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529208126"/>
                        </a:ext>
                      </a:extLst>
                    </a:tr>
                    <a:tr h="368535">
                      <a:tc>
                        <a:txBody>
                          <a:bodyPr/>
                          <a:lstStyle/>
                          <a:p>
                            <a:pPr algn="ctr"/>
                            <a:endParaRPr lang="en-US" strike="noStrike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611800041"/>
                        </a:ext>
                      </a:extLst>
                    </a:tr>
                    <a:tr h="368535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/>
                              <a:t>7</a:t>
                            </a:r>
                          </a:p>
                        </a:txBody>
                        <a:tcPr>
                          <a:solidFill>
                            <a:srgbClr val="92D050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273072880"/>
                        </a:ext>
                      </a:extLst>
                    </a:tr>
                    <a:tr h="368535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/>
                              <a:t>8</a:t>
                            </a:r>
                          </a:p>
                        </a:txBody>
                        <a:tcPr>
                          <a:solidFill>
                            <a:srgbClr val="92D050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10059356"/>
                        </a:ext>
                      </a:extLst>
                    </a:tr>
                    <a:tr h="368535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/>
                              <a:t>9</a:t>
                            </a:r>
                          </a:p>
                        </a:txBody>
                        <a:tcPr>
                          <a:solidFill>
                            <a:srgbClr val="92D050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52348633"/>
                        </a:ext>
                      </a:extLst>
                    </a:tr>
                    <a:tr h="368535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/>
                              <a:t>3</a:t>
                            </a:r>
                          </a:p>
                        </a:txBody>
                        <a:tcPr>
                          <a:solidFill>
                            <a:srgbClr val="FFFF00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713676246"/>
                        </a:ext>
                      </a:extLst>
                    </a:tr>
                    <a:tr h="368535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/>
                              <a:t>2</a:t>
                            </a:r>
                          </a:p>
                        </a:txBody>
                        <a:tcPr>
                          <a:solidFill>
                            <a:srgbClr val="FFFF00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571026542"/>
                        </a:ext>
                      </a:extLst>
                    </a:tr>
                    <a:tr h="368535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/>
                              <a:t>1</a:t>
                            </a:r>
                          </a:p>
                        </a:txBody>
                        <a:tcPr>
                          <a:solidFill>
                            <a:srgbClr val="FFFF00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488293376"/>
                        </a:ext>
                      </a:extLst>
                    </a:tr>
                  </a:tbl>
                </a:graphicData>
              </a:graphic>
            </p:graphicFrame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CBF96410-1FB1-4464-ABFB-0A9A6C6E4E22}"/>
                    </a:ext>
                  </a:extLst>
                </p:cNvPr>
                <p:cNvGrpSpPr/>
                <p:nvPr/>
              </p:nvGrpSpPr>
              <p:grpSpPr>
                <a:xfrm>
                  <a:off x="7154516" y="1796843"/>
                  <a:ext cx="556593" cy="3704630"/>
                  <a:chOff x="8050694" y="1829395"/>
                  <a:chExt cx="556593" cy="3704630"/>
                </a:xfrm>
              </p:grpSpPr>
              <p:grpSp>
                <p:nvGrpSpPr>
                  <p:cNvPr id="11" name="Group 10">
                    <a:extLst>
                      <a:ext uri="{FF2B5EF4-FFF2-40B4-BE49-F238E27FC236}">
                        <a16:creationId xmlns:a16="http://schemas.microsoft.com/office/drawing/2014/main" id="{82F4ABA8-028C-4C1E-9ACB-7D94B6B3B5EB}"/>
                      </a:ext>
                    </a:extLst>
                  </p:cNvPr>
                  <p:cNvGrpSpPr/>
                  <p:nvPr/>
                </p:nvGrpSpPr>
                <p:grpSpPr>
                  <a:xfrm>
                    <a:off x="8050694" y="4084705"/>
                    <a:ext cx="556593" cy="1449320"/>
                    <a:chOff x="8050694" y="4084705"/>
                    <a:chExt cx="556593" cy="1449320"/>
                  </a:xfrm>
                </p:grpSpPr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D0866BBC-7FFA-4A35-9DBB-53D8BD45628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050696" y="5164693"/>
                      <a:ext cx="55659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200</a:t>
                      </a:r>
                    </a:p>
                  </p:txBody>
                </p:sp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4CDCC645-035E-465C-AC26-F2B9106756A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050696" y="4795361"/>
                      <a:ext cx="55659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204</a:t>
                      </a:r>
                    </a:p>
                  </p:txBody>
                </p:sp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0E02D118-7C09-4E69-8E6E-F9E8219BFB1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050696" y="4426029"/>
                      <a:ext cx="55659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208</a:t>
                      </a:r>
                    </a:p>
                  </p:txBody>
                </p:sp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03987E0C-174E-4847-8D7C-5F39BDE5920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050694" y="4084705"/>
                      <a:ext cx="55659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212</a:t>
                      </a:r>
                    </a:p>
                  </p:txBody>
                </p:sp>
              </p:grpSp>
              <p:grpSp>
                <p:nvGrpSpPr>
                  <p:cNvPr id="12" name="Group 11">
                    <a:extLst>
                      <a:ext uri="{FF2B5EF4-FFF2-40B4-BE49-F238E27FC236}">
                        <a16:creationId xmlns:a16="http://schemas.microsoft.com/office/drawing/2014/main" id="{2F520639-BCBB-4629-AE8F-621F25FD7F0C}"/>
                      </a:ext>
                    </a:extLst>
                  </p:cNvPr>
                  <p:cNvGrpSpPr/>
                  <p:nvPr/>
                </p:nvGrpSpPr>
                <p:grpSpPr>
                  <a:xfrm>
                    <a:off x="8050694" y="1829395"/>
                    <a:ext cx="556592" cy="1850430"/>
                    <a:chOff x="8050694" y="1829395"/>
                    <a:chExt cx="556592" cy="1850430"/>
                  </a:xfrm>
                </p:grpSpPr>
                <p:grpSp>
                  <p:nvGrpSpPr>
                    <p:cNvPr id="13" name="Group 12">
                      <a:extLst>
                        <a:ext uri="{FF2B5EF4-FFF2-40B4-BE49-F238E27FC236}">
                          <a16:creationId xmlns:a16="http://schemas.microsoft.com/office/drawing/2014/main" id="{78C239D8-9A20-4E83-BB82-077463B4B75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050695" y="2202497"/>
                      <a:ext cx="556591" cy="1477328"/>
                      <a:chOff x="8050696" y="4056697"/>
                      <a:chExt cx="556591" cy="1477328"/>
                    </a:xfrm>
                  </p:grpSpPr>
                  <p:sp>
                    <p:nvSpPr>
                      <p:cNvPr id="15" name="TextBox 14">
                        <a:extLst>
                          <a:ext uri="{FF2B5EF4-FFF2-40B4-BE49-F238E27FC236}">
                            <a16:creationId xmlns:a16="http://schemas.microsoft.com/office/drawing/2014/main" id="{C00C8B70-6D67-4FB0-8A42-9E9ADE258E9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050696" y="5164693"/>
                        <a:ext cx="55659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220</a:t>
                        </a:r>
                      </a:p>
                    </p:txBody>
                  </p:sp>
                  <p:sp>
                    <p:nvSpPr>
                      <p:cNvPr id="16" name="TextBox 15">
                        <a:extLst>
                          <a:ext uri="{FF2B5EF4-FFF2-40B4-BE49-F238E27FC236}">
                            <a16:creationId xmlns:a16="http://schemas.microsoft.com/office/drawing/2014/main" id="{55FD174F-0041-43B5-8170-08E1DDF4B55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050696" y="4795361"/>
                        <a:ext cx="55659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224</a:t>
                        </a:r>
                      </a:p>
                    </p:txBody>
                  </p:sp>
                  <p:sp>
                    <p:nvSpPr>
                      <p:cNvPr id="17" name="TextBox 16">
                        <a:extLst>
                          <a:ext uri="{FF2B5EF4-FFF2-40B4-BE49-F238E27FC236}">
                            <a16:creationId xmlns:a16="http://schemas.microsoft.com/office/drawing/2014/main" id="{CF8DDE7A-BE7F-4C16-B07E-BEBA2E61EE0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050696" y="4426029"/>
                        <a:ext cx="55659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228</a:t>
                        </a:r>
                      </a:p>
                    </p:txBody>
                  </p:sp>
                  <p:sp>
                    <p:nvSpPr>
                      <p:cNvPr id="18" name="TextBox 17">
                        <a:extLst>
                          <a:ext uri="{FF2B5EF4-FFF2-40B4-BE49-F238E27FC236}">
                            <a16:creationId xmlns:a16="http://schemas.microsoft.com/office/drawing/2014/main" id="{F18B975E-A74F-4CA5-8856-47C4B6D9A24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050696" y="4056697"/>
                        <a:ext cx="55659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232</a:t>
                        </a:r>
                      </a:p>
                    </p:txBody>
                  </p:sp>
                </p:grpSp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BCA3F4BB-5F25-4979-98CF-889523C383F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050694" y="1829395"/>
                      <a:ext cx="55659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endParaRPr lang="en-US" dirty="0"/>
                    </a:p>
                  </p:txBody>
                </p:sp>
              </p:grpSp>
            </p:grpSp>
          </p:grpSp>
          <p:sp>
            <p:nvSpPr>
              <p:cNvPr id="26" name="Right Brace 25">
                <a:extLst>
                  <a:ext uri="{FF2B5EF4-FFF2-40B4-BE49-F238E27FC236}">
                    <a16:creationId xmlns:a16="http://schemas.microsoft.com/office/drawing/2014/main" id="{07BD3593-43F6-4572-AC35-783EF77CD9D0}"/>
                  </a:ext>
                </a:extLst>
              </p:cNvPr>
              <p:cNvSpPr/>
              <p:nvPr/>
            </p:nvSpPr>
            <p:spPr>
              <a:xfrm>
                <a:off x="9909314" y="4436431"/>
                <a:ext cx="332966" cy="1097593"/>
              </a:xfrm>
              <a:prstGeom prst="rightBrac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75D5FF6-237E-4F4F-A45C-7BACD3A19AA3}"/>
                  </a:ext>
                </a:extLst>
              </p:cNvPr>
              <p:cNvSpPr txBox="1"/>
              <p:nvPr/>
            </p:nvSpPr>
            <p:spPr>
              <a:xfrm>
                <a:off x="10515600" y="4762809"/>
                <a:ext cx="12324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B[0]</a:t>
                </a:r>
              </a:p>
            </p:txBody>
          </p:sp>
          <p:sp>
            <p:nvSpPr>
              <p:cNvPr id="29" name="Right Brace 28">
                <a:extLst>
                  <a:ext uri="{FF2B5EF4-FFF2-40B4-BE49-F238E27FC236}">
                    <a16:creationId xmlns:a16="http://schemas.microsoft.com/office/drawing/2014/main" id="{816D025E-C679-4709-AADD-0930DC4F580F}"/>
                  </a:ext>
                </a:extLst>
              </p:cNvPr>
              <p:cNvSpPr/>
              <p:nvPr/>
            </p:nvSpPr>
            <p:spPr>
              <a:xfrm>
                <a:off x="9862932" y="3295884"/>
                <a:ext cx="318052" cy="1140548"/>
              </a:xfrm>
              <a:prstGeom prst="rightBrac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1B0C4FF-FD5E-4BA1-822E-10EBE476F1D2}"/>
                  </a:ext>
                </a:extLst>
              </p:cNvPr>
              <p:cNvSpPr txBox="1"/>
              <p:nvPr/>
            </p:nvSpPr>
            <p:spPr>
              <a:xfrm>
                <a:off x="10515600" y="3716507"/>
                <a:ext cx="12324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B[1]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12052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A6CE1D-D510-496E-937A-2F506B45E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and 2D Arrays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C6701AE-F056-4A8A-A803-051EC3D4EF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7930" y="1480930"/>
            <a:ext cx="7656448" cy="51882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int B[2][3] = {</a:t>
            </a:r>
            <a:r>
              <a:rPr lang="en-US" sz="2000" dirty="0">
                <a:highlight>
                  <a:srgbClr val="FFFF00"/>
                </a:highlight>
                <a:latin typeface="Consolas" panose="020B0609020204030204" pitchFamily="49" charset="0"/>
              </a:rPr>
              <a:t>{1,2,3}</a:t>
            </a:r>
            <a:r>
              <a:rPr lang="en-US" sz="2000" dirty="0">
                <a:latin typeface="Consolas" panose="020B0609020204030204" pitchFamily="49" charset="0"/>
              </a:rPr>
              <a:t>,</a:t>
            </a:r>
            <a:r>
              <a:rPr lang="en-US" sz="2000" dirty="0">
                <a:highlight>
                  <a:srgbClr val="00FF00"/>
                </a:highlight>
                <a:latin typeface="Consolas" panose="020B0609020204030204" pitchFamily="49" charset="0"/>
              </a:rPr>
              <a:t>{9,8,7}</a:t>
            </a:r>
            <a:r>
              <a:rPr lang="en-US" sz="2000" dirty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//B[0] and B[1] are 1D arrays of 3 integers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int *p = B;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//Compilation error. B is a pointer to 1D array of 3 integers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int *p[3] = B; //Correct</a:t>
            </a: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(“%d\n”, B);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//200 or &amp;B[0]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(“%d\n”, *B);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//B[0] or &amp;B[0][0] or 200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(“%d\n”, B + 1);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//&amp;B[0]+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(B[0])= 200+12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(%d\n”, *(B+1) + 2)); 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//*(B+1)+2 = *(&amp;B[1])+2 = &amp;B[1][0]+2</a:t>
            </a:r>
            <a:b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= 212+2*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(int) = 212+8 = 220 </a:t>
            </a:r>
            <a:b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endParaRPr lang="en-US" sz="2000" dirty="0">
              <a:latin typeface="Consolas" panose="020B0609020204030204" pitchFamily="49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01BF601-1FE0-4697-A29D-521CF5A9C067}"/>
              </a:ext>
            </a:extLst>
          </p:cNvPr>
          <p:cNvGrpSpPr/>
          <p:nvPr/>
        </p:nvGrpSpPr>
        <p:grpSpPr>
          <a:xfrm>
            <a:off x="7711107" y="1812901"/>
            <a:ext cx="4593536" cy="3737182"/>
            <a:chOff x="7711107" y="1812901"/>
            <a:chExt cx="4593536" cy="373718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2C92D9E-2A5E-4B8C-8352-2C1E42B930CB}"/>
                </a:ext>
              </a:extLst>
            </p:cNvPr>
            <p:cNvSpPr txBox="1"/>
            <p:nvPr/>
          </p:nvSpPr>
          <p:spPr>
            <a:xfrm>
              <a:off x="7711107" y="3698879"/>
              <a:ext cx="556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216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259BA0F-B205-48E9-96DB-AEC74FEB3550}"/>
                </a:ext>
              </a:extLst>
            </p:cNvPr>
            <p:cNvGrpSpPr/>
            <p:nvPr/>
          </p:nvGrpSpPr>
          <p:grpSpPr>
            <a:xfrm>
              <a:off x="7711107" y="1812901"/>
              <a:ext cx="4593536" cy="3737182"/>
              <a:chOff x="7154516" y="1796843"/>
              <a:chExt cx="4593536" cy="3737182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EDBCDBE3-4B9D-46B7-8054-979913BE984F}"/>
                  </a:ext>
                </a:extLst>
              </p:cNvPr>
              <p:cNvGrpSpPr/>
              <p:nvPr/>
            </p:nvGrpSpPr>
            <p:grpSpPr>
              <a:xfrm>
                <a:off x="7154516" y="1796843"/>
                <a:ext cx="2647120" cy="3737182"/>
                <a:chOff x="7154516" y="1796843"/>
                <a:chExt cx="2647120" cy="3737182"/>
              </a:xfrm>
            </p:grpSpPr>
            <p:graphicFrame>
              <p:nvGraphicFramePr>
                <p:cNvPr id="9" name="Table 8">
                  <a:extLst>
                    <a:ext uri="{FF2B5EF4-FFF2-40B4-BE49-F238E27FC236}">
                      <a16:creationId xmlns:a16="http://schemas.microsoft.com/office/drawing/2014/main" id="{7EE48D6D-B9F6-46CE-B970-D6C49E87A65D}"/>
                    </a:ext>
                  </a:extLst>
                </p:cNvPr>
                <p:cNvGraphicFramePr>
                  <a:graphicFrameLocks/>
                </p:cNvGraphicFramePr>
                <p:nvPr/>
              </p:nvGraphicFramePr>
              <p:xfrm>
                <a:off x="7711107" y="1848675"/>
                <a:ext cx="2090529" cy="3685350"/>
              </p:xfrm>
              <a:graphic>
                <a:graphicData uri="http://schemas.openxmlformats.org/drawingml/2006/table">
                  <a:tbl>
                    <a:tblPr firstRow="1" bandRow="1">
                      <a:tableStyleId>{5940675A-B579-460E-94D1-54222C63F5DA}</a:tableStyleId>
                    </a:tblPr>
                    <a:tblGrid>
                      <a:gridCol w="2090529">
                        <a:extLst>
                          <a:ext uri="{9D8B030D-6E8A-4147-A177-3AD203B41FA5}">
                            <a16:colId xmlns:a16="http://schemas.microsoft.com/office/drawing/2014/main" val="3751962984"/>
                          </a:ext>
                        </a:extLst>
                      </a:gridCol>
                    </a:tblGrid>
                    <a:tr h="368535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1" dirty="0"/>
                              <a:t>…</a:t>
                            </a:r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821525120"/>
                        </a:ext>
                      </a:extLst>
                    </a:tr>
                    <a:tr h="368535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252294783"/>
                        </a:ext>
                      </a:extLst>
                    </a:tr>
                    <a:tr h="368535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529208126"/>
                        </a:ext>
                      </a:extLst>
                    </a:tr>
                    <a:tr h="368535">
                      <a:tc>
                        <a:txBody>
                          <a:bodyPr/>
                          <a:lstStyle/>
                          <a:p>
                            <a:pPr algn="ctr"/>
                            <a:endParaRPr lang="en-US" strike="noStrike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611800041"/>
                        </a:ext>
                      </a:extLst>
                    </a:tr>
                    <a:tr h="368535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/>
                              <a:t>7</a:t>
                            </a:r>
                          </a:p>
                        </a:txBody>
                        <a:tcPr>
                          <a:solidFill>
                            <a:srgbClr val="92D050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273072880"/>
                        </a:ext>
                      </a:extLst>
                    </a:tr>
                    <a:tr h="368535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/>
                              <a:t>8</a:t>
                            </a:r>
                          </a:p>
                        </a:txBody>
                        <a:tcPr>
                          <a:solidFill>
                            <a:srgbClr val="92D050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10059356"/>
                        </a:ext>
                      </a:extLst>
                    </a:tr>
                    <a:tr h="368535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/>
                              <a:t>9</a:t>
                            </a:r>
                          </a:p>
                        </a:txBody>
                        <a:tcPr>
                          <a:solidFill>
                            <a:srgbClr val="92D050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52348633"/>
                        </a:ext>
                      </a:extLst>
                    </a:tr>
                    <a:tr h="368535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/>
                              <a:t>3</a:t>
                            </a:r>
                          </a:p>
                        </a:txBody>
                        <a:tcPr>
                          <a:solidFill>
                            <a:srgbClr val="FFFF00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713676246"/>
                        </a:ext>
                      </a:extLst>
                    </a:tr>
                    <a:tr h="368535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/>
                              <a:t>2</a:t>
                            </a:r>
                          </a:p>
                        </a:txBody>
                        <a:tcPr>
                          <a:solidFill>
                            <a:srgbClr val="FFFF00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571026542"/>
                        </a:ext>
                      </a:extLst>
                    </a:tr>
                    <a:tr h="368535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/>
                              <a:t>1</a:t>
                            </a:r>
                          </a:p>
                        </a:txBody>
                        <a:tcPr>
                          <a:solidFill>
                            <a:srgbClr val="FFFF00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488293376"/>
                        </a:ext>
                      </a:extLst>
                    </a:tr>
                  </a:tbl>
                </a:graphicData>
              </a:graphic>
            </p:graphicFrame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CBF96410-1FB1-4464-ABFB-0A9A6C6E4E22}"/>
                    </a:ext>
                  </a:extLst>
                </p:cNvPr>
                <p:cNvGrpSpPr/>
                <p:nvPr/>
              </p:nvGrpSpPr>
              <p:grpSpPr>
                <a:xfrm>
                  <a:off x="7154516" y="1796843"/>
                  <a:ext cx="556593" cy="3704630"/>
                  <a:chOff x="8050694" y="1829395"/>
                  <a:chExt cx="556593" cy="3704630"/>
                </a:xfrm>
              </p:grpSpPr>
              <p:grpSp>
                <p:nvGrpSpPr>
                  <p:cNvPr id="11" name="Group 10">
                    <a:extLst>
                      <a:ext uri="{FF2B5EF4-FFF2-40B4-BE49-F238E27FC236}">
                        <a16:creationId xmlns:a16="http://schemas.microsoft.com/office/drawing/2014/main" id="{82F4ABA8-028C-4C1E-9ACB-7D94B6B3B5EB}"/>
                      </a:ext>
                    </a:extLst>
                  </p:cNvPr>
                  <p:cNvGrpSpPr/>
                  <p:nvPr/>
                </p:nvGrpSpPr>
                <p:grpSpPr>
                  <a:xfrm>
                    <a:off x="8050694" y="4084705"/>
                    <a:ext cx="556593" cy="1449320"/>
                    <a:chOff x="8050694" y="4084705"/>
                    <a:chExt cx="556593" cy="1449320"/>
                  </a:xfrm>
                </p:grpSpPr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D0866BBC-7FFA-4A35-9DBB-53D8BD45628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050696" y="5164693"/>
                      <a:ext cx="55659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200</a:t>
                      </a:r>
                    </a:p>
                  </p:txBody>
                </p:sp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4CDCC645-035E-465C-AC26-F2B9106756A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050696" y="4795361"/>
                      <a:ext cx="55659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204</a:t>
                      </a:r>
                    </a:p>
                  </p:txBody>
                </p:sp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0E02D118-7C09-4E69-8E6E-F9E8219BFB1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050696" y="4426029"/>
                      <a:ext cx="55659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208</a:t>
                      </a:r>
                    </a:p>
                  </p:txBody>
                </p:sp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03987E0C-174E-4847-8D7C-5F39BDE5920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050694" y="4084705"/>
                      <a:ext cx="55659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212</a:t>
                      </a:r>
                    </a:p>
                  </p:txBody>
                </p:sp>
              </p:grpSp>
              <p:grpSp>
                <p:nvGrpSpPr>
                  <p:cNvPr id="12" name="Group 11">
                    <a:extLst>
                      <a:ext uri="{FF2B5EF4-FFF2-40B4-BE49-F238E27FC236}">
                        <a16:creationId xmlns:a16="http://schemas.microsoft.com/office/drawing/2014/main" id="{2F520639-BCBB-4629-AE8F-621F25FD7F0C}"/>
                      </a:ext>
                    </a:extLst>
                  </p:cNvPr>
                  <p:cNvGrpSpPr/>
                  <p:nvPr/>
                </p:nvGrpSpPr>
                <p:grpSpPr>
                  <a:xfrm>
                    <a:off x="8050694" y="1829395"/>
                    <a:ext cx="556592" cy="1850430"/>
                    <a:chOff x="8050694" y="1829395"/>
                    <a:chExt cx="556592" cy="1850430"/>
                  </a:xfrm>
                </p:grpSpPr>
                <p:grpSp>
                  <p:nvGrpSpPr>
                    <p:cNvPr id="13" name="Group 12">
                      <a:extLst>
                        <a:ext uri="{FF2B5EF4-FFF2-40B4-BE49-F238E27FC236}">
                          <a16:creationId xmlns:a16="http://schemas.microsoft.com/office/drawing/2014/main" id="{78C239D8-9A20-4E83-BB82-077463B4B75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050695" y="2202497"/>
                      <a:ext cx="556591" cy="1477328"/>
                      <a:chOff x="8050696" y="4056697"/>
                      <a:chExt cx="556591" cy="1477328"/>
                    </a:xfrm>
                  </p:grpSpPr>
                  <p:sp>
                    <p:nvSpPr>
                      <p:cNvPr id="15" name="TextBox 14">
                        <a:extLst>
                          <a:ext uri="{FF2B5EF4-FFF2-40B4-BE49-F238E27FC236}">
                            <a16:creationId xmlns:a16="http://schemas.microsoft.com/office/drawing/2014/main" id="{C00C8B70-6D67-4FB0-8A42-9E9ADE258E9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050696" y="5164693"/>
                        <a:ext cx="55659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220</a:t>
                        </a:r>
                      </a:p>
                    </p:txBody>
                  </p:sp>
                  <p:sp>
                    <p:nvSpPr>
                      <p:cNvPr id="16" name="TextBox 15">
                        <a:extLst>
                          <a:ext uri="{FF2B5EF4-FFF2-40B4-BE49-F238E27FC236}">
                            <a16:creationId xmlns:a16="http://schemas.microsoft.com/office/drawing/2014/main" id="{55FD174F-0041-43B5-8170-08E1DDF4B55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050696" y="4795361"/>
                        <a:ext cx="55659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224</a:t>
                        </a:r>
                      </a:p>
                    </p:txBody>
                  </p:sp>
                  <p:sp>
                    <p:nvSpPr>
                      <p:cNvPr id="17" name="TextBox 16">
                        <a:extLst>
                          <a:ext uri="{FF2B5EF4-FFF2-40B4-BE49-F238E27FC236}">
                            <a16:creationId xmlns:a16="http://schemas.microsoft.com/office/drawing/2014/main" id="{CF8DDE7A-BE7F-4C16-B07E-BEBA2E61EE0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050696" y="4426029"/>
                        <a:ext cx="55659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228</a:t>
                        </a:r>
                      </a:p>
                    </p:txBody>
                  </p:sp>
                  <p:sp>
                    <p:nvSpPr>
                      <p:cNvPr id="18" name="TextBox 17">
                        <a:extLst>
                          <a:ext uri="{FF2B5EF4-FFF2-40B4-BE49-F238E27FC236}">
                            <a16:creationId xmlns:a16="http://schemas.microsoft.com/office/drawing/2014/main" id="{F18B975E-A74F-4CA5-8856-47C4B6D9A24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050696" y="4056697"/>
                        <a:ext cx="55659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232</a:t>
                        </a:r>
                      </a:p>
                    </p:txBody>
                  </p:sp>
                </p:grpSp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BCA3F4BB-5F25-4979-98CF-889523C383F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050694" y="1829395"/>
                      <a:ext cx="55659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endParaRPr lang="en-US" dirty="0"/>
                    </a:p>
                  </p:txBody>
                </p:sp>
              </p:grpSp>
            </p:grpSp>
          </p:grpSp>
          <p:sp>
            <p:nvSpPr>
              <p:cNvPr id="26" name="Right Brace 25">
                <a:extLst>
                  <a:ext uri="{FF2B5EF4-FFF2-40B4-BE49-F238E27FC236}">
                    <a16:creationId xmlns:a16="http://schemas.microsoft.com/office/drawing/2014/main" id="{07BD3593-43F6-4572-AC35-783EF77CD9D0}"/>
                  </a:ext>
                </a:extLst>
              </p:cNvPr>
              <p:cNvSpPr/>
              <p:nvPr/>
            </p:nvSpPr>
            <p:spPr>
              <a:xfrm>
                <a:off x="9909314" y="4436431"/>
                <a:ext cx="332966" cy="1097593"/>
              </a:xfrm>
              <a:prstGeom prst="rightBrac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75D5FF6-237E-4F4F-A45C-7BACD3A19AA3}"/>
                  </a:ext>
                </a:extLst>
              </p:cNvPr>
              <p:cNvSpPr txBox="1"/>
              <p:nvPr/>
            </p:nvSpPr>
            <p:spPr>
              <a:xfrm>
                <a:off x="10515600" y="4762809"/>
                <a:ext cx="12324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B[0]</a:t>
                </a:r>
              </a:p>
            </p:txBody>
          </p:sp>
          <p:sp>
            <p:nvSpPr>
              <p:cNvPr id="29" name="Right Brace 28">
                <a:extLst>
                  <a:ext uri="{FF2B5EF4-FFF2-40B4-BE49-F238E27FC236}">
                    <a16:creationId xmlns:a16="http://schemas.microsoft.com/office/drawing/2014/main" id="{816D025E-C679-4709-AADD-0930DC4F580F}"/>
                  </a:ext>
                </a:extLst>
              </p:cNvPr>
              <p:cNvSpPr/>
              <p:nvPr/>
            </p:nvSpPr>
            <p:spPr>
              <a:xfrm>
                <a:off x="9862932" y="3295884"/>
                <a:ext cx="318052" cy="1140548"/>
              </a:xfrm>
              <a:prstGeom prst="rightBrac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1B0C4FF-FD5E-4BA1-822E-10EBE476F1D2}"/>
                  </a:ext>
                </a:extLst>
              </p:cNvPr>
              <p:cNvSpPr txBox="1"/>
              <p:nvPr/>
            </p:nvSpPr>
            <p:spPr>
              <a:xfrm>
                <a:off x="10515600" y="3716507"/>
                <a:ext cx="12324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B[1]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66874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A6CE1D-D510-496E-937A-2F506B45E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and 2D Arrays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C6701AE-F056-4A8A-A803-051EC3D4EF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7930" y="1480930"/>
            <a:ext cx="6967331" cy="51882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int B[2][3] = {</a:t>
            </a:r>
            <a:r>
              <a:rPr lang="en-US" sz="2000" dirty="0">
                <a:highlight>
                  <a:srgbClr val="FFFF00"/>
                </a:highlight>
                <a:latin typeface="Consolas" panose="020B0609020204030204" pitchFamily="49" charset="0"/>
              </a:rPr>
              <a:t>{1,2,3}</a:t>
            </a:r>
            <a:r>
              <a:rPr lang="en-US" sz="2000" dirty="0">
                <a:latin typeface="Consolas" panose="020B0609020204030204" pitchFamily="49" charset="0"/>
              </a:rPr>
              <a:t>,</a:t>
            </a:r>
            <a:r>
              <a:rPr lang="en-US" sz="2000" dirty="0">
                <a:highlight>
                  <a:srgbClr val="00FF00"/>
                </a:highlight>
                <a:latin typeface="Consolas" panose="020B0609020204030204" pitchFamily="49" charset="0"/>
              </a:rPr>
              <a:t>{9,8,7}</a:t>
            </a:r>
            <a:r>
              <a:rPr lang="en-US" sz="2000" dirty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//B[0] and B[1] are 1D arrays of 3 integers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int *p = B;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//Compilation error. B is a pointer to 1D array of 3 integers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int *p[3] = B; //Correct</a:t>
            </a: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(“%d\n”, B);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//200 or &amp;B[0]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(“%d\n”, *B);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//B[0] or &amp;B[0][0] or 200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(“%d\n”, B + 1);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//212 or &amp;B[1]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(%d\n”, *(B+1) + 2);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//&amp;B[1][0]+2*4 = &amp;B[1][2] = 220 </a:t>
            </a:r>
            <a:b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endParaRPr lang="en-US" sz="2000" dirty="0">
              <a:latin typeface="Consolas" panose="020B0609020204030204" pitchFamily="49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01BF601-1FE0-4697-A29D-521CF5A9C067}"/>
              </a:ext>
            </a:extLst>
          </p:cNvPr>
          <p:cNvGrpSpPr/>
          <p:nvPr/>
        </p:nvGrpSpPr>
        <p:grpSpPr>
          <a:xfrm>
            <a:off x="7711107" y="1812901"/>
            <a:ext cx="4593536" cy="3737182"/>
            <a:chOff x="7711107" y="1812901"/>
            <a:chExt cx="4593536" cy="373718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2C92D9E-2A5E-4B8C-8352-2C1E42B930CB}"/>
                </a:ext>
              </a:extLst>
            </p:cNvPr>
            <p:cNvSpPr txBox="1"/>
            <p:nvPr/>
          </p:nvSpPr>
          <p:spPr>
            <a:xfrm>
              <a:off x="7711107" y="3698879"/>
              <a:ext cx="556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216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259BA0F-B205-48E9-96DB-AEC74FEB3550}"/>
                </a:ext>
              </a:extLst>
            </p:cNvPr>
            <p:cNvGrpSpPr/>
            <p:nvPr/>
          </p:nvGrpSpPr>
          <p:grpSpPr>
            <a:xfrm>
              <a:off x="7711107" y="1812901"/>
              <a:ext cx="4593536" cy="3737182"/>
              <a:chOff x="7154516" y="1796843"/>
              <a:chExt cx="4593536" cy="3737182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EDBCDBE3-4B9D-46B7-8054-979913BE984F}"/>
                  </a:ext>
                </a:extLst>
              </p:cNvPr>
              <p:cNvGrpSpPr/>
              <p:nvPr/>
            </p:nvGrpSpPr>
            <p:grpSpPr>
              <a:xfrm>
                <a:off x="7154516" y="1796843"/>
                <a:ext cx="2647120" cy="3737182"/>
                <a:chOff x="7154516" y="1796843"/>
                <a:chExt cx="2647120" cy="3737182"/>
              </a:xfrm>
            </p:grpSpPr>
            <p:graphicFrame>
              <p:nvGraphicFramePr>
                <p:cNvPr id="9" name="Table 8">
                  <a:extLst>
                    <a:ext uri="{FF2B5EF4-FFF2-40B4-BE49-F238E27FC236}">
                      <a16:creationId xmlns:a16="http://schemas.microsoft.com/office/drawing/2014/main" id="{7EE48D6D-B9F6-46CE-B970-D6C49E87A65D}"/>
                    </a:ext>
                  </a:extLst>
                </p:cNvPr>
                <p:cNvGraphicFramePr>
                  <a:graphicFrameLocks/>
                </p:cNvGraphicFramePr>
                <p:nvPr/>
              </p:nvGraphicFramePr>
              <p:xfrm>
                <a:off x="7711107" y="1848675"/>
                <a:ext cx="2090529" cy="3685350"/>
              </p:xfrm>
              <a:graphic>
                <a:graphicData uri="http://schemas.openxmlformats.org/drawingml/2006/table">
                  <a:tbl>
                    <a:tblPr firstRow="1" bandRow="1">
                      <a:tableStyleId>{5940675A-B579-460E-94D1-54222C63F5DA}</a:tableStyleId>
                    </a:tblPr>
                    <a:tblGrid>
                      <a:gridCol w="2090529">
                        <a:extLst>
                          <a:ext uri="{9D8B030D-6E8A-4147-A177-3AD203B41FA5}">
                            <a16:colId xmlns:a16="http://schemas.microsoft.com/office/drawing/2014/main" val="3751962984"/>
                          </a:ext>
                        </a:extLst>
                      </a:gridCol>
                    </a:tblGrid>
                    <a:tr h="368535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1" dirty="0"/>
                              <a:t>…</a:t>
                            </a:r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821525120"/>
                        </a:ext>
                      </a:extLst>
                    </a:tr>
                    <a:tr h="368535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252294783"/>
                        </a:ext>
                      </a:extLst>
                    </a:tr>
                    <a:tr h="368535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529208126"/>
                        </a:ext>
                      </a:extLst>
                    </a:tr>
                    <a:tr h="368535">
                      <a:tc>
                        <a:txBody>
                          <a:bodyPr/>
                          <a:lstStyle/>
                          <a:p>
                            <a:pPr algn="ctr"/>
                            <a:endParaRPr lang="en-US" strike="noStrike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611800041"/>
                        </a:ext>
                      </a:extLst>
                    </a:tr>
                    <a:tr h="368535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/>
                              <a:t>7</a:t>
                            </a:r>
                          </a:p>
                        </a:txBody>
                        <a:tcPr>
                          <a:solidFill>
                            <a:srgbClr val="92D050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273072880"/>
                        </a:ext>
                      </a:extLst>
                    </a:tr>
                    <a:tr h="368535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/>
                              <a:t>8</a:t>
                            </a:r>
                          </a:p>
                        </a:txBody>
                        <a:tcPr>
                          <a:solidFill>
                            <a:srgbClr val="92D050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10059356"/>
                        </a:ext>
                      </a:extLst>
                    </a:tr>
                    <a:tr h="368535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/>
                              <a:t>9</a:t>
                            </a:r>
                          </a:p>
                        </a:txBody>
                        <a:tcPr>
                          <a:solidFill>
                            <a:srgbClr val="92D050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52348633"/>
                        </a:ext>
                      </a:extLst>
                    </a:tr>
                    <a:tr h="368535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/>
                              <a:t>3</a:t>
                            </a:r>
                          </a:p>
                        </a:txBody>
                        <a:tcPr>
                          <a:solidFill>
                            <a:srgbClr val="FFFF00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713676246"/>
                        </a:ext>
                      </a:extLst>
                    </a:tr>
                    <a:tr h="368535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/>
                              <a:t>2</a:t>
                            </a:r>
                          </a:p>
                        </a:txBody>
                        <a:tcPr>
                          <a:solidFill>
                            <a:srgbClr val="FFFF00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571026542"/>
                        </a:ext>
                      </a:extLst>
                    </a:tr>
                    <a:tr h="368535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/>
                              <a:t>1</a:t>
                            </a:r>
                          </a:p>
                        </a:txBody>
                        <a:tcPr>
                          <a:solidFill>
                            <a:srgbClr val="FFFF00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488293376"/>
                        </a:ext>
                      </a:extLst>
                    </a:tr>
                  </a:tbl>
                </a:graphicData>
              </a:graphic>
            </p:graphicFrame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CBF96410-1FB1-4464-ABFB-0A9A6C6E4E22}"/>
                    </a:ext>
                  </a:extLst>
                </p:cNvPr>
                <p:cNvGrpSpPr/>
                <p:nvPr/>
              </p:nvGrpSpPr>
              <p:grpSpPr>
                <a:xfrm>
                  <a:off x="7154516" y="1796843"/>
                  <a:ext cx="556593" cy="3704630"/>
                  <a:chOff x="8050694" y="1829395"/>
                  <a:chExt cx="556593" cy="3704630"/>
                </a:xfrm>
              </p:grpSpPr>
              <p:grpSp>
                <p:nvGrpSpPr>
                  <p:cNvPr id="11" name="Group 10">
                    <a:extLst>
                      <a:ext uri="{FF2B5EF4-FFF2-40B4-BE49-F238E27FC236}">
                        <a16:creationId xmlns:a16="http://schemas.microsoft.com/office/drawing/2014/main" id="{82F4ABA8-028C-4C1E-9ACB-7D94B6B3B5EB}"/>
                      </a:ext>
                    </a:extLst>
                  </p:cNvPr>
                  <p:cNvGrpSpPr/>
                  <p:nvPr/>
                </p:nvGrpSpPr>
                <p:grpSpPr>
                  <a:xfrm>
                    <a:off x="8050694" y="4084705"/>
                    <a:ext cx="556593" cy="1449320"/>
                    <a:chOff x="8050694" y="4084705"/>
                    <a:chExt cx="556593" cy="1449320"/>
                  </a:xfrm>
                </p:grpSpPr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D0866BBC-7FFA-4A35-9DBB-53D8BD45628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050696" y="5164693"/>
                      <a:ext cx="55659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200</a:t>
                      </a:r>
                    </a:p>
                  </p:txBody>
                </p:sp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4CDCC645-035E-465C-AC26-F2B9106756A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050696" y="4795361"/>
                      <a:ext cx="55659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204</a:t>
                      </a:r>
                    </a:p>
                  </p:txBody>
                </p:sp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0E02D118-7C09-4E69-8E6E-F9E8219BFB1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050696" y="4426029"/>
                      <a:ext cx="55659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208</a:t>
                      </a:r>
                    </a:p>
                  </p:txBody>
                </p:sp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03987E0C-174E-4847-8D7C-5F39BDE5920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050694" y="4084705"/>
                      <a:ext cx="55659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212</a:t>
                      </a:r>
                    </a:p>
                  </p:txBody>
                </p:sp>
              </p:grpSp>
              <p:grpSp>
                <p:nvGrpSpPr>
                  <p:cNvPr id="12" name="Group 11">
                    <a:extLst>
                      <a:ext uri="{FF2B5EF4-FFF2-40B4-BE49-F238E27FC236}">
                        <a16:creationId xmlns:a16="http://schemas.microsoft.com/office/drawing/2014/main" id="{2F520639-BCBB-4629-AE8F-621F25FD7F0C}"/>
                      </a:ext>
                    </a:extLst>
                  </p:cNvPr>
                  <p:cNvGrpSpPr/>
                  <p:nvPr/>
                </p:nvGrpSpPr>
                <p:grpSpPr>
                  <a:xfrm>
                    <a:off x="8050694" y="1829395"/>
                    <a:ext cx="556592" cy="1850430"/>
                    <a:chOff x="8050694" y="1829395"/>
                    <a:chExt cx="556592" cy="1850430"/>
                  </a:xfrm>
                </p:grpSpPr>
                <p:grpSp>
                  <p:nvGrpSpPr>
                    <p:cNvPr id="13" name="Group 12">
                      <a:extLst>
                        <a:ext uri="{FF2B5EF4-FFF2-40B4-BE49-F238E27FC236}">
                          <a16:creationId xmlns:a16="http://schemas.microsoft.com/office/drawing/2014/main" id="{78C239D8-9A20-4E83-BB82-077463B4B75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050695" y="2202497"/>
                      <a:ext cx="556591" cy="1477328"/>
                      <a:chOff x="8050696" y="4056697"/>
                      <a:chExt cx="556591" cy="1477328"/>
                    </a:xfrm>
                  </p:grpSpPr>
                  <p:sp>
                    <p:nvSpPr>
                      <p:cNvPr id="15" name="TextBox 14">
                        <a:extLst>
                          <a:ext uri="{FF2B5EF4-FFF2-40B4-BE49-F238E27FC236}">
                            <a16:creationId xmlns:a16="http://schemas.microsoft.com/office/drawing/2014/main" id="{C00C8B70-6D67-4FB0-8A42-9E9ADE258E9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050696" y="5164693"/>
                        <a:ext cx="55659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220</a:t>
                        </a:r>
                      </a:p>
                    </p:txBody>
                  </p:sp>
                  <p:sp>
                    <p:nvSpPr>
                      <p:cNvPr id="16" name="TextBox 15">
                        <a:extLst>
                          <a:ext uri="{FF2B5EF4-FFF2-40B4-BE49-F238E27FC236}">
                            <a16:creationId xmlns:a16="http://schemas.microsoft.com/office/drawing/2014/main" id="{55FD174F-0041-43B5-8170-08E1DDF4B55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050696" y="4795361"/>
                        <a:ext cx="55659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224</a:t>
                        </a:r>
                      </a:p>
                    </p:txBody>
                  </p:sp>
                  <p:sp>
                    <p:nvSpPr>
                      <p:cNvPr id="17" name="TextBox 16">
                        <a:extLst>
                          <a:ext uri="{FF2B5EF4-FFF2-40B4-BE49-F238E27FC236}">
                            <a16:creationId xmlns:a16="http://schemas.microsoft.com/office/drawing/2014/main" id="{CF8DDE7A-BE7F-4C16-B07E-BEBA2E61EE0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050696" y="4426029"/>
                        <a:ext cx="55659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228</a:t>
                        </a:r>
                      </a:p>
                    </p:txBody>
                  </p:sp>
                  <p:sp>
                    <p:nvSpPr>
                      <p:cNvPr id="18" name="TextBox 17">
                        <a:extLst>
                          <a:ext uri="{FF2B5EF4-FFF2-40B4-BE49-F238E27FC236}">
                            <a16:creationId xmlns:a16="http://schemas.microsoft.com/office/drawing/2014/main" id="{F18B975E-A74F-4CA5-8856-47C4B6D9A24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050696" y="4056697"/>
                        <a:ext cx="55659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232</a:t>
                        </a:r>
                      </a:p>
                    </p:txBody>
                  </p:sp>
                </p:grpSp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BCA3F4BB-5F25-4979-98CF-889523C383F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050694" y="1829395"/>
                      <a:ext cx="55659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endParaRPr lang="en-US" dirty="0"/>
                    </a:p>
                  </p:txBody>
                </p:sp>
              </p:grpSp>
            </p:grpSp>
          </p:grpSp>
          <p:sp>
            <p:nvSpPr>
              <p:cNvPr id="26" name="Right Brace 25">
                <a:extLst>
                  <a:ext uri="{FF2B5EF4-FFF2-40B4-BE49-F238E27FC236}">
                    <a16:creationId xmlns:a16="http://schemas.microsoft.com/office/drawing/2014/main" id="{07BD3593-43F6-4572-AC35-783EF77CD9D0}"/>
                  </a:ext>
                </a:extLst>
              </p:cNvPr>
              <p:cNvSpPr/>
              <p:nvPr/>
            </p:nvSpPr>
            <p:spPr>
              <a:xfrm>
                <a:off x="9909314" y="4436431"/>
                <a:ext cx="332966" cy="1097593"/>
              </a:xfrm>
              <a:prstGeom prst="rightBrac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75D5FF6-237E-4F4F-A45C-7BACD3A19AA3}"/>
                  </a:ext>
                </a:extLst>
              </p:cNvPr>
              <p:cNvSpPr txBox="1"/>
              <p:nvPr/>
            </p:nvSpPr>
            <p:spPr>
              <a:xfrm>
                <a:off x="10515600" y="4762809"/>
                <a:ext cx="12324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B[0]</a:t>
                </a:r>
              </a:p>
            </p:txBody>
          </p:sp>
          <p:sp>
            <p:nvSpPr>
              <p:cNvPr id="29" name="Right Brace 28">
                <a:extLst>
                  <a:ext uri="{FF2B5EF4-FFF2-40B4-BE49-F238E27FC236}">
                    <a16:creationId xmlns:a16="http://schemas.microsoft.com/office/drawing/2014/main" id="{816D025E-C679-4709-AADD-0930DC4F580F}"/>
                  </a:ext>
                </a:extLst>
              </p:cNvPr>
              <p:cNvSpPr/>
              <p:nvPr/>
            </p:nvSpPr>
            <p:spPr>
              <a:xfrm>
                <a:off x="9862932" y="3295884"/>
                <a:ext cx="318052" cy="1140548"/>
              </a:xfrm>
              <a:prstGeom prst="rightBrac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1B0C4FF-FD5E-4BA1-822E-10EBE476F1D2}"/>
                  </a:ext>
                </a:extLst>
              </p:cNvPr>
              <p:cNvSpPr txBox="1"/>
              <p:nvPr/>
            </p:nvSpPr>
            <p:spPr>
              <a:xfrm>
                <a:off x="10515600" y="3716507"/>
                <a:ext cx="12324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B[1]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277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1526</Words>
  <Application>Microsoft Office PowerPoint</Application>
  <PresentationFormat>Widescreen</PresentationFormat>
  <Paragraphs>290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Office Theme</vt:lpstr>
      <vt:lpstr>2D arrays and Pointers</vt:lpstr>
      <vt:lpstr>Pointers and 1D Arrays</vt:lpstr>
      <vt:lpstr>Pointers and 1D Arrays</vt:lpstr>
      <vt:lpstr>Pointers and 2D Arrays</vt:lpstr>
      <vt:lpstr>Pointers and 2D Arrays</vt:lpstr>
      <vt:lpstr>Pointers and 2D Arrays</vt:lpstr>
      <vt:lpstr>Pointers and 2D Arrays</vt:lpstr>
      <vt:lpstr>Pointers and 2D Arrays</vt:lpstr>
      <vt:lpstr>Pointers and 2D Arrays</vt:lpstr>
      <vt:lpstr>Pointers and 2D Arrays</vt:lpstr>
      <vt:lpstr>Pointers and 2D Arrays</vt:lpstr>
      <vt:lpstr>Pointers and 2D Arrays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Pointers and 1D Arrays</dc:title>
  <dc:creator>Debarun Das</dc:creator>
  <cp:lastModifiedBy>Debarun Das</cp:lastModifiedBy>
  <cp:revision>10</cp:revision>
  <dcterms:created xsi:type="dcterms:W3CDTF">2021-02-26T18:31:45Z</dcterms:created>
  <dcterms:modified xsi:type="dcterms:W3CDTF">2021-02-26T21:09:51Z</dcterms:modified>
</cp:coreProperties>
</file>