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96" r:id="rId26"/>
    <p:sldId id="297" r:id="rId27"/>
    <p:sldId id="306" r:id="rId28"/>
    <p:sldId id="302" r:id="rId29"/>
    <p:sldId id="307" r:id="rId30"/>
    <p:sldId id="308" r:id="rId31"/>
    <p:sldId id="30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BACC7-9ED1-4739-AB1D-BD70277A15B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122B1-F999-423E-86E5-145DAB0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122B1-F999-423E-86E5-145DAB0D45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6131-3DB6-4982-8DDD-747CD87A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95CA-C5F9-4B4D-A36F-036AE414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20F4-9A10-4211-95C1-2ECFF6E4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DE2A-BFB7-459B-9BE2-97CF4077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01EB-D3EA-4AB3-8185-F819F761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2B58-F240-4507-928C-10775D58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BF1E9-CD08-4755-9B25-734F3E43C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A471-2E52-4B18-B664-55009E32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68D2-C010-491D-8B0C-E1297B89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0B3D-CDD2-4524-94F8-1644FFC4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17A33-4F2A-40F1-9F05-84F5ACB4D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D9B40-9471-48F3-AF39-C387C5F8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C073-00F8-447A-A12E-3A270F2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D737-798E-4E44-A0E2-5459281C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3366-CAE0-42DB-9CE0-4FD8FFAE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9FC3-7F2C-486A-BAB3-AAC6A66B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6B2E-8BE4-448B-93F8-5C21B38D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1F5C-3289-4616-A79A-9ECC8970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34D3-4DA9-41B1-B7DD-396DD029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3B77-55F9-4717-A8D6-E7A9B552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2688-48F9-45A5-A0FF-C8383974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BBED-5509-47F9-B986-0B87129D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3403-8C39-412E-AF59-207B5F08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5781-2CC9-4964-8C3C-539DE378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6AB0-1222-4EDF-936F-15DF3B47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6AD8-3AAA-46F7-AD8C-9CA688B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8152-C3DD-4284-B35F-C1D2E8AFE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51F86-1BD5-43B8-B961-AA070E37E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8EED2-AA5D-407F-A1F2-9717F4BF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1A485-1E6E-48E1-8EB2-28A89EB6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69F0-A805-4AED-A012-E8BD7B89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779-623B-471A-BB3A-D3EF7AE8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E4B0-59F1-4AA6-8AB7-396D21B0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D9AE-6807-438F-A9C0-43A34E3D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44681-7A2E-4758-8980-9E52E1030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16019-397D-47D3-B836-90FFC41D9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631B4-07EF-4030-A1BD-F7E7BB54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1AA93-A064-4260-A168-89B8C739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C7A57-1F83-4B2E-AECF-5BF8601A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DD0A-54CD-4FB9-931D-764015FF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3F453-4394-4109-A2AB-BC20B548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3C72-89A0-46BC-91C9-57FD94BE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61EB1-8A70-4BD0-BA18-FF265D90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8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7230A-FC79-408A-9A7B-17B4A584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1FC60-DFB7-48CF-AF9C-6486E398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3FD60-8880-4401-8346-2DD1B11F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25BD-E8C3-45ED-A34B-7670852C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A835-BBB3-4444-9145-37C9DCBC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F5411-A0AF-4C9E-B083-721103F17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063E-7287-4DAF-97E6-A03E6D6F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1692E-BE0F-4E8C-8F6C-102225D0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000E-FEDB-43AD-BB3C-60D520A6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301A-E28A-4297-9C1A-226F0C41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6F1DB-017D-41CF-978A-2C0F5340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F1588-02DC-4A2A-A14D-99B24F11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11E7A-EF6E-42C5-A0D1-D2C65875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C7DE4-E6CD-4E6B-AEF6-9B4470FF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03EEB-9EAD-4C82-8843-0A52FC29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20C8B-3599-4D8A-9E82-CF3D3652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45095-A399-415D-A3A8-E6B44C8E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65C9-9BFC-4D44-AF51-485DDB90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EF24-C187-4E2D-B398-ABBCEEDD6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C2C6-3056-4AC4-8E53-B3A86B880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7271647/what-is-the-reason-for-using-a-double-pointer-when-adding-a-node-in-a-linked-li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3A64-D060-414F-AC77-DC15327E3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Malloc, Structs, Queue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CE2F-CBC4-45A8-9BFA-790D4D206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6A42-C2B6-4095-9EE4-3795A777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en-US" dirty="0"/>
              <a:t>Why did we use </a:t>
            </a:r>
            <a:r>
              <a:rPr lang="en-US" dirty="0" err="1"/>
              <a:t>strcpy</a:t>
            </a:r>
            <a:r>
              <a:rPr lang="en-US" dirty="0"/>
              <a:t>() to initialize?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F0A3A-3284-4ED8-BAAA-EFF3FF57188D}"/>
              </a:ext>
            </a:extLst>
          </p:cNvPr>
          <p:cNvSpPr txBox="1"/>
          <p:nvPr/>
        </p:nvSpPr>
        <p:spPr>
          <a:xfrm>
            <a:off x="619539" y="2156791"/>
            <a:ext cx="7702827" cy="32008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char *p = (char*) malloc (</a:t>
            </a:r>
            <a:r>
              <a:rPr lang="en-US" sz="3000" dirty="0" err="1">
                <a:solidFill>
                  <a:srgbClr val="FF0000"/>
                </a:solidFill>
              </a:rPr>
              <a:t>sizeof</a:t>
            </a:r>
            <a:r>
              <a:rPr lang="en-US" sz="3000" dirty="0">
                <a:solidFill>
                  <a:srgbClr val="FF0000"/>
                </a:solidFill>
              </a:rPr>
              <a:t>(char) * (n + 1));</a:t>
            </a:r>
          </a:p>
          <a:p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p = “CS449”;</a:t>
            </a: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p[4] = ‘_’;</a:t>
            </a: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 err="1"/>
              <a:t>printf</a:t>
            </a:r>
            <a:r>
              <a:rPr lang="en-US" sz="3000" dirty="0"/>
              <a:t>(“%s”, p);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F4EAC8-E184-4F60-AD62-4D8C4E4F6B67}"/>
              </a:ext>
            </a:extLst>
          </p:cNvPr>
          <p:cNvGrpSpPr/>
          <p:nvPr/>
        </p:nvGrpSpPr>
        <p:grpSpPr>
          <a:xfrm>
            <a:off x="8749748" y="3018183"/>
            <a:ext cx="810039" cy="1146313"/>
            <a:chOff x="9127435" y="3048000"/>
            <a:chExt cx="810039" cy="114631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220376-2971-412D-9ED2-7643BE516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435" y="3048000"/>
              <a:ext cx="810039" cy="11463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7B4DC8-C7C9-4289-ADF9-DEF1A481F669}"/>
                </a:ext>
              </a:extLst>
            </p:cNvPr>
            <p:cNvCxnSpPr>
              <a:cxnSpLocks/>
            </p:cNvCxnSpPr>
            <p:nvPr/>
          </p:nvCxnSpPr>
          <p:spPr>
            <a:xfrm>
              <a:off x="9127435" y="3048000"/>
              <a:ext cx="810039" cy="10767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9103B4-D11C-4556-803A-82F6D675AAF0}"/>
              </a:ext>
            </a:extLst>
          </p:cNvPr>
          <p:cNvSpPr txBox="1"/>
          <p:nvPr/>
        </p:nvSpPr>
        <p:spPr>
          <a:xfrm>
            <a:off x="9773479" y="2852675"/>
            <a:ext cx="179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Undefined behavior. Will result in segmentation fault most likely.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13977-0031-4E71-AFEF-F173198170C8}"/>
              </a:ext>
            </a:extLst>
          </p:cNvPr>
          <p:cNvSpPr txBox="1"/>
          <p:nvPr/>
        </p:nvSpPr>
        <p:spPr>
          <a:xfrm>
            <a:off x="4035287" y="5671817"/>
            <a:ext cx="3707295" cy="8309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b="1" dirty="0" err="1"/>
              <a:t>strcpy</a:t>
            </a:r>
            <a:r>
              <a:rPr lang="en-US" sz="2400" b="1" dirty="0"/>
              <a:t>() </a:t>
            </a:r>
            <a:r>
              <a:rPr lang="en-US" sz="2400" dirty="0"/>
              <a:t>to INITIALIZE a dynamically allocated string</a:t>
            </a:r>
          </a:p>
        </p:txBody>
      </p:sp>
    </p:spTree>
    <p:extLst>
      <p:ext uri="{BB962C8B-B14F-4D97-AF65-F5344CB8AC3E}">
        <p14:creationId xmlns:p14="http://schemas.microsoft.com/office/powerpoint/2010/main" val="37141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429-A96B-4E38-80A2-7B1D6390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713C-8957-43D4-930F-C3DFEAB0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malloc() does NOT </a:t>
            </a:r>
            <a:r>
              <a:rPr lang="en-US" b="1" dirty="0">
                <a:solidFill>
                  <a:srgbClr val="FF0000"/>
                </a:solidFill>
              </a:rPr>
              <a:t>initialize</a:t>
            </a:r>
            <a:r>
              <a:rPr lang="en-US" dirty="0"/>
              <a:t> the dynamically allocated space.</a:t>
            </a:r>
          </a:p>
          <a:p>
            <a:pPr lvl="1"/>
            <a:r>
              <a:rPr lang="en-US" dirty="0" err="1"/>
              <a:t>calloc</a:t>
            </a:r>
            <a:r>
              <a:rPr lang="en-US" dirty="0"/>
              <a:t>() initializes the allocated memory space to 0.</a:t>
            </a:r>
          </a:p>
          <a:p>
            <a:pPr lvl="1"/>
            <a:endParaRPr lang="en-US" dirty="0"/>
          </a:p>
          <a:p>
            <a:r>
              <a:rPr lang="en-US" dirty="0"/>
              <a:t>Make sure to do conditional check on whether malloc returned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endParaRPr lang="en-US" dirty="0"/>
          </a:p>
          <a:p>
            <a:r>
              <a:rPr lang="en-US" dirty="0"/>
              <a:t>After you have finished using the dynamically allocated space using malloc, make sure that you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  <a:r>
              <a:rPr lang="en-US" dirty="0"/>
              <a:t> the space.</a:t>
            </a:r>
          </a:p>
        </p:txBody>
      </p:sp>
    </p:spTree>
    <p:extLst>
      <p:ext uri="{BB962C8B-B14F-4D97-AF65-F5344CB8AC3E}">
        <p14:creationId xmlns:p14="http://schemas.microsoft.com/office/powerpoint/2010/main" val="251599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E2E9ED-DE40-42D2-B002-E9226FCBA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21" y="198781"/>
            <a:ext cx="8722779" cy="584410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1DC4-6545-4EC9-9CF9-84D3E822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</a:t>
            </a:r>
          </a:p>
        </p:txBody>
      </p:sp>
    </p:spTree>
    <p:extLst>
      <p:ext uri="{BB962C8B-B14F-4D97-AF65-F5344CB8AC3E}">
        <p14:creationId xmlns:p14="http://schemas.microsoft.com/office/powerpoint/2010/main" val="61351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int *q = malloc(…)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97D8-4B5F-4DA7-87CB-301F3D13F2C0}"/>
              </a:ext>
            </a:extLst>
          </p:cNvPr>
          <p:cNvCxnSpPr>
            <a:cxnSpLocks/>
          </p:cNvCxnSpPr>
          <p:nvPr/>
        </p:nvCxnSpPr>
        <p:spPr>
          <a:xfrm>
            <a:off x="1686339" y="2166730"/>
            <a:ext cx="5837582" cy="229593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CB4D3D-28A5-4B8A-AC43-9685C782C8B2}"/>
              </a:ext>
            </a:extLst>
          </p:cNvPr>
          <p:cNvGrpSpPr/>
          <p:nvPr/>
        </p:nvGrpSpPr>
        <p:grpSpPr>
          <a:xfrm>
            <a:off x="3738768" y="3959088"/>
            <a:ext cx="3785154" cy="1162669"/>
            <a:chOff x="3738768" y="3959088"/>
            <a:chExt cx="3785154" cy="116266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F70ACC-B6BD-47CA-8A6D-7B82F11D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768" y="4497458"/>
              <a:ext cx="3785154" cy="8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B3CB0-6903-40E1-BE82-967A5BC63624}"/>
                </a:ext>
              </a:extLst>
            </p:cNvPr>
            <p:cNvGrpSpPr/>
            <p:nvPr/>
          </p:nvGrpSpPr>
          <p:grpSpPr>
            <a:xfrm>
              <a:off x="5150952" y="3959088"/>
              <a:ext cx="857247" cy="1162669"/>
              <a:chOff x="9325387" y="3253273"/>
              <a:chExt cx="857247" cy="116266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DF7C95-28DE-4AA1-87C1-7AD42393C7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2595" y="3269629"/>
                <a:ext cx="810039" cy="114631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CFEA6D-0482-4EC2-9873-0BF1D20C8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5387" y="3253273"/>
                <a:ext cx="810039" cy="107673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E6F2A4-AD12-4735-B7B4-0B258D07C452}"/>
              </a:ext>
            </a:extLst>
          </p:cNvPr>
          <p:cNvCxnSpPr>
            <a:cxnSpLocks/>
          </p:cNvCxnSpPr>
          <p:nvPr/>
        </p:nvCxnSpPr>
        <p:spPr>
          <a:xfrm>
            <a:off x="3498572" y="4871830"/>
            <a:ext cx="4025348" cy="12904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CF3D9-89AE-4915-A399-66B2D67429C7}"/>
              </a:ext>
            </a:extLst>
          </p:cNvPr>
          <p:cNvSpPr/>
          <p:nvPr/>
        </p:nvSpPr>
        <p:spPr>
          <a:xfrm>
            <a:off x="7523921" y="5357191"/>
            <a:ext cx="2981739" cy="805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97D8-4B5F-4DA7-87CB-301F3D13F2C0}"/>
              </a:ext>
            </a:extLst>
          </p:cNvPr>
          <p:cNvCxnSpPr>
            <a:cxnSpLocks/>
          </p:cNvCxnSpPr>
          <p:nvPr/>
        </p:nvCxnSpPr>
        <p:spPr>
          <a:xfrm>
            <a:off x="1686339" y="2246243"/>
            <a:ext cx="5837582" cy="221642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free(p);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97D8-4B5F-4DA7-87CB-301F3D13F2C0}"/>
              </a:ext>
            </a:extLst>
          </p:cNvPr>
          <p:cNvCxnSpPr>
            <a:cxnSpLocks/>
          </p:cNvCxnSpPr>
          <p:nvPr/>
        </p:nvCxnSpPr>
        <p:spPr>
          <a:xfrm>
            <a:off x="1686339" y="2246243"/>
            <a:ext cx="5837582" cy="221642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1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E2E877-28C8-4897-8911-776043CC645E}"/>
              </a:ext>
            </a:extLst>
          </p:cNvPr>
          <p:cNvSpPr/>
          <p:nvPr/>
        </p:nvSpPr>
        <p:spPr>
          <a:xfrm>
            <a:off x="7523921" y="2991677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free(p);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Unallocated</a:t>
            </a:r>
          </a:p>
        </p:txBody>
      </p:sp>
    </p:spTree>
    <p:extLst>
      <p:ext uri="{BB962C8B-B14F-4D97-AF65-F5344CB8AC3E}">
        <p14:creationId xmlns:p14="http://schemas.microsoft.com/office/powerpoint/2010/main" val="314703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free(p);</a:t>
            </a:r>
          </a:p>
          <a:p>
            <a:pPr marL="0" indent="0">
              <a:buNone/>
            </a:pPr>
            <a:r>
              <a:rPr lang="en-US" dirty="0"/>
              <a:t>int *q = malloc(…)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0" y="3945836"/>
            <a:ext cx="2981739" cy="572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Unallocated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6E675-D784-41A2-B922-ACC2AE634C12}"/>
              </a:ext>
            </a:extLst>
          </p:cNvPr>
          <p:cNvCxnSpPr>
            <a:cxnSpLocks/>
          </p:cNvCxnSpPr>
          <p:nvPr/>
        </p:nvCxnSpPr>
        <p:spPr>
          <a:xfrm flipV="1">
            <a:off x="3574773" y="3945836"/>
            <a:ext cx="3949145" cy="71064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3774EE-5CDC-4A78-BA0A-813E8622227A}"/>
              </a:ext>
            </a:extLst>
          </p:cNvPr>
          <p:cNvSpPr/>
          <p:nvPr/>
        </p:nvSpPr>
        <p:spPr>
          <a:xfrm>
            <a:off x="7523921" y="3011558"/>
            <a:ext cx="2981739" cy="934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15048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E9DB-2041-4D85-8ABC-385D2D06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-196191"/>
            <a:ext cx="10515600" cy="1325563"/>
          </a:xfrm>
        </p:spPr>
        <p:txBody>
          <a:bodyPr/>
          <a:lstStyle/>
          <a:p>
            <a:r>
              <a:rPr lang="en-US" dirty="0"/>
              <a:t>Correct Utilization of 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9B28-37C5-419F-B143-BF444DAF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9" y="869641"/>
            <a:ext cx="10515600" cy="980592"/>
          </a:xfrm>
        </p:spPr>
        <p:txBody>
          <a:bodyPr/>
          <a:lstStyle/>
          <a:p>
            <a:r>
              <a:rPr lang="en-US" dirty="0"/>
              <a:t>Call free with the pointer that points to the starting address of the allocated space. Otherwise, there will likely be memory leak.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07D78-73BA-4F0C-BF09-042A58EB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https://developer.ibm.com/technologies/systems/articles/au-toughgame/#fig04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B92576-074C-48AC-B4DF-D68BE0D9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49" y="1664161"/>
            <a:ext cx="3947502" cy="2080440"/>
          </a:xfrm>
          <a:prstGeom prst="rect">
            <a:avLst/>
          </a:prstGeom>
        </p:spPr>
      </p:pic>
      <p:pic>
        <p:nvPicPr>
          <p:cNvPr id="8" name="Picture 7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ED88D453-F950-4735-B9CC-512A8AB0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8" y="2571094"/>
            <a:ext cx="5057132" cy="85790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948A6AD-9175-4A93-B8C6-029EC50E0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8" y="4511641"/>
            <a:ext cx="4114800" cy="640935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EB245C4-7F96-4DF1-896E-C3D7DEBCF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57" y="4056722"/>
            <a:ext cx="3481186" cy="2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B7DC-5909-466F-AAC0-06B067EB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E177-701E-41C9-AEB5-6E74A264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defined data type</a:t>
            </a:r>
          </a:p>
          <a:p>
            <a:pPr lvl="1"/>
            <a:r>
              <a:rPr lang="en-US" dirty="0"/>
              <a:t>Can hold several data items of different types</a:t>
            </a:r>
          </a:p>
          <a:p>
            <a:endParaRPr lang="en-US" dirty="0"/>
          </a:p>
          <a:p>
            <a:r>
              <a:rPr lang="en-US" dirty="0"/>
              <a:t>C is not object oriented like Java but structs can be utilized the same way you can use java classes</a:t>
            </a:r>
          </a:p>
          <a:p>
            <a:endParaRPr lang="en-US" dirty="0"/>
          </a:p>
          <a:p>
            <a:r>
              <a:rPr lang="en-US" dirty="0"/>
              <a:t>C struct vs JAVA class</a:t>
            </a:r>
          </a:p>
          <a:p>
            <a:pPr lvl="1"/>
            <a:r>
              <a:rPr lang="en-US" dirty="0"/>
              <a:t>C struct can hold only data items </a:t>
            </a:r>
          </a:p>
          <a:p>
            <a:pPr lvl="1"/>
            <a:r>
              <a:rPr lang="en-US" dirty="0"/>
              <a:t>Java class can hold both data items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5187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3871-F526-4FAA-88CA-D0D12AF1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403B-8F51-47D6-AAD2-33920BE7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“A pointer that has </a:t>
            </a:r>
            <a:r>
              <a:rPr lang="en-US" dirty="0">
                <a:solidFill>
                  <a:srgbClr val="FF0000"/>
                </a:solidFill>
              </a:rPr>
              <a:t>no associated data type </a:t>
            </a:r>
            <a:r>
              <a:rPr lang="en-US" dirty="0"/>
              <a:t>with it.”</a:t>
            </a:r>
          </a:p>
          <a:p>
            <a:endParaRPr lang="en-US" dirty="0"/>
          </a:p>
          <a:p>
            <a:r>
              <a:rPr lang="en-US" dirty="0"/>
              <a:t>Can point to the address of a variable of any data type and can be type-casted to the any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95AA0-BBBB-42D7-B103-0310DEE2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https://www.youtube.com/watch?v=ij2jrsUmwCI</a:t>
            </a:r>
          </a:p>
        </p:txBody>
      </p:sp>
    </p:spTree>
    <p:extLst>
      <p:ext uri="{BB962C8B-B14F-4D97-AF65-F5344CB8AC3E}">
        <p14:creationId xmlns:p14="http://schemas.microsoft.com/office/powerpoint/2010/main" val="355229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9E788A-4CF1-4DCA-8A05-14C368D8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05" y="52835"/>
            <a:ext cx="10515600" cy="1325563"/>
          </a:xfrm>
        </p:spPr>
        <p:txBody>
          <a:bodyPr/>
          <a:lstStyle/>
          <a:p>
            <a:r>
              <a:rPr lang="en-US" dirty="0"/>
              <a:t>C struct and Java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97A2CF-7BCD-4B37-9335-D1723660D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225" y="1826298"/>
            <a:ext cx="4923183" cy="421029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public class </a:t>
            </a:r>
            <a:r>
              <a:rPr lang="en-US" sz="2000" dirty="0" err="1">
                <a:latin typeface="Consolas" panose="020B0609020204030204" pitchFamily="49" charset="0"/>
              </a:rPr>
              <a:t>MyJavaClass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private int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public int </a:t>
            </a:r>
            <a:r>
              <a:rPr lang="en-US" sz="2000" dirty="0" err="1">
                <a:latin typeface="Consolas" panose="020B0609020204030204" pitchFamily="49" charset="0"/>
              </a:rPr>
              <a:t>getX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return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public int </a:t>
            </a:r>
            <a:r>
              <a:rPr lang="en-US" sz="2000" dirty="0" err="1">
                <a:latin typeface="Consolas" panose="020B0609020204030204" pitchFamily="49" charset="0"/>
              </a:rPr>
              <a:t>setX</a:t>
            </a:r>
            <a:r>
              <a:rPr lang="en-US" sz="2000" dirty="0">
                <a:latin typeface="Consolas" panose="020B0609020204030204" pitchFamily="49" charset="0"/>
              </a:rPr>
              <a:t>(int value){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x = value;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9AA2BE-996B-42C9-948F-F710E2EC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98243"/>
            <a:ext cx="5589105" cy="4744140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struct </a:t>
            </a:r>
            <a:r>
              <a:rPr lang="en-US" sz="4600" dirty="0" err="1">
                <a:latin typeface="Consolas" panose="020B0609020204030204" pitchFamily="49" charset="0"/>
              </a:rPr>
              <a:t>MyJavaClass</a:t>
            </a:r>
            <a:r>
              <a:rPr lang="en-US" sz="4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 int x;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4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int </a:t>
            </a:r>
            <a:r>
              <a:rPr lang="en-US" sz="4600" dirty="0" err="1">
                <a:latin typeface="Consolas" panose="020B0609020204030204" pitchFamily="49" charset="0"/>
              </a:rPr>
              <a:t>MyJavaClass_getX</a:t>
            </a:r>
            <a:r>
              <a:rPr lang="en-US" sz="4600" dirty="0">
                <a:latin typeface="Consolas" panose="020B0609020204030204" pitchFamily="49" charset="0"/>
              </a:rPr>
              <a:t>(struct </a:t>
            </a:r>
            <a:r>
              <a:rPr lang="en-US" sz="4600" dirty="0" err="1">
                <a:latin typeface="Consolas" panose="020B0609020204030204" pitchFamily="49" charset="0"/>
              </a:rPr>
              <a:t>MyJavaClass</a:t>
            </a:r>
            <a:r>
              <a:rPr lang="en-US" sz="4600" dirty="0">
                <a:latin typeface="Consolas" panose="020B0609020204030204" pitchFamily="49" charset="0"/>
              </a:rPr>
              <a:t>* this) 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 return this-&gt;x;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void </a:t>
            </a:r>
            <a:r>
              <a:rPr lang="en-US" sz="4600" dirty="0" err="1">
                <a:latin typeface="Consolas" panose="020B0609020204030204" pitchFamily="49" charset="0"/>
              </a:rPr>
              <a:t>MyJavaClass_setX</a:t>
            </a:r>
            <a:r>
              <a:rPr lang="en-US" sz="4600" dirty="0">
                <a:latin typeface="Consolas" panose="020B0609020204030204" pitchFamily="49" charset="0"/>
              </a:rPr>
              <a:t>(struct </a:t>
            </a:r>
            <a:r>
              <a:rPr lang="en-US" sz="4600" dirty="0" err="1">
                <a:latin typeface="Consolas" panose="020B0609020204030204" pitchFamily="49" charset="0"/>
              </a:rPr>
              <a:t>MyJavaClass</a:t>
            </a:r>
            <a:r>
              <a:rPr lang="en-US" sz="4600" dirty="0">
                <a:latin typeface="Consolas" panose="020B0609020204030204" pitchFamily="49" charset="0"/>
              </a:rPr>
              <a:t>* this, int value) 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 this-&gt;x = value;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B4E608-429D-438F-A0E9-FC1F128051DD}"/>
              </a:ext>
            </a:extLst>
          </p:cNvPr>
          <p:cNvSpPr/>
          <p:nvPr/>
        </p:nvSpPr>
        <p:spPr>
          <a:xfrm>
            <a:off x="5287617" y="3766930"/>
            <a:ext cx="675861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77DD2-5019-455B-BFA4-3F41F533E74C}"/>
              </a:ext>
            </a:extLst>
          </p:cNvPr>
          <p:cNvSpPr txBox="1"/>
          <p:nvPr/>
        </p:nvSpPr>
        <p:spPr>
          <a:xfrm>
            <a:off x="235225" y="1456966"/>
            <a:ext cx="778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FA822-D9C1-4DB6-AF64-CA497F4738D5}"/>
              </a:ext>
            </a:extLst>
          </p:cNvPr>
          <p:cNvSpPr txBox="1"/>
          <p:nvPr/>
        </p:nvSpPr>
        <p:spPr>
          <a:xfrm>
            <a:off x="6096000" y="1028911"/>
            <a:ext cx="778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5F5AE9F-2B36-4369-88E4-4A93608D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209" y="6405922"/>
            <a:ext cx="7527235" cy="365125"/>
          </a:xfrm>
        </p:spPr>
        <p:txBody>
          <a:bodyPr/>
          <a:lstStyle/>
          <a:p>
            <a:r>
              <a:rPr lang="en-US"/>
              <a:t>https://stackoverflow.com/questions/5413001/what-is-the-difference-between-c-structures-and-java-classes</a:t>
            </a:r>
          </a:p>
        </p:txBody>
      </p:sp>
    </p:spTree>
    <p:extLst>
      <p:ext uri="{BB962C8B-B14F-4D97-AF65-F5344CB8AC3E}">
        <p14:creationId xmlns:p14="http://schemas.microsoft.com/office/powerpoint/2010/main" val="9208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0EAF-1AF3-4DE3-BD95-B2ED8303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BBBB-C6B5-471D-8EA6-CD96D3A5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923"/>
            <a:ext cx="10515600" cy="2199723"/>
          </a:xfrm>
        </p:spPr>
        <p:txBody>
          <a:bodyPr/>
          <a:lstStyle/>
          <a:p>
            <a:r>
              <a:rPr lang="en-US" dirty="0"/>
              <a:t>Use struct to create the profile of </a:t>
            </a:r>
            <a:r>
              <a:rPr lang="en-US" dirty="0">
                <a:solidFill>
                  <a:srgbClr val="FF0000"/>
                </a:solidFill>
              </a:rPr>
              <a:t>two students</a:t>
            </a:r>
            <a:r>
              <a:rPr lang="en-US" dirty="0"/>
              <a:t> in Pitt</a:t>
            </a:r>
          </a:p>
          <a:p>
            <a:r>
              <a:rPr lang="en-US" dirty="0"/>
              <a:t>The attributes of a student are: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Peoplesoft 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CD9DE-1C75-4B91-B29E-88706A4738DD}"/>
              </a:ext>
            </a:extLst>
          </p:cNvPr>
          <p:cNvSpPr txBox="1"/>
          <p:nvPr/>
        </p:nvSpPr>
        <p:spPr>
          <a:xfrm>
            <a:off x="6589644" y="3620740"/>
            <a:ext cx="375699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typedef struct Student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char * </a:t>
            </a:r>
            <a:r>
              <a:rPr lang="en-US" sz="2400" dirty="0" err="1"/>
              <a:t>first_name</a:t>
            </a:r>
            <a:r>
              <a:rPr lang="en-US" sz="2400" dirty="0"/>
              <a:t>;</a:t>
            </a:r>
          </a:p>
          <a:p>
            <a:r>
              <a:rPr lang="en-US" sz="2400" dirty="0"/>
              <a:t>	char * </a:t>
            </a:r>
            <a:r>
              <a:rPr lang="en-US" sz="2400" dirty="0" err="1"/>
              <a:t>last_name</a:t>
            </a:r>
            <a:r>
              <a:rPr lang="en-US" sz="2400" dirty="0"/>
              <a:t>;</a:t>
            </a:r>
          </a:p>
          <a:p>
            <a:r>
              <a:rPr lang="en-US" sz="2400" dirty="0"/>
              <a:t>	int Peoplesoft;</a:t>
            </a:r>
          </a:p>
          <a:p>
            <a:r>
              <a:rPr lang="en-US" sz="2400" dirty="0"/>
              <a:t>}Student;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DD1CE-29B9-41AD-A134-40BF4AC42157}"/>
              </a:ext>
            </a:extLst>
          </p:cNvPr>
          <p:cNvSpPr txBox="1"/>
          <p:nvPr/>
        </p:nvSpPr>
        <p:spPr>
          <a:xfrm>
            <a:off x="3409122" y="4665112"/>
            <a:ext cx="268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the struct</a:t>
            </a:r>
          </a:p>
        </p:txBody>
      </p:sp>
    </p:spTree>
    <p:extLst>
      <p:ext uri="{BB962C8B-B14F-4D97-AF65-F5344CB8AC3E}">
        <p14:creationId xmlns:p14="http://schemas.microsoft.com/office/powerpoint/2010/main" val="13065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AD36B-05B1-4761-A878-6302DDD61C4A}"/>
              </a:ext>
            </a:extLst>
          </p:cNvPr>
          <p:cNvSpPr txBox="1"/>
          <p:nvPr/>
        </p:nvSpPr>
        <p:spPr>
          <a:xfrm>
            <a:off x="367748" y="510556"/>
            <a:ext cx="2375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the credentials of the 1</a:t>
            </a:r>
            <a:r>
              <a:rPr lang="en-US" sz="2400" baseline="30000" dirty="0"/>
              <a:t>st</a:t>
            </a:r>
            <a:r>
              <a:rPr lang="en-US" sz="2400" dirty="0"/>
              <a:t>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5B49-AEAA-4C81-B54D-03CB1EEABE4F}"/>
              </a:ext>
            </a:extLst>
          </p:cNvPr>
          <p:cNvSpPr txBox="1"/>
          <p:nvPr/>
        </p:nvSpPr>
        <p:spPr>
          <a:xfrm>
            <a:off x="3180522" y="510556"/>
            <a:ext cx="749079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Student *s1 = (Student*)malloc (</a:t>
            </a:r>
            <a:r>
              <a:rPr lang="en-US" sz="2400" dirty="0" err="1"/>
              <a:t>sizeof</a:t>
            </a:r>
            <a:r>
              <a:rPr lang="en-US" sz="2400" dirty="0"/>
              <a:t>(Student));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s1-&gt;</a:t>
            </a:r>
            <a:r>
              <a:rPr lang="en-US" sz="2400" dirty="0" err="1"/>
              <a:t>first_name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(s1-&gt;</a:t>
            </a:r>
            <a:r>
              <a:rPr lang="en-US" sz="2400" dirty="0" err="1"/>
              <a:t>first_name</a:t>
            </a:r>
            <a:r>
              <a:rPr lang="en-US" sz="2400" dirty="0"/>
              <a:t>, “Harry”);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s1-&gt;</a:t>
            </a:r>
            <a:r>
              <a:rPr lang="en-US" sz="2400" dirty="0" err="1"/>
              <a:t>last_name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(s1-&gt;</a:t>
            </a:r>
            <a:r>
              <a:rPr lang="en-US" sz="2400" dirty="0" err="1"/>
              <a:t>first_name</a:t>
            </a:r>
            <a:r>
              <a:rPr lang="en-US" sz="2400" dirty="0"/>
              <a:t>, “Potter”);</a:t>
            </a:r>
          </a:p>
          <a:p>
            <a:endParaRPr lang="en-US" sz="2400" dirty="0"/>
          </a:p>
          <a:p>
            <a:r>
              <a:rPr lang="en-US" sz="2400" dirty="0"/>
              <a:t>	s1-&gt;Peoplesoft = 123456;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3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AD36B-05B1-4761-A878-6302DDD61C4A}"/>
              </a:ext>
            </a:extLst>
          </p:cNvPr>
          <p:cNvSpPr txBox="1"/>
          <p:nvPr/>
        </p:nvSpPr>
        <p:spPr>
          <a:xfrm>
            <a:off x="367748" y="510556"/>
            <a:ext cx="2375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the credentials of the 2</a:t>
            </a:r>
            <a:r>
              <a:rPr lang="en-US" sz="2400" baseline="30000" dirty="0"/>
              <a:t>nd</a:t>
            </a:r>
            <a:r>
              <a:rPr lang="en-US" sz="2400" dirty="0"/>
              <a:t>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5B49-AEAA-4C81-B54D-03CB1EEABE4F}"/>
              </a:ext>
            </a:extLst>
          </p:cNvPr>
          <p:cNvSpPr txBox="1"/>
          <p:nvPr/>
        </p:nvSpPr>
        <p:spPr>
          <a:xfrm>
            <a:off x="3180522" y="510556"/>
            <a:ext cx="749079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Student *s2 = (Student*)malloc (</a:t>
            </a:r>
            <a:r>
              <a:rPr lang="en-US" sz="2400" dirty="0" err="1"/>
              <a:t>sizeof</a:t>
            </a:r>
            <a:r>
              <a:rPr lang="en-US" sz="2400" dirty="0"/>
              <a:t>(Student));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s2-&gt;</a:t>
            </a:r>
            <a:r>
              <a:rPr lang="en-US" sz="2400" dirty="0" err="1"/>
              <a:t>first_name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(s2-&gt;</a:t>
            </a:r>
            <a:r>
              <a:rPr lang="en-US" sz="2400" dirty="0" err="1"/>
              <a:t>first_name</a:t>
            </a:r>
            <a:r>
              <a:rPr lang="en-US" sz="2400" dirty="0"/>
              <a:t>, “Hermione”);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s2-&gt;</a:t>
            </a:r>
            <a:r>
              <a:rPr lang="en-US" sz="2400" dirty="0" err="1"/>
              <a:t>last_name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(s2-&gt;</a:t>
            </a:r>
            <a:r>
              <a:rPr lang="en-US" sz="2400" dirty="0" err="1"/>
              <a:t>first_name</a:t>
            </a:r>
            <a:r>
              <a:rPr lang="en-US" sz="2400" dirty="0"/>
              <a:t>, “Granger”);</a:t>
            </a:r>
          </a:p>
          <a:p>
            <a:endParaRPr lang="en-US" sz="2400" dirty="0"/>
          </a:p>
          <a:p>
            <a:r>
              <a:rPr lang="en-US" sz="2400" dirty="0"/>
              <a:t>	s1-&gt;Peoplesoft = 654321;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5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AD36B-05B1-4761-A878-6302DDD61C4A}"/>
              </a:ext>
            </a:extLst>
          </p:cNvPr>
          <p:cNvSpPr txBox="1"/>
          <p:nvPr/>
        </p:nvSpPr>
        <p:spPr>
          <a:xfrm>
            <a:off x="367748" y="510556"/>
            <a:ext cx="237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all the allocated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5B49-AEAA-4C81-B54D-03CB1EEABE4F}"/>
              </a:ext>
            </a:extLst>
          </p:cNvPr>
          <p:cNvSpPr txBox="1"/>
          <p:nvPr/>
        </p:nvSpPr>
        <p:spPr>
          <a:xfrm>
            <a:off x="3180522" y="510556"/>
            <a:ext cx="7490790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free(s1-&gt;</a:t>
            </a:r>
            <a:r>
              <a:rPr lang="en-US" sz="2400" dirty="0" err="1"/>
              <a:t>first_name</a:t>
            </a:r>
            <a:r>
              <a:rPr lang="en-US" sz="2400" dirty="0"/>
              <a:t>);</a:t>
            </a:r>
          </a:p>
          <a:p>
            <a:r>
              <a:rPr lang="en-US" sz="2400" dirty="0"/>
              <a:t>	free(s1-&gt;</a:t>
            </a:r>
            <a:r>
              <a:rPr lang="en-US" sz="2400" dirty="0" err="1"/>
              <a:t>last_name</a:t>
            </a:r>
            <a:r>
              <a:rPr lang="en-US" sz="2400" dirty="0"/>
              <a:t>);</a:t>
            </a:r>
          </a:p>
          <a:p>
            <a:r>
              <a:rPr lang="en-US" sz="2400" dirty="0"/>
              <a:t>	free(s2-&gt;</a:t>
            </a:r>
            <a:r>
              <a:rPr lang="en-US" sz="2400" dirty="0" err="1"/>
              <a:t>first_name</a:t>
            </a:r>
            <a:r>
              <a:rPr lang="en-US" sz="2400" dirty="0"/>
              <a:t>);</a:t>
            </a:r>
          </a:p>
          <a:p>
            <a:r>
              <a:rPr lang="en-US" sz="2400" dirty="0"/>
              <a:t>	free(s2-&gt;</a:t>
            </a:r>
            <a:r>
              <a:rPr lang="en-US" sz="2400" dirty="0" err="1"/>
              <a:t>last_name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free(s1);</a:t>
            </a:r>
          </a:p>
          <a:p>
            <a:r>
              <a:rPr lang="en-US" sz="2400" dirty="0"/>
              <a:t>	free(s2);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3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2E0D-BED4-418F-8682-714EECB0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AB57-E4D1-43B3-8AF9-03233A0C5E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A linked list node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Node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data;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Node *next;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EFE82-F3FF-4754-AC64-58FCD8FD065B}"/>
              </a:ext>
            </a:extLst>
          </p:cNvPr>
          <p:cNvSpPr/>
          <p:nvPr/>
        </p:nvSpPr>
        <p:spPr>
          <a:xfrm>
            <a:off x="6967330" y="1640993"/>
            <a:ext cx="3906079" cy="27620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EDCB5A-94F1-4A94-B34F-4BC4F83491F8}"/>
              </a:ext>
            </a:extLst>
          </p:cNvPr>
          <p:cNvSpPr/>
          <p:nvPr/>
        </p:nvSpPr>
        <p:spPr>
          <a:xfrm>
            <a:off x="7394713" y="2176670"/>
            <a:ext cx="1520687" cy="1759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C31B9F-19D2-4148-AAD3-CDD3646552D9}"/>
              </a:ext>
            </a:extLst>
          </p:cNvPr>
          <p:cNvSpPr/>
          <p:nvPr/>
        </p:nvSpPr>
        <p:spPr>
          <a:xfrm>
            <a:off x="9102586" y="2176670"/>
            <a:ext cx="1520687" cy="1759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next  available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4015-0E49-4DFD-9187-D902D8E793EC}"/>
              </a:ext>
            </a:extLst>
          </p:cNvPr>
          <p:cNvSpPr txBox="1"/>
          <p:nvPr/>
        </p:nvSpPr>
        <p:spPr>
          <a:xfrm>
            <a:off x="8448261" y="1093304"/>
            <a:ext cx="93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B77037D-BDAB-48AE-B564-DE1926048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22" y="4751645"/>
            <a:ext cx="802087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935-E8CB-45C2-AEAD-3A654737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83"/>
            <a:ext cx="10515600" cy="1325563"/>
          </a:xfrm>
        </p:spPr>
        <p:txBody>
          <a:bodyPr/>
          <a:lstStyle/>
          <a:p>
            <a:r>
              <a:rPr lang="en-US" dirty="0"/>
              <a:t>Insertion – At the front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599523C3-F15B-4A93-8D9D-C232991C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05" y="2325025"/>
            <a:ext cx="9025158" cy="30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935-E8CB-45C2-AEAD-3A654737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378"/>
            <a:ext cx="10515600" cy="1325563"/>
          </a:xfrm>
        </p:spPr>
        <p:txBody>
          <a:bodyPr/>
          <a:lstStyle/>
          <a:p>
            <a:r>
              <a:rPr lang="en-US" dirty="0"/>
              <a:t>Insertion – At the 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16D50-7641-4B85-B02A-38B9B9DABE72}"/>
              </a:ext>
            </a:extLst>
          </p:cNvPr>
          <p:cNvSpPr txBox="1"/>
          <p:nvPr/>
        </p:nvSpPr>
        <p:spPr>
          <a:xfrm>
            <a:off x="959954" y="1967948"/>
            <a:ext cx="10272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</a:rPr>
              <a:t>insert_front</a:t>
            </a:r>
            <a:r>
              <a:rPr lang="en-US" b="1" dirty="0">
                <a:latin typeface="Consolas" panose="020B0609020204030204" pitchFamily="49" charset="0"/>
              </a:rPr>
              <a:t>(struct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Node** head</a:t>
            </a:r>
            <a:r>
              <a:rPr lang="en-US" b="1" dirty="0">
                <a:latin typeface="Consolas" panose="020B0609020204030204" pitchFamily="49" charset="0"/>
              </a:rPr>
              <a:t>, int </a:t>
            </a:r>
            <a:r>
              <a:rPr lang="en-US" b="1" dirty="0" err="1">
                <a:latin typeface="Consolas" panose="020B0609020204030204" pitchFamily="49" charset="0"/>
              </a:rPr>
              <a:t>new_data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1. allocate node */</a:t>
            </a:r>
          </a:p>
          <a:p>
            <a:r>
              <a:rPr lang="en-US" dirty="0">
                <a:latin typeface="Consolas" panose="020B0609020204030204" pitchFamily="49" charset="0"/>
              </a:rPr>
              <a:t>struct Node* </a:t>
            </a:r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 = (struct Node*) malloc(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(struct Node));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2. put in the data  */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-&gt;data  = </a:t>
            </a:r>
            <a:r>
              <a:rPr lang="en-US" dirty="0" err="1">
                <a:latin typeface="Consolas" panose="020B0609020204030204" pitchFamily="49" charset="0"/>
              </a:rPr>
              <a:t>new_data</a:t>
            </a:r>
            <a:r>
              <a:rPr lang="en-US" dirty="0"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3. Make next of new node as head */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-&gt;next = (*head);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4. move the head to point to the new node */</a:t>
            </a:r>
          </a:p>
          <a:p>
            <a:r>
              <a:rPr lang="en-US" dirty="0">
                <a:latin typeface="Consolas" panose="020B0609020204030204" pitchFamily="49" charset="0"/>
              </a:rPr>
              <a:t>(*head) = </a:t>
            </a:r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E024D67F-18A8-43AC-AED3-C61DDE6FB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67" y="3308999"/>
            <a:ext cx="5179295" cy="174007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1CA02C-2CF8-4428-8F48-6C0193F7CCFF}"/>
              </a:ext>
            </a:extLst>
          </p:cNvPr>
          <p:cNvCxnSpPr>
            <a:cxnSpLocks/>
          </p:cNvCxnSpPr>
          <p:nvPr/>
        </p:nvCxnSpPr>
        <p:spPr>
          <a:xfrm flipV="1">
            <a:off x="4721087" y="954157"/>
            <a:ext cx="1610139" cy="96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514AC9-36F5-4800-9738-39D725604316}"/>
              </a:ext>
            </a:extLst>
          </p:cNvPr>
          <p:cNvSpPr txBox="1"/>
          <p:nvPr/>
        </p:nvSpPr>
        <p:spPr>
          <a:xfrm>
            <a:off x="6397487" y="235875"/>
            <a:ext cx="48900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the top answer(answer with most votes) in this link to see why head is passed as a double pointer:</a:t>
            </a:r>
          </a:p>
          <a:p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BDF9-39D5-45BD-9C90-EA578F3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137"/>
            <a:ext cx="10515600" cy="1325563"/>
          </a:xfrm>
        </p:spPr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359B-D1CA-4250-8B50-91E9CDBE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886"/>
            <a:ext cx="10515600" cy="37104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‘key’, delete the first occurrence of this key in linked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delete a node from linked list, we need to do following steps.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Find previous node of the node to be deleted.</a:t>
            </a:r>
          </a:p>
          <a:p>
            <a:pPr marL="0" indent="0">
              <a:buNone/>
            </a:pPr>
            <a:r>
              <a:rPr lang="en-US" dirty="0"/>
              <a:t>2) Change the next of previous node.</a:t>
            </a:r>
          </a:p>
          <a:p>
            <a:pPr marL="0" indent="0">
              <a:buNone/>
            </a:pPr>
            <a:r>
              <a:rPr lang="en-US" dirty="0"/>
              <a:t>3) Free memory for the node to be deleted.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4130C19-1F3D-4B01-848E-32571125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78" y="4909931"/>
            <a:ext cx="8376939" cy="18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7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F94-2F6B-4ECA-9690-A4B8C188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Lab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8C649686-32B4-4C3D-BDDF-9A2A429A6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94" y="650218"/>
            <a:ext cx="6510145" cy="2361339"/>
          </a:xfrm>
        </p:spPr>
      </p:pic>
      <p:pic>
        <p:nvPicPr>
          <p:cNvPr id="7" name="Picture 6" descr="Box and whisker chart&#10;&#10;Description automatically generated">
            <a:extLst>
              <a:ext uri="{FF2B5EF4-FFF2-40B4-BE49-F238E27FC236}">
                <a16:creationId xmlns:a16="http://schemas.microsoft.com/office/drawing/2014/main" id="{29AB14F9-478F-49E8-886B-E952738B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43" y="3110948"/>
            <a:ext cx="9329343" cy="31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3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76D-FB76-4A90-9F14-A2541888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F530-C274-4A8A-B0C0-EDCD61E4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8322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944A63-95A5-43B2-B445-ACD0583F6802}"/>
              </a:ext>
            </a:extLst>
          </p:cNvPr>
          <p:cNvCxnSpPr>
            <a:cxnSpLocks/>
          </p:cNvCxnSpPr>
          <p:nvPr/>
        </p:nvCxnSpPr>
        <p:spPr>
          <a:xfrm flipH="1">
            <a:off x="5022574" y="4522304"/>
            <a:ext cx="1292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A060A2-DC87-48E6-8327-16A79C3B35DF}"/>
              </a:ext>
            </a:extLst>
          </p:cNvPr>
          <p:cNvSpPr txBox="1"/>
          <p:nvPr/>
        </p:nvSpPr>
        <p:spPr>
          <a:xfrm>
            <a:off x="6473688" y="4337638"/>
            <a:ext cx="394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allowed. Code will compile and run successfully!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62B0E6E-C7A7-4BC8-87B5-CB73F4845F9F}"/>
              </a:ext>
            </a:extLst>
          </p:cNvPr>
          <p:cNvSpPr/>
          <p:nvPr/>
        </p:nvSpPr>
        <p:spPr>
          <a:xfrm>
            <a:off x="4482548" y="4124739"/>
            <a:ext cx="321366" cy="84480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4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F94-2F6B-4ECA-9690-A4B8C188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22" y="50731"/>
            <a:ext cx="10515600" cy="1325563"/>
          </a:xfrm>
        </p:spPr>
        <p:txBody>
          <a:bodyPr/>
          <a:lstStyle/>
          <a:p>
            <a:r>
              <a:rPr lang="en-US" dirty="0"/>
              <a:t>Queue Lab</a:t>
            </a:r>
          </a:p>
        </p:txBody>
      </p:sp>
      <p:pic>
        <p:nvPicPr>
          <p:cNvPr id="7" name="Picture 6" descr="Box and whisker chart&#10;&#10;Description automatically generated">
            <a:extLst>
              <a:ext uri="{FF2B5EF4-FFF2-40B4-BE49-F238E27FC236}">
                <a16:creationId xmlns:a16="http://schemas.microsoft.com/office/drawing/2014/main" id="{29AB14F9-478F-49E8-886B-E952738B3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43" y="2227401"/>
            <a:ext cx="9329343" cy="3199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30A90A-B406-45BA-AFFA-325BCCD940D1}"/>
              </a:ext>
            </a:extLst>
          </p:cNvPr>
          <p:cNvGrpSpPr/>
          <p:nvPr/>
        </p:nvGrpSpPr>
        <p:grpSpPr>
          <a:xfrm>
            <a:off x="1888435" y="2135166"/>
            <a:ext cx="2643808" cy="3788556"/>
            <a:chOff x="1888435" y="2135166"/>
            <a:chExt cx="2643808" cy="37885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1C378-29D1-42B0-8AAC-3C89AF2D8843}"/>
                </a:ext>
              </a:extLst>
            </p:cNvPr>
            <p:cNvSpPr/>
            <p:nvPr/>
          </p:nvSpPr>
          <p:spPr>
            <a:xfrm>
              <a:off x="1888435" y="2544418"/>
              <a:ext cx="2643808" cy="33793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2A58FD-B77B-447D-8311-67CCEBE5366F}"/>
                </a:ext>
              </a:extLst>
            </p:cNvPr>
            <p:cNvSpPr txBox="1"/>
            <p:nvPr/>
          </p:nvSpPr>
          <p:spPr>
            <a:xfrm>
              <a:off x="188843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queue_t</a:t>
              </a:r>
              <a:r>
                <a:rPr lang="en-US" dirty="0"/>
                <a:t> * q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8B717-8284-4AD0-A39E-1752A8530F31}"/>
              </a:ext>
            </a:extLst>
          </p:cNvPr>
          <p:cNvGrpSpPr/>
          <p:nvPr/>
        </p:nvGrpSpPr>
        <p:grpSpPr>
          <a:xfrm>
            <a:off x="4626665" y="2135166"/>
            <a:ext cx="2077276" cy="3788556"/>
            <a:chOff x="4626665" y="2135166"/>
            <a:chExt cx="2077276" cy="3788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35465E-DF98-490F-9061-0C4D84ACB3CA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CEC802-728D-4DBD-8458-D85F96252C12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28EFE1-C8AB-4A25-A9F5-82165A6C7E38}"/>
              </a:ext>
            </a:extLst>
          </p:cNvPr>
          <p:cNvGrpSpPr/>
          <p:nvPr/>
        </p:nvGrpSpPr>
        <p:grpSpPr>
          <a:xfrm>
            <a:off x="6690781" y="2135166"/>
            <a:ext cx="1981198" cy="3788556"/>
            <a:chOff x="4626665" y="2135166"/>
            <a:chExt cx="2077276" cy="3788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C909DF-DE70-43FA-BE91-267C260C0EB5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AFDB58-D0C6-41B2-978C-874BD01CEAC9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A769D6-A2EA-49EB-9515-9223ED4ADC73}"/>
              </a:ext>
            </a:extLst>
          </p:cNvPr>
          <p:cNvGrpSpPr/>
          <p:nvPr/>
        </p:nvGrpSpPr>
        <p:grpSpPr>
          <a:xfrm>
            <a:off x="8750453" y="2135166"/>
            <a:ext cx="1981198" cy="3788556"/>
            <a:chOff x="4626665" y="2135166"/>
            <a:chExt cx="2077276" cy="37885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A71512-7511-4462-ADD3-5C51D8A197B7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15A51F-BB8E-495D-A6A0-F2604E7E0743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2E0B40F-66A0-4603-BE58-9715DAB57BE4}"/>
              </a:ext>
            </a:extLst>
          </p:cNvPr>
          <p:cNvSpPr/>
          <p:nvPr/>
        </p:nvSpPr>
        <p:spPr>
          <a:xfrm>
            <a:off x="7001691" y="3550567"/>
            <a:ext cx="1889564" cy="97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2E7E29-812C-44F0-9C87-8810EFE54471}"/>
              </a:ext>
            </a:extLst>
          </p:cNvPr>
          <p:cNvGrpSpPr/>
          <p:nvPr/>
        </p:nvGrpSpPr>
        <p:grpSpPr>
          <a:xfrm>
            <a:off x="626165" y="1429488"/>
            <a:ext cx="2643808" cy="3788556"/>
            <a:chOff x="1888435" y="2135166"/>
            <a:chExt cx="2643808" cy="37885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84DA16-2050-46BE-B537-63CD0B8F4431}"/>
                </a:ext>
              </a:extLst>
            </p:cNvPr>
            <p:cNvSpPr/>
            <p:nvPr/>
          </p:nvSpPr>
          <p:spPr>
            <a:xfrm>
              <a:off x="1888435" y="2544418"/>
              <a:ext cx="2643808" cy="33793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368B6-604B-4105-91B1-99EF5919AF9B}"/>
                </a:ext>
              </a:extLst>
            </p:cNvPr>
            <p:cNvSpPr txBox="1"/>
            <p:nvPr/>
          </p:nvSpPr>
          <p:spPr>
            <a:xfrm>
              <a:off x="188843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queue_t</a:t>
              </a:r>
              <a:r>
                <a:rPr lang="en-US" dirty="0"/>
                <a:t> * 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B29F5A-D9B7-4044-8A21-93872D8C6FF2}"/>
              </a:ext>
            </a:extLst>
          </p:cNvPr>
          <p:cNvGrpSpPr/>
          <p:nvPr/>
        </p:nvGrpSpPr>
        <p:grpSpPr>
          <a:xfrm>
            <a:off x="4027619" y="1419550"/>
            <a:ext cx="2077276" cy="3788556"/>
            <a:chOff x="4626665" y="2135166"/>
            <a:chExt cx="2077276" cy="37885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899E47-352D-4E00-AD84-13123EEA94E7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89A720-B2D7-42CB-8D34-81D64FD68A2F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C34D5A-A6EF-43A5-A16A-8BD6752113CE}"/>
              </a:ext>
            </a:extLst>
          </p:cNvPr>
          <p:cNvGrpSpPr/>
          <p:nvPr/>
        </p:nvGrpSpPr>
        <p:grpSpPr>
          <a:xfrm>
            <a:off x="6897757" y="1498276"/>
            <a:ext cx="1981198" cy="3788556"/>
            <a:chOff x="4626665" y="2135166"/>
            <a:chExt cx="2077276" cy="37885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B2CE15-6F0B-49A1-8ECC-85F2BCD8B594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E44E23-6F7E-4C96-83C4-9FC7041E7214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4665A-CCF2-48EC-9579-8E4FB5AB339C}"/>
              </a:ext>
            </a:extLst>
          </p:cNvPr>
          <p:cNvGrpSpPr/>
          <p:nvPr/>
        </p:nvGrpSpPr>
        <p:grpSpPr>
          <a:xfrm>
            <a:off x="9544879" y="1439266"/>
            <a:ext cx="1981198" cy="3788556"/>
            <a:chOff x="4626665" y="2135166"/>
            <a:chExt cx="2077276" cy="3788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940281-CB06-4BBB-BB7C-1238BEC29E84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8C6422-FE85-478B-A35F-EA0B1382B384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l3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1AA4-F64C-45F0-BAE0-1A7E6B67A452}"/>
              </a:ext>
            </a:extLst>
          </p:cNvPr>
          <p:cNvSpPr/>
          <p:nvPr/>
        </p:nvSpPr>
        <p:spPr>
          <a:xfrm>
            <a:off x="665923" y="2415208"/>
            <a:ext cx="2544418" cy="1013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E81F33-E43E-445F-AB7B-94A0392058F9}"/>
              </a:ext>
            </a:extLst>
          </p:cNvPr>
          <p:cNvCxnSpPr/>
          <p:nvPr/>
        </p:nvCxnSpPr>
        <p:spPr>
          <a:xfrm>
            <a:off x="3051313" y="2922103"/>
            <a:ext cx="1003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6FEB0-2D15-4892-9A2B-132434D2BCB6}"/>
              </a:ext>
            </a:extLst>
          </p:cNvPr>
          <p:cNvSpPr/>
          <p:nvPr/>
        </p:nvSpPr>
        <p:spPr>
          <a:xfrm>
            <a:off x="4119164" y="1977808"/>
            <a:ext cx="1976836" cy="94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32018-3C7A-428A-AE10-579A0A7F92E0}"/>
              </a:ext>
            </a:extLst>
          </p:cNvPr>
          <p:cNvSpPr/>
          <p:nvPr/>
        </p:nvSpPr>
        <p:spPr>
          <a:xfrm>
            <a:off x="4154469" y="3291436"/>
            <a:ext cx="1901864" cy="94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06F4D1-C3B5-4B8A-8767-D8BDAA71B1BB}"/>
              </a:ext>
            </a:extLst>
          </p:cNvPr>
          <p:cNvCxnSpPr>
            <a:cxnSpLocks/>
          </p:cNvCxnSpPr>
          <p:nvPr/>
        </p:nvCxnSpPr>
        <p:spPr>
          <a:xfrm>
            <a:off x="5754757" y="3859693"/>
            <a:ext cx="1234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AE668-2394-432F-A9AF-89932842F7B7}"/>
              </a:ext>
            </a:extLst>
          </p:cNvPr>
          <p:cNvSpPr/>
          <p:nvPr/>
        </p:nvSpPr>
        <p:spPr>
          <a:xfrm>
            <a:off x="7041357" y="2236940"/>
            <a:ext cx="1745966" cy="97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AD9575-8A89-40BB-A9D8-B53B4B378609}"/>
              </a:ext>
            </a:extLst>
          </p:cNvPr>
          <p:cNvSpPr/>
          <p:nvPr/>
        </p:nvSpPr>
        <p:spPr>
          <a:xfrm>
            <a:off x="9672946" y="2347139"/>
            <a:ext cx="1847545" cy="861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84CFD-F437-4A3C-8BAD-A0E30162A87A}"/>
              </a:ext>
            </a:extLst>
          </p:cNvPr>
          <p:cNvSpPr/>
          <p:nvPr/>
        </p:nvSpPr>
        <p:spPr>
          <a:xfrm>
            <a:off x="9672947" y="3660767"/>
            <a:ext cx="1847544" cy="95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4072F-FB91-4B26-994B-E8AFAC6D9A7D}"/>
              </a:ext>
            </a:extLst>
          </p:cNvPr>
          <p:cNvCxnSpPr>
            <a:cxnSpLocks/>
          </p:cNvCxnSpPr>
          <p:nvPr/>
        </p:nvCxnSpPr>
        <p:spPr>
          <a:xfrm>
            <a:off x="8396294" y="4101546"/>
            <a:ext cx="1234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9B284A-ED8D-43EF-AB3D-081293977138}"/>
              </a:ext>
            </a:extLst>
          </p:cNvPr>
          <p:cNvCxnSpPr/>
          <p:nvPr/>
        </p:nvCxnSpPr>
        <p:spPr>
          <a:xfrm>
            <a:off x="11434444" y="4235732"/>
            <a:ext cx="572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C66279-AAF4-45E6-9B8F-AB285D928ACC}"/>
              </a:ext>
            </a:extLst>
          </p:cNvPr>
          <p:cNvCxnSpPr/>
          <p:nvPr/>
        </p:nvCxnSpPr>
        <p:spPr>
          <a:xfrm flipH="1">
            <a:off x="11638722" y="4235732"/>
            <a:ext cx="367748" cy="155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2305C9-8734-42A1-AE35-FBBE3C848ECE}"/>
              </a:ext>
            </a:extLst>
          </p:cNvPr>
          <p:cNvSpPr txBox="1"/>
          <p:nvPr/>
        </p:nvSpPr>
        <p:spPr>
          <a:xfrm>
            <a:off x="11270974" y="5812607"/>
            <a:ext cx="7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424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794F-1A49-4349-833F-47EC79A3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do the linked list implementations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E710E11-D88C-4A43-9260-E9ED3B80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2901495"/>
            <a:ext cx="9025158" cy="30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9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6D8-D246-44F3-921C-3EDE7FC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088-86DE-463E-8D22-BFBDCEE9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845503"/>
            <a:ext cx="67354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(“Address : %p\n", p);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  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3961D0-441F-4B20-ADA5-0A013FEA079C}"/>
              </a:ext>
            </a:extLst>
          </p:cNvPr>
          <p:cNvGrpSpPr/>
          <p:nvPr/>
        </p:nvGrpSpPr>
        <p:grpSpPr>
          <a:xfrm>
            <a:off x="6848061" y="3565304"/>
            <a:ext cx="3329609" cy="1715878"/>
            <a:chOff x="6848061" y="3565304"/>
            <a:chExt cx="3329609" cy="17158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E8B631-9C61-4F4F-AD40-6CC3029D2D73}"/>
                </a:ext>
              </a:extLst>
            </p:cNvPr>
            <p:cNvSpPr txBox="1"/>
            <p:nvPr/>
          </p:nvSpPr>
          <p:spPr>
            <a:xfrm>
              <a:off x="6848061" y="4850295"/>
              <a:ext cx="33296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//Address : 0x56F..….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59B1560-0E1B-48FD-9BF4-7038F7AF3628}"/>
                </a:ext>
              </a:extLst>
            </p:cNvPr>
            <p:cNvSpPr/>
            <p:nvPr/>
          </p:nvSpPr>
          <p:spPr>
            <a:xfrm rot="5400000">
              <a:off x="8324022" y="3926750"/>
              <a:ext cx="864704" cy="105354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712671-38F6-46DE-9F24-D1DADC5E2219}"/>
                </a:ext>
              </a:extLst>
            </p:cNvPr>
            <p:cNvSpPr txBox="1"/>
            <p:nvPr/>
          </p:nvSpPr>
          <p:spPr>
            <a:xfrm>
              <a:off x="7692887" y="3565304"/>
              <a:ext cx="2484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of variable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6D8-D246-44F3-921C-3EDE7FC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088-86DE-463E-8D22-BFBDCEE9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845503"/>
            <a:ext cx="67354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(“Value : %c\n", *p);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  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C7377-938D-4177-9C0D-47001F1F7185}"/>
              </a:ext>
            </a:extLst>
          </p:cNvPr>
          <p:cNvSpPr txBox="1"/>
          <p:nvPr/>
        </p:nvSpPr>
        <p:spPr>
          <a:xfrm>
            <a:off x="6530009" y="4800601"/>
            <a:ext cx="3548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//Compilation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61213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4316-8D3A-471A-B27A-8A3E9784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9015-EB1A-4AB6-98DB-79A1CA02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501194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Typecast</a:t>
            </a:r>
            <a:r>
              <a:rPr lang="en-US" dirty="0"/>
              <a:t> the void pointer to the type of pointer whose value you are trying to print.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</a:rPr>
              <a:t>(“Value : %c\n",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*(char*)p</a:t>
            </a:r>
            <a:r>
              <a:rPr lang="en-US" sz="2600" dirty="0">
                <a:latin typeface="Consolas" panose="020B0609020204030204" pitchFamily="49" charset="0"/>
              </a:rPr>
              <a:t>);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//Value : A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  return 0;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02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1D39-236F-427E-B928-DBCC5612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132"/>
            <a:ext cx="10515600" cy="1325563"/>
          </a:xfrm>
        </p:spPr>
        <p:txBody>
          <a:bodyPr/>
          <a:lstStyle/>
          <a:p>
            <a:r>
              <a:rPr lang="en-US" dirty="0"/>
              <a:t>Why do we need malloc()?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D59-1C68-4FBB-8887-3F652E988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297"/>
            <a:ext cx="10515600" cy="49797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be able to allocate space in runtime (or dynamically).</a:t>
            </a:r>
          </a:p>
          <a:p>
            <a:endParaRPr lang="en-US" dirty="0"/>
          </a:p>
          <a:p>
            <a:r>
              <a:rPr lang="en-US" dirty="0"/>
              <a:t>Example: You do NOT know the size of an array and require user input to determine it. </a:t>
            </a:r>
          </a:p>
          <a:p>
            <a:pPr lvl="1"/>
            <a:r>
              <a:rPr lang="en-US" dirty="0"/>
              <a:t>This means size of the array is determined at run time</a:t>
            </a:r>
          </a:p>
          <a:p>
            <a:pPr lvl="1"/>
            <a:r>
              <a:rPr lang="en-US" dirty="0"/>
              <a:t>Space has to be allocated in run time (or dynamically!)</a:t>
            </a:r>
          </a:p>
          <a:p>
            <a:pPr lvl="2"/>
            <a:r>
              <a:rPr lang="en-US" dirty="0"/>
              <a:t>Time to use malloc()</a:t>
            </a:r>
          </a:p>
        </p:txBody>
      </p:sp>
    </p:spTree>
    <p:extLst>
      <p:ext uri="{BB962C8B-B14F-4D97-AF65-F5344CB8AC3E}">
        <p14:creationId xmlns:p14="http://schemas.microsoft.com/office/powerpoint/2010/main" val="34864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152A-482D-43D1-B195-AF05D405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malloc(</a:t>
            </a:r>
            <a:r>
              <a:rPr lang="en-US" dirty="0">
                <a:solidFill>
                  <a:srgbClr val="FF0000"/>
                </a:solidFill>
              </a:rPr>
              <a:t>size in Bytes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263C-F1ED-4BAA-9F27-1DF22E31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130" y="2877376"/>
            <a:ext cx="8425069" cy="501927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int*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(int*)</a:t>
            </a:r>
            <a:r>
              <a:rPr lang="en-US" dirty="0">
                <a:latin typeface="Consolas" panose="020B0609020204030204" pitchFamily="49" charset="0"/>
              </a:rPr>
              <a:t> malloc (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n *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(int)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0B2E7A-9558-450F-BD54-2301361E687E}"/>
              </a:ext>
            </a:extLst>
          </p:cNvPr>
          <p:cNvGrpSpPr/>
          <p:nvPr/>
        </p:nvGrpSpPr>
        <p:grpSpPr>
          <a:xfrm>
            <a:off x="1461053" y="3279912"/>
            <a:ext cx="3134139" cy="3128521"/>
            <a:chOff x="1461053" y="3279912"/>
            <a:chExt cx="3134139" cy="312852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671CD-061C-44A7-9830-DE17C73B9BA1}"/>
                </a:ext>
              </a:extLst>
            </p:cNvPr>
            <p:cNvCxnSpPr/>
            <p:nvPr/>
          </p:nvCxnSpPr>
          <p:spPr>
            <a:xfrm>
              <a:off x="2892287" y="3279913"/>
              <a:ext cx="0" cy="1798983"/>
            </a:xfrm>
            <a:prstGeom prst="straightConnector1">
              <a:avLst/>
            </a:prstGeom>
            <a:ln w="38100">
              <a:solidFill>
                <a:srgbClr val="5CEB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B97631-A902-4B4A-BCD6-3BF0B5C9324D}"/>
                </a:ext>
              </a:extLst>
            </p:cNvPr>
            <p:cNvSpPr txBox="1"/>
            <p:nvPr/>
          </p:nvSpPr>
          <p:spPr>
            <a:xfrm>
              <a:off x="1461053" y="5208104"/>
              <a:ext cx="2643808" cy="1200329"/>
            </a:xfrm>
            <a:prstGeom prst="rect">
              <a:avLst/>
            </a:prstGeom>
            <a:noFill/>
            <a:ln w="57150">
              <a:solidFill>
                <a:srgbClr val="5CEBF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 type of malloc() is </a:t>
              </a:r>
              <a:r>
                <a:rPr lang="en-US" dirty="0">
                  <a:solidFill>
                    <a:srgbClr val="FF0000"/>
                  </a:solidFill>
                </a:rPr>
                <a:t>void*</a:t>
              </a:r>
              <a:r>
                <a:rPr lang="en-US" dirty="0"/>
                <a:t> , so we need to typecast it to the correct type (int* in this case)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F787BB-7AC5-4752-99A5-857BF19BC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1374" y="3279912"/>
              <a:ext cx="1553818" cy="1798984"/>
            </a:xfrm>
            <a:prstGeom prst="straightConnector1">
              <a:avLst/>
            </a:prstGeom>
            <a:ln w="38100">
              <a:solidFill>
                <a:srgbClr val="5CEB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C35DF7-534C-43DC-BE8D-BF416B6CB323}"/>
              </a:ext>
            </a:extLst>
          </p:cNvPr>
          <p:cNvCxnSpPr>
            <a:cxnSpLocks/>
          </p:cNvCxnSpPr>
          <p:nvPr/>
        </p:nvCxnSpPr>
        <p:spPr>
          <a:xfrm>
            <a:off x="9727097" y="3279912"/>
            <a:ext cx="0" cy="11032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B85907-A3AA-48A3-AB08-9AF0722A40D4}"/>
              </a:ext>
            </a:extLst>
          </p:cNvPr>
          <p:cNvSpPr txBox="1"/>
          <p:nvPr/>
        </p:nvSpPr>
        <p:spPr>
          <a:xfrm>
            <a:off x="8709992" y="4511935"/>
            <a:ext cx="2643808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Size in bytes of n integers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75967E-72E4-48AC-9D9F-C48D27F502DD}"/>
              </a:ext>
            </a:extLst>
          </p:cNvPr>
          <p:cNvGrpSpPr/>
          <p:nvPr/>
        </p:nvGrpSpPr>
        <p:grpSpPr>
          <a:xfrm>
            <a:off x="3477039" y="3279912"/>
            <a:ext cx="4444441" cy="2801684"/>
            <a:chOff x="3477039" y="3279912"/>
            <a:chExt cx="4444441" cy="280168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A71834-9EB9-46AF-B0D4-480DA8E63577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39" y="3279912"/>
              <a:ext cx="2380427" cy="147074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18C562-E3A5-42F0-AB4F-BD693B06EBDB}"/>
                </a:ext>
              </a:extLst>
            </p:cNvPr>
            <p:cNvSpPr txBox="1"/>
            <p:nvPr/>
          </p:nvSpPr>
          <p:spPr>
            <a:xfrm>
              <a:off x="4595192" y="4881267"/>
              <a:ext cx="3326288" cy="1200329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Stores either:</a:t>
              </a:r>
            </a:p>
            <a:p>
              <a:r>
                <a:rPr lang="en-US" dirty="0"/>
                <a:t>1) Address of the 1</a:t>
              </a:r>
              <a:r>
                <a:rPr lang="en-US" baseline="30000" dirty="0"/>
                <a:t>st</a:t>
              </a:r>
              <a:r>
                <a:rPr lang="en-US" dirty="0"/>
                <a:t> byte of the allocated space in memory, or</a:t>
              </a:r>
            </a:p>
            <a:p>
              <a:r>
                <a:rPr lang="en-US" dirty="0"/>
                <a:t>2) </a:t>
              </a:r>
              <a:r>
                <a:rPr lang="en-US" b="1" dirty="0">
                  <a:solidFill>
                    <a:srgbClr val="FF0000"/>
                  </a:solidFill>
                </a:rPr>
                <a:t>NULL</a:t>
              </a:r>
              <a:r>
                <a:rPr lang="en-US" dirty="0"/>
                <a:t>, if the allocation fails.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8F957-3D8F-406C-ACB4-706C2629A2F0}"/>
              </a:ext>
            </a:extLst>
          </p:cNvPr>
          <p:cNvSpPr txBox="1"/>
          <p:nvPr/>
        </p:nvSpPr>
        <p:spPr>
          <a:xfrm>
            <a:off x="7792279" y="1123122"/>
            <a:ext cx="3200400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Why is the return type of malloc() void*??</a:t>
            </a:r>
          </a:p>
        </p:txBody>
      </p:sp>
    </p:spTree>
    <p:extLst>
      <p:ext uri="{BB962C8B-B14F-4D97-AF65-F5344CB8AC3E}">
        <p14:creationId xmlns:p14="http://schemas.microsoft.com/office/powerpoint/2010/main" val="15024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DB5-D45A-41DD-8983-BC0A6DF2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81AC-9DCE-4EF9-A50B-31082D76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Dynamically allocate space for a string containing ‘n’ characters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Initialize the string to “CS449”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Modify the string to “CS44_”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C651B-ACA6-4E9A-8CB5-0AFE6E66F62A}"/>
              </a:ext>
            </a:extLst>
          </p:cNvPr>
          <p:cNvSpPr txBox="1"/>
          <p:nvPr/>
        </p:nvSpPr>
        <p:spPr>
          <a:xfrm>
            <a:off x="1361660" y="3429000"/>
            <a:ext cx="7702827" cy="2277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char *p = (char*) malloc (</a:t>
            </a:r>
            <a:r>
              <a:rPr lang="en-US" sz="3000" dirty="0" err="1">
                <a:solidFill>
                  <a:srgbClr val="FF0000"/>
                </a:solidFill>
              </a:rPr>
              <a:t>sizeof</a:t>
            </a:r>
            <a:r>
              <a:rPr lang="en-US" sz="3000" dirty="0">
                <a:solidFill>
                  <a:srgbClr val="FF0000"/>
                </a:solidFill>
              </a:rPr>
              <a:t>(char) * (n + 1));</a:t>
            </a:r>
          </a:p>
          <a:p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strcpy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(p, “CS449”);</a:t>
            </a: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p[4] = ‘_’;</a:t>
            </a:r>
          </a:p>
        </p:txBody>
      </p:sp>
    </p:spTree>
    <p:extLst>
      <p:ext uri="{BB962C8B-B14F-4D97-AF65-F5344CB8AC3E}">
        <p14:creationId xmlns:p14="http://schemas.microsoft.com/office/powerpoint/2010/main" val="15984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1623</Words>
  <Application>Microsoft Office PowerPoint</Application>
  <PresentationFormat>Widescreen</PresentationFormat>
  <Paragraphs>297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Malloc, Structs, Queue Lab</vt:lpstr>
      <vt:lpstr>void Pointer</vt:lpstr>
      <vt:lpstr>Example</vt:lpstr>
      <vt:lpstr>Exercise 1 – What is the output?</vt:lpstr>
      <vt:lpstr>Exercise 2 – What is the output?</vt:lpstr>
      <vt:lpstr>Exercise 2 - Solution</vt:lpstr>
      <vt:lpstr>Why do we need malloc()?</vt:lpstr>
      <vt:lpstr>malloc(size in Bytes)</vt:lpstr>
      <vt:lpstr>Revisiting Strings</vt:lpstr>
      <vt:lpstr>Why did we use strcpy() to initialize?</vt:lpstr>
      <vt:lpstr>Some Important Points</vt:lpstr>
      <vt:lpstr>PowerPoint Presentation</vt:lpstr>
      <vt:lpstr>Why do we need to free the allocated memory?</vt:lpstr>
      <vt:lpstr>Why do we need to free the allocated memory?</vt:lpstr>
      <vt:lpstr>Why do we need to free the allocated memory?</vt:lpstr>
      <vt:lpstr>Why do we need to free the allocated memory?</vt:lpstr>
      <vt:lpstr>Why do we need to free the allocated memory?</vt:lpstr>
      <vt:lpstr>Correct Utilization of free()</vt:lpstr>
      <vt:lpstr>struct</vt:lpstr>
      <vt:lpstr>C struct and Java class</vt:lpstr>
      <vt:lpstr>Example</vt:lpstr>
      <vt:lpstr>PowerPoint Presentation</vt:lpstr>
      <vt:lpstr>PowerPoint Presentation</vt:lpstr>
      <vt:lpstr>PowerPoint Presentation</vt:lpstr>
      <vt:lpstr>Linked List</vt:lpstr>
      <vt:lpstr>Insertion – At the front</vt:lpstr>
      <vt:lpstr>Insertion – At the front</vt:lpstr>
      <vt:lpstr>Deleting a node</vt:lpstr>
      <vt:lpstr>Queue Lab</vt:lpstr>
      <vt:lpstr>Queue Lab</vt:lpstr>
      <vt:lpstr>PowerPoint Presentation</vt:lpstr>
      <vt:lpstr>Now, do the linked list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Malloc, Structs, Queue Lab</dc:title>
  <dc:creator>Debarun Das</dc:creator>
  <cp:lastModifiedBy>Debarun Das</cp:lastModifiedBy>
  <cp:revision>101</cp:revision>
  <dcterms:created xsi:type="dcterms:W3CDTF">2021-02-17T20:59:52Z</dcterms:created>
  <dcterms:modified xsi:type="dcterms:W3CDTF">2021-02-18T20:21:13Z</dcterms:modified>
</cp:coreProperties>
</file>