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5" r:id="rId3"/>
    <p:sldId id="273" r:id="rId4"/>
    <p:sldId id="272" r:id="rId5"/>
    <p:sldId id="268" r:id="rId6"/>
    <p:sldId id="271" r:id="rId7"/>
    <p:sldId id="274" r:id="rId8"/>
    <p:sldId id="289" r:id="rId9"/>
    <p:sldId id="290" r:id="rId10"/>
    <p:sldId id="282" r:id="rId11"/>
    <p:sldId id="283" r:id="rId12"/>
    <p:sldId id="284" r:id="rId13"/>
    <p:sldId id="292" r:id="rId14"/>
    <p:sldId id="291" r:id="rId15"/>
    <p:sldId id="293" r:id="rId16"/>
    <p:sldId id="294" r:id="rId17"/>
    <p:sldId id="295" r:id="rId18"/>
    <p:sldId id="296" r:id="rId19"/>
    <p:sldId id="297" r:id="rId20"/>
    <p:sldId id="275" r:id="rId21"/>
    <p:sldId id="279" r:id="rId22"/>
    <p:sldId id="280" r:id="rId23"/>
    <p:sldId id="281" r:id="rId24"/>
    <p:sldId id="285" r:id="rId25"/>
    <p:sldId id="286" r:id="rId26"/>
    <p:sldId id="287" r:id="rId27"/>
    <p:sldId id="2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8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99148-D34A-41A6-BEC3-8A5C8F04292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A3BF1-BE60-4DAB-86A8-E6BE5F692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8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FCC6-4E90-4310-8075-F76C338F6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E0079-CA2C-475B-9F6D-DEE61EC03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F8385-9087-4488-9D74-062227DE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BA5-1830-4F05-A5E7-D294432091D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F47E0-B165-489B-A776-94A09B47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2CD1E-585B-466C-98E1-4C9C7584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3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11CA4-29AB-4009-8BDA-9ABD4571C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95357-CAB0-406B-9D16-171CB1CAA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9A084-2B37-4103-803D-A7B639EB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BA5-1830-4F05-A5E7-D294432091D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00140-BC23-46EF-AA9F-24780F83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65640-F26C-43CA-9EA7-5D12C471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1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25650-3EE0-428E-89EA-6635CDB30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D230F-5B92-48AF-A88F-5AC46FAD9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2AB88-D8AA-48AC-B060-BEF976CC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BA5-1830-4F05-A5E7-D294432091D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22834-8D8A-4F86-9B89-719112E3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594AD-9F70-488C-BB40-4CCAD57A6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8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0CA9-1F31-489B-8AA2-C501F6F0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E32E7-9C04-43A8-BFD8-53DDD7E97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9223F-1BD2-4F4D-B779-3AA4BC06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BA5-1830-4F05-A5E7-D294432091D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06802-0E4B-489C-9CE1-2E8595F1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BEAE6-E949-468C-8AFC-6BF7970B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7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DF1F-4C6E-4B72-AB58-702DCE4F7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55626-A556-4DF5-ACB0-E23418B88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249B3-8E60-4BB5-919C-2B3722DD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BA5-1830-4F05-A5E7-D294432091D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D0D09-4B5C-41E3-9C53-305D0CBD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1DEF6-76B6-47AF-970F-C615443B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8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12C8-B0C7-4990-97AF-6040098A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096C7-2982-4D47-8691-269FFCE74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28AD5-E805-45EF-AC5C-5F3D2F50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BD4B3-4641-4012-BAD7-2A15DC62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BA5-1830-4F05-A5E7-D294432091D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51CE8-C563-4FF6-BD74-ED9DD746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6B07C-B0B3-46C0-85B9-689BE09A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5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53C5-323B-4B6A-8E4D-9A1B2B9FA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AAB18-414C-4B15-9AA3-1FF28F97B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91B5C-282C-4A3A-863E-EC4B328F6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66341-EB17-4F61-9680-B51EA5B71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C766C5-9AB5-4C50-8CD1-647829211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CABA6-CAC3-4A89-93C1-0C5407726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BA5-1830-4F05-A5E7-D294432091D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6EE0FA-9791-47B2-B55A-96D3B0EA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0E0B6-07DF-4F48-91ED-21050935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1F06-4200-4CBF-B8A7-6AC31689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579E3-739A-4A13-BCCF-3589F3DD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BA5-1830-4F05-A5E7-D294432091D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D255D-1F42-4C05-892B-CAF7D1DE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0273A-041D-436B-85EF-CE6BF4B9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7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67675-4E38-49F3-BFF3-84355E92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BA5-1830-4F05-A5E7-D294432091D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61454-D737-4D76-9772-E630D027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74CA2-F792-4338-9DEB-FA5E2DEA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74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9446-27F7-4FEF-8C56-EBD09E7A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540EB-C95D-4905-9C63-460560058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B6C94-270C-4A38-9485-07985CBF7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87764-7ECE-465C-B185-EFABD111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BA5-1830-4F05-A5E7-D294432091D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6C3E5-83CB-4284-A223-B307A2A7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655A5-281F-418A-9CDF-A6F0868D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8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7AD5-65EE-4886-AFBB-8CABEC957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BC8DE2-9887-42A9-A67E-AF8D1C8C1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A36F3-338D-470C-B033-E0E40A8D5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EDF4F-4843-4785-B06A-9B78CABA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BA5-1830-4F05-A5E7-D294432091D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E6179-8AC8-4C5B-9B06-00885853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F27C2-0496-4C6A-B093-AE8D643E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0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F70F14-B424-4D84-ACE8-B509F8CFA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4DC96-0666-4720-9FD6-D5CD6E01D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7EBD3-D5BA-4FD6-BE95-6AF9D2344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87BA5-1830-4F05-A5E7-D294432091D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14B6E-987F-439E-AE9F-CAFD799A4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E7B6E-C1F5-4D1B-ABC1-76789B4E1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4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01C2-7E06-4AA1-A3E4-DB0DDB1CB7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x86-64, Assembly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36902-C5B0-42A0-B610-3028F14E2D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62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D2FB-A805-4829-B248-1EFC80B0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and Pop to Memory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D121B-7A6E-498C-8FE3-825990EAF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353" y="1882636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pushq</a:t>
            </a:r>
            <a:r>
              <a:rPr lang="en-US" dirty="0">
                <a:latin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7AF4BA-D9AB-45E1-9F82-DBDF5EA5C4FA}"/>
              </a:ext>
            </a:extLst>
          </p:cNvPr>
          <p:cNvSpPr/>
          <p:nvPr/>
        </p:nvSpPr>
        <p:spPr>
          <a:xfrm>
            <a:off x="9153936" y="1777443"/>
            <a:ext cx="1779105" cy="2126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7BC2B7-6A95-40BF-BFEB-149C685EA0DB}"/>
              </a:ext>
            </a:extLst>
          </p:cNvPr>
          <p:cNvSpPr/>
          <p:nvPr/>
        </p:nvSpPr>
        <p:spPr>
          <a:xfrm>
            <a:off x="9153936" y="3904417"/>
            <a:ext cx="1779105" cy="39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value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05D19A-0BFE-4D5A-81E7-E730307414FF}"/>
              </a:ext>
            </a:extLst>
          </p:cNvPr>
          <p:cNvCxnSpPr>
            <a:cxnSpLocks/>
          </p:cNvCxnSpPr>
          <p:nvPr/>
        </p:nvCxnSpPr>
        <p:spPr>
          <a:xfrm>
            <a:off x="7192617" y="4089083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988E87-2CA4-41AD-B7CC-67C0BB0522D7}"/>
              </a:ext>
            </a:extLst>
          </p:cNvPr>
          <p:cNvSpPr txBox="1"/>
          <p:nvPr/>
        </p:nvSpPr>
        <p:spPr>
          <a:xfrm>
            <a:off x="6427305" y="3842862"/>
            <a:ext cx="815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%</a:t>
            </a:r>
            <a:r>
              <a:rPr lang="en-US" sz="2200" dirty="0" err="1"/>
              <a:t>rsp</a:t>
            </a:r>
            <a:endParaRPr 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25A234-08F7-48A1-9076-A5DB1A81D687}"/>
              </a:ext>
            </a:extLst>
          </p:cNvPr>
          <p:cNvSpPr txBox="1"/>
          <p:nvPr/>
        </p:nvSpPr>
        <p:spPr>
          <a:xfrm>
            <a:off x="8107017" y="3904417"/>
            <a:ext cx="101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0x0..108</a:t>
            </a:r>
          </a:p>
        </p:txBody>
      </p:sp>
    </p:spTree>
    <p:extLst>
      <p:ext uri="{BB962C8B-B14F-4D97-AF65-F5344CB8AC3E}">
        <p14:creationId xmlns:p14="http://schemas.microsoft.com/office/powerpoint/2010/main" val="3575932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D2FB-A805-4829-B248-1EFC80B0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and Pop to Memory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D121B-7A6E-498C-8FE3-825990EAF9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pushq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%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rbp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pop %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7AF4BA-D9AB-45E1-9F82-DBDF5EA5C4FA}"/>
              </a:ext>
            </a:extLst>
          </p:cNvPr>
          <p:cNvSpPr/>
          <p:nvPr/>
        </p:nvSpPr>
        <p:spPr>
          <a:xfrm>
            <a:off x="9064483" y="1632190"/>
            <a:ext cx="1779105" cy="2126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7BC2B7-6A95-40BF-BFEB-149C685EA0DB}"/>
              </a:ext>
            </a:extLst>
          </p:cNvPr>
          <p:cNvSpPr/>
          <p:nvPr/>
        </p:nvSpPr>
        <p:spPr>
          <a:xfrm>
            <a:off x="9064482" y="3761007"/>
            <a:ext cx="1779105" cy="39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Some value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05D19A-0BFE-4D5A-81E7-E730307414FF}"/>
              </a:ext>
            </a:extLst>
          </p:cNvPr>
          <p:cNvCxnSpPr>
            <a:cxnSpLocks/>
          </p:cNvCxnSpPr>
          <p:nvPr/>
        </p:nvCxnSpPr>
        <p:spPr>
          <a:xfrm>
            <a:off x="7202553" y="4403035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988E87-2CA4-41AD-B7CC-67C0BB0522D7}"/>
              </a:ext>
            </a:extLst>
          </p:cNvPr>
          <p:cNvSpPr txBox="1"/>
          <p:nvPr/>
        </p:nvSpPr>
        <p:spPr>
          <a:xfrm>
            <a:off x="6387544" y="4186203"/>
            <a:ext cx="815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%</a:t>
            </a:r>
            <a:r>
              <a:rPr lang="en-US" sz="2200" dirty="0" err="1"/>
              <a:t>rsp</a:t>
            </a:r>
            <a:endParaRPr 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25A234-08F7-48A1-9076-A5DB1A81D687}"/>
              </a:ext>
            </a:extLst>
          </p:cNvPr>
          <p:cNvSpPr txBox="1"/>
          <p:nvPr/>
        </p:nvSpPr>
        <p:spPr>
          <a:xfrm>
            <a:off x="8116953" y="3755274"/>
            <a:ext cx="101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0x0..108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87A1CE-5995-4D0E-955E-707D9D965D9F}"/>
              </a:ext>
            </a:extLst>
          </p:cNvPr>
          <p:cNvSpPr/>
          <p:nvPr/>
        </p:nvSpPr>
        <p:spPr>
          <a:xfrm>
            <a:off x="9064481" y="4153651"/>
            <a:ext cx="1779105" cy="3970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rbp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A96C14-F748-407A-A76F-48FC222E574C}"/>
              </a:ext>
            </a:extLst>
          </p:cNvPr>
          <p:cNvSpPr txBox="1"/>
          <p:nvPr/>
        </p:nvSpPr>
        <p:spPr>
          <a:xfrm>
            <a:off x="8116953" y="4216981"/>
            <a:ext cx="101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0x0..100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3B7944-5C00-47A1-A109-18743D4AEA69}"/>
              </a:ext>
            </a:extLst>
          </p:cNvPr>
          <p:cNvSpPr txBox="1"/>
          <p:nvPr/>
        </p:nvSpPr>
        <p:spPr>
          <a:xfrm>
            <a:off x="8189843" y="1630347"/>
            <a:ext cx="87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0xFFF…</a:t>
            </a:r>
          </a:p>
        </p:txBody>
      </p:sp>
    </p:spTree>
    <p:extLst>
      <p:ext uri="{BB962C8B-B14F-4D97-AF65-F5344CB8AC3E}">
        <p14:creationId xmlns:p14="http://schemas.microsoft.com/office/powerpoint/2010/main" val="2695861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D2FB-A805-4829-B248-1EFC80B0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and Pop to Memory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D121B-7A6E-498C-8FE3-825990EAF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353" y="1882636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pushq</a:t>
            </a:r>
            <a:r>
              <a:rPr lang="en-US" dirty="0">
                <a:latin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pop %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rbp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7AF4BA-D9AB-45E1-9F82-DBDF5EA5C4FA}"/>
              </a:ext>
            </a:extLst>
          </p:cNvPr>
          <p:cNvSpPr/>
          <p:nvPr/>
        </p:nvSpPr>
        <p:spPr>
          <a:xfrm>
            <a:off x="9153936" y="1777443"/>
            <a:ext cx="1779105" cy="2126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7BC2B7-6A95-40BF-BFEB-149C685EA0DB}"/>
              </a:ext>
            </a:extLst>
          </p:cNvPr>
          <p:cNvSpPr/>
          <p:nvPr/>
        </p:nvSpPr>
        <p:spPr>
          <a:xfrm>
            <a:off x="9153936" y="3904417"/>
            <a:ext cx="1779105" cy="39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value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05D19A-0BFE-4D5A-81E7-E730307414FF}"/>
              </a:ext>
            </a:extLst>
          </p:cNvPr>
          <p:cNvCxnSpPr>
            <a:cxnSpLocks/>
          </p:cNvCxnSpPr>
          <p:nvPr/>
        </p:nvCxnSpPr>
        <p:spPr>
          <a:xfrm>
            <a:off x="7192617" y="4089083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988E87-2CA4-41AD-B7CC-67C0BB0522D7}"/>
              </a:ext>
            </a:extLst>
          </p:cNvPr>
          <p:cNvSpPr txBox="1"/>
          <p:nvPr/>
        </p:nvSpPr>
        <p:spPr>
          <a:xfrm>
            <a:off x="6427305" y="3842862"/>
            <a:ext cx="815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%</a:t>
            </a:r>
            <a:r>
              <a:rPr lang="en-US" sz="2200" dirty="0" err="1"/>
              <a:t>rsp</a:t>
            </a:r>
            <a:endParaRPr 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25A234-08F7-48A1-9076-A5DB1A81D687}"/>
              </a:ext>
            </a:extLst>
          </p:cNvPr>
          <p:cNvSpPr txBox="1"/>
          <p:nvPr/>
        </p:nvSpPr>
        <p:spPr>
          <a:xfrm>
            <a:off x="8107017" y="3904417"/>
            <a:ext cx="101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0x0..108</a:t>
            </a:r>
          </a:p>
        </p:txBody>
      </p:sp>
    </p:spTree>
    <p:extLst>
      <p:ext uri="{BB962C8B-B14F-4D97-AF65-F5344CB8AC3E}">
        <p14:creationId xmlns:p14="http://schemas.microsoft.com/office/powerpoint/2010/main" val="34226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able&#10;&#10;Description automatically generated">
            <a:extLst>
              <a:ext uri="{FF2B5EF4-FFF2-40B4-BE49-F238E27FC236}">
                <a16:creationId xmlns:a16="http://schemas.microsoft.com/office/drawing/2014/main" id="{45EF4271-8F90-4C7F-9FEF-564E09B739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81" y="377687"/>
            <a:ext cx="7616299" cy="460181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0C21BE-8D70-40DC-A2BE-A33EC1E34AA5}"/>
              </a:ext>
            </a:extLst>
          </p:cNvPr>
          <p:cNvSpPr txBox="1"/>
          <p:nvPr/>
        </p:nvSpPr>
        <p:spPr>
          <a:xfrm>
            <a:off x="8517835" y="3140765"/>
            <a:ext cx="239533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call to function echo() pushes the return address 4006c3 to the stack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F2E9BE-FD1A-4918-AEED-AE67374146EA}"/>
              </a:ext>
            </a:extLst>
          </p:cNvPr>
          <p:cNvCxnSpPr>
            <a:stCxn id="7" idx="1"/>
          </p:cNvCxnSpPr>
          <p:nvPr/>
        </p:nvCxnSpPr>
        <p:spPr>
          <a:xfrm flipH="1">
            <a:off x="6957391" y="3740930"/>
            <a:ext cx="1560444" cy="38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6AC464-D36C-478C-AE15-6CAA9C7A8CEC}"/>
              </a:ext>
            </a:extLst>
          </p:cNvPr>
          <p:cNvSpPr txBox="1"/>
          <p:nvPr/>
        </p:nvSpPr>
        <p:spPr>
          <a:xfrm>
            <a:off x="8517835" y="1143000"/>
            <a:ext cx="211703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After echo() finishes execution, the  return address 4006c3 is popped from the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415E19-4FC9-4191-AC16-088D0B4C5005}"/>
              </a:ext>
            </a:extLst>
          </p:cNvPr>
          <p:cNvCxnSpPr>
            <a:stCxn id="10" idx="1"/>
          </p:cNvCxnSpPr>
          <p:nvPr/>
        </p:nvCxnSpPr>
        <p:spPr>
          <a:xfrm flipH="1">
            <a:off x="5039139" y="1881664"/>
            <a:ext cx="3478696" cy="84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17124E8-3BC3-4898-8944-97480932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Petrucci's Slides - "Buffer Overflow"</a:t>
            </a:r>
          </a:p>
        </p:txBody>
      </p:sp>
    </p:spTree>
    <p:extLst>
      <p:ext uri="{BB962C8B-B14F-4D97-AF65-F5344CB8AC3E}">
        <p14:creationId xmlns:p14="http://schemas.microsoft.com/office/powerpoint/2010/main" val="237924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C55DC2-9853-47F7-A483-A7C08554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17"/>
            <a:ext cx="10515600" cy="1325563"/>
          </a:xfrm>
        </p:spPr>
        <p:txBody>
          <a:bodyPr/>
          <a:lstStyle/>
          <a:p>
            <a:r>
              <a:rPr lang="en-US" dirty="0"/>
              <a:t>Functions and Memory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06D949-37CE-4471-AFF7-FFCB6BB3A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47147"/>
            <a:ext cx="5181600" cy="4429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add(int x, int y)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  return </a:t>
            </a:r>
            <a:r>
              <a:rPr lang="en-US" sz="2400" dirty="0" err="1">
                <a:latin typeface="Consolas" panose="020B0609020204030204" pitchFamily="49" charset="0"/>
              </a:rPr>
              <a:t>x+y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(int x, int y){    return 2*add(</a:t>
            </a:r>
            <a:r>
              <a:rPr lang="en-US" sz="2400" dirty="0" err="1">
                <a:latin typeface="Consolas" panose="020B0609020204030204" pitchFamily="49" charset="0"/>
              </a:rPr>
              <a:t>x,y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main() {  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int b =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double_sum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(10, 20);</a:t>
            </a:r>
            <a:r>
              <a:rPr lang="en-US" sz="2400" dirty="0">
                <a:latin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193771-DD26-40D2-8EA6-82C227F56DEE}"/>
              </a:ext>
            </a:extLst>
          </p:cNvPr>
          <p:cNvSpPr/>
          <p:nvPr/>
        </p:nvSpPr>
        <p:spPr>
          <a:xfrm>
            <a:off x="7364896" y="1723129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3F53C-67C2-4BEC-97F8-B084076309BE}"/>
              </a:ext>
            </a:extLst>
          </p:cNvPr>
          <p:cNvSpPr txBox="1"/>
          <p:nvPr/>
        </p:nvSpPr>
        <p:spPr>
          <a:xfrm>
            <a:off x="10475843" y="1844746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Main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F80994-08E6-4ED1-BF53-8FB87ACA8BC7}"/>
              </a:ext>
            </a:extLst>
          </p:cNvPr>
          <p:cNvCxnSpPr/>
          <p:nvPr/>
        </p:nvCxnSpPr>
        <p:spPr>
          <a:xfrm>
            <a:off x="6798365" y="213691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E42D35E-2AE8-446B-BACB-3F9606A0F731}"/>
              </a:ext>
            </a:extLst>
          </p:cNvPr>
          <p:cNvSpPr txBox="1"/>
          <p:nvPr/>
        </p:nvSpPr>
        <p:spPr>
          <a:xfrm>
            <a:off x="6248400" y="1904809"/>
            <a:ext cx="54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rsp</a:t>
            </a:r>
            <a:endParaRPr lang="en-US" sz="2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37F272-7EB2-44B7-8450-8ED2666829A4}"/>
              </a:ext>
            </a:extLst>
          </p:cNvPr>
          <p:cNvSpPr/>
          <p:nvPr/>
        </p:nvSpPr>
        <p:spPr>
          <a:xfrm>
            <a:off x="7364896" y="1134580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data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DD2F15-8106-413B-8B14-B5EDD11114B5}"/>
              </a:ext>
            </a:extLst>
          </p:cNvPr>
          <p:cNvCxnSpPr/>
          <p:nvPr/>
        </p:nvCxnSpPr>
        <p:spPr>
          <a:xfrm>
            <a:off x="10346635" y="1723129"/>
            <a:ext cx="0" cy="6821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751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C55DC2-9853-47F7-A483-A7C08554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077"/>
            <a:ext cx="10515600" cy="1325563"/>
          </a:xfrm>
        </p:spPr>
        <p:txBody>
          <a:bodyPr/>
          <a:lstStyle/>
          <a:p>
            <a:r>
              <a:rPr lang="en-US" dirty="0"/>
              <a:t>Functions and Memory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06D949-37CE-4471-AFF7-FFCB6BB3A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47147"/>
            <a:ext cx="5181600" cy="4429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add(int x, int y)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  return </a:t>
            </a:r>
            <a:r>
              <a:rPr lang="en-US" sz="2400" dirty="0" err="1">
                <a:latin typeface="Consolas" panose="020B0609020204030204" pitchFamily="49" charset="0"/>
              </a:rPr>
              <a:t>x+y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double_sum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(int x, int y)</a:t>
            </a:r>
            <a:r>
              <a:rPr lang="en-US" sz="2400" dirty="0">
                <a:latin typeface="Consolas" panose="020B0609020204030204" pitchFamily="49" charset="0"/>
              </a:rPr>
              <a:t>{    return 2*add(</a:t>
            </a:r>
            <a:r>
              <a:rPr lang="en-US" sz="2400" dirty="0" err="1">
                <a:latin typeface="Consolas" panose="020B0609020204030204" pitchFamily="49" charset="0"/>
              </a:rPr>
              <a:t>x,y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main() {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b =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(10, 20);    return 0;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193771-DD26-40D2-8EA6-82C227F56DEE}"/>
              </a:ext>
            </a:extLst>
          </p:cNvPr>
          <p:cNvSpPr/>
          <p:nvPr/>
        </p:nvSpPr>
        <p:spPr>
          <a:xfrm>
            <a:off x="7364896" y="1723129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3F53C-67C2-4BEC-97F8-B084076309BE}"/>
              </a:ext>
            </a:extLst>
          </p:cNvPr>
          <p:cNvSpPr txBox="1"/>
          <p:nvPr/>
        </p:nvSpPr>
        <p:spPr>
          <a:xfrm>
            <a:off x="10475843" y="1844746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F3DB93-D674-4991-995A-7A821C545484}"/>
              </a:ext>
            </a:extLst>
          </p:cNvPr>
          <p:cNvCxnSpPr>
            <a:cxnSpLocks/>
          </p:cNvCxnSpPr>
          <p:nvPr/>
        </p:nvCxnSpPr>
        <p:spPr>
          <a:xfrm flipV="1">
            <a:off x="3419061" y="3588027"/>
            <a:ext cx="506896" cy="129208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2BEE133-5570-4319-83CD-717C44D2256E}"/>
              </a:ext>
            </a:extLst>
          </p:cNvPr>
          <p:cNvSpPr/>
          <p:nvPr/>
        </p:nvSpPr>
        <p:spPr>
          <a:xfrm>
            <a:off x="7364896" y="2335696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 in main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95FF1F-7124-4140-BFD4-0BC2EBDF6D3E}"/>
              </a:ext>
            </a:extLst>
          </p:cNvPr>
          <p:cNvSpPr/>
          <p:nvPr/>
        </p:nvSpPr>
        <p:spPr>
          <a:xfrm>
            <a:off x="7364896" y="2948263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097D6C-7591-410F-A995-7DA434A7ED3C}"/>
              </a:ext>
            </a:extLst>
          </p:cNvPr>
          <p:cNvSpPr/>
          <p:nvPr/>
        </p:nvSpPr>
        <p:spPr>
          <a:xfrm>
            <a:off x="7364896" y="3554551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F9F85-D8E8-4F63-B01D-B343F29F075D}"/>
              </a:ext>
            </a:extLst>
          </p:cNvPr>
          <p:cNvCxnSpPr/>
          <p:nvPr/>
        </p:nvCxnSpPr>
        <p:spPr>
          <a:xfrm>
            <a:off x="6735418" y="396833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A772B1-5771-4C8F-9C11-3959D9F3A307}"/>
              </a:ext>
            </a:extLst>
          </p:cNvPr>
          <p:cNvSpPr txBox="1"/>
          <p:nvPr/>
        </p:nvSpPr>
        <p:spPr>
          <a:xfrm>
            <a:off x="6185453" y="3736231"/>
            <a:ext cx="54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rsp</a:t>
            </a:r>
            <a:endParaRPr lang="en-US" sz="2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6EB594-ADCD-438F-9AAE-28FDEA5E2242}"/>
              </a:ext>
            </a:extLst>
          </p:cNvPr>
          <p:cNvCxnSpPr/>
          <p:nvPr/>
        </p:nvCxnSpPr>
        <p:spPr>
          <a:xfrm>
            <a:off x="10346635" y="1723129"/>
            <a:ext cx="0" cy="6821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0E71ED-8CB7-42D7-8CDA-B655E12F6824}"/>
              </a:ext>
            </a:extLst>
          </p:cNvPr>
          <p:cNvSpPr txBox="1"/>
          <p:nvPr/>
        </p:nvSpPr>
        <p:spPr>
          <a:xfrm>
            <a:off x="10475843" y="3365315"/>
            <a:ext cx="145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double_sum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F39D3C-A28C-4264-AB5E-5FAC23273548}"/>
              </a:ext>
            </a:extLst>
          </p:cNvPr>
          <p:cNvCxnSpPr>
            <a:cxnSpLocks/>
          </p:cNvCxnSpPr>
          <p:nvPr/>
        </p:nvCxnSpPr>
        <p:spPr>
          <a:xfrm>
            <a:off x="10346635" y="2938051"/>
            <a:ext cx="0" cy="12290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9722AE4-0C77-4FD2-A541-FC370D7D1C1E}"/>
              </a:ext>
            </a:extLst>
          </p:cNvPr>
          <p:cNvSpPr/>
          <p:nvPr/>
        </p:nvSpPr>
        <p:spPr>
          <a:xfrm>
            <a:off x="7364896" y="1134580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data</a:t>
            </a:r>
          </a:p>
        </p:txBody>
      </p:sp>
    </p:spTree>
    <p:extLst>
      <p:ext uri="{BB962C8B-B14F-4D97-AF65-F5344CB8AC3E}">
        <p14:creationId xmlns:p14="http://schemas.microsoft.com/office/powerpoint/2010/main" val="1611641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C55DC2-9853-47F7-A483-A7C08554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18"/>
            <a:ext cx="10515600" cy="1325563"/>
          </a:xfrm>
        </p:spPr>
        <p:txBody>
          <a:bodyPr/>
          <a:lstStyle/>
          <a:p>
            <a:r>
              <a:rPr lang="en-US" dirty="0"/>
              <a:t>Functions and Memory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06D949-37CE-4471-AFF7-FFCB6BB3A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47147"/>
            <a:ext cx="5181600" cy="4429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int add(int x, int y)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  return </a:t>
            </a:r>
            <a:r>
              <a:rPr lang="en-US" sz="2400" dirty="0" err="1">
                <a:latin typeface="Consolas" panose="020B0609020204030204" pitchFamily="49" charset="0"/>
              </a:rPr>
              <a:t>x+y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(int x, int y){    return 2*add(</a:t>
            </a:r>
            <a:r>
              <a:rPr lang="en-US" sz="2400" dirty="0" err="1">
                <a:latin typeface="Consolas" panose="020B0609020204030204" pitchFamily="49" charset="0"/>
              </a:rPr>
              <a:t>x,y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main() {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b =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(10, 20);    return 0;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193771-DD26-40D2-8EA6-82C227F56DEE}"/>
              </a:ext>
            </a:extLst>
          </p:cNvPr>
          <p:cNvSpPr/>
          <p:nvPr/>
        </p:nvSpPr>
        <p:spPr>
          <a:xfrm>
            <a:off x="7364896" y="1723129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3F53C-67C2-4BEC-97F8-B084076309BE}"/>
              </a:ext>
            </a:extLst>
          </p:cNvPr>
          <p:cNvSpPr txBox="1"/>
          <p:nvPr/>
        </p:nvSpPr>
        <p:spPr>
          <a:xfrm>
            <a:off x="10475843" y="1844746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F3DB93-D674-4991-995A-7A821C545484}"/>
              </a:ext>
            </a:extLst>
          </p:cNvPr>
          <p:cNvCxnSpPr>
            <a:cxnSpLocks/>
          </p:cNvCxnSpPr>
          <p:nvPr/>
        </p:nvCxnSpPr>
        <p:spPr>
          <a:xfrm flipV="1">
            <a:off x="2693504" y="2214078"/>
            <a:ext cx="506896" cy="129208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2BEE133-5570-4319-83CD-717C44D2256E}"/>
              </a:ext>
            </a:extLst>
          </p:cNvPr>
          <p:cNvSpPr/>
          <p:nvPr/>
        </p:nvSpPr>
        <p:spPr>
          <a:xfrm>
            <a:off x="7364896" y="2335696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 in main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95FF1F-7124-4140-BFD4-0BC2EBDF6D3E}"/>
              </a:ext>
            </a:extLst>
          </p:cNvPr>
          <p:cNvSpPr/>
          <p:nvPr/>
        </p:nvSpPr>
        <p:spPr>
          <a:xfrm>
            <a:off x="7364896" y="2948263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097D6C-7591-410F-A995-7DA434A7ED3C}"/>
              </a:ext>
            </a:extLst>
          </p:cNvPr>
          <p:cNvSpPr/>
          <p:nvPr/>
        </p:nvSpPr>
        <p:spPr>
          <a:xfrm>
            <a:off x="7364896" y="3554551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F9F85-D8E8-4F63-B01D-B343F29F075D}"/>
              </a:ext>
            </a:extLst>
          </p:cNvPr>
          <p:cNvCxnSpPr/>
          <p:nvPr/>
        </p:nvCxnSpPr>
        <p:spPr>
          <a:xfrm>
            <a:off x="6853030" y="579908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A772B1-5771-4C8F-9C11-3959D9F3A307}"/>
              </a:ext>
            </a:extLst>
          </p:cNvPr>
          <p:cNvSpPr txBox="1"/>
          <p:nvPr/>
        </p:nvSpPr>
        <p:spPr>
          <a:xfrm>
            <a:off x="6303065" y="5566981"/>
            <a:ext cx="54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rsp</a:t>
            </a:r>
            <a:endParaRPr lang="en-US" sz="2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6EB594-ADCD-438F-9AAE-28FDEA5E2242}"/>
              </a:ext>
            </a:extLst>
          </p:cNvPr>
          <p:cNvCxnSpPr/>
          <p:nvPr/>
        </p:nvCxnSpPr>
        <p:spPr>
          <a:xfrm>
            <a:off x="10346635" y="1723129"/>
            <a:ext cx="0" cy="6821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0E71ED-8CB7-42D7-8CDA-B655E12F6824}"/>
              </a:ext>
            </a:extLst>
          </p:cNvPr>
          <p:cNvSpPr txBox="1"/>
          <p:nvPr/>
        </p:nvSpPr>
        <p:spPr>
          <a:xfrm>
            <a:off x="10475843" y="3365315"/>
            <a:ext cx="145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double_sum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F39D3C-A28C-4264-AB5E-5FAC23273548}"/>
              </a:ext>
            </a:extLst>
          </p:cNvPr>
          <p:cNvCxnSpPr>
            <a:cxnSpLocks/>
          </p:cNvCxnSpPr>
          <p:nvPr/>
        </p:nvCxnSpPr>
        <p:spPr>
          <a:xfrm>
            <a:off x="10346635" y="2938051"/>
            <a:ext cx="0" cy="12290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30E556F-8898-4D78-9B5F-75688C9DFA7B}"/>
              </a:ext>
            </a:extLst>
          </p:cNvPr>
          <p:cNvSpPr/>
          <p:nvPr/>
        </p:nvSpPr>
        <p:spPr>
          <a:xfrm>
            <a:off x="7364896" y="4167118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 in </a:t>
            </a:r>
            <a:r>
              <a:rPr lang="en-US" dirty="0" err="1"/>
              <a:t>double_sum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CE4C97-738E-4EE9-BC40-4DE0EDE336E9}"/>
              </a:ext>
            </a:extLst>
          </p:cNvPr>
          <p:cNvSpPr/>
          <p:nvPr/>
        </p:nvSpPr>
        <p:spPr>
          <a:xfrm>
            <a:off x="7364896" y="4776027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60B1AE-4CB8-4445-9F74-288EC5271F7F}"/>
              </a:ext>
            </a:extLst>
          </p:cNvPr>
          <p:cNvSpPr/>
          <p:nvPr/>
        </p:nvSpPr>
        <p:spPr>
          <a:xfrm>
            <a:off x="7364896" y="5382315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7E6493-0AF2-47E0-8670-67F9ADD7DFDD}"/>
              </a:ext>
            </a:extLst>
          </p:cNvPr>
          <p:cNvSpPr txBox="1"/>
          <p:nvPr/>
        </p:nvSpPr>
        <p:spPr>
          <a:xfrm>
            <a:off x="10475843" y="5197649"/>
            <a:ext cx="145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add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EA2D3B-3BA5-4F29-98A3-913770245544}"/>
              </a:ext>
            </a:extLst>
          </p:cNvPr>
          <p:cNvCxnSpPr>
            <a:cxnSpLocks/>
          </p:cNvCxnSpPr>
          <p:nvPr/>
        </p:nvCxnSpPr>
        <p:spPr>
          <a:xfrm>
            <a:off x="10346635" y="4770385"/>
            <a:ext cx="0" cy="12290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0E4F94B-0442-471E-A5B1-4FB2569A846B}"/>
              </a:ext>
            </a:extLst>
          </p:cNvPr>
          <p:cNvSpPr/>
          <p:nvPr/>
        </p:nvSpPr>
        <p:spPr>
          <a:xfrm>
            <a:off x="7364896" y="1134580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data</a:t>
            </a:r>
          </a:p>
        </p:txBody>
      </p:sp>
    </p:spTree>
    <p:extLst>
      <p:ext uri="{BB962C8B-B14F-4D97-AF65-F5344CB8AC3E}">
        <p14:creationId xmlns:p14="http://schemas.microsoft.com/office/powerpoint/2010/main" val="1118991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C55DC2-9853-47F7-A483-A7C08554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60"/>
            <a:ext cx="10515600" cy="1325563"/>
          </a:xfrm>
        </p:spPr>
        <p:txBody>
          <a:bodyPr/>
          <a:lstStyle/>
          <a:p>
            <a:r>
              <a:rPr lang="en-US" dirty="0"/>
              <a:t>Functions and Memory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06D949-37CE-4471-AFF7-FFCB6BB3A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47147"/>
            <a:ext cx="5181600" cy="4429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add(int x, int y)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  return </a:t>
            </a:r>
            <a:r>
              <a:rPr lang="en-US" sz="2400" dirty="0" err="1">
                <a:latin typeface="Consolas" panose="020B0609020204030204" pitchFamily="49" charset="0"/>
              </a:rPr>
              <a:t>x+y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(int x, int y){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return 2*add(</a:t>
            </a:r>
            <a:r>
              <a:rPr lang="en-US" sz="2400" dirty="0" err="1">
                <a:latin typeface="Consolas" panose="020B0609020204030204" pitchFamily="49" charset="0"/>
              </a:rPr>
              <a:t>x,y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main() {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b =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(10, 20);    return 0;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193771-DD26-40D2-8EA6-82C227F56DEE}"/>
              </a:ext>
            </a:extLst>
          </p:cNvPr>
          <p:cNvSpPr/>
          <p:nvPr/>
        </p:nvSpPr>
        <p:spPr>
          <a:xfrm>
            <a:off x="7364896" y="1723129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3F53C-67C2-4BEC-97F8-B084076309BE}"/>
              </a:ext>
            </a:extLst>
          </p:cNvPr>
          <p:cNvSpPr txBox="1"/>
          <p:nvPr/>
        </p:nvSpPr>
        <p:spPr>
          <a:xfrm>
            <a:off x="10475843" y="1844746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F3DB93-D674-4991-995A-7A821C545484}"/>
              </a:ext>
            </a:extLst>
          </p:cNvPr>
          <p:cNvCxnSpPr>
            <a:cxnSpLocks/>
          </p:cNvCxnSpPr>
          <p:nvPr/>
        </p:nvCxnSpPr>
        <p:spPr>
          <a:xfrm>
            <a:off x="2584174" y="2520224"/>
            <a:ext cx="149087" cy="121442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2BEE133-5570-4319-83CD-717C44D2256E}"/>
              </a:ext>
            </a:extLst>
          </p:cNvPr>
          <p:cNvSpPr/>
          <p:nvPr/>
        </p:nvSpPr>
        <p:spPr>
          <a:xfrm>
            <a:off x="7364896" y="2335696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 in main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95FF1F-7124-4140-BFD4-0BC2EBDF6D3E}"/>
              </a:ext>
            </a:extLst>
          </p:cNvPr>
          <p:cNvSpPr/>
          <p:nvPr/>
        </p:nvSpPr>
        <p:spPr>
          <a:xfrm>
            <a:off x="7364896" y="2948263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097D6C-7591-410F-A995-7DA434A7ED3C}"/>
              </a:ext>
            </a:extLst>
          </p:cNvPr>
          <p:cNvSpPr/>
          <p:nvPr/>
        </p:nvSpPr>
        <p:spPr>
          <a:xfrm>
            <a:off x="7364896" y="3554551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F9F85-D8E8-4F63-B01D-B343F29F075D}"/>
              </a:ext>
            </a:extLst>
          </p:cNvPr>
          <p:cNvCxnSpPr/>
          <p:nvPr/>
        </p:nvCxnSpPr>
        <p:spPr>
          <a:xfrm>
            <a:off x="6735418" y="396833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A772B1-5771-4C8F-9C11-3959D9F3A307}"/>
              </a:ext>
            </a:extLst>
          </p:cNvPr>
          <p:cNvSpPr txBox="1"/>
          <p:nvPr/>
        </p:nvSpPr>
        <p:spPr>
          <a:xfrm>
            <a:off x="6185453" y="3736231"/>
            <a:ext cx="54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rsp</a:t>
            </a:r>
            <a:endParaRPr lang="en-US" sz="2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6EB594-ADCD-438F-9AAE-28FDEA5E2242}"/>
              </a:ext>
            </a:extLst>
          </p:cNvPr>
          <p:cNvCxnSpPr/>
          <p:nvPr/>
        </p:nvCxnSpPr>
        <p:spPr>
          <a:xfrm>
            <a:off x="10346635" y="1723129"/>
            <a:ext cx="0" cy="6821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0E71ED-8CB7-42D7-8CDA-B655E12F6824}"/>
              </a:ext>
            </a:extLst>
          </p:cNvPr>
          <p:cNvSpPr txBox="1"/>
          <p:nvPr/>
        </p:nvSpPr>
        <p:spPr>
          <a:xfrm>
            <a:off x="10475843" y="3365315"/>
            <a:ext cx="145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double_sum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F39D3C-A28C-4264-AB5E-5FAC23273548}"/>
              </a:ext>
            </a:extLst>
          </p:cNvPr>
          <p:cNvCxnSpPr>
            <a:cxnSpLocks/>
          </p:cNvCxnSpPr>
          <p:nvPr/>
        </p:nvCxnSpPr>
        <p:spPr>
          <a:xfrm>
            <a:off x="10346635" y="2938051"/>
            <a:ext cx="0" cy="12290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1A7B4F8-752B-4CBE-AEBA-AA2FCC1D7619}"/>
              </a:ext>
            </a:extLst>
          </p:cNvPr>
          <p:cNvSpPr/>
          <p:nvPr/>
        </p:nvSpPr>
        <p:spPr>
          <a:xfrm>
            <a:off x="7364896" y="1134580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data</a:t>
            </a:r>
          </a:p>
        </p:txBody>
      </p:sp>
    </p:spTree>
    <p:extLst>
      <p:ext uri="{BB962C8B-B14F-4D97-AF65-F5344CB8AC3E}">
        <p14:creationId xmlns:p14="http://schemas.microsoft.com/office/powerpoint/2010/main" val="1113368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C55DC2-9853-47F7-A483-A7C08554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17"/>
            <a:ext cx="10515600" cy="1325563"/>
          </a:xfrm>
        </p:spPr>
        <p:txBody>
          <a:bodyPr/>
          <a:lstStyle/>
          <a:p>
            <a:r>
              <a:rPr lang="en-US" dirty="0"/>
              <a:t>Functions and Memory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06D949-37CE-4471-AFF7-FFCB6BB3A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47147"/>
            <a:ext cx="5181600" cy="4429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add(int x, int y)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  return </a:t>
            </a:r>
            <a:r>
              <a:rPr lang="en-US" sz="2400" dirty="0" err="1">
                <a:latin typeface="Consolas" panose="020B0609020204030204" pitchFamily="49" charset="0"/>
              </a:rPr>
              <a:t>x+y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(int x, int y){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return 2*add(</a:t>
            </a:r>
            <a:r>
              <a:rPr lang="en-US" sz="2400" dirty="0" err="1">
                <a:latin typeface="Consolas" panose="020B0609020204030204" pitchFamily="49" charset="0"/>
              </a:rPr>
              <a:t>x,y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main() {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b =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(10, 20);    return 0;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193771-DD26-40D2-8EA6-82C227F56DEE}"/>
              </a:ext>
            </a:extLst>
          </p:cNvPr>
          <p:cNvSpPr/>
          <p:nvPr/>
        </p:nvSpPr>
        <p:spPr>
          <a:xfrm>
            <a:off x="7364896" y="1723129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3F53C-67C2-4BEC-97F8-B084076309BE}"/>
              </a:ext>
            </a:extLst>
          </p:cNvPr>
          <p:cNvSpPr txBox="1"/>
          <p:nvPr/>
        </p:nvSpPr>
        <p:spPr>
          <a:xfrm>
            <a:off x="10475843" y="1844746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F3DB93-D674-4991-995A-7A821C545484}"/>
              </a:ext>
            </a:extLst>
          </p:cNvPr>
          <p:cNvCxnSpPr>
            <a:cxnSpLocks/>
          </p:cNvCxnSpPr>
          <p:nvPr/>
        </p:nvCxnSpPr>
        <p:spPr>
          <a:xfrm>
            <a:off x="2474844" y="3860834"/>
            <a:ext cx="149087" cy="121442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F9F85-D8E8-4F63-B01D-B343F29F075D}"/>
              </a:ext>
            </a:extLst>
          </p:cNvPr>
          <p:cNvCxnSpPr/>
          <p:nvPr/>
        </p:nvCxnSpPr>
        <p:spPr>
          <a:xfrm>
            <a:off x="6765235" y="213691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A772B1-5771-4C8F-9C11-3959D9F3A307}"/>
              </a:ext>
            </a:extLst>
          </p:cNvPr>
          <p:cNvSpPr txBox="1"/>
          <p:nvPr/>
        </p:nvSpPr>
        <p:spPr>
          <a:xfrm>
            <a:off x="6215270" y="1904809"/>
            <a:ext cx="54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rsp</a:t>
            </a:r>
            <a:endParaRPr lang="en-US" sz="2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6EB594-ADCD-438F-9AAE-28FDEA5E2242}"/>
              </a:ext>
            </a:extLst>
          </p:cNvPr>
          <p:cNvCxnSpPr/>
          <p:nvPr/>
        </p:nvCxnSpPr>
        <p:spPr>
          <a:xfrm>
            <a:off x="10346635" y="1723129"/>
            <a:ext cx="0" cy="6821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D907F0-384C-438A-B31A-C397D2E343B7}"/>
              </a:ext>
            </a:extLst>
          </p:cNvPr>
          <p:cNvSpPr/>
          <p:nvPr/>
        </p:nvSpPr>
        <p:spPr>
          <a:xfrm>
            <a:off x="7364896" y="1134580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data</a:t>
            </a:r>
          </a:p>
        </p:txBody>
      </p:sp>
    </p:spTree>
    <p:extLst>
      <p:ext uri="{BB962C8B-B14F-4D97-AF65-F5344CB8AC3E}">
        <p14:creationId xmlns:p14="http://schemas.microsoft.com/office/powerpoint/2010/main" val="2489240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C55DC2-9853-47F7-A483-A7C08554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17"/>
            <a:ext cx="10515600" cy="1325563"/>
          </a:xfrm>
        </p:spPr>
        <p:txBody>
          <a:bodyPr/>
          <a:lstStyle/>
          <a:p>
            <a:r>
              <a:rPr lang="en-US" dirty="0"/>
              <a:t>Functions and Memory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06D949-37CE-4471-AFF7-FFCB6BB3A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47147"/>
            <a:ext cx="5181600" cy="4429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add(int x, int y)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  return </a:t>
            </a:r>
            <a:r>
              <a:rPr lang="en-US" sz="2400" dirty="0" err="1">
                <a:latin typeface="Consolas" panose="020B0609020204030204" pitchFamily="49" charset="0"/>
              </a:rPr>
              <a:t>x+y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(int x, int y){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return 2*add(</a:t>
            </a:r>
            <a:r>
              <a:rPr lang="en-US" sz="2400" dirty="0" err="1">
                <a:latin typeface="Consolas" panose="020B0609020204030204" pitchFamily="49" charset="0"/>
              </a:rPr>
              <a:t>x,y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main() {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b =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(10, 20);    return 0;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F9F85-D8E8-4F63-B01D-B343F29F075D}"/>
              </a:ext>
            </a:extLst>
          </p:cNvPr>
          <p:cNvCxnSpPr/>
          <p:nvPr/>
        </p:nvCxnSpPr>
        <p:spPr>
          <a:xfrm>
            <a:off x="6853030" y="154836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A772B1-5771-4C8F-9C11-3959D9F3A307}"/>
              </a:ext>
            </a:extLst>
          </p:cNvPr>
          <p:cNvSpPr txBox="1"/>
          <p:nvPr/>
        </p:nvSpPr>
        <p:spPr>
          <a:xfrm>
            <a:off x="6303065" y="1316260"/>
            <a:ext cx="54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rsp</a:t>
            </a:r>
            <a:endParaRPr lang="en-US" sz="2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D907F0-384C-438A-B31A-C397D2E343B7}"/>
              </a:ext>
            </a:extLst>
          </p:cNvPr>
          <p:cNvSpPr/>
          <p:nvPr/>
        </p:nvSpPr>
        <p:spPr>
          <a:xfrm>
            <a:off x="7364896" y="1134580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data</a:t>
            </a:r>
          </a:p>
        </p:txBody>
      </p:sp>
    </p:spTree>
    <p:extLst>
      <p:ext uri="{BB962C8B-B14F-4D97-AF65-F5344CB8AC3E}">
        <p14:creationId xmlns:p14="http://schemas.microsoft.com/office/powerpoint/2010/main" val="328444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5B78-4B7B-4888-96BA-259FEAC1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269E4-913B-4C11-B09C-5E5584504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cmp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q</a:t>
            </a:r>
            <a:r>
              <a:rPr lang="en-US" dirty="0">
                <a:latin typeface="Consolas" panose="020B0609020204030204" pitchFamily="49" charset="0"/>
              </a:rPr>
              <a:t> op2, op1</a:t>
            </a: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# computes result = op1 - op2, discards result, sets condition codes</a:t>
            </a:r>
          </a:p>
          <a:p>
            <a:r>
              <a:rPr lang="en-US" dirty="0" err="1">
                <a:latin typeface="Consolas" panose="020B0609020204030204" pitchFamily="49" charset="0"/>
              </a:rPr>
              <a:t>test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q</a:t>
            </a:r>
            <a:r>
              <a:rPr lang="en-US" dirty="0">
                <a:latin typeface="Consolas" panose="020B0609020204030204" pitchFamily="49" charset="0"/>
              </a:rPr>
              <a:t> op2, op1 </a:t>
            </a: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# computes result = op1 &amp; op2, discards result, sets condition codes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Condition Codes - </a:t>
            </a:r>
            <a:r>
              <a:rPr lang="en-US" b="1" i="1" dirty="0"/>
              <a:t>ZF</a:t>
            </a:r>
            <a:r>
              <a:rPr lang="en-US" i="1" dirty="0"/>
              <a:t> (zero flag), </a:t>
            </a:r>
            <a:r>
              <a:rPr lang="en-US" b="1" i="1" dirty="0"/>
              <a:t>SF</a:t>
            </a:r>
            <a:r>
              <a:rPr lang="en-US" i="1" dirty="0"/>
              <a:t> (sign flag), </a:t>
            </a:r>
            <a:r>
              <a:rPr lang="en-US" b="1" i="1" dirty="0"/>
              <a:t>OF</a:t>
            </a:r>
            <a:r>
              <a:rPr lang="en-US" i="1" dirty="0"/>
              <a:t> (overflow flag, signed), and </a:t>
            </a:r>
            <a:r>
              <a:rPr lang="en-US" b="1" i="1" dirty="0"/>
              <a:t>CF </a:t>
            </a:r>
            <a:r>
              <a:rPr lang="en-US" i="1" dirty="0"/>
              <a:t>(carry flag, unsigned)</a:t>
            </a:r>
          </a:p>
          <a:p>
            <a:pPr lvl="1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5860B-2244-47B2-99E6-EF72403B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50095" y="6367328"/>
            <a:ext cx="5691809" cy="365125"/>
          </a:xfrm>
        </p:spPr>
        <p:txBody>
          <a:bodyPr/>
          <a:lstStyle/>
          <a:p>
            <a:r>
              <a:rPr lang="en-US" dirty="0"/>
              <a:t>https://web.stanford.edu/class/archive/cs/cs107/cs107.1212/guide/x86-64.html</a:t>
            </a:r>
          </a:p>
        </p:txBody>
      </p:sp>
    </p:spTree>
    <p:extLst>
      <p:ext uri="{BB962C8B-B14F-4D97-AF65-F5344CB8AC3E}">
        <p14:creationId xmlns:p14="http://schemas.microsoft.com/office/powerpoint/2010/main" val="438577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C588-EB5A-4E37-A1AC-1B5EE969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Reverse Engineering a x86 code to C code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77DA9-F5BD-45C0-B60F-281D75AED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2940"/>
            <a:ext cx="3992217" cy="5163172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.LFBO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pushq</a:t>
            </a:r>
            <a:r>
              <a:rPr lang="en-US" sz="2900" dirty="0">
                <a:latin typeface="Consolas" panose="020B0609020204030204" pitchFamily="49" charset="0"/>
              </a:rPr>
              <a:t>   %</a:t>
            </a:r>
            <a:r>
              <a:rPr lang="en-US" sz="2900" dirty="0" err="1">
                <a:latin typeface="Consolas" panose="020B0609020204030204" pitchFamily="49" charset="0"/>
              </a:rPr>
              <a:t>rbp</a:t>
            </a: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movq</a:t>
            </a:r>
            <a:r>
              <a:rPr lang="en-US" sz="2900" dirty="0">
                <a:latin typeface="Consolas" panose="020B0609020204030204" pitchFamily="49" charset="0"/>
              </a:rPr>
              <a:t>    %</a:t>
            </a:r>
            <a:r>
              <a:rPr lang="en-US" sz="2900" dirty="0" err="1">
                <a:latin typeface="Consolas" panose="020B0609020204030204" pitchFamily="49" charset="0"/>
              </a:rPr>
              <a:t>rsp</a:t>
            </a:r>
            <a:r>
              <a:rPr lang="en-US" sz="2900" dirty="0">
                <a:latin typeface="Consolas" panose="020B0609020204030204" pitchFamily="49" charset="0"/>
              </a:rPr>
              <a:t>,%</a:t>
            </a:r>
            <a:r>
              <a:rPr lang="en-US" sz="2900" dirty="0" err="1">
                <a:latin typeface="Consolas" panose="020B0609020204030204" pitchFamily="49" charset="0"/>
              </a:rPr>
              <a:t>rbp</a:t>
            </a: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movl</a:t>
            </a:r>
            <a:r>
              <a:rPr lang="en-US" sz="2900" dirty="0">
                <a:latin typeface="Consolas" panose="020B0609020204030204" pitchFamily="49" charset="0"/>
              </a:rPr>
              <a:t>    %edi,-4(%</a:t>
            </a:r>
            <a:r>
              <a:rPr lang="en-US" sz="2900" dirty="0" err="1">
                <a:latin typeface="Consolas" panose="020B0609020204030204" pitchFamily="49" charset="0"/>
              </a:rPr>
              <a:t>rbp</a:t>
            </a:r>
            <a:r>
              <a:rPr lang="en-US" sz="29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movl</a:t>
            </a:r>
            <a:r>
              <a:rPr lang="en-US" sz="2900" dirty="0">
                <a:latin typeface="Consolas" panose="020B0609020204030204" pitchFamily="49" charset="0"/>
              </a:rPr>
              <a:t>    %esi,-8(%</a:t>
            </a:r>
            <a:r>
              <a:rPr lang="en-US" sz="2900" dirty="0" err="1">
                <a:latin typeface="Consolas" panose="020B0609020204030204" pitchFamily="49" charset="0"/>
              </a:rPr>
              <a:t>rbp</a:t>
            </a:r>
            <a:r>
              <a:rPr lang="en-US" sz="29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movl</a:t>
            </a:r>
            <a:r>
              <a:rPr lang="en-US" sz="2900" dirty="0">
                <a:latin typeface="Consolas" panose="020B0609020204030204" pitchFamily="49" charset="0"/>
              </a:rPr>
              <a:t>    -4(%</a:t>
            </a:r>
            <a:r>
              <a:rPr lang="en-US" sz="2900" dirty="0" err="1">
                <a:latin typeface="Consolas" panose="020B0609020204030204" pitchFamily="49" charset="0"/>
              </a:rPr>
              <a:t>rbp</a:t>
            </a:r>
            <a:r>
              <a:rPr lang="en-US" sz="2900" dirty="0">
                <a:latin typeface="Consolas" panose="020B0609020204030204" pitchFamily="49" charset="0"/>
              </a:rPr>
              <a:t>),%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compl</a:t>
            </a:r>
            <a:r>
              <a:rPr lang="en-US" sz="2900" dirty="0">
                <a:latin typeface="Consolas" panose="020B0609020204030204" pitchFamily="49" charset="0"/>
              </a:rPr>
              <a:t>   -8(%</a:t>
            </a:r>
            <a:r>
              <a:rPr lang="en-US" sz="2900" dirty="0" err="1">
                <a:latin typeface="Consolas" panose="020B0609020204030204" pitchFamily="49" charset="0"/>
              </a:rPr>
              <a:t>rbp</a:t>
            </a:r>
            <a:r>
              <a:rPr lang="en-US" sz="2900" dirty="0">
                <a:latin typeface="Consolas" panose="020B0609020204030204" pitchFamily="49" charset="0"/>
              </a:rPr>
              <a:t>),%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jg</a:t>
            </a:r>
            <a:r>
              <a:rPr lang="en-US" sz="2900" dirty="0">
                <a:latin typeface="Consolas" panose="020B0609020204030204" pitchFamily="49" charset="0"/>
              </a:rPr>
              <a:t>      .L2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movl</a:t>
            </a:r>
            <a:r>
              <a:rPr lang="en-US" sz="2900" dirty="0">
                <a:latin typeface="Consolas" panose="020B0609020204030204" pitchFamily="49" charset="0"/>
              </a:rPr>
              <a:t>    -8(%</a:t>
            </a:r>
            <a:r>
              <a:rPr lang="en-US" sz="2900" dirty="0" err="1">
                <a:latin typeface="Consolas" panose="020B0609020204030204" pitchFamily="49" charset="0"/>
              </a:rPr>
              <a:t>rbp</a:t>
            </a:r>
            <a:r>
              <a:rPr lang="en-US" sz="2900" dirty="0">
                <a:latin typeface="Consolas" panose="020B0609020204030204" pitchFamily="49" charset="0"/>
              </a:rPr>
              <a:t>),%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jmp</a:t>
            </a:r>
            <a:r>
              <a:rPr lang="en-US" sz="2900" dirty="0">
                <a:latin typeface="Consolas" panose="020B0609020204030204" pitchFamily="49" charset="0"/>
              </a:rPr>
              <a:t>     .L3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.L2: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movl</a:t>
            </a:r>
            <a:r>
              <a:rPr lang="en-US" sz="2900" dirty="0">
                <a:latin typeface="Consolas" panose="020B0609020204030204" pitchFamily="49" charset="0"/>
              </a:rPr>
              <a:t>    -4(%</a:t>
            </a:r>
            <a:r>
              <a:rPr lang="en-US" sz="2900" dirty="0" err="1">
                <a:latin typeface="Consolas" panose="020B0609020204030204" pitchFamily="49" charset="0"/>
              </a:rPr>
              <a:t>rbp</a:t>
            </a:r>
            <a:r>
              <a:rPr lang="en-US" sz="2900" dirty="0">
                <a:latin typeface="Consolas" panose="020B0609020204030204" pitchFamily="49" charset="0"/>
              </a:rPr>
              <a:t>),%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.L3: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popq</a:t>
            </a:r>
            <a:r>
              <a:rPr lang="en-US" sz="2900" dirty="0">
                <a:latin typeface="Consolas" panose="020B0609020204030204" pitchFamily="49" charset="0"/>
              </a:rPr>
              <a:t>    %</a:t>
            </a:r>
            <a:r>
              <a:rPr lang="en-US" sz="2900" dirty="0" err="1">
                <a:latin typeface="Consolas" panose="020B0609020204030204" pitchFamily="49" charset="0"/>
              </a:rPr>
              <a:t>rbp</a:t>
            </a: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ret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1CEBE-8EC2-4A67-BE2C-678975D4E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152940"/>
            <a:ext cx="4850296" cy="5024023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LFBO (int 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</a:rPr>
              <a:t>, int </a:t>
            </a:r>
            <a:r>
              <a:rPr lang="en-US" dirty="0" err="1">
                <a:latin typeface="Consolas" panose="020B0609020204030204" pitchFamily="49" charset="0"/>
              </a:rPr>
              <a:t>esi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rsp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- 4] = 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- 8] = </a:t>
            </a:r>
            <a:r>
              <a:rPr lang="en-US" dirty="0" err="1">
                <a:latin typeface="Consolas" panose="020B0609020204030204" pitchFamily="49" charset="0"/>
              </a:rPr>
              <a:t>esi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 =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- 4]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if (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 &gt;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- 8]) </a:t>
            </a:r>
            <a:r>
              <a:rPr lang="en-US" dirty="0" err="1">
                <a:latin typeface="Consolas" panose="020B0609020204030204" pitchFamily="49" charset="0"/>
              </a:rPr>
              <a:t>goto</a:t>
            </a:r>
            <a:r>
              <a:rPr lang="en-US" dirty="0">
                <a:latin typeface="Consolas" panose="020B0609020204030204" pitchFamily="49" charset="0"/>
              </a:rPr>
              <a:t> L2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 =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- 8]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goto</a:t>
            </a:r>
            <a:r>
              <a:rPr lang="en-US" dirty="0">
                <a:latin typeface="Consolas" panose="020B0609020204030204" pitchFamily="49" charset="0"/>
              </a:rPr>
              <a:t> L3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 =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- 4]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L3: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25DF4F-6FA7-4559-88EA-3F43CADA926B}"/>
              </a:ext>
            </a:extLst>
          </p:cNvPr>
          <p:cNvGrpSpPr/>
          <p:nvPr/>
        </p:nvGrpSpPr>
        <p:grpSpPr>
          <a:xfrm>
            <a:off x="5141844" y="2926277"/>
            <a:ext cx="877957" cy="738674"/>
            <a:chOff x="5141844" y="2926277"/>
            <a:chExt cx="877957" cy="738674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41E79D7-EFAB-4AE7-88AB-69B5C15F9BC9}"/>
                </a:ext>
              </a:extLst>
            </p:cNvPr>
            <p:cNvSpPr/>
            <p:nvPr/>
          </p:nvSpPr>
          <p:spPr>
            <a:xfrm>
              <a:off x="5141844" y="3277325"/>
              <a:ext cx="877957" cy="3876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4EC86B-EDB1-4498-B1A8-00E5907CF74F}"/>
                </a:ext>
              </a:extLst>
            </p:cNvPr>
            <p:cNvSpPr txBox="1"/>
            <p:nvPr/>
          </p:nvSpPr>
          <p:spPr>
            <a:xfrm>
              <a:off x="5141844" y="2926277"/>
              <a:ext cx="80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Step 1</a:t>
              </a:r>
            </a:p>
          </p:txBody>
        </p: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6DDA583-7B9F-4279-95E8-64E29845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2687" y="6465720"/>
            <a:ext cx="6596270" cy="365125"/>
          </a:xfrm>
        </p:spPr>
        <p:txBody>
          <a:bodyPr/>
          <a:lstStyle/>
          <a:p>
            <a:r>
              <a:rPr lang="en-US" dirty="0"/>
              <a:t>https://stackoverflow.com/questions/28490124/reverse-engineer-assembly-code-to-c-code</a:t>
            </a:r>
          </a:p>
        </p:txBody>
      </p:sp>
    </p:spTree>
    <p:extLst>
      <p:ext uri="{BB962C8B-B14F-4D97-AF65-F5344CB8AC3E}">
        <p14:creationId xmlns:p14="http://schemas.microsoft.com/office/powerpoint/2010/main" val="204347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C588-EB5A-4E37-A1AC-1B5EE969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Reverse Engineering a x86 code to C code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77DA9-F5BD-45C0-B60F-281D75AED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8887" y="1306097"/>
            <a:ext cx="4412148" cy="5024024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int LFBO (int </a:t>
            </a:r>
            <a:r>
              <a:rPr lang="en-US" sz="2900" dirty="0" err="1">
                <a:latin typeface="Consolas" panose="020B0609020204030204" pitchFamily="49" charset="0"/>
              </a:rPr>
              <a:t>edi</a:t>
            </a:r>
            <a:r>
              <a:rPr lang="en-US" sz="2900" dirty="0">
                <a:latin typeface="Consolas" panose="020B0609020204030204" pitchFamily="49" charset="0"/>
              </a:rPr>
              <a:t>, int </a:t>
            </a:r>
            <a:r>
              <a:rPr lang="en-US" sz="2900" dirty="0" err="1">
                <a:latin typeface="Consolas" panose="020B0609020204030204" pitchFamily="49" charset="0"/>
              </a:rPr>
              <a:t>esi</a:t>
            </a:r>
            <a:r>
              <a:rPr lang="en-US" sz="29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int 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 = </a:t>
            </a:r>
            <a:r>
              <a:rPr lang="en-US" sz="2900" dirty="0" err="1">
                <a:latin typeface="Consolas" panose="020B0609020204030204" pitchFamily="49" charset="0"/>
              </a:rPr>
              <a:t>edi</a:t>
            </a:r>
            <a:r>
              <a:rPr lang="en-US" sz="2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if (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 &gt; </a:t>
            </a:r>
            <a:r>
              <a:rPr lang="en-US" sz="2900" dirty="0" err="1">
                <a:latin typeface="Consolas" panose="020B0609020204030204" pitchFamily="49" charset="0"/>
              </a:rPr>
              <a:t>esi</a:t>
            </a:r>
            <a:r>
              <a:rPr lang="en-US" sz="2900" dirty="0">
                <a:latin typeface="Consolas" panose="020B0609020204030204" pitchFamily="49" charset="0"/>
              </a:rPr>
              <a:t>) </a:t>
            </a:r>
            <a:r>
              <a:rPr lang="en-US" sz="2900" dirty="0" err="1">
                <a:latin typeface="Consolas" panose="020B0609020204030204" pitchFamily="49" charset="0"/>
              </a:rPr>
              <a:t>goto</a:t>
            </a:r>
            <a:r>
              <a:rPr lang="en-US" sz="2900" dirty="0">
                <a:latin typeface="Consolas" panose="020B0609020204030204" pitchFamily="49" charset="0"/>
              </a:rPr>
              <a:t> L2;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 = </a:t>
            </a:r>
            <a:r>
              <a:rPr lang="en-US" sz="2900" dirty="0" err="1">
                <a:latin typeface="Consolas" panose="020B0609020204030204" pitchFamily="49" charset="0"/>
              </a:rPr>
              <a:t>esi</a:t>
            </a:r>
            <a:r>
              <a:rPr lang="en-US" sz="2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goto</a:t>
            </a:r>
            <a:r>
              <a:rPr lang="en-US" sz="2900" dirty="0">
                <a:latin typeface="Consolas" panose="020B0609020204030204" pitchFamily="49" charset="0"/>
              </a:rPr>
              <a:t> L3;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L2: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 = </a:t>
            </a:r>
            <a:r>
              <a:rPr lang="en-US" sz="2900" dirty="0" err="1">
                <a:latin typeface="Consolas" panose="020B0609020204030204" pitchFamily="49" charset="0"/>
              </a:rPr>
              <a:t>edi</a:t>
            </a:r>
            <a:r>
              <a:rPr lang="en-US" sz="2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L3: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return 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1CEBE-8EC2-4A67-BE2C-678975D4E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816" y="1306097"/>
            <a:ext cx="4850296" cy="5024023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LFBO (int 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</a:rPr>
              <a:t>, int </a:t>
            </a:r>
            <a:r>
              <a:rPr lang="en-US" dirty="0" err="1">
                <a:latin typeface="Consolas" panose="020B0609020204030204" pitchFamily="49" charset="0"/>
              </a:rPr>
              <a:t>esi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rsp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- 4] = 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- 8] = </a:t>
            </a:r>
            <a:r>
              <a:rPr lang="en-US" dirty="0" err="1">
                <a:latin typeface="Consolas" panose="020B0609020204030204" pitchFamily="49" charset="0"/>
              </a:rPr>
              <a:t>esi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 =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- 4]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if (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 &gt;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- 8]) </a:t>
            </a:r>
            <a:r>
              <a:rPr lang="en-US" dirty="0" err="1">
                <a:latin typeface="Consolas" panose="020B0609020204030204" pitchFamily="49" charset="0"/>
              </a:rPr>
              <a:t>goto</a:t>
            </a:r>
            <a:r>
              <a:rPr lang="en-US" dirty="0">
                <a:latin typeface="Consolas" panose="020B0609020204030204" pitchFamily="49" charset="0"/>
              </a:rPr>
              <a:t> L2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 =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- 8]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goto</a:t>
            </a:r>
            <a:r>
              <a:rPr lang="en-US" dirty="0">
                <a:latin typeface="Consolas" panose="020B0609020204030204" pitchFamily="49" charset="0"/>
              </a:rPr>
              <a:t> L3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 =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- 4]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L3: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243A19-7235-479F-8CDC-495B0FFFA29A}"/>
              </a:ext>
            </a:extLst>
          </p:cNvPr>
          <p:cNvGrpSpPr/>
          <p:nvPr/>
        </p:nvGrpSpPr>
        <p:grpSpPr>
          <a:xfrm>
            <a:off x="5657021" y="3099156"/>
            <a:ext cx="877957" cy="721886"/>
            <a:chOff x="5141844" y="2943065"/>
            <a:chExt cx="877957" cy="721886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41E79D7-EFAB-4AE7-88AB-69B5C15F9BC9}"/>
                </a:ext>
              </a:extLst>
            </p:cNvPr>
            <p:cNvSpPr/>
            <p:nvPr/>
          </p:nvSpPr>
          <p:spPr>
            <a:xfrm>
              <a:off x="5141844" y="3277325"/>
              <a:ext cx="877957" cy="3876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4EC86B-EDB1-4498-B1A8-00E5907CF74F}"/>
                </a:ext>
              </a:extLst>
            </p:cNvPr>
            <p:cNvSpPr txBox="1"/>
            <p:nvPr/>
          </p:nvSpPr>
          <p:spPr>
            <a:xfrm>
              <a:off x="5141844" y="2943065"/>
              <a:ext cx="80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Step 2</a:t>
              </a:r>
            </a:p>
          </p:txBody>
        </p: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A567B13-C6DD-4530-8A02-D7C18A25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2687" y="6465720"/>
            <a:ext cx="6596270" cy="365125"/>
          </a:xfrm>
        </p:spPr>
        <p:txBody>
          <a:bodyPr/>
          <a:lstStyle/>
          <a:p>
            <a:r>
              <a:rPr lang="en-US" dirty="0"/>
              <a:t>https://stackoverflow.com/questions/28490124/reverse-engineer-assembly-code-to-c-code</a:t>
            </a:r>
          </a:p>
        </p:txBody>
      </p:sp>
    </p:spTree>
    <p:extLst>
      <p:ext uri="{BB962C8B-B14F-4D97-AF65-F5344CB8AC3E}">
        <p14:creationId xmlns:p14="http://schemas.microsoft.com/office/powerpoint/2010/main" val="12302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C588-EB5A-4E37-A1AC-1B5EE969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Reverse Engineering a x86 code to C code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77DA9-F5BD-45C0-B60F-281D75AED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5212" y="1431819"/>
            <a:ext cx="4412148" cy="4448660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int LFBO (int </a:t>
            </a:r>
            <a:r>
              <a:rPr lang="en-US" sz="2900" dirty="0" err="1">
                <a:latin typeface="Consolas" panose="020B0609020204030204" pitchFamily="49" charset="0"/>
              </a:rPr>
              <a:t>edi</a:t>
            </a:r>
            <a:r>
              <a:rPr lang="en-US" sz="2900" dirty="0">
                <a:latin typeface="Consolas" panose="020B0609020204030204" pitchFamily="49" charset="0"/>
              </a:rPr>
              <a:t>, int </a:t>
            </a:r>
            <a:r>
              <a:rPr lang="en-US" sz="2900" dirty="0" err="1">
                <a:latin typeface="Consolas" panose="020B0609020204030204" pitchFamily="49" charset="0"/>
              </a:rPr>
              <a:t>esi</a:t>
            </a:r>
            <a:r>
              <a:rPr lang="en-US" sz="29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int 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 = </a:t>
            </a:r>
            <a:r>
              <a:rPr lang="en-US" sz="2900" dirty="0" err="1">
                <a:latin typeface="Consolas" panose="020B0609020204030204" pitchFamily="49" charset="0"/>
              </a:rPr>
              <a:t>edi</a:t>
            </a:r>
            <a:r>
              <a:rPr lang="en-US" sz="2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if (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 &gt; </a:t>
            </a:r>
            <a:r>
              <a:rPr lang="en-US" sz="2900" dirty="0" err="1">
                <a:latin typeface="Consolas" panose="020B0609020204030204" pitchFamily="49" charset="0"/>
              </a:rPr>
              <a:t>esi</a:t>
            </a:r>
            <a:r>
              <a:rPr lang="en-US" sz="2900" dirty="0">
                <a:latin typeface="Consolas" panose="020B0609020204030204" pitchFamily="49" charset="0"/>
              </a:rPr>
              <a:t>) </a:t>
            </a:r>
            <a:r>
              <a:rPr lang="en-US" sz="2900" dirty="0" err="1">
                <a:latin typeface="Consolas" panose="020B0609020204030204" pitchFamily="49" charset="0"/>
              </a:rPr>
              <a:t>goto</a:t>
            </a:r>
            <a:r>
              <a:rPr lang="en-US" sz="2900" dirty="0">
                <a:latin typeface="Consolas" panose="020B0609020204030204" pitchFamily="49" charset="0"/>
              </a:rPr>
              <a:t> L2;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 = </a:t>
            </a:r>
            <a:r>
              <a:rPr lang="en-US" sz="2900" dirty="0" err="1">
                <a:latin typeface="Consolas" panose="020B0609020204030204" pitchFamily="49" charset="0"/>
              </a:rPr>
              <a:t>esi</a:t>
            </a:r>
            <a:r>
              <a:rPr lang="en-US" sz="2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goto</a:t>
            </a:r>
            <a:r>
              <a:rPr lang="en-US" sz="2900" dirty="0">
                <a:latin typeface="Consolas" panose="020B0609020204030204" pitchFamily="49" charset="0"/>
              </a:rPr>
              <a:t> L3;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L2: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 = </a:t>
            </a:r>
            <a:r>
              <a:rPr lang="en-US" sz="2900" dirty="0" err="1">
                <a:latin typeface="Consolas" panose="020B0609020204030204" pitchFamily="49" charset="0"/>
              </a:rPr>
              <a:t>edi</a:t>
            </a:r>
            <a:r>
              <a:rPr lang="en-US" sz="2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L3: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return 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1CEBE-8EC2-4A67-BE2C-678975D4E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639" y="1431819"/>
            <a:ext cx="4850296" cy="4448660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LFBO (int 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</a:rPr>
              <a:t>, int </a:t>
            </a:r>
            <a:r>
              <a:rPr lang="en-US" dirty="0" err="1">
                <a:latin typeface="Consolas" panose="020B0609020204030204" pitchFamily="49" charset="0"/>
              </a:rPr>
              <a:t>esi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if (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</a:rPr>
              <a:t> &lt;= </a:t>
            </a:r>
            <a:r>
              <a:rPr lang="en-US" dirty="0" err="1">
                <a:latin typeface="Consolas" panose="020B0609020204030204" pitchFamily="49" charset="0"/>
              </a:rPr>
              <a:t>esi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esi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else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243A19-7235-479F-8CDC-495B0FFFA29A}"/>
              </a:ext>
            </a:extLst>
          </p:cNvPr>
          <p:cNvGrpSpPr/>
          <p:nvPr/>
        </p:nvGrpSpPr>
        <p:grpSpPr>
          <a:xfrm>
            <a:off x="5657021" y="3068057"/>
            <a:ext cx="877957" cy="721886"/>
            <a:chOff x="5141844" y="2943065"/>
            <a:chExt cx="877957" cy="721886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41E79D7-EFAB-4AE7-88AB-69B5C15F9BC9}"/>
                </a:ext>
              </a:extLst>
            </p:cNvPr>
            <p:cNvSpPr/>
            <p:nvPr/>
          </p:nvSpPr>
          <p:spPr>
            <a:xfrm>
              <a:off x="5141844" y="3277325"/>
              <a:ext cx="877957" cy="3876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4EC86B-EDB1-4498-B1A8-00E5907CF74F}"/>
                </a:ext>
              </a:extLst>
            </p:cNvPr>
            <p:cNvSpPr txBox="1"/>
            <p:nvPr/>
          </p:nvSpPr>
          <p:spPr>
            <a:xfrm>
              <a:off x="5141844" y="2943065"/>
              <a:ext cx="80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Step 3</a:t>
              </a:r>
            </a:p>
          </p:txBody>
        </p: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5C3EC9C-CCA3-4512-B28A-C3A860DC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2687" y="6465720"/>
            <a:ext cx="6596270" cy="365125"/>
          </a:xfrm>
        </p:spPr>
        <p:txBody>
          <a:bodyPr/>
          <a:lstStyle/>
          <a:p>
            <a:r>
              <a:rPr lang="en-US" dirty="0"/>
              <a:t>https://stackoverflow.com/questions/28490124/reverse-engineer-assembly-code-to-c-code</a:t>
            </a:r>
          </a:p>
        </p:txBody>
      </p:sp>
    </p:spTree>
    <p:extLst>
      <p:ext uri="{BB962C8B-B14F-4D97-AF65-F5344CB8AC3E}">
        <p14:creationId xmlns:p14="http://schemas.microsoft.com/office/powerpoint/2010/main" val="114936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C588-EB5A-4E37-A1AC-1B5EE969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Reverse Engineering a x86 code to C code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77DA9-F5BD-45C0-B60F-281D75AED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260" y="1187926"/>
            <a:ext cx="4412148" cy="3284683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int LFBO (int x, int y)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if (x &lt;= y) {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    return y;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else {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    return x;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}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1CEBE-8EC2-4A67-BE2C-678975D4E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9443" y="1187926"/>
            <a:ext cx="4850296" cy="3199816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LFBO (int 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</a:rPr>
              <a:t>, int </a:t>
            </a:r>
            <a:r>
              <a:rPr lang="en-US" dirty="0" err="1">
                <a:latin typeface="Consolas" panose="020B0609020204030204" pitchFamily="49" charset="0"/>
              </a:rPr>
              <a:t>esi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if (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</a:rPr>
              <a:t> &lt;= </a:t>
            </a:r>
            <a:r>
              <a:rPr lang="en-US" dirty="0" err="1">
                <a:latin typeface="Consolas" panose="020B0609020204030204" pitchFamily="49" charset="0"/>
              </a:rPr>
              <a:t>esi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esi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else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243A19-7235-479F-8CDC-495B0FFFA29A}"/>
              </a:ext>
            </a:extLst>
          </p:cNvPr>
          <p:cNvGrpSpPr/>
          <p:nvPr/>
        </p:nvGrpSpPr>
        <p:grpSpPr>
          <a:xfrm>
            <a:off x="5657021" y="2108381"/>
            <a:ext cx="877957" cy="721886"/>
            <a:chOff x="5141844" y="2943065"/>
            <a:chExt cx="877957" cy="721886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41E79D7-EFAB-4AE7-88AB-69B5C15F9BC9}"/>
                </a:ext>
              </a:extLst>
            </p:cNvPr>
            <p:cNvSpPr/>
            <p:nvPr/>
          </p:nvSpPr>
          <p:spPr>
            <a:xfrm>
              <a:off x="5141844" y="3277325"/>
              <a:ext cx="877957" cy="3876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4EC86B-EDB1-4498-B1A8-00E5907CF74F}"/>
                </a:ext>
              </a:extLst>
            </p:cNvPr>
            <p:cNvSpPr txBox="1"/>
            <p:nvPr/>
          </p:nvSpPr>
          <p:spPr>
            <a:xfrm>
              <a:off x="5141844" y="2943065"/>
              <a:ext cx="80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Step 4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27A349-74EA-406C-858C-AE952002FD93}"/>
              </a:ext>
            </a:extLst>
          </p:cNvPr>
          <p:cNvSpPr txBox="1"/>
          <p:nvPr/>
        </p:nvSpPr>
        <p:spPr>
          <a:xfrm>
            <a:off x="1911627" y="4992342"/>
            <a:ext cx="418437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2000" dirty="0" err="1">
                <a:latin typeface="Consolas" panose="020B0609020204030204" pitchFamily="49" charset="0"/>
              </a:rPr>
              <a:t>int</a:t>
            </a:r>
            <a:r>
              <a:rPr lang="es-ES" sz="2000" dirty="0">
                <a:latin typeface="Consolas" panose="020B0609020204030204" pitchFamily="49" charset="0"/>
              </a:rPr>
              <a:t> LFBO (</a:t>
            </a:r>
            <a:r>
              <a:rPr lang="es-ES" sz="2000" dirty="0" err="1">
                <a:latin typeface="Consolas" panose="020B0609020204030204" pitchFamily="49" charset="0"/>
              </a:rPr>
              <a:t>int</a:t>
            </a:r>
            <a:r>
              <a:rPr lang="es-ES" sz="2000" dirty="0">
                <a:latin typeface="Consolas" panose="020B0609020204030204" pitchFamily="49" charset="0"/>
              </a:rPr>
              <a:t> x, </a:t>
            </a:r>
            <a:r>
              <a:rPr lang="es-ES" sz="2000" dirty="0" err="1">
                <a:latin typeface="Consolas" panose="020B0609020204030204" pitchFamily="49" charset="0"/>
              </a:rPr>
              <a:t>int</a:t>
            </a:r>
            <a:r>
              <a:rPr lang="es-ES" sz="2000" dirty="0">
                <a:latin typeface="Consolas" panose="020B0609020204030204" pitchFamily="49" charset="0"/>
              </a:rPr>
              <a:t> y)</a:t>
            </a:r>
          </a:p>
          <a:p>
            <a:r>
              <a:rPr lang="es-ES" sz="2000" dirty="0">
                <a:latin typeface="Consolas" panose="020B0609020204030204" pitchFamily="49" charset="0"/>
              </a:rPr>
              <a:t>{</a:t>
            </a:r>
          </a:p>
          <a:p>
            <a:r>
              <a:rPr lang="es-ES" sz="2000" dirty="0">
                <a:latin typeface="Consolas" panose="020B0609020204030204" pitchFamily="49" charset="0"/>
              </a:rPr>
              <a:t>    </a:t>
            </a:r>
            <a:r>
              <a:rPr lang="es-ES" sz="2000" dirty="0" err="1">
                <a:latin typeface="Consolas" panose="020B0609020204030204" pitchFamily="49" charset="0"/>
              </a:rPr>
              <a:t>return</a:t>
            </a:r>
            <a:r>
              <a:rPr lang="es-ES" sz="2000" dirty="0">
                <a:latin typeface="Consolas" panose="020B0609020204030204" pitchFamily="49" charset="0"/>
              </a:rPr>
              <a:t> (x &gt; y) ? x : y;</a:t>
            </a:r>
          </a:p>
          <a:p>
            <a:r>
              <a:rPr lang="es-ES" sz="2000" dirty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B17427B-EC1B-4121-ABE8-CC9233E393F7}"/>
              </a:ext>
            </a:extLst>
          </p:cNvPr>
          <p:cNvSpPr/>
          <p:nvPr/>
        </p:nvSpPr>
        <p:spPr>
          <a:xfrm rot="9175897">
            <a:off x="6548377" y="4973134"/>
            <a:ext cx="877957" cy="387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6C7B7A-A71A-4121-A6CE-ED65A091A9DC}"/>
              </a:ext>
            </a:extLst>
          </p:cNvPr>
          <p:cNvSpPr txBox="1"/>
          <p:nvPr/>
        </p:nvSpPr>
        <p:spPr>
          <a:xfrm rot="19836224">
            <a:off x="6975758" y="5272948"/>
            <a:ext cx="80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5</a:t>
            </a:r>
          </a:p>
        </p:txBody>
      </p:sp>
      <p:sp>
        <p:nvSpPr>
          <p:cNvPr id="21" name="Footer Placeholder 8">
            <a:extLst>
              <a:ext uri="{FF2B5EF4-FFF2-40B4-BE49-F238E27FC236}">
                <a16:creationId xmlns:a16="http://schemas.microsoft.com/office/drawing/2014/main" id="{5F7BE202-4023-4AD6-81AF-6888D3FE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2687" y="6465720"/>
            <a:ext cx="6596270" cy="365125"/>
          </a:xfrm>
        </p:spPr>
        <p:txBody>
          <a:bodyPr/>
          <a:lstStyle/>
          <a:p>
            <a:r>
              <a:rPr lang="en-US" dirty="0"/>
              <a:t>https://stackoverflow.com/questions/28490124/reverse-engineer-assembly-code-to-c-code</a:t>
            </a:r>
          </a:p>
        </p:txBody>
      </p:sp>
    </p:spTree>
    <p:extLst>
      <p:ext uri="{BB962C8B-B14F-4D97-AF65-F5344CB8AC3E}">
        <p14:creationId xmlns:p14="http://schemas.microsoft.com/office/powerpoint/2010/main" val="226367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F9D5295A-6ACA-482C-8176-EABB91193A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67" y="1858618"/>
            <a:ext cx="5774635" cy="425871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ED464-B57F-426D-A2CB-0A24FBB23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100" y="658570"/>
            <a:ext cx="5171659" cy="583903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add (int </a:t>
            </a:r>
            <a:r>
              <a:rPr lang="en-US" sz="2200" dirty="0" err="1">
                <a:latin typeface="Consolas" panose="020B0609020204030204" pitchFamily="49" charset="0"/>
              </a:rPr>
              <a:t>edi</a:t>
            </a:r>
            <a:r>
              <a:rPr lang="en-US" sz="2200" dirty="0">
                <a:latin typeface="Consolas" panose="020B0609020204030204" pitchFamily="49" charset="0"/>
              </a:rPr>
              <a:t>, int </a:t>
            </a:r>
            <a:r>
              <a:rPr lang="en-US" sz="2200" dirty="0" err="1">
                <a:latin typeface="Consolas" panose="020B0609020204030204" pitchFamily="49" charset="0"/>
              </a:rPr>
              <a:t>esi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	</a:t>
            </a:r>
            <a:r>
              <a:rPr lang="en-US" sz="2200" dirty="0" err="1">
                <a:latin typeface="Consolas" panose="020B0609020204030204" pitchFamily="49" charset="0"/>
              </a:rPr>
              <a:t>rbp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rsp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[rbp-0x14]= </a:t>
            </a:r>
            <a:r>
              <a:rPr lang="en-US" sz="2200" dirty="0" err="1">
                <a:latin typeface="Consolas" panose="020B0609020204030204" pitchFamily="49" charset="0"/>
              </a:rPr>
              <a:t>edi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[rbp-0x18]= </a:t>
            </a:r>
            <a:r>
              <a:rPr lang="en-US" sz="2200" dirty="0" err="1">
                <a:latin typeface="Consolas" panose="020B0609020204030204" pitchFamily="49" charset="0"/>
              </a:rPr>
              <a:t>esi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[</a:t>
            </a:r>
            <a:r>
              <a:rPr lang="en-US" sz="2200" dirty="0" err="1">
                <a:latin typeface="Consolas" panose="020B0609020204030204" pitchFamily="49" charset="0"/>
              </a:rPr>
              <a:t>rbp</a:t>
            </a:r>
            <a:r>
              <a:rPr lang="en-US" sz="2200" dirty="0">
                <a:latin typeface="Consolas" panose="020B0609020204030204" pitchFamily="49" charset="0"/>
              </a:rPr>
              <a:t> -0x4] = 0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goto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L1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L3:</a:t>
            </a:r>
            <a:r>
              <a:rPr lang="en-US" sz="2200" dirty="0">
                <a:latin typeface="Consolas" panose="020B0609020204030204" pitchFamily="49" charset="0"/>
              </a:rPr>
              <a:t>if [rbp-0x14]&lt;=$0x64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	</a:t>
            </a:r>
            <a:r>
              <a:rPr lang="en-US" sz="2200" dirty="0" err="1">
                <a:latin typeface="Consolas" panose="020B0609020204030204" pitchFamily="49" charset="0"/>
              </a:rPr>
              <a:t>goto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L2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[rbp-0x14]-= 0xa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L2:</a:t>
            </a:r>
            <a:r>
              <a:rPr lang="en-US" sz="2200" dirty="0">
                <a:latin typeface="Consolas" panose="020B0609020204030204" pitchFamily="49" charset="0"/>
              </a:rPr>
              <a:t>[</a:t>
            </a:r>
            <a:r>
              <a:rPr lang="en-US" sz="2200" dirty="0" err="1">
                <a:latin typeface="Consolas" panose="020B0609020204030204" pitchFamily="49" charset="0"/>
              </a:rPr>
              <a:t>rbp</a:t>
            </a:r>
            <a:r>
              <a:rPr lang="en-US" sz="2200" dirty="0">
                <a:latin typeface="Consolas" panose="020B0609020204030204" pitchFamily="49" charset="0"/>
              </a:rPr>
              <a:t> -0x4] +=1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L1:</a:t>
            </a:r>
            <a:r>
              <a:rPr lang="en-US" sz="2200" dirty="0">
                <a:latin typeface="Consolas" panose="020B0609020204030204" pitchFamily="49" charset="0"/>
              </a:rPr>
              <a:t>if [</a:t>
            </a:r>
            <a:r>
              <a:rPr lang="en-US" sz="2200" dirty="0" err="1">
                <a:latin typeface="Consolas" panose="020B0609020204030204" pitchFamily="49" charset="0"/>
              </a:rPr>
              <a:t>rbp</a:t>
            </a:r>
            <a:r>
              <a:rPr lang="en-US" sz="2200" dirty="0">
                <a:latin typeface="Consolas" panose="020B0609020204030204" pitchFamily="49" charset="0"/>
              </a:rPr>
              <a:t> -0x4] &lt;=0x9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	</a:t>
            </a:r>
            <a:r>
              <a:rPr lang="en-US" sz="2200" dirty="0" err="1">
                <a:latin typeface="Consolas" panose="020B0609020204030204" pitchFamily="49" charset="0"/>
              </a:rPr>
              <a:t>goto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L3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eax</a:t>
            </a:r>
            <a:r>
              <a:rPr lang="en-US" sz="2200" dirty="0">
                <a:latin typeface="Consolas" panose="020B0609020204030204" pitchFamily="49" charset="0"/>
              </a:rPr>
              <a:t> = [rbp-0x14]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		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3F9FF6E-BB41-4F0D-A376-9D5EA744707B}"/>
              </a:ext>
            </a:extLst>
          </p:cNvPr>
          <p:cNvSpPr/>
          <p:nvPr/>
        </p:nvSpPr>
        <p:spPr>
          <a:xfrm>
            <a:off x="6231835" y="3488634"/>
            <a:ext cx="566530" cy="357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187DCA-69A7-4CFE-8230-B1B2769DAA83}"/>
              </a:ext>
            </a:extLst>
          </p:cNvPr>
          <p:cNvSpPr txBox="1"/>
          <p:nvPr/>
        </p:nvSpPr>
        <p:spPr>
          <a:xfrm>
            <a:off x="6515100" y="300762"/>
            <a:ext cx="148589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Pseudocode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B67085-9471-4B6D-9B17-4A1499555928}"/>
              </a:ext>
            </a:extLst>
          </p:cNvPr>
          <p:cNvSpPr txBox="1"/>
          <p:nvPr/>
        </p:nvSpPr>
        <p:spPr>
          <a:xfrm>
            <a:off x="242680" y="722377"/>
            <a:ext cx="61307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Reverse Engineer the following x86-64 code to C code </a:t>
            </a:r>
          </a:p>
        </p:txBody>
      </p:sp>
    </p:spTree>
    <p:extLst>
      <p:ext uri="{BB962C8B-B14F-4D97-AF65-F5344CB8AC3E}">
        <p14:creationId xmlns:p14="http://schemas.microsoft.com/office/powerpoint/2010/main" val="76198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ED614-CF7C-4DAD-B379-7EFAED4F1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509483"/>
            <a:ext cx="5181600" cy="566748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add(int </a:t>
            </a:r>
            <a:r>
              <a:rPr lang="en-US" sz="2400" dirty="0" err="1">
                <a:latin typeface="Consolas" panose="020B0609020204030204" pitchFamily="49" charset="0"/>
              </a:rPr>
              <a:t>edi</a:t>
            </a:r>
            <a:r>
              <a:rPr lang="en-US" sz="2400" dirty="0">
                <a:latin typeface="Consolas" panose="020B0609020204030204" pitchFamily="49" charset="0"/>
              </a:rPr>
              <a:t>, int </a:t>
            </a:r>
            <a:r>
              <a:rPr lang="en-US" sz="2400" dirty="0" err="1">
                <a:latin typeface="Consolas" panose="020B0609020204030204" pitchFamily="49" charset="0"/>
              </a:rPr>
              <a:t>esi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= 0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while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&lt;= 0x9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if </a:t>
            </a:r>
            <a:r>
              <a:rPr lang="en-US" sz="2400" dirty="0" err="1">
                <a:latin typeface="Consolas" panose="020B0609020204030204" pitchFamily="49" charset="0"/>
              </a:rPr>
              <a:t>edi</a:t>
            </a:r>
            <a:r>
              <a:rPr lang="en-US" sz="2400" dirty="0">
                <a:latin typeface="Consolas" panose="020B0609020204030204" pitchFamily="49" charset="0"/>
              </a:rPr>
              <a:t> &gt; 0x64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	</a:t>
            </a:r>
            <a:r>
              <a:rPr lang="en-US" sz="2400" dirty="0" err="1">
                <a:latin typeface="Consolas" panose="020B0609020204030204" pitchFamily="49" charset="0"/>
              </a:rPr>
              <a:t>edi</a:t>
            </a:r>
            <a:r>
              <a:rPr lang="en-US" sz="2400" dirty="0">
                <a:latin typeface="Consolas" panose="020B0609020204030204" pitchFamily="49" charset="0"/>
              </a:rPr>
              <a:t> -= 0xa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++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return </a:t>
            </a:r>
            <a:r>
              <a:rPr lang="en-US" sz="2400" dirty="0" err="1">
                <a:latin typeface="Consolas" panose="020B0609020204030204" pitchFamily="49" charset="0"/>
              </a:rPr>
              <a:t>edi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	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6C88963-D183-4732-B13E-EB2549A5A595}"/>
              </a:ext>
            </a:extLst>
          </p:cNvPr>
          <p:cNvSpPr txBox="1">
            <a:spLocks/>
          </p:cNvSpPr>
          <p:nvPr/>
        </p:nvSpPr>
        <p:spPr>
          <a:xfrm>
            <a:off x="298173" y="509483"/>
            <a:ext cx="5171659" cy="58390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add (int </a:t>
            </a:r>
            <a:r>
              <a:rPr lang="en-US" sz="2200" dirty="0" err="1">
                <a:latin typeface="Consolas" panose="020B0609020204030204" pitchFamily="49" charset="0"/>
              </a:rPr>
              <a:t>edi</a:t>
            </a:r>
            <a:r>
              <a:rPr lang="en-US" sz="2200" dirty="0">
                <a:latin typeface="Consolas" panose="020B0609020204030204" pitchFamily="49" charset="0"/>
              </a:rPr>
              <a:t>, int </a:t>
            </a:r>
            <a:r>
              <a:rPr lang="en-US" sz="2200" dirty="0" err="1">
                <a:latin typeface="Consolas" panose="020B0609020204030204" pitchFamily="49" charset="0"/>
              </a:rPr>
              <a:t>esi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{	</a:t>
            </a:r>
            <a:r>
              <a:rPr lang="en-US" sz="2200" dirty="0" err="1">
                <a:latin typeface="Consolas" panose="020B0609020204030204" pitchFamily="49" charset="0"/>
              </a:rPr>
              <a:t>rbp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rsp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	[rbp-0x14]= </a:t>
            </a:r>
            <a:r>
              <a:rPr lang="en-US" sz="2200" dirty="0" err="1">
                <a:latin typeface="Consolas" panose="020B0609020204030204" pitchFamily="49" charset="0"/>
              </a:rPr>
              <a:t>edi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	[rbp-0x18]= </a:t>
            </a:r>
            <a:r>
              <a:rPr lang="en-US" sz="2200" dirty="0" err="1">
                <a:latin typeface="Consolas" panose="020B0609020204030204" pitchFamily="49" charset="0"/>
              </a:rPr>
              <a:t>esi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	[</a:t>
            </a:r>
            <a:r>
              <a:rPr lang="en-US" sz="2200" dirty="0" err="1">
                <a:latin typeface="Consolas" panose="020B0609020204030204" pitchFamily="49" charset="0"/>
              </a:rPr>
              <a:t>rbp</a:t>
            </a:r>
            <a:r>
              <a:rPr lang="en-US" sz="2200" dirty="0">
                <a:latin typeface="Consolas" panose="020B0609020204030204" pitchFamily="49" charset="0"/>
              </a:rPr>
              <a:t> -0x4]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goto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L3:   </a:t>
            </a:r>
            <a:r>
              <a:rPr lang="en-US" sz="2200" dirty="0">
                <a:latin typeface="Consolas" panose="020B0609020204030204" pitchFamily="49" charset="0"/>
              </a:rPr>
              <a:t>if [rbp-0x14]&lt;=$0x64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		</a:t>
            </a:r>
            <a:r>
              <a:rPr lang="en-US" sz="2200" dirty="0" err="1">
                <a:latin typeface="Consolas" panose="020B0609020204030204" pitchFamily="49" charset="0"/>
              </a:rPr>
              <a:t>goto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	[rbp-0x14]-= 0xa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L2:   </a:t>
            </a:r>
            <a:r>
              <a:rPr lang="en-US" sz="2200" dirty="0">
                <a:latin typeface="Consolas" panose="020B0609020204030204" pitchFamily="49" charset="0"/>
              </a:rPr>
              <a:t>[</a:t>
            </a:r>
            <a:r>
              <a:rPr lang="en-US" sz="2200" dirty="0" err="1">
                <a:latin typeface="Consolas" panose="020B0609020204030204" pitchFamily="49" charset="0"/>
              </a:rPr>
              <a:t>rbp</a:t>
            </a:r>
            <a:r>
              <a:rPr lang="en-US" sz="2200" dirty="0">
                <a:latin typeface="Consolas" panose="020B0609020204030204" pitchFamily="49" charset="0"/>
              </a:rPr>
              <a:t> -0x4] +=1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L1:   </a:t>
            </a:r>
            <a:r>
              <a:rPr lang="en-US" sz="2200" dirty="0">
                <a:latin typeface="Consolas" panose="020B0609020204030204" pitchFamily="49" charset="0"/>
              </a:rPr>
              <a:t>if [</a:t>
            </a:r>
            <a:r>
              <a:rPr lang="en-US" sz="2200" dirty="0" err="1">
                <a:latin typeface="Consolas" panose="020B0609020204030204" pitchFamily="49" charset="0"/>
              </a:rPr>
              <a:t>rbp</a:t>
            </a:r>
            <a:r>
              <a:rPr lang="en-US" sz="2200" dirty="0">
                <a:latin typeface="Consolas" panose="020B0609020204030204" pitchFamily="49" charset="0"/>
              </a:rPr>
              <a:t> -0x4] &lt;=0x9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		</a:t>
            </a:r>
            <a:r>
              <a:rPr lang="en-US" sz="2200" dirty="0" err="1">
                <a:latin typeface="Consolas" panose="020B0609020204030204" pitchFamily="49" charset="0"/>
              </a:rPr>
              <a:t>goto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eax</a:t>
            </a:r>
            <a:r>
              <a:rPr lang="en-US" sz="2200" dirty="0">
                <a:latin typeface="Consolas" panose="020B0609020204030204" pitchFamily="49" charset="0"/>
              </a:rPr>
              <a:t> = [rbp-0x14]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}		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E2523FF-16EC-49DD-AD9B-753579048F1D}"/>
              </a:ext>
            </a:extLst>
          </p:cNvPr>
          <p:cNvSpPr/>
          <p:nvPr/>
        </p:nvSpPr>
        <p:spPr>
          <a:xfrm>
            <a:off x="5396948" y="3269974"/>
            <a:ext cx="944217" cy="407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2AFD3-FD9E-4FDD-BCB4-1C12290C01B7}"/>
              </a:ext>
            </a:extLst>
          </p:cNvPr>
          <p:cNvSpPr txBox="1"/>
          <p:nvPr/>
        </p:nvSpPr>
        <p:spPr>
          <a:xfrm>
            <a:off x="298173" y="140151"/>
            <a:ext cx="148589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Pseudocode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57E31-2A78-4A49-8420-92D2928AC448}"/>
              </a:ext>
            </a:extLst>
          </p:cNvPr>
          <p:cNvSpPr txBox="1"/>
          <p:nvPr/>
        </p:nvSpPr>
        <p:spPr>
          <a:xfrm>
            <a:off x="6177996" y="140151"/>
            <a:ext cx="148589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Pseudocode 2</a:t>
            </a:r>
          </a:p>
        </p:txBody>
      </p:sp>
    </p:spTree>
    <p:extLst>
      <p:ext uri="{BB962C8B-B14F-4D97-AF65-F5344CB8AC3E}">
        <p14:creationId xmlns:p14="http://schemas.microsoft.com/office/powerpoint/2010/main" val="375898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ED614-CF7C-4DAD-B379-7EFAED4F1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5252" y="683624"/>
            <a:ext cx="5181600" cy="566748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add(int </a:t>
            </a:r>
            <a:r>
              <a:rPr lang="en-US" sz="2400" dirty="0" err="1">
                <a:latin typeface="Consolas" panose="020B0609020204030204" pitchFamily="49" charset="0"/>
              </a:rPr>
              <a:t>edi</a:t>
            </a:r>
            <a:r>
              <a:rPr lang="en-US" sz="2400" dirty="0">
                <a:latin typeface="Consolas" panose="020B0609020204030204" pitchFamily="49" charset="0"/>
              </a:rPr>
              <a:t>, int </a:t>
            </a:r>
            <a:r>
              <a:rPr lang="en-US" sz="2400" dirty="0" err="1">
                <a:latin typeface="Consolas" panose="020B0609020204030204" pitchFamily="49" charset="0"/>
              </a:rPr>
              <a:t>esi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= 0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while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&lt;= 0x9{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if </a:t>
            </a:r>
            <a:r>
              <a:rPr lang="en-US" sz="2400" dirty="0" err="1">
                <a:latin typeface="Consolas" panose="020B0609020204030204" pitchFamily="49" charset="0"/>
              </a:rPr>
              <a:t>edi</a:t>
            </a:r>
            <a:r>
              <a:rPr lang="en-US" sz="2400" dirty="0">
                <a:latin typeface="Consolas" panose="020B0609020204030204" pitchFamily="49" charset="0"/>
              </a:rPr>
              <a:t> &gt; 0x64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	</a:t>
            </a:r>
            <a:r>
              <a:rPr lang="en-US" sz="2400" dirty="0" err="1">
                <a:latin typeface="Consolas" panose="020B0609020204030204" pitchFamily="49" charset="0"/>
              </a:rPr>
              <a:t>edi</a:t>
            </a:r>
            <a:r>
              <a:rPr lang="en-US" sz="2400" dirty="0">
                <a:latin typeface="Consolas" panose="020B0609020204030204" pitchFamily="49" charset="0"/>
              </a:rPr>
              <a:t> -= 0xa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++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return </a:t>
            </a:r>
            <a:r>
              <a:rPr lang="en-US" sz="2400" dirty="0" err="1">
                <a:latin typeface="Consolas" panose="020B0609020204030204" pitchFamily="49" charset="0"/>
              </a:rPr>
              <a:t>edi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	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6C88963-D183-4732-B13E-EB2549A5A595}"/>
              </a:ext>
            </a:extLst>
          </p:cNvPr>
          <p:cNvSpPr txBox="1">
            <a:spLocks/>
          </p:cNvSpPr>
          <p:nvPr/>
        </p:nvSpPr>
        <p:spPr>
          <a:xfrm>
            <a:off x="6569764" y="576882"/>
            <a:ext cx="5171659" cy="58390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add (int x, int y)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	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while 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&lt;= 9){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if (x &gt; 100)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	x -= 10;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++;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return x;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	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FD5EFEBA-9F73-4A1A-B938-1117167920D1}"/>
              </a:ext>
            </a:extLst>
          </p:cNvPr>
          <p:cNvSpPr/>
          <p:nvPr/>
        </p:nvSpPr>
        <p:spPr>
          <a:xfrm>
            <a:off x="5804452" y="3260035"/>
            <a:ext cx="1123122" cy="377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06E7E-F8CB-4C4B-9A60-C611E49FE62B}"/>
              </a:ext>
            </a:extLst>
          </p:cNvPr>
          <p:cNvSpPr txBox="1"/>
          <p:nvPr/>
        </p:nvSpPr>
        <p:spPr>
          <a:xfrm>
            <a:off x="775252" y="314292"/>
            <a:ext cx="148589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Pseudocode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ED4DF6-7BB0-4FDF-8438-A991FDBDE97B}"/>
              </a:ext>
            </a:extLst>
          </p:cNvPr>
          <p:cNvSpPr txBox="1"/>
          <p:nvPr/>
        </p:nvSpPr>
        <p:spPr>
          <a:xfrm>
            <a:off x="6569765" y="207550"/>
            <a:ext cx="864706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 code</a:t>
            </a:r>
          </a:p>
        </p:txBody>
      </p:sp>
    </p:spTree>
    <p:extLst>
      <p:ext uri="{BB962C8B-B14F-4D97-AF65-F5344CB8AC3E}">
        <p14:creationId xmlns:p14="http://schemas.microsoft.com/office/powerpoint/2010/main" val="412017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BD28-5F0A-48A1-9CB6-A0890537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18D2D-0124-4299-AA42-C5A03261FB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Refer to the Panopto video</a:t>
            </a:r>
          </a:p>
        </p:txBody>
      </p:sp>
    </p:spTree>
    <p:extLst>
      <p:ext uri="{BB962C8B-B14F-4D97-AF65-F5344CB8AC3E}">
        <p14:creationId xmlns:p14="http://schemas.microsoft.com/office/powerpoint/2010/main" val="421883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D62150B9-A430-4F19-B1F2-F51B3C309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193" y="469148"/>
            <a:ext cx="7285614" cy="5628302"/>
          </a:xfr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08241B2-82BA-4D4F-850C-471B4085A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 Petrucci's Slides - "x86-64 control flow"</a:t>
            </a:r>
          </a:p>
        </p:txBody>
      </p:sp>
    </p:spTree>
    <p:extLst>
      <p:ext uri="{BB962C8B-B14F-4D97-AF65-F5344CB8AC3E}">
        <p14:creationId xmlns:p14="http://schemas.microsoft.com/office/powerpoint/2010/main" val="233395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CFAF0B-C984-44D0-ABA7-220CAFE5F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782" y="387626"/>
            <a:ext cx="9308072" cy="5902187"/>
          </a:xfrm>
          <a:prstGeom prst="rect">
            <a:avLst/>
          </a:prstGeom>
        </p:spPr>
      </p:pic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356B9467-BBD5-4E84-8818-2EC96234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Dr Petrucci's Slides - "x86-64 control flow"</a:t>
            </a:r>
          </a:p>
        </p:txBody>
      </p:sp>
    </p:spTree>
    <p:extLst>
      <p:ext uri="{BB962C8B-B14F-4D97-AF65-F5344CB8AC3E}">
        <p14:creationId xmlns:p14="http://schemas.microsoft.com/office/powerpoint/2010/main" val="231787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5BAD-05A1-4B9A-963C-A4D7FEDC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E594B-01FA-4DC5-86D1-18B9183379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compound(int x, int y)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______________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return 1;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return 2;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2C58E6-E62A-4772-AE46-7A02E94E77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compound: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it-IT" dirty="0">
                <a:highlight>
                  <a:srgbClr val="FFFF00"/>
                </a:highlight>
                <a:latin typeface="Consolas" panose="020B0609020204030204" pitchFamily="49" charset="0"/>
              </a:rPr>
              <a:t>cmpl $-48, %edi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</a:rPr>
              <a:t>        </a:t>
            </a:r>
            <a:r>
              <a:rPr lang="it-IT" dirty="0">
                <a:highlight>
                  <a:srgbClr val="FFFF00"/>
                </a:highlight>
                <a:latin typeface="Consolas" panose="020B0609020204030204" pitchFamily="49" charset="0"/>
              </a:rPr>
              <a:t>jl .L3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   </a:t>
            </a:r>
            <a:r>
              <a:rPr lang="en-US" dirty="0" err="1">
                <a:latin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</a:rPr>
              <a:t> $1,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.L3: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</a:rPr>
              <a:t>    $2,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ret</a:t>
            </a:r>
          </a:p>
        </p:txBody>
      </p:sp>
    </p:spTree>
    <p:extLst>
      <p:ext uri="{BB962C8B-B14F-4D97-AF65-F5344CB8AC3E}">
        <p14:creationId xmlns:p14="http://schemas.microsoft.com/office/powerpoint/2010/main" val="112555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5BAD-05A1-4B9A-963C-A4D7FEDC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E594B-01FA-4DC5-86D1-18B9183379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compound(int x, int y)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if(x &gt; -49)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return 1;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return 2;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2C58E6-E62A-4772-AE46-7A02E94E77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compound: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it-IT" dirty="0">
                <a:highlight>
                  <a:srgbClr val="FFFF00"/>
                </a:highlight>
                <a:latin typeface="Consolas" panose="020B0609020204030204" pitchFamily="49" charset="0"/>
              </a:rPr>
              <a:t>cmpl $-48, %edi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</a:rPr>
              <a:t>        </a:t>
            </a:r>
            <a:r>
              <a:rPr lang="it-IT" dirty="0">
                <a:highlight>
                  <a:srgbClr val="FFFF00"/>
                </a:highlight>
                <a:latin typeface="Consolas" panose="020B0609020204030204" pitchFamily="49" charset="0"/>
              </a:rPr>
              <a:t>jl .L3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   </a:t>
            </a:r>
            <a:r>
              <a:rPr lang="en-US" dirty="0" err="1">
                <a:latin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</a:rPr>
              <a:t> $1,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.L3: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</a:rPr>
              <a:t>    $2,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ret</a:t>
            </a:r>
          </a:p>
        </p:txBody>
      </p:sp>
    </p:spTree>
    <p:extLst>
      <p:ext uri="{BB962C8B-B14F-4D97-AF65-F5344CB8AC3E}">
        <p14:creationId xmlns:p14="http://schemas.microsoft.com/office/powerpoint/2010/main" val="65382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8E9A-1487-48FE-B6CC-7CD74F5E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9E7F-A7D7-428D-9C8A-C62FD1D206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</a:rPr>
              <a:t> $0xABCD,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</a:rPr>
              <a:t> $0x1BCD, %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cmpl</a:t>
            </a:r>
            <a:r>
              <a:rPr lang="en-US" dirty="0">
                <a:latin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</a:rPr>
              <a:t>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setg</a:t>
            </a:r>
            <a:r>
              <a:rPr lang="en-US" dirty="0">
                <a:latin typeface="Consolas" panose="020B0609020204030204" pitchFamily="49" charset="0"/>
              </a:rPr>
              <a:t> %al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D4513-2484-4265-879B-61608773F5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is the final value of %al?</a:t>
            </a:r>
          </a:p>
          <a:p>
            <a:pPr lvl="1"/>
            <a:r>
              <a:rPr lang="en-US" dirty="0"/>
              <a:t>0000 0001</a:t>
            </a:r>
          </a:p>
          <a:p>
            <a:endParaRPr lang="en-US" dirty="0"/>
          </a:p>
          <a:p>
            <a:r>
              <a:rPr lang="en-US" dirty="0"/>
              <a:t>What is the final value of %</a:t>
            </a:r>
            <a:r>
              <a:rPr lang="en-US" dirty="0" err="1"/>
              <a:t>eax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0xAB</a:t>
            </a:r>
            <a:r>
              <a:rPr lang="en-US" b="1" dirty="0">
                <a:solidFill>
                  <a:srgbClr val="FF0000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79880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A0FA-D95A-4E20-B1E1-BBA0B32F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98AD4-AAA8-4182-B33C-C8DCA9A87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61659"/>
            <a:ext cx="5181600" cy="51683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compound(int x, int y, int *z)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if(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_____</a:t>
            </a:r>
            <a:r>
              <a:rPr lang="en-US" sz="22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if (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_____</a:t>
            </a:r>
            <a:r>
              <a:rPr lang="en-US" sz="22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    x = 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_____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else if(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_____</a:t>
            </a:r>
            <a:r>
              <a:rPr lang="en-US" sz="22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    y = 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_____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else{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    y = 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_____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return x + y;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8F463-BACA-4975-A825-2A186E992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78296"/>
            <a:ext cx="5181600" cy="58986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compound: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cmpl</a:t>
            </a:r>
            <a:r>
              <a:rPr lang="en-US" sz="1800" dirty="0">
                <a:latin typeface="Consolas" panose="020B0609020204030204" pitchFamily="49" charset="0"/>
              </a:rPr>
              <a:t>    %</a:t>
            </a:r>
            <a:r>
              <a:rPr lang="en-US" sz="1800" dirty="0" err="1">
                <a:latin typeface="Consolas" panose="020B0609020204030204" pitchFamily="49" charset="0"/>
              </a:rPr>
              <a:t>esi</a:t>
            </a:r>
            <a:r>
              <a:rPr lang="en-US" sz="1800" dirty="0">
                <a:latin typeface="Consolas" panose="020B0609020204030204" pitchFamily="49" charset="0"/>
              </a:rPr>
              <a:t>, %</a:t>
            </a:r>
            <a:r>
              <a:rPr lang="en-US" sz="1800" dirty="0" err="1">
                <a:latin typeface="Consolas" panose="020B0609020204030204" pitchFamily="49" charset="0"/>
              </a:rPr>
              <a:t>edi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jle</a:t>
            </a:r>
            <a:r>
              <a:rPr lang="en-US" sz="1800" dirty="0">
                <a:latin typeface="Consolas" panose="020B0609020204030204" pitchFamily="49" charset="0"/>
              </a:rPr>
              <a:t>     .L2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cmpl</a:t>
            </a:r>
            <a:r>
              <a:rPr lang="en-US" sz="1800" dirty="0">
                <a:latin typeface="Consolas" panose="020B0609020204030204" pitchFamily="49" charset="0"/>
              </a:rPr>
              <a:t>    $5, %</a:t>
            </a:r>
            <a:r>
              <a:rPr lang="en-US" sz="1800" dirty="0" err="1">
                <a:latin typeface="Consolas" panose="020B0609020204030204" pitchFamily="49" charset="0"/>
              </a:rPr>
              <a:t>esi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jle</a:t>
            </a:r>
            <a:r>
              <a:rPr lang="en-US" sz="1800" dirty="0">
                <a:latin typeface="Consolas" panose="020B0609020204030204" pitchFamily="49" charset="0"/>
              </a:rPr>
              <a:t>     .L3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addl</a:t>
            </a:r>
            <a:r>
              <a:rPr lang="en-US" sz="1800" dirty="0">
                <a:latin typeface="Consolas" panose="020B0609020204030204" pitchFamily="49" charset="0"/>
              </a:rPr>
              <a:t>    $3, %</a:t>
            </a:r>
            <a:r>
              <a:rPr lang="en-US" sz="1800" dirty="0" err="1">
                <a:latin typeface="Consolas" panose="020B0609020204030204" pitchFamily="49" charset="0"/>
              </a:rPr>
              <a:t>edi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.L2: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leal</a:t>
            </a:r>
            <a:r>
              <a:rPr lang="en-US" sz="1800" dirty="0">
                <a:latin typeface="Consolas" panose="020B0609020204030204" pitchFamily="49" charset="0"/>
              </a:rPr>
              <a:t>    (%</a:t>
            </a:r>
            <a:r>
              <a:rPr lang="en-US" sz="1800" dirty="0" err="1">
                <a:latin typeface="Consolas" panose="020B0609020204030204" pitchFamily="49" charset="0"/>
              </a:rPr>
              <a:t>rdi</a:t>
            </a:r>
            <a:r>
              <a:rPr lang="en-US" sz="1800" dirty="0">
                <a:latin typeface="Consolas" panose="020B0609020204030204" pitchFamily="49" charset="0"/>
              </a:rPr>
              <a:t>,%</a:t>
            </a:r>
            <a:r>
              <a:rPr lang="en-US" sz="1800" dirty="0" err="1">
                <a:latin typeface="Consolas" panose="020B0609020204030204" pitchFamily="49" charset="0"/>
              </a:rPr>
              <a:t>rsi</a:t>
            </a:r>
            <a:r>
              <a:rPr lang="en-US" sz="1800" dirty="0">
                <a:latin typeface="Consolas" panose="020B0609020204030204" pitchFamily="49" charset="0"/>
              </a:rPr>
              <a:t>), %</a:t>
            </a:r>
            <a:r>
              <a:rPr lang="en-US" sz="1800" dirty="0" err="1">
                <a:latin typeface="Consolas" panose="020B0609020204030204" pitchFamily="49" charset="0"/>
              </a:rPr>
              <a:t>eax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.L3: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cmpl</a:t>
            </a:r>
            <a:r>
              <a:rPr lang="en-US" sz="1800" dirty="0">
                <a:latin typeface="Consolas" panose="020B0609020204030204" pitchFamily="49" charset="0"/>
              </a:rPr>
              <a:t>    %</a:t>
            </a:r>
            <a:r>
              <a:rPr lang="en-US" sz="1800" dirty="0" err="1">
                <a:latin typeface="Consolas" panose="020B0609020204030204" pitchFamily="49" charset="0"/>
              </a:rPr>
              <a:t>esi</a:t>
            </a:r>
            <a:r>
              <a:rPr lang="en-US" sz="1800" dirty="0">
                <a:latin typeface="Consolas" panose="020B0609020204030204" pitchFamily="49" charset="0"/>
              </a:rPr>
              <a:t>, 4(%</a:t>
            </a:r>
            <a:r>
              <a:rPr lang="en-US" sz="1800" dirty="0" err="1">
                <a:latin typeface="Consolas" panose="020B0609020204030204" pitchFamily="49" charset="0"/>
              </a:rPr>
              <a:t>rdx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je      .L4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addl</a:t>
            </a:r>
            <a:r>
              <a:rPr lang="en-US" sz="1800" dirty="0">
                <a:latin typeface="Consolas" panose="020B0609020204030204" pitchFamily="49" charset="0"/>
              </a:rPr>
              <a:t>    %</a:t>
            </a:r>
            <a:r>
              <a:rPr lang="en-US" sz="1800" dirty="0" err="1">
                <a:latin typeface="Consolas" panose="020B0609020204030204" pitchFamily="49" charset="0"/>
              </a:rPr>
              <a:t>edi</a:t>
            </a:r>
            <a:r>
              <a:rPr lang="en-US" sz="1800" dirty="0">
                <a:latin typeface="Consolas" panose="020B0609020204030204" pitchFamily="49" charset="0"/>
              </a:rPr>
              <a:t>, %</a:t>
            </a:r>
            <a:r>
              <a:rPr lang="en-US" sz="1800" dirty="0" err="1">
                <a:latin typeface="Consolas" panose="020B0609020204030204" pitchFamily="49" charset="0"/>
              </a:rPr>
              <a:t>esi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jmp</a:t>
            </a:r>
            <a:r>
              <a:rPr lang="en-US" sz="1800" dirty="0">
                <a:latin typeface="Consolas" panose="020B0609020204030204" pitchFamily="49" charset="0"/>
              </a:rPr>
              <a:t>     .L2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.L4: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addl</a:t>
            </a:r>
            <a:r>
              <a:rPr lang="en-US" sz="1800" dirty="0">
                <a:latin typeface="Consolas" panose="020B0609020204030204" pitchFamily="49" charset="0"/>
              </a:rPr>
              <a:t>    $5, %</a:t>
            </a:r>
            <a:r>
              <a:rPr lang="en-US" sz="1800" dirty="0" err="1">
                <a:latin typeface="Consolas" panose="020B0609020204030204" pitchFamily="49" charset="0"/>
              </a:rPr>
              <a:t>esi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jmp</a:t>
            </a:r>
            <a:r>
              <a:rPr lang="en-US" sz="1800" dirty="0">
                <a:latin typeface="Consolas" panose="020B0609020204030204" pitchFamily="49" charset="0"/>
              </a:rPr>
              <a:t>     .L2</a:t>
            </a:r>
          </a:p>
        </p:txBody>
      </p:sp>
    </p:spTree>
    <p:extLst>
      <p:ext uri="{BB962C8B-B14F-4D97-AF65-F5344CB8AC3E}">
        <p14:creationId xmlns:p14="http://schemas.microsoft.com/office/powerpoint/2010/main" val="79389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A0FA-D95A-4E20-B1E1-BBA0B32F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98AD4-AAA8-4182-B33C-C8DCA9A87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61659"/>
            <a:ext cx="5181600" cy="51683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compound(int x, int y, int *z)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if(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x &gt; y</a:t>
            </a:r>
            <a:r>
              <a:rPr lang="en-US" sz="22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if (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y &gt; 5</a:t>
            </a:r>
            <a:r>
              <a:rPr lang="en-US" sz="22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    x = 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x + 3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else if(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y != *(z+1)</a:t>
            </a:r>
            <a:r>
              <a:rPr lang="en-US" sz="22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    y = 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y + x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else{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    y = 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y + 5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return x + y;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8F463-BACA-4975-A825-2A186E992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78296"/>
            <a:ext cx="5181600" cy="58986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compound: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cmpl</a:t>
            </a:r>
            <a:r>
              <a:rPr lang="en-US" sz="1800" dirty="0">
                <a:latin typeface="Consolas" panose="020B0609020204030204" pitchFamily="49" charset="0"/>
              </a:rPr>
              <a:t>    %</a:t>
            </a:r>
            <a:r>
              <a:rPr lang="en-US" sz="1800" dirty="0" err="1">
                <a:latin typeface="Consolas" panose="020B0609020204030204" pitchFamily="49" charset="0"/>
              </a:rPr>
              <a:t>esi</a:t>
            </a:r>
            <a:r>
              <a:rPr lang="en-US" sz="1800" dirty="0">
                <a:latin typeface="Consolas" panose="020B0609020204030204" pitchFamily="49" charset="0"/>
              </a:rPr>
              <a:t>, %</a:t>
            </a:r>
            <a:r>
              <a:rPr lang="en-US" sz="1800" dirty="0" err="1">
                <a:latin typeface="Consolas" panose="020B0609020204030204" pitchFamily="49" charset="0"/>
              </a:rPr>
              <a:t>edi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jle</a:t>
            </a:r>
            <a:r>
              <a:rPr lang="en-US" sz="1800" dirty="0">
                <a:latin typeface="Consolas" panose="020B0609020204030204" pitchFamily="49" charset="0"/>
              </a:rPr>
              <a:t>     .L2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cmpl</a:t>
            </a:r>
            <a:r>
              <a:rPr lang="en-US" sz="1800" dirty="0">
                <a:latin typeface="Consolas" panose="020B0609020204030204" pitchFamily="49" charset="0"/>
              </a:rPr>
              <a:t>    $5, %</a:t>
            </a:r>
            <a:r>
              <a:rPr lang="en-US" sz="1800" dirty="0" err="1">
                <a:latin typeface="Consolas" panose="020B0609020204030204" pitchFamily="49" charset="0"/>
              </a:rPr>
              <a:t>esi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jle</a:t>
            </a:r>
            <a:r>
              <a:rPr lang="en-US" sz="1800" dirty="0">
                <a:latin typeface="Consolas" panose="020B0609020204030204" pitchFamily="49" charset="0"/>
              </a:rPr>
              <a:t>     .L3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addl</a:t>
            </a:r>
            <a:r>
              <a:rPr lang="en-US" sz="1800" dirty="0">
                <a:latin typeface="Consolas" panose="020B0609020204030204" pitchFamily="49" charset="0"/>
              </a:rPr>
              <a:t>    $3, %</a:t>
            </a:r>
            <a:r>
              <a:rPr lang="en-US" sz="1800" dirty="0" err="1">
                <a:latin typeface="Consolas" panose="020B0609020204030204" pitchFamily="49" charset="0"/>
              </a:rPr>
              <a:t>edi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.L2: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leal</a:t>
            </a:r>
            <a:r>
              <a:rPr lang="en-US" sz="1800" dirty="0">
                <a:latin typeface="Consolas" panose="020B0609020204030204" pitchFamily="49" charset="0"/>
              </a:rPr>
              <a:t>    (%</a:t>
            </a:r>
            <a:r>
              <a:rPr lang="en-US" sz="1800" dirty="0" err="1">
                <a:latin typeface="Consolas" panose="020B0609020204030204" pitchFamily="49" charset="0"/>
              </a:rPr>
              <a:t>rdi</a:t>
            </a:r>
            <a:r>
              <a:rPr lang="en-US" sz="1800" dirty="0">
                <a:latin typeface="Consolas" panose="020B0609020204030204" pitchFamily="49" charset="0"/>
              </a:rPr>
              <a:t>,%</a:t>
            </a:r>
            <a:r>
              <a:rPr lang="en-US" sz="1800" dirty="0" err="1">
                <a:latin typeface="Consolas" panose="020B0609020204030204" pitchFamily="49" charset="0"/>
              </a:rPr>
              <a:t>rsi</a:t>
            </a:r>
            <a:r>
              <a:rPr lang="en-US" sz="1800" dirty="0">
                <a:latin typeface="Consolas" panose="020B0609020204030204" pitchFamily="49" charset="0"/>
              </a:rPr>
              <a:t>), %</a:t>
            </a:r>
            <a:r>
              <a:rPr lang="en-US" sz="1800" dirty="0" err="1">
                <a:latin typeface="Consolas" panose="020B0609020204030204" pitchFamily="49" charset="0"/>
              </a:rPr>
              <a:t>eax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.L3: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cmpl</a:t>
            </a:r>
            <a:r>
              <a:rPr lang="en-US" sz="1800" dirty="0">
                <a:latin typeface="Consolas" panose="020B0609020204030204" pitchFamily="49" charset="0"/>
              </a:rPr>
              <a:t>    %</a:t>
            </a:r>
            <a:r>
              <a:rPr lang="en-US" sz="1800" dirty="0" err="1">
                <a:latin typeface="Consolas" panose="020B0609020204030204" pitchFamily="49" charset="0"/>
              </a:rPr>
              <a:t>esi</a:t>
            </a:r>
            <a:r>
              <a:rPr lang="en-US" sz="1800" dirty="0">
                <a:latin typeface="Consolas" panose="020B0609020204030204" pitchFamily="49" charset="0"/>
              </a:rPr>
              <a:t>, 4(%</a:t>
            </a:r>
            <a:r>
              <a:rPr lang="en-US" sz="1800" dirty="0" err="1">
                <a:latin typeface="Consolas" panose="020B0609020204030204" pitchFamily="49" charset="0"/>
              </a:rPr>
              <a:t>rdx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je      .L4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addl</a:t>
            </a:r>
            <a:r>
              <a:rPr lang="en-US" sz="1800" dirty="0">
                <a:latin typeface="Consolas" panose="020B0609020204030204" pitchFamily="49" charset="0"/>
              </a:rPr>
              <a:t>    %</a:t>
            </a:r>
            <a:r>
              <a:rPr lang="en-US" sz="1800" dirty="0" err="1">
                <a:latin typeface="Consolas" panose="020B0609020204030204" pitchFamily="49" charset="0"/>
              </a:rPr>
              <a:t>edi</a:t>
            </a:r>
            <a:r>
              <a:rPr lang="en-US" sz="1800" dirty="0">
                <a:latin typeface="Consolas" panose="020B0609020204030204" pitchFamily="49" charset="0"/>
              </a:rPr>
              <a:t>, %</a:t>
            </a:r>
            <a:r>
              <a:rPr lang="en-US" sz="1800" dirty="0" err="1">
                <a:latin typeface="Consolas" panose="020B0609020204030204" pitchFamily="49" charset="0"/>
              </a:rPr>
              <a:t>esi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jmp</a:t>
            </a:r>
            <a:r>
              <a:rPr lang="en-US" sz="1800" dirty="0">
                <a:latin typeface="Consolas" panose="020B0609020204030204" pitchFamily="49" charset="0"/>
              </a:rPr>
              <a:t>     .L2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.L4: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addl</a:t>
            </a:r>
            <a:r>
              <a:rPr lang="en-US" sz="1800" dirty="0">
                <a:latin typeface="Consolas" panose="020B0609020204030204" pitchFamily="49" charset="0"/>
              </a:rPr>
              <a:t>    $5, %</a:t>
            </a:r>
            <a:r>
              <a:rPr lang="en-US" sz="1800" dirty="0" err="1">
                <a:latin typeface="Consolas" panose="020B0609020204030204" pitchFamily="49" charset="0"/>
              </a:rPr>
              <a:t>esi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jmp</a:t>
            </a:r>
            <a:r>
              <a:rPr lang="en-US" sz="1800" dirty="0">
                <a:latin typeface="Consolas" panose="020B0609020204030204" pitchFamily="49" charset="0"/>
              </a:rPr>
              <a:t>     .L2</a:t>
            </a:r>
          </a:p>
        </p:txBody>
      </p:sp>
    </p:spTree>
    <p:extLst>
      <p:ext uri="{BB962C8B-B14F-4D97-AF65-F5344CB8AC3E}">
        <p14:creationId xmlns:p14="http://schemas.microsoft.com/office/powerpoint/2010/main" val="190810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2016</Words>
  <Application>Microsoft Office PowerPoint</Application>
  <PresentationFormat>Widescreen</PresentationFormat>
  <Paragraphs>429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More x86-64, Assembly Lab</vt:lpstr>
      <vt:lpstr>Condition Codes</vt:lpstr>
      <vt:lpstr>PowerPoint Presentation</vt:lpstr>
      <vt:lpstr>PowerPoint Presentation</vt:lpstr>
      <vt:lpstr>Exercise 1</vt:lpstr>
      <vt:lpstr>Exercise 1</vt:lpstr>
      <vt:lpstr>Exercise 2</vt:lpstr>
      <vt:lpstr>Exercise 3</vt:lpstr>
      <vt:lpstr>Exercise 3</vt:lpstr>
      <vt:lpstr>Push and Pop to Memory stack</vt:lpstr>
      <vt:lpstr>Push and Pop to Memory stack</vt:lpstr>
      <vt:lpstr>Push and Pop to Memory stack</vt:lpstr>
      <vt:lpstr>PowerPoint Presentation</vt:lpstr>
      <vt:lpstr>Functions and Memory Stack</vt:lpstr>
      <vt:lpstr>Functions and Memory Stack</vt:lpstr>
      <vt:lpstr>Functions and Memory Stack</vt:lpstr>
      <vt:lpstr>Functions and Memory Stack</vt:lpstr>
      <vt:lpstr>Functions and Memory Stack</vt:lpstr>
      <vt:lpstr>Functions and Memory Stack</vt:lpstr>
      <vt:lpstr>Reverse Engineering a x86 code to C code - I</vt:lpstr>
      <vt:lpstr>Reverse Engineering a x86 code to C code - I</vt:lpstr>
      <vt:lpstr>Reverse Engineering a x86 code to C code - I</vt:lpstr>
      <vt:lpstr>Reverse Engineering a x86 code to C code - I</vt:lpstr>
      <vt:lpstr>PowerPoint Presentation</vt:lpstr>
      <vt:lpstr>PowerPoint Presentation</vt:lpstr>
      <vt:lpstr>PowerPoint Presentation</vt:lpstr>
      <vt:lpstr>Assembly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x86-64, Assembly Lab</dc:title>
  <dc:creator>Debarun Das</dc:creator>
  <cp:lastModifiedBy>Debarun Das</cp:lastModifiedBy>
  <cp:revision>63</cp:revision>
  <dcterms:created xsi:type="dcterms:W3CDTF">2021-03-04T05:38:58Z</dcterms:created>
  <dcterms:modified xsi:type="dcterms:W3CDTF">2021-03-04T23:26:19Z</dcterms:modified>
</cp:coreProperties>
</file>