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9" r:id="rId3"/>
    <p:sldId id="290" r:id="rId4"/>
    <p:sldId id="295" r:id="rId5"/>
    <p:sldId id="291" r:id="rId6"/>
    <p:sldId id="292" r:id="rId7"/>
    <p:sldId id="293" r:id="rId8"/>
    <p:sldId id="297" r:id="rId9"/>
    <p:sldId id="294" r:id="rId10"/>
    <p:sldId id="296" r:id="rId11"/>
    <p:sldId id="305" r:id="rId12"/>
    <p:sldId id="298" r:id="rId13"/>
    <p:sldId id="309" r:id="rId14"/>
    <p:sldId id="258" r:id="rId15"/>
    <p:sldId id="259" r:id="rId16"/>
    <p:sldId id="261" r:id="rId17"/>
    <p:sldId id="304" r:id="rId18"/>
    <p:sldId id="288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308" r:id="rId33"/>
    <p:sldId id="306" r:id="rId34"/>
    <p:sldId id="300" r:id="rId35"/>
    <p:sldId id="301" r:id="rId36"/>
    <p:sldId id="307" r:id="rId37"/>
    <p:sldId id="302" r:id="rId38"/>
    <p:sldId id="303" r:id="rId39"/>
    <p:sldId id="287" r:id="rId40"/>
    <p:sldId id="276" r:id="rId41"/>
    <p:sldId id="275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3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349D-FA51-4306-86E0-BEE338AB45D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336C-36EF-4494-8FB7-F8D09010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9336C-36EF-4494-8FB7-F8D09010F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3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9336C-36EF-4494-8FB7-F8D09010F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93C4-A520-4A67-912F-445402DF0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FB8D5-D8BD-44D8-B771-FF026CCE5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F5C0-FA91-4C6D-AC87-6BE2784D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B7E9-B554-437E-9A2F-E999D561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E9A5-4A46-47A7-8463-A17BC49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9179-5F4F-47AB-B181-4FFB17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AC86-7C2A-4C2C-988D-77033A230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8B95-AA98-4957-A366-F8B8FDA9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5BCB-CB11-4B28-8C84-BAF4C165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BF3F-505B-4751-91FB-FDA7EFF6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745C8-2EA3-4435-8F3A-CA70C0A67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5DEB-CE5F-4889-81CB-CE3BFD7A2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094A-B4F3-4EB6-95DE-38F5086D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2777-9294-486A-A083-F353C52A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8AB9-6376-41F0-932B-5917D2A7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42C5-5B71-4C8B-814F-DA31ACFA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5461-46A9-4A3D-B60E-3A72F705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3B97-5FCC-4BDD-99F2-8E40AA42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956A-DFF5-4FEC-9089-FBCE720C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FCDA-C1F9-4F9C-9BAC-97EDAC6E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A21E-D312-496E-9BC2-645F542D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D5441-05C1-4931-83ED-902C525E8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28F8-F370-4436-9529-CA533ACB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1E8F-E3E9-40E0-A68E-45A23FE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E19D-6E8B-4087-B586-3AEF9129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DF89-22EE-42BE-9617-754BB146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7315-0D33-4163-963A-CD29613E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9C0AB-DA52-40A8-93A5-1C998B7A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76295-53D8-47B0-BFCB-C373A38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CA12-A2E6-45F8-84E1-5C1C316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770-05F1-48EF-8A7B-8700ACB1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724D-FBFE-48BF-B534-2B8D4100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69C9-9C25-4388-866A-88F402EF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E521C-5FBA-40B7-BF80-5DAFC211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B3689-D995-48C4-BFF9-BDB709448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54BEF-429B-4292-B0E0-90FCDE174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19605-3578-44F3-A1D6-5DE8AAAE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FBF7E-D3C5-4BD1-AAF2-86DDA563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FBE36-4EE1-4C24-A358-5EA1ADEC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E32E-6EA1-4FE9-9921-64DB5C6C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85F5A-ABBC-4C35-BB19-D71853D3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66812-3F69-4EBB-AB16-4726BC08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7C143-C099-4FAA-9701-2B4FF2D7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8C2B1-F68A-406A-9BDD-FEDF7ED2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381D2-3A19-48C6-8D12-E962C11A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26E2-CE66-4F3D-8016-B8D275E5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BD5-328D-4D99-8261-A1FBA1C5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737B-36F4-447E-B0D2-44B267AF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7C23-23B3-491F-A36E-9D95FDD2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53D7E-50D9-4D78-8A3B-9852F8D5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3E5E-3E1F-4F5E-817F-5F3B682F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3769-AE43-438C-ADF8-7E5C95CB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C344-809A-46BB-8277-F08CABFA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8F015-5249-4BC3-8344-E6FC5818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D57E-2FE2-4A57-BCF4-A219B2D4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BC9EE-45AF-468D-9530-B83BCF7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09DB-6F54-4275-B417-7713575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154B-9253-4FB4-9832-6DBB5843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9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E8ACF-AD7E-4441-B013-1487EB08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1652-0635-42EE-A8E3-38A2025E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937E-DECB-476D-A905-E450DB4F3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54E1-1121-4A69-8D7B-959FA19D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170C-19AB-4D9E-84D5-48888AE42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ge-replacement-algorithms-in-operating-systems/" TargetMode="External"/><Relationship Id="rId2" Type="http://schemas.openxmlformats.org/officeDocument/2006/relationships/hyperlink" Target="https://www.geeksforgeeks.org/operating-system-allocation-fra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ic.edu/~jbell/CourseNotes/OperatingSystems/9_VirtualMemory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ultilevel-paging-in-operating-system/" TargetMode="External"/><Relationship Id="rId2" Type="http://schemas.openxmlformats.org/officeDocument/2006/relationships/hyperlink" Target="https://www.youtube.com/watch?v=2i2N_Qo_FyM&amp;list=PLEbnTDJUr_If_BnzJkkN_J0Tl3iXTL8v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vindrababuravula.com/index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3B70-4EFC-4760-9DBB-163870E2B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Exercises, 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0AAE-9CD5-4F77-AFF8-B2B65880A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BEE36-C0E5-462C-93A5-41BB13E5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5" y="1459526"/>
            <a:ext cx="9941424" cy="41422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962EB0-03E2-4DD5-9B59-DD04FB27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64" y="93962"/>
            <a:ext cx="8013569" cy="1325563"/>
          </a:xfrm>
        </p:spPr>
        <p:txBody>
          <a:bodyPr/>
          <a:lstStyle/>
          <a:p>
            <a:r>
              <a:rPr lang="en-US" dirty="0"/>
              <a:t>Exercise 3 – Try to solve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CCCA6-EB50-4B8A-88C2-2D4E45E00BE5}"/>
              </a:ext>
            </a:extLst>
          </p:cNvPr>
          <p:cNvSpPr txBox="1"/>
          <p:nvPr/>
        </p:nvSpPr>
        <p:spPr>
          <a:xfrm>
            <a:off x="10336213" y="349417"/>
            <a:ext cx="14116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Sequence of accesses</a:t>
            </a:r>
          </a:p>
          <a:p>
            <a:r>
              <a:rPr lang="en-US" dirty="0"/>
              <a:t>grid[0][0]</a:t>
            </a:r>
          </a:p>
          <a:p>
            <a:r>
              <a:rPr lang="en-US" dirty="0"/>
              <a:t>grid[0][0]</a:t>
            </a:r>
          </a:p>
          <a:p>
            <a:r>
              <a:rPr lang="en-US" dirty="0"/>
              <a:t>grid[0][1]</a:t>
            </a:r>
          </a:p>
          <a:p>
            <a:r>
              <a:rPr lang="en-US" dirty="0"/>
              <a:t>grid[0][1]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grid[15][14]</a:t>
            </a:r>
          </a:p>
          <a:p>
            <a:r>
              <a:rPr lang="en-US" dirty="0"/>
              <a:t>grid[15][14]</a:t>
            </a:r>
          </a:p>
          <a:p>
            <a:r>
              <a:rPr lang="en-US" dirty="0"/>
              <a:t>grid[15][15]</a:t>
            </a:r>
          </a:p>
          <a:p>
            <a:r>
              <a:rPr lang="en-US" dirty="0"/>
              <a:t>grid[15][15]</a:t>
            </a:r>
          </a:p>
          <a:p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FA65121-B4A1-499F-912B-CBA4778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135962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BEE36-C0E5-462C-93A5-41BB13E5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5" y="1459526"/>
            <a:ext cx="9941424" cy="4142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1F5D7-E79F-4885-9C1D-0CA168F69A5C}"/>
              </a:ext>
            </a:extLst>
          </p:cNvPr>
          <p:cNvSpPr txBox="1"/>
          <p:nvPr/>
        </p:nvSpPr>
        <p:spPr>
          <a:xfrm>
            <a:off x="6392275" y="3649600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FAA14-70AE-4F52-94A6-889D37498C47}"/>
              </a:ext>
            </a:extLst>
          </p:cNvPr>
          <p:cNvSpPr txBox="1"/>
          <p:nvPr/>
        </p:nvSpPr>
        <p:spPr>
          <a:xfrm>
            <a:off x="8675133" y="4065893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18F2-70B4-4D6A-B59C-70A1F295270F}"/>
              </a:ext>
            </a:extLst>
          </p:cNvPr>
          <p:cNvSpPr txBox="1"/>
          <p:nvPr/>
        </p:nvSpPr>
        <p:spPr>
          <a:xfrm>
            <a:off x="4689166" y="4557658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40F42-75B1-4801-BFAB-FE157D76623A}"/>
              </a:ext>
            </a:extLst>
          </p:cNvPr>
          <p:cNvSpPr txBox="1"/>
          <p:nvPr/>
        </p:nvSpPr>
        <p:spPr>
          <a:xfrm>
            <a:off x="9093422" y="5021142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962EB0-03E2-4DD5-9B59-DD04FB27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64" y="93962"/>
            <a:ext cx="8013569" cy="1325563"/>
          </a:xfrm>
        </p:spPr>
        <p:txBody>
          <a:bodyPr/>
          <a:lstStyle/>
          <a:p>
            <a:r>
              <a:rPr lang="en-US" dirty="0"/>
              <a:t>Exercise 3 – Answers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7856B35-CD4D-40D5-85D0-751ABC9A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28427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9614E-A651-49D6-BD34-30EAD437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74089-4869-436E-A323-8D63710C6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DAC6545-F1A1-492D-AAFA-C07AC3FD5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14" y="941660"/>
            <a:ext cx="9364995" cy="4836570"/>
          </a:xfrm>
        </p:spPr>
      </p:pic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94B02A-342B-446D-A40B-34FD98CE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218970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0BF2-3DD9-403D-88F2-1C6D74D0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578A-9908-4E61-8A2A-4D967D34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Size of Main Memory = 64 Bytes</a:t>
            </a:r>
          </a:p>
          <a:p>
            <a:pPr lvl="1"/>
            <a:r>
              <a:rPr lang="en-US" dirty="0"/>
              <a:t>Frame Size = 4 Bytes</a:t>
            </a:r>
          </a:p>
          <a:p>
            <a:pPr lvl="1"/>
            <a:r>
              <a:rPr lang="en-US" dirty="0"/>
              <a:t>Number of Frames = 64/4 = 16</a:t>
            </a:r>
          </a:p>
          <a:p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Size of Process = 16 Bytes</a:t>
            </a:r>
          </a:p>
          <a:p>
            <a:pPr lvl="1"/>
            <a:r>
              <a:rPr lang="en-US" dirty="0"/>
              <a:t>Page Size = 4 Bytes</a:t>
            </a:r>
          </a:p>
          <a:p>
            <a:pPr lvl="1"/>
            <a:r>
              <a:rPr lang="en-US" dirty="0"/>
              <a:t>Number of Pages = 16/4 =  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2475E09-524C-4F9A-BE73-BA9003D8A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197630"/>
              </p:ext>
            </p:extLst>
          </p:nvPr>
        </p:nvGraphicFramePr>
        <p:xfrm>
          <a:off x="7962083" y="1461078"/>
          <a:ext cx="2506146" cy="494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98306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50578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356D4CC-D575-40DD-B027-A7597A4A6BA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657323" y="2105786"/>
          <a:ext cx="2315816" cy="24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117543557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66585955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990767270"/>
                    </a:ext>
                  </a:extLst>
                </a:gridCol>
              </a:tblGrid>
              <a:tr h="644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171161-A561-45BC-95C9-DE688813DBF8}"/>
              </a:ext>
            </a:extLst>
          </p:cNvPr>
          <p:cNvSpPr txBox="1"/>
          <p:nvPr/>
        </p:nvSpPr>
        <p:spPr>
          <a:xfrm>
            <a:off x="3116309" y="1705676"/>
            <a:ext cx="139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 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7C6AC-D26F-4069-B599-1CEC7AA8F2E6}"/>
              </a:ext>
            </a:extLst>
          </p:cNvPr>
          <p:cNvSpPr txBox="1"/>
          <p:nvPr/>
        </p:nvSpPr>
        <p:spPr>
          <a:xfrm>
            <a:off x="1779367" y="2298141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FA441-3A8D-470E-8DF8-9A923F933767}"/>
              </a:ext>
            </a:extLst>
          </p:cNvPr>
          <p:cNvSpPr txBox="1"/>
          <p:nvPr/>
        </p:nvSpPr>
        <p:spPr>
          <a:xfrm>
            <a:off x="1779366" y="2937559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F4E08-BD5B-4ED7-A396-BDB1A66E7542}"/>
              </a:ext>
            </a:extLst>
          </p:cNvPr>
          <p:cNvSpPr txBox="1"/>
          <p:nvPr/>
        </p:nvSpPr>
        <p:spPr>
          <a:xfrm>
            <a:off x="1779365" y="3555123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F882D-D5EA-4D96-8572-5C3CE5BCD667}"/>
              </a:ext>
            </a:extLst>
          </p:cNvPr>
          <p:cNvSpPr txBox="1"/>
          <p:nvPr/>
        </p:nvSpPr>
        <p:spPr>
          <a:xfrm>
            <a:off x="1779364" y="41164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E7CE8-8AF3-4592-9F4D-ABE9B2732FF3}"/>
              </a:ext>
            </a:extLst>
          </p:cNvPr>
          <p:cNvGrpSpPr/>
          <p:nvPr/>
        </p:nvGrpSpPr>
        <p:grpSpPr>
          <a:xfrm>
            <a:off x="6879540" y="716216"/>
            <a:ext cx="2978697" cy="5685874"/>
            <a:chOff x="6571150" y="-149690"/>
            <a:chExt cx="2978697" cy="56858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863A2-E2A3-498A-B05A-B3DFA59BD166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39481-DCA5-40C3-9706-14C346AF9D76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AE9D8-1C4A-446F-A460-D1922EB26B6B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2777E7-4A95-45A4-B688-71A51CC8CD6A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814D7E-FBB9-4C61-BFFA-F21AE0AF7843}"/>
                </a:ext>
              </a:extLst>
            </p:cNvPr>
            <p:cNvSpPr txBox="1"/>
            <p:nvPr/>
          </p:nvSpPr>
          <p:spPr>
            <a:xfrm>
              <a:off x="6571150" y="4813093"/>
              <a:ext cx="1082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097F35-744F-4947-9961-9D04900BA02F}"/>
                </a:ext>
              </a:extLst>
            </p:cNvPr>
            <p:cNvSpPr txBox="1"/>
            <p:nvPr/>
          </p:nvSpPr>
          <p:spPr>
            <a:xfrm>
              <a:off x="6591995" y="5166852"/>
              <a:ext cx="1089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15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C22B08-41A5-4909-BDE7-89151BE330F3}"/>
                </a:ext>
              </a:extLst>
            </p:cNvPr>
            <p:cNvSpPr txBox="1"/>
            <p:nvPr/>
          </p:nvSpPr>
          <p:spPr>
            <a:xfrm>
              <a:off x="8486360" y="-149690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92E531-02C8-4AFB-97B8-106282E1ECAF}"/>
              </a:ext>
            </a:extLst>
          </p:cNvPr>
          <p:cNvSpPr txBox="1"/>
          <p:nvPr/>
        </p:nvSpPr>
        <p:spPr>
          <a:xfrm>
            <a:off x="6938063" y="2947076"/>
            <a:ext cx="10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Frame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BDF6C1-043D-4D62-9A68-264851CC524C}"/>
              </a:ext>
            </a:extLst>
          </p:cNvPr>
          <p:cNvSpPr txBox="1"/>
          <p:nvPr/>
        </p:nvSpPr>
        <p:spPr>
          <a:xfrm>
            <a:off x="6938062" y="3339774"/>
            <a:ext cx="10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Frame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10240CD-723D-4D17-94C4-21D06E886545}"/>
              </a:ext>
            </a:extLst>
          </p:cNvPr>
          <p:cNvSpPr/>
          <p:nvPr/>
        </p:nvSpPr>
        <p:spPr>
          <a:xfrm>
            <a:off x="10555357" y="2192394"/>
            <a:ext cx="238539" cy="14453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B696AA-DFB2-46B7-B7D1-887DA768C598}"/>
              </a:ext>
            </a:extLst>
          </p:cNvPr>
          <p:cNvSpPr txBox="1"/>
          <p:nvPr/>
        </p:nvSpPr>
        <p:spPr>
          <a:xfrm>
            <a:off x="10916052" y="2591892"/>
            <a:ext cx="95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P1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BE9E2B-DDD2-403C-A03F-67CA80F3E26B}"/>
              </a:ext>
            </a:extLst>
          </p:cNvPr>
          <p:cNvSpPr/>
          <p:nvPr/>
        </p:nvSpPr>
        <p:spPr>
          <a:xfrm>
            <a:off x="3913255" y="2805707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D1CA12-C43B-436B-BA17-7B1C2B419B92}"/>
              </a:ext>
            </a:extLst>
          </p:cNvPr>
          <p:cNvSpPr/>
          <p:nvPr/>
        </p:nvSpPr>
        <p:spPr>
          <a:xfrm>
            <a:off x="9296137" y="2510444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71EEC-7237-4587-9BEF-DCE3B00297B1}"/>
              </a:ext>
            </a:extLst>
          </p:cNvPr>
          <p:cNvGrpSpPr/>
          <p:nvPr/>
        </p:nvGrpSpPr>
        <p:grpSpPr>
          <a:xfrm>
            <a:off x="607048" y="5095032"/>
            <a:ext cx="5018521" cy="1126119"/>
            <a:chOff x="476256" y="5087293"/>
            <a:chExt cx="5018521" cy="112611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11E85C-5813-4673-9386-D379A4445F40}"/>
                </a:ext>
              </a:extLst>
            </p:cNvPr>
            <p:cNvSpPr/>
            <p:nvPr/>
          </p:nvSpPr>
          <p:spPr>
            <a:xfrm>
              <a:off x="476256" y="5144585"/>
              <a:ext cx="1082543" cy="10688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2F3B338-9A4F-433D-9DFE-930DF594E19C}"/>
                </a:ext>
              </a:extLst>
            </p:cNvPr>
            <p:cNvCxnSpPr>
              <a:cxnSpLocks/>
            </p:cNvCxnSpPr>
            <p:nvPr/>
          </p:nvCxnSpPr>
          <p:spPr>
            <a:xfrm>
              <a:off x="1746233" y="5678998"/>
              <a:ext cx="108254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DF3B68-6C9A-4C4B-A047-E06434F2E15C}"/>
                </a:ext>
              </a:extLst>
            </p:cNvPr>
            <p:cNvSpPr txBox="1"/>
            <p:nvPr/>
          </p:nvSpPr>
          <p:spPr>
            <a:xfrm>
              <a:off x="1717422" y="5087293"/>
              <a:ext cx="1082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 of </a:t>
              </a:r>
              <a:r>
                <a:rPr lang="en-US" b="1" dirty="0"/>
                <a:t>B6</a:t>
              </a:r>
            </a:p>
            <a:p>
              <a:r>
                <a:rPr lang="en-US" b="1" dirty="0"/>
                <a:t>= 0110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7AE992-114D-41AB-B003-D9B6632229A2}"/>
                </a:ext>
              </a:extLst>
            </p:cNvPr>
            <p:cNvSpPr/>
            <p:nvPr/>
          </p:nvSpPr>
          <p:spPr>
            <a:xfrm>
              <a:off x="2889525" y="5277678"/>
              <a:ext cx="1262269" cy="8547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MMU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E27E7DF-A1EC-40AE-88E7-DF51488ABB83}"/>
                </a:ext>
              </a:extLst>
            </p:cNvPr>
            <p:cNvCxnSpPr>
              <a:cxnSpLocks/>
            </p:cNvCxnSpPr>
            <p:nvPr/>
          </p:nvCxnSpPr>
          <p:spPr>
            <a:xfrm>
              <a:off x="4371575" y="5678997"/>
              <a:ext cx="108254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8F5EA0-08D6-48B6-96BD-1A46AADACBAA}"/>
                </a:ext>
              </a:extLst>
            </p:cNvPr>
            <p:cNvSpPr txBox="1"/>
            <p:nvPr/>
          </p:nvSpPr>
          <p:spPr>
            <a:xfrm>
              <a:off x="4330914" y="5277678"/>
              <a:ext cx="1163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 of </a:t>
              </a:r>
              <a:r>
                <a:rPr lang="en-US" b="1" dirty="0"/>
                <a:t>B14</a:t>
              </a:r>
              <a:endParaRPr lang="en-US" dirty="0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F051A61B-F6D6-4DA1-93F3-B6D9BD3A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42" y="57501"/>
            <a:ext cx="4946374" cy="1325563"/>
          </a:xfrm>
        </p:spPr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3DA655-FCE9-4719-A63D-2F8119884FD5}"/>
              </a:ext>
            </a:extLst>
          </p:cNvPr>
          <p:cNvSpPr txBox="1"/>
          <p:nvPr/>
        </p:nvSpPr>
        <p:spPr>
          <a:xfrm>
            <a:off x="4106931" y="486503"/>
            <a:ext cx="391367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the MMU get the Physical address of B14 in Main Memory?!!</a:t>
            </a:r>
          </a:p>
        </p:txBody>
      </p:sp>
    </p:spTree>
    <p:extLst>
      <p:ext uri="{BB962C8B-B14F-4D97-AF65-F5344CB8AC3E}">
        <p14:creationId xmlns:p14="http://schemas.microsoft.com/office/powerpoint/2010/main" val="221149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2475E09-524C-4F9A-BE73-BA9003D8A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618040"/>
              </p:ext>
            </p:extLst>
          </p:nvPr>
        </p:nvGraphicFramePr>
        <p:xfrm>
          <a:off x="8360423" y="737565"/>
          <a:ext cx="2506146" cy="494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98306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50578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E2901F0-5F80-4789-B3B7-87B786D58F68}"/>
              </a:ext>
            </a:extLst>
          </p:cNvPr>
          <p:cNvGrpSpPr/>
          <p:nvPr/>
        </p:nvGrpSpPr>
        <p:grpSpPr>
          <a:xfrm>
            <a:off x="7277880" y="-7297"/>
            <a:ext cx="4990669" cy="5685874"/>
            <a:chOff x="6879540" y="716216"/>
            <a:chExt cx="4990669" cy="56858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3AC74CD-A02C-4ACC-97F3-76FB4ECCE65E}"/>
                </a:ext>
              </a:extLst>
            </p:cNvPr>
            <p:cNvGrpSpPr/>
            <p:nvPr/>
          </p:nvGrpSpPr>
          <p:grpSpPr>
            <a:xfrm>
              <a:off x="6879540" y="716216"/>
              <a:ext cx="2978697" cy="5685874"/>
              <a:chOff x="6879540" y="716216"/>
              <a:chExt cx="2978697" cy="568587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FDE7CE8-8AF3-4592-9F4D-ABE9B2732FF3}"/>
                  </a:ext>
                </a:extLst>
              </p:cNvPr>
              <p:cNvGrpSpPr/>
              <p:nvPr/>
            </p:nvGrpSpPr>
            <p:grpSpPr>
              <a:xfrm>
                <a:off x="6879540" y="716216"/>
                <a:ext cx="2978697" cy="5685874"/>
                <a:chOff x="6571150" y="-149690"/>
                <a:chExt cx="2978697" cy="5685874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B863A2-E2A3-498A-B05A-B3DFA59BD166}"/>
                    </a:ext>
                  </a:extLst>
                </p:cNvPr>
                <p:cNvSpPr txBox="1"/>
                <p:nvPr/>
              </p:nvSpPr>
              <p:spPr>
                <a:xfrm>
                  <a:off x="6728791" y="595172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0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139481-DCA5-40C3-9706-14C346AF9D76}"/>
                    </a:ext>
                  </a:extLst>
                </p:cNvPr>
                <p:cNvSpPr txBox="1"/>
                <p:nvPr/>
              </p:nvSpPr>
              <p:spPr>
                <a:xfrm>
                  <a:off x="6728791" y="964504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1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CAE9D8-1C4A-446F-A460-D1922EB26B6B}"/>
                    </a:ext>
                  </a:extLst>
                </p:cNvPr>
                <p:cNvSpPr txBox="1"/>
                <p:nvPr/>
              </p:nvSpPr>
              <p:spPr>
                <a:xfrm>
                  <a:off x="6728791" y="1326488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2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82777E7-4A95-45A4-B688-71A51CC8CD6A}"/>
                    </a:ext>
                  </a:extLst>
                </p:cNvPr>
                <p:cNvSpPr txBox="1"/>
                <p:nvPr/>
              </p:nvSpPr>
              <p:spPr>
                <a:xfrm>
                  <a:off x="6728791" y="1688472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3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814D7E-FBB9-4C61-BFFA-F21AE0AF7843}"/>
                    </a:ext>
                  </a:extLst>
                </p:cNvPr>
                <p:cNvSpPr txBox="1"/>
                <p:nvPr/>
              </p:nvSpPr>
              <p:spPr>
                <a:xfrm>
                  <a:off x="6571150" y="4813093"/>
                  <a:ext cx="1082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14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8097F35-744F-4947-9961-9D04900BA02F}"/>
                    </a:ext>
                  </a:extLst>
                </p:cNvPr>
                <p:cNvSpPr txBox="1"/>
                <p:nvPr/>
              </p:nvSpPr>
              <p:spPr>
                <a:xfrm>
                  <a:off x="6591995" y="5166852"/>
                  <a:ext cx="1089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15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C22B08-41A5-4909-BDE7-89151BE330F3}"/>
                    </a:ext>
                  </a:extLst>
                </p:cNvPr>
                <p:cNvSpPr txBox="1"/>
                <p:nvPr/>
              </p:nvSpPr>
              <p:spPr>
                <a:xfrm>
                  <a:off x="8486360" y="-149690"/>
                  <a:ext cx="10634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Main Memory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92E531-02C8-4AFB-97B8-106282E1ECAF}"/>
                  </a:ext>
                </a:extLst>
              </p:cNvPr>
              <p:cNvSpPr txBox="1"/>
              <p:nvPr/>
            </p:nvSpPr>
            <p:spPr>
              <a:xfrm>
                <a:off x="6938063" y="2947076"/>
                <a:ext cx="1082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 Frame 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BDF6C1-043D-4D62-9A68-264851CC524C}"/>
                  </a:ext>
                </a:extLst>
              </p:cNvPr>
              <p:cNvSpPr txBox="1"/>
              <p:nvPr/>
            </p:nvSpPr>
            <p:spPr>
              <a:xfrm>
                <a:off x="6938062" y="3339774"/>
                <a:ext cx="1082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 Frame 5</a:t>
                </a:r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0240CD-723D-4D17-94C4-21D06E886545}"/>
                </a:ext>
              </a:extLst>
            </p:cNvPr>
            <p:cNvSpPr/>
            <p:nvPr/>
          </p:nvSpPr>
          <p:spPr>
            <a:xfrm>
              <a:off x="10555357" y="2192394"/>
              <a:ext cx="238539" cy="144532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B696AA-DFB2-46B7-B7D1-887DA768C598}"/>
                </a:ext>
              </a:extLst>
            </p:cNvPr>
            <p:cNvSpPr txBox="1"/>
            <p:nvPr/>
          </p:nvSpPr>
          <p:spPr>
            <a:xfrm>
              <a:off x="10916052" y="2591892"/>
              <a:ext cx="954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P1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DD1CA12-C43B-436B-BA17-7B1C2B419B92}"/>
              </a:ext>
            </a:extLst>
          </p:cNvPr>
          <p:cNvSpPr/>
          <p:nvPr/>
        </p:nvSpPr>
        <p:spPr>
          <a:xfrm>
            <a:off x="9613496" y="1786931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00EC68C0-0A89-421F-B4DD-B0D0077AC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252349"/>
              </p:ext>
            </p:extLst>
          </p:nvPr>
        </p:nvGraphicFramePr>
        <p:xfrm>
          <a:off x="1144540" y="3739329"/>
          <a:ext cx="2315816" cy="24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6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36" name="Table 16">
            <a:extLst>
              <a:ext uri="{FF2B5EF4-FFF2-40B4-BE49-F238E27FC236}">
                <a16:creationId xmlns:a16="http://schemas.microsoft.com/office/drawing/2014/main" id="{261A9914-F68C-47CA-9945-536DBAC53032}"/>
              </a:ext>
            </a:extLst>
          </p:cNvPr>
          <p:cNvGraphicFramePr>
            <a:graphicFrameLocks/>
          </p:cNvGraphicFramePr>
          <p:nvPr/>
        </p:nvGraphicFramePr>
        <p:xfrm>
          <a:off x="1138392" y="545327"/>
          <a:ext cx="2315816" cy="24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117543557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66585955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990767270"/>
                    </a:ext>
                  </a:extLst>
                </a:gridCol>
              </a:tblGrid>
              <a:tr h="644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87739026-2AB0-4268-8FF4-7CEE20BDB061}"/>
              </a:ext>
            </a:extLst>
          </p:cNvPr>
          <p:cNvGrpSpPr/>
          <p:nvPr/>
        </p:nvGrpSpPr>
        <p:grpSpPr>
          <a:xfrm>
            <a:off x="260433" y="92901"/>
            <a:ext cx="2734790" cy="2780060"/>
            <a:chOff x="1779364" y="1705676"/>
            <a:chExt cx="2734790" cy="278006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0C236A-6117-4E2C-8E56-61196D7858AF}"/>
                </a:ext>
              </a:extLst>
            </p:cNvPr>
            <p:cNvSpPr txBox="1"/>
            <p:nvPr/>
          </p:nvSpPr>
          <p:spPr>
            <a:xfrm>
              <a:off x="3116309" y="1705676"/>
              <a:ext cx="1397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Process P1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E379AD-273B-4D7B-A727-9F97CF2D9E9E}"/>
                </a:ext>
              </a:extLst>
            </p:cNvPr>
            <p:cNvSpPr txBox="1"/>
            <p:nvPr/>
          </p:nvSpPr>
          <p:spPr>
            <a:xfrm>
              <a:off x="1779367" y="2298141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8A1062-69E9-40B0-A792-B77F3A1FCBE0}"/>
                </a:ext>
              </a:extLst>
            </p:cNvPr>
            <p:cNvSpPr txBox="1"/>
            <p:nvPr/>
          </p:nvSpPr>
          <p:spPr>
            <a:xfrm>
              <a:off x="1779366" y="293755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2689BC-355B-4E9A-A91A-BB50885F09F7}"/>
                </a:ext>
              </a:extLst>
            </p:cNvPr>
            <p:cNvSpPr txBox="1"/>
            <p:nvPr/>
          </p:nvSpPr>
          <p:spPr>
            <a:xfrm>
              <a:off x="1779365" y="3555123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BAD1A7-F0C5-4ADA-B75B-AE548691FA9D}"/>
                </a:ext>
              </a:extLst>
            </p:cNvPr>
            <p:cNvSpPr txBox="1"/>
            <p:nvPr/>
          </p:nvSpPr>
          <p:spPr>
            <a:xfrm>
              <a:off x="1779364" y="411640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3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D0285E3-A7FE-43E6-B532-EF7F54555BD3}"/>
              </a:ext>
            </a:extLst>
          </p:cNvPr>
          <p:cNvSpPr/>
          <p:nvPr/>
        </p:nvSpPr>
        <p:spPr>
          <a:xfrm>
            <a:off x="2413974" y="1197856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591911-208F-4423-A571-6E3E54C01453}"/>
              </a:ext>
            </a:extLst>
          </p:cNvPr>
          <p:cNvGrpSpPr/>
          <p:nvPr/>
        </p:nvGrpSpPr>
        <p:grpSpPr>
          <a:xfrm>
            <a:off x="260433" y="3276767"/>
            <a:ext cx="3831512" cy="2779336"/>
            <a:chOff x="1108235" y="3366012"/>
            <a:chExt cx="3831512" cy="277933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B6EBD9-882F-4DA1-9E01-B7FD485B2AA8}"/>
                </a:ext>
              </a:extLst>
            </p:cNvPr>
            <p:cNvSpPr txBox="1"/>
            <p:nvPr/>
          </p:nvSpPr>
          <p:spPr>
            <a:xfrm>
              <a:off x="1913020" y="3366012"/>
              <a:ext cx="3026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Page Table of </a:t>
              </a:r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Process P1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1574BA-D3AD-4EFB-B9F2-E15C5D854910}"/>
                </a:ext>
              </a:extLst>
            </p:cNvPr>
            <p:cNvSpPr txBox="1"/>
            <p:nvPr/>
          </p:nvSpPr>
          <p:spPr>
            <a:xfrm>
              <a:off x="1148718" y="3983576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25F258-C184-4D65-B16D-AE7EE0E50860}"/>
                </a:ext>
              </a:extLst>
            </p:cNvPr>
            <p:cNvSpPr txBox="1"/>
            <p:nvPr/>
          </p:nvSpPr>
          <p:spPr>
            <a:xfrm>
              <a:off x="1138392" y="4542081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2E8AF3-79FE-4A7C-B662-1E0A8EBBA5FA}"/>
                </a:ext>
              </a:extLst>
            </p:cNvPr>
            <p:cNvSpPr txBox="1"/>
            <p:nvPr/>
          </p:nvSpPr>
          <p:spPr>
            <a:xfrm>
              <a:off x="1111310" y="515845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1498FC-8BC4-479B-BF8D-6A2921DC07CA}"/>
                </a:ext>
              </a:extLst>
            </p:cNvPr>
            <p:cNvSpPr txBox="1"/>
            <p:nvPr/>
          </p:nvSpPr>
          <p:spPr>
            <a:xfrm>
              <a:off x="1108235" y="5776016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29FF51-477B-4DCC-AC63-4EA9A686E039}"/>
              </a:ext>
            </a:extLst>
          </p:cNvPr>
          <p:cNvGrpSpPr/>
          <p:nvPr/>
        </p:nvGrpSpPr>
        <p:grpSpPr>
          <a:xfrm>
            <a:off x="4374954" y="1213507"/>
            <a:ext cx="2204749" cy="3743857"/>
            <a:chOff x="970956" y="-1332681"/>
            <a:chExt cx="1816143" cy="523764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0DEE90-D666-4C7B-B433-CB966AEB1521}"/>
                </a:ext>
              </a:extLst>
            </p:cNvPr>
            <p:cNvCxnSpPr>
              <a:cxnSpLocks/>
            </p:cNvCxnSpPr>
            <p:nvPr/>
          </p:nvCxnSpPr>
          <p:spPr>
            <a:xfrm>
              <a:off x="1581357" y="-1231772"/>
              <a:ext cx="0" cy="1624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1F6D42-8712-43EB-A978-55026CFB67C5}"/>
                </a:ext>
              </a:extLst>
            </p:cNvPr>
            <p:cNvSpPr txBox="1"/>
            <p:nvPr/>
          </p:nvSpPr>
          <p:spPr>
            <a:xfrm>
              <a:off x="1704076" y="-1332681"/>
              <a:ext cx="1083023" cy="107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VA of </a:t>
              </a:r>
              <a:r>
                <a:rPr lang="en-US" sz="2200" b="1" dirty="0"/>
                <a:t>B6</a:t>
              </a:r>
            </a:p>
            <a:p>
              <a:r>
                <a:rPr lang="en-US" sz="2200" b="1" dirty="0"/>
                <a:t>= </a:t>
              </a:r>
              <a:r>
                <a:rPr lang="en-US" sz="2200" b="1" dirty="0">
                  <a:highlight>
                    <a:srgbClr val="00FF00"/>
                  </a:highlight>
                </a:rPr>
                <a:t>01</a:t>
              </a:r>
              <a:r>
                <a:rPr lang="en-US" sz="2200" b="1" dirty="0">
                  <a:highlight>
                    <a:srgbClr val="FFFF00"/>
                  </a:highlight>
                </a:rPr>
                <a:t>10</a:t>
              </a:r>
              <a:endParaRPr lang="en-US" sz="2200" dirty="0">
                <a:highlight>
                  <a:srgbClr val="FFFF00"/>
                </a:highligh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0C2D53-D01E-4D6E-BA73-9C94E41FE82A}"/>
                </a:ext>
              </a:extLst>
            </p:cNvPr>
            <p:cNvSpPr/>
            <p:nvPr/>
          </p:nvSpPr>
          <p:spPr>
            <a:xfrm>
              <a:off x="970956" y="654516"/>
              <a:ext cx="1262269" cy="8547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MMU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30B96B-9692-4E05-8A96-EECC0D7B3A40}"/>
                </a:ext>
              </a:extLst>
            </p:cNvPr>
            <p:cNvCxnSpPr>
              <a:cxnSpLocks/>
            </p:cNvCxnSpPr>
            <p:nvPr/>
          </p:nvCxnSpPr>
          <p:spPr>
            <a:xfrm>
              <a:off x="1581357" y="1638886"/>
              <a:ext cx="0" cy="1560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F1D3F2-2FCD-40B5-894D-5F25AA8049A9}"/>
                </a:ext>
              </a:extLst>
            </p:cNvPr>
            <p:cNvSpPr txBox="1"/>
            <p:nvPr/>
          </p:nvSpPr>
          <p:spPr>
            <a:xfrm>
              <a:off x="1174115" y="3302155"/>
              <a:ext cx="1163863" cy="6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PA of </a:t>
              </a:r>
              <a:r>
                <a:rPr lang="en-US" sz="2200" b="1" dirty="0"/>
                <a:t>B14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58FF5582-6D04-4BF2-B5DE-6E103DB71AAC}"/>
              </a:ext>
            </a:extLst>
          </p:cNvPr>
          <p:cNvSpPr/>
          <p:nvPr/>
        </p:nvSpPr>
        <p:spPr>
          <a:xfrm>
            <a:off x="4684764" y="416298"/>
            <a:ext cx="869884" cy="774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0DF6B-ABA3-4B14-9EB1-FE62ED648B53}"/>
              </a:ext>
            </a:extLst>
          </p:cNvPr>
          <p:cNvSpPr txBox="1"/>
          <p:nvPr/>
        </p:nvSpPr>
        <p:spPr>
          <a:xfrm>
            <a:off x="5866051" y="6062795"/>
            <a:ext cx="504368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How many bits is the Physical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0D79E-43AF-4DF1-A8D2-228E940EAADA}"/>
              </a:ext>
            </a:extLst>
          </p:cNvPr>
          <p:cNvSpPr txBox="1"/>
          <p:nvPr/>
        </p:nvSpPr>
        <p:spPr>
          <a:xfrm>
            <a:off x="4541956" y="4903329"/>
            <a:ext cx="153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</a:t>
            </a:r>
            <a:r>
              <a:rPr lang="en-US" sz="2200" b="1" dirty="0">
                <a:highlight>
                  <a:srgbClr val="FF0000"/>
                </a:highlight>
              </a:rPr>
              <a:t>0011</a:t>
            </a:r>
            <a:r>
              <a:rPr lang="en-US" sz="2200" b="1" dirty="0">
                <a:highlight>
                  <a:srgbClr val="FFFF00"/>
                </a:highlight>
              </a:rPr>
              <a:t>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B0604-4D5F-4655-BE1C-E409FDB5351D}"/>
              </a:ext>
            </a:extLst>
          </p:cNvPr>
          <p:cNvCxnSpPr>
            <a:cxnSpLocks/>
          </p:cNvCxnSpPr>
          <p:nvPr/>
        </p:nvCxnSpPr>
        <p:spPr>
          <a:xfrm flipH="1" flipV="1">
            <a:off x="2743201" y="1476230"/>
            <a:ext cx="3179121" cy="17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C044A4-A060-4009-BD9B-FFC16F888D86}"/>
              </a:ext>
            </a:extLst>
          </p:cNvPr>
          <p:cNvGrpSpPr/>
          <p:nvPr/>
        </p:nvGrpSpPr>
        <p:grpSpPr>
          <a:xfrm>
            <a:off x="699414" y="1694116"/>
            <a:ext cx="4955951" cy="545145"/>
            <a:chOff x="699414" y="1694116"/>
            <a:chExt cx="4955951" cy="545145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FCBF4D4-BCDE-4F16-AB14-2D86D92132A6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H="1" flipV="1">
              <a:off x="699414" y="1694116"/>
              <a:ext cx="4855234" cy="545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9FAD3C-00CE-4BE5-B4F9-185126A990D0}"/>
                </a:ext>
              </a:extLst>
            </p:cNvPr>
            <p:cNvCxnSpPr/>
            <p:nvPr/>
          </p:nvCxnSpPr>
          <p:spPr>
            <a:xfrm flipH="1">
              <a:off x="5554648" y="1940558"/>
              <a:ext cx="100717" cy="295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0DC0F9-D910-4B9E-8464-8685B8D8AD27}"/>
              </a:ext>
            </a:extLst>
          </p:cNvPr>
          <p:cNvCxnSpPr/>
          <p:nvPr/>
        </p:nvCxnSpPr>
        <p:spPr>
          <a:xfrm flipV="1">
            <a:off x="5554648" y="2127014"/>
            <a:ext cx="4170185" cy="299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732BD6-7E92-4A97-97A9-C1003CB91446}"/>
              </a:ext>
            </a:extLst>
          </p:cNvPr>
          <p:cNvGrpSpPr/>
          <p:nvPr/>
        </p:nvGrpSpPr>
        <p:grpSpPr>
          <a:xfrm>
            <a:off x="5104637" y="2127015"/>
            <a:ext cx="2535103" cy="3551562"/>
            <a:chOff x="5104637" y="2127015"/>
            <a:chExt cx="2535103" cy="355156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6466363-8173-4C5F-A35B-979E2A61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276" y="2127015"/>
              <a:ext cx="2005464" cy="3517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4E4582-1345-4DFB-94E0-DC98AD9F95E5}"/>
                </a:ext>
              </a:extLst>
            </p:cNvPr>
            <p:cNvCxnSpPr/>
            <p:nvPr/>
          </p:nvCxnSpPr>
          <p:spPr>
            <a:xfrm>
              <a:off x="5104637" y="5308825"/>
              <a:ext cx="537139" cy="369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16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D72A-B650-4799-BC46-68BB885B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9AC0-27AA-4D24-ACD8-A98EDA5E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refer to the following links to know more about virtual memory, how frames are allocated to processes and about the page replacement policies.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Allocation of frames in Operating Systems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Page Replacement Algorithms in Operating Systems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3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146B-766A-4EFD-AC56-13D30748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Byte Conversions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8C55A-47A2-4FD6-9CA3-614DE8CF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468" y="2069952"/>
                <a:ext cx="3007936" cy="2256951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8C55A-47A2-4FD6-9CA3-614DE8CF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68" y="2069952"/>
                <a:ext cx="3007936" cy="2256951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C09D3-FA29-4E5C-AA46-1082B923D41B}"/>
                  </a:ext>
                </a:extLst>
              </p:cNvPr>
              <p:cNvSpPr txBox="1"/>
              <p:nvPr/>
            </p:nvSpPr>
            <p:spPr>
              <a:xfrm>
                <a:off x="5817124" y="2711076"/>
                <a:ext cx="5536676" cy="16158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b="1" u="sng" dirty="0"/>
                  <a:t>Example: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=16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C09D3-FA29-4E5C-AA46-1082B923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24" y="2711076"/>
                <a:ext cx="5536676" cy="1615827"/>
              </a:xfrm>
              <a:prstGeom prst="rect">
                <a:avLst/>
              </a:prstGeom>
              <a:blipFill>
                <a:blip r:embed="rId3"/>
                <a:stretch>
                  <a:fillRect l="-1647" t="-26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2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3156-C034-486A-90F9-F3605A49E9C3}"/>
              </a:ext>
            </a:extLst>
          </p:cNvPr>
          <p:cNvSpPr txBox="1"/>
          <p:nvPr/>
        </p:nvSpPr>
        <p:spPr>
          <a:xfrm>
            <a:off x="3907734" y="3282818"/>
            <a:ext cx="4224131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PA?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VA?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9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F662315-55AE-4028-AEA4-B8181118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8" y="155924"/>
            <a:ext cx="6345470" cy="6575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1F564-7063-4B6C-9BE9-05AA772AFD40}"/>
              </a:ext>
            </a:extLst>
          </p:cNvPr>
          <p:cNvSpPr txBox="1"/>
          <p:nvPr/>
        </p:nvSpPr>
        <p:spPr>
          <a:xfrm>
            <a:off x="6014301" y="1441498"/>
            <a:ext cx="59954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reads</a:t>
            </a:r>
            <a:r>
              <a:rPr lang="en-US" sz="24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</a:t>
            </a:r>
            <a:r>
              <a:rPr lang="en-US" sz="2400" b="0" i="0" u="none" strike="noStrike" baseline="0" dirty="0"/>
              <a:t>reads that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</a:t>
            </a:r>
            <a:r>
              <a:rPr lang="en-US" sz="2400" b="0" i="0" u="none" strike="noStrike" baseline="0" dirty="0"/>
              <a:t> in the cache?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 rate</a:t>
            </a:r>
            <a:r>
              <a:rPr lang="en-US" sz="24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increasing the Cache size </a:t>
            </a:r>
            <a:r>
              <a:rPr lang="en-US" sz="2400" dirty="0"/>
              <a:t>improve the performance?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increasing the Block size </a:t>
            </a:r>
            <a:r>
              <a:rPr lang="en-US" sz="2400" dirty="0"/>
              <a:t>improve performance?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828CDB-F11C-477C-88A4-DABA4ACF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138" y="0"/>
            <a:ext cx="2628874" cy="1325563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40A17-758C-46AC-96D3-D8BA0AC7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358742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3156-C034-486A-90F9-F3605A49E9C3}"/>
              </a:ext>
            </a:extLst>
          </p:cNvPr>
          <p:cNvSpPr txBox="1"/>
          <p:nvPr/>
        </p:nvSpPr>
        <p:spPr>
          <a:xfrm>
            <a:off x="3907734" y="3282818"/>
            <a:ext cx="422413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the page offset?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12 bits</a:t>
            </a:r>
          </a:p>
        </p:txBody>
      </p:sp>
    </p:spTree>
    <p:extLst>
      <p:ext uri="{BB962C8B-B14F-4D97-AF65-F5344CB8AC3E}">
        <p14:creationId xmlns:p14="http://schemas.microsoft.com/office/powerpoint/2010/main" val="9313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/>
              <p:nvPr/>
            </p:nvSpPr>
            <p:spPr>
              <a:xfrm>
                <a:off x="3907734" y="3282818"/>
                <a:ext cx="4500770" cy="3221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VAS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Page Size = 4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for the page number?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(17 – 12) bits = 5 bits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Pages?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/>
                  <a:t>= 32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34" y="3282818"/>
                <a:ext cx="4500770" cy="3221075"/>
              </a:xfrm>
              <a:prstGeom prst="rect">
                <a:avLst/>
              </a:prstGeom>
              <a:blipFill>
                <a:blip r:embed="rId2"/>
                <a:stretch>
                  <a:fillRect l="-1351" t="-1132" b="-3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/>
              <p:nvPr/>
            </p:nvSpPr>
            <p:spPr>
              <a:xfrm>
                <a:off x="3907734" y="3282818"/>
                <a:ext cx="4500770" cy="3143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VAS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Page Size = 4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for the Frame number?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(17 – 12) bits = 5 bits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Frames?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/>
                  <a:t>= 32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34" y="3282818"/>
                <a:ext cx="4500770" cy="3143168"/>
              </a:xfrm>
              <a:prstGeom prst="rect">
                <a:avLst/>
              </a:prstGeom>
              <a:blipFill>
                <a:blip r:embed="rId2"/>
                <a:stretch>
                  <a:fillRect l="-1351" t="-1161" b="-29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3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3156-C034-486A-90F9-F3605A49E9C3}"/>
              </a:ext>
            </a:extLst>
          </p:cNvPr>
          <p:cNvSpPr txBox="1"/>
          <p:nvPr/>
        </p:nvSpPr>
        <p:spPr>
          <a:xfrm>
            <a:off x="3142421" y="3590931"/>
            <a:ext cx="495797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a Page Table Entry (PTE)?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5 bits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5C3F5-D45C-4129-BF40-056A0DFC4A24}"/>
              </a:ext>
            </a:extLst>
          </p:cNvPr>
          <p:cNvSpPr txBox="1"/>
          <p:nvPr/>
        </p:nvSpPr>
        <p:spPr>
          <a:xfrm>
            <a:off x="9640957" y="4711434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1308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/>
              <p:nvPr/>
            </p:nvSpPr>
            <p:spPr>
              <a:xfrm>
                <a:off x="1232452" y="3590931"/>
                <a:ext cx="7712765" cy="21275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VAS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Page Size = 4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What is the Size of the Page Table?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(Number of Pages * Size of a Page Table Entry)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∗5</m:t>
                    </m:r>
                  </m:oMath>
                </a14:m>
                <a:r>
                  <a:rPr lang="en-US" sz="2200" dirty="0"/>
                  <a:t> bits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2" y="3590931"/>
                <a:ext cx="7712765" cy="2127505"/>
              </a:xfrm>
              <a:prstGeom prst="rect">
                <a:avLst/>
              </a:prstGeom>
              <a:blipFill>
                <a:blip r:embed="rId2"/>
                <a:stretch>
                  <a:fillRect l="-789" t="-1709" b="-4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15C3F5-D45C-4129-BF40-056A0DFC4A24}"/>
              </a:ext>
            </a:extLst>
          </p:cNvPr>
          <p:cNvSpPr txBox="1"/>
          <p:nvPr/>
        </p:nvSpPr>
        <p:spPr>
          <a:xfrm>
            <a:off x="9640957" y="4711434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850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81AD18C-73A0-4710-8142-5B50CB7EFA9B}"/>
              </a:ext>
            </a:extLst>
          </p:cNvPr>
          <p:cNvSpPr/>
          <p:nvPr/>
        </p:nvSpPr>
        <p:spPr>
          <a:xfrm>
            <a:off x="4515678" y="3212106"/>
            <a:ext cx="1580322" cy="65973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C4DD9E-D111-4F1F-AFBA-B8F896079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689432"/>
              </p:ext>
            </p:extLst>
          </p:nvPr>
        </p:nvGraphicFramePr>
        <p:xfrm>
          <a:off x="268356" y="3212106"/>
          <a:ext cx="11360427" cy="2265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134">
                  <a:extLst>
                    <a:ext uri="{9D8B030D-6E8A-4147-A177-3AD203B41FA5}">
                      <a16:colId xmlns:a16="http://schemas.microsoft.com/office/drawing/2014/main" val="147347919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2816305034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980607760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819838108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2319061637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501331804"/>
                    </a:ext>
                  </a:extLst>
                </a:gridCol>
                <a:gridCol w="1135049">
                  <a:extLst>
                    <a:ext uri="{9D8B030D-6E8A-4147-A177-3AD203B41FA5}">
                      <a16:colId xmlns:a16="http://schemas.microsoft.com/office/drawing/2014/main" val="614328245"/>
                    </a:ext>
                  </a:extLst>
                </a:gridCol>
                <a:gridCol w="1107219">
                  <a:extLst>
                    <a:ext uri="{9D8B030D-6E8A-4147-A177-3AD203B41FA5}">
                      <a16:colId xmlns:a16="http://schemas.microsoft.com/office/drawing/2014/main" val="274554816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16620463"/>
                    </a:ext>
                  </a:extLst>
                </a:gridCol>
                <a:gridCol w="1270221">
                  <a:extLst>
                    <a:ext uri="{9D8B030D-6E8A-4147-A177-3AD203B41FA5}">
                      <a16:colId xmlns:a16="http://schemas.microsoft.com/office/drawing/2014/main" val="5567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Virtual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Physical Pages(or frames)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  <a:r>
                        <a:rPr lang="en-US" b="1" baseline="30000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of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5615"/>
                  </a:ext>
                </a:extLst>
              </a:tr>
              <a:tr h="10765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72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E7B54D-53B4-4055-830B-F92EABA1FB12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205954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B37F67-18D2-4E37-86CC-4697988E3535}"/>
              </a:ext>
            </a:extLst>
          </p:cNvPr>
          <p:cNvSpPr/>
          <p:nvPr/>
        </p:nvSpPr>
        <p:spPr>
          <a:xfrm>
            <a:off x="1186069" y="2506428"/>
            <a:ext cx="1580322" cy="65973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3465412"/>
                  </p:ext>
                </p:extLst>
              </p:nvPr>
            </p:nvGraphicFramePr>
            <p:xfrm>
              <a:off x="268356" y="2587928"/>
              <a:ext cx="11360427" cy="22652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Physical Pages (or Frames)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3465412"/>
                  </p:ext>
                </p:extLst>
              </p:nvPr>
            </p:nvGraphicFramePr>
            <p:xfrm>
              <a:off x="268356" y="2587928"/>
              <a:ext cx="11360427" cy="22652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Physical Pages (or Frames)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113559" r="-514130" b="-1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3D8A331-FD1E-457D-8CB5-C95AC85E8E01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188379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6815126"/>
                  </p:ext>
                </p:extLst>
              </p:nvPr>
            </p:nvGraphicFramePr>
            <p:xfrm>
              <a:off x="268356" y="2587928"/>
              <a:ext cx="1136042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6815126"/>
                  </p:ext>
                </p:extLst>
              </p:nvPr>
            </p:nvGraphicFramePr>
            <p:xfrm>
              <a:off x="268356" y="2587928"/>
              <a:ext cx="1136042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64315" r="-514130" b="-6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C2132-9650-444D-AFEA-BAD1E84B6C37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465618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9544176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9544176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46828" r="-514130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977DC8-F12A-46B6-BFAB-0B5A68236E4F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1412451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3175532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3175532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46828" r="-514130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624" t="-46828" r="-309677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8199FE-D125-4FDF-806A-CEC9F8790728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38406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0D44-2736-4A4E-ACD3-F4EA7DAF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19363"/>
          </a:xfrm>
        </p:spPr>
        <p:txBody>
          <a:bodyPr/>
          <a:lstStyle/>
          <a:p>
            <a:r>
              <a:rPr lang="en-US" dirty="0"/>
              <a:t>Visualize the Cache and Main Memory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908B7B-2D1A-49FB-AF6B-83AC6CAB0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991791"/>
              </p:ext>
            </p:extLst>
          </p:nvPr>
        </p:nvGraphicFramePr>
        <p:xfrm>
          <a:off x="961978" y="1942965"/>
          <a:ext cx="2186157" cy="432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157">
                  <a:extLst>
                    <a:ext uri="{9D8B030D-6E8A-4147-A177-3AD203B41FA5}">
                      <a16:colId xmlns:a16="http://schemas.microsoft.com/office/drawing/2014/main" val="90589628"/>
                    </a:ext>
                  </a:extLst>
                </a:gridCol>
              </a:tblGrid>
              <a:tr h="7148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84609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88113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389761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371458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63,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6602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B0C746-E3DD-4AF5-8F57-41E85E0E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88179"/>
              </p:ext>
            </p:extLst>
          </p:nvPr>
        </p:nvGraphicFramePr>
        <p:xfrm>
          <a:off x="7235181" y="1308068"/>
          <a:ext cx="3897198" cy="4488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8599">
                  <a:extLst>
                    <a:ext uri="{9D8B030D-6E8A-4147-A177-3AD203B41FA5}">
                      <a16:colId xmlns:a16="http://schemas.microsoft.com/office/drawing/2014/main" val="3125499020"/>
                    </a:ext>
                  </a:extLst>
                </a:gridCol>
                <a:gridCol w="1948599">
                  <a:extLst>
                    <a:ext uri="{9D8B030D-6E8A-4147-A177-3AD203B41FA5}">
                      <a16:colId xmlns:a16="http://schemas.microsoft.com/office/drawing/2014/main" val="685753913"/>
                    </a:ext>
                  </a:extLst>
                </a:gridCol>
              </a:tblGrid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845443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360780"/>
                  </a:ext>
                </a:extLst>
              </a:tr>
              <a:tr h="556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64354"/>
                  </a:ext>
                </a:extLst>
              </a:tr>
              <a:tr h="5938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27939"/>
                  </a:ext>
                </a:extLst>
              </a:tr>
              <a:tr h="538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198774"/>
                  </a:ext>
                </a:extLst>
              </a:tr>
              <a:tr h="5561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860530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09059"/>
                  </a:ext>
                </a:extLst>
              </a:tr>
              <a:tr h="48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322396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364103D9-FBF8-4FD6-8BDC-E1A3C7CF8AEB}"/>
              </a:ext>
            </a:extLst>
          </p:cNvPr>
          <p:cNvGrpSpPr/>
          <p:nvPr/>
        </p:nvGrpSpPr>
        <p:grpSpPr>
          <a:xfrm>
            <a:off x="370494" y="1435022"/>
            <a:ext cx="3921904" cy="4590366"/>
            <a:chOff x="722035" y="1574537"/>
            <a:chExt cx="3921904" cy="45903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7542DE-7CCC-4E2D-A099-5BF78E11B3E9}"/>
                </a:ext>
              </a:extLst>
            </p:cNvPr>
            <p:cNvSpPr txBox="1"/>
            <p:nvPr/>
          </p:nvSpPr>
          <p:spPr>
            <a:xfrm>
              <a:off x="1951350" y="2302869"/>
              <a:ext cx="23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0, 64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3DB29C-EA2F-4FD6-81CF-A2307461D74F}"/>
                </a:ext>
              </a:extLst>
            </p:cNvPr>
            <p:cNvSpPr txBox="1"/>
            <p:nvPr/>
          </p:nvSpPr>
          <p:spPr>
            <a:xfrm>
              <a:off x="1951350" y="3059668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1, 65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9BBE00-CFA0-4317-83FA-0F7C3AAEC6D6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2, 66</a:t>
              </a:r>
            </a:p>
            <a:p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6F89C5-0E21-4FE5-821E-58E8BF060A08}"/>
                </a:ext>
              </a:extLst>
            </p:cNvPr>
            <p:cNvGrpSpPr/>
            <p:nvPr/>
          </p:nvGrpSpPr>
          <p:grpSpPr>
            <a:xfrm>
              <a:off x="722035" y="1574537"/>
              <a:ext cx="3921904" cy="4590366"/>
              <a:chOff x="722035" y="1574537"/>
              <a:chExt cx="3921904" cy="459036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667260-7E44-426C-98A4-23FA357B2AAD}"/>
                  </a:ext>
                </a:extLst>
              </p:cNvPr>
              <p:cNvGrpSpPr/>
              <p:nvPr/>
            </p:nvGrpSpPr>
            <p:grpSpPr>
              <a:xfrm>
                <a:off x="722035" y="1574537"/>
                <a:ext cx="2399257" cy="4590366"/>
                <a:chOff x="659876" y="1997428"/>
                <a:chExt cx="2399257" cy="4590366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575E699-C2FD-42C0-9D5E-904C6520AC83}"/>
                    </a:ext>
                  </a:extLst>
                </p:cNvPr>
                <p:cNvSpPr txBox="1"/>
                <p:nvPr/>
              </p:nvSpPr>
              <p:spPr>
                <a:xfrm>
                  <a:off x="1390589" y="1997428"/>
                  <a:ext cx="16685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Cache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9099E0A-6404-49D6-8F9C-B778ED83637B}"/>
                    </a:ext>
                  </a:extLst>
                </p:cNvPr>
                <p:cNvSpPr txBox="1"/>
                <p:nvPr/>
              </p:nvSpPr>
              <p:spPr>
                <a:xfrm>
                  <a:off x="659876" y="2617476"/>
                  <a:ext cx="575035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1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2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63</a:t>
                  </a:r>
                </a:p>
              </p:txBody>
            </p:sp>
          </p:grp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32863047-FADA-4E0A-932E-EB98156E450C}"/>
                  </a:ext>
                </a:extLst>
              </p:cNvPr>
              <p:cNvSpPr/>
              <p:nvPr/>
            </p:nvSpPr>
            <p:spPr>
              <a:xfrm>
                <a:off x="3629279" y="2082507"/>
                <a:ext cx="230660" cy="742598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CD61FF-96A9-439E-AAC6-E8B622C880D3}"/>
                  </a:ext>
                </a:extLst>
              </p:cNvPr>
              <p:cNvSpPr txBox="1"/>
              <p:nvPr/>
            </p:nvSpPr>
            <p:spPr>
              <a:xfrm>
                <a:off x="3993490" y="2271652"/>
                <a:ext cx="650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16 B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D47F79-B042-4D8E-A76A-D47788FA6AE1}"/>
              </a:ext>
            </a:extLst>
          </p:cNvPr>
          <p:cNvGrpSpPr/>
          <p:nvPr/>
        </p:nvGrpSpPr>
        <p:grpSpPr>
          <a:xfrm>
            <a:off x="6751314" y="731323"/>
            <a:ext cx="5335787" cy="4385050"/>
            <a:chOff x="6524756" y="1749814"/>
            <a:chExt cx="5335787" cy="43850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B1E8F3-9755-46F1-8D4F-113D3F0E8BE3}"/>
                </a:ext>
              </a:extLst>
            </p:cNvPr>
            <p:cNvSpPr txBox="1"/>
            <p:nvPr/>
          </p:nvSpPr>
          <p:spPr>
            <a:xfrm>
              <a:off x="7822087" y="1749814"/>
              <a:ext cx="222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Main Memory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BFDE90-388D-4F37-B60C-6976B3443EC5}"/>
                </a:ext>
              </a:extLst>
            </p:cNvPr>
            <p:cNvSpPr txBox="1"/>
            <p:nvPr/>
          </p:nvSpPr>
          <p:spPr>
            <a:xfrm>
              <a:off x="6524756" y="2441545"/>
              <a:ext cx="65044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64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127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3120A699-5D46-485C-9A3F-374D8EB7E873}"/>
                </a:ext>
              </a:extLst>
            </p:cNvPr>
            <p:cNvSpPr/>
            <p:nvPr/>
          </p:nvSpPr>
          <p:spPr>
            <a:xfrm>
              <a:off x="10948841" y="2356701"/>
              <a:ext cx="259313" cy="48116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199F2F-134A-427C-AB27-625E0B1962B3}"/>
                </a:ext>
              </a:extLst>
            </p:cNvPr>
            <p:cNvSpPr txBox="1"/>
            <p:nvPr/>
          </p:nvSpPr>
          <p:spPr>
            <a:xfrm>
              <a:off x="11208154" y="2412616"/>
              <a:ext cx="65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242424-2D66-4B82-87EB-BB074D178864}"/>
              </a:ext>
            </a:extLst>
          </p:cNvPr>
          <p:cNvSpPr txBox="1"/>
          <p:nvPr/>
        </p:nvSpPr>
        <p:spPr>
          <a:xfrm>
            <a:off x="4227084" y="1105280"/>
            <a:ext cx="2235097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Sequence of accesses</a:t>
            </a:r>
          </a:p>
          <a:p>
            <a:r>
              <a:rPr lang="en-US" dirty="0">
                <a:solidFill>
                  <a:srgbClr val="FF0000"/>
                </a:solidFill>
              </a:rPr>
              <a:t>//1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grid[15][14]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grid[15][15]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>
                <a:solidFill>
                  <a:srgbClr val="FF0000"/>
                </a:solidFill>
              </a:rPr>
              <a:t>//2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188FDA-BC8B-4AE5-82BD-AC2DF7DB6BF8}"/>
              </a:ext>
            </a:extLst>
          </p:cNvPr>
          <p:cNvSpPr txBox="1"/>
          <p:nvPr/>
        </p:nvSpPr>
        <p:spPr>
          <a:xfrm>
            <a:off x="7021234" y="6121188"/>
            <a:ext cx="2151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50% MISS RATE</a:t>
            </a:r>
          </a:p>
        </p:txBody>
      </p:sp>
    </p:spTree>
    <p:extLst>
      <p:ext uri="{BB962C8B-B14F-4D97-AF65-F5344CB8AC3E}">
        <p14:creationId xmlns:p14="http://schemas.microsoft.com/office/powerpoint/2010/main" val="14687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618013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(20−10)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618013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46828" r="-514130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624" t="-46828" r="-309677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E4C572-6C3C-4A14-8FB6-B4E8FBECC90A}"/>
              </a:ext>
            </a:extLst>
          </p:cNvPr>
          <p:cNvSpPr txBox="1"/>
          <p:nvPr/>
        </p:nvSpPr>
        <p:spPr>
          <a:xfrm>
            <a:off x="9481931" y="228600"/>
            <a:ext cx="214685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92412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3123419"/>
                  </p:ext>
                </p:extLst>
              </p:nvPr>
            </p:nvGraphicFramePr>
            <p:xfrm>
              <a:off x="178904" y="2548172"/>
              <a:ext cx="11678480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522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6900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3604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66826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38217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305783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(20−10)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r>
                            <a:rPr lang="en-US" b="1" baseline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bits</a:t>
                          </a:r>
                          <a:endParaRPr lang="en-US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3123419"/>
                  </p:ext>
                </p:extLst>
              </p:nvPr>
            </p:nvGraphicFramePr>
            <p:xfrm>
              <a:off x="178904" y="2548172"/>
              <a:ext cx="11678480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522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6900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3604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66826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38217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305783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58" t="-46828" r="-514815" b="-4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667" t="-46828" r="-308333" b="-4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262" t="-46828" r="-935" b="-4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9FA16A-60E9-453F-9B13-54C434250312}"/>
              </a:ext>
            </a:extLst>
          </p:cNvPr>
          <p:cNvSpPr txBox="1"/>
          <p:nvPr/>
        </p:nvSpPr>
        <p:spPr>
          <a:xfrm>
            <a:off x="9481931" y="228600"/>
            <a:ext cx="214685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244102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756D9-DC32-4A9D-810C-9A429917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E6FAD-1F64-4F71-991A-65BF4E121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5CF9DA-21EE-474D-9F66-F0030FC3E1A6}"/>
              </a:ext>
            </a:extLst>
          </p:cNvPr>
          <p:cNvSpPr/>
          <p:nvPr/>
        </p:nvSpPr>
        <p:spPr>
          <a:xfrm>
            <a:off x="7079530" y="1179964"/>
            <a:ext cx="4166644" cy="5098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D86A14-B328-45EC-9E03-E83079954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68418"/>
              </p:ext>
            </p:extLst>
          </p:nvPr>
        </p:nvGraphicFramePr>
        <p:xfrm>
          <a:off x="339363" y="983616"/>
          <a:ext cx="4166650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325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2083325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659E67-63A7-4A06-B2B8-384B4EACECA2}"/>
              </a:ext>
            </a:extLst>
          </p:cNvPr>
          <p:cNvSpPr txBox="1"/>
          <p:nvPr/>
        </p:nvSpPr>
        <p:spPr>
          <a:xfrm>
            <a:off x="1640265" y="504536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FF97C-A9E3-40BD-809E-26986C0716FD}"/>
              </a:ext>
            </a:extLst>
          </p:cNvPr>
          <p:cNvCxnSpPr/>
          <p:nvPr/>
        </p:nvCxnSpPr>
        <p:spPr>
          <a:xfrm>
            <a:off x="2073897" y="1574276"/>
            <a:ext cx="0" cy="895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5DD79D-EDF3-4BC2-B536-397F122FBEFB}"/>
              </a:ext>
            </a:extLst>
          </p:cNvPr>
          <p:cNvSpPr/>
          <p:nvPr/>
        </p:nvSpPr>
        <p:spPr>
          <a:xfrm>
            <a:off x="1060515" y="2667786"/>
            <a:ext cx="2026763" cy="11217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MMU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B198D6-B016-416F-A25E-D5BD248FB23F}"/>
              </a:ext>
            </a:extLst>
          </p:cNvPr>
          <p:cNvGrpSpPr/>
          <p:nvPr/>
        </p:nvGrpSpPr>
        <p:grpSpPr>
          <a:xfrm>
            <a:off x="3435286" y="2651960"/>
            <a:ext cx="3919979" cy="382629"/>
            <a:chOff x="3435286" y="2651960"/>
            <a:chExt cx="3919979" cy="38262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A63F0B-90BF-4E95-B567-620A0400A15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286" y="3034589"/>
              <a:ext cx="39199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CC74-8F79-4899-8C5F-3D9264643C55}"/>
                </a:ext>
              </a:extLst>
            </p:cNvPr>
            <p:cNvSpPr txBox="1"/>
            <p:nvPr/>
          </p:nvSpPr>
          <p:spPr>
            <a:xfrm>
              <a:off x="4656056" y="2651960"/>
              <a:ext cx="688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A12E4EA-5AFF-4F04-B3B4-F64D1D38F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8671"/>
              </p:ext>
            </p:extLst>
          </p:nvPr>
        </p:nvGraphicFramePr>
        <p:xfrm>
          <a:off x="8404521" y="2469823"/>
          <a:ext cx="2026764" cy="1784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764">
                  <a:extLst>
                    <a:ext uri="{9D8B030D-6E8A-4147-A177-3AD203B41FA5}">
                      <a16:colId xmlns:a16="http://schemas.microsoft.com/office/drawing/2014/main" val="3071772653"/>
                    </a:ext>
                  </a:extLst>
                </a:gridCol>
              </a:tblGrid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236098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35488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371590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85867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808C4FB-0F6E-4823-B332-6E4620058C42}"/>
              </a:ext>
            </a:extLst>
          </p:cNvPr>
          <p:cNvGrpSpPr/>
          <p:nvPr/>
        </p:nvGrpSpPr>
        <p:grpSpPr>
          <a:xfrm>
            <a:off x="7513689" y="2062784"/>
            <a:ext cx="2493387" cy="2188457"/>
            <a:chOff x="7513689" y="2062784"/>
            <a:chExt cx="2493387" cy="21884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FBE201-6765-40CB-AA4A-14E416F8AA3B}"/>
                </a:ext>
              </a:extLst>
            </p:cNvPr>
            <p:cNvSpPr txBox="1"/>
            <p:nvPr/>
          </p:nvSpPr>
          <p:spPr>
            <a:xfrm>
              <a:off x="8828729" y="2062784"/>
              <a:ext cx="1178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Table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E78F47-6568-46D5-B322-EE72C8C090A4}"/>
                </a:ext>
              </a:extLst>
            </p:cNvPr>
            <p:cNvSpPr txBox="1"/>
            <p:nvPr/>
          </p:nvSpPr>
          <p:spPr>
            <a:xfrm>
              <a:off x="7513689" y="2483120"/>
              <a:ext cx="81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415BA4-E4E6-4A4D-AE4E-8EE8F195178B}"/>
                </a:ext>
              </a:extLst>
            </p:cNvPr>
            <p:cNvSpPr txBox="1"/>
            <p:nvPr/>
          </p:nvSpPr>
          <p:spPr>
            <a:xfrm>
              <a:off x="7513689" y="2849923"/>
              <a:ext cx="81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63A326-7D51-4124-A196-F03DC7A8CB4F}"/>
                </a:ext>
              </a:extLst>
            </p:cNvPr>
            <p:cNvSpPr txBox="1"/>
            <p:nvPr/>
          </p:nvSpPr>
          <p:spPr>
            <a:xfrm>
              <a:off x="7513689" y="3228681"/>
              <a:ext cx="81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 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5E4BCA-7379-4588-921B-0D946EBBC034}"/>
                </a:ext>
              </a:extLst>
            </p:cNvPr>
            <p:cNvSpPr txBox="1"/>
            <p:nvPr/>
          </p:nvSpPr>
          <p:spPr>
            <a:xfrm>
              <a:off x="7513689" y="3604910"/>
              <a:ext cx="819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49BADD-2D46-4BB3-B61D-3376E8290206}"/>
              </a:ext>
            </a:extLst>
          </p:cNvPr>
          <p:cNvGrpSpPr/>
          <p:nvPr/>
        </p:nvGrpSpPr>
        <p:grpSpPr>
          <a:xfrm>
            <a:off x="3393650" y="3181376"/>
            <a:ext cx="3904268" cy="423534"/>
            <a:chOff x="3393650" y="3181376"/>
            <a:chExt cx="3904268" cy="42353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F1EDF7-AB79-4BF1-A12B-DF1FD6DEB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650" y="3604910"/>
              <a:ext cx="390426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DF82FF-8B2C-4403-95E6-172A4B8798CC}"/>
                </a:ext>
              </a:extLst>
            </p:cNvPr>
            <p:cNvSpPr txBox="1"/>
            <p:nvPr/>
          </p:nvSpPr>
          <p:spPr>
            <a:xfrm>
              <a:off x="4655272" y="3181376"/>
              <a:ext cx="68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PPN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79E4134-2092-4412-BCAE-771BF8D9C824}"/>
              </a:ext>
            </a:extLst>
          </p:cNvPr>
          <p:cNvSpPr txBox="1"/>
          <p:nvPr/>
        </p:nvSpPr>
        <p:spPr>
          <a:xfrm>
            <a:off x="8053630" y="801207"/>
            <a:ext cx="221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Memory/Cache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FAFABF-BA4D-41FB-A5F2-54897141DDB8}"/>
              </a:ext>
            </a:extLst>
          </p:cNvPr>
          <p:cNvCxnSpPr/>
          <p:nvPr/>
        </p:nvCxnSpPr>
        <p:spPr>
          <a:xfrm>
            <a:off x="2073897" y="4026569"/>
            <a:ext cx="0" cy="895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CFF01A17-49C3-4670-B71A-ED2ED3BA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54553"/>
              </p:ext>
            </p:extLst>
          </p:nvPr>
        </p:nvGraphicFramePr>
        <p:xfrm>
          <a:off x="190105" y="5440811"/>
          <a:ext cx="4166650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325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2083325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PPN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0B3466A-DA8F-46B4-BD6F-6A216D6B9385}"/>
              </a:ext>
            </a:extLst>
          </p:cNvPr>
          <p:cNvSpPr txBox="1"/>
          <p:nvPr/>
        </p:nvSpPr>
        <p:spPr>
          <a:xfrm>
            <a:off x="1491007" y="4961731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18419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9CE600F-3FA3-4067-B255-7FD054B5A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2" y="535021"/>
            <a:ext cx="7734420" cy="564194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210D-88B4-4B1F-B59C-8F3395DB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303500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F88A9F9-69DA-487B-B180-A460D246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29" y="643466"/>
            <a:ext cx="7930342" cy="5571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94998-D32E-47FE-B889-31B17DC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2876419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F8DF79C-9492-4052-A53D-CDACACC34AC7}"/>
              </a:ext>
            </a:extLst>
          </p:cNvPr>
          <p:cNvSpPr/>
          <p:nvPr/>
        </p:nvSpPr>
        <p:spPr>
          <a:xfrm>
            <a:off x="5929439" y="1104878"/>
            <a:ext cx="5637223" cy="4213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E9FD26-0219-49A1-A4B2-9D44B9859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29767"/>
              </p:ext>
            </p:extLst>
          </p:nvPr>
        </p:nvGraphicFramePr>
        <p:xfrm>
          <a:off x="9700723" y="1918168"/>
          <a:ext cx="1592565" cy="2871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565">
                  <a:extLst>
                    <a:ext uri="{9D8B030D-6E8A-4147-A177-3AD203B41FA5}">
                      <a16:colId xmlns:a16="http://schemas.microsoft.com/office/drawing/2014/main" val="461969566"/>
                    </a:ext>
                  </a:extLst>
                </a:gridCol>
              </a:tblGrid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826468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869250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414111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900114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53316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D17435-A4D1-40E0-99A6-AB3E5489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17687"/>
              </p:ext>
            </p:extLst>
          </p:nvPr>
        </p:nvGraphicFramePr>
        <p:xfrm>
          <a:off x="8452739" y="1913536"/>
          <a:ext cx="731041" cy="2871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041">
                  <a:extLst>
                    <a:ext uri="{9D8B030D-6E8A-4147-A177-3AD203B41FA5}">
                      <a16:colId xmlns:a16="http://schemas.microsoft.com/office/drawing/2014/main" val="1591751756"/>
                    </a:ext>
                  </a:extLst>
                </a:gridCol>
              </a:tblGrid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048298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045443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077822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89109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6060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317AB-12C5-4F9E-BA00-895563313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40352"/>
              </p:ext>
            </p:extLst>
          </p:nvPr>
        </p:nvGraphicFramePr>
        <p:xfrm>
          <a:off x="7465281" y="1913536"/>
          <a:ext cx="653271" cy="2871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271">
                  <a:extLst>
                    <a:ext uri="{9D8B030D-6E8A-4147-A177-3AD203B41FA5}">
                      <a16:colId xmlns:a16="http://schemas.microsoft.com/office/drawing/2014/main" val="1591751756"/>
                    </a:ext>
                  </a:extLst>
                </a:gridCol>
              </a:tblGrid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048298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045443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077822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89109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6077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ED8BD9-BEAF-4046-B308-7E7CF1D52D5A}"/>
              </a:ext>
            </a:extLst>
          </p:cNvPr>
          <p:cNvSpPr txBox="1"/>
          <p:nvPr/>
        </p:nvSpPr>
        <p:spPr>
          <a:xfrm>
            <a:off x="7465280" y="1267204"/>
            <a:ext cx="65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7AC16-A558-4716-ABA0-827D1F3D78F3}"/>
              </a:ext>
            </a:extLst>
          </p:cNvPr>
          <p:cNvSpPr txBox="1"/>
          <p:nvPr/>
        </p:nvSpPr>
        <p:spPr>
          <a:xfrm>
            <a:off x="8360825" y="1405704"/>
            <a:ext cx="65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4BE8F8-B8BD-4C39-864E-9FC6A21B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80094"/>
              </p:ext>
            </p:extLst>
          </p:nvPr>
        </p:nvGraphicFramePr>
        <p:xfrm>
          <a:off x="6824962" y="1912129"/>
          <a:ext cx="412183" cy="287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83">
                  <a:extLst>
                    <a:ext uri="{9D8B030D-6E8A-4147-A177-3AD203B41FA5}">
                      <a16:colId xmlns:a16="http://schemas.microsoft.com/office/drawing/2014/main" val="1236550908"/>
                    </a:ext>
                  </a:extLst>
                </a:gridCol>
              </a:tblGrid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333238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072017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55976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060234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0908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27DB712-FD61-4FF4-9D60-E1AAF7DBED7A}"/>
              </a:ext>
            </a:extLst>
          </p:cNvPr>
          <p:cNvGrpSpPr/>
          <p:nvPr/>
        </p:nvGrpSpPr>
        <p:grpSpPr>
          <a:xfrm>
            <a:off x="6027454" y="1937392"/>
            <a:ext cx="860903" cy="2296916"/>
            <a:chOff x="3391785" y="1870105"/>
            <a:chExt cx="1043528" cy="2296916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8A636C01-CD49-4BA1-8D0E-8FF4FA5699A8}"/>
                </a:ext>
              </a:extLst>
            </p:cNvPr>
            <p:cNvSpPr/>
            <p:nvPr/>
          </p:nvSpPr>
          <p:spPr>
            <a:xfrm>
              <a:off x="4133655" y="1870105"/>
              <a:ext cx="301658" cy="112319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84D5F-205E-4843-A3CA-5140F7FF2332}"/>
                </a:ext>
              </a:extLst>
            </p:cNvPr>
            <p:cNvSpPr txBox="1"/>
            <p:nvPr/>
          </p:nvSpPr>
          <p:spPr>
            <a:xfrm>
              <a:off x="3401213" y="2309162"/>
              <a:ext cx="723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 0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5077EA01-247A-4E7D-8C44-2E0D89C37002}"/>
                </a:ext>
              </a:extLst>
            </p:cNvPr>
            <p:cNvSpPr/>
            <p:nvPr/>
          </p:nvSpPr>
          <p:spPr>
            <a:xfrm>
              <a:off x="4124229" y="3043826"/>
              <a:ext cx="301658" cy="112319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86108A-C747-4838-96D9-54D30236CD12}"/>
                </a:ext>
              </a:extLst>
            </p:cNvPr>
            <p:cNvSpPr txBox="1"/>
            <p:nvPr/>
          </p:nvSpPr>
          <p:spPr>
            <a:xfrm>
              <a:off x="3391785" y="3482883"/>
              <a:ext cx="723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 1</a:t>
              </a:r>
            </a:p>
          </p:txBody>
        </p:sp>
      </p:grp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8AE96634-C893-429A-AA75-0F4834BA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6000"/>
              </p:ext>
            </p:extLst>
          </p:nvPr>
        </p:nvGraphicFramePr>
        <p:xfrm>
          <a:off x="1479246" y="457132"/>
          <a:ext cx="4315361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841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1078841">
                  <a:extLst>
                    <a:ext uri="{9D8B030D-6E8A-4147-A177-3AD203B41FA5}">
                      <a16:colId xmlns:a16="http://schemas.microsoft.com/office/drawing/2014/main" val="1535010379"/>
                    </a:ext>
                  </a:extLst>
                </a:gridCol>
                <a:gridCol w="2157679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TLB Tag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TLB Index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4AD7B0B-9F1C-4BA9-B5C2-4F0BC93507AA}"/>
              </a:ext>
            </a:extLst>
          </p:cNvPr>
          <p:cNvSpPr txBox="1"/>
          <p:nvPr/>
        </p:nvSpPr>
        <p:spPr>
          <a:xfrm>
            <a:off x="2866316" y="920212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D7D1B-CCF6-4725-9C93-023D614BB7EA}"/>
              </a:ext>
            </a:extLst>
          </p:cNvPr>
          <p:cNvCxnSpPr>
            <a:cxnSpLocks/>
          </p:cNvCxnSpPr>
          <p:nvPr/>
        </p:nvCxnSpPr>
        <p:spPr>
          <a:xfrm flipH="1">
            <a:off x="3169344" y="1452441"/>
            <a:ext cx="377213" cy="10932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42AEC3-44D7-4C72-A18A-F7CBD2F54C1D}"/>
              </a:ext>
            </a:extLst>
          </p:cNvPr>
          <p:cNvSpPr/>
          <p:nvPr/>
        </p:nvSpPr>
        <p:spPr>
          <a:xfrm>
            <a:off x="1842269" y="2650874"/>
            <a:ext cx="2026763" cy="11217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MMU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E0E85-BC55-4120-B01E-22271E9C795F}"/>
              </a:ext>
            </a:extLst>
          </p:cNvPr>
          <p:cNvCxnSpPr>
            <a:cxnSpLocks/>
          </p:cNvCxnSpPr>
          <p:nvPr/>
        </p:nvCxnSpPr>
        <p:spPr>
          <a:xfrm>
            <a:off x="1413343" y="369332"/>
            <a:ext cx="2223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698759-807D-4928-B62F-6B12579D5F0C}"/>
              </a:ext>
            </a:extLst>
          </p:cNvPr>
          <p:cNvSpPr txBox="1"/>
          <p:nvPr/>
        </p:nvSpPr>
        <p:spPr>
          <a:xfrm>
            <a:off x="2283868" y="32926"/>
            <a:ext cx="58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E90CC0-C624-4FA9-82BB-8197DEB31B0E}"/>
              </a:ext>
            </a:extLst>
          </p:cNvPr>
          <p:cNvSpPr txBox="1"/>
          <p:nvPr/>
        </p:nvSpPr>
        <p:spPr>
          <a:xfrm>
            <a:off x="7196012" y="620873"/>
            <a:ext cx="298289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2-way set associative </a:t>
            </a:r>
            <a:r>
              <a:rPr lang="en-US" sz="2200" b="1" dirty="0"/>
              <a:t>TLB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32D13F-C847-4C21-8899-BE1C15421B34}"/>
              </a:ext>
            </a:extLst>
          </p:cNvPr>
          <p:cNvGrpSpPr/>
          <p:nvPr/>
        </p:nvGrpSpPr>
        <p:grpSpPr>
          <a:xfrm>
            <a:off x="4065903" y="2495120"/>
            <a:ext cx="1539835" cy="382629"/>
            <a:chOff x="3435286" y="2651960"/>
            <a:chExt cx="3919979" cy="3826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6248AA-F2DF-4FF7-A0C7-0FFBFC6E658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286" y="3034589"/>
              <a:ext cx="39199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6A6616-061A-4EFD-A154-6FD806D46EC8}"/>
                </a:ext>
              </a:extLst>
            </p:cNvPr>
            <p:cNvSpPr txBox="1"/>
            <p:nvPr/>
          </p:nvSpPr>
          <p:spPr>
            <a:xfrm>
              <a:off x="3799669" y="2651960"/>
              <a:ext cx="3341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TLB Index, Tag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16ACA4-04DE-4C5A-B69F-7708E97BFD75}"/>
              </a:ext>
            </a:extLst>
          </p:cNvPr>
          <p:cNvGrpSpPr/>
          <p:nvPr/>
        </p:nvGrpSpPr>
        <p:grpSpPr>
          <a:xfrm>
            <a:off x="4127504" y="3109162"/>
            <a:ext cx="1394061" cy="338809"/>
            <a:chOff x="3393650" y="3266101"/>
            <a:chExt cx="3904268" cy="338809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C04894F-D50F-4898-B352-211108B53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650" y="3604910"/>
              <a:ext cx="390426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D187F-0868-49E7-B5AA-5F5786B62B19}"/>
                </a:ext>
              </a:extLst>
            </p:cNvPr>
            <p:cNvSpPr txBox="1"/>
            <p:nvPr/>
          </p:nvSpPr>
          <p:spPr>
            <a:xfrm>
              <a:off x="4522198" y="3266101"/>
              <a:ext cx="1865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PPN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F6DDCD-1F67-4CAB-BD04-B8B50AEB23D8}"/>
              </a:ext>
            </a:extLst>
          </p:cNvPr>
          <p:cNvCxnSpPr>
            <a:cxnSpLocks/>
          </p:cNvCxnSpPr>
          <p:nvPr/>
        </p:nvCxnSpPr>
        <p:spPr>
          <a:xfrm>
            <a:off x="3066152" y="3904861"/>
            <a:ext cx="0" cy="895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3696B571-DA16-45FD-B657-46996A23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0684"/>
              </p:ext>
            </p:extLst>
          </p:nvPr>
        </p:nvGraphicFramePr>
        <p:xfrm>
          <a:off x="1797716" y="5209210"/>
          <a:ext cx="2543712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856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1271856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C74224F-F073-4D97-BFB2-CA38A7707F9A}"/>
              </a:ext>
            </a:extLst>
          </p:cNvPr>
          <p:cNvSpPr txBox="1"/>
          <p:nvPr/>
        </p:nvSpPr>
        <p:spPr>
          <a:xfrm>
            <a:off x="2121746" y="4839878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7D7F5B-89F4-4728-B5B1-663B0C6D409F}"/>
              </a:ext>
            </a:extLst>
          </p:cNvPr>
          <p:cNvSpPr txBox="1"/>
          <p:nvPr/>
        </p:nvSpPr>
        <p:spPr>
          <a:xfrm>
            <a:off x="9750188" y="1184567"/>
            <a:ext cx="1816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TLB HIT!!</a:t>
            </a:r>
          </a:p>
        </p:txBody>
      </p:sp>
    </p:spTree>
    <p:extLst>
      <p:ext uri="{BB962C8B-B14F-4D97-AF65-F5344CB8AC3E}">
        <p14:creationId xmlns:p14="http://schemas.microsoft.com/office/powerpoint/2010/main" val="17079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08CFD59-6F99-4AF8-BE90-4D6564D0C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2" y="339168"/>
            <a:ext cx="7933992" cy="5837796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943F-50CA-4896-86E3-C5E8337F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3319284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740C9F7-27DE-4C9A-88E6-74F28BBD1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91" y="643466"/>
            <a:ext cx="7710818" cy="5571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10E45-0E8D-4304-A088-D194F937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3643547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04C91F59-9A9D-42E1-A104-2F0EF99F1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E17A-2D91-4F1C-88A1-56CED1F2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13501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D3C2-F68A-4B48-81E1-3DF0E47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double the cache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2EEBD-1FEC-4806-9AD7-43D48E544530}"/>
              </a:ext>
            </a:extLst>
          </p:cNvPr>
          <p:cNvGrpSpPr/>
          <p:nvPr/>
        </p:nvGrpSpPr>
        <p:grpSpPr>
          <a:xfrm>
            <a:off x="1165093" y="1519831"/>
            <a:ext cx="5194563" cy="4751420"/>
            <a:chOff x="722035" y="1684844"/>
            <a:chExt cx="5194563" cy="475142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2B2DA09C-AF9C-46C4-A98C-C2F3011BA78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3695932"/>
                </p:ext>
              </p:extLst>
            </p:nvPr>
          </p:nvGraphicFramePr>
          <p:xfrm>
            <a:off x="1309540" y="2113724"/>
            <a:ext cx="3385008" cy="43225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385008">
                    <a:extLst>
                      <a:ext uri="{9D8B030D-6E8A-4147-A177-3AD203B41FA5}">
                        <a16:colId xmlns:a16="http://schemas.microsoft.com/office/drawing/2014/main" val="90589628"/>
                      </a:ext>
                    </a:extLst>
                  </a:gridCol>
                </a:tblGrid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121384609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53288113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99389761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449371458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543234685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3B3473-7F88-40B0-9E0F-0CD9F70D9594}"/>
                </a:ext>
              </a:extLst>
            </p:cNvPr>
            <p:cNvGrpSpPr/>
            <p:nvPr/>
          </p:nvGrpSpPr>
          <p:grpSpPr>
            <a:xfrm>
              <a:off x="722035" y="1684844"/>
              <a:ext cx="3176440" cy="4480059"/>
              <a:chOff x="659876" y="2107735"/>
              <a:chExt cx="3176440" cy="448005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B0DBCD-4F61-4B4E-9AB8-80AF747C88F3}"/>
                  </a:ext>
                </a:extLst>
              </p:cNvPr>
              <p:cNvSpPr txBox="1"/>
              <p:nvPr/>
            </p:nvSpPr>
            <p:spPr>
              <a:xfrm>
                <a:off x="2167772" y="2107735"/>
                <a:ext cx="1668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Cache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084C3-C344-41E2-953F-1A12D364E8D4}"/>
                  </a:ext>
                </a:extLst>
              </p:cNvPr>
              <p:cNvSpPr txBox="1"/>
              <p:nvPr/>
            </p:nvSpPr>
            <p:spPr>
              <a:xfrm>
                <a:off x="659876" y="2617476"/>
                <a:ext cx="57503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endParaRPr lang="en-US" dirty="0"/>
              </a:p>
              <a:p>
                <a:r>
                  <a:rPr lang="en-US" dirty="0"/>
                  <a:t>127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5ED88-28D2-499D-A1D1-F35E9E345F61}"/>
                </a:ext>
              </a:extLst>
            </p:cNvPr>
            <p:cNvSpPr txBox="1"/>
            <p:nvPr/>
          </p:nvSpPr>
          <p:spPr>
            <a:xfrm>
              <a:off x="1951350" y="2302869"/>
              <a:ext cx="23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EB4821-750D-43E3-9F6B-564AF2FA71CF}"/>
                </a:ext>
              </a:extLst>
            </p:cNvPr>
            <p:cNvSpPr txBox="1"/>
            <p:nvPr/>
          </p:nvSpPr>
          <p:spPr>
            <a:xfrm>
              <a:off x="1951350" y="305966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A6A59C-EF0D-4D3D-B928-4E93149B30E4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  <a:p>
              <a:endParaRPr lang="en-US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CFF0ED3-62D0-4AF2-8EC5-0ED3F65F962F}"/>
                </a:ext>
              </a:extLst>
            </p:cNvPr>
            <p:cNvSpPr/>
            <p:nvPr/>
          </p:nvSpPr>
          <p:spPr>
            <a:xfrm>
              <a:off x="4901938" y="2113724"/>
              <a:ext cx="230660" cy="74259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C03683-78F3-4314-A411-5F15D9CC18EE}"/>
                </a:ext>
              </a:extLst>
            </p:cNvPr>
            <p:cNvSpPr txBox="1"/>
            <p:nvPr/>
          </p:nvSpPr>
          <p:spPr>
            <a:xfrm>
              <a:off x="5266149" y="2302869"/>
              <a:ext cx="650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0583C5-39D7-4B1B-8A1D-F83B58F35ECF}"/>
              </a:ext>
            </a:extLst>
          </p:cNvPr>
          <p:cNvSpPr txBox="1"/>
          <p:nvPr/>
        </p:nvSpPr>
        <p:spPr>
          <a:xfrm>
            <a:off x="2394898" y="5769459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127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5CCF-9313-4521-9840-C9FC0613B83C}"/>
              </a:ext>
            </a:extLst>
          </p:cNvPr>
          <p:cNvSpPr txBox="1"/>
          <p:nvPr/>
        </p:nvSpPr>
        <p:spPr>
          <a:xfrm>
            <a:off x="7177401" y="229481"/>
            <a:ext cx="2235097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Sequence of accesses</a:t>
            </a:r>
          </a:p>
          <a:p>
            <a:r>
              <a:rPr lang="en-US" dirty="0">
                <a:solidFill>
                  <a:srgbClr val="FF0000"/>
                </a:solidFill>
              </a:rPr>
              <a:t>//1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grid[15][14]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grid[15][15]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>
                <a:solidFill>
                  <a:srgbClr val="FF0000"/>
                </a:solidFill>
              </a:rPr>
              <a:t>//2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grid[8][1]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2178C-AFBB-4A41-A362-613701B09DA2}"/>
              </a:ext>
            </a:extLst>
          </p:cNvPr>
          <p:cNvSpPr txBox="1"/>
          <p:nvPr/>
        </p:nvSpPr>
        <p:spPr>
          <a:xfrm>
            <a:off x="9797102" y="5630959"/>
            <a:ext cx="2151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25% MISS RATE</a:t>
            </a:r>
          </a:p>
        </p:txBody>
      </p:sp>
    </p:spTree>
    <p:extLst>
      <p:ext uri="{BB962C8B-B14F-4D97-AF65-F5344CB8AC3E}">
        <p14:creationId xmlns:p14="http://schemas.microsoft.com/office/powerpoint/2010/main" val="14407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84704B81-BDF9-4A16-9D7F-CB5B2675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5970"/>
            <a:ext cx="10905066" cy="35986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900FFA-B9ED-46D2-94B6-833FE6E0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Cache Tutorial</a:t>
            </a:r>
          </a:p>
        </p:txBody>
      </p:sp>
    </p:spTree>
    <p:extLst>
      <p:ext uri="{BB962C8B-B14F-4D97-AF65-F5344CB8AC3E}">
        <p14:creationId xmlns:p14="http://schemas.microsoft.com/office/powerpoint/2010/main" val="3958740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A3D9FE4-1AE6-4574-9C53-89F0A216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37" y="203048"/>
            <a:ext cx="8284620" cy="63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59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61259C0-32E6-4C95-AFA8-9C83D716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01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1150863C-863E-4FBF-AC32-4377C5B8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288235"/>
            <a:ext cx="9328083" cy="62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04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59C5321A-E4F4-4698-BAC7-38988B9E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76" y="519423"/>
            <a:ext cx="9825037" cy="5819154"/>
          </a:xfrm>
        </p:spPr>
      </p:pic>
    </p:spTree>
    <p:extLst>
      <p:ext uri="{BB962C8B-B14F-4D97-AF65-F5344CB8AC3E}">
        <p14:creationId xmlns:p14="http://schemas.microsoft.com/office/powerpoint/2010/main" val="4213691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029A06-C080-4797-9AAF-F5A65E27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9" y="455911"/>
            <a:ext cx="9147962" cy="59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86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A70AB1A-3E4C-49BE-B0F7-30C5FE8A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8" y="643466"/>
            <a:ext cx="8603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3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9857235-079A-47BB-BA21-76444F54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9" y="643466"/>
            <a:ext cx="83775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19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580BABE-6D39-4C52-9788-E5D38B7DF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03" y="643466"/>
            <a:ext cx="7987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4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 with low confidence">
            <a:extLst>
              <a:ext uri="{FF2B5EF4-FFF2-40B4-BE49-F238E27FC236}">
                <a16:creationId xmlns:a16="http://schemas.microsoft.com/office/drawing/2014/main" id="{7B8F2E0D-4169-4BEB-8494-AE84C83BE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83" y="643466"/>
            <a:ext cx="82534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8ADB4-981B-45D0-9C73-6EB61A7C1AC1}"/>
              </a:ext>
            </a:extLst>
          </p:cNvPr>
          <p:cNvSpPr txBox="1"/>
          <p:nvPr/>
        </p:nvSpPr>
        <p:spPr>
          <a:xfrm>
            <a:off x="2149312" y="1158693"/>
            <a:ext cx="79279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reads</a:t>
            </a:r>
            <a:r>
              <a:rPr lang="en-US" sz="2400" b="0" i="0" u="none" strike="noStrike" baseline="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512</a:t>
            </a:r>
            <a:endParaRPr lang="en-US" sz="24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</a:t>
            </a:r>
            <a:r>
              <a:rPr lang="en-US" sz="2400" b="0" i="0" u="none" strike="noStrike" baseline="0" dirty="0"/>
              <a:t>reads that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</a:t>
            </a:r>
            <a:r>
              <a:rPr lang="en-US" sz="2400" b="0" i="0" u="none" strike="noStrike" baseline="0" dirty="0"/>
              <a:t> in the cache?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256</a:t>
            </a:r>
            <a:endParaRPr lang="en-US" sz="24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 rate</a:t>
            </a:r>
            <a:r>
              <a:rPr lang="en-US" sz="2400" b="0" i="0" u="none" strike="noStrike" baseline="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50%</a:t>
            </a:r>
            <a:endParaRPr lang="en-US" sz="24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doubling the Cache size </a:t>
            </a:r>
            <a:r>
              <a:rPr lang="en-US" sz="2400" dirty="0"/>
              <a:t>improve the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the number of misses in this case?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128 misses for the first nested for loop sequence. 0 misses for the next nested for loop sequence.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increasing the Block size </a:t>
            </a:r>
            <a:r>
              <a:rPr lang="en-US" sz="2400" dirty="0"/>
              <a:t>improve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942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863CA17-00AB-4F1C-90F3-B0F9A2EF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8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EAF87BF-1B47-4DEF-A46A-C1D85D3FD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2" y="643466"/>
            <a:ext cx="100379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9FA4-9DE2-4E61-8D55-2D68F652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1CEB-567D-4222-92AB-6521E6AE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https://www.youtube.com/watch?v=2i2N_Qo_FyM&amp;list=PLEbnTDJUr_If_BnzJkkN_J0Tl3iXTL8vq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https://www.geeksforgeeks.org/multilevel-paging-in-operating-system/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https://ravindrababuravula.com/index.php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7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80821DC-CD2D-4FBD-91B4-5EE943E4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79" y="1676983"/>
            <a:ext cx="8585772" cy="388939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59A3B13-6E1B-4763-90E6-EAA7D030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818A-E61E-40C7-B7A8-E9271286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24969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0D44-2736-4A4E-ACD3-F4EA7DAF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Visualize the Cache and Main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76FF-03E5-462D-B2AC-481FEFCD5706}"/>
              </a:ext>
            </a:extLst>
          </p:cNvPr>
          <p:cNvSpPr txBox="1"/>
          <p:nvPr/>
        </p:nvSpPr>
        <p:spPr>
          <a:xfrm>
            <a:off x="3935152" y="1467307"/>
            <a:ext cx="222354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Sequence of accesses</a:t>
            </a:r>
          </a:p>
          <a:p>
            <a:endParaRPr lang="en-US" dirty="0"/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-&gt;miss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B42F057C-569A-43E7-8A0F-EC31C488E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31566"/>
              </p:ext>
            </p:extLst>
          </p:nvPr>
        </p:nvGraphicFramePr>
        <p:xfrm>
          <a:off x="7271895" y="1813220"/>
          <a:ext cx="3897198" cy="4488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8599">
                  <a:extLst>
                    <a:ext uri="{9D8B030D-6E8A-4147-A177-3AD203B41FA5}">
                      <a16:colId xmlns:a16="http://schemas.microsoft.com/office/drawing/2014/main" val="3125499020"/>
                    </a:ext>
                  </a:extLst>
                </a:gridCol>
                <a:gridCol w="1948599">
                  <a:extLst>
                    <a:ext uri="{9D8B030D-6E8A-4147-A177-3AD203B41FA5}">
                      <a16:colId xmlns:a16="http://schemas.microsoft.com/office/drawing/2014/main" val="685753913"/>
                    </a:ext>
                  </a:extLst>
                </a:gridCol>
              </a:tblGrid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845443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360780"/>
                  </a:ext>
                </a:extLst>
              </a:tr>
              <a:tr h="556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64354"/>
                  </a:ext>
                </a:extLst>
              </a:tr>
              <a:tr h="5938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27939"/>
                  </a:ext>
                </a:extLst>
              </a:tr>
              <a:tr h="538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198774"/>
                  </a:ext>
                </a:extLst>
              </a:tr>
              <a:tr h="5561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860530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09059"/>
                  </a:ext>
                </a:extLst>
              </a:tr>
              <a:tr h="48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322396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D96C7409-F5C7-4894-93BE-AD6EF4A117EB}"/>
              </a:ext>
            </a:extLst>
          </p:cNvPr>
          <p:cNvGrpSpPr/>
          <p:nvPr/>
        </p:nvGrpSpPr>
        <p:grpSpPr>
          <a:xfrm>
            <a:off x="6788028" y="1236475"/>
            <a:ext cx="5317031" cy="4385050"/>
            <a:chOff x="6524756" y="1749814"/>
            <a:chExt cx="5317031" cy="43850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84468F-1E77-4110-A216-4653F5B49D5C}"/>
                </a:ext>
              </a:extLst>
            </p:cNvPr>
            <p:cNvSpPr txBox="1"/>
            <p:nvPr/>
          </p:nvSpPr>
          <p:spPr>
            <a:xfrm>
              <a:off x="7822087" y="1749814"/>
              <a:ext cx="222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Main Memory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7FE6CD-4757-4762-A15E-576447877776}"/>
                </a:ext>
              </a:extLst>
            </p:cNvPr>
            <p:cNvSpPr txBox="1"/>
            <p:nvPr/>
          </p:nvSpPr>
          <p:spPr>
            <a:xfrm>
              <a:off x="6524756" y="2441545"/>
              <a:ext cx="65044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64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127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06C684D5-7313-4A9E-AC74-CFC038F46A97}"/>
                </a:ext>
              </a:extLst>
            </p:cNvPr>
            <p:cNvSpPr/>
            <p:nvPr/>
          </p:nvSpPr>
          <p:spPr>
            <a:xfrm>
              <a:off x="10941023" y="2310979"/>
              <a:ext cx="213173" cy="558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4A7D40-CB3D-4EAB-AFC3-CB20DA3A1CA9}"/>
                </a:ext>
              </a:extLst>
            </p:cNvPr>
            <p:cNvSpPr txBox="1"/>
            <p:nvPr/>
          </p:nvSpPr>
          <p:spPr>
            <a:xfrm>
              <a:off x="11189398" y="2405551"/>
              <a:ext cx="65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FA2E620A-7CD9-4F62-AD8E-FBF2482F8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59771"/>
              </p:ext>
            </p:extLst>
          </p:nvPr>
        </p:nvGraphicFramePr>
        <p:xfrm>
          <a:off x="961978" y="1942965"/>
          <a:ext cx="1821797" cy="4151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1797">
                  <a:extLst>
                    <a:ext uri="{9D8B030D-6E8A-4147-A177-3AD203B41FA5}">
                      <a16:colId xmlns:a16="http://schemas.microsoft.com/office/drawing/2014/main" val="90589628"/>
                    </a:ext>
                  </a:extLst>
                </a:gridCol>
              </a:tblGrid>
              <a:tr h="6720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84609"/>
                  </a:ext>
                </a:extLst>
              </a:tr>
              <a:tr h="6720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88113"/>
                  </a:ext>
                </a:extLst>
              </a:tr>
              <a:tr h="6720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389761"/>
                  </a:ext>
                </a:extLst>
              </a:tr>
              <a:tr h="1375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371458"/>
                  </a:ext>
                </a:extLst>
              </a:tr>
              <a:tr h="672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63,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66023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A31E239E-9AAF-48DB-B271-7001EDD0DEF2}"/>
              </a:ext>
            </a:extLst>
          </p:cNvPr>
          <p:cNvGrpSpPr/>
          <p:nvPr/>
        </p:nvGrpSpPr>
        <p:grpSpPr>
          <a:xfrm>
            <a:off x="370494" y="1435022"/>
            <a:ext cx="3305445" cy="4334182"/>
            <a:chOff x="722035" y="1574537"/>
            <a:chExt cx="4133448" cy="45903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1311B9-030B-40E3-8549-B2CB395B5611}"/>
                </a:ext>
              </a:extLst>
            </p:cNvPr>
            <p:cNvSpPr txBox="1"/>
            <p:nvPr/>
          </p:nvSpPr>
          <p:spPr>
            <a:xfrm>
              <a:off x="1951350" y="2302868"/>
              <a:ext cx="2394408" cy="39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0, 64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4E6CA8-EC73-46CC-A62B-D489BD0C2350}"/>
                </a:ext>
              </a:extLst>
            </p:cNvPr>
            <p:cNvSpPr txBox="1"/>
            <p:nvPr/>
          </p:nvSpPr>
          <p:spPr>
            <a:xfrm>
              <a:off x="1951350" y="3059668"/>
              <a:ext cx="1501809" cy="391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1, 65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DEFDFD-D5B1-4EAD-B1B0-0CE65439B3CB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2, 66</a:t>
              </a:r>
            </a:p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513C339-7429-4C02-962B-F9A41B15F27C}"/>
                </a:ext>
              </a:extLst>
            </p:cNvPr>
            <p:cNvGrpSpPr/>
            <p:nvPr/>
          </p:nvGrpSpPr>
          <p:grpSpPr>
            <a:xfrm>
              <a:off x="722035" y="1574537"/>
              <a:ext cx="4133448" cy="4590366"/>
              <a:chOff x="722035" y="1574537"/>
              <a:chExt cx="4133448" cy="459036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1359367-E92F-4963-86A8-93540CEC1C0D}"/>
                  </a:ext>
                </a:extLst>
              </p:cNvPr>
              <p:cNvGrpSpPr/>
              <p:nvPr/>
            </p:nvGrpSpPr>
            <p:grpSpPr>
              <a:xfrm>
                <a:off x="722035" y="1574537"/>
                <a:ext cx="2399257" cy="4590366"/>
                <a:chOff x="659876" y="1997428"/>
                <a:chExt cx="2399257" cy="4590366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D1A2D35-4293-4CCF-891E-6F858681E178}"/>
                    </a:ext>
                  </a:extLst>
                </p:cNvPr>
                <p:cNvSpPr txBox="1"/>
                <p:nvPr/>
              </p:nvSpPr>
              <p:spPr>
                <a:xfrm>
                  <a:off x="1390589" y="1997428"/>
                  <a:ext cx="16685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Cache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19690B6-DC15-4DC1-9F98-EC29186F8196}"/>
                    </a:ext>
                  </a:extLst>
                </p:cNvPr>
                <p:cNvSpPr txBox="1"/>
                <p:nvPr/>
              </p:nvSpPr>
              <p:spPr>
                <a:xfrm>
                  <a:off x="659876" y="2617476"/>
                  <a:ext cx="575035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1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2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63</a:t>
                  </a:r>
                </a:p>
              </p:txBody>
            </p:sp>
          </p:grp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E6285245-4B9C-44AE-8B0E-B715361B7943}"/>
                  </a:ext>
                </a:extLst>
              </p:cNvPr>
              <p:cNvSpPr/>
              <p:nvPr/>
            </p:nvSpPr>
            <p:spPr>
              <a:xfrm>
                <a:off x="3842870" y="2127151"/>
                <a:ext cx="230660" cy="742598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B06D70-3105-4E5A-B7F3-0CE7638A0CB8}"/>
                  </a:ext>
                </a:extLst>
              </p:cNvPr>
              <p:cNvSpPr txBox="1"/>
              <p:nvPr/>
            </p:nvSpPr>
            <p:spPr>
              <a:xfrm>
                <a:off x="4042099" y="2319445"/>
                <a:ext cx="813384" cy="39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16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8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D3C2-F68A-4B48-81E1-3DF0E47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double the cache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2EEBD-1FEC-4806-9AD7-43D48E544530}"/>
              </a:ext>
            </a:extLst>
          </p:cNvPr>
          <p:cNvGrpSpPr/>
          <p:nvPr/>
        </p:nvGrpSpPr>
        <p:grpSpPr>
          <a:xfrm>
            <a:off x="1165093" y="1519831"/>
            <a:ext cx="5194563" cy="4751420"/>
            <a:chOff x="722035" y="1684844"/>
            <a:chExt cx="5194563" cy="475142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2B2DA09C-AF9C-46C4-A98C-C2F3011BA78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09540" y="2113724"/>
            <a:ext cx="3385008" cy="43225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385008">
                    <a:extLst>
                      <a:ext uri="{9D8B030D-6E8A-4147-A177-3AD203B41FA5}">
                        <a16:colId xmlns:a16="http://schemas.microsoft.com/office/drawing/2014/main" val="90589628"/>
                      </a:ext>
                    </a:extLst>
                  </a:gridCol>
                </a:tblGrid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121384609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53288113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99389761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449371458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543234685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3B3473-7F88-40B0-9E0F-0CD9F70D9594}"/>
                </a:ext>
              </a:extLst>
            </p:cNvPr>
            <p:cNvGrpSpPr/>
            <p:nvPr/>
          </p:nvGrpSpPr>
          <p:grpSpPr>
            <a:xfrm>
              <a:off x="722035" y="1684844"/>
              <a:ext cx="3176440" cy="4480059"/>
              <a:chOff x="659876" y="2107735"/>
              <a:chExt cx="3176440" cy="448005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B0DBCD-4F61-4B4E-9AB8-80AF747C88F3}"/>
                  </a:ext>
                </a:extLst>
              </p:cNvPr>
              <p:cNvSpPr txBox="1"/>
              <p:nvPr/>
            </p:nvSpPr>
            <p:spPr>
              <a:xfrm>
                <a:off x="2167772" y="2107735"/>
                <a:ext cx="1668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Cache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084C3-C344-41E2-953F-1A12D364E8D4}"/>
                  </a:ext>
                </a:extLst>
              </p:cNvPr>
              <p:cNvSpPr txBox="1"/>
              <p:nvPr/>
            </p:nvSpPr>
            <p:spPr>
              <a:xfrm>
                <a:off x="659876" y="2617476"/>
                <a:ext cx="57503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endParaRPr lang="en-US" dirty="0"/>
              </a:p>
              <a:p>
                <a:r>
                  <a:rPr lang="en-US" dirty="0"/>
                  <a:t>127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5ED88-28D2-499D-A1D1-F35E9E345F61}"/>
                </a:ext>
              </a:extLst>
            </p:cNvPr>
            <p:cNvSpPr txBox="1"/>
            <p:nvPr/>
          </p:nvSpPr>
          <p:spPr>
            <a:xfrm>
              <a:off x="1951350" y="2302869"/>
              <a:ext cx="23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EB4821-750D-43E3-9F6B-564AF2FA71CF}"/>
                </a:ext>
              </a:extLst>
            </p:cNvPr>
            <p:cNvSpPr txBox="1"/>
            <p:nvPr/>
          </p:nvSpPr>
          <p:spPr>
            <a:xfrm>
              <a:off x="1951350" y="305966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A6A59C-EF0D-4D3D-B928-4E93149B30E4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  <a:p>
              <a:endParaRPr lang="en-US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CFF0ED3-62D0-4AF2-8EC5-0ED3F65F962F}"/>
                </a:ext>
              </a:extLst>
            </p:cNvPr>
            <p:cNvSpPr/>
            <p:nvPr/>
          </p:nvSpPr>
          <p:spPr>
            <a:xfrm>
              <a:off x="4901938" y="2113724"/>
              <a:ext cx="230660" cy="74259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C03683-78F3-4314-A411-5F15D9CC18EE}"/>
                </a:ext>
              </a:extLst>
            </p:cNvPr>
            <p:cNvSpPr txBox="1"/>
            <p:nvPr/>
          </p:nvSpPr>
          <p:spPr>
            <a:xfrm>
              <a:off x="5266149" y="2302869"/>
              <a:ext cx="650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0583C5-39D7-4B1B-8A1D-F83B58F35ECF}"/>
              </a:ext>
            </a:extLst>
          </p:cNvPr>
          <p:cNvSpPr txBox="1"/>
          <p:nvPr/>
        </p:nvSpPr>
        <p:spPr>
          <a:xfrm>
            <a:off x="2394898" y="5624920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127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4BA76-1FFD-42D9-A5B7-8710D2DF2406}"/>
              </a:ext>
            </a:extLst>
          </p:cNvPr>
          <p:cNvSpPr txBox="1"/>
          <p:nvPr/>
        </p:nvSpPr>
        <p:spPr>
          <a:xfrm>
            <a:off x="7950624" y="256709"/>
            <a:ext cx="2223548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Sequence of accesses</a:t>
            </a:r>
          </a:p>
          <a:p>
            <a:endParaRPr lang="en-US" dirty="0"/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 [0][2]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 [0][2]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grid[0][3]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grid[0][3]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72533-B86B-438E-9606-F29EB7A276B7}"/>
              </a:ext>
            </a:extLst>
          </p:cNvPr>
          <p:cNvSpPr txBox="1"/>
          <p:nvPr/>
        </p:nvSpPr>
        <p:spPr>
          <a:xfrm>
            <a:off x="5575656" y="5631465"/>
            <a:ext cx="2151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25% MISS RATE</a:t>
            </a:r>
          </a:p>
        </p:txBody>
      </p:sp>
    </p:spTree>
    <p:extLst>
      <p:ext uri="{BB962C8B-B14F-4D97-AF65-F5344CB8AC3E}">
        <p14:creationId xmlns:p14="http://schemas.microsoft.com/office/powerpoint/2010/main" val="4184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80821DC-CD2D-4FBD-91B4-5EE943E4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0" y="1011164"/>
            <a:ext cx="8585772" cy="38893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2B5B8-D043-4B6D-B561-7949162D5997}"/>
              </a:ext>
            </a:extLst>
          </p:cNvPr>
          <p:cNvSpPr txBox="1"/>
          <p:nvPr/>
        </p:nvSpPr>
        <p:spPr>
          <a:xfrm>
            <a:off x="5449645" y="3244334"/>
            <a:ext cx="146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4B3D6-F128-4000-8AE4-0430D0D2D657}"/>
              </a:ext>
            </a:extLst>
          </p:cNvPr>
          <p:cNvSpPr txBox="1"/>
          <p:nvPr/>
        </p:nvSpPr>
        <p:spPr>
          <a:xfrm>
            <a:off x="8031942" y="3613666"/>
            <a:ext cx="72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D4CAF-5B62-4A47-A1C6-46EFE0460D2F}"/>
              </a:ext>
            </a:extLst>
          </p:cNvPr>
          <p:cNvSpPr txBox="1"/>
          <p:nvPr/>
        </p:nvSpPr>
        <p:spPr>
          <a:xfrm>
            <a:off x="4041261" y="4081238"/>
            <a:ext cx="76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171A8-F5F5-49F0-98AB-65B21669224B}"/>
              </a:ext>
            </a:extLst>
          </p:cNvPr>
          <p:cNvSpPr txBox="1"/>
          <p:nvPr/>
        </p:nvSpPr>
        <p:spPr>
          <a:xfrm>
            <a:off x="8392365" y="4531226"/>
            <a:ext cx="76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DCDBE94D-F149-4334-9885-B0B9FD37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93A4BA-075E-48CC-A0AE-DB8E09FF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261"/>
            <a:ext cx="10515600" cy="1325563"/>
          </a:xfrm>
        </p:spPr>
        <p:txBody>
          <a:bodyPr/>
          <a:lstStyle/>
          <a:p>
            <a:r>
              <a:rPr lang="en-US" dirty="0"/>
              <a:t>Exercise 2 - Answers</a:t>
            </a:r>
          </a:p>
        </p:txBody>
      </p:sp>
    </p:spTree>
    <p:extLst>
      <p:ext uri="{BB962C8B-B14F-4D97-AF65-F5344CB8AC3E}">
        <p14:creationId xmlns:p14="http://schemas.microsoft.com/office/powerpoint/2010/main" val="1854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2471</Words>
  <Application>Microsoft Office PowerPoint</Application>
  <PresentationFormat>Widescreen</PresentationFormat>
  <Paragraphs>804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Cache Exercises, Virtual Memory</vt:lpstr>
      <vt:lpstr>Exercise 1</vt:lpstr>
      <vt:lpstr>Visualize the Cache and Main Memory</vt:lpstr>
      <vt:lpstr>If we double the cache</vt:lpstr>
      <vt:lpstr>PowerPoint Presentation</vt:lpstr>
      <vt:lpstr>Exercise 2</vt:lpstr>
      <vt:lpstr>Visualize the Cache and Main Memory</vt:lpstr>
      <vt:lpstr>If we double the cache</vt:lpstr>
      <vt:lpstr>Exercise 2 - Answers</vt:lpstr>
      <vt:lpstr>Exercise 3 – Try to solve it</vt:lpstr>
      <vt:lpstr>Exercise 3 – Answers</vt:lpstr>
      <vt:lpstr>Virtual Memory</vt:lpstr>
      <vt:lpstr>PowerPoint Presentation</vt:lpstr>
      <vt:lpstr>Consider a Scenario</vt:lpstr>
      <vt:lpstr>Paging</vt:lpstr>
      <vt:lpstr>PowerPoint Presentation</vt:lpstr>
      <vt:lpstr>Related Links</vt:lpstr>
      <vt:lpstr>Some Important Byte Conversions</vt:lpstr>
      <vt:lpstr>Exercise</vt:lpstr>
      <vt:lpstr>Exercise</vt:lpstr>
      <vt:lpstr>Exercise</vt:lpstr>
      <vt:lpstr>Exercise</vt:lpstr>
      <vt:lpstr>Exercise</vt:lpstr>
      <vt:lpstr>Exercise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TLB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Debarun Das</dc:creator>
  <cp:lastModifiedBy>Debarun Das</cp:lastModifiedBy>
  <cp:revision>136</cp:revision>
  <dcterms:created xsi:type="dcterms:W3CDTF">2021-04-08T08:58:41Z</dcterms:created>
  <dcterms:modified xsi:type="dcterms:W3CDTF">2021-04-09T19:46:56Z</dcterms:modified>
</cp:coreProperties>
</file>