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9" r:id="rId11"/>
    <p:sldId id="293" r:id="rId12"/>
    <p:sldId id="294" r:id="rId13"/>
    <p:sldId id="266" r:id="rId14"/>
    <p:sldId id="297" r:id="rId15"/>
    <p:sldId id="295" r:id="rId16"/>
    <p:sldId id="298" r:id="rId17"/>
    <p:sldId id="303" r:id="rId18"/>
    <p:sldId id="304" r:id="rId19"/>
    <p:sldId id="305" r:id="rId20"/>
    <p:sldId id="269" r:id="rId21"/>
    <p:sldId id="30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7" r:id="rId30"/>
    <p:sldId id="292" r:id="rId31"/>
    <p:sldId id="301" r:id="rId32"/>
    <p:sldId id="302" r:id="rId33"/>
    <p:sldId id="308" r:id="rId34"/>
    <p:sldId id="309" r:id="rId35"/>
    <p:sldId id="307" r:id="rId36"/>
    <p:sldId id="306" r:id="rId37"/>
    <p:sldId id="280" r:id="rId38"/>
    <p:sldId id="310" r:id="rId39"/>
    <p:sldId id="311" r:id="rId40"/>
    <p:sldId id="279" r:id="rId41"/>
    <p:sldId id="283" r:id="rId42"/>
    <p:sldId id="312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DBEF8-432F-4D3F-8846-491D006E1285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F7B0-8DCF-41DC-BD43-1383586A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61FE-5B0F-4591-8209-5A27538D5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7DB76-20C2-4866-8BA3-C92D47C3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D955-CC7E-4786-961F-26F62C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6B7D-A965-4831-A954-F3832C5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988B-C2EE-436C-935C-CD48011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037-C780-473A-AD9D-9C2732FA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7B1BC-EC7E-4236-9836-EF7CADBC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33A1-9209-465C-999D-10B318DB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B7E2-50C5-4545-941C-0632961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05A6-6AED-4910-B0EE-12D6B9D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0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96F0-0B13-440D-9349-623EBD491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A756-57DE-40A5-A2A0-D85A12D8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5A80-8045-4A6F-8BA7-284E7A1A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D4B4-CA66-455B-BBAA-E8A52648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DFA2-C085-406B-910D-C894D7CA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2754-77FC-4D6D-9230-A9569443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128B-0518-446C-AD2C-C20D7730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0D42-3352-4FEF-A981-3336F7C5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07C4-956A-4506-86E3-6FEB228A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170-F6F9-45FF-9643-EBDA3DE2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842-D47C-4380-8649-9C03953B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01A23-9BE0-48C8-88C0-9E3E8F5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DD19-0AA3-4CC9-A0D7-5A198D73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F2D4-3C11-47A3-90CB-6E65AE6A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68E3-91DC-4726-B561-1FB71051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A34-F2D3-4813-8F1C-55BF431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DC74-FD9D-485D-AFE0-33179271E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ECF3-9181-414C-B0ED-D76C2D20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C06BB-BD49-49FF-8D63-7C8FF58A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1FFAD-851A-4D08-B6B2-08BC43C4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C23C-8BCF-458D-815A-6EDADE37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362F-7493-4200-8E04-5CC18BA4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9AA4-B8FE-461B-8CAC-9516AAA0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7DD90-C054-4293-9006-D083E8B2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9AFD-783B-494F-BBD0-FF88D2067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F59B5-6910-423C-BDF5-5F406952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903DF-BC72-44B2-813E-9EE0107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B2187-B9C3-4EB9-8929-EE4CA305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0A21B-9DCF-42CB-BEA0-573A366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FC6A-E7B8-43C9-ACE9-94F1EA52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4F0BB-6136-4CA7-AA87-ADE3F5F9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BBF3-3BD0-486C-96BC-B6DB52BB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AACE-F2AE-4CEE-B0A0-BCE7D79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901B-D48B-43F4-95B6-714426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7A25-225F-4AA4-930A-BC0A33B3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61D36-F69A-406F-A402-DC69BC92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263-B8BE-437D-8D47-3BD78086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4592-8654-4DA8-B2EC-6D645A2A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D6275-8259-41DD-9297-124CFFB39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99D0E-FE57-4891-8068-04395F26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FDFA9-F33A-4365-B59C-6FEF0B6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CD97-FF99-4A49-9CBE-0BC1B072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E3AD-3A77-4E2E-B676-645252AC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4265A-9241-4CB0-B150-872C2CFB8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5381-BF56-4EC0-B629-8207006B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BE6A-0BC2-4D87-9278-04CADA68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F467-886D-4514-95D1-B41C29A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02F9-9331-423B-B185-64CB1B6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010F7-0CE7-4D75-AA37-FE8577DB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4B78-4E45-4BE1-893B-751A1319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58F0-A92F-4C68-906C-A4F758EF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3DD3-1C81-49C5-B31E-2DEF7B1DC002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C6D4-1827-4666-8999-B355C22DA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8E0C-01FC-4D67-9DA1-5DC6F530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E39B-EFBE-410A-95D7-3AE7A9E1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fbTaA-gOQ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XF-wcoeT0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9DB-D442-4621-911D-E5F7E4ACD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2AF77-4672-477C-AD48-6D89368ED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57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CF57-DE14-4063-AFB5-384689C8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(~) vs Negation(!)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0F63-12E8-4EFF-B27D-1DFCCBB0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NOT (~) takes each bit in a number and inverts it</a:t>
            </a:r>
          </a:p>
          <a:p>
            <a:pPr lvl="1"/>
            <a:r>
              <a:rPr lang="en-US" dirty="0"/>
              <a:t>~(0b001010) = 0b110101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Negation(!) operator reverses the meaning of its operand</a:t>
            </a:r>
          </a:p>
          <a:p>
            <a:pPr lvl="1"/>
            <a:r>
              <a:rPr lang="en-US" dirty="0"/>
              <a:t>!0 = 1</a:t>
            </a:r>
          </a:p>
          <a:p>
            <a:pPr lvl="1"/>
            <a:r>
              <a:rPr lang="en-US" dirty="0"/>
              <a:t>!(non-zero)= 0</a:t>
            </a:r>
          </a:p>
        </p:txBody>
      </p:sp>
    </p:spTree>
    <p:extLst>
      <p:ext uri="{BB962C8B-B14F-4D97-AF65-F5344CB8AC3E}">
        <p14:creationId xmlns:p14="http://schemas.microsoft.com/office/powerpoint/2010/main" val="32971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67027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602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040B-2989-4570-85D4-B6B01E2D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C51C4-F29B-4200-A7D7-9B8D7E36A410}"/>
              </a:ext>
            </a:extLst>
          </p:cNvPr>
          <p:cNvSpPr txBox="1"/>
          <p:nvPr/>
        </p:nvSpPr>
        <p:spPr>
          <a:xfrm>
            <a:off x="6985546" y="5560457"/>
            <a:ext cx="213029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x ^ 1</a:t>
            </a:r>
          </a:p>
          <a:p>
            <a:r>
              <a:rPr lang="en-US" dirty="0"/>
              <a:t>x = 0: 0 ^ 1 = 1 = ~x</a:t>
            </a:r>
          </a:p>
          <a:p>
            <a:r>
              <a:rPr lang="en-US" dirty="0"/>
              <a:t>x = 1: 1 ^ 1 = 0 = ~x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057CC8-1A3E-44A0-8FFE-511CD71823B9}"/>
              </a:ext>
            </a:extLst>
          </p:cNvPr>
          <p:cNvCxnSpPr>
            <a:cxnSpLocks/>
          </p:cNvCxnSpPr>
          <p:nvPr/>
        </p:nvCxnSpPr>
        <p:spPr>
          <a:xfrm>
            <a:off x="7802215" y="4550731"/>
            <a:ext cx="0" cy="913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A732E5A-546D-42B8-A5AB-4B8A2E581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91851"/>
              </p:ext>
            </p:extLst>
          </p:nvPr>
        </p:nvGraphicFramePr>
        <p:xfrm>
          <a:off x="2251214" y="2331720"/>
          <a:ext cx="768957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86">
                  <a:extLst>
                    <a:ext uri="{9D8B030D-6E8A-4147-A177-3AD203B41FA5}">
                      <a16:colId xmlns:a16="http://schemas.microsoft.com/office/drawing/2014/main" val="812887396"/>
                    </a:ext>
                  </a:extLst>
                </a:gridCol>
                <a:gridCol w="3844786">
                  <a:extLst>
                    <a:ext uri="{9D8B030D-6E8A-4147-A177-3AD203B41FA5}">
                      <a16:colId xmlns:a16="http://schemas.microsoft.com/office/drawing/2014/main" val="1784424622"/>
                    </a:ext>
                  </a:extLst>
                </a:gridCol>
              </a:tblGrid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&amp;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1288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4778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21951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x&amp;1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8358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98394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x^1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5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64EF-5FF6-45E8-A75E-DF1B1EC4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en-US" dirty="0"/>
              <a:t>Bit Masking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F6D7-8D27-4C6B-81A5-F6DD964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57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‘Using a mask, multiple bits can be set either on, off or inverted from on to off (or vice versa) in a single bitwise operation.’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B376-5C2B-493F-8FD8-F2166B3E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https://en.wikipedia.org/wiki/Mask_(computing)#:~:text=This%20can%20be%20achieved%20using,ing%20them%20with%20a%201%20.</a:t>
            </a:r>
          </a:p>
        </p:txBody>
      </p:sp>
    </p:spTree>
    <p:extLst>
      <p:ext uri="{BB962C8B-B14F-4D97-AF65-F5344CB8AC3E}">
        <p14:creationId xmlns:p14="http://schemas.microsoft.com/office/powerpoint/2010/main" val="254055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E76B-B421-46C3-9F1A-2FAE39E3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extract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extract only the last 4 LSB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503943E-C935-494E-AAD1-FAAF6386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529" y="2297061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043" t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&amp;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𝟎𝐛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D617BF-9213-46F0-92DB-551AA7BB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298DF60-5F9A-4146-BCA2-EC7F1A542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45128"/>
              </p:ext>
            </p:extLst>
          </p:nvPr>
        </p:nvGraphicFramePr>
        <p:xfrm>
          <a:off x="838200" y="4017733"/>
          <a:ext cx="469556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72678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214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FF1C1B-4FA3-47B7-981C-F424965AB34C}"/>
              </a:ext>
            </a:extLst>
          </p:cNvPr>
          <p:cNvSpPr/>
          <p:nvPr/>
        </p:nvSpPr>
        <p:spPr>
          <a:xfrm>
            <a:off x="6861312" y="4298571"/>
            <a:ext cx="4866862" cy="362881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12C-BE4C-4549-AD9C-CB5F0AD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Bits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</p:spPr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convert the last 8 bits to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98065-2115-4AEF-BB28-18FF3393F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77210"/>
              </a:xfrm>
              <a:blipFill>
                <a:blip r:embed="rId2"/>
                <a:stretch>
                  <a:fillRect l="-1043" t="-9938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CD60249-417A-43C8-8849-0EB4EC6E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5235"/>
              </p:ext>
            </p:extLst>
          </p:nvPr>
        </p:nvGraphicFramePr>
        <p:xfrm>
          <a:off x="838200" y="4017733"/>
          <a:ext cx="4695561" cy="156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043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|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AE94F4-55E0-429C-AA7D-7E873118F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B6FB2F3-1E9A-4650-8627-91F8FA52C0FE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AAF-58AB-4511-A924-9BB4D286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to toggle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binary number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𝟏𝟏𝟏𝟎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en-US" dirty="0"/>
                  <a:t>, invert/toggle the last 8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432D7-991E-4961-A1E0-C8F04BB0E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189B5A92-B632-4A25-A39E-2BC6D414B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08633"/>
              </p:ext>
            </p:extLst>
          </p:nvPr>
        </p:nvGraphicFramePr>
        <p:xfrm>
          <a:off x="838200" y="4017733"/>
          <a:ext cx="4695561" cy="120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87">
                  <a:extLst>
                    <a:ext uri="{9D8B030D-6E8A-4147-A177-3AD203B41FA5}">
                      <a16:colId xmlns:a16="http://schemas.microsoft.com/office/drawing/2014/main" val="32530966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893315712"/>
                    </a:ext>
                  </a:extLst>
                </a:gridCol>
                <a:gridCol w="1565187">
                  <a:extLst>
                    <a:ext uri="{9D8B030D-6E8A-4147-A177-3AD203B41FA5}">
                      <a16:colId xmlns:a16="http://schemas.microsoft.com/office/drawing/2014/main" val="1510259484"/>
                    </a:ext>
                  </a:extLst>
                </a:gridCol>
              </a:tblGrid>
              <a:tr h="67405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Bitwise XOR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83205"/>
                  </a:ext>
                </a:extLst>
              </a:tr>
              <a:tr h="4469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~X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572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/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 1 :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𝟏𝟏𝟎𝟎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^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𝟎𝐛𝟎𝟎𝟎𝟎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𝟏𝟏𝟏𝟏</m:t>
                    </m:r>
                  </m:oMath>
                </a14:m>
                <a:endParaRPr lang="en-US" sz="2400" b="1" dirty="0"/>
              </a:p>
              <a:p>
                <a:endParaRPr lang="en-US" sz="2400" b="1" u="sng" dirty="0"/>
              </a:p>
              <a:p>
                <a:r>
                  <a:rPr lang="en-US" sz="2400" b="1" u="sng" dirty="0"/>
                  <a:t>Result</a:t>
                </a:r>
                <a:r>
                  <a:rPr lang="en-US" sz="2400" dirty="0"/>
                  <a:t>  :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𝟎𝐛𝟏𝟎𝟎𝟎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𝟎𝟎𝟎𝟏</m:t>
                    </m:r>
                    <m:r>
                      <a:rPr lang="en-US" sz="2400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𝟎𝟏𝟎𝟎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18CE6C-D025-43D6-A5B7-80DD8CED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12" y="3846443"/>
                <a:ext cx="4866862" cy="1569660"/>
              </a:xfrm>
              <a:prstGeom prst="rect">
                <a:avLst/>
              </a:prstGeom>
              <a:blipFill>
                <a:blip r:embed="rId3"/>
                <a:stretch>
                  <a:fillRect l="-200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3F8A8F-BB69-4FBA-8E82-FBCF510BC62B}"/>
              </a:ext>
            </a:extLst>
          </p:cNvPr>
          <p:cNvSpPr/>
          <p:nvPr/>
        </p:nvSpPr>
        <p:spPr>
          <a:xfrm>
            <a:off x="6658241" y="4248617"/>
            <a:ext cx="5078896" cy="482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CC3A34-9149-4D84-83EB-BBA8AA63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22" y="258417"/>
            <a:ext cx="7810555" cy="560016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B509A-E7E2-4D16-9436-E8F7DD1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 Petrucci’s slides on “Data 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24697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8039-73CB-4F07-A0C4-D62B17EA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What is x &lt;&lt; n equivalent to?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1C719-A504-4555-8553-8BC324B7A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478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3A1334F-1CA9-4973-87B7-025F2A252786}"/>
              </a:ext>
            </a:extLst>
          </p:cNvPr>
          <p:cNvSpPr/>
          <p:nvPr/>
        </p:nvSpPr>
        <p:spPr>
          <a:xfrm>
            <a:off x="838200" y="5002761"/>
            <a:ext cx="2348060" cy="48363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E0FC-3485-4ACB-A1DE-0A4F8A0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F2D5-6E67-4AB0-90BA-D754D154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from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0001 -&gt; 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Assume x = 0011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</a:t>
            </a:r>
          </a:p>
          <a:p>
            <a:pPr lvl="1"/>
            <a:r>
              <a:rPr lang="en-US" dirty="0"/>
              <a:t>Step 1: x &lt;&lt; 4 </a:t>
            </a:r>
          </a:p>
          <a:p>
            <a:pPr lvl="2"/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0101 1</a:t>
            </a:r>
            <a:r>
              <a:rPr lang="en-US" dirty="0"/>
              <a:t>001 0001 0000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Step 2: x &gt;&gt; 11</a:t>
            </a:r>
          </a:p>
          <a:p>
            <a:pPr lvl="2"/>
            <a:r>
              <a:rPr lang="en-US" dirty="0"/>
              <a:t>x = 0000 0000 000</a:t>
            </a:r>
            <a:r>
              <a:rPr lang="en-US" dirty="0">
                <a:solidFill>
                  <a:srgbClr val="FF0000"/>
                </a:solidFill>
              </a:rPr>
              <a:t>0 1011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B1EAC-CC79-4064-9E2B-B47435F5FC6D}"/>
              </a:ext>
            </a:extLst>
          </p:cNvPr>
          <p:cNvSpPr/>
          <p:nvPr/>
        </p:nvSpPr>
        <p:spPr>
          <a:xfrm>
            <a:off x="3110059" y="1825625"/>
            <a:ext cx="6938913" cy="49336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C6E30-9B0C-4B38-A96A-8E871CA8897D}"/>
              </a:ext>
            </a:extLst>
          </p:cNvPr>
          <p:cNvSpPr/>
          <p:nvPr/>
        </p:nvSpPr>
        <p:spPr>
          <a:xfrm>
            <a:off x="1206631" y="3978111"/>
            <a:ext cx="9455084" cy="16779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3DAAF-9661-4BBA-BF63-D5BC96C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numeral is a symbolic representation of numbers. </a:t>
                </a:r>
              </a:p>
              <a:p>
                <a:pPr lvl="1"/>
                <a:r>
                  <a:rPr lang="en-US" dirty="0"/>
                  <a:t>Simply, a </a:t>
                </a:r>
                <a:r>
                  <a:rPr lang="en-US" b="1" dirty="0"/>
                  <a:t>sequence of digits </a:t>
                </a:r>
              </a:p>
              <a:p>
                <a:endParaRPr lang="en-US" dirty="0"/>
              </a:p>
              <a:p>
                <a:r>
                  <a:rPr lang="en-US" dirty="0"/>
                  <a:t>The value of a n-digit numeral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1:</a:t>
                </a:r>
                <a:r>
                  <a:rPr lang="en-US" dirty="0"/>
                  <a:t> 0b1001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=8+1=9</m:t>
                    </m:r>
                  </m:oMath>
                </a14:m>
                <a:endParaRPr lang="en-US" b="0" dirty="0"/>
              </a:p>
              <a:p>
                <a:pPr lvl="1"/>
                <a:endParaRPr lang="en-US" u="sng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u="sng" dirty="0">
                    <a:solidFill>
                      <a:schemeClr val="accent6">
                        <a:lumMod val="75000"/>
                      </a:schemeClr>
                    </a:solidFill>
                  </a:rPr>
                  <a:t>Example 2:</a:t>
                </a:r>
                <a:r>
                  <a:rPr lang="en-US" b="0" dirty="0"/>
                  <a:t> 0x16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=16+6=22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C08A8-9A8C-4C66-AFFD-A89FAFD5F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52627"/>
              </a:xfrm>
              <a:blipFill>
                <a:blip r:embed="rId2"/>
                <a:stretch>
                  <a:fillRect l="-1043" t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3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4102929"/>
            <a:ext cx="10200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7" y="1716840"/>
            <a:ext cx="11171844" cy="1712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64F951-6F89-472B-8C9C-73F1BE7D8437}"/>
              </a:ext>
            </a:extLst>
          </p:cNvPr>
          <p:cNvSpPr/>
          <p:nvPr/>
        </p:nvSpPr>
        <p:spPr>
          <a:xfrm>
            <a:off x="3587826" y="2653748"/>
            <a:ext cx="2047662" cy="39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01CE1A5-5158-4C84-91D1-9EB87D2540AA}"/>
              </a:ext>
            </a:extLst>
          </p:cNvPr>
          <p:cNvSpPr/>
          <p:nvPr/>
        </p:nvSpPr>
        <p:spPr>
          <a:xfrm>
            <a:off x="1478519" y="5015151"/>
            <a:ext cx="9234961" cy="16442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F5ACB-AC23-4C7E-96DB-86DD8E67B5B9}"/>
              </a:ext>
            </a:extLst>
          </p:cNvPr>
          <p:cNvSpPr txBox="1"/>
          <p:nvPr/>
        </p:nvSpPr>
        <p:spPr>
          <a:xfrm>
            <a:off x="1153558" y="3537091"/>
            <a:ext cx="1095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Extraction of bits </a:t>
            </a:r>
            <a:r>
              <a:rPr lang="en-US" sz="2400" dirty="0"/>
              <a:t>usually needs application of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extracting just the 19</a:t>
            </a:r>
            <a:r>
              <a:rPr lang="en-US" sz="2400" baseline="30000" dirty="0"/>
              <a:t>th</a:t>
            </a:r>
            <a:r>
              <a:rPr lang="en-US" sz="2400" dirty="0"/>
              <a:t> bit while </a:t>
            </a:r>
            <a:r>
              <a:rPr lang="en-US" sz="2400" b="1" dirty="0"/>
              <a:t>masking</a:t>
            </a:r>
            <a:r>
              <a:rPr lang="en-US" sz="2400" dirty="0"/>
              <a:t> (blocking) the other bits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98EA4-DBF2-4E33-A754-5C7966CC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5" y="1377947"/>
            <a:ext cx="11171844" cy="1712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6F43E5-E71B-43BA-A587-8618EF8B6C05}"/>
              </a:ext>
            </a:extLst>
          </p:cNvPr>
          <p:cNvSpPr txBox="1"/>
          <p:nvPr/>
        </p:nvSpPr>
        <p:spPr>
          <a:xfrm>
            <a:off x="1332485" y="5637229"/>
            <a:ext cx="923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     x = 01010…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  <a:r>
              <a:rPr lang="en-US" sz="2000" dirty="0"/>
              <a:t>…0001&gt;&gt;18 = 0000….01010…</a:t>
            </a:r>
            <a:r>
              <a:rPr lang="en-US" sz="2000" dirty="0">
                <a:highlight>
                  <a:srgbClr val="FFFF00"/>
                </a:highlight>
              </a:rPr>
              <a:t>0 </a:t>
            </a:r>
            <a:r>
              <a:rPr lang="en-US" sz="2000" dirty="0"/>
              <a:t> &amp; (0000…0001) =  0000…0000</a:t>
            </a:r>
            <a:r>
              <a:rPr lang="en-US" sz="2000" dirty="0">
                <a:highlight>
                  <a:srgbClr val="FFFF00"/>
                </a:highlight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19850D-372A-465E-968C-6A953B1ACACC}"/>
              </a:ext>
            </a:extLst>
          </p:cNvPr>
          <p:cNvGrpSpPr/>
          <p:nvPr/>
        </p:nvGrpSpPr>
        <p:grpSpPr>
          <a:xfrm>
            <a:off x="2941163" y="5081047"/>
            <a:ext cx="895546" cy="556182"/>
            <a:chOff x="2941163" y="5081047"/>
            <a:chExt cx="895546" cy="556182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0EAFA5A-2B80-4E74-BF69-353950D4001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A7A8AD-5559-44AE-B7AF-81C7F0880F5C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BF192-E474-4D73-8A0D-ED822CB5429A}"/>
              </a:ext>
            </a:extLst>
          </p:cNvPr>
          <p:cNvGrpSpPr/>
          <p:nvPr/>
        </p:nvGrpSpPr>
        <p:grpSpPr>
          <a:xfrm>
            <a:off x="6096000" y="5160881"/>
            <a:ext cx="895546" cy="556182"/>
            <a:chOff x="2941163" y="5081047"/>
            <a:chExt cx="895546" cy="55618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2332395D-1AB8-4529-A593-674B5560E6D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2C93E4-618F-4756-BCD8-EF0F3289EFF8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4B192-8673-479D-88C8-C0C9E4F6EBBD}"/>
              </a:ext>
            </a:extLst>
          </p:cNvPr>
          <p:cNvGrpSpPr/>
          <p:nvPr/>
        </p:nvGrpSpPr>
        <p:grpSpPr>
          <a:xfrm>
            <a:off x="9403234" y="5110721"/>
            <a:ext cx="895546" cy="556182"/>
            <a:chOff x="2941163" y="5081047"/>
            <a:chExt cx="895546" cy="556182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D4F47FCD-1744-4FA9-A02B-A32CC6C1ECA2}"/>
                </a:ext>
              </a:extLst>
            </p:cNvPr>
            <p:cNvSpPr/>
            <p:nvPr/>
          </p:nvSpPr>
          <p:spPr>
            <a:xfrm rot="16200000">
              <a:off x="3247184" y="5405918"/>
              <a:ext cx="273378" cy="189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CCDB79-05E8-4915-BE71-07F5D2F90C7A}"/>
                </a:ext>
              </a:extLst>
            </p:cNvPr>
            <p:cNvSpPr txBox="1"/>
            <p:nvPr/>
          </p:nvSpPr>
          <p:spPr>
            <a:xfrm>
              <a:off x="2941163" y="5081047"/>
              <a:ext cx="895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  <a:r>
                <a:rPr lang="en-US" baseline="30000" dirty="0"/>
                <a:t>th</a:t>
              </a:r>
              <a:r>
                <a:rPr lang="en-US" dirty="0"/>
                <a:t> bit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971E45-4695-44EE-9D3E-817765A37C18}"/>
              </a:ext>
            </a:extLst>
          </p:cNvPr>
          <p:cNvGrpSpPr/>
          <p:nvPr/>
        </p:nvGrpSpPr>
        <p:grpSpPr>
          <a:xfrm>
            <a:off x="3833438" y="5927832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6874D45-7C61-4309-A563-F8C7D9DD43B5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82FC9D-FB32-471B-B84D-7BA67FBDB8C3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3380D30-93B7-4876-87E0-03CE43056407}"/>
              </a:ext>
            </a:extLst>
          </p:cNvPr>
          <p:cNvSpPr/>
          <p:nvPr/>
        </p:nvSpPr>
        <p:spPr>
          <a:xfrm rot="16200000">
            <a:off x="7548315" y="4960065"/>
            <a:ext cx="129993" cy="12702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D95F5-99A9-48E0-9589-FD13FB8A6C0F}"/>
              </a:ext>
            </a:extLst>
          </p:cNvPr>
          <p:cNvGrpSpPr/>
          <p:nvPr/>
        </p:nvGrpSpPr>
        <p:grpSpPr>
          <a:xfrm>
            <a:off x="6282742" y="5999866"/>
            <a:ext cx="511936" cy="636015"/>
            <a:chOff x="3833438" y="5927832"/>
            <a:chExt cx="511936" cy="636015"/>
          </a:xfrm>
        </p:grpSpPr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AFA0A93-E660-4629-B91F-896207A39FB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332B82-120C-447B-B5EB-7A9DFB48AE88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284274-752F-49E9-B2C1-29F6A690C0C1}"/>
              </a:ext>
            </a:extLst>
          </p:cNvPr>
          <p:cNvGrpSpPr/>
          <p:nvPr/>
        </p:nvGrpSpPr>
        <p:grpSpPr>
          <a:xfrm>
            <a:off x="9589976" y="5948541"/>
            <a:ext cx="511936" cy="636015"/>
            <a:chOff x="3833438" y="5927832"/>
            <a:chExt cx="511936" cy="636015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C4C90D53-C133-42BA-9EC2-29D48817A089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659BE5-31E7-49CC-9421-0891CBB84AA6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3F89718-67E8-4C31-BDEF-786994ED7012}"/>
              </a:ext>
            </a:extLst>
          </p:cNvPr>
          <p:cNvSpPr txBox="1"/>
          <p:nvPr/>
        </p:nvSpPr>
        <p:spPr>
          <a:xfrm>
            <a:off x="7336381" y="5211041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81252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F182-0FEC-48A8-9DE1-7E69841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/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𝑐𝑜𝑚𝑝𝑙𝑒𝑚𝑒𝑛𝑡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F5ACB-AC23-4C7E-96DB-86DD8E67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140" y="4625487"/>
                <a:ext cx="5493230" cy="1107996"/>
              </a:xfrm>
              <a:prstGeom prst="rect">
                <a:avLst/>
              </a:prstGeom>
              <a:blipFill>
                <a:blip r:embed="rId2"/>
                <a:stretch>
                  <a:fillRect l="-1440" t="-21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B3478E-4A96-4327-8BDA-CD9D043DB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1" y="1869592"/>
            <a:ext cx="10610089" cy="15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4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62010A-602B-4404-9DFB-23BCEB665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98" y="1803698"/>
            <a:ext cx="10424004" cy="1625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7203E-48F6-4D40-BF00-0DBC9EE6C32B}"/>
              </a:ext>
            </a:extLst>
          </p:cNvPr>
          <p:cNvSpPr txBox="1"/>
          <p:nvPr/>
        </p:nvSpPr>
        <p:spPr>
          <a:xfrm>
            <a:off x="1668117" y="4351597"/>
            <a:ext cx="8855765" cy="1692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 the property 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^ 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cs typeface="Courier New" panose="02070309020205020404" pitchFamily="49" charset="0"/>
              </a:rPr>
              <a:t>Check for equality usually means you need to use bitwise XOR operator </a:t>
            </a:r>
          </a:p>
        </p:txBody>
      </p:sp>
    </p:spTree>
    <p:extLst>
      <p:ext uri="{BB962C8B-B14F-4D97-AF65-F5344CB8AC3E}">
        <p14:creationId xmlns:p14="http://schemas.microsoft.com/office/powerpoint/2010/main" val="248085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8C25-7A1D-4723-AD68-1A7DD764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15769-0B4F-4731-973B-8A0F72174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6" y="2629305"/>
            <a:ext cx="10356047" cy="1599390"/>
          </a:xfrm>
        </p:spPr>
      </p:pic>
    </p:spTree>
    <p:extLst>
      <p:ext uri="{BB962C8B-B14F-4D97-AF65-F5344CB8AC3E}">
        <p14:creationId xmlns:p14="http://schemas.microsoft.com/office/powerpoint/2010/main" val="344758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2DE016-10BB-4776-9328-A326C048F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87" y="2073547"/>
            <a:ext cx="9867926" cy="1514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D343E-A12F-49E0-9EE4-4D3F0692F506}"/>
              </a:ext>
            </a:extLst>
          </p:cNvPr>
          <p:cNvSpPr txBox="1"/>
          <p:nvPr/>
        </p:nvSpPr>
        <p:spPr>
          <a:xfrm>
            <a:off x="2196547" y="4562061"/>
            <a:ext cx="8309113" cy="12926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Check if the last 3 digits of the binary equivalent of x are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8 = 0b1000, 16 = 0b10000, 24 = 0b11000, …</a:t>
            </a:r>
          </a:p>
        </p:txBody>
      </p:sp>
    </p:spTree>
    <p:extLst>
      <p:ext uri="{BB962C8B-B14F-4D97-AF65-F5344CB8AC3E}">
        <p14:creationId xmlns:p14="http://schemas.microsoft.com/office/powerpoint/2010/main" val="83711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18104A-5B53-4248-904C-ABD18802378A}"/>
              </a:ext>
            </a:extLst>
          </p:cNvPr>
          <p:cNvSpPr/>
          <p:nvPr/>
        </p:nvSpPr>
        <p:spPr>
          <a:xfrm>
            <a:off x="3280528" y="4826524"/>
            <a:ext cx="5033913" cy="14611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B0058-D7DA-4F66-9885-0279FA44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303181-0000-44BA-A900-C5951E996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8936"/>
            <a:ext cx="10464610" cy="164012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B332F-1CAA-408E-9B65-5D3A6991261D}"/>
              </a:ext>
            </a:extLst>
          </p:cNvPr>
          <p:cNvSpPr txBox="1"/>
          <p:nvPr/>
        </p:nvSpPr>
        <p:spPr>
          <a:xfrm>
            <a:off x="3554384" y="5057831"/>
            <a:ext cx="6231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0011…001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 &lt;&lt;29  =  </a:t>
            </a:r>
            <a:r>
              <a:rPr lang="en-US" sz="2200" dirty="0">
                <a:highlight>
                  <a:srgbClr val="FFFF00"/>
                </a:highlight>
              </a:rPr>
              <a:t>000</a:t>
            </a:r>
            <a:r>
              <a:rPr lang="en-US" sz="2200" dirty="0"/>
              <a:t>0000…000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56214A-7F1B-4227-B897-A2E0A6A17A82}"/>
              </a:ext>
            </a:extLst>
          </p:cNvPr>
          <p:cNvGrpSpPr/>
          <p:nvPr/>
        </p:nvGrpSpPr>
        <p:grpSpPr>
          <a:xfrm>
            <a:off x="4915855" y="5410921"/>
            <a:ext cx="511936" cy="636015"/>
            <a:chOff x="3833438" y="5927832"/>
            <a:chExt cx="511936" cy="636015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D8C90F1-B4C5-4803-87A1-F0D5D03396DF}"/>
                </a:ext>
              </a:extLst>
            </p:cNvPr>
            <p:cNvSpPr/>
            <p:nvPr/>
          </p:nvSpPr>
          <p:spPr>
            <a:xfrm rot="5400000">
              <a:off x="3981145" y="5971932"/>
              <a:ext cx="216523" cy="1283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AD3465-5803-4F6E-87EA-63B68E405DD5}"/>
                </a:ext>
              </a:extLst>
            </p:cNvPr>
            <p:cNvSpPr txBox="1"/>
            <p:nvPr/>
          </p:nvSpPr>
          <p:spPr>
            <a:xfrm>
              <a:off x="3833438" y="6194515"/>
              <a:ext cx="51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349B60-4BF7-4F5F-8608-40F35CE685FD}"/>
              </a:ext>
            </a:extLst>
          </p:cNvPr>
          <p:cNvGrpSpPr/>
          <p:nvPr/>
        </p:nvGrpSpPr>
        <p:grpSpPr>
          <a:xfrm>
            <a:off x="6025555" y="5410923"/>
            <a:ext cx="644388" cy="636013"/>
            <a:chOff x="3833438" y="5927834"/>
            <a:chExt cx="504555" cy="636013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9A4DD10-DC4B-4B9D-8ACB-DB7E7827A4B1}"/>
                </a:ext>
              </a:extLst>
            </p:cNvPr>
            <p:cNvSpPr/>
            <p:nvPr/>
          </p:nvSpPr>
          <p:spPr>
            <a:xfrm rot="5400000">
              <a:off x="3964117" y="5988961"/>
              <a:ext cx="216883" cy="946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5AD224-447C-4642-85F9-E164678D7570}"/>
                </a:ext>
              </a:extLst>
            </p:cNvPr>
            <p:cNvSpPr txBox="1"/>
            <p:nvPr/>
          </p:nvSpPr>
          <p:spPr>
            <a:xfrm>
              <a:off x="3833438" y="6194515"/>
              <a:ext cx="50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9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B7CF-3C73-4028-B3B4-84C8429E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15E24-8E7A-49C3-931B-E8B38635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" y="2057401"/>
            <a:ext cx="10764097" cy="1655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4FD44-73E5-4103-9AC5-E8FC3E3E48C0}"/>
              </a:ext>
            </a:extLst>
          </p:cNvPr>
          <p:cNvSpPr txBox="1"/>
          <p:nvPr/>
        </p:nvSpPr>
        <p:spPr>
          <a:xfrm>
            <a:off x="851451" y="4079328"/>
            <a:ext cx="10777348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Required to check the value of </a:t>
            </a:r>
            <a:r>
              <a:rPr lang="en-US" sz="2000" b="1" dirty="0"/>
              <a:t>sign bit </a:t>
            </a:r>
            <a:r>
              <a:rPr lang="en-US" sz="2000" dirty="0"/>
              <a:t>of the integer x (Most Significant bit (leftmost bit))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If sign bit is 1, the number is negative and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Also, required to check if the number is zero. If the number is zero, then we return 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306-ACDD-4CD1-975B-AA1E6E7D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1C6640-891C-4EF0-8D2A-5652F1CF7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1" y="1581358"/>
            <a:ext cx="10300417" cy="16038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194CA-E20E-45B8-8549-AEE358CB2D63}"/>
              </a:ext>
            </a:extLst>
          </p:cNvPr>
          <p:cNvSpPr txBox="1"/>
          <p:nvPr/>
        </p:nvSpPr>
        <p:spPr>
          <a:xfrm>
            <a:off x="1292087" y="3756991"/>
            <a:ext cx="84582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checks if the number is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</a:t>
            </a:r>
            <a:r>
              <a:rPr lang="en-US" dirty="0"/>
              <a:t> is a number with all 0s except the MSB being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&amp;(1 &lt;&lt; 31) </a:t>
            </a:r>
            <a:r>
              <a:rPr lang="en-US" dirty="0"/>
              <a:t>masks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1&lt;&lt;31 </a:t>
            </a:r>
            <a:r>
              <a:rPr lang="en-US" dirty="0"/>
              <a:t>to extract the value of x’s MSB (sign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!x</a:t>
            </a:r>
            <a:r>
              <a:rPr lang="en-US" dirty="0"/>
              <a:t> is to </a:t>
            </a:r>
            <a:r>
              <a:rPr lang="en-US" dirty="0">
                <a:solidFill>
                  <a:srgbClr val="FF0000"/>
                </a:solidFill>
              </a:rPr>
              <a:t>check if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is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x&gt;0</a:t>
            </a:r>
            <a:r>
              <a:rPr lang="en-US" dirty="0"/>
              <a:t> if it is not negative and not zero</a:t>
            </a:r>
          </a:p>
        </p:txBody>
      </p:sp>
    </p:spTree>
    <p:extLst>
      <p:ext uri="{BB962C8B-B14F-4D97-AF65-F5344CB8AC3E}">
        <p14:creationId xmlns:p14="http://schemas.microsoft.com/office/powerpoint/2010/main" val="3993935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3681-5216-4A24-9B5C-2817FF70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34AAE-F4A2-4688-9E9D-09A0957E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087"/>
            <a:ext cx="10832996" cy="18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6073500B-2D68-456F-BC1F-4850CD27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61" y="331818"/>
            <a:ext cx="3797215" cy="6176640"/>
          </a:xfrm>
        </p:spPr>
      </p:pic>
    </p:spTree>
    <p:extLst>
      <p:ext uri="{BB962C8B-B14F-4D97-AF65-F5344CB8AC3E}">
        <p14:creationId xmlns:p14="http://schemas.microsoft.com/office/powerpoint/2010/main" val="363930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AD5E-F2E7-47C5-8374-3073AF76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 of operator </a:t>
            </a:r>
            <a:r>
              <a:rPr lang="en-US" dirty="0" err="1"/>
              <a:t>precedences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8BAF-E12B-4242-B793-8B3081BA9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Take care of operator precedence</a:t>
            </a:r>
          </a:p>
          <a:p>
            <a:pPr lvl="1"/>
            <a:r>
              <a:rPr lang="en-US" dirty="0"/>
              <a:t>In </a:t>
            </a:r>
            <a:r>
              <a:rPr lang="en-US" i="1" dirty="0" err="1"/>
              <a:t>c&amp;a</a:t>
            </a:r>
            <a:r>
              <a:rPr lang="en-US" i="1" dirty="0"/>
              <a:t>&gt;&gt;b</a:t>
            </a:r>
            <a:r>
              <a:rPr lang="en-US" dirty="0"/>
              <a:t>, </a:t>
            </a:r>
            <a:r>
              <a:rPr lang="en-US" i="1" dirty="0"/>
              <a:t>a&gt;&gt;b </a:t>
            </a:r>
            <a:r>
              <a:rPr lang="en-US" dirty="0"/>
              <a:t>operation takes place first, followed by the operation using </a:t>
            </a:r>
            <a:r>
              <a:rPr lang="en-US" i="1" dirty="0"/>
              <a:t>&amp;</a:t>
            </a:r>
          </a:p>
          <a:p>
            <a:pPr lvl="1"/>
            <a:r>
              <a:rPr lang="en-US" i="1" dirty="0" err="1"/>
              <a:t>c&amp;a</a:t>
            </a:r>
            <a:r>
              <a:rPr lang="en-US" i="1" dirty="0"/>
              <a:t>&gt;&gt;b </a:t>
            </a:r>
            <a:r>
              <a:rPr lang="en-US" dirty="0"/>
              <a:t>is equivalent to </a:t>
            </a:r>
            <a:r>
              <a:rPr lang="en-US" i="1" dirty="0"/>
              <a:t>c&amp;(a&gt;&gt;b)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Using parenthesis to separate individual operations is a safe practice. </a:t>
            </a:r>
          </a:p>
          <a:p>
            <a:endParaRPr lang="en-US" dirty="0"/>
          </a:p>
          <a:p>
            <a:r>
              <a:rPr lang="en-US" dirty="0"/>
              <a:t>Find the full operator precedence list of C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7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B24-564B-43B2-B5DF-C5B975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 Puzzles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AAA998-D7AA-424F-9749-6DEFF6332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2" y="2166539"/>
            <a:ext cx="10950409" cy="2647475"/>
          </a:xfrm>
        </p:spPr>
      </p:pic>
    </p:spTree>
    <p:extLst>
      <p:ext uri="{BB962C8B-B14F-4D97-AF65-F5344CB8AC3E}">
        <p14:creationId xmlns:p14="http://schemas.microsoft.com/office/powerpoint/2010/main" val="158465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D98B-896D-4061-A187-B4218AEA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bitXOR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A22B-A4D1-40B5-B56E-95F00738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8461"/>
            <a:ext cx="10515600" cy="3498501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Puzzle </a:t>
            </a:r>
            <a:r>
              <a:rPr lang="en-US" b="1" i="1" dirty="0" err="1"/>
              <a:t>bitAND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Compute x &amp; y using only </a:t>
            </a:r>
            <a:r>
              <a:rPr lang="en-US" b="1" dirty="0"/>
              <a:t>~</a:t>
            </a:r>
            <a:r>
              <a:rPr lang="en-US" dirty="0"/>
              <a:t> and </a:t>
            </a:r>
            <a:r>
              <a:rPr lang="en-US" b="1" dirty="0"/>
              <a:t>| </a:t>
            </a:r>
          </a:p>
          <a:p>
            <a:pPr lvl="2"/>
            <a:r>
              <a:rPr lang="en-US" sz="2200" b="1" dirty="0"/>
              <a:t>x &amp; y </a:t>
            </a:r>
          </a:p>
          <a:p>
            <a:pPr marL="914400" lvl="2" indent="0">
              <a:buNone/>
            </a:pPr>
            <a:r>
              <a:rPr lang="en-US" sz="2200" b="1" dirty="0"/>
              <a:t>	= ~(~(x &amp; y)) </a:t>
            </a:r>
          </a:p>
          <a:p>
            <a:pPr marL="914400" lvl="2" indent="0">
              <a:buNone/>
            </a:pPr>
            <a:r>
              <a:rPr lang="en-US" sz="2200" b="1" dirty="0"/>
              <a:t>	=~(~x | ~y) </a:t>
            </a:r>
          </a:p>
          <a:p>
            <a:pPr marL="914400" lvl="2" indent="0">
              <a:buNone/>
            </a:pPr>
            <a:r>
              <a:rPr lang="en-US" sz="2200" b="1" dirty="0"/>
              <a:t>	= ~(~x) &amp; ~(~y) </a:t>
            </a:r>
          </a:p>
          <a:p>
            <a:pPr marL="914400" lvl="2" indent="0">
              <a:buNone/>
            </a:pPr>
            <a:r>
              <a:rPr lang="en-US" sz="2200" b="1" dirty="0"/>
              <a:t>	= x &amp; y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2166D20F-8008-49FD-9187-99C166BA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4" y="1598897"/>
            <a:ext cx="7401345" cy="10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50AB-8D10-4270-9275-D8654A95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DEE-37D3-4D64-BE63-AFC55EC9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logicalNeg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!x will return 1 only if x == 0</a:t>
            </a:r>
          </a:p>
          <a:p>
            <a:pPr lvl="2"/>
            <a:r>
              <a:rPr lang="en-US" dirty="0"/>
              <a:t>How to determine if x == 0?</a:t>
            </a:r>
          </a:p>
          <a:p>
            <a:endParaRPr lang="en-US" dirty="0"/>
          </a:p>
          <a:p>
            <a:r>
              <a:rPr lang="en-US" dirty="0" err="1"/>
              <a:t>logicalShift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Recall what arithmetic right shift does for signed integers</a:t>
            </a:r>
          </a:p>
          <a:p>
            <a:pPr lvl="2"/>
            <a:r>
              <a:rPr lang="en-US" dirty="0"/>
              <a:t>How to take care of the extended sign bits?</a:t>
            </a:r>
          </a:p>
          <a:p>
            <a:pPr lvl="2"/>
            <a:r>
              <a:rPr lang="en-US" dirty="0"/>
              <a:t>If x = 1101</a:t>
            </a:r>
          </a:p>
          <a:p>
            <a:pPr lvl="3"/>
            <a:r>
              <a:rPr lang="en-US" sz="2200" dirty="0"/>
              <a:t>For arithmetic right shift, x&gt;&gt;2 = </a:t>
            </a:r>
            <a:r>
              <a:rPr lang="en-US" sz="2200" dirty="0">
                <a:solidFill>
                  <a:srgbClr val="FF0000"/>
                </a:solidFill>
              </a:rPr>
              <a:t>11</a:t>
            </a:r>
            <a:r>
              <a:rPr lang="en-US" sz="2200" dirty="0"/>
              <a:t> 1101</a:t>
            </a:r>
          </a:p>
          <a:p>
            <a:pPr lvl="3"/>
            <a:r>
              <a:rPr lang="en-US" sz="2200" dirty="0"/>
              <a:t>For logical right shift, x&gt;&gt;2 = </a:t>
            </a:r>
            <a:r>
              <a:rPr lang="en-US" sz="2200" dirty="0">
                <a:solidFill>
                  <a:srgbClr val="FF0000"/>
                </a:solidFill>
              </a:rPr>
              <a:t>00 </a:t>
            </a:r>
            <a:r>
              <a:rPr lang="en-US" sz="2200" dirty="0"/>
              <a:t>1101</a:t>
            </a:r>
          </a:p>
          <a:p>
            <a:pPr lvl="3"/>
            <a:r>
              <a:rPr lang="en-US" sz="2200" dirty="0"/>
              <a:t>How to ensure this?</a:t>
            </a:r>
          </a:p>
        </p:txBody>
      </p:sp>
    </p:spTree>
    <p:extLst>
      <p:ext uri="{BB962C8B-B14F-4D97-AF65-F5344CB8AC3E}">
        <p14:creationId xmlns:p14="http://schemas.microsoft.com/office/powerpoint/2010/main" val="209579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C20-EDE7-4F07-99B5-749AB5D5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allEvenBits</a:t>
            </a:r>
            <a:r>
              <a:rPr lang="en-US" i="1" dirty="0"/>
              <a:t>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82A5-1CBF-499E-9EEB-FAF719F8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1 if all even-numbered bits in word set to 1</a:t>
            </a:r>
          </a:p>
          <a:p>
            <a:endParaRPr lang="en-US" dirty="0"/>
          </a:p>
          <a:p>
            <a:r>
              <a:rPr lang="en-US" dirty="0" err="1"/>
              <a:t>allEvenBits</a:t>
            </a:r>
            <a:r>
              <a:rPr lang="en-US" dirty="0"/>
              <a:t>(0x55555555) = 1</a:t>
            </a:r>
          </a:p>
          <a:p>
            <a:pPr lvl="1"/>
            <a:r>
              <a:rPr lang="en-US" dirty="0"/>
              <a:t>0x5555 5555 = 0b0101 0101 … 0101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allEvenBits</a:t>
            </a:r>
            <a:r>
              <a:rPr lang="en-US" dirty="0"/>
              <a:t>(0xFFFFFFFF)?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Rough idea:  x &amp; (0b0101 0101 … 0101) </a:t>
            </a:r>
            <a:r>
              <a:rPr lang="en-US"/>
              <a:t>= 0b0101 </a:t>
            </a:r>
            <a:r>
              <a:rPr lang="en-US" dirty="0"/>
              <a:t>0101 … 0101</a:t>
            </a:r>
          </a:p>
          <a:p>
            <a:pPr lvl="2"/>
            <a:r>
              <a:rPr lang="en-US" dirty="0"/>
              <a:t>But this solution will NOT be accepted!</a:t>
            </a:r>
          </a:p>
          <a:p>
            <a:pPr lvl="2"/>
            <a:r>
              <a:rPr lang="en-US" dirty="0"/>
              <a:t>Try to find a way to check if the even bits are all 1 without making use of such a big constant</a:t>
            </a:r>
          </a:p>
          <a:p>
            <a:pPr lvl="3"/>
            <a:r>
              <a:rPr lang="en-US" dirty="0"/>
              <a:t>Keep in mind the limit of the number of operators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328848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5548-9D97-448C-901A-A0CA4237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tmax</a:t>
            </a:r>
            <a:r>
              <a:rPr lang="en-US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1889-572F-49CB-A3D9-2E56B42A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value of unsigned int?</a:t>
            </a:r>
          </a:p>
          <a:p>
            <a:pPr lvl="1"/>
            <a:r>
              <a:rPr lang="en-US" dirty="0"/>
              <a:t>0xFFFFFFFF</a:t>
            </a:r>
          </a:p>
          <a:p>
            <a:pPr lvl="1"/>
            <a:r>
              <a:rPr lang="en-US" dirty="0"/>
              <a:t>How can you get this number? </a:t>
            </a:r>
          </a:p>
          <a:p>
            <a:pPr lvl="2"/>
            <a:r>
              <a:rPr lang="en-US" dirty="0"/>
              <a:t>Not allowed to use big constants </a:t>
            </a:r>
          </a:p>
          <a:p>
            <a:endParaRPr lang="en-US" dirty="0"/>
          </a:p>
          <a:p>
            <a:r>
              <a:rPr lang="en-US" dirty="0"/>
              <a:t>What is the Maximum value of 2’s complement integer?</a:t>
            </a:r>
          </a:p>
          <a:p>
            <a:pPr lvl="1"/>
            <a:r>
              <a:rPr lang="en-US" dirty="0"/>
              <a:t>Maximum value of signed int?</a:t>
            </a:r>
          </a:p>
          <a:p>
            <a:pPr lvl="2"/>
            <a:r>
              <a:rPr lang="en-US" dirty="0"/>
              <a:t>How to get this with the help of bit manipulation discussed previously?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D6A-348C-46AE-B258-C8E31F3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 err="1"/>
              <a:t>twosBits</a:t>
            </a:r>
            <a:r>
              <a:rPr lang="en-US" i="1" dirty="0"/>
              <a:t>(x,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Return 1 (i.e. True) if x can be represented as a </a:t>
                </a:r>
                <a:r>
                  <a:rPr lang="en-US" i="1" dirty="0"/>
                  <a:t>n-bit 2’s complement integer</a:t>
                </a:r>
              </a:p>
              <a:p>
                <a:endParaRPr lang="en-US" dirty="0"/>
              </a:p>
              <a:p>
                <a:r>
                  <a:rPr lang="en-US" dirty="0"/>
                  <a:t>If n = 3, what is the range of 2’s complement 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−1=−4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b="0" dirty="0"/>
                  <a:t>What is the 32-bit representation of -4 in 2’s complement ?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7FC63-0250-4B52-AD62-B2A9DBB7B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1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7D2D-0AF6-438C-AEE7-1C70082D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Precision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00C7-0526-4B2C-879B-3FCE661B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964"/>
            <a:ext cx="10515600" cy="997088"/>
          </a:xfrm>
        </p:spPr>
        <p:txBody>
          <a:bodyPr/>
          <a:lstStyle/>
          <a:p>
            <a:r>
              <a:rPr lang="en-US" dirty="0"/>
              <a:t>Representation of decimal numbers as a IEEE 754 single-precision floating point value</a:t>
            </a:r>
          </a:p>
        </p:txBody>
      </p:sp>
      <p:pic>
        <p:nvPicPr>
          <p:cNvPr id="5" name="Picture 4" descr="A picture containing indoor, different, sitting, orange&#10;&#10;Description automatically generated">
            <a:extLst>
              <a:ext uri="{FF2B5EF4-FFF2-40B4-BE49-F238E27FC236}">
                <a16:creationId xmlns:a16="http://schemas.microsoft.com/office/drawing/2014/main" id="{9183A78F-6E27-4D2D-B910-04054994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2" y="2604052"/>
            <a:ext cx="9021417" cy="11464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1E536-0F62-4948-988F-23680017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3018" y="6492875"/>
            <a:ext cx="6122504" cy="365125"/>
          </a:xfrm>
        </p:spPr>
        <p:txBody>
          <a:bodyPr/>
          <a:lstStyle/>
          <a:p>
            <a:r>
              <a:rPr lang="en-US" dirty="0"/>
              <a:t>https://en.wikipedia.org/wiki/Single-precision_floating-point_format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EBBB8D-56CC-42B4-8725-627B798F02CE}"/>
              </a:ext>
            </a:extLst>
          </p:cNvPr>
          <p:cNvSpPr txBox="1">
            <a:spLocks/>
          </p:cNvSpPr>
          <p:nvPr/>
        </p:nvSpPr>
        <p:spPr>
          <a:xfrm>
            <a:off x="947530" y="4253949"/>
            <a:ext cx="10515600" cy="187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Decimal to IEEE 754 Floating point representation</a:t>
            </a:r>
          </a:p>
          <a:p>
            <a:pPr lvl="2"/>
            <a:r>
              <a:rPr lang="en-US" dirty="0">
                <a:hlinkClick r:id="rId3"/>
              </a:rPr>
              <a:t>https://www.youtube.com/watch?v=8afbTaA-gOQ</a:t>
            </a:r>
            <a:endParaRPr lang="en-US" dirty="0"/>
          </a:p>
          <a:p>
            <a:pPr lvl="1"/>
            <a:r>
              <a:rPr lang="en-US" dirty="0"/>
              <a:t>IEEE 754 Floating Point Representation to its Decimal Equivalent</a:t>
            </a:r>
          </a:p>
          <a:p>
            <a:pPr lvl="2"/>
            <a:r>
              <a:rPr lang="en-US" dirty="0">
                <a:hlinkClick r:id="rId4"/>
              </a:rPr>
              <a:t>https://www.youtube.com/watch?v=LXF-wcoeT0o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3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747A-244E-4052-B2B7-492A4C6E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</a:t>
            </a:r>
            <a:r>
              <a:rPr lang="en-US" i="1" dirty="0"/>
              <a:t>floatFloat2Int(f)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E297-E0BF-490A-B971-4E2E1420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is passed as </a:t>
            </a:r>
            <a:r>
              <a:rPr lang="en-US" dirty="0">
                <a:solidFill>
                  <a:srgbClr val="FF0000"/>
                </a:solidFill>
              </a:rPr>
              <a:t>unsigned int</a:t>
            </a:r>
            <a:r>
              <a:rPr lang="en-US" dirty="0"/>
              <a:t>, but it is to be interpreted as the bit-level representation of a </a:t>
            </a:r>
            <a:r>
              <a:rPr lang="en-US" dirty="0">
                <a:solidFill>
                  <a:srgbClr val="FF0000"/>
                </a:solidFill>
              </a:rPr>
              <a:t>single-precision floating point value</a:t>
            </a:r>
            <a:r>
              <a:rPr lang="en-US" dirty="0"/>
              <a:t>.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Extract the components of a float ( sign, exponent,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the input is valid (i.e. within range)</a:t>
            </a:r>
          </a:p>
          <a:p>
            <a:pPr lvl="1"/>
            <a:r>
              <a:rPr lang="en-US" dirty="0"/>
              <a:t>Check if the exponent is valid</a:t>
            </a:r>
          </a:p>
          <a:p>
            <a:pPr lvl="2"/>
            <a:r>
              <a:rPr lang="en-US" dirty="0"/>
              <a:t>For instance, it should not make the corresponding integer overflow.</a:t>
            </a:r>
          </a:p>
          <a:p>
            <a:pPr lvl="1"/>
            <a:r>
              <a:rPr lang="en-US" dirty="0"/>
              <a:t>Follow the procedure for converting from IEEE 754 Floating Point Representation to its Decimal Equivalent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05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5E61D9D-39F0-4202-A6A8-CEC5B3F23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3" y="209550"/>
            <a:ext cx="7728574" cy="6040369"/>
          </a:xfrm>
        </p:spPr>
      </p:pic>
    </p:spTree>
    <p:extLst>
      <p:ext uri="{BB962C8B-B14F-4D97-AF65-F5344CB8AC3E}">
        <p14:creationId xmlns:p14="http://schemas.microsoft.com/office/powerpoint/2010/main" val="34037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22-B452-4E12-BC9A-421731C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AA88A-732E-47D7-93D5-9EB46304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521" y="1690688"/>
            <a:ext cx="5692633" cy="1838566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086F3-1170-47B2-AEA6-31FD986D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1" y="3678341"/>
            <a:ext cx="5692633" cy="206976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74A9C-0400-4C1F-82DD-A35BAD3E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https://www.permadi.com/tutorial/numDecToHex/</a:t>
            </a:r>
          </a:p>
        </p:txBody>
      </p:sp>
    </p:spTree>
    <p:extLst>
      <p:ext uri="{BB962C8B-B14F-4D97-AF65-F5344CB8AC3E}">
        <p14:creationId xmlns:p14="http://schemas.microsoft.com/office/powerpoint/2010/main" val="3450591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5F08-67B0-4147-BE79-33A460D9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1 - Logistics</a:t>
            </a:r>
          </a:p>
        </p:txBody>
      </p:sp>
      <p:pic>
        <p:nvPicPr>
          <p:cNvPr id="7" name="Content Placeholder 6" descr="Graphical user interface, text, application, timeline&#10;&#10;Description automatically generated">
            <a:extLst>
              <a:ext uri="{FF2B5EF4-FFF2-40B4-BE49-F238E27FC236}">
                <a16:creationId xmlns:a16="http://schemas.microsoft.com/office/drawing/2014/main" id="{DF625937-C66F-416F-8F8A-8A9D365F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35" y="2096129"/>
            <a:ext cx="7719729" cy="3810330"/>
          </a:xfrm>
        </p:spPr>
      </p:pic>
    </p:spTree>
    <p:extLst>
      <p:ext uri="{BB962C8B-B14F-4D97-AF65-F5344CB8AC3E}">
        <p14:creationId xmlns:p14="http://schemas.microsoft.com/office/powerpoint/2010/main" val="315383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F6E2-0A96-4627-8C99-E52A65D4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 for Integer based puzzles (in </a:t>
            </a:r>
            <a:r>
              <a:rPr lang="en-US" i="1" dirty="0" err="1"/>
              <a:t>bits.c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256-3E61-44E0-90A0-400315D9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expressly </a:t>
            </a:r>
            <a:r>
              <a:rPr lang="en-US" dirty="0">
                <a:solidFill>
                  <a:srgbClr val="FF0000"/>
                </a:solidFill>
              </a:rPr>
              <a:t>forbidden</a:t>
            </a:r>
            <a:r>
              <a:rPr lang="en-US" dirty="0"/>
              <a:t> to:</a:t>
            </a:r>
          </a:p>
          <a:p>
            <a:pPr marL="457200" lvl="1" indent="0">
              <a:buNone/>
            </a:pPr>
            <a:r>
              <a:rPr lang="en-US" dirty="0"/>
              <a:t>You are expressly forbidden to:</a:t>
            </a:r>
          </a:p>
          <a:p>
            <a:pPr lvl="1"/>
            <a:r>
              <a:rPr lang="en-US" dirty="0"/>
              <a:t>  Use any control constructs such as if, do, while, for, switch, etc.</a:t>
            </a:r>
          </a:p>
          <a:p>
            <a:pPr lvl="1"/>
            <a:r>
              <a:rPr lang="en-US" dirty="0"/>
              <a:t>  Define or use any macros.</a:t>
            </a:r>
          </a:p>
          <a:p>
            <a:pPr lvl="1"/>
            <a:r>
              <a:rPr lang="en-US" dirty="0"/>
              <a:t>  Define any additional functions in this file.</a:t>
            </a:r>
          </a:p>
          <a:p>
            <a:pPr lvl="1"/>
            <a:r>
              <a:rPr lang="en-US" dirty="0"/>
              <a:t>  Call any functions.</a:t>
            </a:r>
          </a:p>
          <a:p>
            <a:pPr lvl="1"/>
            <a:r>
              <a:rPr lang="en-US" dirty="0"/>
              <a:t>  Use any other operations, such as &amp;&amp;, ||, -, or ?:</a:t>
            </a:r>
          </a:p>
          <a:p>
            <a:pPr lvl="1"/>
            <a:r>
              <a:rPr lang="en-US" dirty="0"/>
              <a:t>  Use any form of casting.</a:t>
            </a:r>
          </a:p>
          <a:p>
            <a:pPr lvl="1"/>
            <a:r>
              <a:rPr lang="en-US" dirty="0"/>
              <a:t>  Use any data type other than int.  This implies that you cannot use arrays, structs, or unions.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3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A6F6-940C-42F7-BDA2-1CE54C3B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58F0-C783-41BD-B1C0-07A6A71A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13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1B06-8012-4CF5-BC64-F5EE349E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1" y="3106901"/>
            <a:ext cx="10515600" cy="6441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907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EEA9-3933-4E90-B20E-E1CF3B21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ACBAF3-91A6-4F77-A301-98256363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34" y="1497633"/>
            <a:ext cx="5459896" cy="451561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8D48-2322-4507-97E3-7176919A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6587" y="6310312"/>
            <a:ext cx="6178826" cy="365125"/>
          </a:xfrm>
        </p:spPr>
        <p:txBody>
          <a:bodyPr/>
          <a:lstStyle/>
          <a:p>
            <a:r>
              <a:rPr lang="en-US"/>
              <a:t>https://owlcation.com/stem/How-to-Convert-Decimal-to-Binary-and-Binary-to-Decimal</a:t>
            </a:r>
          </a:p>
        </p:txBody>
      </p:sp>
    </p:spTree>
    <p:extLst>
      <p:ext uri="{BB962C8B-B14F-4D97-AF65-F5344CB8AC3E}">
        <p14:creationId xmlns:p14="http://schemas.microsoft.com/office/powerpoint/2010/main" val="229016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45E-826C-4C55-B199-97E6B7B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F610F4-6913-404E-B8BA-4403CFE46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472" y="1825625"/>
            <a:ext cx="5599056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5043-48AB-427D-BACF-0F969D5F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3274" y="6310312"/>
            <a:ext cx="6185452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6855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16DB-BA96-4251-ADAA-8482BC3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48CCB-B0FB-488C-9172-ED54BC33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97" y="1825625"/>
            <a:ext cx="5005155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793F-69B7-4A21-B873-A1A0626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7695" y="6377888"/>
            <a:ext cx="5996609" cy="365125"/>
          </a:xfrm>
        </p:spPr>
        <p:txBody>
          <a:bodyPr/>
          <a:lstStyle/>
          <a:p>
            <a:r>
              <a:rPr lang="en-US" dirty="0"/>
              <a:t>https://owlcation.com/stem/How-to-Convert-Hex-to-Binary-and-Binary-to-Hexadecimal</a:t>
            </a:r>
          </a:p>
        </p:txBody>
      </p:sp>
    </p:spTree>
    <p:extLst>
      <p:ext uri="{BB962C8B-B14F-4D97-AF65-F5344CB8AC3E}">
        <p14:creationId xmlns:p14="http://schemas.microsoft.com/office/powerpoint/2010/main" val="191595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8A6-24E1-43AF-987D-9BB3325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7FAC9-B207-4812-9983-55ED833C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61" y="1690688"/>
            <a:ext cx="7563678" cy="4416885"/>
          </a:xfrm>
        </p:spPr>
      </p:pic>
    </p:spTree>
    <p:extLst>
      <p:ext uri="{BB962C8B-B14F-4D97-AF65-F5344CB8AC3E}">
        <p14:creationId xmlns:p14="http://schemas.microsoft.com/office/powerpoint/2010/main" val="239111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7352-D926-4605-BBC7-207575AA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869"/>
            <a:ext cx="10515600" cy="1325563"/>
          </a:xfrm>
        </p:spPr>
        <p:txBody>
          <a:bodyPr/>
          <a:lstStyle/>
          <a:p>
            <a:r>
              <a:rPr lang="en-US" dirty="0"/>
              <a:t>C Bitwise Operators</a:t>
            </a:r>
          </a:p>
        </p:txBody>
      </p:sp>
      <p:pic>
        <p:nvPicPr>
          <p:cNvPr id="5" name="Content Placeholder 4" descr="A picture containing screen, clock, light, hanging&#10;&#10;Description automatically generated">
            <a:extLst>
              <a:ext uri="{FF2B5EF4-FFF2-40B4-BE49-F238E27FC236}">
                <a16:creationId xmlns:a16="http://schemas.microsoft.com/office/drawing/2014/main" id="{4171FCF4-B3F5-450F-8B0A-B69ABBC7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55" y="1398328"/>
            <a:ext cx="6124248" cy="20306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0CDD6-8C85-4F3F-8DD5-25233328A818}"/>
              </a:ext>
            </a:extLst>
          </p:cNvPr>
          <p:cNvSpPr txBox="1"/>
          <p:nvPr/>
        </p:nvSpPr>
        <p:spPr>
          <a:xfrm>
            <a:off x="2413874" y="3576634"/>
            <a:ext cx="6987209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AND (&amp;) </a:t>
            </a:r>
            <a:r>
              <a:rPr lang="en-US" sz="2000" dirty="0"/>
              <a:t>outputs 1 only when both input bits are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OR (|) </a:t>
            </a:r>
            <a:r>
              <a:rPr lang="en-US" sz="2000" dirty="0"/>
              <a:t>outputs 1 when either input bit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XOR(^) </a:t>
            </a:r>
            <a:r>
              <a:rPr lang="en-US" sz="2000" dirty="0"/>
              <a:t>outputs 1 when either input is exclusively 1(i.e., when two input bits are </a:t>
            </a:r>
            <a:r>
              <a:rPr lang="en-US" sz="2000" dirty="0">
                <a:highlight>
                  <a:srgbClr val="FFFF00"/>
                </a:highlight>
              </a:rPr>
              <a:t>different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NOT(~) </a:t>
            </a:r>
            <a:r>
              <a:rPr lang="en-US" sz="2000" dirty="0"/>
              <a:t>inverts 0 to 1 and 1 to 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545EEA-4281-40F9-8484-A39D8918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1259" y="6492875"/>
            <a:ext cx="6149009" cy="365125"/>
          </a:xfrm>
        </p:spPr>
        <p:txBody>
          <a:bodyPr/>
          <a:lstStyle/>
          <a:p>
            <a:r>
              <a:rPr lang="en-US" dirty="0"/>
              <a:t>https://fresh2refresh.com/c-programming/c-operators-expressions/c-bit-wise-operators/</a:t>
            </a:r>
          </a:p>
        </p:txBody>
      </p:sp>
    </p:spTree>
    <p:extLst>
      <p:ext uri="{BB962C8B-B14F-4D97-AF65-F5344CB8AC3E}">
        <p14:creationId xmlns:p14="http://schemas.microsoft.com/office/powerpoint/2010/main" val="150254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4157</TotalTime>
  <Words>1557</Words>
  <Application>Microsoft Office PowerPoint</Application>
  <PresentationFormat>Widescreen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Office Theme</vt:lpstr>
      <vt:lpstr>Data Representation</vt:lpstr>
      <vt:lpstr>Numerals</vt:lpstr>
      <vt:lpstr>PowerPoint Presentation</vt:lpstr>
      <vt:lpstr>Decimal to Hexadecimal</vt:lpstr>
      <vt:lpstr>Decimal to Binary</vt:lpstr>
      <vt:lpstr>Hexadecimal to Binary</vt:lpstr>
      <vt:lpstr>Binary to Hexadecimal</vt:lpstr>
      <vt:lpstr>Exercise 1</vt:lpstr>
      <vt:lpstr>C Bitwise Operators</vt:lpstr>
      <vt:lpstr>NOT (~) vs Negation(!)</vt:lpstr>
      <vt:lpstr>Exercise 2</vt:lpstr>
      <vt:lpstr>Exercise 2</vt:lpstr>
      <vt:lpstr>Bit Masking </vt:lpstr>
      <vt:lpstr>Masking to extract Bits</vt:lpstr>
      <vt:lpstr>Masking Bits to 1</vt:lpstr>
      <vt:lpstr>Masking to toggle Bits</vt:lpstr>
      <vt:lpstr>PowerPoint Presentation</vt:lpstr>
      <vt:lpstr>Exercise</vt:lpstr>
      <vt:lpstr>Exercise</vt:lpstr>
      <vt:lpstr>Exercise </vt:lpstr>
      <vt:lpstr>Exercise </vt:lpstr>
      <vt:lpstr>Exercise</vt:lpstr>
      <vt:lpstr>Exercise </vt:lpstr>
      <vt:lpstr>Exercise</vt:lpstr>
      <vt:lpstr>Exercise</vt:lpstr>
      <vt:lpstr>Exercise</vt:lpstr>
      <vt:lpstr>Exercise</vt:lpstr>
      <vt:lpstr>Exercise</vt:lpstr>
      <vt:lpstr>Exercise</vt:lpstr>
      <vt:lpstr>Take care of operator precedences</vt:lpstr>
      <vt:lpstr>Data Lab Puzzles</vt:lpstr>
      <vt:lpstr>Puzzle bitXOR</vt:lpstr>
      <vt:lpstr>Puzzles</vt:lpstr>
      <vt:lpstr>allEvenBits(x)</vt:lpstr>
      <vt:lpstr>Puzzle tmax()</vt:lpstr>
      <vt:lpstr>Puzzle twosBits(x, n)</vt:lpstr>
      <vt:lpstr>Single Precision Floating Point Numbers</vt:lpstr>
      <vt:lpstr>Puzzle floatFloat2Int(f)</vt:lpstr>
      <vt:lpstr>PowerPoint Presentation</vt:lpstr>
      <vt:lpstr>Lab 1 - Logistics</vt:lpstr>
      <vt:lpstr>DON’Ts for Integer based puzzles (in bits.c)</vt:lpstr>
      <vt:lpstr>Evaluation and Submission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Debarun Das</dc:creator>
  <cp:lastModifiedBy>Debarun Das</cp:lastModifiedBy>
  <cp:revision>243</cp:revision>
  <dcterms:created xsi:type="dcterms:W3CDTF">2020-09-03T00:13:28Z</dcterms:created>
  <dcterms:modified xsi:type="dcterms:W3CDTF">2021-02-12T05:14:44Z</dcterms:modified>
</cp:coreProperties>
</file>