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8" r:id="rId3"/>
    <p:sldId id="306" r:id="rId4"/>
    <p:sldId id="257" r:id="rId5"/>
    <p:sldId id="259" r:id="rId6"/>
    <p:sldId id="260" r:id="rId7"/>
    <p:sldId id="261" r:id="rId8"/>
    <p:sldId id="319" r:id="rId9"/>
    <p:sldId id="262" r:id="rId10"/>
    <p:sldId id="263" r:id="rId11"/>
    <p:sldId id="266" r:id="rId12"/>
    <p:sldId id="305" r:id="rId13"/>
    <p:sldId id="265" r:id="rId14"/>
    <p:sldId id="268" r:id="rId15"/>
    <p:sldId id="267" r:id="rId16"/>
    <p:sldId id="269" r:id="rId17"/>
    <p:sldId id="270" r:id="rId18"/>
    <p:sldId id="307" r:id="rId19"/>
    <p:sldId id="309" r:id="rId20"/>
    <p:sldId id="308" r:id="rId21"/>
    <p:sldId id="271" r:id="rId22"/>
    <p:sldId id="310" r:id="rId23"/>
    <p:sldId id="272" r:id="rId24"/>
    <p:sldId id="273" r:id="rId25"/>
    <p:sldId id="274" r:id="rId26"/>
    <p:sldId id="276" r:id="rId27"/>
    <p:sldId id="275" r:id="rId28"/>
    <p:sldId id="311" r:id="rId29"/>
    <p:sldId id="280" r:id="rId30"/>
    <p:sldId id="281" r:id="rId31"/>
    <p:sldId id="282" r:id="rId32"/>
    <p:sldId id="277" r:id="rId33"/>
    <p:sldId id="312" r:id="rId34"/>
    <p:sldId id="287" r:id="rId35"/>
    <p:sldId id="288" r:id="rId36"/>
    <p:sldId id="293" r:id="rId37"/>
    <p:sldId id="294" r:id="rId38"/>
    <p:sldId id="299" r:id="rId39"/>
    <p:sldId id="301" r:id="rId40"/>
    <p:sldId id="302" r:id="rId41"/>
    <p:sldId id="314" r:id="rId42"/>
    <p:sldId id="315" r:id="rId43"/>
    <p:sldId id="316" r:id="rId44"/>
    <p:sldId id="303" r:id="rId45"/>
    <p:sldId id="317" r:id="rId46"/>
    <p:sldId id="296" r:id="rId47"/>
    <p:sldId id="321" r:id="rId48"/>
    <p:sldId id="322" r:id="rId49"/>
    <p:sldId id="323" r:id="rId50"/>
    <p:sldId id="324" r:id="rId51"/>
    <p:sldId id="325" r:id="rId52"/>
    <p:sldId id="326" r:id="rId53"/>
    <p:sldId id="297" r:id="rId54"/>
    <p:sldId id="30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EDFB8-FAED-491F-8AAC-D6E03419A55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D85CD-3A69-4438-A2D1-4A8BD5B1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D85CD-3A69-4438-A2D1-4A8BD5B1512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BF3A-4997-4A89-B08B-15286B43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7CC4-AF9E-4202-BBA2-6FE0A3A68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0BE54-77E3-46A6-BE82-CBDC203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8A6A-59AC-4D5F-B1E1-1CC8FB5D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4D728-0609-4A2D-8C2E-2D2D06F6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9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6058-6139-4A4B-A6FD-4B41CB3C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FB193-0244-4669-883C-16E6591B9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A1ED-8EA6-41C6-BD73-B726B86C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4D4A-0A20-488C-96B9-D66951D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7DA10-AE6D-449A-98DF-DA23C072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9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B5F4C-6201-426E-886B-A5865C960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9EBB0-ED05-4E5A-A6FA-0BEE4D685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FE98D-4955-48FD-BD28-3B9D627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ED86-E99D-4716-BC2F-5329DBE5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075A-F007-4A5C-A741-8A79951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914B-3039-4075-B159-B6BEE0EB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11F1-977F-4BB0-B892-E11CB364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F72B-80B0-4E38-96CB-99476ADB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7480E-4589-449C-8F35-E0EDACCC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137-4345-4977-A938-8D3425F3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9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EC61-4480-4A45-97B2-551F2771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3F0C-8852-4CF7-BAAD-114F1A1A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7783-8FE6-4E41-BC6E-D86B6DB8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1215-7EF4-4F1C-84DF-ED8BDA11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EECD-5AC2-4F9A-B4B0-048B29A4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A817-A89D-4BC2-A5CC-4284465C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87FA-3BB4-4ABD-B68A-2121CEB3A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2C761-7EB1-4CC9-AF1D-10B55B2A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C2674-6849-4F22-BE4E-7D1628FD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73501-8F97-44FA-9E27-A5A3D267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42540-25CD-44FC-99FF-3551D26C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7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AE81-63A1-4BD1-87D5-23EFD64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7A0E3-9EDC-4BF7-855D-16CAC1B7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72C40-2FA0-4265-95D5-00B6F7F3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FB42-0C22-4890-A6A4-57B187E0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59DB1-9999-4506-8F16-330A87BAE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092FC-B959-4B3E-AA03-E35E2A1B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7D312-E59F-4505-8F45-4650746C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90F4F-6EFF-4824-A876-70C7F09F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D6B-E630-4372-9044-292B81A9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2AD90-F230-46CB-A0DA-874DF8EE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EBA39-A98C-4DC4-8727-8B9A3796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E4873-627D-4668-ACC1-0D5EEECE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DDCE4-78FF-4B43-A423-7FA5C762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0EF45-2657-4AA0-B092-85C70001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EDE99-CBF2-41DB-A91A-3BFE30CA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F98A-1284-448D-A0B0-28B884F4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22E2-BB86-41C8-AC44-7B6E91F8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E8049-7966-4E5A-B1A3-E53121D6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1B80-DEAE-46AD-87A3-702D3565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BFF-EE56-4FF2-93E3-DE3A77D3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3F4E-4963-4B1D-92D8-0F0F0D65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CFE5-8F4F-493D-94B1-DC6F3DB7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8A90E-3DEF-48FF-8BE6-512D1C812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41140-F142-4E8F-A1CB-B4D85401D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4CF22-B743-481D-AE66-11AC9C41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34E0-0AE2-41E3-AF92-AFF96132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319CC-50CE-4B44-96CB-6BC120FC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38BDD-914E-4B69-9120-BA4810B9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DAFD-8787-42DF-BE6A-4758DB86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5595-8350-4DEA-8FAC-91D3AF9A0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05C78-05E6-4683-8676-892D8FEA3865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CA0B-AAA6-4A17-83FD-DDB7A7F0C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2C87-9849-46DE-89EF-4D63A64E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22D2-8BAA-4840-97E4-49922C393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2_aWCzGMAwLZp6LMUKI3cc7pgGsasm2_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5E4-7DBD-4750-98ED-1EB69F704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1AAA1-9490-48D7-8137-BDCC37744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DA474E-99C8-4330-A070-2632BA8E716C}"/>
              </a:ext>
            </a:extLst>
          </p:cNvPr>
          <p:cNvSpPr/>
          <p:nvPr/>
        </p:nvSpPr>
        <p:spPr>
          <a:xfrm>
            <a:off x="8537713" y="5198165"/>
            <a:ext cx="3041374" cy="536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94C7E-5AB2-4539-ADFE-4BBC0156070A}"/>
              </a:ext>
            </a:extLst>
          </p:cNvPr>
          <p:cNvSpPr/>
          <p:nvPr/>
        </p:nvSpPr>
        <p:spPr>
          <a:xfrm>
            <a:off x="1779104" y="5059017"/>
            <a:ext cx="4721087" cy="1182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51728"/>
            <a:ext cx="5542723" cy="50411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int b = 25;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*p = b;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25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0065226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7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2E9222-9A78-43C0-AFFE-CA310FCA05AB}"/>
              </a:ext>
            </a:extLst>
          </p:cNvPr>
          <p:cNvGrpSpPr/>
          <p:nvPr/>
        </p:nvGrpSpPr>
        <p:grpSpPr>
          <a:xfrm>
            <a:off x="8614838" y="1934971"/>
            <a:ext cx="556593" cy="3704630"/>
            <a:chOff x="8050694" y="1829395"/>
            <a:chExt cx="556593" cy="37046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D906B5-EA4D-46B2-A16F-AF988F3EBB19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2DD153-1698-46BD-B65A-707E6E437D75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351B3D-1E41-4842-8CE4-E93C495D2F0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516BD9-0404-47D0-9917-08B3224DE5A8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39F2E0-88D4-438C-8459-EB8A24B03C49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6157EA-E54A-4213-B6BE-D417ED1F52B6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A0E630-559C-4ABD-9DCE-0D00BED6AF80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E1FC3FD-F95C-42E5-BAFC-60D887A7CE82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C055DA78-8D00-4C51-B286-5D33186FCC97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8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A1C36-80D3-4D48-B08C-CC3317702879}"/>
              </a:ext>
            </a:extLst>
          </p:cNvPr>
          <p:cNvGrpSpPr/>
          <p:nvPr/>
        </p:nvGrpSpPr>
        <p:grpSpPr>
          <a:xfrm>
            <a:off x="8614838" y="1934972"/>
            <a:ext cx="556593" cy="3704630"/>
            <a:chOff x="8050694" y="1829395"/>
            <a:chExt cx="556593" cy="3704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EA75A-FB84-4808-A398-6C69E0977E95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55A9B96-B993-436F-BCC6-3DDBC3A873BC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660EC-9AE4-4D59-9542-70FF0C7245D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0425C2-47DA-4601-A663-93BCD3B7FD22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7AA96-BE75-4680-B266-2AEB76CF2F7B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25936E-59E7-4EF1-8431-AEA19F6F51E3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32FC2C-ABD3-4FEE-8C1F-56F82F90A8C9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816B36-C748-400F-B1CF-37FD80DB3BE3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D7A5F15D-57B2-49A1-85BB-203A55477ED8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9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9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451728"/>
            <a:ext cx="6335599" cy="516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int b = 25;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int c = 35;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 = p + 2; 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 = %d\n”, b);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9214320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2E9222-9A78-43C0-AFFE-CA310FCA05AB}"/>
              </a:ext>
            </a:extLst>
          </p:cNvPr>
          <p:cNvGrpSpPr/>
          <p:nvPr/>
        </p:nvGrpSpPr>
        <p:grpSpPr>
          <a:xfrm>
            <a:off x="8614838" y="1934971"/>
            <a:ext cx="556593" cy="3704630"/>
            <a:chOff x="8050694" y="1829395"/>
            <a:chExt cx="556593" cy="37046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D906B5-EA4D-46B2-A16F-AF988F3EBB19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2DD153-1698-46BD-B65A-707E6E437D75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351B3D-1E41-4842-8CE4-E93C495D2F0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516BD9-0404-47D0-9917-08B3224DE5A8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39F2E0-88D4-438C-8459-EB8A24B03C49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6157EA-E54A-4213-B6BE-D417ED1F52B6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A0E630-559C-4ABD-9DCE-0D00BED6AF80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E1FC3FD-F95C-42E5-BAFC-60D887A7CE82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A1C36-80D3-4D48-B08C-CC3317702879}"/>
              </a:ext>
            </a:extLst>
          </p:cNvPr>
          <p:cNvGrpSpPr/>
          <p:nvPr/>
        </p:nvGrpSpPr>
        <p:grpSpPr>
          <a:xfrm>
            <a:off x="8614838" y="1934972"/>
            <a:ext cx="556593" cy="3704630"/>
            <a:chOff x="8050694" y="1829395"/>
            <a:chExt cx="556593" cy="3704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EA75A-FB84-4808-A398-6C69E0977E95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55A9B96-B993-436F-BCC6-3DDBC3A873BC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660EC-9AE4-4D59-9542-70FF0C7245D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0425C2-47DA-4601-A663-93BCD3B7FD22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7AA96-BE75-4680-B266-2AEB76CF2F7B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25936E-59E7-4EF1-8431-AEA19F6F51E3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32FC2C-ABD3-4FEE-8C1F-56F82F90A8C9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816B36-C748-400F-B1CF-37FD80DB3BE3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774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451728"/>
            <a:ext cx="6335599" cy="516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int b = 25;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int c = 35;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 = p + 2;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//p = p + 2*(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(int))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208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//*p = 25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 = 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//b = 25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321673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c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  <a:endCxn id="83" idx="1"/>
          </p:cNvCxnSpPr>
          <p:nvPr/>
        </p:nvCxnSpPr>
        <p:spPr>
          <a:xfrm rot="10800000" flipV="1">
            <a:off x="8614840" y="3612540"/>
            <a:ext cx="1114844" cy="1103732"/>
          </a:xfrm>
          <a:prstGeom prst="curvedConnector3">
            <a:avLst>
              <a:gd name="adj1" fmla="val 1205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2E9222-9A78-43C0-AFFE-CA310FCA05AB}"/>
              </a:ext>
            </a:extLst>
          </p:cNvPr>
          <p:cNvGrpSpPr/>
          <p:nvPr/>
        </p:nvGrpSpPr>
        <p:grpSpPr>
          <a:xfrm>
            <a:off x="8614838" y="1934971"/>
            <a:ext cx="556593" cy="3704630"/>
            <a:chOff x="8050694" y="1829395"/>
            <a:chExt cx="556593" cy="37046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D906B5-EA4D-46B2-A16F-AF988F3EBB19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2DD153-1698-46BD-B65A-707E6E437D75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351B3D-1E41-4842-8CE4-E93C495D2F0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516BD9-0404-47D0-9917-08B3224DE5A8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39F2E0-88D4-438C-8459-EB8A24B03C49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6157EA-E54A-4213-B6BE-D417ED1F52B6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A0E630-559C-4ABD-9DCE-0D00BED6AF80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E1FC3FD-F95C-42E5-BAFC-60D887A7CE82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A1C36-80D3-4D48-B08C-CC3317702879}"/>
              </a:ext>
            </a:extLst>
          </p:cNvPr>
          <p:cNvGrpSpPr/>
          <p:nvPr/>
        </p:nvGrpSpPr>
        <p:grpSpPr>
          <a:xfrm>
            <a:off x="8614838" y="1934972"/>
            <a:ext cx="556593" cy="3704630"/>
            <a:chOff x="8050694" y="1829395"/>
            <a:chExt cx="556593" cy="3704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EA75A-FB84-4808-A398-6C69E0977E95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55A9B96-B993-436F-BCC6-3DDBC3A873BC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660EC-9AE4-4D59-9542-70FF0C7245D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0425C2-47DA-4601-A663-93BCD3B7FD22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7AA96-BE75-4680-B266-2AEB76CF2F7B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25936E-59E7-4EF1-8431-AEA19F6F51E3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32FC2C-ABD3-4FEE-8C1F-56F82F90A8C9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816B36-C748-400F-B1CF-37FD80DB3BE3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92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51728"/>
            <a:ext cx="6486428" cy="51658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int b = 25;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</a:rPr>
              <a:t>int c = 35;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 = p + 2;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//p = p + 2*(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(int))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208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//*p = 25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(“b = %d\n”, b);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//b = 25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 = p + 1;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//p = p + 1* 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(int))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212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//*p = 35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228453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c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  <a:endCxn id="84" idx="1"/>
          </p:cNvCxnSpPr>
          <p:nvPr/>
        </p:nvCxnSpPr>
        <p:spPr>
          <a:xfrm rot="10800000" flipV="1">
            <a:off x="8614840" y="3612540"/>
            <a:ext cx="1114844" cy="734400"/>
          </a:xfrm>
          <a:prstGeom prst="curvedConnector3">
            <a:avLst>
              <a:gd name="adj1" fmla="val 1205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02E9222-9A78-43C0-AFFE-CA310FCA05AB}"/>
              </a:ext>
            </a:extLst>
          </p:cNvPr>
          <p:cNvGrpSpPr/>
          <p:nvPr/>
        </p:nvGrpSpPr>
        <p:grpSpPr>
          <a:xfrm>
            <a:off x="8614838" y="1934971"/>
            <a:ext cx="556593" cy="3704630"/>
            <a:chOff x="8050694" y="1829395"/>
            <a:chExt cx="556593" cy="37046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ED906B5-EA4D-46B2-A16F-AF988F3EBB19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2DD153-1698-46BD-B65A-707E6E437D75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351B3D-1E41-4842-8CE4-E93C495D2F0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516BD9-0404-47D0-9917-08B3224DE5A8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39F2E0-88D4-438C-8459-EB8A24B03C49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6157EA-E54A-4213-B6BE-D417ED1F52B6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7A0E630-559C-4ABD-9DCE-0D00BED6AF80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E1FC3FD-F95C-42E5-BAFC-60D887A7CE82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AA1C36-80D3-4D48-B08C-CC3317702879}"/>
              </a:ext>
            </a:extLst>
          </p:cNvPr>
          <p:cNvGrpSpPr/>
          <p:nvPr/>
        </p:nvGrpSpPr>
        <p:grpSpPr>
          <a:xfrm>
            <a:off x="8614838" y="1934972"/>
            <a:ext cx="556593" cy="3704630"/>
            <a:chOff x="8050694" y="1829395"/>
            <a:chExt cx="556593" cy="370463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E7EA75A-FB84-4808-A398-6C69E0977E95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55A9B96-B993-436F-BCC6-3DDBC3A873BC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A3660EC-9AE4-4D59-9542-70FF0C7245D2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0425C2-47DA-4601-A663-93BCD3B7FD22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7A7AA96-BE75-4680-B266-2AEB76CF2F7B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25936E-59E7-4EF1-8431-AEA19F6F51E3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332FC2C-ABD3-4FEE-8C1F-56F82F90A8C9}"/>
                  </a:ext>
                </a:extLst>
              </p:cNvPr>
              <p:cNvSpPr txBox="1"/>
              <p:nvPr/>
            </p:nvSpPr>
            <p:spPr>
              <a:xfrm>
                <a:off x="8050695" y="33104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816B36-C748-400F-B1CF-37FD80DB3BE3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34E4BC8-8029-40A0-A9E9-80A96E34E842}"/>
              </a:ext>
            </a:extLst>
          </p:cNvPr>
          <p:cNvSpPr/>
          <p:nvPr/>
        </p:nvSpPr>
        <p:spPr>
          <a:xfrm>
            <a:off x="1699592" y="4999383"/>
            <a:ext cx="5219684" cy="1143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Give output of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545" y="1822452"/>
            <a:ext cx="81698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p, *p);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p+1, *(p+1));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p0, *p0);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p0+1, *(p0+1));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3958172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91216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Give output of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274" y="1470582"/>
            <a:ext cx="8279850" cy="49200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= %d, Value = %d\n”, p, *p);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//Address = 200, Value = 2049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= %d, Value = %d\n”, p+1, *(p+1));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//Address = 204, Value = -867181191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p0 = (char*)p;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= %d, Value = %d\n”, p0, *p0);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//Address = 200, Value =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= %d, Value = %d\n”, p0+1, *(p0+1));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//Address = 201, Value = 8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7337590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F1449-FFE7-4475-88F9-6788EF6B17D9}"/>
              </a:ext>
            </a:extLst>
          </p:cNvPr>
          <p:cNvGrpSpPr/>
          <p:nvPr/>
        </p:nvGrpSpPr>
        <p:grpSpPr>
          <a:xfrm>
            <a:off x="8766928" y="1775412"/>
            <a:ext cx="3183781" cy="3751680"/>
            <a:chOff x="8766928" y="1775412"/>
            <a:chExt cx="3183781" cy="37516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2C4A6B-08B4-4482-9C1D-24D22F5B28D1}"/>
                </a:ext>
              </a:extLst>
            </p:cNvPr>
            <p:cNvGrpSpPr/>
            <p:nvPr/>
          </p:nvGrpSpPr>
          <p:grpSpPr>
            <a:xfrm>
              <a:off x="8766928" y="1775412"/>
              <a:ext cx="3071806" cy="3751680"/>
              <a:chOff x="7154516" y="1796843"/>
              <a:chExt cx="3609562" cy="375168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523D724-0C4D-42F1-B003-BFBB82C2517D}"/>
                  </a:ext>
                </a:extLst>
              </p:cNvPr>
              <p:cNvGrpSpPr/>
              <p:nvPr/>
            </p:nvGrpSpPr>
            <p:grpSpPr>
              <a:xfrm>
                <a:off x="7154516" y="1796843"/>
                <a:ext cx="875204" cy="3704630"/>
                <a:chOff x="8050694" y="1829395"/>
                <a:chExt cx="875204" cy="370463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DA70484-1795-4297-8592-8D1EA945F7DC}"/>
                    </a:ext>
                  </a:extLst>
                </p:cNvPr>
                <p:cNvGrpSpPr/>
                <p:nvPr/>
              </p:nvGrpSpPr>
              <p:grpSpPr>
                <a:xfrm>
                  <a:off x="8050696" y="4056697"/>
                  <a:ext cx="875202" cy="1477328"/>
                  <a:chOff x="8050696" y="4056697"/>
                  <a:chExt cx="875202" cy="1477328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3E19DE-E824-4F11-8BEF-C42DE5E3A92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200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9143A3C-4A74-4C77-A3D2-A9CFA4765E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7553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201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EDEC0D4-8C53-41FE-811D-55B2A1E1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7553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202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118F496-9103-448B-9EBB-58B223982C40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8752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203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79BE331-A04B-4F1B-AEF8-DB195BB6B82B}"/>
                    </a:ext>
                  </a:extLst>
                </p:cNvPr>
                <p:cNvGrpSpPr/>
                <p:nvPr/>
              </p:nvGrpSpPr>
              <p:grpSpPr>
                <a:xfrm>
                  <a:off x="8050694" y="1829395"/>
                  <a:ext cx="755305" cy="1850430"/>
                  <a:chOff x="8050694" y="1829395"/>
                  <a:chExt cx="755305" cy="185043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4B6C623-4E51-4160-BCFB-3A645EA4801D}"/>
                      </a:ext>
                    </a:extLst>
                  </p:cNvPr>
                  <p:cNvGrpSpPr/>
                  <p:nvPr/>
                </p:nvGrpSpPr>
                <p:grpSpPr>
                  <a:xfrm>
                    <a:off x="8050694" y="2202497"/>
                    <a:ext cx="755305" cy="1477328"/>
                    <a:chOff x="8050695" y="4056697"/>
                    <a:chExt cx="755305" cy="1477328"/>
                  </a:xfrm>
                </p:grpSpPr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6B8C162F-5705-4D0C-AC13-050FDDAB4F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5164693"/>
                      <a:ext cx="7553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257</a:t>
                      </a: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D3851BD0-DDF3-4CD2-8606-20B14E7A31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5" y="4795361"/>
                      <a:ext cx="7553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265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D9A5AAB-07FB-48EE-9DBD-AD2B855F0D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5" y="4426029"/>
                      <a:ext cx="653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269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7690DFB-0548-4F74-BF7B-3C1B56ECE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50696" y="4056697"/>
                      <a:ext cx="6535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277</a:t>
                      </a:r>
                    </a:p>
                  </p:txBody>
                </p:sp>
              </p:grp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E68BAB7-B816-4788-8E68-7C5D0A54B664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4" y="1829395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1DF0D4FC-BE1F-4F7D-82FF-38A0698C9541}"/>
                  </a:ext>
                </a:extLst>
              </p:cNvPr>
              <p:cNvSpPr/>
              <p:nvPr/>
            </p:nvSpPr>
            <p:spPr>
              <a:xfrm>
                <a:off x="9988825" y="4071195"/>
                <a:ext cx="238540" cy="1477328"/>
              </a:xfrm>
              <a:prstGeom prst="righ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302FCF-DDBE-492A-B931-471BEB71068D}"/>
                  </a:ext>
                </a:extLst>
              </p:cNvPr>
              <p:cNvSpPr txBox="1"/>
              <p:nvPr/>
            </p:nvSpPr>
            <p:spPr>
              <a:xfrm>
                <a:off x="10358225" y="4516587"/>
                <a:ext cx="40585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a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53AEF52D-8B76-42C0-BF61-72236AD5EAC3}"/>
                  </a:ext>
                </a:extLst>
              </p:cNvPr>
              <p:cNvSpPr/>
              <p:nvPr/>
            </p:nvSpPr>
            <p:spPr>
              <a:xfrm>
                <a:off x="9988824" y="3277941"/>
                <a:ext cx="256195" cy="416382"/>
              </a:xfrm>
              <a:prstGeom prst="righ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D1A962-C778-49FF-B2D4-54593413DF53}"/>
                  </a:ext>
                </a:extLst>
              </p:cNvPr>
              <p:cNvSpPr txBox="1"/>
              <p:nvPr/>
            </p:nvSpPr>
            <p:spPr>
              <a:xfrm>
                <a:off x="10332098" y="3180240"/>
                <a:ext cx="40585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p</a:t>
                </a:r>
              </a:p>
            </p:txBody>
          </p: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7F8DC07C-1E45-4560-A9B6-47DCD4F8B46B}"/>
                </a:ext>
              </a:extLst>
            </p:cNvPr>
            <p:cNvSpPr/>
            <p:nvPr/>
          </p:nvSpPr>
          <p:spPr>
            <a:xfrm>
              <a:off x="11195033" y="2532182"/>
              <a:ext cx="218027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7F541F-FC18-477E-92B3-6812C27F1169}"/>
                </a:ext>
              </a:extLst>
            </p:cNvPr>
            <p:cNvSpPr txBox="1"/>
            <p:nvPr/>
          </p:nvSpPr>
          <p:spPr>
            <a:xfrm>
              <a:off x="11424904" y="2456121"/>
              <a:ext cx="5258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p0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13F3E9-44D6-477E-A63E-40EE4369BA55}"/>
              </a:ext>
            </a:extLst>
          </p:cNvPr>
          <p:cNvCxnSpPr/>
          <p:nvPr/>
        </p:nvCxnSpPr>
        <p:spPr>
          <a:xfrm>
            <a:off x="6096000" y="4628561"/>
            <a:ext cx="3500487" cy="68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72BAF5-1778-404A-B4AB-8A7E6975EE14}"/>
              </a:ext>
            </a:extLst>
          </p:cNvPr>
          <p:cNvCxnSpPr>
            <a:cxnSpLocks/>
          </p:cNvCxnSpPr>
          <p:nvPr/>
        </p:nvCxnSpPr>
        <p:spPr>
          <a:xfrm flipV="1">
            <a:off x="6096000" y="4926044"/>
            <a:ext cx="3483074" cy="46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32AFB-7C65-449F-BB79-AADA6AE30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8" y="466928"/>
            <a:ext cx="10220689" cy="5914417"/>
          </a:xfrm>
        </p:spPr>
      </p:pic>
    </p:spTree>
    <p:extLst>
      <p:ext uri="{BB962C8B-B14F-4D97-AF65-F5344CB8AC3E}">
        <p14:creationId xmlns:p14="http://schemas.microsoft.com/office/powerpoint/2010/main" val="256323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9D503C8-5870-4273-B85D-5968C744E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769352"/>
              </p:ext>
            </p:extLst>
          </p:nvPr>
        </p:nvGraphicFramePr>
        <p:xfrm>
          <a:off x="9172261" y="1954257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q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r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57BE604-8E58-4FD4-AD73-AD0C6CBB6D08}"/>
              </a:ext>
            </a:extLst>
          </p:cNvPr>
          <p:cNvGrpSpPr/>
          <p:nvPr/>
        </p:nvGrpSpPr>
        <p:grpSpPr>
          <a:xfrm>
            <a:off x="8614840" y="4162279"/>
            <a:ext cx="556591" cy="1477328"/>
            <a:chOff x="8050696" y="4056697"/>
            <a:chExt cx="55659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A86A4F-9C51-4D6E-8A2A-6FD201F9A6D8}"/>
                </a:ext>
              </a:extLst>
            </p:cNvPr>
            <p:cNvSpPr txBox="1"/>
            <p:nvPr/>
          </p:nvSpPr>
          <p:spPr>
            <a:xfrm>
              <a:off x="8050696" y="5164693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FA68AF-3015-4790-897C-70ACC1729E57}"/>
                </a:ext>
              </a:extLst>
            </p:cNvPr>
            <p:cNvSpPr txBox="1"/>
            <p:nvPr/>
          </p:nvSpPr>
          <p:spPr>
            <a:xfrm>
              <a:off x="8050696" y="4795361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CFC280-22F3-4CAD-8343-81D5AB8C41D7}"/>
                </a:ext>
              </a:extLst>
            </p:cNvPr>
            <p:cNvSpPr txBox="1"/>
            <p:nvPr/>
          </p:nvSpPr>
          <p:spPr>
            <a:xfrm>
              <a:off x="8050696" y="442602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1E443A-3DC7-4899-968D-7B036CF121F9}"/>
                </a:ext>
              </a:extLst>
            </p:cNvPr>
            <p:cNvSpPr txBox="1"/>
            <p:nvPr/>
          </p:nvSpPr>
          <p:spPr>
            <a:xfrm>
              <a:off x="8050696" y="4056697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1C6F6D-AEC9-48AF-AED8-15AE9665BF05}"/>
              </a:ext>
            </a:extLst>
          </p:cNvPr>
          <p:cNvGrpSpPr/>
          <p:nvPr/>
        </p:nvGrpSpPr>
        <p:grpSpPr>
          <a:xfrm>
            <a:off x="8614838" y="1934977"/>
            <a:ext cx="556592" cy="1850430"/>
            <a:chOff x="8050694" y="1829395"/>
            <a:chExt cx="556592" cy="18504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14057E-F80B-4E64-A0F3-19E458F86B20}"/>
                </a:ext>
              </a:extLst>
            </p:cNvPr>
            <p:cNvGrpSpPr/>
            <p:nvPr/>
          </p:nvGrpSpPr>
          <p:grpSpPr>
            <a:xfrm>
              <a:off x="8050695" y="2202497"/>
              <a:ext cx="556591" cy="1477328"/>
              <a:chOff x="8050696" y="4056697"/>
              <a:chExt cx="556591" cy="147732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9C44E8-62CB-4AC7-AAB2-8FEE24B0402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5C4500-3BE4-45CB-9B04-A2851C00335A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265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7F90B0-05DC-4D4C-9B6F-1C319C6386D5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269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0C72CA-7081-4929-B84C-7592BFEE508E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277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F3A09F-1175-45D9-A154-1CB8FBFB93A2}"/>
                </a:ext>
              </a:extLst>
            </p:cNvPr>
            <p:cNvSpPr txBox="1"/>
            <p:nvPr/>
          </p:nvSpPr>
          <p:spPr>
            <a:xfrm>
              <a:off x="8050694" y="1829395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453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79D503C8-5870-4273-B85D-5968C744E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338729"/>
              </p:ext>
            </p:extLst>
          </p:nvPr>
        </p:nvGraphicFramePr>
        <p:xfrm>
          <a:off x="9172261" y="1954252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q = 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r = 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57BE604-8E58-4FD4-AD73-AD0C6CBB6D08}"/>
              </a:ext>
            </a:extLst>
          </p:cNvPr>
          <p:cNvGrpSpPr/>
          <p:nvPr/>
        </p:nvGrpSpPr>
        <p:grpSpPr>
          <a:xfrm>
            <a:off x="8614840" y="4162274"/>
            <a:ext cx="556591" cy="1477328"/>
            <a:chOff x="8050696" y="4056697"/>
            <a:chExt cx="55659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A86A4F-9C51-4D6E-8A2A-6FD201F9A6D8}"/>
                </a:ext>
              </a:extLst>
            </p:cNvPr>
            <p:cNvSpPr txBox="1"/>
            <p:nvPr/>
          </p:nvSpPr>
          <p:spPr>
            <a:xfrm>
              <a:off x="8050696" y="5164693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FA68AF-3015-4790-897C-70ACC1729E57}"/>
                </a:ext>
              </a:extLst>
            </p:cNvPr>
            <p:cNvSpPr txBox="1"/>
            <p:nvPr/>
          </p:nvSpPr>
          <p:spPr>
            <a:xfrm>
              <a:off x="8050696" y="4795361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CFC280-22F3-4CAD-8343-81D5AB8C41D7}"/>
                </a:ext>
              </a:extLst>
            </p:cNvPr>
            <p:cNvSpPr txBox="1"/>
            <p:nvPr/>
          </p:nvSpPr>
          <p:spPr>
            <a:xfrm>
              <a:off x="8050696" y="4426029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1E443A-3DC7-4899-968D-7B036CF121F9}"/>
                </a:ext>
              </a:extLst>
            </p:cNvPr>
            <p:cNvSpPr txBox="1"/>
            <p:nvPr/>
          </p:nvSpPr>
          <p:spPr>
            <a:xfrm>
              <a:off x="8050696" y="4056697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1C6F6D-AEC9-48AF-AED8-15AE9665BF05}"/>
              </a:ext>
            </a:extLst>
          </p:cNvPr>
          <p:cNvGrpSpPr/>
          <p:nvPr/>
        </p:nvGrpSpPr>
        <p:grpSpPr>
          <a:xfrm>
            <a:off x="8614838" y="1934972"/>
            <a:ext cx="556592" cy="1850430"/>
            <a:chOff x="8050694" y="1829395"/>
            <a:chExt cx="556592" cy="18504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14057E-F80B-4E64-A0F3-19E458F86B20}"/>
                </a:ext>
              </a:extLst>
            </p:cNvPr>
            <p:cNvGrpSpPr/>
            <p:nvPr/>
          </p:nvGrpSpPr>
          <p:grpSpPr>
            <a:xfrm>
              <a:off x="8050695" y="2202497"/>
              <a:ext cx="556591" cy="1477328"/>
              <a:chOff x="8050696" y="4056697"/>
              <a:chExt cx="556591" cy="147732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9C44E8-62CB-4AC7-AAB2-8FEE24B0402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5C4500-3BE4-45CB-9B04-A2851C00335A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265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7F90B0-05DC-4D4C-9B6F-1C319C6386D5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269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0C72CA-7081-4929-B84C-7592BFEE508E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277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F3A09F-1175-45D9-A154-1CB8FBFB93A2}"/>
                </a:ext>
              </a:extLst>
            </p:cNvPr>
            <p:cNvSpPr txBox="1"/>
            <p:nvPr/>
          </p:nvSpPr>
          <p:spPr>
            <a:xfrm>
              <a:off x="8050694" y="1829395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266616D-AF60-4DD5-82AC-EEBE766C7228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9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54F705C-5C4E-4757-B6D8-B13544AC8B30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8614840" y="2850270"/>
            <a:ext cx="1182403" cy="750466"/>
          </a:xfrm>
          <a:prstGeom prst="curvedConnector3">
            <a:avLst>
              <a:gd name="adj1" fmla="val 1193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30B4992-7E80-4684-92F8-61ED03D950C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8257683" y="3219228"/>
            <a:ext cx="1862936" cy="1148624"/>
          </a:xfrm>
          <a:prstGeom prst="curvedConnector4">
            <a:avLst>
              <a:gd name="adj1" fmla="val 32900"/>
              <a:gd name="adj2" fmla="val 17488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*q);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*r);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**q);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***r);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CE2B62-C075-412B-9E4B-35FDBAA58D0F}"/>
              </a:ext>
            </a:extLst>
          </p:cNvPr>
          <p:cNvGrpSpPr/>
          <p:nvPr/>
        </p:nvGrpSpPr>
        <p:grpSpPr>
          <a:xfrm>
            <a:off x="8614838" y="1934971"/>
            <a:ext cx="2647952" cy="3704630"/>
            <a:chOff x="8614838" y="1934971"/>
            <a:chExt cx="2647952" cy="3704630"/>
          </a:xfrm>
        </p:grpSpPr>
        <p:graphicFrame>
          <p:nvGraphicFramePr>
            <p:cNvPr id="7" name="Table 8">
              <a:extLst>
                <a:ext uri="{FF2B5EF4-FFF2-40B4-BE49-F238E27FC236}">
                  <a16:creationId xmlns:a16="http://schemas.microsoft.com/office/drawing/2014/main" id="{79D503C8-5870-4273-B85D-5968C744E1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8397809"/>
                </p:ext>
              </p:extLst>
            </p:nvPr>
          </p:nvGraphicFramePr>
          <p:xfrm>
            <a:off x="9172261" y="1954251"/>
            <a:ext cx="2090529" cy="368535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090529">
                    <a:extLst>
                      <a:ext uri="{9D8B030D-6E8A-4147-A177-3AD203B41FA5}">
                        <a16:colId xmlns:a16="http://schemas.microsoft.com/office/drawing/2014/main" val="3751962984"/>
                      </a:ext>
                    </a:extLst>
                  </a:gridCol>
                </a:tblGrid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2152512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229478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FF"/>
                            </a:highlight>
                          </a:rPr>
                          <a:t>q = 257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2920812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11800041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00"/>
                            </a:highlight>
                          </a:rPr>
                          <a:t>p = 200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7307288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005935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5234863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C0C0C0"/>
                            </a:highlight>
                          </a:rPr>
                          <a:t>r = 269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1367624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71026542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FFFF00"/>
                            </a:highlight>
                          </a:rPr>
                          <a:t>a = 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88293376"/>
                    </a:ext>
                  </a:extLst>
                </a:tr>
              </a:tbl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85EDD1-849E-4D83-AB23-DC6FA7574EA6}"/>
                </a:ext>
              </a:extLst>
            </p:cNvPr>
            <p:cNvGrpSpPr/>
            <p:nvPr/>
          </p:nvGrpSpPr>
          <p:grpSpPr>
            <a:xfrm>
              <a:off x="8614838" y="1934971"/>
              <a:ext cx="556593" cy="3704630"/>
              <a:chOff x="8050694" y="1829395"/>
              <a:chExt cx="556593" cy="370463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7BE604-8E58-4FD4-AD73-AD0C6CBB6D08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A86A4F-9C51-4D6E-8A2A-6FD201F9A6D8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A68AF-3015-4790-897C-70ACC1729E5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204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FC280-22F3-4CAD-8343-81D5AB8C41D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1E443A-3DC7-4899-968D-7B036CF121F9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216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31C6F6D-AEC9-48AF-AED8-15AE9665BF05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556592" cy="1850430"/>
                <a:chOff x="8050694" y="1829395"/>
                <a:chExt cx="556592" cy="185043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414057E-F80B-4E64-A0F3-19E458F86B20}"/>
                    </a:ext>
                  </a:extLst>
                </p:cNvPr>
                <p:cNvGrpSpPr/>
                <p:nvPr/>
              </p:nvGrpSpPr>
              <p:grpSpPr>
                <a:xfrm>
                  <a:off x="8050695" y="2202497"/>
                  <a:ext cx="556591" cy="1477328"/>
                  <a:chOff x="8050696" y="4056697"/>
                  <a:chExt cx="556591" cy="1477328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9C44E8-62CB-4AC7-AAB2-8FEE24B0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A5C4500-3BE4-45CB-9B04-A2851C003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D7F90B0-05DC-4D4C-9B6F-1C319C6386D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0C72CA-7081-4929-B84C-7592BFEE508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F3A09F-1175-45D9-A154-1CB8FBFB93A2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266616D-AF60-4DD5-82AC-EEBE766C72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45160" y="3982217"/>
              <a:ext cx="1854199" cy="1114842"/>
            </a:xfrm>
            <a:prstGeom prst="curvedConnector4">
              <a:avLst>
                <a:gd name="adj1" fmla="val 4281"/>
                <a:gd name="adj2" fmla="val 138336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54F705C-5C4E-4757-B6D8-B13544AC8B30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8614840" y="2850269"/>
            <a:ext cx="1182403" cy="750466"/>
          </a:xfrm>
          <a:prstGeom prst="curvedConnector3">
            <a:avLst>
              <a:gd name="adj1" fmla="val 1193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30B4992-7E80-4684-92F8-61ED03D950C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8257683" y="3219227"/>
            <a:ext cx="1862936" cy="1148624"/>
          </a:xfrm>
          <a:prstGeom prst="curvedConnector4">
            <a:avLst>
              <a:gd name="adj1" fmla="val 32900"/>
              <a:gd name="adj2" fmla="val 17488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72BD-5F58-43D7-99E0-E2B1E1C0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B2BD-BD4C-4CEE-8B99-877A3CC4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Thursday 1 to 3 pm</a:t>
            </a:r>
          </a:p>
          <a:p>
            <a:endParaRPr lang="en-US" dirty="0"/>
          </a:p>
          <a:p>
            <a:r>
              <a:rPr lang="en-US" dirty="0"/>
              <a:t>Friday 1 to 3 pm</a:t>
            </a:r>
          </a:p>
        </p:txBody>
      </p:sp>
    </p:spTree>
    <p:extLst>
      <p:ext uri="{BB962C8B-B14F-4D97-AF65-F5344CB8AC3E}">
        <p14:creationId xmlns:p14="http://schemas.microsoft.com/office/powerpoint/2010/main" val="302113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*q);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*r);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//257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**q);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***r);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CE2B62-C075-412B-9E4B-35FDBAA58D0F}"/>
              </a:ext>
            </a:extLst>
          </p:cNvPr>
          <p:cNvGrpSpPr/>
          <p:nvPr/>
        </p:nvGrpSpPr>
        <p:grpSpPr>
          <a:xfrm>
            <a:off x="8614838" y="1934971"/>
            <a:ext cx="2647952" cy="3704630"/>
            <a:chOff x="8614838" y="1934971"/>
            <a:chExt cx="2647952" cy="3704630"/>
          </a:xfrm>
        </p:grpSpPr>
        <p:graphicFrame>
          <p:nvGraphicFramePr>
            <p:cNvPr id="7" name="Table 8">
              <a:extLst>
                <a:ext uri="{FF2B5EF4-FFF2-40B4-BE49-F238E27FC236}">
                  <a16:creationId xmlns:a16="http://schemas.microsoft.com/office/drawing/2014/main" id="{79D503C8-5870-4273-B85D-5968C744E1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1314900"/>
                </p:ext>
              </p:extLst>
            </p:nvPr>
          </p:nvGraphicFramePr>
          <p:xfrm>
            <a:off x="9172261" y="1954251"/>
            <a:ext cx="2090529" cy="368535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090529">
                    <a:extLst>
                      <a:ext uri="{9D8B030D-6E8A-4147-A177-3AD203B41FA5}">
                        <a16:colId xmlns:a16="http://schemas.microsoft.com/office/drawing/2014/main" val="3751962984"/>
                      </a:ext>
                    </a:extLst>
                  </a:gridCol>
                </a:tblGrid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2152512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229478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FF"/>
                            </a:highlight>
                          </a:rPr>
                          <a:t>q = 257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2920812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11800041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00"/>
                            </a:highlight>
                          </a:rPr>
                          <a:t>p = 200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7307288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005935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5234863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C0C0C0"/>
                            </a:highlight>
                          </a:rPr>
                          <a:t>r = 269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1367624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71026542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FFFF00"/>
                            </a:highlight>
                          </a:rPr>
                          <a:t>a = 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88293376"/>
                    </a:ext>
                  </a:extLst>
                </a:tr>
              </a:tbl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85EDD1-849E-4D83-AB23-DC6FA7574EA6}"/>
                </a:ext>
              </a:extLst>
            </p:cNvPr>
            <p:cNvGrpSpPr/>
            <p:nvPr/>
          </p:nvGrpSpPr>
          <p:grpSpPr>
            <a:xfrm>
              <a:off x="8614838" y="1934971"/>
              <a:ext cx="556593" cy="3704630"/>
              <a:chOff x="8050694" y="1829395"/>
              <a:chExt cx="556593" cy="370463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7BE604-8E58-4FD4-AD73-AD0C6CBB6D08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A86A4F-9C51-4D6E-8A2A-6FD201F9A6D8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A68AF-3015-4790-897C-70ACC1729E5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204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FC280-22F3-4CAD-8343-81D5AB8C41D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1E443A-3DC7-4899-968D-7B036CF121F9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216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31C6F6D-AEC9-48AF-AED8-15AE9665BF05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556592" cy="1850430"/>
                <a:chOff x="8050694" y="1829395"/>
                <a:chExt cx="556592" cy="185043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414057E-F80B-4E64-A0F3-19E458F86B20}"/>
                    </a:ext>
                  </a:extLst>
                </p:cNvPr>
                <p:cNvGrpSpPr/>
                <p:nvPr/>
              </p:nvGrpSpPr>
              <p:grpSpPr>
                <a:xfrm>
                  <a:off x="8050695" y="2202497"/>
                  <a:ext cx="556591" cy="1477328"/>
                  <a:chOff x="8050696" y="4056697"/>
                  <a:chExt cx="556591" cy="1477328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9C44E8-62CB-4AC7-AAB2-8FEE24B0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A5C4500-3BE4-45CB-9B04-A2851C003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D7F90B0-05DC-4D4C-9B6F-1C319C6386D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0C72CA-7081-4929-B84C-7592BFEE508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F3A09F-1175-45D9-A154-1CB8FBFB93A2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266616D-AF60-4DD5-82AC-EEBE766C72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45160" y="3982217"/>
              <a:ext cx="1854199" cy="1114842"/>
            </a:xfrm>
            <a:prstGeom prst="curvedConnector4">
              <a:avLst>
                <a:gd name="adj1" fmla="val 4281"/>
                <a:gd name="adj2" fmla="val 138336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54F705C-5C4E-4757-B6D8-B13544AC8B30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8614840" y="2850269"/>
            <a:ext cx="1182403" cy="750466"/>
          </a:xfrm>
          <a:prstGeom prst="curvedConnector3">
            <a:avLst>
              <a:gd name="adj1" fmla="val 1193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30B4992-7E80-4684-92F8-61ED03D950C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8257683" y="3219227"/>
            <a:ext cx="1862936" cy="1148624"/>
          </a:xfrm>
          <a:prstGeom prst="curvedConnector4">
            <a:avLst>
              <a:gd name="adj1" fmla="val 32900"/>
              <a:gd name="adj2" fmla="val 17488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6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4C0FF3-01BD-4F75-B5A5-8AEAD2F9F5A2}"/>
              </a:ext>
            </a:extLst>
          </p:cNvPr>
          <p:cNvSpPr/>
          <p:nvPr/>
        </p:nvSpPr>
        <p:spPr>
          <a:xfrm>
            <a:off x="8493551" y="5184742"/>
            <a:ext cx="2969444" cy="627724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2FF0D-41D7-471D-8D11-ED7A3D48B523}"/>
              </a:ext>
            </a:extLst>
          </p:cNvPr>
          <p:cNvSpPr/>
          <p:nvPr/>
        </p:nvSpPr>
        <p:spPr>
          <a:xfrm>
            <a:off x="1762812" y="5184742"/>
            <a:ext cx="3365369" cy="735291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8CF9A-61B5-4723-BAA4-68AE119F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to pointer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2102-260F-41F0-9155-F4F2A6C24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***r = &amp;q;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*p); 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*q); //200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*r); //257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**q); 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***r); //16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***r = 25;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a); //25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CE2B62-C075-412B-9E4B-35FDBAA58D0F}"/>
              </a:ext>
            </a:extLst>
          </p:cNvPr>
          <p:cNvGrpSpPr/>
          <p:nvPr/>
        </p:nvGrpSpPr>
        <p:grpSpPr>
          <a:xfrm>
            <a:off x="8614838" y="1934971"/>
            <a:ext cx="2647952" cy="3704630"/>
            <a:chOff x="8614838" y="1934971"/>
            <a:chExt cx="2647952" cy="3704630"/>
          </a:xfrm>
        </p:grpSpPr>
        <p:graphicFrame>
          <p:nvGraphicFramePr>
            <p:cNvPr id="7" name="Table 8">
              <a:extLst>
                <a:ext uri="{FF2B5EF4-FFF2-40B4-BE49-F238E27FC236}">
                  <a16:creationId xmlns:a16="http://schemas.microsoft.com/office/drawing/2014/main" id="{79D503C8-5870-4273-B85D-5968C744E1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9637897"/>
                </p:ext>
              </p:extLst>
            </p:nvPr>
          </p:nvGraphicFramePr>
          <p:xfrm>
            <a:off x="9172261" y="1954251"/>
            <a:ext cx="2090529" cy="368535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090529">
                    <a:extLst>
                      <a:ext uri="{9D8B030D-6E8A-4147-A177-3AD203B41FA5}">
                        <a16:colId xmlns:a16="http://schemas.microsoft.com/office/drawing/2014/main" val="3751962984"/>
                      </a:ext>
                    </a:extLst>
                  </a:gridCol>
                </a:tblGrid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82152512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229478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FF"/>
                            </a:highlight>
                          </a:rPr>
                          <a:t>q = 257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2920812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00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11800041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00FF00"/>
                            </a:highlight>
                          </a:rPr>
                          <a:t>p = 200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73072880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1" dirty="0"/>
                          <a:t>…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005935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552348633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C0C0C0"/>
                            </a:highlight>
                          </a:rPr>
                          <a:t>r = 269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713676246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endParaRPr lang="en-US" dirty="0">
                          <a:highlight>
                            <a:srgbClr val="FFFF00"/>
                          </a:highlight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71026542"/>
                    </a:ext>
                  </a:extLst>
                </a:tr>
                <a:tr h="36853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>
                            <a:highlight>
                              <a:srgbClr val="FFFF00"/>
                            </a:highlight>
                          </a:rPr>
                          <a:t>a = 25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88293376"/>
                    </a:ext>
                  </a:extLst>
                </a:tr>
              </a:tbl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85EDD1-849E-4D83-AB23-DC6FA7574EA6}"/>
                </a:ext>
              </a:extLst>
            </p:cNvPr>
            <p:cNvGrpSpPr/>
            <p:nvPr/>
          </p:nvGrpSpPr>
          <p:grpSpPr>
            <a:xfrm>
              <a:off x="8614838" y="1934971"/>
              <a:ext cx="556593" cy="3704630"/>
              <a:chOff x="8050694" y="1829395"/>
              <a:chExt cx="556593" cy="370463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7BE604-8E58-4FD4-AD73-AD0C6CBB6D08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A86A4F-9C51-4D6E-8A2A-6FD201F9A6D8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A68AF-3015-4790-897C-70ACC1729E5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204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4CFC280-22F3-4CAD-8343-81D5AB8C41D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1E443A-3DC7-4899-968D-7B036CF121F9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216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31C6F6D-AEC9-48AF-AED8-15AE9665BF05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556592" cy="1850430"/>
                <a:chOff x="8050694" y="1829395"/>
                <a:chExt cx="556592" cy="185043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414057E-F80B-4E64-A0F3-19E458F86B20}"/>
                    </a:ext>
                  </a:extLst>
                </p:cNvPr>
                <p:cNvGrpSpPr/>
                <p:nvPr/>
              </p:nvGrpSpPr>
              <p:grpSpPr>
                <a:xfrm>
                  <a:off x="8050695" y="2202497"/>
                  <a:ext cx="556591" cy="1477328"/>
                  <a:chOff x="8050696" y="4056697"/>
                  <a:chExt cx="556591" cy="1477328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9C44E8-62CB-4AC7-AAB2-8FEE24B0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A5C4500-3BE4-45CB-9B04-A2851C00335A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D7F90B0-05DC-4D4C-9B6F-1C319C6386D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0C72CA-7081-4929-B84C-7592BFEE508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F3A09F-1175-45D9-A154-1CB8FBFB93A2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266616D-AF60-4DD5-82AC-EEBE766C72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45160" y="3982217"/>
              <a:ext cx="1854199" cy="1114842"/>
            </a:xfrm>
            <a:prstGeom prst="curvedConnector4">
              <a:avLst>
                <a:gd name="adj1" fmla="val 4281"/>
                <a:gd name="adj2" fmla="val 138336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54F705C-5C4E-4757-B6D8-B13544AC8B30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8614840" y="2850269"/>
            <a:ext cx="1182403" cy="750466"/>
          </a:xfrm>
          <a:prstGeom prst="curvedConnector3">
            <a:avLst>
              <a:gd name="adj1" fmla="val 1193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30B4992-7E80-4684-92F8-61ED03D950C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8257683" y="3219227"/>
            <a:ext cx="1862936" cy="1148624"/>
          </a:xfrm>
          <a:prstGeom prst="curvedConnector4">
            <a:avLst>
              <a:gd name="adj1" fmla="val 32900"/>
              <a:gd name="adj2" fmla="val 17488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8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196C-1845-496A-A608-33716DF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9560-9B82-48E1-B3C9-3726460F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84096" cy="4351338"/>
          </a:xfrm>
        </p:spPr>
        <p:txBody>
          <a:bodyPr>
            <a:normAutofit/>
          </a:bodyPr>
          <a:lstStyle/>
          <a:p>
            <a:r>
              <a:rPr lang="en-US" dirty="0"/>
              <a:t>Give output of the following code snippet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**q = &amp;p;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("value of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latin typeface="Consolas" panose="020B0609020204030204" pitchFamily="49" charset="0"/>
              </a:rPr>
              <a:t>: %d, value of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q+1</a:t>
            </a:r>
            <a:r>
              <a:rPr lang="en-US" sz="2000" dirty="0">
                <a:latin typeface="Consolas" panose="020B0609020204030204" pitchFamily="49" charset="0"/>
              </a:rPr>
              <a:t>: %d\n",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q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q+1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//Value of q: 2000, q+1: 2008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CC720-375A-4D79-A52E-453BA3A71426}"/>
              </a:ext>
            </a:extLst>
          </p:cNvPr>
          <p:cNvSpPr txBox="1"/>
          <p:nvPr/>
        </p:nvSpPr>
        <p:spPr>
          <a:xfrm>
            <a:off x="9332843" y="2893298"/>
            <a:ext cx="235557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Assume that the address of variable p is 2000.</a:t>
            </a:r>
          </a:p>
        </p:txBody>
      </p:sp>
    </p:spTree>
    <p:extLst>
      <p:ext uri="{BB962C8B-B14F-4D97-AF65-F5344CB8AC3E}">
        <p14:creationId xmlns:p14="http://schemas.microsoft.com/office/powerpoint/2010/main" val="368512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A9B-10F4-41F2-ABBA-3BEF581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18255"/>
            <a:ext cx="10515600" cy="1325563"/>
          </a:xfrm>
        </p:spPr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2BC652-95DF-4DFC-B2A4-B7BD286A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4898" y="1263192"/>
            <a:ext cx="6202838" cy="4989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void increment(int a)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of a = %d”,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a = a + 1;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increment(a);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of a = %d”,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98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3A1C30-3978-4FC9-A554-3398FDDF685E}"/>
              </a:ext>
            </a:extLst>
          </p:cNvPr>
          <p:cNvSpPr/>
          <p:nvPr/>
        </p:nvSpPr>
        <p:spPr>
          <a:xfrm>
            <a:off x="3751868" y="4562573"/>
            <a:ext cx="2045617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482EB-A54B-41FA-B054-128BA20D8A6D}"/>
              </a:ext>
            </a:extLst>
          </p:cNvPr>
          <p:cNvSpPr/>
          <p:nvPr/>
        </p:nvSpPr>
        <p:spPr>
          <a:xfrm>
            <a:off x="3516198" y="1168924"/>
            <a:ext cx="2579802" cy="443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9A9B-10F4-41F2-ABBA-3BEF581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18255"/>
            <a:ext cx="10515600" cy="1325563"/>
          </a:xfrm>
        </p:spPr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2BC652-95DF-4DFC-B2A4-B7BD286A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4898" y="1263192"/>
            <a:ext cx="6202838" cy="4989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void increment(int a)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of a = %d”,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//“Address of a = 234000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a = a + 1;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increment(a);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(“Address of a = %d”,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//“Address of a = 222000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8F07C-C07A-438A-B406-92DF7879C0F4}"/>
              </a:ext>
            </a:extLst>
          </p:cNvPr>
          <p:cNvGrpSpPr/>
          <p:nvPr/>
        </p:nvGrpSpPr>
        <p:grpSpPr>
          <a:xfrm>
            <a:off x="7975076" y="5297864"/>
            <a:ext cx="3921551" cy="369332"/>
            <a:chOff x="7975076" y="5297864"/>
            <a:chExt cx="392155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3F5F84-E7B1-4811-ACBB-3B1E080FF245}"/>
                </a:ext>
              </a:extLst>
            </p:cNvPr>
            <p:cNvSpPr txBox="1"/>
            <p:nvPr/>
          </p:nvSpPr>
          <p:spPr>
            <a:xfrm>
              <a:off x="8955464" y="5297864"/>
              <a:ext cx="2941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 CHANGE IN value of 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728F13-6356-45BC-B6E7-184F359469D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7975076" y="5482530"/>
              <a:ext cx="980388" cy="11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857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93C95F-9038-46D1-B7A8-BDCB45C16FA4}"/>
              </a:ext>
            </a:extLst>
          </p:cNvPr>
          <p:cNvSpPr/>
          <p:nvPr/>
        </p:nvSpPr>
        <p:spPr>
          <a:xfrm>
            <a:off x="4873658" y="1577181"/>
            <a:ext cx="1222342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08615-F8D0-4F15-9E2C-6497C0E1489F}"/>
              </a:ext>
            </a:extLst>
          </p:cNvPr>
          <p:cNvSpPr/>
          <p:nvPr/>
        </p:nvSpPr>
        <p:spPr>
          <a:xfrm>
            <a:off x="3657600" y="4326903"/>
            <a:ext cx="2658359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99A9B-10F4-41F2-ABBA-3BEF581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6" y="18255"/>
            <a:ext cx="1119040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Pointers as function arguments – Call by Reference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62BC652-95DF-4DFC-B2A4-B7BD286A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4325" y="1577181"/>
            <a:ext cx="6202838" cy="4989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void increment(int *p)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(*p) + 1;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a = 10;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increment(&amp;a);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6D1BF5-0182-46AA-A091-0FFFF6B85C14}"/>
              </a:ext>
            </a:extLst>
          </p:cNvPr>
          <p:cNvGrpSpPr/>
          <p:nvPr/>
        </p:nvGrpSpPr>
        <p:grpSpPr>
          <a:xfrm>
            <a:off x="7729979" y="4496586"/>
            <a:ext cx="3921551" cy="369332"/>
            <a:chOff x="7975076" y="5297864"/>
            <a:chExt cx="392155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A03F4D-AD35-4FC2-90C9-11D2C5E47EE7}"/>
                </a:ext>
              </a:extLst>
            </p:cNvPr>
            <p:cNvSpPr txBox="1"/>
            <p:nvPr/>
          </p:nvSpPr>
          <p:spPr>
            <a:xfrm>
              <a:off x="8955464" y="5297864"/>
              <a:ext cx="2941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CHANGE IN value of 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5F0147-9E0F-4244-8821-16B4157172E9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7975076" y="5482530"/>
              <a:ext cx="980388" cy="11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29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DB594-9CF3-4C6D-A617-93244C00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E8418-D55E-41A5-88D4-DEB388F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25" y="1825625"/>
            <a:ext cx="63972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a[] </a:t>
            </a:r>
            <a:r>
              <a:rPr lang="en-US" sz="2000" dirty="0">
                <a:latin typeface="Consolas" panose="020B0609020204030204" pitchFamily="49" charset="0"/>
              </a:rPr>
              <a:t>= {2, 4, 6, 8};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*p = &amp;a[0]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(p+1), *(p+1));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(a+1), *(a+1));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&amp;a[1], a[1]);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F7EC95-CA36-4D23-A98F-2D2F89793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868436"/>
              </p:ext>
            </p:extLst>
          </p:nvPr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B49787-F61F-44C8-A1D0-3F5E355E6D69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8DFDC-BF0A-4AB4-A2C2-74406A865BBE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B93C7-4D63-44C1-A2A4-790FC89EEB1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39946-FB66-4DDC-8452-9EF99805C9FF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BB0F91-08D7-4CB2-8963-9AE2A73A7147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369CCD-8EC6-4320-883F-122569EBBFFF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A998C-832C-4FC6-B9D7-7D2F751CDEB4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95E0BC-EFCE-40F5-9CE7-1EA1862C3C44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41656FB-96BD-44FF-B6F8-6D7DEFD715A6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2FFCD-594B-44B1-B6BA-66395BDCBA8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1E040C3-9E1F-4F01-8320-1C4189D3BFA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A7717D-D3CE-453A-A653-C358660ABE84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534B3F-F27C-47DE-B359-A073B10C5DA6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944638-90B7-497A-8348-04DFA2B77FDC}"/>
              </a:ext>
            </a:extLst>
          </p:cNvPr>
          <p:cNvGrpSpPr/>
          <p:nvPr/>
        </p:nvGrpSpPr>
        <p:grpSpPr>
          <a:xfrm>
            <a:off x="9884628" y="5164693"/>
            <a:ext cx="947193" cy="401884"/>
            <a:chOff x="9912485" y="5132141"/>
            <a:chExt cx="947193" cy="401884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F326C4CE-07C4-4898-8459-632CFF4838E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FC7F3E-D7B9-4FF3-BA53-4DDB057A681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2379C0-EA52-4CB1-B3B9-53ED2CE021D8}"/>
              </a:ext>
            </a:extLst>
          </p:cNvPr>
          <p:cNvGrpSpPr/>
          <p:nvPr/>
        </p:nvGrpSpPr>
        <p:grpSpPr>
          <a:xfrm>
            <a:off x="9884628" y="4762809"/>
            <a:ext cx="1041038" cy="401884"/>
            <a:chOff x="9912485" y="5132141"/>
            <a:chExt cx="947193" cy="401884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12C9C7-6960-4CBE-ABC2-FFFCE128FF8F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28F3C-5C55-46E5-B641-9567605E355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B6263-8B00-498B-8445-D70568FCBD35}"/>
              </a:ext>
            </a:extLst>
          </p:cNvPr>
          <p:cNvGrpSpPr/>
          <p:nvPr/>
        </p:nvGrpSpPr>
        <p:grpSpPr>
          <a:xfrm>
            <a:off x="9884628" y="4393477"/>
            <a:ext cx="947193" cy="385608"/>
            <a:chOff x="9912485" y="5132141"/>
            <a:chExt cx="947193" cy="40188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AE9E77E7-2BE6-4056-B648-FFCF90DA2102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098396-F10F-45D1-A837-BE0EA708AC5D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187A8-53DE-4CE9-B161-124ECD096210}"/>
              </a:ext>
            </a:extLst>
          </p:cNvPr>
          <p:cNvGrpSpPr/>
          <p:nvPr/>
        </p:nvGrpSpPr>
        <p:grpSpPr>
          <a:xfrm>
            <a:off x="9885051" y="4007869"/>
            <a:ext cx="947193" cy="401884"/>
            <a:chOff x="9912485" y="5132141"/>
            <a:chExt cx="947193" cy="401884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A373B160-65E7-45B3-9011-C9E395A1192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0201E4-10F5-421E-A113-8699D8EE32FB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685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DB594-9CF3-4C6D-A617-93244C00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E8418-D55E-41A5-88D4-DEB388F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25" y="1825625"/>
            <a:ext cx="6599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a[] </a:t>
            </a:r>
            <a:r>
              <a:rPr lang="en-US" sz="2000" dirty="0">
                <a:latin typeface="Consolas" panose="020B0609020204030204" pitchFamily="49" charset="0"/>
              </a:rPr>
              <a:t>= {2, 4, 6, 8};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int *p = &amp;a[0]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(p+1), *(p+1));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(a+1), *(a+1));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 = p + 2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p, *p);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= a + 2;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F7EC95-CA36-4D23-A98F-2D2F89793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39355"/>
              </p:ext>
            </p:extLst>
          </p:nvPr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B49787-F61F-44C8-A1D0-3F5E355E6D69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8DFDC-BF0A-4AB4-A2C2-74406A865BBE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B93C7-4D63-44C1-A2A4-790FC89EEB1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39946-FB66-4DDC-8452-9EF99805C9FF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BB0F91-08D7-4CB2-8963-9AE2A73A7147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369CCD-8EC6-4320-883F-122569EBBFFF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A998C-832C-4FC6-B9D7-7D2F751CDEB4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95E0BC-EFCE-40F5-9CE7-1EA1862C3C44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41656FB-96BD-44FF-B6F8-6D7DEFD715A6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2FFCD-594B-44B1-B6BA-66395BDCBA8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1E040C3-9E1F-4F01-8320-1C4189D3BFA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A7717D-D3CE-453A-A653-C358660ABE84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534B3F-F27C-47DE-B359-A073B10C5DA6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944638-90B7-497A-8348-04DFA2B77FDC}"/>
              </a:ext>
            </a:extLst>
          </p:cNvPr>
          <p:cNvGrpSpPr/>
          <p:nvPr/>
        </p:nvGrpSpPr>
        <p:grpSpPr>
          <a:xfrm>
            <a:off x="9884628" y="5164693"/>
            <a:ext cx="947193" cy="401884"/>
            <a:chOff x="9912485" y="5132141"/>
            <a:chExt cx="947193" cy="401884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F326C4CE-07C4-4898-8459-632CFF4838E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FC7F3E-D7B9-4FF3-BA53-4DDB057A681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2379C0-EA52-4CB1-B3B9-53ED2CE021D8}"/>
              </a:ext>
            </a:extLst>
          </p:cNvPr>
          <p:cNvGrpSpPr/>
          <p:nvPr/>
        </p:nvGrpSpPr>
        <p:grpSpPr>
          <a:xfrm>
            <a:off x="9884628" y="4762809"/>
            <a:ext cx="1041038" cy="401884"/>
            <a:chOff x="9912485" y="5132141"/>
            <a:chExt cx="947193" cy="401884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12C9C7-6960-4CBE-ABC2-FFFCE128FF8F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28F3C-5C55-46E5-B641-9567605E355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B6263-8B00-498B-8445-D70568FCBD35}"/>
              </a:ext>
            </a:extLst>
          </p:cNvPr>
          <p:cNvGrpSpPr/>
          <p:nvPr/>
        </p:nvGrpSpPr>
        <p:grpSpPr>
          <a:xfrm>
            <a:off x="9884628" y="4393477"/>
            <a:ext cx="947193" cy="385608"/>
            <a:chOff x="9912485" y="5132141"/>
            <a:chExt cx="947193" cy="40188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AE9E77E7-2BE6-4056-B648-FFCF90DA2102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098396-F10F-45D1-A837-BE0EA708AC5D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187A8-53DE-4CE9-B161-124ECD096210}"/>
              </a:ext>
            </a:extLst>
          </p:cNvPr>
          <p:cNvGrpSpPr/>
          <p:nvPr/>
        </p:nvGrpSpPr>
        <p:grpSpPr>
          <a:xfrm>
            <a:off x="9885051" y="4007869"/>
            <a:ext cx="947193" cy="401884"/>
            <a:chOff x="9912485" y="5132141"/>
            <a:chExt cx="947193" cy="401884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A373B160-65E7-45B3-9011-C9E395A1192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0201E4-10F5-421E-A113-8699D8EE32FB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108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DB594-9CF3-4C6D-A617-93244C00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4E8418-D55E-41A5-88D4-DEB388F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25" y="1825625"/>
            <a:ext cx="6599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a[] </a:t>
            </a:r>
            <a:r>
              <a:rPr lang="en-US" sz="2000" dirty="0">
                <a:latin typeface="Consolas" panose="020B0609020204030204" pitchFamily="49" charset="0"/>
              </a:rPr>
              <a:t>= {2, 4, 6, 8};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*p = a;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*p = &amp;a[0]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(p+1), *(p+1));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(a+1), *(a+1));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//204, 4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 = p + 2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 , %d”, p,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//208, 6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= a + 2;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//INVALID. a always points to the base address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F7EC95-CA36-4D23-A98F-2D2F89793CF1}"/>
              </a:ext>
            </a:extLst>
          </p:cNvPr>
          <p:cNvGraphicFramePr>
            <a:graphicFrameLocks/>
          </p:cNvGraphicFramePr>
          <p:nvPr/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= 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B49787-F61F-44C8-A1D0-3F5E355E6D69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E8DFDC-BF0A-4AB4-A2C2-74406A865BBE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B93C7-4D63-44C1-A2A4-790FC89EEB1B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C39946-FB66-4DDC-8452-9EF99805C9FF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BB0F91-08D7-4CB2-8963-9AE2A73A7147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369CCD-8EC6-4320-883F-122569EBBFFF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0A998C-832C-4FC6-B9D7-7D2F751CDEB4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95E0BC-EFCE-40F5-9CE7-1EA1862C3C44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41656FB-96BD-44FF-B6F8-6D7DEFD715A6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2FFCD-594B-44B1-B6BA-66395BDCBA87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261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1E040C3-9E1F-4F01-8320-1C4189D3BFA7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A7717D-D3CE-453A-A653-C358660ABE84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534B3F-F27C-47DE-B359-A073B10C5DA6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944638-90B7-497A-8348-04DFA2B77FDC}"/>
              </a:ext>
            </a:extLst>
          </p:cNvPr>
          <p:cNvGrpSpPr/>
          <p:nvPr/>
        </p:nvGrpSpPr>
        <p:grpSpPr>
          <a:xfrm>
            <a:off x="9884628" y="5164693"/>
            <a:ext cx="947193" cy="401884"/>
            <a:chOff x="9912485" y="5132141"/>
            <a:chExt cx="947193" cy="401884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F326C4CE-07C4-4898-8459-632CFF4838E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FC7F3E-D7B9-4FF3-BA53-4DDB057A681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2379C0-EA52-4CB1-B3B9-53ED2CE021D8}"/>
              </a:ext>
            </a:extLst>
          </p:cNvPr>
          <p:cNvGrpSpPr/>
          <p:nvPr/>
        </p:nvGrpSpPr>
        <p:grpSpPr>
          <a:xfrm>
            <a:off x="9884628" y="4762809"/>
            <a:ext cx="1041038" cy="401884"/>
            <a:chOff x="9912485" y="5132141"/>
            <a:chExt cx="947193" cy="401884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2012C9C7-6960-4CBE-ABC2-FFFCE128FF8F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528F3C-5C55-46E5-B641-9567605E3553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AB6263-8B00-498B-8445-D70568FCBD35}"/>
              </a:ext>
            </a:extLst>
          </p:cNvPr>
          <p:cNvGrpSpPr/>
          <p:nvPr/>
        </p:nvGrpSpPr>
        <p:grpSpPr>
          <a:xfrm>
            <a:off x="9884628" y="4393477"/>
            <a:ext cx="947193" cy="385608"/>
            <a:chOff x="9912485" y="5132141"/>
            <a:chExt cx="947193" cy="40188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AE9E77E7-2BE6-4056-B648-FFCF90DA2102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098396-F10F-45D1-A837-BE0EA708AC5D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187A8-53DE-4CE9-B161-124ECD096210}"/>
              </a:ext>
            </a:extLst>
          </p:cNvPr>
          <p:cNvGrpSpPr/>
          <p:nvPr/>
        </p:nvGrpSpPr>
        <p:grpSpPr>
          <a:xfrm>
            <a:off x="9885051" y="4007869"/>
            <a:ext cx="947193" cy="401884"/>
            <a:chOff x="9912485" y="5132141"/>
            <a:chExt cx="947193" cy="401884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A373B160-65E7-45B3-9011-C9E395A11924}"/>
                </a:ext>
              </a:extLst>
            </p:cNvPr>
            <p:cNvSpPr/>
            <p:nvPr/>
          </p:nvSpPr>
          <p:spPr>
            <a:xfrm>
              <a:off x="9912485" y="5132141"/>
              <a:ext cx="145915" cy="4018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0201E4-10F5-421E-A113-8699D8EE32FB}"/>
                </a:ext>
              </a:extLst>
            </p:cNvPr>
            <p:cNvSpPr txBox="1"/>
            <p:nvPr/>
          </p:nvSpPr>
          <p:spPr>
            <a:xfrm>
              <a:off x="10190375" y="5132141"/>
              <a:ext cx="66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871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BD71-1186-42BC-9DC6-FD99F6DD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2DB4-6BE1-43CA-B56D-83DD8812A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string.h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c[] = “Mary”;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d[3] = “Tea”;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e[6] = “Chair”;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(“Size in bytes: %d\n”,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(c));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(“Length of string: %d\n”,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984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BA613886-06F7-42E3-832C-78080A75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96" y="586409"/>
            <a:ext cx="8020808" cy="544146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AA8B-E2D9-452A-A2D0-226E439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on "Data Representation", CS 449</a:t>
            </a:r>
          </a:p>
        </p:txBody>
      </p:sp>
    </p:spTree>
    <p:extLst>
      <p:ext uri="{BB962C8B-B14F-4D97-AF65-F5344CB8AC3E}">
        <p14:creationId xmlns:p14="http://schemas.microsoft.com/office/powerpoint/2010/main" val="425835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BD71-1186-42BC-9DC6-FD99F6DD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dirty="0"/>
              <a:t>Character arrays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2DB4-6BE1-43CA-B56D-83DD8812A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09" y="1357460"/>
            <a:ext cx="12012891" cy="5241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string.h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c[] = “Mary”;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char c[] = {‘M’, ‘a’, ‘r’, ‘y’, ‘\0’}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d[3] = “Tea”;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//Invalid because it cannot accommodate ‘\0’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char e[6] = “Chair”;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//Equivalent to char e[6] = {‘C’, ‘h’, ‘a’, ‘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’, ‘r’,‘\0’}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(“Size in bytes: %d\n”,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(c));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//Size in bytes: 5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(“Length of string: %d\n”, </a:t>
            </a:r>
            <a:r>
              <a:rPr lang="en-US" sz="2000" dirty="0" err="1"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//Length of string: 4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08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4E43-7868-4E17-9121-D62C1065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 as 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944C7-27EF-44ED-8C75-9105DB42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char c1[10] = “Hello”;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char *c2 = c1;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(“%c, %c”, c2[1], *(c2 + 1));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//e, 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*(c2) = z;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(“%s”, c1);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zello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c1 = c2;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//Invalid because c1 points to base address of the array c1[]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c2 ++;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//Valid. Now c2 points to the address of the second character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(“%c”, *c2);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15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D9D0-0A0C-4DF2-BC8D-929F7FE9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dirty="0"/>
              <a:t>Arrays as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B83C-A8B8-4703-9851-E665F7999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57529" cy="43017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sum(int A[])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, sum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("Size of A: %d, Size of A[0]: %d \n",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(A),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(A[0]));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int A[] = {1, 2, 3, 4, 5};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sum(A);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("Size of A: %d, Size of A[0]:%d \n",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(A),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(A[0]));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E9D08-A8DF-4605-B1A9-C134D7A6B974}"/>
              </a:ext>
            </a:extLst>
          </p:cNvPr>
          <p:cNvSpPr/>
          <p:nvPr/>
        </p:nvSpPr>
        <p:spPr>
          <a:xfrm>
            <a:off x="1508288" y="1714853"/>
            <a:ext cx="1545997" cy="4815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975FF-A548-477F-BF14-65946BE71E3E}"/>
              </a:ext>
            </a:extLst>
          </p:cNvPr>
          <p:cNvSpPr/>
          <p:nvPr/>
        </p:nvSpPr>
        <p:spPr>
          <a:xfrm>
            <a:off x="1508288" y="4661556"/>
            <a:ext cx="1545997" cy="381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97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D9D0-0A0C-4DF2-BC8D-929F7FE9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dirty="0"/>
              <a:t>Arrays as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B83C-A8B8-4703-9851-E665F7999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57529" cy="4886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sum(int A[])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, sum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("Size of A: %d, Size of A[0]: %d \n",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(A),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(A[0]));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//Size of A: 8, Size of A[0]: 4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int A[] = {1, 2, 3, 4, 5};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sum(A);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("Size of A: %d, Size of A[0]:%d \n",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(A),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(A[0]));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//Size of A: 20, Size of A[0]: 4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E9D08-A8DF-4605-B1A9-C134D7A6B974}"/>
              </a:ext>
            </a:extLst>
          </p:cNvPr>
          <p:cNvSpPr/>
          <p:nvPr/>
        </p:nvSpPr>
        <p:spPr>
          <a:xfrm>
            <a:off x="1508288" y="1714853"/>
            <a:ext cx="1545997" cy="4815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975FF-A548-477F-BF14-65946BE71E3E}"/>
              </a:ext>
            </a:extLst>
          </p:cNvPr>
          <p:cNvSpPr/>
          <p:nvPr/>
        </p:nvSpPr>
        <p:spPr>
          <a:xfrm>
            <a:off x="1508288" y="4784104"/>
            <a:ext cx="1545997" cy="3810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94D7F-9F4E-4535-8BEA-5AE98E55E2B3}"/>
              </a:ext>
            </a:extLst>
          </p:cNvPr>
          <p:cNvSpPr txBox="1"/>
          <p:nvPr/>
        </p:nvSpPr>
        <p:spPr>
          <a:xfrm>
            <a:off x="2950589" y="1725220"/>
            <a:ext cx="5118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same as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void sum(int *A)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1D007E-7789-4B0F-B7E3-74756CE4FBF5}"/>
              </a:ext>
            </a:extLst>
          </p:cNvPr>
          <p:cNvGrpSpPr/>
          <p:nvPr/>
        </p:nvGrpSpPr>
        <p:grpSpPr>
          <a:xfrm>
            <a:off x="7105889" y="2113576"/>
            <a:ext cx="3579906" cy="393133"/>
            <a:chOff x="7105889" y="2113576"/>
            <a:chExt cx="3579906" cy="393133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C0ED1046-7D30-4FFF-86E4-323AF1168C18}"/>
                </a:ext>
              </a:extLst>
            </p:cNvPr>
            <p:cNvSpPr/>
            <p:nvPr/>
          </p:nvSpPr>
          <p:spPr>
            <a:xfrm rot="5400000">
              <a:off x="7234588" y="1984877"/>
              <a:ext cx="139148" cy="396545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2492A5-1066-4150-8F08-E200C6CD70B6}"/>
                </a:ext>
              </a:extLst>
            </p:cNvPr>
            <p:cNvCxnSpPr>
              <a:cxnSpLocks/>
            </p:cNvCxnSpPr>
            <p:nvPr/>
          </p:nvCxnSpPr>
          <p:spPr>
            <a:xfrm>
              <a:off x="7304162" y="2322043"/>
              <a:ext cx="945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8E7DD6-D69B-4D60-B905-B97E3A541747}"/>
                </a:ext>
              </a:extLst>
            </p:cNvPr>
            <p:cNvSpPr txBox="1"/>
            <p:nvPr/>
          </p:nvSpPr>
          <p:spPr>
            <a:xfrm>
              <a:off x="8300404" y="2137377"/>
              <a:ext cx="23853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address of array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3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FD752C-19C9-4FC2-ACC9-E0801D03A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72" y="1605064"/>
            <a:ext cx="10373903" cy="4223135"/>
          </a:xfrm>
        </p:spPr>
      </p:pic>
    </p:spTree>
    <p:extLst>
      <p:ext uri="{BB962C8B-B14F-4D97-AF65-F5344CB8AC3E}">
        <p14:creationId xmlns:p14="http://schemas.microsoft.com/office/powerpoint/2010/main" val="3691384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075D3-40B0-4E2F-8324-51883B222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1" y="1352145"/>
            <a:ext cx="10515600" cy="4153710"/>
          </a:xfrm>
        </p:spPr>
      </p:pic>
    </p:spTree>
    <p:extLst>
      <p:ext uri="{BB962C8B-B14F-4D97-AF65-F5344CB8AC3E}">
        <p14:creationId xmlns:p14="http://schemas.microsoft.com/office/powerpoint/2010/main" val="283559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25B7-79A3-4F58-89A5-6B0E6B02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C3C8CD9-47B5-4A7E-BFD6-B6135A508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06" y="1945532"/>
            <a:ext cx="9817387" cy="3540867"/>
          </a:xfrm>
        </p:spPr>
      </p:pic>
    </p:spTree>
    <p:extLst>
      <p:ext uri="{BB962C8B-B14F-4D97-AF65-F5344CB8AC3E}">
        <p14:creationId xmlns:p14="http://schemas.microsoft.com/office/powerpoint/2010/main" val="139294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5617-E0ED-4D17-9D7C-C37F265E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9749C6D-9C58-4B17-A308-DD4AE9D0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0" y="2676322"/>
            <a:ext cx="11277819" cy="1505355"/>
          </a:xfrm>
        </p:spPr>
      </p:pic>
    </p:spTree>
    <p:extLst>
      <p:ext uri="{BB962C8B-B14F-4D97-AF65-F5344CB8AC3E}">
        <p14:creationId xmlns:p14="http://schemas.microsoft.com/office/powerpoint/2010/main" val="2525776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E575-982C-4972-8F9C-B64DF570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7D5AC1E-E18E-4659-8EB4-A0FDA5D8B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1" y="2490281"/>
            <a:ext cx="10735777" cy="2675106"/>
          </a:xfrm>
        </p:spPr>
      </p:pic>
    </p:spTree>
    <p:extLst>
      <p:ext uri="{BB962C8B-B14F-4D97-AF65-F5344CB8AC3E}">
        <p14:creationId xmlns:p14="http://schemas.microsoft.com/office/powerpoint/2010/main" val="2958592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E575-982C-4972-8F9C-B64DF570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65A6CF6-AB61-47A0-8B81-110A543AB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7" y="2549387"/>
            <a:ext cx="10364864" cy="1759226"/>
          </a:xfrm>
        </p:spPr>
      </p:pic>
    </p:spTree>
    <p:extLst>
      <p:ext uri="{BB962C8B-B14F-4D97-AF65-F5344CB8AC3E}">
        <p14:creationId xmlns:p14="http://schemas.microsoft.com/office/powerpoint/2010/main" val="115676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906"/>
            <a:ext cx="10515600" cy="1325563"/>
          </a:xfrm>
        </p:spPr>
        <p:txBody>
          <a:bodyPr/>
          <a:lstStyle/>
          <a:p>
            <a:r>
              <a:rPr lang="en-US" dirty="0"/>
              <a:t>How a C variable is stored in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447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char c = ‘z’;</a:t>
            </a:r>
            <a:r>
              <a:rPr lang="en-US" sz="2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7858938"/>
              </p:ext>
            </p:extLst>
          </p:nvPr>
        </p:nvGraphicFramePr>
        <p:xfrm>
          <a:off x="7711107" y="1848675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01111010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7154516" y="1796843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210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3415DF4-218C-4017-B730-0244E16E981D}"/>
              </a:ext>
            </a:extLst>
          </p:cNvPr>
          <p:cNvSpPr/>
          <p:nvPr/>
        </p:nvSpPr>
        <p:spPr>
          <a:xfrm>
            <a:off x="9988825" y="4071195"/>
            <a:ext cx="238540" cy="14773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F7A8DC-6094-4984-B01C-2F59796A5A06}"/>
              </a:ext>
            </a:extLst>
          </p:cNvPr>
          <p:cNvSpPr txBox="1"/>
          <p:nvPr/>
        </p:nvSpPr>
        <p:spPr>
          <a:xfrm>
            <a:off x="10358225" y="4516587"/>
            <a:ext cx="405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2F39C4FB-C030-4D24-9C1F-DCF6827FB4B6}"/>
              </a:ext>
            </a:extLst>
          </p:cNvPr>
          <p:cNvSpPr/>
          <p:nvPr/>
        </p:nvSpPr>
        <p:spPr>
          <a:xfrm>
            <a:off x="9857965" y="3349487"/>
            <a:ext cx="238540" cy="3448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64968-6982-461B-96B9-F333407E9AFF}"/>
              </a:ext>
            </a:extLst>
          </p:cNvPr>
          <p:cNvSpPr txBox="1"/>
          <p:nvPr/>
        </p:nvSpPr>
        <p:spPr>
          <a:xfrm>
            <a:off x="10227365" y="3256763"/>
            <a:ext cx="405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5FBCC-F869-4322-9CC6-BF98377A55A6}"/>
              </a:ext>
            </a:extLst>
          </p:cNvPr>
          <p:cNvSpPr txBox="1"/>
          <p:nvPr/>
        </p:nvSpPr>
        <p:spPr>
          <a:xfrm>
            <a:off x="5054876" y="3598537"/>
            <a:ext cx="1810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ASCII value of ‘z’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D8F305-AC03-4D9B-B1DA-F5169F880D4B}"/>
              </a:ext>
            </a:extLst>
          </p:cNvPr>
          <p:cNvCxnSpPr/>
          <p:nvPr/>
        </p:nvCxnSpPr>
        <p:spPr>
          <a:xfrm flipV="1">
            <a:off x="6967328" y="3564540"/>
            <a:ext cx="130036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EC450C9-AFF0-4568-A8D9-A0FC79DF4D68}"/>
              </a:ext>
            </a:extLst>
          </p:cNvPr>
          <p:cNvGrpSpPr/>
          <p:nvPr/>
        </p:nvGrpSpPr>
        <p:grpSpPr>
          <a:xfrm>
            <a:off x="9801637" y="2190888"/>
            <a:ext cx="1859319" cy="369332"/>
            <a:chOff x="9801637" y="2190888"/>
            <a:chExt cx="1859319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038357E-9863-409F-9C39-97B9F0112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1637" y="2375554"/>
              <a:ext cx="690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40C20F-C60E-41A1-B28F-B5405417CF0D}"/>
                </a:ext>
              </a:extLst>
            </p:cNvPr>
            <p:cNvSpPr txBox="1"/>
            <p:nvPr/>
          </p:nvSpPr>
          <p:spPr>
            <a:xfrm>
              <a:off x="10633217" y="2190888"/>
              <a:ext cx="10277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 byte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792D44-6B8F-432A-BC9B-3E52A522BC2C}"/>
              </a:ext>
            </a:extLst>
          </p:cNvPr>
          <p:cNvSpPr txBox="1"/>
          <p:nvPr/>
        </p:nvSpPr>
        <p:spPr>
          <a:xfrm>
            <a:off x="2853179" y="5923617"/>
            <a:ext cx="64856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Usually, addresses are represented as Hex values. For simplicity, I denote addresses as decimals</a:t>
            </a:r>
          </a:p>
        </p:txBody>
      </p:sp>
    </p:spTree>
    <p:extLst>
      <p:ext uri="{BB962C8B-B14F-4D97-AF65-F5344CB8AC3E}">
        <p14:creationId xmlns:p14="http://schemas.microsoft.com/office/powerpoint/2010/main" val="878304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34AB-C79E-4E65-AC9C-6449BBD7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C35278-8C9E-4B76-90D5-04E28525B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41" y="1798433"/>
            <a:ext cx="4289688" cy="4647991"/>
          </a:xfrm>
        </p:spPr>
      </p:pic>
    </p:spTree>
    <p:extLst>
      <p:ext uri="{BB962C8B-B14F-4D97-AF65-F5344CB8AC3E}">
        <p14:creationId xmlns:p14="http://schemas.microsoft.com/office/powerpoint/2010/main" val="2017492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E33C-5C3B-4AEC-857F-80E77063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withinSameBlock</a:t>
            </a:r>
            <a:r>
              <a:rPr lang="en-US" dirty="0"/>
              <a:t>() Hints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EC91B-97B1-4DC2-8522-0FBC36DCA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What is the size of an address?</a:t>
                </a:r>
              </a:p>
              <a:p>
                <a:pPr lvl="1"/>
                <a:r>
                  <a:rPr lang="en-US" dirty="0"/>
                  <a:t>8 Bytes = 64 bits</a:t>
                </a:r>
              </a:p>
              <a:p>
                <a:pPr lvl="1"/>
                <a:r>
                  <a:rPr lang="en-US" dirty="0"/>
                  <a:t>So, how many possible unique addresses can you have in Memory?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bytes does a block contain for  “</a:t>
                </a:r>
                <a:r>
                  <a:rPr lang="en-US" i="1" dirty="0">
                    <a:solidFill>
                      <a:srgbClr val="FF0000"/>
                    </a:solidFill>
                  </a:rPr>
                  <a:t>64 bytes aligned memory</a:t>
                </a:r>
                <a:r>
                  <a:rPr lang="en-US" dirty="0"/>
                  <a:t>”?</a:t>
                </a:r>
              </a:p>
              <a:p>
                <a:pPr lvl="1"/>
                <a:r>
                  <a:rPr lang="en-US" dirty="0"/>
                  <a:t>64 Bytes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Bytes</a:t>
                </a:r>
              </a:p>
              <a:p>
                <a:endParaRPr lang="en-US" dirty="0"/>
              </a:p>
              <a:p>
                <a:r>
                  <a:rPr lang="en-US" dirty="0"/>
                  <a:t>So, how many blocks are there?</a:t>
                </a:r>
              </a:p>
              <a:p>
                <a:pPr lvl="1"/>
                <a:r>
                  <a:rPr lang="en-US" dirty="0"/>
                  <a:t>(Total No. of Addresses)/(Block Size)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EC91B-97B1-4DC2-8522-0FBC36DC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05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D54726-69D3-4579-A3C4-7D1E4F646F90}"/>
              </a:ext>
            </a:extLst>
          </p:cNvPr>
          <p:cNvGrpSpPr/>
          <p:nvPr/>
        </p:nvGrpSpPr>
        <p:grpSpPr>
          <a:xfrm>
            <a:off x="6283464" y="418742"/>
            <a:ext cx="4186320" cy="4277110"/>
            <a:chOff x="6085507" y="125370"/>
            <a:chExt cx="4186320" cy="4277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3318DC-B513-471C-AEBA-A7D555D0AC6A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7CDAB-4496-4B22-8009-8C78E22D1056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D0966-08D0-4587-B021-D58BAF837153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4B003A-747C-429B-8A6E-94FD3AF0EE45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7BACB3-0C58-45D0-AECD-156B47F5BA12}"/>
                    </a:ext>
                  </a:extLst>
                </p:cNvPr>
                <p:cNvSpPr txBox="1"/>
                <p:nvPr/>
              </p:nvSpPr>
              <p:spPr>
                <a:xfrm>
                  <a:off x="6085507" y="4030070"/>
                  <a:ext cx="1536708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Block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7BACB3-0C58-45D0-AECD-156B47F5B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507" y="4030070"/>
                  <a:ext cx="1536708" cy="372410"/>
                </a:xfrm>
                <a:prstGeom prst="rect">
                  <a:avLst/>
                </a:prstGeom>
                <a:blipFill>
                  <a:blip r:embed="rId3"/>
                  <a:stretch>
                    <a:fillRect l="-3571" t="-655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A0024-ED9E-461F-B58E-55D36CCE8A3E}"/>
                </a:ext>
              </a:extLst>
            </p:cNvPr>
            <p:cNvSpPr txBox="1"/>
            <p:nvPr/>
          </p:nvSpPr>
          <p:spPr>
            <a:xfrm>
              <a:off x="9208340" y="125370"/>
              <a:ext cx="10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5">
                <a:extLst>
                  <a:ext uri="{FF2B5EF4-FFF2-40B4-BE49-F238E27FC236}">
                    <a16:creationId xmlns:a16="http://schemas.microsoft.com/office/drawing/2014/main" id="{F777F912-C35B-420B-804F-53C5351F1E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35999470"/>
                  </p:ext>
                </p:extLst>
              </p:nvPr>
            </p:nvGraphicFramePr>
            <p:xfrm>
              <a:off x="7766341" y="977422"/>
              <a:ext cx="4343400" cy="4208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5850">
                      <a:extLst>
                        <a:ext uri="{9D8B030D-6E8A-4147-A177-3AD203B41FA5}">
                          <a16:colId xmlns:a16="http://schemas.microsoft.com/office/drawing/2014/main" val="1625714293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044326745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2027193403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608906105"/>
                        </a:ext>
                      </a:extLst>
                    </a:gridCol>
                  </a:tblGrid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24024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143262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505134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357285"/>
                      </a:ext>
                    </a:extLst>
                  </a:tr>
                  <a:tr h="1855969">
                    <a:tc gridSpan="4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001893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022920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8765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5">
                <a:extLst>
                  <a:ext uri="{FF2B5EF4-FFF2-40B4-BE49-F238E27FC236}">
                    <a16:creationId xmlns:a16="http://schemas.microsoft.com/office/drawing/2014/main" id="{F777F912-C35B-420B-804F-53C5351F1E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35999470"/>
                  </p:ext>
                </p:extLst>
              </p:nvPr>
            </p:nvGraphicFramePr>
            <p:xfrm>
              <a:off x="7766341" y="977422"/>
              <a:ext cx="4343400" cy="4208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5850">
                      <a:extLst>
                        <a:ext uri="{9D8B030D-6E8A-4147-A177-3AD203B41FA5}">
                          <a16:colId xmlns:a16="http://schemas.microsoft.com/office/drawing/2014/main" val="1625714293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1044326745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2027193403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608906105"/>
                        </a:ext>
                      </a:extLst>
                    </a:gridCol>
                  </a:tblGrid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24024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143262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505134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8357285"/>
                      </a:ext>
                    </a:extLst>
                  </a:tr>
                  <a:tr h="2011680">
                    <a:tc gridSpan="4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4001893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022920"/>
                      </a:ext>
                    </a:extLst>
                  </a:tr>
                  <a:tr h="366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685" t="-1060000" r="-1124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76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01F2D6-C01F-44CB-918A-E93F63B0F17F}"/>
                  </a:ext>
                </a:extLst>
              </p:cNvPr>
              <p:cNvSpPr txBox="1"/>
              <p:nvPr/>
            </p:nvSpPr>
            <p:spPr>
              <a:xfrm>
                <a:off x="6283464" y="4796299"/>
                <a:ext cx="153670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Block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01F2D6-C01F-44CB-918A-E93F63B0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464" y="4796299"/>
                <a:ext cx="1536708" cy="372410"/>
              </a:xfrm>
              <a:prstGeom prst="rect">
                <a:avLst/>
              </a:prstGeom>
              <a:blipFill>
                <a:blip r:embed="rId5"/>
                <a:stretch>
                  <a:fillRect l="-3571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632771C-68DB-440B-9098-2AC8B8C6A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50663"/>
              </p:ext>
            </p:extLst>
          </p:nvPr>
        </p:nvGraphicFramePr>
        <p:xfrm>
          <a:off x="765857" y="5640417"/>
          <a:ext cx="5257256" cy="539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2736">
                  <a:extLst>
                    <a:ext uri="{9D8B030D-6E8A-4147-A177-3AD203B41FA5}">
                      <a16:colId xmlns:a16="http://schemas.microsoft.com/office/drawing/2014/main" val="31354509"/>
                    </a:ext>
                  </a:extLst>
                </a:gridCol>
                <a:gridCol w="1544520">
                  <a:extLst>
                    <a:ext uri="{9D8B030D-6E8A-4147-A177-3AD203B41FA5}">
                      <a16:colId xmlns:a16="http://schemas.microsoft.com/office/drawing/2014/main" val="1377587561"/>
                    </a:ext>
                  </a:extLst>
                </a:gridCol>
              </a:tblGrid>
              <a:tr h="5398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Number 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offset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2062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0CF3EB-DF60-4834-B5A5-DACB76B2E9BB}"/>
              </a:ext>
            </a:extLst>
          </p:cNvPr>
          <p:cNvCxnSpPr>
            <a:cxnSpLocks/>
          </p:cNvCxnSpPr>
          <p:nvPr/>
        </p:nvCxnSpPr>
        <p:spPr>
          <a:xfrm>
            <a:off x="765857" y="5478888"/>
            <a:ext cx="5257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1947DB-28C5-4B8B-BEB2-1BA6F4A9DFB0}"/>
              </a:ext>
            </a:extLst>
          </p:cNvPr>
          <p:cNvSpPr txBox="1"/>
          <p:nvPr/>
        </p:nvSpPr>
        <p:spPr>
          <a:xfrm>
            <a:off x="2156794" y="5100457"/>
            <a:ext cx="18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64 - bit address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5C4E9-1DBB-4481-B619-F9E6B18B4C66}"/>
              </a:ext>
            </a:extLst>
          </p:cNvPr>
          <p:cNvGrpSpPr/>
          <p:nvPr/>
        </p:nvGrpSpPr>
        <p:grpSpPr>
          <a:xfrm>
            <a:off x="765857" y="287354"/>
            <a:ext cx="3975652" cy="1851276"/>
            <a:chOff x="780501" y="1161227"/>
            <a:chExt cx="3975652" cy="18512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D256ADA-DD41-4BA2-B375-E23918EDFD2B}"/>
                    </a:ext>
                  </a:extLst>
                </p:cNvPr>
                <p:cNvSpPr txBox="1"/>
                <p:nvPr/>
              </p:nvSpPr>
              <p:spPr>
                <a:xfrm>
                  <a:off x="780501" y="1532098"/>
                  <a:ext cx="3975652" cy="14804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How many unique blocks are there?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How many bits do you need to represent a block Number?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58 bits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D256ADA-DD41-4BA2-B375-E23918EDF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01" y="1532098"/>
                  <a:ext cx="3975652" cy="1480405"/>
                </a:xfrm>
                <a:prstGeom prst="rect">
                  <a:avLst/>
                </a:prstGeom>
                <a:blipFill>
                  <a:blip r:embed="rId6"/>
                  <a:stretch>
                    <a:fillRect l="-917" t="-2041" b="-53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26EDC3-B02D-4DC2-B469-D68FAF43BADF}"/>
                </a:ext>
              </a:extLst>
            </p:cNvPr>
            <p:cNvSpPr txBox="1"/>
            <p:nvPr/>
          </p:nvSpPr>
          <p:spPr>
            <a:xfrm>
              <a:off x="780501" y="1161227"/>
              <a:ext cx="983425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1BB370-7F38-442E-8AA8-EDEBFFFC8901}"/>
              </a:ext>
            </a:extLst>
          </p:cNvPr>
          <p:cNvGrpSpPr/>
          <p:nvPr/>
        </p:nvGrpSpPr>
        <p:grpSpPr>
          <a:xfrm>
            <a:off x="765857" y="2553537"/>
            <a:ext cx="3975652" cy="2192011"/>
            <a:chOff x="780501" y="1161227"/>
            <a:chExt cx="3975652" cy="21920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F9ABFD-A16A-41C3-9DAD-8CF549D77FA4}"/>
                    </a:ext>
                  </a:extLst>
                </p:cNvPr>
                <p:cNvSpPr txBox="1"/>
                <p:nvPr/>
              </p:nvSpPr>
              <p:spPr>
                <a:xfrm>
                  <a:off x="780501" y="1532098"/>
                  <a:ext cx="3975652" cy="1821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How many unique Bytes within a block?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How bits do you need to represent a Byte within a block?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6 bits</a:t>
                  </a: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F9ABFD-A16A-41C3-9DAD-8CF549D77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01" y="1532098"/>
                  <a:ext cx="3975652" cy="1821140"/>
                </a:xfrm>
                <a:prstGeom prst="rect">
                  <a:avLst/>
                </a:prstGeom>
                <a:blipFill>
                  <a:blip r:embed="rId7"/>
                  <a:stretch>
                    <a:fillRect l="-917" t="-1667" b="-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979784-CEF7-4372-A830-46C157465914}"/>
                </a:ext>
              </a:extLst>
            </p:cNvPr>
            <p:cNvSpPr txBox="1"/>
            <p:nvPr/>
          </p:nvSpPr>
          <p:spPr>
            <a:xfrm>
              <a:off x="780501" y="1161227"/>
              <a:ext cx="1639413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Bytes in a Block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2A4A8F-D2AB-4711-81D9-CDB1563A9CCD}"/>
              </a:ext>
            </a:extLst>
          </p:cNvPr>
          <p:cNvCxnSpPr>
            <a:cxnSpLocks/>
          </p:cNvCxnSpPr>
          <p:nvPr/>
        </p:nvCxnSpPr>
        <p:spPr>
          <a:xfrm>
            <a:off x="765857" y="6366784"/>
            <a:ext cx="3706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CB58C2-142D-46D0-B039-EFFA41C68715}"/>
              </a:ext>
            </a:extLst>
          </p:cNvPr>
          <p:cNvSpPr txBox="1"/>
          <p:nvPr/>
        </p:nvSpPr>
        <p:spPr>
          <a:xfrm>
            <a:off x="2156794" y="6368639"/>
            <a:ext cx="8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58 bits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96616D-9677-4765-B94B-410EF21F2CC9}"/>
              </a:ext>
            </a:extLst>
          </p:cNvPr>
          <p:cNvCxnSpPr>
            <a:cxnSpLocks/>
          </p:cNvCxnSpPr>
          <p:nvPr/>
        </p:nvCxnSpPr>
        <p:spPr>
          <a:xfrm>
            <a:off x="4472609" y="6364929"/>
            <a:ext cx="15505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1A1282-FCED-43AF-ACC1-E79D4526D67D}"/>
              </a:ext>
            </a:extLst>
          </p:cNvPr>
          <p:cNvSpPr txBox="1"/>
          <p:nvPr/>
        </p:nvSpPr>
        <p:spPr>
          <a:xfrm>
            <a:off x="4803357" y="6368639"/>
            <a:ext cx="8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6 bits</a:t>
            </a:r>
          </a:p>
        </p:txBody>
      </p:sp>
    </p:spTree>
    <p:extLst>
      <p:ext uri="{BB962C8B-B14F-4D97-AF65-F5344CB8AC3E}">
        <p14:creationId xmlns:p14="http://schemas.microsoft.com/office/powerpoint/2010/main" val="165865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30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A70C-AC3D-41EE-BB1D-C5ADC840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withinSameBlock</a:t>
            </a:r>
            <a:r>
              <a:rPr lang="en-US" dirty="0"/>
              <a:t>()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633A-9966-4450-A9C5-7ECAA65D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50709"/>
            <a:ext cx="10919791" cy="3026254"/>
          </a:xfrm>
        </p:spPr>
        <p:txBody>
          <a:bodyPr/>
          <a:lstStyle/>
          <a:p>
            <a:r>
              <a:rPr lang="en-US" dirty="0"/>
              <a:t>So, you </a:t>
            </a:r>
            <a:r>
              <a:rPr lang="en-US" dirty="0">
                <a:solidFill>
                  <a:srgbClr val="FF0000"/>
                </a:solidFill>
              </a:rPr>
              <a:t>do not need to worry </a:t>
            </a:r>
            <a:r>
              <a:rPr lang="en-US" dirty="0"/>
              <a:t>about the least significant </a:t>
            </a:r>
            <a:r>
              <a:rPr lang="en-US" dirty="0">
                <a:solidFill>
                  <a:srgbClr val="FF0000"/>
                </a:solidFill>
              </a:rPr>
              <a:t>6 bits</a:t>
            </a:r>
          </a:p>
          <a:p>
            <a:pPr lvl="1"/>
            <a:r>
              <a:rPr lang="en-US" dirty="0"/>
              <a:t>If two addresses are in the same block, then </a:t>
            </a:r>
            <a:r>
              <a:rPr lang="en-US" b="1" dirty="0">
                <a:solidFill>
                  <a:srgbClr val="FF0000"/>
                </a:solidFill>
              </a:rPr>
              <a:t>their block numbers will be same!!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do you figure if the block numbers are the same?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14">
            <a:extLst>
              <a:ext uri="{FF2B5EF4-FFF2-40B4-BE49-F238E27FC236}">
                <a16:creationId xmlns:a16="http://schemas.microsoft.com/office/drawing/2014/main" id="{CF1FDB72-ECBD-4A0F-8FA7-18E7703A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09203"/>
              </p:ext>
            </p:extLst>
          </p:nvPr>
        </p:nvGraphicFramePr>
        <p:xfrm>
          <a:off x="3467372" y="1913243"/>
          <a:ext cx="5257256" cy="539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2736">
                  <a:extLst>
                    <a:ext uri="{9D8B030D-6E8A-4147-A177-3AD203B41FA5}">
                      <a16:colId xmlns:a16="http://schemas.microsoft.com/office/drawing/2014/main" val="31354509"/>
                    </a:ext>
                  </a:extLst>
                </a:gridCol>
                <a:gridCol w="1544520">
                  <a:extLst>
                    <a:ext uri="{9D8B030D-6E8A-4147-A177-3AD203B41FA5}">
                      <a16:colId xmlns:a16="http://schemas.microsoft.com/office/drawing/2014/main" val="1377587561"/>
                    </a:ext>
                  </a:extLst>
                </a:gridCol>
              </a:tblGrid>
              <a:tr h="5398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Number 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 offset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2062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3E3606-3925-48A5-92CA-A402CDF2EF46}"/>
              </a:ext>
            </a:extLst>
          </p:cNvPr>
          <p:cNvCxnSpPr>
            <a:cxnSpLocks/>
          </p:cNvCxnSpPr>
          <p:nvPr/>
        </p:nvCxnSpPr>
        <p:spPr>
          <a:xfrm>
            <a:off x="3467372" y="1751714"/>
            <a:ext cx="5257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D7FA13-EAAB-4B93-A2F6-11AE177ED773}"/>
              </a:ext>
            </a:extLst>
          </p:cNvPr>
          <p:cNvSpPr txBox="1"/>
          <p:nvPr/>
        </p:nvSpPr>
        <p:spPr>
          <a:xfrm>
            <a:off x="4858309" y="1373283"/>
            <a:ext cx="189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64 - bit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652A9-0C5A-4CEB-81C0-E4774B53C026}"/>
              </a:ext>
            </a:extLst>
          </p:cNvPr>
          <p:cNvCxnSpPr>
            <a:cxnSpLocks/>
          </p:cNvCxnSpPr>
          <p:nvPr/>
        </p:nvCxnSpPr>
        <p:spPr>
          <a:xfrm>
            <a:off x="3467372" y="2639610"/>
            <a:ext cx="3706752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DB3FAE-CCAB-4098-860D-450D5C04F938}"/>
              </a:ext>
            </a:extLst>
          </p:cNvPr>
          <p:cNvSpPr txBox="1"/>
          <p:nvPr/>
        </p:nvSpPr>
        <p:spPr>
          <a:xfrm>
            <a:off x="4858309" y="2641465"/>
            <a:ext cx="8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58 bits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2E75A-A8E5-4CE1-B37B-DB83214A79D1}"/>
              </a:ext>
            </a:extLst>
          </p:cNvPr>
          <p:cNvCxnSpPr>
            <a:cxnSpLocks/>
          </p:cNvCxnSpPr>
          <p:nvPr/>
        </p:nvCxnSpPr>
        <p:spPr>
          <a:xfrm>
            <a:off x="7174124" y="2637755"/>
            <a:ext cx="155050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FA6A37-47B3-413C-BC34-D9A61B697C59}"/>
              </a:ext>
            </a:extLst>
          </p:cNvPr>
          <p:cNvSpPr txBox="1"/>
          <p:nvPr/>
        </p:nvSpPr>
        <p:spPr>
          <a:xfrm>
            <a:off x="7504872" y="2641465"/>
            <a:ext cx="8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6 bits</a:t>
            </a:r>
          </a:p>
        </p:txBody>
      </p:sp>
    </p:spTree>
    <p:extLst>
      <p:ext uri="{BB962C8B-B14F-4D97-AF65-F5344CB8AC3E}">
        <p14:creationId xmlns:p14="http://schemas.microsoft.com/office/powerpoint/2010/main" val="29000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56FE-86AC-4D52-A42E-A9A1CC7D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52" y="82934"/>
            <a:ext cx="2820322" cy="1616658"/>
          </a:xfrm>
        </p:spPr>
        <p:txBody>
          <a:bodyPr/>
          <a:lstStyle/>
          <a:p>
            <a:r>
              <a:rPr lang="en-US" dirty="0" err="1"/>
              <a:t>withinArray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5E54-3A45-4B71-9D3B-A80FD949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is the number of </a:t>
            </a:r>
            <a:r>
              <a:rPr lang="en-US" dirty="0" err="1"/>
              <a:t>ints</a:t>
            </a:r>
            <a:r>
              <a:rPr lang="en-US" dirty="0"/>
              <a:t> contained in the array</a:t>
            </a:r>
          </a:p>
          <a:p>
            <a:pPr lvl="1"/>
            <a:r>
              <a:rPr lang="en-US" dirty="0"/>
              <a:t>Can assume size != 0</a:t>
            </a:r>
          </a:p>
          <a:p>
            <a:endParaRPr lang="en-US" dirty="0"/>
          </a:p>
          <a:p>
            <a:r>
              <a:rPr lang="en-US" dirty="0"/>
              <a:t>Pointing anywhere in the array is fair game, </a:t>
            </a:r>
            <a:r>
              <a:rPr lang="en-US" dirty="0" err="1"/>
              <a:t>ptr</a:t>
            </a:r>
            <a:r>
              <a:rPr lang="en-US" dirty="0"/>
              <a:t> does not have to point to the beginning of an element.</a:t>
            </a:r>
          </a:p>
          <a:p>
            <a:endParaRPr lang="en-US" dirty="0"/>
          </a:p>
          <a:p>
            <a:r>
              <a:rPr lang="en-US" dirty="0"/>
              <a:t>Hint</a:t>
            </a:r>
          </a:p>
          <a:p>
            <a:pPr lvl="1"/>
            <a:r>
              <a:rPr lang="en-US" dirty="0"/>
              <a:t>Use the size to calculate the </a:t>
            </a:r>
            <a:r>
              <a:rPr lang="en-US" dirty="0">
                <a:solidFill>
                  <a:srgbClr val="FF0000"/>
                </a:solidFill>
              </a:rPr>
              <a:t>range</a:t>
            </a:r>
            <a:r>
              <a:rPr lang="en-US" dirty="0"/>
              <a:t> of address within which the </a:t>
            </a:r>
            <a:r>
              <a:rPr lang="en-US" dirty="0" err="1"/>
              <a:t>ptr</a:t>
            </a:r>
            <a:r>
              <a:rPr lang="en-US" dirty="0"/>
              <a:t> should lie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0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FADF-002B-4183-ACEE-3A503872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stringLength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FC8A-4E58-4B0C-8EDF-46DE3109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length of a string, given a pointer to its beginning</a:t>
            </a:r>
          </a:p>
          <a:p>
            <a:endParaRPr lang="en-US" dirty="0"/>
          </a:p>
          <a:p>
            <a:r>
              <a:rPr lang="en-US" dirty="0"/>
              <a:t>Can use loops</a:t>
            </a:r>
          </a:p>
          <a:p>
            <a:pPr lvl="1"/>
            <a:r>
              <a:rPr lang="en-US" dirty="0"/>
              <a:t>When do you stop the loop?</a:t>
            </a:r>
          </a:p>
          <a:p>
            <a:endParaRPr lang="en-US" dirty="0"/>
          </a:p>
          <a:p>
            <a:r>
              <a:rPr lang="en-US" dirty="0"/>
              <a:t>Null terminator character does not count as part of the string length</a:t>
            </a:r>
          </a:p>
        </p:txBody>
      </p:sp>
    </p:spTree>
    <p:extLst>
      <p:ext uri="{BB962C8B-B14F-4D97-AF65-F5344CB8AC3E}">
        <p14:creationId xmlns:p14="http://schemas.microsoft.com/office/powerpoint/2010/main" val="2370135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5717-F2B9-4BB7-AA2B-F6AACFAA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B48E-5F00-4308-B422-71E3E11C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Big-endian: is an order in which the </a:t>
            </a:r>
            <a:r>
              <a:rPr lang="en-US" dirty="0">
                <a:solidFill>
                  <a:srgbClr val="FF0000"/>
                </a:solidFill>
              </a:rPr>
              <a:t>"big end" (most significant value in the sequence) is stored first </a:t>
            </a:r>
            <a:r>
              <a:rPr lang="en-US" dirty="0"/>
              <a:t>(at the lowest storage address).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Little-endian is an order in which the </a:t>
            </a:r>
            <a:r>
              <a:rPr lang="en-US" dirty="0">
                <a:solidFill>
                  <a:srgbClr val="FF0000"/>
                </a:solidFill>
              </a:rPr>
              <a:t>"little end" (least significant value in the sequence) is stored first</a:t>
            </a:r>
            <a:r>
              <a:rPr lang="en-US" dirty="0"/>
              <a:t> (at the lowest storage address). </a:t>
            </a:r>
          </a:p>
          <a:p>
            <a:endParaRPr lang="en-US" dirty="0"/>
          </a:p>
          <a:p>
            <a:r>
              <a:rPr lang="en-US" dirty="0"/>
              <a:t>Example: For Hex Number 0x4F52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Big Endian: </a:t>
            </a:r>
            <a:r>
              <a:rPr lang="en-US" dirty="0"/>
              <a:t>if 4F is stored at storage address 1000, 52 will be at address 1001)</a:t>
            </a:r>
          </a:p>
          <a:p>
            <a:pPr lvl="1"/>
            <a:endParaRPr lang="en-US" b="1" u="sng" dirty="0">
              <a:solidFill>
                <a:srgbClr val="FF0000"/>
              </a:solidFill>
            </a:endParaRP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Little Endian: </a:t>
            </a:r>
            <a:r>
              <a:rPr lang="en-US" dirty="0"/>
              <a:t>it would be stored as 524F (52 at address 1000, 4F at 1001)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010B-95AE-43D3-BA94-8B401498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https://searchnetworking.techtarget.com/definition/big-endian-and-little-endian</a:t>
            </a:r>
          </a:p>
        </p:txBody>
      </p:sp>
    </p:spTree>
    <p:extLst>
      <p:ext uri="{BB962C8B-B14F-4D97-AF65-F5344CB8AC3E}">
        <p14:creationId xmlns:p14="http://schemas.microsoft.com/office/powerpoint/2010/main" val="1284526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 err="1"/>
              <a:t>endianExperiment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822452"/>
            <a:ext cx="7950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Consider this example from Slide 14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p0, *p0);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(“Address = %d, Value = %d\n”, p0+1, *(p0+1));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return 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1882585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Add 1 to </a:t>
            </a:r>
            <a:r>
              <a:rPr lang="en-US" dirty="0">
                <a:solidFill>
                  <a:srgbClr val="FF0000"/>
                </a:solidFill>
              </a:rPr>
              <a:t>each of the bytes </a:t>
            </a:r>
            <a:r>
              <a:rPr lang="en-US" dirty="0"/>
              <a:t>of the value of </a:t>
            </a:r>
            <a:r>
              <a:rPr lang="en-US" i="1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822452"/>
            <a:ext cx="7950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*</a:t>
            </a:r>
            <a:r>
              <a:rPr lang="en-US" sz="2200" dirty="0" err="1">
                <a:latin typeface="Consolas" panose="020B0609020204030204" pitchFamily="49" charset="0"/>
              </a:rPr>
              <a:t>func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p0 = (char*)p;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	*p0 = (*p0) + 1;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return p;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3831487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00000010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1823865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Add 1 to </a:t>
            </a:r>
            <a:r>
              <a:rPr lang="en-US" dirty="0">
                <a:solidFill>
                  <a:srgbClr val="FF0000"/>
                </a:solidFill>
              </a:rPr>
              <a:t>each of the bytes </a:t>
            </a:r>
            <a:r>
              <a:rPr lang="en-US" dirty="0"/>
              <a:t>of the value of </a:t>
            </a:r>
            <a:r>
              <a:rPr lang="en-US" i="1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822452"/>
            <a:ext cx="7950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p0++;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(*p0)++;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return 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6699024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00001001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120542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90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	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9432080"/>
              </p:ext>
            </p:extLst>
          </p:nvPr>
        </p:nvGraphicFramePr>
        <p:xfrm>
          <a:off x="7711107" y="526775"/>
          <a:ext cx="2090529" cy="5004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4970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20032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Address of variable a, i.e., 200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500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3E22359-7E50-4960-8C3B-EBCEA5D212DC}"/>
              </a:ext>
            </a:extLst>
          </p:cNvPr>
          <p:cNvGrpSpPr/>
          <p:nvPr/>
        </p:nvGrpSpPr>
        <p:grpSpPr>
          <a:xfrm>
            <a:off x="7154516" y="1037304"/>
            <a:ext cx="3632758" cy="4511219"/>
            <a:chOff x="7154516" y="1037304"/>
            <a:chExt cx="3632758" cy="45112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678D5F-4F6E-4DAE-90A5-38ED094610D8}"/>
                </a:ext>
              </a:extLst>
            </p:cNvPr>
            <p:cNvGrpSpPr/>
            <p:nvPr/>
          </p:nvGrpSpPr>
          <p:grpSpPr>
            <a:xfrm>
              <a:off x="7154516" y="1741881"/>
              <a:ext cx="556593" cy="3759592"/>
              <a:chOff x="8050694" y="1774433"/>
              <a:chExt cx="556593" cy="375959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2F05095-917D-40B7-9057-09FB995F0CAD}"/>
                  </a:ext>
                </a:extLst>
              </p:cNvPr>
              <p:cNvGrpSpPr/>
              <p:nvPr/>
            </p:nvGrpSpPr>
            <p:grpSpPr>
              <a:xfrm>
                <a:off x="8050694" y="3636172"/>
                <a:ext cx="556593" cy="1897853"/>
                <a:chOff x="8050694" y="3636172"/>
                <a:chExt cx="556593" cy="189785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F034402-25E9-4213-93BB-67FF87E2635E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D56FEA-2DDB-468D-9198-4F67695440B8}"/>
                    </a:ext>
                  </a:extLst>
                </p:cNvPr>
                <p:cNvSpPr txBox="1"/>
                <p:nvPr/>
              </p:nvSpPr>
              <p:spPr>
                <a:xfrm>
                  <a:off x="8050694" y="46432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8201806-11C8-4D4F-BD3D-31769631414F}"/>
                    </a:ext>
                  </a:extLst>
                </p:cNvPr>
                <p:cNvSpPr txBox="1"/>
                <p:nvPr/>
              </p:nvSpPr>
              <p:spPr>
                <a:xfrm>
                  <a:off x="8050694" y="4157572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08FAF-2827-48FB-9236-2DCF3DC30A7A}"/>
                    </a:ext>
                  </a:extLst>
                </p:cNvPr>
                <p:cNvSpPr txBox="1"/>
                <p:nvPr/>
              </p:nvSpPr>
              <p:spPr>
                <a:xfrm>
                  <a:off x="8050694" y="3636172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4" y="1774433"/>
                <a:ext cx="556591" cy="1300201"/>
                <a:chOff x="8050695" y="3628633"/>
                <a:chExt cx="556591" cy="130020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5" y="4559502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5" y="4287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5" y="396536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5" y="362863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…</a:t>
                  </a:r>
                </a:p>
              </p:txBody>
            </p:sp>
          </p:grp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A3415DF4-218C-4017-B730-0244E16E981D}"/>
                </a:ext>
              </a:extLst>
            </p:cNvPr>
            <p:cNvSpPr/>
            <p:nvPr/>
          </p:nvSpPr>
          <p:spPr>
            <a:xfrm>
              <a:off x="9988825" y="3543746"/>
              <a:ext cx="205407" cy="2004777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F7A8DC-6094-4984-B01C-2F59796A5A06}"/>
                </a:ext>
              </a:extLst>
            </p:cNvPr>
            <p:cNvSpPr txBox="1"/>
            <p:nvPr/>
          </p:nvSpPr>
          <p:spPr>
            <a:xfrm>
              <a:off x="10381421" y="424813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411B705F-EA33-4707-AA2A-0E7EFCB796ED}"/>
                </a:ext>
              </a:extLst>
            </p:cNvPr>
            <p:cNvSpPr/>
            <p:nvPr/>
          </p:nvSpPr>
          <p:spPr>
            <a:xfrm>
              <a:off x="9955692" y="1037304"/>
              <a:ext cx="238540" cy="2004777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E16447-7606-41E5-85DC-FB2C909F1075}"/>
                </a:ext>
              </a:extLst>
            </p:cNvPr>
            <p:cNvSpPr txBox="1"/>
            <p:nvPr/>
          </p:nvSpPr>
          <p:spPr>
            <a:xfrm>
              <a:off x="10348288" y="1770838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50F138-D190-4A17-9288-5B3806B3716C}"/>
              </a:ext>
            </a:extLst>
          </p:cNvPr>
          <p:cNvGrpSpPr/>
          <p:nvPr/>
        </p:nvGrpSpPr>
        <p:grpSpPr>
          <a:xfrm>
            <a:off x="7154516" y="964964"/>
            <a:ext cx="556591" cy="670515"/>
            <a:chOff x="7154516" y="964964"/>
            <a:chExt cx="556591" cy="6705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4D7856-E693-4223-A38C-C62509E059AF}"/>
                </a:ext>
              </a:extLst>
            </p:cNvPr>
            <p:cNvSpPr txBox="1"/>
            <p:nvPr/>
          </p:nvSpPr>
          <p:spPr>
            <a:xfrm>
              <a:off x="7154516" y="964964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264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54D70F-15E0-4A61-8C99-802E848DAC07}"/>
                </a:ext>
              </a:extLst>
            </p:cNvPr>
            <p:cNvSpPr txBox="1"/>
            <p:nvPr/>
          </p:nvSpPr>
          <p:spPr>
            <a:xfrm>
              <a:off x="7154516" y="1266147"/>
              <a:ext cx="55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13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Add 1 to </a:t>
            </a:r>
            <a:r>
              <a:rPr lang="en-US" dirty="0">
                <a:solidFill>
                  <a:srgbClr val="FF0000"/>
                </a:solidFill>
              </a:rPr>
              <a:t>each of the bytes </a:t>
            </a:r>
            <a:r>
              <a:rPr lang="en-US" dirty="0"/>
              <a:t>of the value of </a:t>
            </a:r>
            <a:r>
              <a:rPr lang="en-US" i="1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822452"/>
            <a:ext cx="79506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p0++;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(*p0)++;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return 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0800520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00001001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3825401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7E78-2FF1-4B9A-AB87-3B3F49D0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263990"/>
            <a:ext cx="10515600" cy="1325563"/>
          </a:xfrm>
        </p:spPr>
        <p:txBody>
          <a:bodyPr/>
          <a:lstStyle/>
          <a:p>
            <a:r>
              <a:rPr lang="en-US" dirty="0"/>
              <a:t>Add 1 to </a:t>
            </a:r>
            <a:r>
              <a:rPr lang="en-US" dirty="0">
                <a:solidFill>
                  <a:srgbClr val="FF0000"/>
                </a:solidFill>
              </a:rPr>
              <a:t>each of the bytes </a:t>
            </a:r>
            <a:r>
              <a:rPr lang="en-US" dirty="0"/>
              <a:t>of the value of </a:t>
            </a:r>
            <a:r>
              <a:rPr lang="en-US" i="1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FCFF-17BF-4868-9A7C-FCF9D027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32" y="1490870"/>
            <a:ext cx="7950620" cy="5188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a = 2049;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</a:rPr>
              <a:t>char *p0;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 = (char*)p;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p0++;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(*p0)++;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p0++;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(*p0)++;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return p;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BEFADAB-1CD3-4602-BEDF-4D2868259F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0787823"/>
              </p:ext>
            </p:extLst>
          </p:nvPr>
        </p:nvGraphicFramePr>
        <p:xfrm>
          <a:off x="9285402" y="1822452"/>
          <a:ext cx="185158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581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3269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203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00001001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35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22C4A6B-08B4-4482-9C1D-24D22F5B28D1}"/>
              </a:ext>
            </a:extLst>
          </p:cNvPr>
          <p:cNvGrpSpPr/>
          <p:nvPr/>
        </p:nvGrpSpPr>
        <p:grpSpPr>
          <a:xfrm>
            <a:off x="8766928" y="1775412"/>
            <a:ext cx="3071806" cy="3751680"/>
            <a:chOff x="7154516" y="1796843"/>
            <a:chExt cx="3609562" cy="37516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23D724-0C4D-42F1-B003-BFBB82C2517D}"/>
                </a:ext>
              </a:extLst>
            </p:cNvPr>
            <p:cNvGrpSpPr/>
            <p:nvPr/>
          </p:nvGrpSpPr>
          <p:grpSpPr>
            <a:xfrm>
              <a:off x="7154516" y="1796843"/>
              <a:ext cx="875204" cy="3704630"/>
              <a:chOff x="8050694" y="1829395"/>
              <a:chExt cx="875204" cy="370463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A70484-1795-4297-8592-8D1EA945F7DC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875202" cy="1477328"/>
                <a:chOff x="8050696" y="4056697"/>
                <a:chExt cx="875202" cy="147732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3E19DE-E824-4F11-8BEF-C42DE5E3A927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143A3C-4A74-4C77-A3D2-A9CFA4765EC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DEC0D4-8C53-41FE-811D-55B2A1E11C53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75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18F496-9103-448B-9EBB-58B223982C40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875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9BE331-A04B-4F1B-AEF8-DB195BB6B82B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755305" cy="1850430"/>
                <a:chOff x="8050694" y="1829395"/>
                <a:chExt cx="755305" cy="185043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B6C623-4E51-4160-BCFB-3A645EA4801D}"/>
                    </a:ext>
                  </a:extLst>
                </p:cNvPr>
                <p:cNvGrpSpPr/>
                <p:nvPr/>
              </p:nvGrpSpPr>
              <p:grpSpPr>
                <a:xfrm>
                  <a:off x="8050694" y="2202497"/>
                  <a:ext cx="755305" cy="1477328"/>
                  <a:chOff x="8050695" y="4056697"/>
                  <a:chExt cx="755305" cy="1477328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B8C162F-5705-4D0C-AC13-050FDDAB4F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755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3851BD0-DDF3-4CD2-8606-20B14E7A3146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795361"/>
                    <a:ext cx="7553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265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D9A5AAB-07FB-48EE-9DBD-AD2B855F0D3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5" y="4426029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269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7690DFB-0548-4F74-BF7B-3C1B56ECED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6535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277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68BAB7-B816-4788-8E68-7C5D0A54B664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1DF0D4FC-BE1F-4F7D-82FF-38A0698C9541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02FCF-DDBE-492A-B931-471BEB71068D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3AEF52D-8B76-42C0-BF61-72236AD5EAC3}"/>
                </a:ext>
              </a:extLst>
            </p:cNvPr>
            <p:cNvSpPr/>
            <p:nvPr/>
          </p:nvSpPr>
          <p:spPr>
            <a:xfrm>
              <a:off x="9988824" y="3277941"/>
              <a:ext cx="256195" cy="41638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1A962-C778-49FF-B2D4-54593413DF53}"/>
                </a:ext>
              </a:extLst>
            </p:cNvPr>
            <p:cNvSpPr txBox="1"/>
            <p:nvPr/>
          </p:nvSpPr>
          <p:spPr>
            <a:xfrm>
              <a:off x="10332098" y="3180240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F8DC07C-1E45-4560-A9B6-47DCD4F8B46B}"/>
              </a:ext>
            </a:extLst>
          </p:cNvPr>
          <p:cNvSpPr/>
          <p:nvPr/>
        </p:nvSpPr>
        <p:spPr>
          <a:xfrm>
            <a:off x="11166751" y="2517846"/>
            <a:ext cx="218027" cy="41638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F541F-FC18-477E-92B3-6812C27F1169}"/>
              </a:ext>
            </a:extLst>
          </p:cNvPr>
          <p:cNvSpPr txBox="1"/>
          <p:nvPr/>
        </p:nvSpPr>
        <p:spPr>
          <a:xfrm>
            <a:off x="11471111" y="2453172"/>
            <a:ext cx="525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p0</a:t>
            </a:r>
          </a:p>
        </p:txBody>
      </p:sp>
    </p:spTree>
    <p:extLst>
      <p:ext uri="{BB962C8B-B14F-4D97-AF65-F5344CB8AC3E}">
        <p14:creationId xmlns:p14="http://schemas.microsoft.com/office/powerpoint/2010/main" val="3633975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EC0CB6-793F-4802-A504-811CD1D5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stringSpan</a:t>
            </a:r>
            <a:r>
              <a:rPr lang="en-US" dirty="0"/>
              <a:t> Hints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92A30-5D26-4CB4-A07F-F4FEC8624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Returns the length of the initial portion of str1 which consists only of characters that are part of str2.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stringSpan</a:t>
            </a:r>
            <a:r>
              <a:rPr lang="en-US" dirty="0"/>
              <a:t>("</a:t>
            </a:r>
            <a:r>
              <a:rPr lang="en-US" dirty="0" err="1"/>
              <a:t>abcdefgh</a:t>
            </a:r>
            <a:r>
              <a:rPr lang="en-US" dirty="0"/>
              <a:t>", "</a:t>
            </a:r>
            <a:r>
              <a:rPr lang="en-US" dirty="0" err="1"/>
              <a:t>abXXcdeZZh</a:t>
            </a:r>
            <a:r>
              <a:rPr lang="en-US" dirty="0"/>
              <a:t>"); </a:t>
            </a:r>
            <a:r>
              <a:rPr lang="en-US" dirty="0">
                <a:solidFill>
                  <a:srgbClr val="FF0000"/>
                </a:solidFill>
              </a:rPr>
              <a:t>// returns 5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Uninterrupted spans </a:t>
            </a:r>
            <a:r>
              <a:rPr lang="en-US" dirty="0"/>
              <a:t>from the beginning of string 1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stringSpan</a:t>
            </a:r>
            <a:r>
              <a:rPr lang="en-US" dirty="0"/>
              <a:t> (“123456”, “156”);</a:t>
            </a:r>
          </a:p>
          <a:p>
            <a:pPr lvl="2"/>
            <a:r>
              <a:rPr lang="en-US" dirty="0"/>
              <a:t>Returns 1 (Because the span has to be uninterrupted)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stringSpan</a:t>
            </a:r>
            <a:r>
              <a:rPr lang="en-US" dirty="0"/>
              <a:t>(“</a:t>
            </a:r>
            <a:r>
              <a:rPr lang="en-US" dirty="0" err="1"/>
              <a:t>aaaab</a:t>
            </a:r>
            <a:r>
              <a:rPr lang="en-US" dirty="0"/>
              <a:t>”, “a”);</a:t>
            </a:r>
          </a:p>
          <a:p>
            <a:pPr lvl="2"/>
            <a:r>
              <a:rPr lang="en-US" dirty="0"/>
              <a:t>What should it return ?</a:t>
            </a:r>
          </a:p>
          <a:p>
            <a:pPr lvl="3"/>
            <a:r>
              <a:rPr lang="en-US" sz="2000" dirty="0"/>
              <a:t>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28C-73E6-44D7-B53C-468FF77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Problem 5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6ED183-483C-4C2F-BFFD-E2ADD19B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97" y="1690688"/>
            <a:ext cx="8168315" cy="4587564"/>
          </a:xfrm>
        </p:spPr>
      </p:pic>
    </p:spTree>
    <p:extLst>
      <p:ext uri="{BB962C8B-B14F-4D97-AF65-F5344CB8AC3E}">
        <p14:creationId xmlns:p14="http://schemas.microsoft.com/office/powerpoint/2010/main" val="1699962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5246-5259-40BA-AB7C-835C6D71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4015-4686-4B9A-B50C-8D59D0AF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https://www.youtube.com/playlist?list=PL2_aWCzGMAwLZp6LMUKI3cc7pgGsasm2_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4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499" y="1825625"/>
            <a:ext cx="63348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9852"/>
              </p:ext>
            </p:extLst>
          </p:nvPr>
        </p:nvGraphicFramePr>
        <p:xfrm>
          <a:off x="7711107" y="1894788"/>
          <a:ext cx="2090529" cy="368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224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11001000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00001001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F5A26BD9-F7BE-4D94-A711-27B114240470}"/>
              </a:ext>
            </a:extLst>
          </p:cNvPr>
          <p:cNvGrpSpPr/>
          <p:nvPr/>
        </p:nvGrpSpPr>
        <p:grpSpPr>
          <a:xfrm>
            <a:off x="7154516" y="1796843"/>
            <a:ext cx="3609562" cy="3751680"/>
            <a:chOff x="7154516" y="1796843"/>
            <a:chExt cx="3609562" cy="375168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678D5F-4F6E-4DAE-90A5-38ED094610D8}"/>
                </a:ext>
              </a:extLst>
            </p:cNvPr>
            <p:cNvGrpSpPr/>
            <p:nvPr/>
          </p:nvGrpSpPr>
          <p:grpSpPr>
            <a:xfrm>
              <a:off x="7154516" y="1796843"/>
              <a:ext cx="556593" cy="3704630"/>
              <a:chOff x="8050694" y="1829395"/>
              <a:chExt cx="556593" cy="370463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2F05095-917D-40B7-9057-09FB995F0CAD}"/>
                  </a:ext>
                </a:extLst>
              </p:cNvPr>
              <p:cNvGrpSpPr/>
              <p:nvPr/>
            </p:nvGrpSpPr>
            <p:grpSpPr>
              <a:xfrm>
                <a:off x="8050696" y="40566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F034402-25E9-4213-93BB-67FF87E2635E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D56FEA-2DDB-468D-9198-4F67695440B8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8201806-11C8-4D4F-BD3D-31769631414F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08FAF-2827-48FB-9236-2DCF3DC30A7A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203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3D0EDB6-4A46-4149-915B-7914C43914A1}"/>
                  </a:ext>
                </a:extLst>
              </p:cNvPr>
              <p:cNvGrpSpPr/>
              <p:nvPr/>
            </p:nvGrpSpPr>
            <p:grpSpPr>
              <a:xfrm>
                <a:off x="8050694" y="1829395"/>
                <a:ext cx="556592" cy="1850430"/>
                <a:chOff x="8050694" y="1829395"/>
                <a:chExt cx="556592" cy="185043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92B1862-27D8-4320-B8D0-70F4347FCCB7}"/>
                    </a:ext>
                  </a:extLst>
                </p:cNvPr>
                <p:cNvGrpSpPr/>
                <p:nvPr/>
              </p:nvGrpSpPr>
              <p:grpSpPr>
                <a:xfrm>
                  <a:off x="8050695" y="2202497"/>
                  <a:ext cx="556591" cy="1477328"/>
                  <a:chOff x="8050696" y="4056697"/>
                  <a:chExt cx="556591" cy="1477328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7E04C14-D886-446E-8D1A-5C7CD56D02B0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5164693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257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EA9BBA31-8EA3-4606-9195-9FD6789B8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795361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258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05356C0-8545-41E2-8292-7ED3A104366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426029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…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5748C98-26CC-4B2F-8A24-7459D10F7AA2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696" y="4056697"/>
                    <a:ext cx="5565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264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49DADC-558C-4F61-A892-F6B17A0CE59D}"/>
                    </a:ext>
                  </a:extLst>
                </p:cNvPr>
                <p:cNvSpPr txBox="1"/>
                <p:nvPr/>
              </p:nvSpPr>
              <p:spPr>
                <a:xfrm>
                  <a:off x="8050694" y="1829395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A3415DF4-218C-4017-B730-0244E16E981D}"/>
                </a:ext>
              </a:extLst>
            </p:cNvPr>
            <p:cNvSpPr/>
            <p:nvPr/>
          </p:nvSpPr>
          <p:spPr>
            <a:xfrm>
              <a:off x="9988825" y="40711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F7A8DC-6094-4984-B01C-2F59796A5A06}"/>
                </a:ext>
              </a:extLst>
            </p:cNvPr>
            <p:cNvSpPr txBox="1"/>
            <p:nvPr/>
          </p:nvSpPr>
          <p:spPr>
            <a:xfrm>
              <a:off x="10358225" y="45165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a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411B705F-EA33-4707-AA2A-0E7EFCB796ED}"/>
                </a:ext>
              </a:extLst>
            </p:cNvPr>
            <p:cNvSpPr/>
            <p:nvPr/>
          </p:nvSpPr>
          <p:spPr>
            <a:xfrm>
              <a:off x="9988825" y="2216995"/>
              <a:ext cx="238540" cy="1477328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E16447-7606-41E5-85DC-FB2C909F1075}"/>
                </a:ext>
              </a:extLst>
            </p:cNvPr>
            <p:cNvSpPr txBox="1"/>
            <p:nvPr/>
          </p:nvSpPr>
          <p:spPr>
            <a:xfrm>
              <a:off x="10358225" y="2662387"/>
              <a:ext cx="4058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p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0226DE-E1A1-4F16-953A-F6DB08A3039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124391" y="1771678"/>
            <a:ext cx="233834" cy="76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873326-5903-4010-8A03-2D2EAD3224E6}"/>
              </a:ext>
            </a:extLst>
          </p:cNvPr>
          <p:cNvSpPr txBox="1"/>
          <p:nvPr/>
        </p:nvSpPr>
        <p:spPr>
          <a:xfrm>
            <a:off x="8798089" y="1125347"/>
            <a:ext cx="31202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Binary Equivalent of address of a, i.e., 200</a:t>
            </a:r>
          </a:p>
        </p:txBody>
      </p:sp>
    </p:spTree>
    <p:extLst>
      <p:ext uri="{BB962C8B-B14F-4D97-AF65-F5344CB8AC3E}">
        <p14:creationId xmlns:p14="http://schemas.microsoft.com/office/powerpoint/2010/main" val="320836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B1255F69-400E-46F7-8CB1-938F81E69B11}"/>
              </a:ext>
            </a:extLst>
          </p:cNvPr>
          <p:cNvSpPr/>
          <p:nvPr/>
        </p:nvSpPr>
        <p:spPr>
          <a:xfrm>
            <a:off x="8418135" y="5193703"/>
            <a:ext cx="3271101" cy="546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95708" cy="460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2580726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737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7" y="1934970"/>
            <a:ext cx="556594" cy="3704630"/>
            <a:chOff x="8050693" y="1829395"/>
            <a:chExt cx="556594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3" y="1829395"/>
              <a:ext cx="556593" cy="1717803"/>
              <a:chOff x="8050693" y="1829395"/>
              <a:chExt cx="556593" cy="171780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3" y="2202497"/>
                <a:ext cx="556593" cy="1344701"/>
                <a:chOff x="8050694" y="4056697"/>
                <a:chExt cx="556593" cy="134470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4" y="5032066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6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3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B1255F69-400E-46F7-8CB1-938F81E69B11}"/>
              </a:ext>
            </a:extLst>
          </p:cNvPr>
          <p:cNvSpPr/>
          <p:nvPr/>
        </p:nvSpPr>
        <p:spPr>
          <a:xfrm>
            <a:off x="8418135" y="5193703"/>
            <a:ext cx="3271101" cy="546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414101F-49CC-49A6-A8FB-F348B4D39DB9}"/>
              </a:ext>
            </a:extLst>
          </p:cNvPr>
          <p:cNvSpPr/>
          <p:nvPr/>
        </p:nvSpPr>
        <p:spPr>
          <a:xfrm>
            <a:off x="1753386" y="4817097"/>
            <a:ext cx="4694548" cy="895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899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16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737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7" y="1934970"/>
            <a:ext cx="556594" cy="3704630"/>
            <a:chOff x="8050693" y="1829395"/>
            <a:chExt cx="556594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3" y="1829395"/>
              <a:ext cx="556593" cy="1717803"/>
              <a:chOff x="8050693" y="1829395"/>
              <a:chExt cx="556593" cy="171780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3" y="2202497"/>
                <a:ext cx="556593" cy="1344701"/>
                <a:chOff x="8050694" y="4056697"/>
                <a:chExt cx="556593" cy="1344701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4" y="5032066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6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91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A684-9239-4E51-A661-88072C50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pointer to variable ‘a’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F4E64-DAA9-4B8D-B041-CB6544E00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51728"/>
            <a:ext cx="5989984" cy="51658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int a = 9;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int *p = &amp;a;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int b = 25;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(“&amp;a = %d\n”, &amp;a);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//&amp;a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//p = 200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(“*p = %d\n”, *p);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//*p = 9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*p = 16;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//a = 16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</a:rPr>
              <a:t>*p = b;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 = %d\n”, p);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(“a = %d\n”, a);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96E8BAA-EC3F-420F-9967-5B08C6197BC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525265"/>
              </p:ext>
            </p:extLst>
          </p:nvPr>
        </p:nvGraphicFramePr>
        <p:xfrm>
          <a:off x="9172261" y="1954250"/>
          <a:ext cx="2090529" cy="3685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29">
                  <a:extLst>
                    <a:ext uri="{9D8B030D-6E8A-4147-A177-3AD203B41FA5}">
                      <a16:colId xmlns:a16="http://schemas.microsoft.com/office/drawing/2014/main" val="3751962984"/>
                    </a:ext>
                  </a:extLst>
                </a:gridCol>
              </a:tblGrid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2512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78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0812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00041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p = 200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72880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35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48633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6246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6542"/>
                  </a:ext>
                </a:extLst>
              </a:tr>
              <a:tr h="368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337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EE678D5F-4F6E-4DAE-90A5-38ED094610D8}"/>
              </a:ext>
            </a:extLst>
          </p:cNvPr>
          <p:cNvGrpSpPr/>
          <p:nvPr/>
        </p:nvGrpSpPr>
        <p:grpSpPr>
          <a:xfrm>
            <a:off x="8614838" y="1934970"/>
            <a:ext cx="556593" cy="3704630"/>
            <a:chOff x="8050694" y="1829395"/>
            <a:chExt cx="556593" cy="37046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F05095-917D-40B7-9057-09FB995F0CAD}"/>
                </a:ext>
              </a:extLst>
            </p:cNvPr>
            <p:cNvGrpSpPr/>
            <p:nvPr/>
          </p:nvGrpSpPr>
          <p:grpSpPr>
            <a:xfrm>
              <a:off x="8050696" y="4056697"/>
              <a:ext cx="556591" cy="1477328"/>
              <a:chOff x="8050696" y="4056697"/>
              <a:chExt cx="556591" cy="147732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4402-25E9-4213-93BB-67FF87E2635E}"/>
                  </a:ext>
                </a:extLst>
              </p:cNvPr>
              <p:cNvSpPr txBox="1"/>
              <p:nvPr/>
            </p:nvSpPr>
            <p:spPr>
              <a:xfrm>
                <a:off x="8050696" y="5164693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56FEA-2DDB-468D-9198-4F67695440B8}"/>
                  </a:ext>
                </a:extLst>
              </p:cNvPr>
              <p:cNvSpPr txBox="1"/>
              <p:nvPr/>
            </p:nvSpPr>
            <p:spPr>
              <a:xfrm>
                <a:off x="8050696" y="4795361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201806-11C8-4D4F-BD3D-31769631414F}"/>
                  </a:ext>
                </a:extLst>
              </p:cNvPr>
              <p:cNvSpPr txBox="1"/>
              <p:nvPr/>
            </p:nvSpPr>
            <p:spPr>
              <a:xfrm>
                <a:off x="8050696" y="4426029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D08FAF-2827-48FB-9236-2DCF3DC30A7A}"/>
                  </a:ext>
                </a:extLst>
              </p:cNvPr>
              <p:cNvSpPr txBox="1"/>
              <p:nvPr/>
            </p:nvSpPr>
            <p:spPr>
              <a:xfrm>
                <a:off x="8050696" y="4056697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212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D0EDB6-4A46-4149-915B-7914C43914A1}"/>
                </a:ext>
              </a:extLst>
            </p:cNvPr>
            <p:cNvGrpSpPr/>
            <p:nvPr/>
          </p:nvGrpSpPr>
          <p:grpSpPr>
            <a:xfrm>
              <a:off x="8050694" y="1829395"/>
              <a:ext cx="556592" cy="1850430"/>
              <a:chOff x="8050694" y="1829395"/>
              <a:chExt cx="556592" cy="185043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92B1862-27D8-4320-B8D0-70F4347FCCB7}"/>
                  </a:ext>
                </a:extLst>
              </p:cNvPr>
              <p:cNvGrpSpPr/>
              <p:nvPr/>
            </p:nvGrpSpPr>
            <p:grpSpPr>
              <a:xfrm>
                <a:off x="8050695" y="2202497"/>
                <a:ext cx="556591" cy="1477328"/>
                <a:chOff x="8050696" y="4056697"/>
                <a:chExt cx="556591" cy="147732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04C14-D886-446E-8D1A-5C7CD56D02B0}"/>
                    </a:ext>
                  </a:extLst>
                </p:cNvPr>
                <p:cNvSpPr txBox="1"/>
                <p:nvPr/>
              </p:nvSpPr>
              <p:spPr>
                <a:xfrm>
                  <a:off x="8050696" y="5164693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257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A9BBA31-8EA3-4606-9195-9FD6789B8C80}"/>
                    </a:ext>
                  </a:extLst>
                </p:cNvPr>
                <p:cNvSpPr txBox="1"/>
                <p:nvPr/>
              </p:nvSpPr>
              <p:spPr>
                <a:xfrm>
                  <a:off x="8050696" y="4795361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265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5356C0-8545-41E2-8292-7ED3A1043662}"/>
                    </a:ext>
                  </a:extLst>
                </p:cNvPr>
                <p:cNvSpPr txBox="1"/>
                <p:nvPr/>
              </p:nvSpPr>
              <p:spPr>
                <a:xfrm>
                  <a:off x="8050696" y="4426029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269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748C98-26CC-4B2F-8A24-7459D10F7AA2}"/>
                    </a:ext>
                  </a:extLst>
                </p:cNvPr>
                <p:cNvSpPr txBox="1"/>
                <p:nvPr/>
              </p:nvSpPr>
              <p:spPr>
                <a:xfrm>
                  <a:off x="8050696" y="4056697"/>
                  <a:ext cx="5565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273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749DADC-558C-4F61-A892-F6B17A0CE59D}"/>
                  </a:ext>
                </a:extLst>
              </p:cNvPr>
              <p:cNvSpPr txBox="1"/>
              <p:nvPr/>
            </p:nvSpPr>
            <p:spPr>
              <a:xfrm>
                <a:off x="8050694" y="1829395"/>
                <a:ext cx="556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86C183-FB7E-4B3C-8A31-9E2341E391D9}"/>
              </a:ext>
            </a:extLst>
          </p:cNvPr>
          <p:cNvCxnSpPr>
            <a:cxnSpLocks/>
          </p:cNvCxnSpPr>
          <p:nvPr/>
        </p:nvCxnSpPr>
        <p:spPr>
          <a:xfrm rot="5400000">
            <a:off x="8245160" y="3982216"/>
            <a:ext cx="1854199" cy="1114842"/>
          </a:xfrm>
          <a:prstGeom prst="curvedConnector4">
            <a:avLst>
              <a:gd name="adj1" fmla="val 4281"/>
              <a:gd name="adj2" fmla="val 1383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5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4453</Words>
  <Application>Microsoft Office PowerPoint</Application>
  <PresentationFormat>Widescreen</PresentationFormat>
  <Paragraphs>1008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Pointers</vt:lpstr>
      <vt:lpstr>Office Hours</vt:lpstr>
      <vt:lpstr>PowerPoint Presentation</vt:lpstr>
      <vt:lpstr>How a C variable is stored in memory</vt:lpstr>
      <vt:lpstr>A pointer to variable ‘a’ </vt:lpstr>
      <vt:lpstr>A pointer to variable ‘a’ </vt:lpstr>
      <vt:lpstr>A pointer to variable ‘a’ </vt:lpstr>
      <vt:lpstr>A pointer to variable ‘a’ </vt:lpstr>
      <vt:lpstr>A pointer to variable ‘a’ </vt:lpstr>
      <vt:lpstr>A pointer to variable ‘a’ </vt:lpstr>
      <vt:lpstr>Pointer Arithmetic</vt:lpstr>
      <vt:lpstr>Pointer Arithmetic</vt:lpstr>
      <vt:lpstr>Pointer Arithmetic</vt:lpstr>
      <vt:lpstr>Give output of the following:</vt:lpstr>
      <vt:lpstr>Give output of the following:</vt:lpstr>
      <vt:lpstr>PowerPoint Presentation</vt:lpstr>
      <vt:lpstr>Pointer to pointer to pointer</vt:lpstr>
      <vt:lpstr>Pointer to pointer to pointer</vt:lpstr>
      <vt:lpstr>Pointer to pointer to pointer</vt:lpstr>
      <vt:lpstr>Pointer to pointer to pointer</vt:lpstr>
      <vt:lpstr>Pointer to pointer to pointer</vt:lpstr>
      <vt:lpstr>Exercise</vt:lpstr>
      <vt:lpstr>Call by value</vt:lpstr>
      <vt:lpstr>Call by value</vt:lpstr>
      <vt:lpstr>Pointers as function arguments – Call by Reference</vt:lpstr>
      <vt:lpstr>Pointers and Arrays</vt:lpstr>
      <vt:lpstr>Pointers and Arrays</vt:lpstr>
      <vt:lpstr>Pointers and Arrays</vt:lpstr>
      <vt:lpstr>Character arrays and strings</vt:lpstr>
      <vt:lpstr>Character arrays and strings</vt:lpstr>
      <vt:lpstr>Character arrays as pointers</vt:lpstr>
      <vt:lpstr>Arrays as function arguments</vt:lpstr>
      <vt:lpstr>Arrays as function arguments</vt:lpstr>
      <vt:lpstr>PowerPoint Presentation</vt:lpstr>
      <vt:lpstr>PowerPoint Presentation</vt:lpstr>
      <vt:lpstr>Lab 2</vt:lpstr>
      <vt:lpstr>Problem 1</vt:lpstr>
      <vt:lpstr>Problem 2</vt:lpstr>
      <vt:lpstr>Problem 3</vt:lpstr>
      <vt:lpstr>Problem 3</vt:lpstr>
      <vt:lpstr>withinSameBlock() Hints</vt:lpstr>
      <vt:lpstr>PowerPoint Presentation</vt:lpstr>
      <vt:lpstr>withinSameBlock() Hints</vt:lpstr>
      <vt:lpstr>withinArray</vt:lpstr>
      <vt:lpstr>stringLength  </vt:lpstr>
      <vt:lpstr>Little Endian and Big Endian Data Storage</vt:lpstr>
      <vt:lpstr>endianExperiment</vt:lpstr>
      <vt:lpstr>Add 1 to each of the bytes of the value of a</vt:lpstr>
      <vt:lpstr>Add 1 to each of the bytes of the value of a</vt:lpstr>
      <vt:lpstr>Add 1 to each of the bytes of the value of a</vt:lpstr>
      <vt:lpstr>Add 1 to each of the bytes of the value of a</vt:lpstr>
      <vt:lpstr>stringSpan Hints</vt:lpstr>
      <vt:lpstr>Lab 2 Problem 5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Debarun Das</dc:creator>
  <cp:lastModifiedBy>Debarun Das</cp:lastModifiedBy>
  <cp:revision>252</cp:revision>
  <dcterms:created xsi:type="dcterms:W3CDTF">2020-09-09T19:29:36Z</dcterms:created>
  <dcterms:modified xsi:type="dcterms:W3CDTF">2021-02-12T05:04:01Z</dcterms:modified>
</cp:coreProperties>
</file>