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304" r:id="rId3"/>
    <p:sldId id="305" r:id="rId4"/>
    <p:sldId id="300" r:id="rId5"/>
    <p:sldId id="302" r:id="rId6"/>
    <p:sldId id="306" r:id="rId7"/>
    <p:sldId id="333" r:id="rId8"/>
    <p:sldId id="309" r:id="rId9"/>
    <p:sldId id="308" r:id="rId10"/>
    <p:sldId id="310" r:id="rId11"/>
    <p:sldId id="311" r:id="rId12"/>
    <p:sldId id="312" r:id="rId13"/>
    <p:sldId id="322" r:id="rId14"/>
    <p:sldId id="314" r:id="rId15"/>
    <p:sldId id="315" r:id="rId16"/>
    <p:sldId id="313" r:id="rId17"/>
    <p:sldId id="316" r:id="rId18"/>
    <p:sldId id="317" r:id="rId19"/>
    <p:sldId id="318" r:id="rId20"/>
    <p:sldId id="319" r:id="rId21"/>
    <p:sldId id="320" r:id="rId22"/>
    <p:sldId id="327" r:id="rId23"/>
    <p:sldId id="321" r:id="rId24"/>
    <p:sldId id="323" r:id="rId25"/>
    <p:sldId id="324" r:id="rId26"/>
    <p:sldId id="325" r:id="rId27"/>
    <p:sldId id="326" r:id="rId28"/>
    <p:sldId id="274" r:id="rId29"/>
    <p:sldId id="276" r:id="rId30"/>
    <p:sldId id="277" r:id="rId31"/>
    <p:sldId id="278" r:id="rId32"/>
    <p:sldId id="279" r:id="rId33"/>
    <p:sldId id="293" r:id="rId34"/>
    <p:sldId id="328" r:id="rId35"/>
    <p:sldId id="329" r:id="rId36"/>
    <p:sldId id="330" r:id="rId37"/>
    <p:sldId id="331" r:id="rId38"/>
    <p:sldId id="263" r:id="rId39"/>
    <p:sldId id="260" r:id="rId40"/>
    <p:sldId id="261" r:id="rId41"/>
    <p:sldId id="264" r:id="rId42"/>
    <p:sldId id="262" r:id="rId43"/>
    <p:sldId id="265" r:id="rId44"/>
    <p:sldId id="272" r:id="rId45"/>
    <p:sldId id="269" r:id="rId46"/>
    <p:sldId id="270" r:id="rId47"/>
    <p:sldId id="271" r:id="rId48"/>
    <p:sldId id="332" r:id="rId49"/>
    <p:sldId id="266" r:id="rId50"/>
    <p:sldId id="267" r:id="rId51"/>
    <p:sldId id="268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barun Das" initials="DD" lastIdx="1" clrIdx="0">
    <p:extLst>
      <p:ext uri="{19B8F6BF-5375-455C-9EA6-DF929625EA0E}">
        <p15:presenceInfo xmlns:p15="http://schemas.microsoft.com/office/powerpoint/2012/main" userId="Debarun Da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34" y="72"/>
      </p:cViewPr>
      <p:guideLst>
        <p:guide orient="horz" pos="2184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26F9B4-C00B-43A0-AD14-17B7108938F0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A7ABD6-F324-4BF7-8E76-173EAB351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98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5825E3-297E-4842-9FE1-EFEBDE9FB40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689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5825E3-297E-4842-9FE1-EFEBDE9FB40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34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4C12D-3439-4927-8EF7-095E047110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C7D8FA-192A-45DB-A201-3DA043749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6D4EA-456A-4A75-87EA-037829F68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3791-BD78-46EE-AEE4-8EC8FEE9B77E}" type="datetime1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6858D-84F6-46A9-BCDA-1EEE79509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5ACE8-BAD4-4A9B-AA02-9DCC9361C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04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BFCEE-8F4A-4058-A7DC-DDCCBA2C8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E02E78-1839-4D33-B460-809FB5E5F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BB97B-7145-4035-81F5-806099192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3DDCC-1912-47CC-A6F2-79DCF91651AF}" type="datetime1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9031F-B82B-4D3A-9CFF-C8F65228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E0CEB-AF7D-45D6-840C-C36D96E3D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83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ECE6C8-6E07-45D8-ABEC-AE2020B4A6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807B66-BD94-4E42-B90B-8BABE03DD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8DEC6-DE9E-4B1F-AC6F-9463E5269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A01E8-587C-4D2C-9759-99A08B4622C0}" type="datetime1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60610-2388-40AC-8FD5-4D06FA7C3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AC3CA-1D50-4086-A5B1-E30551DCC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87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95035-EDC9-4009-8515-5499B3F5C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87998-0357-4891-A6B5-DC2D15CBC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E603D-DB74-4842-8A3B-2750A58D5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F9F6-428A-47A4-B2AF-425E23CB2470}" type="datetime1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78B89-1BCA-4484-915E-FA62EFF56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6BD32-90E0-4707-B1C7-65119A728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16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041CD-E5C9-49CB-917F-A03CB70CD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0F971-F842-4499-8B7E-40CAF1103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015BC-C8D4-4995-AFF4-8C754319C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5B6F3-AC36-4485-B6AE-8A533AF0FDBF}" type="datetime1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7CFD7-9AC8-4713-9229-A8B425C65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CD234-3454-4709-A484-579353D8B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45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40135-CFD5-415D-BDB7-F4BFAE95C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15282-7BDA-44D4-AD91-F691EA2CA3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433BAA-4334-43C3-B005-1E0F03B67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2F86B-F2E3-4673-B2F7-7F112CEAE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93216-DC4C-4C7B-A5F1-4E93AAB6DC44}" type="datetime1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ABE36-EE63-4166-B528-A84EEC3AF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2B7031-71A3-4C16-91D3-8401D207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791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3B718-8560-41C9-8FA8-C2B3386EA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E4324-647B-46B2-9A4B-9923DFBC5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41FD37-D337-4310-930C-D77789512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37E25D-A2BD-4B67-A172-59C1C3D42F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5DCCD2-B886-4F22-9AE3-866505284C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29F9F1-24CA-4DE8-8285-29C233BC9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6F54D-70D4-4039-B576-49D3FEF40104}" type="datetime1">
              <a:rPr lang="en-US" smtClean="0"/>
              <a:t>4/22/2021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935E1D-9E48-4410-963E-78439A336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8AF0D8-4C1A-40F9-B842-697835939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102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A74C5-71F6-409F-B748-B568FA296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6F31E1-28D1-416E-8235-E1061BFCD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D7A3C-0FFD-4126-B516-6DDFAE276C61}" type="datetime1">
              <a:rPr lang="en-US" smtClean="0"/>
              <a:t>4/22/2021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C4999F-9B4A-4B90-B524-BBA22D0C3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AE3750-5C4F-47E4-9D32-2351D501B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80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33EAB5-4B2D-41D4-8DE1-8F7FC5953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DF644-A8DD-459F-B197-50CC24F15F9D}" type="datetime1">
              <a:rPr lang="en-US" smtClean="0"/>
              <a:t>4/22/2021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6DA8E7-6889-4D9A-8F6E-6276025CC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37C81C-54B3-461A-AFC5-ACB3672EC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023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0B771-A726-4B2B-9851-7DEBB46B8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81D18-E4DB-4FCA-9286-C24BF53B1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72CE4-F79F-4D71-86CF-91B73982D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0B865-00A7-4347-B1B8-C6C4B391F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7C7E1-E210-49F1-8CB0-40EF960BA883}" type="datetime1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646AB-B763-461E-8A35-3E58E5FC8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1EF35-5C5A-4164-A3CA-5E2D76CE9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1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55CB7-D16C-4611-8259-BE27D56D4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AA9AB9-7511-4786-B6AE-73DEDD3347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21336-4990-4516-BE4F-204EFFA2A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843C9-5ED3-4A79-9380-26C221DCC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6FB2-1B30-478F-9216-689F10976777}" type="datetime1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3A18B8-D817-4E25-8223-FAE2D72A9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13E3C5-363A-4D44-9924-96358CDA6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DE05F7-7BB5-4547-B13B-0B38A410C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B52D6-1D9E-4D4A-B090-B2F9E15AB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D3E01-94A1-42A6-8748-11076A6C19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ECC77-C1C3-4610-9DDE-E1D68C925CC6}" type="datetime1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FB005-4D90-4D8A-9442-7843FBDDC0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81665-AF30-4052-A459-F47CAD0C59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812CD-FC1C-4931-AC11-06577F78E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466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tcYo6hipaSA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C3A9E-140C-4263-BBAA-DEEFE47984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62162"/>
            <a:ext cx="9144000" cy="2387600"/>
          </a:xfrm>
        </p:spPr>
        <p:txBody>
          <a:bodyPr/>
          <a:lstStyle/>
          <a:p>
            <a:r>
              <a:rPr lang="en-US" dirty="0"/>
              <a:t>Malloc Lab - Part 2,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24F4F-0D7D-4336-ABBF-23013925C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06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4749B-3B62-40F0-8A5F-C624F0645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924425"/>
          </a:xfrm>
        </p:spPr>
        <p:txBody>
          <a:bodyPr/>
          <a:lstStyle/>
          <a:p>
            <a:r>
              <a:rPr lang="en-US" dirty="0"/>
              <a:t>Allocating in the Heap</a:t>
            </a:r>
          </a:p>
        </p:txBody>
      </p:sp>
      <p:graphicFrame>
        <p:nvGraphicFramePr>
          <p:cNvPr id="4" name="Table 17">
            <a:extLst>
              <a:ext uri="{FF2B5EF4-FFF2-40B4-BE49-F238E27FC236}">
                <a16:creationId xmlns:a16="http://schemas.microsoft.com/office/drawing/2014/main" id="{A2853783-AAFB-4338-89E9-BF23A54708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922745"/>
              </p:ext>
            </p:extLst>
          </p:nvPr>
        </p:nvGraphicFramePr>
        <p:xfrm>
          <a:off x="1567336" y="1554987"/>
          <a:ext cx="90573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1912">
                  <a:extLst>
                    <a:ext uri="{9D8B030D-6E8A-4147-A177-3AD203B41FA5}">
                      <a16:colId xmlns:a16="http://schemas.microsoft.com/office/drawing/2014/main" val="1008301881"/>
                    </a:ext>
                  </a:extLst>
                </a:gridCol>
                <a:gridCol w="7277493">
                  <a:extLst>
                    <a:ext uri="{9D8B030D-6E8A-4147-A177-3AD203B41FA5}">
                      <a16:colId xmlns:a16="http://schemas.microsoft.com/office/drawing/2014/main" val="2112654321"/>
                    </a:ext>
                  </a:extLst>
                </a:gridCol>
                <a:gridCol w="867922">
                  <a:extLst>
                    <a:ext uri="{9D8B030D-6E8A-4147-A177-3AD203B41FA5}">
                      <a16:colId xmlns:a16="http://schemas.microsoft.com/office/drawing/2014/main" val="949688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0|1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Block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0|1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330456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3E43E48-2594-47C3-80F5-B8B6C136B808}"/>
              </a:ext>
            </a:extLst>
          </p:cNvPr>
          <p:cNvCxnSpPr>
            <a:cxnSpLocks/>
          </p:cNvCxnSpPr>
          <p:nvPr/>
        </p:nvCxnSpPr>
        <p:spPr>
          <a:xfrm>
            <a:off x="2457254" y="2106817"/>
            <a:ext cx="7361410" cy="470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1FE6635-6A0F-4F1D-AFF9-0A1656698637}"/>
              </a:ext>
            </a:extLst>
          </p:cNvPr>
          <p:cNvSpPr txBox="1"/>
          <p:nvPr/>
        </p:nvSpPr>
        <p:spPr>
          <a:xfrm>
            <a:off x="5564171" y="2137466"/>
            <a:ext cx="1063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64 Bytes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82C8D6D-7717-46D2-8F90-0714F8690737}"/>
              </a:ext>
            </a:extLst>
          </p:cNvPr>
          <p:cNvCxnSpPr>
            <a:cxnSpLocks/>
          </p:cNvCxnSpPr>
          <p:nvPr/>
        </p:nvCxnSpPr>
        <p:spPr>
          <a:xfrm flipH="1">
            <a:off x="2516957" y="1035368"/>
            <a:ext cx="1216058" cy="744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F9EB696-9670-40B6-A5E8-48D9E4A54DDD}"/>
              </a:ext>
            </a:extLst>
          </p:cNvPr>
          <p:cNvSpPr txBox="1"/>
          <p:nvPr/>
        </p:nvSpPr>
        <p:spPr>
          <a:xfrm>
            <a:off x="3714163" y="770202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free_list_head</a:t>
            </a:r>
            <a:endParaRPr lang="en-US" dirty="0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A8DAF3CF-D141-4377-B1AB-ACA0C84E90E1}"/>
              </a:ext>
            </a:extLst>
          </p:cNvPr>
          <p:cNvSpPr/>
          <p:nvPr/>
        </p:nvSpPr>
        <p:spPr>
          <a:xfrm>
            <a:off x="5943600" y="2548888"/>
            <a:ext cx="304800" cy="7050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8FF0F1-3277-4F06-BC40-56706E090CCF}"/>
              </a:ext>
            </a:extLst>
          </p:cNvPr>
          <p:cNvSpPr txBox="1"/>
          <p:nvPr/>
        </p:nvSpPr>
        <p:spPr>
          <a:xfrm>
            <a:off x="6248400" y="260192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malloc (16)</a:t>
            </a:r>
          </a:p>
        </p:txBody>
      </p:sp>
      <p:graphicFrame>
        <p:nvGraphicFramePr>
          <p:cNvPr id="20" name="Table 6">
            <a:extLst>
              <a:ext uri="{FF2B5EF4-FFF2-40B4-BE49-F238E27FC236}">
                <a16:creationId xmlns:a16="http://schemas.microsoft.com/office/drawing/2014/main" id="{BAF677F2-8AED-467D-A400-2558C6D30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778970"/>
              </p:ext>
            </p:extLst>
          </p:nvPr>
        </p:nvGraphicFramePr>
        <p:xfrm>
          <a:off x="1567335" y="3647362"/>
          <a:ext cx="9057328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3061">
                  <a:extLst>
                    <a:ext uri="{9D8B030D-6E8A-4147-A177-3AD203B41FA5}">
                      <a16:colId xmlns:a16="http://schemas.microsoft.com/office/drawing/2014/main" val="3121882697"/>
                    </a:ext>
                  </a:extLst>
                </a:gridCol>
                <a:gridCol w="3638746">
                  <a:extLst>
                    <a:ext uri="{9D8B030D-6E8A-4147-A177-3AD203B41FA5}">
                      <a16:colId xmlns:a16="http://schemas.microsoft.com/office/drawing/2014/main" val="2108963297"/>
                    </a:ext>
                  </a:extLst>
                </a:gridCol>
                <a:gridCol w="3638747">
                  <a:extLst>
                    <a:ext uri="{9D8B030D-6E8A-4147-A177-3AD203B41FA5}">
                      <a16:colId xmlns:a16="http://schemas.microsoft.com/office/drawing/2014/main" val="3658015674"/>
                    </a:ext>
                  </a:extLst>
                </a:gridCol>
                <a:gridCol w="886774">
                  <a:extLst>
                    <a:ext uri="{9D8B030D-6E8A-4147-A177-3AD203B41FA5}">
                      <a16:colId xmlns:a16="http://schemas.microsoft.com/office/drawing/2014/main" val="3996515341"/>
                    </a:ext>
                  </a:extLst>
                </a:gridCol>
              </a:tblGrid>
              <a:tr h="2138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0|1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 1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0|1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700005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ADFCECC-7A3A-47FD-A1F6-A85E41BBDA6E}"/>
              </a:ext>
            </a:extLst>
          </p:cNvPr>
          <p:cNvCxnSpPr>
            <a:cxnSpLocks/>
          </p:cNvCxnSpPr>
          <p:nvPr/>
        </p:nvCxnSpPr>
        <p:spPr>
          <a:xfrm>
            <a:off x="2457254" y="3467101"/>
            <a:ext cx="363874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7B7BC1D-1416-4332-89A1-C8718A8078BF}"/>
              </a:ext>
            </a:extLst>
          </p:cNvPr>
          <p:cNvSpPr txBox="1"/>
          <p:nvPr/>
        </p:nvSpPr>
        <p:spPr>
          <a:xfrm>
            <a:off x="3688366" y="3088462"/>
            <a:ext cx="1176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 Bytes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B89D239-5F8E-4547-8EA1-0843C482F731}"/>
              </a:ext>
            </a:extLst>
          </p:cNvPr>
          <p:cNvCxnSpPr>
            <a:cxnSpLocks/>
          </p:cNvCxnSpPr>
          <p:nvPr/>
        </p:nvCxnSpPr>
        <p:spPr>
          <a:xfrm>
            <a:off x="6096000" y="3467101"/>
            <a:ext cx="362303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3EA19E9-D2E7-4AE7-8EFE-11510880C7AB}"/>
              </a:ext>
            </a:extLst>
          </p:cNvPr>
          <p:cNvSpPr txBox="1"/>
          <p:nvPr/>
        </p:nvSpPr>
        <p:spPr>
          <a:xfrm>
            <a:off x="7569725" y="3069268"/>
            <a:ext cx="1176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 Bytes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23A64F-DF70-4807-923E-3C7A337B82EB}"/>
              </a:ext>
            </a:extLst>
          </p:cNvPr>
          <p:cNvCxnSpPr>
            <a:cxnSpLocks/>
          </p:cNvCxnSpPr>
          <p:nvPr/>
        </p:nvCxnSpPr>
        <p:spPr>
          <a:xfrm flipH="1" flipV="1">
            <a:off x="6111059" y="3806318"/>
            <a:ext cx="1383250" cy="671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2652597-F284-4590-A6ED-3A3ED3204DFF}"/>
              </a:ext>
            </a:extLst>
          </p:cNvPr>
          <p:cNvSpPr txBox="1"/>
          <p:nvPr/>
        </p:nvSpPr>
        <p:spPr>
          <a:xfrm>
            <a:off x="7513165" y="4261177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free_list_head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68DCEA2-779D-4591-BE5A-6F691F60B738}"/>
              </a:ext>
            </a:extLst>
          </p:cNvPr>
          <p:cNvSpPr txBox="1"/>
          <p:nvPr/>
        </p:nvSpPr>
        <p:spPr>
          <a:xfrm>
            <a:off x="360576" y="5303013"/>
            <a:ext cx="94267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FREE LIST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15CA3DF-F4D0-45CD-8243-51B25C6482A5}"/>
              </a:ext>
            </a:extLst>
          </p:cNvPr>
          <p:cNvCxnSpPr>
            <a:cxnSpLocks/>
          </p:cNvCxnSpPr>
          <p:nvPr/>
        </p:nvCxnSpPr>
        <p:spPr>
          <a:xfrm flipV="1">
            <a:off x="2976512" y="5911061"/>
            <a:ext cx="1150071" cy="267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2ED3355-9E6B-44B0-A3AC-2F38D56E8D38}"/>
              </a:ext>
            </a:extLst>
          </p:cNvPr>
          <p:cNvSpPr/>
          <p:nvPr/>
        </p:nvSpPr>
        <p:spPr>
          <a:xfrm>
            <a:off x="4220851" y="5438878"/>
            <a:ext cx="2686640" cy="669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Block 2</a:t>
            </a: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4F46A88A-1DB5-4F8D-AFE8-04F16938C40E}"/>
              </a:ext>
            </a:extLst>
          </p:cNvPr>
          <p:cNvSpPr/>
          <p:nvPr/>
        </p:nvSpPr>
        <p:spPr>
          <a:xfrm>
            <a:off x="6775515" y="5652674"/>
            <a:ext cx="1140644" cy="25838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75F5FB4-24F0-4223-946F-499BF4FC58C6}"/>
              </a:ext>
            </a:extLst>
          </p:cNvPr>
          <p:cNvSpPr txBox="1"/>
          <p:nvPr/>
        </p:nvSpPr>
        <p:spPr>
          <a:xfrm>
            <a:off x="7916159" y="5588862"/>
            <a:ext cx="73529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1D141CDD-82AB-4CED-97F6-21292B725F66}"/>
              </a:ext>
            </a:extLst>
          </p:cNvPr>
          <p:cNvSpPr/>
          <p:nvPr/>
        </p:nvSpPr>
        <p:spPr>
          <a:xfrm flipH="1">
            <a:off x="3496559" y="5438878"/>
            <a:ext cx="999241" cy="21378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372C3CD-B435-4546-855E-8A5A25049F54}"/>
              </a:ext>
            </a:extLst>
          </p:cNvPr>
          <p:cNvSpPr txBox="1"/>
          <p:nvPr/>
        </p:nvSpPr>
        <p:spPr>
          <a:xfrm>
            <a:off x="2679569" y="5303013"/>
            <a:ext cx="73529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6BAF802-6898-49AC-8416-5FB6F9153B0C}"/>
              </a:ext>
            </a:extLst>
          </p:cNvPr>
          <p:cNvSpPr txBox="1"/>
          <p:nvPr/>
        </p:nvSpPr>
        <p:spPr>
          <a:xfrm>
            <a:off x="8970390" y="5052498"/>
            <a:ext cx="3054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Step 1:</a:t>
            </a:r>
            <a:r>
              <a:rPr lang="en-US" dirty="0"/>
              <a:t> Remove Block 1 from Free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Step 2:</a:t>
            </a:r>
            <a:r>
              <a:rPr lang="en-US" dirty="0"/>
              <a:t> Add Block 2 to Free  List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ED5A0A9-0334-426B-8473-92E4F1542E24}"/>
              </a:ext>
            </a:extLst>
          </p:cNvPr>
          <p:cNvSpPr txBox="1"/>
          <p:nvPr/>
        </p:nvSpPr>
        <p:spPr>
          <a:xfrm>
            <a:off x="1970594" y="6171784"/>
            <a:ext cx="182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free_list_head</a:t>
            </a:r>
            <a:endParaRPr lang="en-US" dirty="0"/>
          </a:p>
        </p:txBody>
      </p:sp>
      <p:sp>
        <p:nvSpPr>
          <p:cNvPr id="44" name="Slide Number Placeholder 43">
            <a:extLst>
              <a:ext uri="{FF2B5EF4-FFF2-40B4-BE49-F238E27FC236}">
                <a16:creationId xmlns:a16="http://schemas.microsoft.com/office/drawing/2014/main" id="{0F64FF91-024A-4C3E-BC6E-F86F5BD57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0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" grpId="0" animBg="1"/>
      <p:bldP spid="19" grpId="0"/>
      <p:bldP spid="22" grpId="0"/>
      <p:bldP spid="24" grpId="0"/>
      <p:bldP spid="32" grpId="0"/>
      <p:bldP spid="34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FC126-6A9B-4F02-863D-A5D4512B5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1A4B9-5F8A-486C-B9A2-AA5FD9CA9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1928"/>
            <a:ext cx="10515600" cy="2454144"/>
          </a:xfrm>
        </p:spPr>
        <p:txBody>
          <a:bodyPr/>
          <a:lstStyle/>
          <a:p>
            <a:r>
              <a:rPr lang="en-US" dirty="0"/>
              <a:t>The Free List is conceptually a doubly Linked List. </a:t>
            </a:r>
          </a:p>
          <a:p>
            <a:endParaRPr lang="en-US" dirty="0"/>
          </a:p>
          <a:p>
            <a:r>
              <a:rPr lang="en-US" dirty="0"/>
              <a:t>A node (essentially a free block) in the Free list</a:t>
            </a:r>
          </a:p>
          <a:p>
            <a:pPr lvl="1"/>
            <a:r>
              <a:rPr lang="en-US" dirty="0"/>
              <a:t>Has pointer (</a:t>
            </a:r>
            <a:r>
              <a:rPr lang="en-US" dirty="0" err="1"/>
              <a:t>prev</a:t>
            </a:r>
            <a:r>
              <a:rPr lang="en-US" dirty="0"/>
              <a:t>) pointing to the previous free block</a:t>
            </a:r>
          </a:p>
          <a:p>
            <a:pPr lvl="1"/>
            <a:r>
              <a:rPr lang="en-US" dirty="0"/>
              <a:t>Has pointer (next) pointing to the next free block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9FF49-30D0-4A37-818F-FC04F19B0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68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2069CEE6-6B42-4693-B36B-509CF9E228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627" y="282703"/>
            <a:ext cx="9126986" cy="6116119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BC6048-1EFF-4180-BAEC-034AF128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5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81CFC-926E-4D7B-A5A9-6720AA901F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035C0B-3A07-4C65-B650-B4912E9F871C}"/>
              </a:ext>
            </a:extLst>
          </p:cNvPr>
          <p:cNvSpPr txBox="1">
            <a:spLocks/>
          </p:cNvSpPr>
          <p:nvPr/>
        </p:nvSpPr>
        <p:spPr>
          <a:xfrm>
            <a:off x="690448" y="2577003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500" dirty="0"/>
              <a:t>Updating Free List During </a:t>
            </a:r>
            <a:r>
              <a:rPr lang="en-US" sz="7500" b="1" dirty="0">
                <a:solidFill>
                  <a:srgbClr val="FF0000"/>
                </a:solidFill>
              </a:rPr>
              <a:t>Allocation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2F6BF7-F342-4246-9CA9-A8A0BB0AE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88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396A1-A80A-42A6-BD30-DC36DBB9F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this Scenario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2A1206-1633-4AA4-B0B1-A80E5CD6E6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3440359"/>
              </p:ext>
            </p:extLst>
          </p:nvPr>
        </p:nvGraphicFramePr>
        <p:xfrm>
          <a:off x="1011810" y="2479249"/>
          <a:ext cx="10492819" cy="3770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0747">
                  <a:extLst>
                    <a:ext uri="{9D8B030D-6E8A-4147-A177-3AD203B41FA5}">
                      <a16:colId xmlns:a16="http://schemas.microsoft.com/office/drawing/2014/main" val="3105362780"/>
                    </a:ext>
                  </a:extLst>
                </a:gridCol>
                <a:gridCol w="1112592">
                  <a:extLst>
                    <a:ext uri="{9D8B030D-6E8A-4147-A177-3AD203B41FA5}">
                      <a16:colId xmlns:a16="http://schemas.microsoft.com/office/drawing/2014/main" val="1564977145"/>
                    </a:ext>
                  </a:extLst>
                </a:gridCol>
                <a:gridCol w="931232">
                  <a:extLst>
                    <a:ext uri="{9D8B030D-6E8A-4147-A177-3AD203B41FA5}">
                      <a16:colId xmlns:a16="http://schemas.microsoft.com/office/drawing/2014/main" val="712589989"/>
                    </a:ext>
                  </a:extLst>
                </a:gridCol>
                <a:gridCol w="1232236">
                  <a:extLst>
                    <a:ext uri="{9D8B030D-6E8A-4147-A177-3AD203B41FA5}">
                      <a16:colId xmlns:a16="http://schemas.microsoft.com/office/drawing/2014/main" val="3420695083"/>
                    </a:ext>
                  </a:extLst>
                </a:gridCol>
                <a:gridCol w="2041185">
                  <a:extLst>
                    <a:ext uri="{9D8B030D-6E8A-4147-A177-3AD203B41FA5}">
                      <a16:colId xmlns:a16="http://schemas.microsoft.com/office/drawing/2014/main" val="384189860"/>
                    </a:ext>
                  </a:extLst>
                </a:gridCol>
                <a:gridCol w="1087221">
                  <a:extLst>
                    <a:ext uri="{9D8B030D-6E8A-4147-A177-3AD203B41FA5}">
                      <a16:colId xmlns:a16="http://schemas.microsoft.com/office/drawing/2014/main" val="367663225"/>
                    </a:ext>
                  </a:extLst>
                </a:gridCol>
                <a:gridCol w="1165869">
                  <a:extLst>
                    <a:ext uri="{9D8B030D-6E8A-4147-A177-3AD203B41FA5}">
                      <a16:colId xmlns:a16="http://schemas.microsoft.com/office/drawing/2014/main" val="229690265"/>
                    </a:ext>
                  </a:extLst>
                </a:gridCol>
                <a:gridCol w="1718994">
                  <a:extLst>
                    <a:ext uri="{9D8B030D-6E8A-4147-A177-3AD203B41FA5}">
                      <a16:colId xmlns:a16="http://schemas.microsoft.com/office/drawing/2014/main" val="1535447390"/>
                    </a:ext>
                  </a:extLst>
                </a:gridCol>
                <a:gridCol w="612743">
                  <a:extLst>
                    <a:ext uri="{9D8B030D-6E8A-4147-A177-3AD203B41FA5}">
                      <a16:colId xmlns:a16="http://schemas.microsoft.com/office/drawing/2014/main" val="2615812200"/>
                    </a:ext>
                  </a:extLst>
                </a:gridCol>
              </a:tblGrid>
              <a:tr h="377091">
                <a:tc>
                  <a:txBody>
                    <a:bodyPr/>
                    <a:lstStyle/>
                    <a:p>
                      <a:r>
                        <a:rPr lang="en-US" dirty="0"/>
                        <a:t>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B5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B7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51733"/>
                  </a:ext>
                </a:extLst>
              </a:tr>
            </a:tbl>
          </a:graphicData>
        </a:graphic>
      </p:graphicFrame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4E9B28B-F22A-43F5-95A1-75AE81E0C513}"/>
              </a:ext>
            </a:extLst>
          </p:cNvPr>
          <p:cNvCxnSpPr/>
          <p:nvPr/>
        </p:nvCxnSpPr>
        <p:spPr>
          <a:xfrm>
            <a:off x="2743200" y="2347274"/>
            <a:ext cx="8766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D3AC71A-9DE0-41AA-8C7F-FF0C291259F4}"/>
              </a:ext>
            </a:extLst>
          </p:cNvPr>
          <p:cNvSpPr txBox="1"/>
          <p:nvPr/>
        </p:nvSpPr>
        <p:spPr>
          <a:xfrm>
            <a:off x="2681925" y="1941134"/>
            <a:ext cx="99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 Bytes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656AD2C-1DF2-42A8-A23E-CF3FAA55E303}"/>
              </a:ext>
            </a:extLst>
          </p:cNvPr>
          <p:cNvCxnSpPr>
            <a:cxnSpLocks/>
          </p:cNvCxnSpPr>
          <p:nvPr/>
        </p:nvCxnSpPr>
        <p:spPr>
          <a:xfrm>
            <a:off x="4884656" y="2348663"/>
            <a:ext cx="20208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5B623AF-45D9-4ADF-9E75-EF6AFD1413D0}"/>
              </a:ext>
            </a:extLst>
          </p:cNvPr>
          <p:cNvSpPr txBox="1"/>
          <p:nvPr/>
        </p:nvSpPr>
        <p:spPr>
          <a:xfrm>
            <a:off x="5495824" y="1943403"/>
            <a:ext cx="9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96 Bytes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407D864-6E53-4FF2-B8C8-A19BC8F3AB97}"/>
              </a:ext>
            </a:extLst>
          </p:cNvPr>
          <p:cNvCxnSpPr>
            <a:cxnSpLocks/>
          </p:cNvCxnSpPr>
          <p:nvPr/>
        </p:nvCxnSpPr>
        <p:spPr>
          <a:xfrm>
            <a:off x="8008072" y="2340581"/>
            <a:ext cx="111079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F00E6AC-C5C1-4C27-B9BC-8C0B1EF067DB}"/>
              </a:ext>
            </a:extLst>
          </p:cNvPr>
          <p:cNvSpPr txBox="1"/>
          <p:nvPr/>
        </p:nvSpPr>
        <p:spPr>
          <a:xfrm>
            <a:off x="8119619" y="1925505"/>
            <a:ext cx="9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64 Bytes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B18E6C3-75CC-4F53-B9D4-69C680A3ABD6}"/>
              </a:ext>
            </a:extLst>
          </p:cNvPr>
          <p:cNvGrpSpPr/>
          <p:nvPr/>
        </p:nvGrpSpPr>
        <p:grpSpPr>
          <a:xfrm>
            <a:off x="1636106" y="3769581"/>
            <a:ext cx="8517904" cy="2128211"/>
            <a:chOff x="225458" y="3722447"/>
            <a:chExt cx="8517904" cy="212821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8501A8C-0E4B-44E0-A245-6A047B58B309}"/>
                </a:ext>
              </a:extLst>
            </p:cNvPr>
            <p:cNvSpPr txBox="1"/>
            <p:nvPr/>
          </p:nvSpPr>
          <p:spPr>
            <a:xfrm>
              <a:off x="225458" y="3722447"/>
              <a:ext cx="942679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FREE LIST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B66E964-CCB1-4146-B2B0-84B30619EE9C}"/>
                </a:ext>
              </a:extLst>
            </p:cNvPr>
            <p:cNvSpPr/>
            <p:nvPr/>
          </p:nvSpPr>
          <p:spPr>
            <a:xfrm>
              <a:off x="2243580" y="4487455"/>
              <a:ext cx="1376313" cy="7352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B2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8379C70-907D-437A-8DD1-74208CCBBCF1}"/>
                </a:ext>
              </a:extLst>
            </p:cNvPr>
            <p:cNvSpPr/>
            <p:nvPr/>
          </p:nvSpPr>
          <p:spPr>
            <a:xfrm>
              <a:off x="4119513" y="4487455"/>
              <a:ext cx="1376313" cy="7352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B6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2857CB-E58B-4087-AD06-2388F90246B8}"/>
                </a:ext>
              </a:extLst>
            </p:cNvPr>
            <p:cNvSpPr/>
            <p:nvPr/>
          </p:nvSpPr>
          <p:spPr>
            <a:xfrm>
              <a:off x="5995446" y="4487455"/>
              <a:ext cx="1376313" cy="7352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B4</a:t>
              </a:r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D0A12395-CC75-483F-B3EF-C4F9D6365C07}"/>
                </a:ext>
              </a:extLst>
            </p:cNvPr>
            <p:cNvSpPr/>
            <p:nvPr/>
          </p:nvSpPr>
          <p:spPr>
            <a:xfrm>
              <a:off x="3556262" y="4666268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F4EF6589-2008-4659-A9DE-943975AE616F}"/>
                </a:ext>
              </a:extLst>
            </p:cNvPr>
            <p:cNvSpPr/>
            <p:nvPr/>
          </p:nvSpPr>
          <p:spPr>
            <a:xfrm>
              <a:off x="5400773" y="4644272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80DC0909-2A78-4202-A8D1-822F38008D25}"/>
                </a:ext>
              </a:extLst>
            </p:cNvPr>
            <p:cNvSpPr/>
            <p:nvPr/>
          </p:nvSpPr>
          <p:spPr>
            <a:xfrm>
              <a:off x="7245284" y="4676287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584D149-BD51-48A5-9B33-691BAE69C678}"/>
                </a:ext>
              </a:extLst>
            </p:cNvPr>
            <p:cNvSpPr txBox="1"/>
            <p:nvPr/>
          </p:nvSpPr>
          <p:spPr>
            <a:xfrm>
              <a:off x="8008072" y="4601008"/>
              <a:ext cx="735290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NULL</a:t>
              </a:r>
            </a:p>
          </p:txBody>
        </p:sp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6E0E9B2A-9162-453D-BCE0-BC9D5BA8932D}"/>
                </a:ext>
              </a:extLst>
            </p:cNvPr>
            <p:cNvSpPr/>
            <p:nvPr/>
          </p:nvSpPr>
          <p:spPr>
            <a:xfrm rot="10800000">
              <a:off x="5409414" y="4942491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284AE3E6-3144-4343-8045-90319AE51280}"/>
                </a:ext>
              </a:extLst>
            </p:cNvPr>
            <p:cNvSpPr/>
            <p:nvPr/>
          </p:nvSpPr>
          <p:spPr>
            <a:xfrm rot="10800000">
              <a:off x="3533481" y="4986483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row: Right 32">
              <a:extLst>
                <a:ext uri="{FF2B5EF4-FFF2-40B4-BE49-F238E27FC236}">
                  <a16:creationId xmlns:a16="http://schemas.microsoft.com/office/drawing/2014/main" id="{1D4519DC-39B2-461E-BA04-A25A0693936B}"/>
                </a:ext>
              </a:extLst>
            </p:cNvPr>
            <p:cNvSpPr/>
            <p:nvPr/>
          </p:nvSpPr>
          <p:spPr>
            <a:xfrm rot="10800000">
              <a:off x="1838227" y="4801089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D2A5AB0-F610-4038-8A2B-BA6168E5D649}"/>
                </a:ext>
              </a:extLst>
            </p:cNvPr>
            <p:cNvSpPr txBox="1"/>
            <p:nvPr/>
          </p:nvSpPr>
          <p:spPr>
            <a:xfrm>
              <a:off x="1044018" y="4714562"/>
              <a:ext cx="735290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NULL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601E878-16A5-480E-B23F-A74AF23C4238}"/>
                </a:ext>
              </a:extLst>
            </p:cNvPr>
            <p:cNvSpPr txBox="1"/>
            <p:nvPr/>
          </p:nvSpPr>
          <p:spPr>
            <a:xfrm>
              <a:off x="378919" y="5481326"/>
              <a:ext cx="1578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free_list_head</a:t>
              </a:r>
              <a:endParaRPr lang="en-US" dirty="0"/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6AED3746-377D-497A-B310-773CAC4934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5143" y="5262665"/>
              <a:ext cx="1150071" cy="2678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3B42E4-C37A-4FBC-B21C-3713F9C9B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763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916288-C8B7-4720-884F-897C4715D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1 (with </a:t>
            </a:r>
            <a:r>
              <a:rPr lang="en-US" dirty="0">
                <a:solidFill>
                  <a:srgbClr val="FF0000"/>
                </a:solidFill>
              </a:rPr>
              <a:t>Splitting</a:t>
            </a:r>
            <a:r>
              <a:rPr lang="en-US" dirty="0"/>
              <a:t>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7DFEE9-0C39-494F-8560-3873FE0F14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C017E-592D-49FF-9924-8C78C7C2D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20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7C5E56A-D4DE-44A2-8598-4C5DA1A95CC4}"/>
              </a:ext>
            </a:extLst>
          </p:cNvPr>
          <p:cNvSpPr/>
          <p:nvPr/>
        </p:nvSpPr>
        <p:spPr>
          <a:xfrm>
            <a:off x="4884656" y="1925505"/>
            <a:ext cx="2020804" cy="1373813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2A1206-1633-4AA4-B0B1-A80E5CD6E6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9800296"/>
              </p:ext>
            </p:extLst>
          </p:nvPr>
        </p:nvGraphicFramePr>
        <p:xfrm>
          <a:off x="1011810" y="2479249"/>
          <a:ext cx="10492819" cy="3770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0747">
                  <a:extLst>
                    <a:ext uri="{9D8B030D-6E8A-4147-A177-3AD203B41FA5}">
                      <a16:colId xmlns:a16="http://schemas.microsoft.com/office/drawing/2014/main" val="3105362780"/>
                    </a:ext>
                  </a:extLst>
                </a:gridCol>
                <a:gridCol w="1112592">
                  <a:extLst>
                    <a:ext uri="{9D8B030D-6E8A-4147-A177-3AD203B41FA5}">
                      <a16:colId xmlns:a16="http://schemas.microsoft.com/office/drawing/2014/main" val="1564977145"/>
                    </a:ext>
                  </a:extLst>
                </a:gridCol>
                <a:gridCol w="931232">
                  <a:extLst>
                    <a:ext uri="{9D8B030D-6E8A-4147-A177-3AD203B41FA5}">
                      <a16:colId xmlns:a16="http://schemas.microsoft.com/office/drawing/2014/main" val="712589989"/>
                    </a:ext>
                  </a:extLst>
                </a:gridCol>
                <a:gridCol w="1232236">
                  <a:extLst>
                    <a:ext uri="{9D8B030D-6E8A-4147-A177-3AD203B41FA5}">
                      <a16:colId xmlns:a16="http://schemas.microsoft.com/office/drawing/2014/main" val="3420695083"/>
                    </a:ext>
                  </a:extLst>
                </a:gridCol>
                <a:gridCol w="2041185">
                  <a:extLst>
                    <a:ext uri="{9D8B030D-6E8A-4147-A177-3AD203B41FA5}">
                      <a16:colId xmlns:a16="http://schemas.microsoft.com/office/drawing/2014/main" val="384189860"/>
                    </a:ext>
                  </a:extLst>
                </a:gridCol>
                <a:gridCol w="1087221">
                  <a:extLst>
                    <a:ext uri="{9D8B030D-6E8A-4147-A177-3AD203B41FA5}">
                      <a16:colId xmlns:a16="http://schemas.microsoft.com/office/drawing/2014/main" val="367663225"/>
                    </a:ext>
                  </a:extLst>
                </a:gridCol>
                <a:gridCol w="1165869">
                  <a:extLst>
                    <a:ext uri="{9D8B030D-6E8A-4147-A177-3AD203B41FA5}">
                      <a16:colId xmlns:a16="http://schemas.microsoft.com/office/drawing/2014/main" val="229690265"/>
                    </a:ext>
                  </a:extLst>
                </a:gridCol>
                <a:gridCol w="1718994">
                  <a:extLst>
                    <a:ext uri="{9D8B030D-6E8A-4147-A177-3AD203B41FA5}">
                      <a16:colId xmlns:a16="http://schemas.microsoft.com/office/drawing/2014/main" val="1535447390"/>
                    </a:ext>
                  </a:extLst>
                </a:gridCol>
                <a:gridCol w="612743">
                  <a:extLst>
                    <a:ext uri="{9D8B030D-6E8A-4147-A177-3AD203B41FA5}">
                      <a16:colId xmlns:a16="http://schemas.microsoft.com/office/drawing/2014/main" val="2615812200"/>
                    </a:ext>
                  </a:extLst>
                </a:gridCol>
              </a:tblGrid>
              <a:tr h="377091">
                <a:tc>
                  <a:txBody>
                    <a:bodyPr/>
                    <a:lstStyle/>
                    <a:p>
                      <a:r>
                        <a:rPr lang="en-US" dirty="0"/>
                        <a:t>0|1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B5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B7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0|1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51733"/>
                  </a:ext>
                </a:extLst>
              </a:tr>
            </a:tbl>
          </a:graphicData>
        </a:graphic>
      </p:graphicFrame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4E9B28B-F22A-43F5-95A1-75AE81E0C513}"/>
              </a:ext>
            </a:extLst>
          </p:cNvPr>
          <p:cNvCxnSpPr/>
          <p:nvPr/>
        </p:nvCxnSpPr>
        <p:spPr>
          <a:xfrm>
            <a:off x="2743200" y="2347274"/>
            <a:ext cx="8766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D3AC71A-9DE0-41AA-8C7F-FF0C291259F4}"/>
              </a:ext>
            </a:extLst>
          </p:cNvPr>
          <p:cNvSpPr txBox="1"/>
          <p:nvPr/>
        </p:nvSpPr>
        <p:spPr>
          <a:xfrm>
            <a:off x="2681925" y="1941134"/>
            <a:ext cx="99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 Bytes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656AD2C-1DF2-42A8-A23E-CF3FAA55E303}"/>
              </a:ext>
            </a:extLst>
          </p:cNvPr>
          <p:cNvCxnSpPr>
            <a:cxnSpLocks/>
          </p:cNvCxnSpPr>
          <p:nvPr/>
        </p:nvCxnSpPr>
        <p:spPr>
          <a:xfrm>
            <a:off x="4884656" y="2348663"/>
            <a:ext cx="20208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5B623AF-45D9-4ADF-9E75-EF6AFD1413D0}"/>
              </a:ext>
            </a:extLst>
          </p:cNvPr>
          <p:cNvSpPr txBox="1"/>
          <p:nvPr/>
        </p:nvSpPr>
        <p:spPr>
          <a:xfrm>
            <a:off x="5495824" y="1943403"/>
            <a:ext cx="9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96 Bytes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407D864-6E53-4FF2-B8C8-A19BC8F3AB97}"/>
              </a:ext>
            </a:extLst>
          </p:cNvPr>
          <p:cNvCxnSpPr>
            <a:cxnSpLocks/>
          </p:cNvCxnSpPr>
          <p:nvPr/>
        </p:nvCxnSpPr>
        <p:spPr>
          <a:xfrm>
            <a:off x="8008072" y="2340581"/>
            <a:ext cx="111079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F00E6AC-C5C1-4C27-B9BC-8C0B1EF067DB}"/>
              </a:ext>
            </a:extLst>
          </p:cNvPr>
          <p:cNvSpPr txBox="1"/>
          <p:nvPr/>
        </p:nvSpPr>
        <p:spPr>
          <a:xfrm>
            <a:off x="8119619" y="1925505"/>
            <a:ext cx="9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64 Bytes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F3C55C-0E78-4343-B3AF-5172960BAAC4}"/>
              </a:ext>
            </a:extLst>
          </p:cNvPr>
          <p:cNvSpPr txBox="1"/>
          <p:nvPr/>
        </p:nvSpPr>
        <p:spPr>
          <a:xfrm>
            <a:off x="1779308" y="914400"/>
            <a:ext cx="1227843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malloc(32)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D6B129-2095-49FD-A811-9778ACD2483C}"/>
              </a:ext>
            </a:extLst>
          </p:cNvPr>
          <p:cNvSpPr txBox="1"/>
          <p:nvPr/>
        </p:nvSpPr>
        <p:spPr>
          <a:xfrm>
            <a:off x="4228708" y="509295"/>
            <a:ext cx="43740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Which free block will you allocate in??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9B63A9D-FF7B-4CB0-A3BF-9BB1E9D70608}"/>
              </a:ext>
            </a:extLst>
          </p:cNvPr>
          <p:cNvGrpSpPr/>
          <p:nvPr/>
        </p:nvGrpSpPr>
        <p:grpSpPr>
          <a:xfrm>
            <a:off x="1580332" y="3728054"/>
            <a:ext cx="8629451" cy="2182116"/>
            <a:chOff x="225458" y="3722447"/>
            <a:chExt cx="8629451" cy="218211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8501A8C-0E4B-44E0-A245-6A047B58B309}"/>
                </a:ext>
              </a:extLst>
            </p:cNvPr>
            <p:cNvSpPr txBox="1"/>
            <p:nvPr/>
          </p:nvSpPr>
          <p:spPr>
            <a:xfrm>
              <a:off x="225458" y="3722447"/>
              <a:ext cx="942679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FREE LIST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B66E964-CCB1-4146-B2B0-84B30619EE9C}"/>
                </a:ext>
              </a:extLst>
            </p:cNvPr>
            <p:cNvSpPr/>
            <p:nvPr/>
          </p:nvSpPr>
          <p:spPr>
            <a:xfrm>
              <a:off x="2243580" y="4487455"/>
              <a:ext cx="1376313" cy="7352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B2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8379C70-907D-437A-8DD1-74208CCBBCF1}"/>
                </a:ext>
              </a:extLst>
            </p:cNvPr>
            <p:cNvSpPr/>
            <p:nvPr/>
          </p:nvSpPr>
          <p:spPr>
            <a:xfrm>
              <a:off x="4119513" y="4487455"/>
              <a:ext cx="1376313" cy="7352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B6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2857CB-E58B-4087-AD06-2388F90246B8}"/>
                </a:ext>
              </a:extLst>
            </p:cNvPr>
            <p:cNvSpPr/>
            <p:nvPr/>
          </p:nvSpPr>
          <p:spPr>
            <a:xfrm>
              <a:off x="5995446" y="4487455"/>
              <a:ext cx="1376313" cy="7352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B4</a:t>
              </a:r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D0A12395-CC75-483F-B3EF-C4F9D6365C07}"/>
                </a:ext>
              </a:extLst>
            </p:cNvPr>
            <p:cNvSpPr/>
            <p:nvPr/>
          </p:nvSpPr>
          <p:spPr>
            <a:xfrm>
              <a:off x="3556262" y="4666268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F4EF6589-2008-4659-A9DE-943975AE616F}"/>
                </a:ext>
              </a:extLst>
            </p:cNvPr>
            <p:cNvSpPr/>
            <p:nvPr/>
          </p:nvSpPr>
          <p:spPr>
            <a:xfrm>
              <a:off x="5400773" y="4644272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80DC0909-2A78-4202-A8D1-822F38008D25}"/>
                </a:ext>
              </a:extLst>
            </p:cNvPr>
            <p:cNvSpPr/>
            <p:nvPr/>
          </p:nvSpPr>
          <p:spPr>
            <a:xfrm>
              <a:off x="7245284" y="4676287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584D149-BD51-48A5-9B33-691BAE69C678}"/>
                </a:ext>
              </a:extLst>
            </p:cNvPr>
            <p:cNvSpPr txBox="1"/>
            <p:nvPr/>
          </p:nvSpPr>
          <p:spPr>
            <a:xfrm>
              <a:off x="8119619" y="4601008"/>
              <a:ext cx="735290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NULL</a:t>
              </a:r>
            </a:p>
          </p:txBody>
        </p:sp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6E0E9B2A-9162-453D-BCE0-BC9D5BA8932D}"/>
                </a:ext>
              </a:extLst>
            </p:cNvPr>
            <p:cNvSpPr/>
            <p:nvPr/>
          </p:nvSpPr>
          <p:spPr>
            <a:xfrm rot="10800000">
              <a:off x="5409414" y="4942491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284AE3E6-3144-4343-8045-90319AE51280}"/>
                </a:ext>
              </a:extLst>
            </p:cNvPr>
            <p:cNvSpPr/>
            <p:nvPr/>
          </p:nvSpPr>
          <p:spPr>
            <a:xfrm rot="10800000">
              <a:off x="3533481" y="4986483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row: Right 32">
              <a:extLst>
                <a:ext uri="{FF2B5EF4-FFF2-40B4-BE49-F238E27FC236}">
                  <a16:creationId xmlns:a16="http://schemas.microsoft.com/office/drawing/2014/main" id="{1D4519DC-39B2-461E-BA04-A25A0693936B}"/>
                </a:ext>
              </a:extLst>
            </p:cNvPr>
            <p:cNvSpPr/>
            <p:nvPr/>
          </p:nvSpPr>
          <p:spPr>
            <a:xfrm rot="10800000">
              <a:off x="1838227" y="4801089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D2A5AB0-F610-4038-8A2B-BA6168E5D649}"/>
                </a:ext>
              </a:extLst>
            </p:cNvPr>
            <p:cNvSpPr txBox="1"/>
            <p:nvPr/>
          </p:nvSpPr>
          <p:spPr>
            <a:xfrm>
              <a:off x="1044018" y="4714562"/>
              <a:ext cx="735290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NULL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AC202FF-B5F9-4A1F-81F1-7E0CC4366E21}"/>
                </a:ext>
              </a:extLst>
            </p:cNvPr>
            <p:cNvSpPr txBox="1"/>
            <p:nvPr/>
          </p:nvSpPr>
          <p:spPr>
            <a:xfrm>
              <a:off x="485708" y="5535231"/>
              <a:ext cx="1682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free_list_head</a:t>
              </a:r>
              <a:endParaRPr lang="en-US" dirty="0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EA7BFBB-9D9E-4A22-9C39-8DEF9E9ED0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25483" y="5262665"/>
              <a:ext cx="1150071" cy="2678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40531A2-103E-479B-93AE-D0266E87F94E}"/>
              </a:ext>
            </a:extLst>
          </p:cNvPr>
          <p:cNvSpPr txBox="1"/>
          <p:nvPr/>
        </p:nvSpPr>
        <p:spPr>
          <a:xfrm>
            <a:off x="9295385" y="509295"/>
            <a:ext cx="2535254" cy="1200329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Will depend on the Allocation Policy. Let’s assume </a:t>
            </a:r>
            <a:r>
              <a:rPr lang="en-US" b="1" dirty="0"/>
              <a:t>Worst Fit </a:t>
            </a:r>
            <a:r>
              <a:rPr lang="en-US" dirty="0"/>
              <a:t>for this example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B42FC3-CFD0-47FF-9F88-8FA3D29F7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3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46CB998-1CB2-4094-A8D0-90CCFAA741CC}"/>
              </a:ext>
            </a:extLst>
          </p:cNvPr>
          <p:cNvGrpSpPr/>
          <p:nvPr/>
        </p:nvGrpSpPr>
        <p:grpSpPr>
          <a:xfrm>
            <a:off x="1011810" y="3901556"/>
            <a:ext cx="8535971" cy="1500299"/>
            <a:chOff x="225458" y="3722447"/>
            <a:chExt cx="8535971" cy="150029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8501A8C-0E4B-44E0-A245-6A047B58B309}"/>
                </a:ext>
              </a:extLst>
            </p:cNvPr>
            <p:cNvSpPr txBox="1"/>
            <p:nvPr/>
          </p:nvSpPr>
          <p:spPr>
            <a:xfrm>
              <a:off x="225458" y="3722447"/>
              <a:ext cx="942679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FREE LIST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B66E964-CCB1-4146-B2B0-84B30619EE9C}"/>
                </a:ext>
              </a:extLst>
            </p:cNvPr>
            <p:cNvSpPr/>
            <p:nvPr/>
          </p:nvSpPr>
          <p:spPr>
            <a:xfrm>
              <a:off x="2243580" y="4487455"/>
              <a:ext cx="1376313" cy="7352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B2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8379C70-907D-437A-8DD1-74208CCBBCF1}"/>
                </a:ext>
              </a:extLst>
            </p:cNvPr>
            <p:cNvSpPr/>
            <p:nvPr/>
          </p:nvSpPr>
          <p:spPr>
            <a:xfrm>
              <a:off x="4119513" y="4487455"/>
              <a:ext cx="1376313" cy="7352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B6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2857CB-E58B-4087-AD06-2388F90246B8}"/>
                </a:ext>
              </a:extLst>
            </p:cNvPr>
            <p:cNvSpPr/>
            <p:nvPr/>
          </p:nvSpPr>
          <p:spPr>
            <a:xfrm>
              <a:off x="5995446" y="4487455"/>
              <a:ext cx="1376313" cy="7352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B4</a:t>
              </a:r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D0A12395-CC75-483F-B3EF-C4F9D6365C07}"/>
                </a:ext>
              </a:extLst>
            </p:cNvPr>
            <p:cNvSpPr/>
            <p:nvPr/>
          </p:nvSpPr>
          <p:spPr>
            <a:xfrm>
              <a:off x="3556262" y="4666268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F4EF6589-2008-4659-A9DE-943975AE616F}"/>
                </a:ext>
              </a:extLst>
            </p:cNvPr>
            <p:cNvSpPr/>
            <p:nvPr/>
          </p:nvSpPr>
          <p:spPr>
            <a:xfrm>
              <a:off x="5400773" y="4644272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80DC0909-2A78-4202-A8D1-822F38008D25}"/>
                </a:ext>
              </a:extLst>
            </p:cNvPr>
            <p:cNvSpPr/>
            <p:nvPr/>
          </p:nvSpPr>
          <p:spPr>
            <a:xfrm>
              <a:off x="7245284" y="4676287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584D149-BD51-48A5-9B33-691BAE69C678}"/>
                </a:ext>
              </a:extLst>
            </p:cNvPr>
            <p:cNvSpPr txBox="1"/>
            <p:nvPr/>
          </p:nvSpPr>
          <p:spPr>
            <a:xfrm>
              <a:off x="8026139" y="4601008"/>
              <a:ext cx="735290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NULL</a:t>
              </a:r>
            </a:p>
          </p:txBody>
        </p:sp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6E0E9B2A-9162-453D-BCE0-BC9D5BA8932D}"/>
                </a:ext>
              </a:extLst>
            </p:cNvPr>
            <p:cNvSpPr/>
            <p:nvPr/>
          </p:nvSpPr>
          <p:spPr>
            <a:xfrm rot="10800000">
              <a:off x="5409414" y="4942491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284AE3E6-3144-4343-8045-90319AE51280}"/>
                </a:ext>
              </a:extLst>
            </p:cNvPr>
            <p:cNvSpPr/>
            <p:nvPr/>
          </p:nvSpPr>
          <p:spPr>
            <a:xfrm rot="10800000">
              <a:off x="3533481" y="4986483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row: Right 32">
              <a:extLst>
                <a:ext uri="{FF2B5EF4-FFF2-40B4-BE49-F238E27FC236}">
                  <a16:creationId xmlns:a16="http://schemas.microsoft.com/office/drawing/2014/main" id="{1D4519DC-39B2-461E-BA04-A25A0693936B}"/>
                </a:ext>
              </a:extLst>
            </p:cNvPr>
            <p:cNvSpPr/>
            <p:nvPr/>
          </p:nvSpPr>
          <p:spPr>
            <a:xfrm rot="10800000">
              <a:off x="1838227" y="4801089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D2A5AB0-F610-4038-8A2B-BA6168E5D649}"/>
                </a:ext>
              </a:extLst>
            </p:cNvPr>
            <p:cNvSpPr txBox="1"/>
            <p:nvPr/>
          </p:nvSpPr>
          <p:spPr>
            <a:xfrm>
              <a:off x="1044018" y="4714562"/>
              <a:ext cx="735290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NULL</a:t>
              </a:r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4E9B28B-F22A-43F5-95A1-75AE81E0C513}"/>
              </a:ext>
            </a:extLst>
          </p:cNvPr>
          <p:cNvCxnSpPr/>
          <p:nvPr/>
        </p:nvCxnSpPr>
        <p:spPr>
          <a:xfrm>
            <a:off x="2743200" y="2347274"/>
            <a:ext cx="8766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D3AC71A-9DE0-41AA-8C7F-FF0C291259F4}"/>
              </a:ext>
            </a:extLst>
          </p:cNvPr>
          <p:cNvSpPr txBox="1"/>
          <p:nvPr/>
        </p:nvSpPr>
        <p:spPr>
          <a:xfrm>
            <a:off x="2681925" y="1941134"/>
            <a:ext cx="99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 Bytes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656AD2C-1DF2-42A8-A23E-CF3FAA55E303}"/>
              </a:ext>
            </a:extLst>
          </p:cNvPr>
          <p:cNvCxnSpPr>
            <a:cxnSpLocks/>
          </p:cNvCxnSpPr>
          <p:nvPr/>
        </p:nvCxnSpPr>
        <p:spPr>
          <a:xfrm>
            <a:off x="4835951" y="2348318"/>
            <a:ext cx="108408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5B623AF-45D9-4ADF-9E75-EF6AFD1413D0}"/>
              </a:ext>
            </a:extLst>
          </p:cNvPr>
          <p:cNvSpPr txBox="1"/>
          <p:nvPr/>
        </p:nvSpPr>
        <p:spPr>
          <a:xfrm>
            <a:off x="4935321" y="1976517"/>
            <a:ext cx="9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48 Bytes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407D864-6E53-4FF2-B8C8-A19BC8F3AB97}"/>
              </a:ext>
            </a:extLst>
          </p:cNvPr>
          <p:cNvCxnSpPr>
            <a:cxnSpLocks/>
          </p:cNvCxnSpPr>
          <p:nvPr/>
        </p:nvCxnSpPr>
        <p:spPr>
          <a:xfrm>
            <a:off x="8537540" y="2322432"/>
            <a:ext cx="101024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F00E6AC-C5C1-4C27-B9BC-8C0B1EF067DB}"/>
              </a:ext>
            </a:extLst>
          </p:cNvPr>
          <p:cNvSpPr txBox="1"/>
          <p:nvPr/>
        </p:nvSpPr>
        <p:spPr>
          <a:xfrm>
            <a:off x="8537540" y="1941134"/>
            <a:ext cx="9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64 Bytes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F3C55C-0E78-4343-B3AF-5172960BAAC4}"/>
              </a:ext>
            </a:extLst>
          </p:cNvPr>
          <p:cNvSpPr txBox="1"/>
          <p:nvPr/>
        </p:nvSpPr>
        <p:spPr>
          <a:xfrm>
            <a:off x="1779308" y="914400"/>
            <a:ext cx="1227843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malloc(32)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296AE4F-F027-4D7B-AFF9-2497DAEF3922}"/>
              </a:ext>
            </a:extLst>
          </p:cNvPr>
          <p:cNvSpPr txBox="1"/>
          <p:nvPr/>
        </p:nvSpPr>
        <p:spPr>
          <a:xfrm>
            <a:off x="5949096" y="1982859"/>
            <a:ext cx="9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48 Bytes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5913FA-4C64-479E-8D40-06EF93C0CE26}"/>
              </a:ext>
            </a:extLst>
          </p:cNvPr>
          <p:cNvSpPr txBox="1"/>
          <p:nvPr/>
        </p:nvSpPr>
        <p:spPr>
          <a:xfrm>
            <a:off x="5338707" y="1583768"/>
            <a:ext cx="178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Splitting!!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76D11AC-F4A6-42C3-9203-00B1F51C035C}"/>
              </a:ext>
            </a:extLst>
          </p:cNvPr>
          <p:cNvSpPr txBox="1"/>
          <p:nvPr/>
        </p:nvSpPr>
        <p:spPr>
          <a:xfrm>
            <a:off x="1015737" y="5693522"/>
            <a:ext cx="1791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free_list_head</a:t>
            </a:r>
            <a:endParaRPr lang="en-US" dirty="0"/>
          </a:p>
          <a:p>
            <a:endParaRPr lang="en-US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7F76A8F-3967-4075-ABF6-93ABE6634C82}"/>
              </a:ext>
            </a:extLst>
          </p:cNvPr>
          <p:cNvCxnSpPr>
            <a:cxnSpLocks/>
          </p:cNvCxnSpPr>
          <p:nvPr/>
        </p:nvCxnSpPr>
        <p:spPr>
          <a:xfrm flipV="1">
            <a:off x="1879861" y="5435234"/>
            <a:ext cx="1150071" cy="267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le 4">
            <a:extLst>
              <a:ext uri="{FF2B5EF4-FFF2-40B4-BE49-F238E27FC236}">
                <a16:creationId xmlns:a16="http://schemas.microsoft.com/office/drawing/2014/main" id="{8AC1ADEB-3EB0-4C55-96E5-8394F08AE4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4498884"/>
              </p:ext>
            </p:extLst>
          </p:nvPr>
        </p:nvGraphicFramePr>
        <p:xfrm>
          <a:off x="1011810" y="2479249"/>
          <a:ext cx="10492820" cy="3770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0747">
                  <a:extLst>
                    <a:ext uri="{9D8B030D-6E8A-4147-A177-3AD203B41FA5}">
                      <a16:colId xmlns:a16="http://schemas.microsoft.com/office/drawing/2014/main" val="3105362780"/>
                    </a:ext>
                  </a:extLst>
                </a:gridCol>
                <a:gridCol w="1112592">
                  <a:extLst>
                    <a:ext uri="{9D8B030D-6E8A-4147-A177-3AD203B41FA5}">
                      <a16:colId xmlns:a16="http://schemas.microsoft.com/office/drawing/2014/main" val="1564977145"/>
                    </a:ext>
                  </a:extLst>
                </a:gridCol>
                <a:gridCol w="931232">
                  <a:extLst>
                    <a:ext uri="{9D8B030D-6E8A-4147-A177-3AD203B41FA5}">
                      <a16:colId xmlns:a16="http://schemas.microsoft.com/office/drawing/2014/main" val="712589989"/>
                    </a:ext>
                  </a:extLst>
                </a:gridCol>
                <a:gridCol w="1232236">
                  <a:extLst>
                    <a:ext uri="{9D8B030D-6E8A-4147-A177-3AD203B41FA5}">
                      <a16:colId xmlns:a16="http://schemas.microsoft.com/office/drawing/2014/main" val="3420695083"/>
                    </a:ext>
                  </a:extLst>
                </a:gridCol>
                <a:gridCol w="1020593">
                  <a:extLst>
                    <a:ext uri="{9D8B030D-6E8A-4147-A177-3AD203B41FA5}">
                      <a16:colId xmlns:a16="http://schemas.microsoft.com/office/drawing/2014/main" val="384189860"/>
                    </a:ext>
                  </a:extLst>
                </a:gridCol>
                <a:gridCol w="1020593">
                  <a:extLst>
                    <a:ext uri="{9D8B030D-6E8A-4147-A177-3AD203B41FA5}">
                      <a16:colId xmlns:a16="http://schemas.microsoft.com/office/drawing/2014/main" val="1052899072"/>
                    </a:ext>
                  </a:extLst>
                </a:gridCol>
                <a:gridCol w="1087221">
                  <a:extLst>
                    <a:ext uri="{9D8B030D-6E8A-4147-A177-3AD203B41FA5}">
                      <a16:colId xmlns:a16="http://schemas.microsoft.com/office/drawing/2014/main" val="367663225"/>
                    </a:ext>
                  </a:extLst>
                </a:gridCol>
                <a:gridCol w="1165869">
                  <a:extLst>
                    <a:ext uri="{9D8B030D-6E8A-4147-A177-3AD203B41FA5}">
                      <a16:colId xmlns:a16="http://schemas.microsoft.com/office/drawing/2014/main" val="229690265"/>
                    </a:ext>
                  </a:extLst>
                </a:gridCol>
                <a:gridCol w="1718994">
                  <a:extLst>
                    <a:ext uri="{9D8B030D-6E8A-4147-A177-3AD203B41FA5}">
                      <a16:colId xmlns:a16="http://schemas.microsoft.com/office/drawing/2014/main" val="1535447390"/>
                    </a:ext>
                  </a:extLst>
                </a:gridCol>
                <a:gridCol w="612743">
                  <a:extLst>
                    <a:ext uri="{9D8B030D-6E8A-4147-A177-3AD203B41FA5}">
                      <a16:colId xmlns:a16="http://schemas.microsoft.com/office/drawing/2014/main" val="2615812200"/>
                    </a:ext>
                  </a:extLst>
                </a:gridCol>
              </a:tblGrid>
              <a:tr h="377091">
                <a:tc>
                  <a:txBody>
                    <a:bodyPr/>
                    <a:lstStyle/>
                    <a:p>
                      <a:r>
                        <a:rPr lang="en-US" dirty="0"/>
                        <a:t>0|1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B4.1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B4.2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B5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B7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0|1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51733"/>
                  </a:ext>
                </a:extLst>
              </a:tr>
            </a:tbl>
          </a:graphicData>
        </a:graphic>
      </p:graphicFrame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EE8C0DD-4175-4C74-9803-87A834B3B43A}"/>
              </a:ext>
            </a:extLst>
          </p:cNvPr>
          <p:cNvCxnSpPr>
            <a:cxnSpLocks/>
          </p:cNvCxnSpPr>
          <p:nvPr/>
        </p:nvCxnSpPr>
        <p:spPr>
          <a:xfrm>
            <a:off x="5906676" y="2350788"/>
            <a:ext cx="9843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4270631-0CAC-471B-9EA6-C8A8C645D486}"/>
              </a:ext>
            </a:extLst>
          </p:cNvPr>
          <p:cNvGrpSpPr/>
          <p:nvPr/>
        </p:nvGrpSpPr>
        <p:grpSpPr>
          <a:xfrm>
            <a:off x="6761377" y="4193069"/>
            <a:ext cx="1461935" cy="1682280"/>
            <a:chOff x="5740143" y="4194928"/>
            <a:chExt cx="1461935" cy="168228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6DF4F3B-D344-41BB-9AC8-33B8E1EE3FA7}"/>
                </a:ext>
              </a:extLst>
            </p:cNvPr>
            <p:cNvCxnSpPr/>
            <p:nvPr/>
          </p:nvCxnSpPr>
          <p:spPr>
            <a:xfrm flipH="1">
              <a:off x="5849338" y="4194928"/>
              <a:ext cx="1267118" cy="168228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3183CCE-3D7C-4B59-A317-CCD582D6506E}"/>
                </a:ext>
              </a:extLst>
            </p:cNvPr>
            <p:cNvCxnSpPr>
              <a:cxnSpLocks/>
            </p:cNvCxnSpPr>
            <p:nvPr/>
          </p:nvCxnSpPr>
          <p:spPr>
            <a:xfrm>
              <a:off x="5740143" y="4194928"/>
              <a:ext cx="1461935" cy="168228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6EA0DA6E-481C-4EF0-A36B-C48FD362AF65}"/>
              </a:ext>
            </a:extLst>
          </p:cNvPr>
          <p:cNvSpPr txBox="1"/>
          <p:nvPr/>
        </p:nvSpPr>
        <p:spPr>
          <a:xfrm>
            <a:off x="9323110" y="3901556"/>
            <a:ext cx="2479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Step 1:</a:t>
            </a:r>
            <a:r>
              <a:rPr lang="en-US" dirty="0"/>
              <a:t> Remove Block 4 from FREE LIST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DB906AFA-3F1F-4360-9B8E-974DCC6A2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02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46CB998-1CB2-4094-A8D0-90CCFAA741CC}"/>
              </a:ext>
            </a:extLst>
          </p:cNvPr>
          <p:cNvGrpSpPr/>
          <p:nvPr/>
        </p:nvGrpSpPr>
        <p:grpSpPr>
          <a:xfrm>
            <a:off x="1011810" y="3901556"/>
            <a:ext cx="8535971" cy="1500299"/>
            <a:chOff x="225458" y="3722447"/>
            <a:chExt cx="8535971" cy="150029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8501A8C-0E4B-44E0-A245-6A047B58B309}"/>
                </a:ext>
              </a:extLst>
            </p:cNvPr>
            <p:cNvSpPr txBox="1"/>
            <p:nvPr/>
          </p:nvSpPr>
          <p:spPr>
            <a:xfrm>
              <a:off x="225458" y="3722447"/>
              <a:ext cx="942679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FREE LIST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B66E964-CCB1-4146-B2B0-84B30619EE9C}"/>
                </a:ext>
              </a:extLst>
            </p:cNvPr>
            <p:cNvSpPr/>
            <p:nvPr/>
          </p:nvSpPr>
          <p:spPr>
            <a:xfrm>
              <a:off x="2243580" y="4487455"/>
              <a:ext cx="1376313" cy="7352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highlight>
                    <a:srgbClr val="00FF00"/>
                  </a:highlight>
                </a:rPr>
                <a:t>B4.2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8379C70-907D-437A-8DD1-74208CCBBCF1}"/>
                </a:ext>
              </a:extLst>
            </p:cNvPr>
            <p:cNvSpPr/>
            <p:nvPr/>
          </p:nvSpPr>
          <p:spPr>
            <a:xfrm>
              <a:off x="4119513" y="4487455"/>
              <a:ext cx="1376313" cy="7352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B2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2857CB-E58B-4087-AD06-2388F90246B8}"/>
                </a:ext>
              </a:extLst>
            </p:cNvPr>
            <p:cNvSpPr/>
            <p:nvPr/>
          </p:nvSpPr>
          <p:spPr>
            <a:xfrm>
              <a:off x="5995446" y="4487455"/>
              <a:ext cx="1376313" cy="7352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B6</a:t>
              </a:r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D0A12395-CC75-483F-B3EF-C4F9D6365C07}"/>
                </a:ext>
              </a:extLst>
            </p:cNvPr>
            <p:cNvSpPr/>
            <p:nvPr/>
          </p:nvSpPr>
          <p:spPr>
            <a:xfrm>
              <a:off x="3556262" y="4666268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F4EF6589-2008-4659-A9DE-943975AE616F}"/>
                </a:ext>
              </a:extLst>
            </p:cNvPr>
            <p:cNvSpPr/>
            <p:nvPr/>
          </p:nvSpPr>
          <p:spPr>
            <a:xfrm>
              <a:off x="5400773" y="4644272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80DC0909-2A78-4202-A8D1-822F38008D25}"/>
                </a:ext>
              </a:extLst>
            </p:cNvPr>
            <p:cNvSpPr/>
            <p:nvPr/>
          </p:nvSpPr>
          <p:spPr>
            <a:xfrm>
              <a:off x="7245284" y="4676287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584D149-BD51-48A5-9B33-691BAE69C678}"/>
                </a:ext>
              </a:extLst>
            </p:cNvPr>
            <p:cNvSpPr txBox="1"/>
            <p:nvPr/>
          </p:nvSpPr>
          <p:spPr>
            <a:xfrm>
              <a:off x="8026139" y="4601008"/>
              <a:ext cx="735290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NULL</a:t>
              </a:r>
            </a:p>
          </p:txBody>
        </p:sp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6E0E9B2A-9162-453D-BCE0-BC9D5BA8932D}"/>
                </a:ext>
              </a:extLst>
            </p:cNvPr>
            <p:cNvSpPr/>
            <p:nvPr/>
          </p:nvSpPr>
          <p:spPr>
            <a:xfrm rot="10800000">
              <a:off x="5409414" y="4942491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284AE3E6-3144-4343-8045-90319AE51280}"/>
                </a:ext>
              </a:extLst>
            </p:cNvPr>
            <p:cNvSpPr/>
            <p:nvPr/>
          </p:nvSpPr>
          <p:spPr>
            <a:xfrm rot="10800000">
              <a:off x="3533481" y="4986483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row: Right 32">
              <a:extLst>
                <a:ext uri="{FF2B5EF4-FFF2-40B4-BE49-F238E27FC236}">
                  <a16:creationId xmlns:a16="http://schemas.microsoft.com/office/drawing/2014/main" id="{1D4519DC-39B2-461E-BA04-A25A0693936B}"/>
                </a:ext>
              </a:extLst>
            </p:cNvPr>
            <p:cNvSpPr/>
            <p:nvPr/>
          </p:nvSpPr>
          <p:spPr>
            <a:xfrm rot="10800000">
              <a:off x="1838227" y="4801089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D2A5AB0-F610-4038-8A2B-BA6168E5D649}"/>
                </a:ext>
              </a:extLst>
            </p:cNvPr>
            <p:cNvSpPr txBox="1"/>
            <p:nvPr/>
          </p:nvSpPr>
          <p:spPr>
            <a:xfrm>
              <a:off x="1044018" y="4714562"/>
              <a:ext cx="735290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NULL</a:t>
              </a:r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4E9B28B-F22A-43F5-95A1-75AE81E0C513}"/>
              </a:ext>
            </a:extLst>
          </p:cNvPr>
          <p:cNvCxnSpPr/>
          <p:nvPr/>
        </p:nvCxnSpPr>
        <p:spPr>
          <a:xfrm>
            <a:off x="2743200" y="2347274"/>
            <a:ext cx="8766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D3AC71A-9DE0-41AA-8C7F-FF0C291259F4}"/>
              </a:ext>
            </a:extLst>
          </p:cNvPr>
          <p:cNvSpPr txBox="1"/>
          <p:nvPr/>
        </p:nvSpPr>
        <p:spPr>
          <a:xfrm>
            <a:off x="2681925" y="1941134"/>
            <a:ext cx="99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 Bytes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656AD2C-1DF2-42A8-A23E-CF3FAA55E303}"/>
              </a:ext>
            </a:extLst>
          </p:cNvPr>
          <p:cNvCxnSpPr>
            <a:cxnSpLocks/>
          </p:cNvCxnSpPr>
          <p:nvPr/>
        </p:nvCxnSpPr>
        <p:spPr>
          <a:xfrm>
            <a:off x="4835951" y="2348318"/>
            <a:ext cx="108408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5B623AF-45D9-4ADF-9E75-EF6AFD1413D0}"/>
              </a:ext>
            </a:extLst>
          </p:cNvPr>
          <p:cNvSpPr txBox="1"/>
          <p:nvPr/>
        </p:nvSpPr>
        <p:spPr>
          <a:xfrm>
            <a:off x="4935321" y="1976517"/>
            <a:ext cx="9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48 Bytes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407D864-6E53-4FF2-B8C8-A19BC8F3AB97}"/>
              </a:ext>
            </a:extLst>
          </p:cNvPr>
          <p:cNvCxnSpPr>
            <a:cxnSpLocks/>
          </p:cNvCxnSpPr>
          <p:nvPr/>
        </p:nvCxnSpPr>
        <p:spPr>
          <a:xfrm>
            <a:off x="8537540" y="2322432"/>
            <a:ext cx="101024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F00E6AC-C5C1-4C27-B9BC-8C0B1EF067DB}"/>
              </a:ext>
            </a:extLst>
          </p:cNvPr>
          <p:cNvSpPr txBox="1"/>
          <p:nvPr/>
        </p:nvSpPr>
        <p:spPr>
          <a:xfrm>
            <a:off x="8537540" y="1941134"/>
            <a:ext cx="9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64 Bytes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F3C55C-0E78-4343-B3AF-5172960BAAC4}"/>
              </a:ext>
            </a:extLst>
          </p:cNvPr>
          <p:cNvSpPr txBox="1"/>
          <p:nvPr/>
        </p:nvSpPr>
        <p:spPr>
          <a:xfrm>
            <a:off x="1779308" y="914400"/>
            <a:ext cx="1227843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malloc(32)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296AE4F-F027-4D7B-AFF9-2497DAEF3922}"/>
              </a:ext>
            </a:extLst>
          </p:cNvPr>
          <p:cNvSpPr txBox="1"/>
          <p:nvPr/>
        </p:nvSpPr>
        <p:spPr>
          <a:xfrm>
            <a:off x="5949096" y="1982859"/>
            <a:ext cx="9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48 Bytes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5913FA-4C64-479E-8D40-06EF93C0CE26}"/>
              </a:ext>
            </a:extLst>
          </p:cNvPr>
          <p:cNvSpPr txBox="1"/>
          <p:nvPr/>
        </p:nvSpPr>
        <p:spPr>
          <a:xfrm>
            <a:off x="5338707" y="1583768"/>
            <a:ext cx="178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Splitting!!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76D11AC-F4A6-42C3-9203-00B1F51C035C}"/>
              </a:ext>
            </a:extLst>
          </p:cNvPr>
          <p:cNvSpPr txBox="1"/>
          <p:nvPr/>
        </p:nvSpPr>
        <p:spPr>
          <a:xfrm>
            <a:off x="1143391" y="5669784"/>
            <a:ext cx="1622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free_list_head</a:t>
            </a:r>
            <a:endParaRPr lang="en-US" dirty="0"/>
          </a:p>
          <a:p>
            <a:endParaRPr lang="en-US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7F76A8F-3967-4075-ABF6-93ABE6634C82}"/>
              </a:ext>
            </a:extLst>
          </p:cNvPr>
          <p:cNvCxnSpPr>
            <a:cxnSpLocks/>
          </p:cNvCxnSpPr>
          <p:nvPr/>
        </p:nvCxnSpPr>
        <p:spPr>
          <a:xfrm flipV="1">
            <a:off x="1879861" y="5435234"/>
            <a:ext cx="1150071" cy="267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le 4">
            <a:extLst>
              <a:ext uri="{FF2B5EF4-FFF2-40B4-BE49-F238E27FC236}">
                <a16:creationId xmlns:a16="http://schemas.microsoft.com/office/drawing/2014/main" id="{8AC1ADEB-3EB0-4C55-96E5-8394F08AE4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1388464"/>
              </p:ext>
            </p:extLst>
          </p:nvPr>
        </p:nvGraphicFramePr>
        <p:xfrm>
          <a:off x="1011810" y="2479249"/>
          <a:ext cx="10492820" cy="3770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0747">
                  <a:extLst>
                    <a:ext uri="{9D8B030D-6E8A-4147-A177-3AD203B41FA5}">
                      <a16:colId xmlns:a16="http://schemas.microsoft.com/office/drawing/2014/main" val="3105362780"/>
                    </a:ext>
                  </a:extLst>
                </a:gridCol>
                <a:gridCol w="1112592">
                  <a:extLst>
                    <a:ext uri="{9D8B030D-6E8A-4147-A177-3AD203B41FA5}">
                      <a16:colId xmlns:a16="http://schemas.microsoft.com/office/drawing/2014/main" val="1564977145"/>
                    </a:ext>
                  </a:extLst>
                </a:gridCol>
                <a:gridCol w="931232">
                  <a:extLst>
                    <a:ext uri="{9D8B030D-6E8A-4147-A177-3AD203B41FA5}">
                      <a16:colId xmlns:a16="http://schemas.microsoft.com/office/drawing/2014/main" val="712589989"/>
                    </a:ext>
                  </a:extLst>
                </a:gridCol>
                <a:gridCol w="1232236">
                  <a:extLst>
                    <a:ext uri="{9D8B030D-6E8A-4147-A177-3AD203B41FA5}">
                      <a16:colId xmlns:a16="http://schemas.microsoft.com/office/drawing/2014/main" val="3420695083"/>
                    </a:ext>
                  </a:extLst>
                </a:gridCol>
                <a:gridCol w="1020593">
                  <a:extLst>
                    <a:ext uri="{9D8B030D-6E8A-4147-A177-3AD203B41FA5}">
                      <a16:colId xmlns:a16="http://schemas.microsoft.com/office/drawing/2014/main" val="384189860"/>
                    </a:ext>
                  </a:extLst>
                </a:gridCol>
                <a:gridCol w="1020593">
                  <a:extLst>
                    <a:ext uri="{9D8B030D-6E8A-4147-A177-3AD203B41FA5}">
                      <a16:colId xmlns:a16="http://schemas.microsoft.com/office/drawing/2014/main" val="1052899072"/>
                    </a:ext>
                  </a:extLst>
                </a:gridCol>
                <a:gridCol w="1087221">
                  <a:extLst>
                    <a:ext uri="{9D8B030D-6E8A-4147-A177-3AD203B41FA5}">
                      <a16:colId xmlns:a16="http://schemas.microsoft.com/office/drawing/2014/main" val="367663225"/>
                    </a:ext>
                  </a:extLst>
                </a:gridCol>
                <a:gridCol w="1165869">
                  <a:extLst>
                    <a:ext uri="{9D8B030D-6E8A-4147-A177-3AD203B41FA5}">
                      <a16:colId xmlns:a16="http://schemas.microsoft.com/office/drawing/2014/main" val="229690265"/>
                    </a:ext>
                  </a:extLst>
                </a:gridCol>
                <a:gridCol w="1718994">
                  <a:extLst>
                    <a:ext uri="{9D8B030D-6E8A-4147-A177-3AD203B41FA5}">
                      <a16:colId xmlns:a16="http://schemas.microsoft.com/office/drawing/2014/main" val="1535447390"/>
                    </a:ext>
                  </a:extLst>
                </a:gridCol>
                <a:gridCol w="612743">
                  <a:extLst>
                    <a:ext uri="{9D8B030D-6E8A-4147-A177-3AD203B41FA5}">
                      <a16:colId xmlns:a16="http://schemas.microsoft.com/office/drawing/2014/main" val="2615812200"/>
                    </a:ext>
                  </a:extLst>
                </a:gridCol>
              </a:tblGrid>
              <a:tr h="377091">
                <a:tc>
                  <a:txBody>
                    <a:bodyPr/>
                    <a:lstStyle/>
                    <a:p>
                      <a:r>
                        <a:rPr lang="en-US" dirty="0"/>
                        <a:t>0|1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B4.1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B4.2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B5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B7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0|1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51733"/>
                  </a:ext>
                </a:extLst>
              </a:tr>
            </a:tbl>
          </a:graphicData>
        </a:graphic>
      </p:graphicFrame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EE8C0DD-4175-4C74-9803-87A834B3B43A}"/>
              </a:ext>
            </a:extLst>
          </p:cNvPr>
          <p:cNvCxnSpPr>
            <a:cxnSpLocks/>
          </p:cNvCxnSpPr>
          <p:nvPr/>
        </p:nvCxnSpPr>
        <p:spPr>
          <a:xfrm>
            <a:off x="5906676" y="2350788"/>
            <a:ext cx="9843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7F153A3-D01E-46AC-919B-A1401B5197A7}"/>
              </a:ext>
            </a:extLst>
          </p:cNvPr>
          <p:cNvSpPr txBox="1"/>
          <p:nvPr/>
        </p:nvSpPr>
        <p:spPr>
          <a:xfrm>
            <a:off x="9323110" y="3901556"/>
            <a:ext cx="2479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Step 2:</a:t>
            </a:r>
            <a:r>
              <a:rPr lang="en-US" dirty="0"/>
              <a:t> Insert Block 4.2 to FREE LIST using LIFO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9B5EF2-0CFA-4C22-BD27-67FFDBF5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71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916288-C8B7-4720-884F-897C4715D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2 (without </a:t>
            </a:r>
            <a:r>
              <a:rPr lang="en-US" dirty="0">
                <a:solidFill>
                  <a:srgbClr val="FF0000"/>
                </a:solidFill>
              </a:rPr>
              <a:t>Splitting</a:t>
            </a:r>
            <a:r>
              <a:rPr lang="en-US" dirty="0"/>
              <a:t>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7DFEE9-0C39-494F-8560-3873FE0F14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CEAB40-7E0A-49DB-AEB8-89A7F36E7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730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36B4-2E1A-4510-89FC-BC7C5F363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OMET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74C6E-2DC2-4B3C-9B9C-7F7D4BD8E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81355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Please take some time to complete the OMET survey.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A5BED-4303-4DC3-946D-C19C9AF06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1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7C5E56A-D4DE-44A2-8598-4C5DA1A95CC4}"/>
              </a:ext>
            </a:extLst>
          </p:cNvPr>
          <p:cNvSpPr/>
          <p:nvPr/>
        </p:nvSpPr>
        <p:spPr>
          <a:xfrm>
            <a:off x="4884656" y="1925505"/>
            <a:ext cx="2020804" cy="1373813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2A1206-1633-4AA4-B0B1-A80E5CD6E6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7019097"/>
              </p:ext>
            </p:extLst>
          </p:nvPr>
        </p:nvGraphicFramePr>
        <p:xfrm>
          <a:off x="1011810" y="2479249"/>
          <a:ext cx="10492819" cy="3770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0747">
                  <a:extLst>
                    <a:ext uri="{9D8B030D-6E8A-4147-A177-3AD203B41FA5}">
                      <a16:colId xmlns:a16="http://schemas.microsoft.com/office/drawing/2014/main" val="3105362780"/>
                    </a:ext>
                  </a:extLst>
                </a:gridCol>
                <a:gridCol w="1112592">
                  <a:extLst>
                    <a:ext uri="{9D8B030D-6E8A-4147-A177-3AD203B41FA5}">
                      <a16:colId xmlns:a16="http://schemas.microsoft.com/office/drawing/2014/main" val="1564977145"/>
                    </a:ext>
                  </a:extLst>
                </a:gridCol>
                <a:gridCol w="931232">
                  <a:extLst>
                    <a:ext uri="{9D8B030D-6E8A-4147-A177-3AD203B41FA5}">
                      <a16:colId xmlns:a16="http://schemas.microsoft.com/office/drawing/2014/main" val="712589989"/>
                    </a:ext>
                  </a:extLst>
                </a:gridCol>
                <a:gridCol w="1232236">
                  <a:extLst>
                    <a:ext uri="{9D8B030D-6E8A-4147-A177-3AD203B41FA5}">
                      <a16:colId xmlns:a16="http://schemas.microsoft.com/office/drawing/2014/main" val="3420695083"/>
                    </a:ext>
                  </a:extLst>
                </a:gridCol>
                <a:gridCol w="2041185">
                  <a:extLst>
                    <a:ext uri="{9D8B030D-6E8A-4147-A177-3AD203B41FA5}">
                      <a16:colId xmlns:a16="http://schemas.microsoft.com/office/drawing/2014/main" val="384189860"/>
                    </a:ext>
                  </a:extLst>
                </a:gridCol>
                <a:gridCol w="1087221">
                  <a:extLst>
                    <a:ext uri="{9D8B030D-6E8A-4147-A177-3AD203B41FA5}">
                      <a16:colId xmlns:a16="http://schemas.microsoft.com/office/drawing/2014/main" val="367663225"/>
                    </a:ext>
                  </a:extLst>
                </a:gridCol>
                <a:gridCol w="1165869">
                  <a:extLst>
                    <a:ext uri="{9D8B030D-6E8A-4147-A177-3AD203B41FA5}">
                      <a16:colId xmlns:a16="http://schemas.microsoft.com/office/drawing/2014/main" val="229690265"/>
                    </a:ext>
                  </a:extLst>
                </a:gridCol>
                <a:gridCol w="1718994">
                  <a:extLst>
                    <a:ext uri="{9D8B030D-6E8A-4147-A177-3AD203B41FA5}">
                      <a16:colId xmlns:a16="http://schemas.microsoft.com/office/drawing/2014/main" val="1535447390"/>
                    </a:ext>
                  </a:extLst>
                </a:gridCol>
                <a:gridCol w="612743">
                  <a:extLst>
                    <a:ext uri="{9D8B030D-6E8A-4147-A177-3AD203B41FA5}">
                      <a16:colId xmlns:a16="http://schemas.microsoft.com/office/drawing/2014/main" val="2615812200"/>
                    </a:ext>
                  </a:extLst>
                </a:gridCol>
              </a:tblGrid>
              <a:tr h="377091">
                <a:tc>
                  <a:txBody>
                    <a:bodyPr/>
                    <a:lstStyle/>
                    <a:p>
                      <a:r>
                        <a:rPr lang="en-US" dirty="0"/>
                        <a:t>0|1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B5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B7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0|1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5173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8501A8C-0E4B-44E0-A245-6A047B58B309}"/>
              </a:ext>
            </a:extLst>
          </p:cNvPr>
          <p:cNvSpPr txBox="1"/>
          <p:nvPr/>
        </p:nvSpPr>
        <p:spPr>
          <a:xfrm>
            <a:off x="796173" y="4445355"/>
            <a:ext cx="94267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FREE LIST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66E964-CCB1-4146-B2B0-84B30619EE9C}"/>
              </a:ext>
            </a:extLst>
          </p:cNvPr>
          <p:cNvSpPr/>
          <p:nvPr/>
        </p:nvSpPr>
        <p:spPr>
          <a:xfrm>
            <a:off x="3594755" y="5047277"/>
            <a:ext cx="1376313" cy="7352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379C70-907D-437A-8DD1-74208CCBBCF1}"/>
              </a:ext>
            </a:extLst>
          </p:cNvPr>
          <p:cNvSpPr/>
          <p:nvPr/>
        </p:nvSpPr>
        <p:spPr>
          <a:xfrm>
            <a:off x="5470688" y="5047277"/>
            <a:ext cx="1376313" cy="7352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2857CB-E58B-4087-AD06-2388F90246B8}"/>
              </a:ext>
            </a:extLst>
          </p:cNvPr>
          <p:cNvSpPr/>
          <p:nvPr/>
        </p:nvSpPr>
        <p:spPr>
          <a:xfrm>
            <a:off x="7346621" y="5047277"/>
            <a:ext cx="1376313" cy="7352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B4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D0A12395-CC75-483F-B3EF-C4F9D6365C07}"/>
              </a:ext>
            </a:extLst>
          </p:cNvPr>
          <p:cNvSpPr/>
          <p:nvPr/>
        </p:nvSpPr>
        <p:spPr>
          <a:xfrm>
            <a:off x="4907437" y="5226090"/>
            <a:ext cx="695227" cy="14140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F4EF6589-2008-4659-A9DE-943975AE616F}"/>
              </a:ext>
            </a:extLst>
          </p:cNvPr>
          <p:cNvSpPr/>
          <p:nvPr/>
        </p:nvSpPr>
        <p:spPr>
          <a:xfrm>
            <a:off x="6751948" y="5204094"/>
            <a:ext cx="695227" cy="14140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80DC0909-2A78-4202-A8D1-822F38008D25}"/>
              </a:ext>
            </a:extLst>
          </p:cNvPr>
          <p:cNvSpPr/>
          <p:nvPr/>
        </p:nvSpPr>
        <p:spPr>
          <a:xfrm>
            <a:off x="8596459" y="5236109"/>
            <a:ext cx="695227" cy="14140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84D149-BD51-48A5-9B33-691BAE69C678}"/>
              </a:ext>
            </a:extLst>
          </p:cNvPr>
          <p:cNvSpPr txBox="1"/>
          <p:nvPr/>
        </p:nvSpPr>
        <p:spPr>
          <a:xfrm>
            <a:off x="9420519" y="5176245"/>
            <a:ext cx="73529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6E0E9B2A-9162-453D-BCE0-BC9D5BA8932D}"/>
              </a:ext>
            </a:extLst>
          </p:cNvPr>
          <p:cNvSpPr/>
          <p:nvPr/>
        </p:nvSpPr>
        <p:spPr>
          <a:xfrm rot="10800000">
            <a:off x="6760589" y="5502313"/>
            <a:ext cx="695227" cy="14140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284AE3E6-3144-4343-8045-90319AE51280}"/>
              </a:ext>
            </a:extLst>
          </p:cNvPr>
          <p:cNvSpPr/>
          <p:nvPr/>
        </p:nvSpPr>
        <p:spPr>
          <a:xfrm rot="10800000">
            <a:off x="4884656" y="5546305"/>
            <a:ext cx="695227" cy="14140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1D4519DC-39B2-461E-BA04-A25A0693936B}"/>
              </a:ext>
            </a:extLst>
          </p:cNvPr>
          <p:cNvSpPr/>
          <p:nvPr/>
        </p:nvSpPr>
        <p:spPr>
          <a:xfrm rot="10800000">
            <a:off x="3189402" y="5360911"/>
            <a:ext cx="695227" cy="14140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2A5AB0-F610-4038-8A2B-BA6168E5D649}"/>
              </a:ext>
            </a:extLst>
          </p:cNvPr>
          <p:cNvSpPr txBox="1"/>
          <p:nvPr/>
        </p:nvSpPr>
        <p:spPr>
          <a:xfrm>
            <a:off x="2395193" y="5274384"/>
            <a:ext cx="73529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NULL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4E9B28B-F22A-43F5-95A1-75AE81E0C513}"/>
              </a:ext>
            </a:extLst>
          </p:cNvPr>
          <p:cNvCxnSpPr/>
          <p:nvPr/>
        </p:nvCxnSpPr>
        <p:spPr>
          <a:xfrm>
            <a:off x="2743200" y="2347274"/>
            <a:ext cx="8766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D3AC71A-9DE0-41AA-8C7F-FF0C291259F4}"/>
              </a:ext>
            </a:extLst>
          </p:cNvPr>
          <p:cNvSpPr txBox="1"/>
          <p:nvPr/>
        </p:nvSpPr>
        <p:spPr>
          <a:xfrm>
            <a:off x="2681925" y="1941134"/>
            <a:ext cx="99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 Bytes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656AD2C-1DF2-42A8-A23E-CF3FAA55E303}"/>
              </a:ext>
            </a:extLst>
          </p:cNvPr>
          <p:cNvCxnSpPr>
            <a:cxnSpLocks/>
          </p:cNvCxnSpPr>
          <p:nvPr/>
        </p:nvCxnSpPr>
        <p:spPr>
          <a:xfrm>
            <a:off x="4884656" y="2348663"/>
            <a:ext cx="20208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5B623AF-45D9-4ADF-9E75-EF6AFD1413D0}"/>
              </a:ext>
            </a:extLst>
          </p:cNvPr>
          <p:cNvSpPr txBox="1"/>
          <p:nvPr/>
        </p:nvSpPr>
        <p:spPr>
          <a:xfrm>
            <a:off x="5495824" y="1943403"/>
            <a:ext cx="9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96 Bytes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407D864-6E53-4FF2-B8C8-A19BC8F3AB97}"/>
              </a:ext>
            </a:extLst>
          </p:cNvPr>
          <p:cNvCxnSpPr>
            <a:cxnSpLocks/>
          </p:cNvCxnSpPr>
          <p:nvPr/>
        </p:nvCxnSpPr>
        <p:spPr>
          <a:xfrm>
            <a:off x="8008072" y="2340581"/>
            <a:ext cx="111079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F00E6AC-C5C1-4C27-B9BC-8C0B1EF067DB}"/>
              </a:ext>
            </a:extLst>
          </p:cNvPr>
          <p:cNvSpPr txBox="1"/>
          <p:nvPr/>
        </p:nvSpPr>
        <p:spPr>
          <a:xfrm>
            <a:off x="8119619" y="1925505"/>
            <a:ext cx="9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64 Bytes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F3C55C-0E78-4343-B3AF-5172960BAAC4}"/>
              </a:ext>
            </a:extLst>
          </p:cNvPr>
          <p:cNvSpPr txBox="1"/>
          <p:nvPr/>
        </p:nvSpPr>
        <p:spPr>
          <a:xfrm>
            <a:off x="1779308" y="914400"/>
            <a:ext cx="1227843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malloc(80)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D6B129-2095-49FD-A811-9778ACD2483C}"/>
              </a:ext>
            </a:extLst>
          </p:cNvPr>
          <p:cNvSpPr txBox="1"/>
          <p:nvPr/>
        </p:nvSpPr>
        <p:spPr>
          <a:xfrm>
            <a:off x="4228708" y="509295"/>
            <a:ext cx="43740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Which free block will you allocate in??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6B81FF-CA99-41C0-9992-23048C4A87BB}"/>
              </a:ext>
            </a:extLst>
          </p:cNvPr>
          <p:cNvSpPr txBox="1"/>
          <p:nvPr/>
        </p:nvSpPr>
        <p:spPr>
          <a:xfrm>
            <a:off x="1870433" y="6047886"/>
            <a:ext cx="1769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free_list_head</a:t>
            </a:r>
            <a:endParaRPr lang="en-US" dirty="0"/>
          </a:p>
          <a:p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4F6574E-5766-48C2-9D36-BA06B7C494C4}"/>
              </a:ext>
            </a:extLst>
          </p:cNvPr>
          <p:cNvCxnSpPr>
            <a:cxnSpLocks/>
          </p:cNvCxnSpPr>
          <p:nvPr/>
        </p:nvCxnSpPr>
        <p:spPr>
          <a:xfrm flipV="1">
            <a:off x="2576658" y="5822487"/>
            <a:ext cx="1150071" cy="267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8982DF3-ECF7-4113-B1E5-2A16581732A6}"/>
              </a:ext>
            </a:extLst>
          </p:cNvPr>
          <p:cNvSpPr txBox="1"/>
          <p:nvPr/>
        </p:nvSpPr>
        <p:spPr>
          <a:xfrm>
            <a:off x="9295385" y="509295"/>
            <a:ext cx="2535254" cy="1200329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Will depend on the Allocation Policy. Let’s assume </a:t>
            </a:r>
            <a:r>
              <a:rPr lang="en-US" b="1" dirty="0"/>
              <a:t>First Fit </a:t>
            </a:r>
            <a:r>
              <a:rPr lang="en-US" dirty="0"/>
              <a:t>for this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367D37-01B6-43F2-89CA-46053DCBD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41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2A1206-1633-4AA4-B0B1-A80E5CD6E6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186922"/>
              </p:ext>
            </p:extLst>
          </p:nvPr>
        </p:nvGraphicFramePr>
        <p:xfrm>
          <a:off x="1011810" y="2479249"/>
          <a:ext cx="10492819" cy="3770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0747">
                  <a:extLst>
                    <a:ext uri="{9D8B030D-6E8A-4147-A177-3AD203B41FA5}">
                      <a16:colId xmlns:a16="http://schemas.microsoft.com/office/drawing/2014/main" val="3105362780"/>
                    </a:ext>
                  </a:extLst>
                </a:gridCol>
                <a:gridCol w="1112592">
                  <a:extLst>
                    <a:ext uri="{9D8B030D-6E8A-4147-A177-3AD203B41FA5}">
                      <a16:colId xmlns:a16="http://schemas.microsoft.com/office/drawing/2014/main" val="1564977145"/>
                    </a:ext>
                  </a:extLst>
                </a:gridCol>
                <a:gridCol w="931232">
                  <a:extLst>
                    <a:ext uri="{9D8B030D-6E8A-4147-A177-3AD203B41FA5}">
                      <a16:colId xmlns:a16="http://schemas.microsoft.com/office/drawing/2014/main" val="712589989"/>
                    </a:ext>
                  </a:extLst>
                </a:gridCol>
                <a:gridCol w="1232236">
                  <a:extLst>
                    <a:ext uri="{9D8B030D-6E8A-4147-A177-3AD203B41FA5}">
                      <a16:colId xmlns:a16="http://schemas.microsoft.com/office/drawing/2014/main" val="3420695083"/>
                    </a:ext>
                  </a:extLst>
                </a:gridCol>
                <a:gridCol w="2041185">
                  <a:extLst>
                    <a:ext uri="{9D8B030D-6E8A-4147-A177-3AD203B41FA5}">
                      <a16:colId xmlns:a16="http://schemas.microsoft.com/office/drawing/2014/main" val="384189860"/>
                    </a:ext>
                  </a:extLst>
                </a:gridCol>
                <a:gridCol w="1087221">
                  <a:extLst>
                    <a:ext uri="{9D8B030D-6E8A-4147-A177-3AD203B41FA5}">
                      <a16:colId xmlns:a16="http://schemas.microsoft.com/office/drawing/2014/main" val="367663225"/>
                    </a:ext>
                  </a:extLst>
                </a:gridCol>
                <a:gridCol w="1165869">
                  <a:extLst>
                    <a:ext uri="{9D8B030D-6E8A-4147-A177-3AD203B41FA5}">
                      <a16:colId xmlns:a16="http://schemas.microsoft.com/office/drawing/2014/main" val="229690265"/>
                    </a:ext>
                  </a:extLst>
                </a:gridCol>
                <a:gridCol w="1718994">
                  <a:extLst>
                    <a:ext uri="{9D8B030D-6E8A-4147-A177-3AD203B41FA5}">
                      <a16:colId xmlns:a16="http://schemas.microsoft.com/office/drawing/2014/main" val="1535447390"/>
                    </a:ext>
                  </a:extLst>
                </a:gridCol>
                <a:gridCol w="612743">
                  <a:extLst>
                    <a:ext uri="{9D8B030D-6E8A-4147-A177-3AD203B41FA5}">
                      <a16:colId xmlns:a16="http://schemas.microsoft.com/office/drawing/2014/main" val="2615812200"/>
                    </a:ext>
                  </a:extLst>
                </a:gridCol>
              </a:tblGrid>
              <a:tr h="377091">
                <a:tc>
                  <a:txBody>
                    <a:bodyPr/>
                    <a:lstStyle/>
                    <a:p>
                      <a:r>
                        <a:rPr lang="en-US" dirty="0"/>
                        <a:t>0|1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B4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B5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B7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0|1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51733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6134B867-0A45-467C-9CAB-6DB35D321B27}"/>
              </a:ext>
            </a:extLst>
          </p:cNvPr>
          <p:cNvGrpSpPr/>
          <p:nvPr/>
        </p:nvGrpSpPr>
        <p:grpSpPr>
          <a:xfrm>
            <a:off x="2406984" y="4260371"/>
            <a:ext cx="6773152" cy="1500299"/>
            <a:chOff x="225458" y="3722447"/>
            <a:chExt cx="6773152" cy="150029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8501A8C-0E4B-44E0-A245-6A047B58B309}"/>
                </a:ext>
              </a:extLst>
            </p:cNvPr>
            <p:cNvSpPr txBox="1"/>
            <p:nvPr/>
          </p:nvSpPr>
          <p:spPr>
            <a:xfrm>
              <a:off x="225458" y="3722447"/>
              <a:ext cx="942679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FREE LIST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B66E964-CCB1-4146-B2B0-84B30619EE9C}"/>
                </a:ext>
              </a:extLst>
            </p:cNvPr>
            <p:cNvSpPr/>
            <p:nvPr/>
          </p:nvSpPr>
          <p:spPr>
            <a:xfrm>
              <a:off x="2243580" y="4487455"/>
              <a:ext cx="1376313" cy="7352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B2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8379C70-907D-437A-8DD1-74208CCBBCF1}"/>
                </a:ext>
              </a:extLst>
            </p:cNvPr>
            <p:cNvSpPr/>
            <p:nvPr/>
          </p:nvSpPr>
          <p:spPr>
            <a:xfrm>
              <a:off x="4119513" y="4487455"/>
              <a:ext cx="1376313" cy="7352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B6</a:t>
              </a:r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D0A12395-CC75-483F-B3EF-C4F9D6365C07}"/>
                </a:ext>
              </a:extLst>
            </p:cNvPr>
            <p:cNvSpPr/>
            <p:nvPr/>
          </p:nvSpPr>
          <p:spPr>
            <a:xfrm>
              <a:off x="3556262" y="4666268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F4EF6589-2008-4659-A9DE-943975AE616F}"/>
                </a:ext>
              </a:extLst>
            </p:cNvPr>
            <p:cNvSpPr/>
            <p:nvPr/>
          </p:nvSpPr>
          <p:spPr>
            <a:xfrm>
              <a:off x="5400773" y="4644272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584D149-BD51-48A5-9B33-691BAE69C678}"/>
                </a:ext>
              </a:extLst>
            </p:cNvPr>
            <p:cNvSpPr txBox="1"/>
            <p:nvPr/>
          </p:nvSpPr>
          <p:spPr>
            <a:xfrm>
              <a:off x="6263320" y="4579178"/>
              <a:ext cx="735290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NULL</a:t>
              </a:r>
            </a:p>
          </p:txBody>
        </p:sp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284AE3E6-3144-4343-8045-90319AE51280}"/>
                </a:ext>
              </a:extLst>
            </p:cNvPr>
            <p:cNvSpPr/>
            <p:nvPr/>
          </p:nvSpPr>
          <p:spPr>
            <a:xfrm rot="10800000">
              <a:off x="3533481" y="4986483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row: Right 32">
              <a:extLst>
                <a:ext uri="{FF2B5EF4-FFF2-40B4-BE49-F238E27FC236}">
                  <a16:creationId xmlns:a16="http://schemas.microsoft.com/office/drawing/2014/main" id="{1D4519DC-39B2-461E-BA04-A25A0693936B}"/>
                </a:ext>
              </a:extLst>
            </p:cNvPr>
            <p:cNvSpPr/>
            <p:nvPr/>
          </p:nvSpPr>
          <p:spPr>
            <a:xfrm rot="10800000">
              <a:off x="1838227" y="4801089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D2A5AB0-F610-4038-8A2B-BA6168E5D649}"/>
                </a:ext>
              </a:extLst>
            </p:cNvPr>
            <p:cNvSpPr txBox="1"/>
            <p:nvPr/>
          </p:nvSpPr>
          <p:spPr>
            <a:xfrm>
              <a:off x="1044018" y="4714562"/>
              <a:ext cx="735290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NULL</a:t>
              </a:r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4E9B28B-F22A-43F5-95A1-75AE81E0C513}"/>
              </a:ext>
            </a:extLst>
          </p:cNvPr>
          <p:cNvCxnSpPr/>
          <p:nvPr/>
        </p:nvCxnSpPr>
        <p:spPr>
          <a:xfrm>
            <a:off x="2743200" y="2347274"/>
            <a:ext cx="8766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D3AC71A-9DE0-41AA-8C7F-FF0C291259F4}"/>
              </a:ext>
            </a:extLst>
          </p:cNvPr>
          <p:cNvSpPr txBox="1"/>
          <p:nvPr/>
        </p:nvSpPr>
        <p:spPr>
          <a:xfrm>
            <a:off x="2681925" y="1941134"/>
            <a:ext cx="99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 Bytes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656AD2C-1DF2-42A8-A23E-CF3FAA55E303}"/>
              </a:ext>
            </a:extLst>
          </p:cNvPr>
          <p:cNvCxnSpPr>
            <a:cxnSpLocks/>
          </p:cNvCxnSpPr>
          <p:nvPr/>
        </p:nvCxnSpPr>
        <p:spPr>
          <a:xfrm>
            <a:off x="4884656" y="2348663"/>
            <a:ext cx="20208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5B623AF-45D9-4ADF-9E75-EF6AFD1413D0}"/>
              </a:ext>
            </a:extLst>
          </p:cNvPr>
          <p:cNvSpPr txBox="1"/>
          <p:nvPr/>
        </p:nvSpPr>
        <p:spPr>
          <a:xfrm>
            <a:off x="5495824" y="1943403"/>
            <a:ext cx="9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96 Bytes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407D864-6E53-4FF2-B8C8-A19BC8F3AB97}"/>
              </a:ext>
            </a:extLst>
          </p:cNvPr>
          <p:cNvCxnSpPr>
            <a:cxnSpLocks/>
          </p:cNvCxnSpPr>
          <p:nvPr/>
        </p:nvCxnSpPr>
        <p:spPr>
          <a:xfrm>
            <a:off x="8008072" y="2340581"/>
            <a:ext cx="111079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F00E6AC-C5C1-4C27-B9BC-8C0B1EF067DB}"/>
              </a:ext>
            </a:extLst>
          </p:cNvPr>
          <p:cNvSpPr txBox="1"/>
          <p:nvPr/>
        </p:nvSpPr>
        <p:spPr>
          <a:xfrm>
            <a:off x="8119619" y="1925505"/>
            <a:ext cx="9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64 Bytes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FFF4A96-7179-4A07-B92D-ABD678244D77}"/>
              </a:ext>
            </a:extLst>
          </p:cNvPr>
          <p:cNvCxnSpPr>
            <a:cxnSpLocks/>
          </p:cNvCxnSpPr>
          <p:nvPr/>
        </p:nvCxnSpPr>
        <p:spPr>
          <a:xfrm>
            <a:off x="9180136" y="2328076"/>
            <a:ext cx="175338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45552DE-770F-45BF-9E9F-02CD6F619096}"/>
              </a:ext>
            </a:extLst>
          </p:cNvPr>
          <p:cNvSpPr txBox="1"/>
          <p:nvPr/>
        </p:nvSpPr>
        <p:spPr>
          <a:xfrm>
            <a:off x="9510075" y="1941134"/>
            <a:ext cx="9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80 Bytes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F3C55C-0E78-4343-B3AF-5172960BAAC4}"/>
              </a:ext>
            </a:extLst>
          </p:cNvPr>
          <p:cNvSpPr txBox="1"/>
          <p:nvPr/>
        </p:nvSpPr>
        <p:spPr>
          <a:xfrm>
            <a:off x="1779308" y="914400"/>
            <a:ext cx="1227843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malloc(80)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8E1D381-24BB-409D-87E4-52E26E5C6181}"/>
              </a:ext>
            </a:extLst>
          </p:cNvPr>
          <p:cNvSpPr txBox="1"/>
          <p:nvPr/>
        </p:nvSpPr>
        <p:spPr>
          <a:xfrm>
            <a:off x="2645795" y="6074304"/>
            <a:ext cx="1814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free_list_head</a:t>
            </a:r>
            <a:endParaRPr lang="en-US" dirty="0"/>
          </a:p>
          <a:p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5FD8A6A-2E91-4E8E-9F34-EA7988A4B678}"/>
              </a:ext>
            </a:extLst>
          </p:cNvPr>
          <p:cNvCxnSpPr>
            <a:cxnSpLocks/>
          </p:cNvCxnSpPr>
          <p:nvPr/>
        </p:nvCxnSpPr>
        <p:spPr>
          <a:xfrm flipV="1">
            <a:off x="3349663" y="5850620"/>
            <a:ext cx="1150071" cy="267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24BC344-3A61-4A5E-8F6D-C136BF129E61}"/>
              </a:ext>
            </a:extLst>
          </p:cNvPr>
          <p:cNvSpPr txBox="1"/>
          <p:nvPr/>
        </p:nvSpPr>
        <p:spPr>
          <a:xfrm>
            <a:off x="8812491" y="4051857"/>
            <a:ext cx="2479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 Block 4 from FREE LIST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B60014-C46A-4EE4-96FE-381A86555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231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6D8FE-ACEF-4D2E-9AEE-2273B9B02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037547"/>
          </a:xfrm>
        </p:spPr>
        <p:txBody>
          <a:bodyPr/>
          <a:lstStyle/>
          <a:p>
            <a:r>
              <a:rPr lang="en-US" dirty="0" err="1"/>
              <a:t>mm_malloc</a:t>
            </a:r>
            <a:r>
              <a:rPr lang="en-US" dirty="0"/>
              <a:t> (</a:t>
            </a:r>
            <a:r>
              <a:rPr lang="en-US" dirty="0" err="1"/>
              <a:t>size_t</a:t>
            </a:r>
            <a:r>
              <a:rPr lang="en-US" dirty="0"/>
              <a:t> size)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0F5DD0-154C-4B62-810F-C13E7FC73D3A}"/>
              </a:ext>
            </a:extLst>
          </p:cNvPr>
          <p:cNvSpPr/>
          <p:nvPr/>
        </p:nvSpPr>
        <p:spPr>
          <a:xfrm>
            <a:off x="669303" y="1329179"/>
            <a:ext cx="1545996" cy="9049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find_fit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3232402-B98A-4385-8F28-F7457815497C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215299" y="1781666"/>
            <a:ext cx="13103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BCDF5A4-5735-4181-AFBF-3AC9A9726D2C}"/>
              </a:ext>
            </a:extLst>
          </p:cNvPr>
          <p:cNvSpPr/>
          <p:nvPr/>
        </p:nvSpPr>
        <p:spPr>
          <a:xfrm>
            <a:off x="3608895" y="1329179"/>
            <a:ext cx="2150882" cy="829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Implicit/Explicit List Traversal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AFA069E-A65C-4479-BA34-18EEC1DBF5CD}"/>
              </a:ext>
            </a:extLst>
          </p:cNvPr>
          <p:cNvCxnSpPr>
            <a:cxnSpLocks/>
          </p:cNvCxnSpPr>
          <p:nvPr/>
        </p:nvCxnSpPr>
        <p:spPr>
          <a:xfrm>
            <a:off x="5759777" y="1698396"/>
            <a:ext cx="10180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iamond 10">
            <a:extLst>
              <a:ext uri="{FF2B5EF4-FFF2-40B4-BE49-F238E27FC236}">
                <a16:creationId xmlns:a16="http://schemas.microsoft.com/office/drawing/2014/main" id="{32C40A7A-1CD3-4A7C-A56C-99662C32EEF3}"/>
              </a:ext>
            </a:extLst>
          </p:cNvPr>
          <p:cNvSpPr/>
          <p:nvPr/>
        </p:nvSpPr>
        <p:spPr>
          <a:xfrm>
            <a:off x="6826578" y="736480"/>
            <a:ext cx="2150882" cy="201495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Found a free Block that fits?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7B204D-445E-4437-8B5C-818FFE598520}"/>
              </a:ext>
            </a:extLst>
          </p:cNvPr>
          <p:cNvCxnSpPr>
            <a:cxnSpLocks/>
          </p:cNvCxnSpPr>
          <p:nvPr/>
        </p:nvCxnSpPr>
        <p:spPr>
          <a:xfrm>
            <a:off x="8977460" y="1712536"/>
            <a:ext cx="90261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593F064-45B3-467C-B9D0-4FF5B92D2ED8}"/>
              </a:ext>
            </a:extLst>
          </p:cNvPr>
          <p:cNvSpPr txBox="1"/>
          <p:nvPr/>
        </p:nvSpPr>
        <p:spPr>
          <a:xfrm>
            <a:off x="9191134" y="1225485"/>
            <a:ext cx="62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B65C31-3F2B-40BD-B047-1C6FB31200F3}"/>
              </a:ext>
            </a:extLst>
          </p:cNvPr>
          <p:cNvSpPr/>
          <p:nvPr/>
        </p:nvSpPr>
        <p:spPr>
          <a:xfrm>
            <a:off x="9976701" y="1255337"/>
            <a:ext cx="1421090" cy="799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Extend Heap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5F4FD3-33F5-4FFE-A8BB-C588BA16F80C}"/>
              </a:ext>
            </a:extLst>
          </p:cNvPr>
          <p:cNvCxnSpPr>
            <a:cxnSpLocks/>
          </p:cNvCxnSpPr>
          <p:nvPr/>
        </p:nvCxnSpPr>
        <p:spPr>
          <a:xfrm flipV="1">
            <a:off x="1414020" y="2234154"/>
            <a:ext cx="1572" cy="63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9DEE1AB-AC71-4289-B8A7-695D34367B04}"/>
              </a:ext>
            </a:extLst>
          </p:cNvPr>
          <p:cNvCxnSpPr/>
          <p:nvPr/>
        </p:nvCxnSpPr>
        <p:spPr>
          <a:xfrm>
            <a:off x="1414020" y="2866128"/>
            <a:ext cx="9511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AF82271-AC0D-47EA-8D32-42510DCDA2CF}"/>
              </a:ext>
            </a:extLst>
          </p:cNvPr>
          <p:cNvCxnSpPr>
            <a:cxnSpLocks/>
          </p:cNvCxnSpPr>
          <p:nvPr/>
        </p:nvCxnSpPr>
        <p:spPr>
          <a:xfrm>
            <a:off x="10925666" y="2055043"/>
            <a:ext cx="0" cy="8110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3E67CBA-357C-4BD4-96C3-843EA4A5AC8F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7902019" y="2751432"/>
            <a:ext cx="0" cy="10569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2C47C2C-38BB-47BF-96FC-A6D038E9F2C0}"/>
              </a:ext>
            </a:extLst>
          </p:cNvPr>
          <p:cNvSpPr txBox="1"/>
          <p:nvPr/>
        </p:nvSpPr>
        <p:spPr>
          <a:xfrm>
            <a:off x="7986074" y="3152613"/>
            <a:ext cx="62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B8506324-E3A7-42E5-8AD7-F863F2576A59}"/>
              </a:ext>
            </a:extLst>
          </p:cNvPr>
          <p:cNvSpPr/>
          <p:nvPr/>
        </p:nvSpPr>
        <p:spPr>
          <a:xfrm>
            <a:off x="6903569" y="3877562"/>
            <a:ext cx="1996900" cy="154756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Split?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693A7DB-60DA-4D5A-AE13-CCCCACC4943B}"/>
              </a:ext>
            </a:extLst>
          </p:cNvPr>
          <p:cNvCxnSpPr>
            <a:cxnSpLocks/>
          </p:cNvCxnSpPr>
          <p:nvPr/>
        </p:nvCxnSpPr>
        <p:spPr>
          <a:xfrm>
            <a:off x="6379983" y="4643868"/>
            <a:ext cx="773783" cy="1350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26B79DF-7111-49BB-AB94-593C05D8F5B1}"/>
              </a:ext>
            </a:extLst>
          </p:cNvPr>
          <p:cNvSpPr txBox="1"/>
          <p:nvPr/>
        </p:nvSpPr>
        <p:spPr>
          <a:xfrm>
            <a:off x="6068899" y="5240459"/>
            <a:ext cx="62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AB2AA9F-5AD9-482C-AD3A-25214BC462B9}"/>
              </a:ext>
            </a:extLst>
          </p:cNvPr>
          <p:cNvSpPr/>
          <p:nvPr/>
        </p:nvSpPr>
        <p:spPr>
          <a:xfrm>
            <a:off x="3310771" y="4261677"/>
            <a:ext cx="2150882" cy="829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Return Pointer to Payload of the allocated Block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F03444A-0608-4D02-8B04-1B1FB3A066C2}"/>
              </a:ext>
            </a:extLst>
          </p:cNvPr>
          <p:cNvCxnSpPr>
            <a:cxnSpLocks/>
          </p:cNvCxnSpPr>
          <p:nvPr/>
        </p:nvCxnSpPr>
        <p:spPr>
          <a:xfrm>
            <a:off x="7902019" y="5425125"/>
            <a:ext cx="0" cy="532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351E0B4-DD78-452A-81B9-7DEF656A3A67}"/>
              </a:ext>
            </a:extLst>
          </p:cNvPr>
          <p:cNvSpPr txBox="1"/>
          <p:nvPr/>
        </p:nvSpPr>
        <p:spPr>
          <a:xfrm>
            <a:off x="7986074" y="5437882"/>
            <a:ext cx="62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AB3FD72-0247-4437-8243-F79B42E77E88}"/>
              </a:ext>
            </a:extLst>
          </p:cNvPr>
          <p:cNvSpPr/>
          <p:nvPr/>
        </p:nvSpPr>
        <p:spPr>
          <a:xfrm>
            <a:off x="6749587" y="5994262"/>
            <a:ext cx="2150882" cy="829555"/>
          </a:xfrm>
          <a:prstGeom prst="rect">
            <a:avLst/>
          </a:prstGeom>
          <a:ln w="57150">
            <a:solidFill>
              <a:srgbClr val="FF0000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Update Free List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0103413-9AB5-4BBC-89AB-07A2362C5C65}"/>
              </a:ext>
            </a:extLst>
          </p:cNvPr>
          <p:cNvCxnSpPr>
            <a:cxnSpLocks/>
          </p:cNvCxnSpPr>
          <p:nvPr/>
        </p:nvCxnSpPr>
        <p:spPr>
          <a:xfrm flipV="1">
            <a:off x="4404280" y="5190679"/>
            <a:ext cx="0" cy="1125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CF39271-B6E8-4103-BC58-2B963F3CFA93}"/>
              </a:ext>
            </a:extLst>
          </p:cNvPr>
          <p:cNvCxnSpPr>
            <a:cxnSpLocks/>
          </p:cNvCxnSpPr>
          <p:nvPr/>
        </p:nvCxnSpPr>
        <p:spPr>
          <a:xfrm>
            <a:off x="4404280" y="6308483"/>
            <a:ext cx="23453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2388882-C84F-4CCC-80E7-FD93E17C12D8}"/>
              </a:ext>
            </a:extLst>
          </p:cNvPr>
          <p:cNvCxnSpPr>
            <a:cxnSpLocks/>
          </p:cNvCxnSpPr>
          <p:nvPr/>
        </p:nvCxnSpPr>
        <p:spPr>
          <a:xfrm>
            <a:off x="6379983" y="4651343"/>
            <a:ext cx="5235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02B116-991D-4ED5-BD39-5C71B9E03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02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614A81-EDCE-451D-A9F7-FA10B3208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581" y="2642991"/>
            <a:ext cx="10515600" cy="2852737"/>
          </a:xfrm>
        </p:spPr>
        <p:txBody>
          <a:bodyPr>
            <a:normAutofit/>
          </a:bodyPr>
          <a:lstStyle/>
          <a:p>
            <a:r>
              <a:rPr lang="en-US" sz="7500" dirty="0"/>
              <a:t>Updating Free List During </a:t>
            </a:r>
            <a:r>
              <a:rPr lang="en-US" sz="7500" b="1" dirty="0">
                <a:solidFill>
                  <a:srgbClr val="FF0000"/>
                </a:solidFill>
              </a:rPr>
              <a:t>De-Allocation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4100DE-431A-4D8B-855B-BAB7F98BD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023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2A1206-1633-4AA4-B0B1-A80E5CD6E6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7572046"/>
              </p:ext>
            </p:extLst>
          </p:nvPr>
        </p:nvGraphicFramePr>
        <p:xfrm>
          <a:off x="1011810" y="2479249"/>
          <a:ext cx="10492819" cy="3770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0747">
                  <a:extLst>
                    <a:ext uri="{9D8B030D-6E8A-4147-A177-3AD203B41FA5}">
                      <a16:colId xmlns:a16="http://schemas.microsoft.com/office/drawing/2014/main" val="3105362780"/>
                    </a:ext>
                  </a:extLst>
                </a:gridCol>
                <a:gridCol w="1112592">
                  <a:extLst>
                    <a:ext uri="{9D8B030D-6E8A-4147-A177-3AD203B41FA5}">
                      <a16:colId xmlns:a16="http://schemas.microsoft.com/office/drawing/2014/main" val="1564977145"/>
                    </a:ext>
                  </a:extLst>
                </a:gridCol>
                <a:gridCol w="931232">
                  <a:extLst>
                    <a:ext uri="{9D8B030D-6E8A-4147-A177-3AD203B41FA5}">
                      <a16:colId xmlns:a16="http://schemas.microsoft.com/office/drawing/2014/main" val="712589989"/>
                    </a:ext>
                  </a:extLst>
                </a:gridCol>
                <a:gridCol w="1232236">
                  <a:extLst>
                    <a:ext uri="{9D8B030D-6E8A-4147-A177-3AD203B41FA5}">
                      <a16:colId xmlns:a16="http://schemas.microsoft.com/office/drawing/2014/main" val="3420695083"/>
                    </a:ext>
                  </a:extLst>
                </a:gridCol>
                <a:gridCol w="2041185">
                  <a:extLst>
                    <a:ext uri="{9D8B030D-6E8A-4147-A177-3AD203B41FA5}">
                      <a16:colId xmlns:a16="http://schemas.microsoft.com/office/drawing/2014/main" val="384189860"/>
                    </a:ext>
                  </a:extLst>
                </a:gridCol>
                <a:gridCol w="1087221">
                  <a:extLst>
                    <a:ext uri="{9D8B030D-6E8A-4147-A177-3AD203B41FA5}">
                      <a16:colId xmlns:a16="http://schemas.microsoft.com/office/drawing/2014/main" val="367663225"/>
                    </a:ext>
                  </a:extLst>
                </a:gridCol>
                <a:gridCol w="1165869">
                  <a:extLst>
                    <a:ext uri="{9D8B030D-6E8A-4147-A177-3AD203B41FA5}">
                      <a16:colId xmlns:a16="http://schemas.microsoft.com/office/drawing/2014/main" val="229690265"/>
                    </a:ext>
                  </a:extLst>
                </a:gridCol>
                <a:gridCol w="1718994">
                  <a:extLst>
                    <a:ext uri="{9D8B030D-6E8A-4147-A177-3AD203B41FA5}">
                      <a16:colId xmlns:a16="http://schemas.microsoft.com/office/drawing/2014/main" val="1535447390"/>
                    </a:ext>
                  </a:extLst>
                </a:gridCol>
                <a:gridCol w="612743">
                  <a:extLst>
                    <a:ext uri="{9D8B030D-6E8A-4147-A177-3AD203B41FA5}">
                      <a16:colId xmlns:a16="http://schemas.microsoft.com/office/drawing/2014/main" val="2615812200"/>
                    </a:ext>
                  </a:extLst>
                </a:gridCol>
              </a:tblGrid>
              <a:tr h="377091">
                <a:tc>
                  <a:txBody>
                    <a:bodyPr/>
                    <a:lstStyle/>
                    <a:p>
                      <a:r>
                        <a:rPr lang="en-US" dirty="0"/>
                        <a:t>0|1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B4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B5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B7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0|1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51733"/>
                  </a:ext>
                </a:extLst>
              </a:tr>
            </a:tbl>
          </a:graphicData>
        </a:graphic>
      </p:graphicFrame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4E9B28B-F22A-43F5-95A1-75AE81E0C513}"/>
              </a:ext>
            </a:extLst>
          </p:cNvPr>
          <p:cNvCxnSpPr/>
          <p:nvPr/>
        </p:nvCxnSpPr>
        <p:spPr>
          <a:xfrm>
            <a:off x="2743200" y="2347274"/>
            <a:ext cx="8766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D3AC71A-9DE0-41AA-8C7F-FF0C291259F4}"/>
              </a:ext>
            </a:extLst>
          </p:cNvPr>
          <p:cNvSpPr txBox="1"/>
          <p:nvPr/>
        </p:nvSpPr>
        <p:spPr>
          <a:xfrm>
            <a:off x="2681925" y="1941134"/>
            <a:ext cx="99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 Bytes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656AD2C-1DF2-42A8-A23E-CF3FAA55E303}"/>
              </a:ext>
            </a:extLst>
          </p:cNvPr>
          <p:cNvCxnSpPr>
            <a:cxnSpLocks/>
          </p:cNvCxnSpPr>
          <p:nvPr/>
        </p:nvCxnSpPr>
        <p:spPr>
          <a:xfrm>
            <a:off x="4884656" y="2348663"/>
            <a:ext cx="20208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5B623AF-45D9-4ADF-9E75-EF6AFD1413D0}"/>
              </a:ext>
            </a:extLst>
          </p:cNvPr>
          <p:cNvSpPr txBox="1"/>
          <p:nvPr/>
        </p:nvSpPr>
        <p:spPr>
          <a:xfrm>
            <a:off x="5495824" y="1943403"/>
            <a:ext cx="9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96 Bytes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407D864-6E53-4FF2-B8C8-A19BC8F3AB97}"/>
              </a:ext>
            </a:extLst>
          </p:cNvPr>
          <p:cNvCxnSpPr>
            <a:cxnSpLocks/>
          </p:cNvCxnSpPr>
          <p:nvPr/>
        </p:nvCxnSpPr>
        <p:spPr>
          <a:xfrm>
            <a:off x="8008072" y="2340581"/>
            <a:ext cx="111079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F00E6AC-C5C1-4C27-B9BC-8C0B1EF067DB}"/>
              </a:ext>
            </a:extLst>
          </p:cNvPr>
          <p:cNvSpPr txBox="1"/>
          <p:nvPr/>
        </p:nvSpPr>
        <p:spPr>
          <a:xfrm>
            <a:off x="8119619" y="1925505"/>
            <a:ext cx="9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64 Bytes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FFF4A96-7179-4A07-B92D-ABD678244D77}"/>
              </a:ext>
            </a:extLst>
          </p:cNvPr>
          <p:cNvCxnSpPr>
            <a:cxnSpLocks/>
          </p:cNvCxnSpPr>
          <p:nvPr/>
        </p:nvCxnSpPr>
        <p:spPr>
          <a:xfrm>
            <a:off x="9180136" y="2328076"/>
            <a:ext cx="175338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45552DE-770F-45BF-9E9F-02CD6F619096}"/>
              </a:ext>
            </a:extLst>
          </p:cNvPr>
          <p:cNvSpPr txBox="1"/>
          <p:nvPr/>
        </p:nvSpPr>
        <p:spPr>
          <a:xfrm>
            <a:off x="9510075" y="1941134"/>
            <a:ext cx="9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80 Bytes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F3C55C-0E78-4343-B3AF-5172960BAAC4}"/>
              </a:ext>
            </a:extLst>
          </p:cNvPr>
          <p:cNvSpPr txBox="1"/>
          <p:nvPr/>
        </p:nvSpPr>
        <p:spPr>
          <a:xfrm>
            <a:off x="1011810" y="1484141"/>
            <a:ext cx="1369245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Free Block 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EE68A2-765B-4486-9A29-829DD9E425D7}"/>
              </a:ext>
            </a:extLst>
          </p:cNvPr>
          <p:cNvSpPr txBox="1"/>
          <p:nvPr/>
        </p:nvSpPr>
        <p:spPr>
          <a:xfrm>
            <a:off x="3713571" y="380022"/>
            <a:ext cx="5089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Freeing A Block (Case 1)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EE73658-FDC9-49F6-9994-5CE0BE84255E}"/>
              </a:ext>
            </a:extLst>
          </p:cNvPr>
          <p:cNvGrpSpPr/>
          <p:nvPr/>
        </p:nvGrpSpPr>
        <p:grpSpPr>
          <a:xfrm>
            <a:off x="1846088" y="3817311"/>
            <a:ext cx="6773152" cy="1500299"/>
            <a:chOff x="225458" y="3722447"/>
            <a:chExt cx="6773152" cy="150029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E7FB269-F79E-4734-9D4D-158CBC064378}"/>
                </a:ext>
              </a:extLst>
            </p:cNvPr>
            <p:cNvSpPr txBox="1"/>
            <p:nvPr/>
          </p:nvSpPr>
          <p:spPr>
            <a:xfrm>
              <a:off x="225458" y="3722447"/>
              <a:ext cx="942679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FREE LIST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7F6E9D-FD61-41CC-9E8A-54B3710C3A4C}"/>
                </a:ext>
              </a:extLst>
            </p:cNvPr>
            <p:cNvSpPr/>
            <p:nvPr/>
          </p:nvSpPr>
          <p:spPr>
            <a:xfrm>
              <a:off x="2243580" y="4487455"/>
              <a:ext cx="1376313" cy="7352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B2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8575F4C-8560-49E4-92B3-0908DF152E4C}"/>
                </a:ext>
              </a:extLst>
            </p:cNvPr>
            <p:cNvSpPr/>
            <p:nvPr/>
          </p:nvSpPr>
          <p:spPr>
            <a:xfrm>
              <a:off x="4119513" y="4487455"/>
              <a:ext cx="1376313" cy="7352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B6</a:t>
              </a:r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399F57DE-95D9-4AB1-B193-9456282DDCA0}"/>
                </a:ext>
              </a:extLst>
            </p:cNvPr>
            <p:cNvSpPr/>
            <p:nvPr/>
          </p:nvSpPr>
          <p:spPr>
            <a:xfrm>
              <a:off x="3556262" y="4666268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9BDA8C1C-EC4E-43F4-A441-88BA417D9C1A}"/>
                </a:ext>
              </a:extLst>
            </p:cNvPr>
            <p:cNvSpPr/>
            <p:nvPr/>
          </p:nvSpPr>
          <p:spPr>
            <a:xfrm>
              <a:off x="5400773" y="4644272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88B4BC-9B48-464F-9078-DA1749EC1230}"/>
                </a:ext>
              </a:extLst>
            </p:cNvPr>
            <p:cNvSpPr txBox="1"/>
            <p:nvPr/>
          </p:nvSpPr>
          <p:spPr>
            <a:xfrm>
              <a:off x="6263320" y="4573160"/>
              <a:ext cx="735290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NULL</a:t>
              </a:r>
            </a:p>
          </p:txBody>
        </p:sp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5A6EB255-C4DB-4731-AD72-6BFAAB592B4C}"/>
                </a:ext>
              </a:extLst>
            </p:cNvPr>
            <p:cNvSpPr/>
            <p:nvPr/>
          </p:nvSpPr>
          <p:spPr>
            <a:xfrm rot="10800000">
              <a:off x="3533481" y="4986483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1ED2808F-D633-4EB5-B50E-15FFF4BCB63F}"/>
                </a:ext>
              </a:extLst>
            </p:cNvPr>
            <p:cNvSpPr/>
            <p:nvPr/>
          </p:nvSpPr>
          <p:spPr>
            <a:xfrm rot="10800000">
              <a:off x="1838227" y="4801089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1B38971-8694-47FE-9A32-9CE5376BF2AA}"/>
                </a:ext>
              </a:extLst>
            </p:cNvPr>
            <p:cNvSpPr txBox="1"/>
            <p:nvPr/>
          </p:nvSpPr>
          <p:spPr>
            <a:xfrm>
              <a:off x="1044018" y="4714562"/>
              <a:ext cx="735290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NULL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416F045D-C594-47C6-8C17-69ADED0C34F3}"/>
              </a:ext>
            </a:extLst>
          </p:cNvPr>
          <p:cNvSpPr txBox="1"/>
          <p:nvPr/>
        </p:nvSpPr>
        <p:spPr>
          <a:xfrm>
            <a:off x="2058977" y="5609279"/>
            <a:ext cx="1622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free_list_head</a:t>
            </a:r>
            <a:endParaRPr lang="en-US" dirty="0"/>
          </a:p>
          <a:p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A80C50-468D-4EFF-89BE-051C18662CAA}"/>
              </a:ext>
            </a:extLst>
          </p:cNvPr>
          <p:cNvCxnSpPr>
            <a:cxnSpLocks/>
          </p:cNvCxnSpPr>
          <p:nvPr/>
        </p:nvCxnSpPr>
        <p:spPr>
          <a:xfrm flipV="1">
            <a:off x="2723566" y="5350990"/>
            <a:ext cx="1150071" cy="267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 descr="Shape, rectangle&#10;&#10;Description automatically generated">
            <a:extLst>
              <a:ext uri="{FF2B5EF4-FFF2-40B4-BE49-F238E27FC236}">
                <a16:creationId xmlns:a16="http://schemas.microsoft.com/office/drawing/2014/main" id="{148E8B31-E406-44BE-AB9C-3549889EA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467" y="474567"/>
            <a:ext cx="3421677" cy="45724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FAE6E-62C7-4A57-8E0E-CF42CE97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EF22326-4D2C-480A-9DAA-BDC22A1D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Petrucci's Slides - "Dynamic Memory Allocation"</a:t>
            </a:r>
          </a:p>
        </p:txBody>
      </p:sp>
    </p:spTree>
    <p:extLst>
      <p:ext uri="{BB962C8B-B14F-4D97-AF65-F5344CB8AC3E}">
        <p14:creationId xmlns:p14="http://schemas.microsoft.com/office/powerpoint/2010/main" val="369342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2A1206-1633-4AA4-B0B1-A80E5CD6E6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0955983"/>
              </p:ext>
            </p:extLst>
          </p:nvPr>
        </p:nvGraphicFramePr>
        <p:xfrm>
          <a:off x="1011810" y="2479249"/>
          <a:ext cx="10492819" cy="3770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0747">
                  <a:extLst>
                    <a:ext uri="{9D8B030D-6E8A-4147-A177-3AD203B41FA5}">
                      <a16:colId xmlns:a16="http://schemas.microsoft.com/office/drawing/2014/main" val="3105362780"/>
                    </a:ext>
                  </a:extLst>
                </a:gridCol>
                <a:gridCol w="1112592">
                  <a:extLst>
                    <a:ext uri="{9D8B030D-6E8A-4147-A177-3AD203B41FA5}">
                      <a16:colId xmlns:a16="http://schemas.microsoft.com/office/drawing/2014/main" val="1564977145"/>
                    </a:ext>
                  </a:extLst>
                </a:gridCol>
                <a:gridCol w="931232">
                  <a:extLst>
                    <a:ext uri="{9D8B030D-6E8A-4147-A177-3AD203B41FA5}">
                      <a16:colId xmlns:a16="http://schemas.microsoft.com/office/drawing/2014/main" val="712589989"/>
                    </a:ext>
                  </a:extLst>
                </a:gridCol>
                <a:gridCol w="1232236">
                  <a:extLst>
                    <a:ext uri="{9D8B030D-6E8A-4147-A177-3AD203B41FA5}">
                      <a16:colId xmlns:a16="http://schemas.microsoft.com/office/drawing/2014/main" val="3420695083"/>
                    </a:ext>
                  </a:extLst>
                </a:gridCol>
                <a:gridCol w="2041185">
                  <a:extLst>
                    <a:ext uri="{9D8B030D-6E8A-4147-A177-3AD203B41FA5}">
                      <a16:colId xmlns:a16="http://schemas.microsoft.com/office/drawing/2014/main" val="384189860"/>
                    </a:ext>
                  </a:extLst>
                </a:gridCol>
                <a:gridCol w="1087221">
                  <a:extLst>
                    <a:ext uri="{9D8B030D-6E8A-4147-A177-3AD203B41FA5}">
                      <a16:colId xmlns:a16="http://schemas.microsoft.com/office/drawing/2014/main" val="367663225"/>
                    </a:ext>
                  </a:extLst>
                </a:gridCol>
                <a:gridCol w="1165869">
                  <a:extLst>
                    <a:ext uri="{9D8B030D-6E8A-4147-A177-3AD203B41FA5}">
                      <a16:colId xmlns:a16="http://schemas.microsoft.com/office/drawing/2014/main" val="229690265"/>
                    </a:ext>
                  </a:extLst>
                </a:gridCol>
                <a:gridCol w="1718994">
                  <a:extLst>
                    <a:ext uri="{9D8B030D-6E8A-4147-A177-3AD203B41FA5}">
                      <a16:colId xmlns:a16="http://schemas.microsoft.com/office/drawing/2014/main" val="1535447390"/>
                    </a:ext>
                  </a:extLst>
                </a:gridCol>
                <a:gridCol w="612743">
                  <a:extLst>
                    <a:ext uri="{9D8B030D-6E8A-4147-A177-3AD203B41FA5}">
                      <a16:colId xmlns:a16="http://schemas.microsoft.com/office/drawing/2014/main" val="2615812200"/>
                    </a:ext>
                  </a:extLst>
                </a:gridCol>
              </a:tblGrid>
              <a:tr h="377091">
                <a:tc>
                  <a:txBody>
                    <a:bodyPr/>
                    <a:lstStyle/>
                    <a:p>
                      <a:r>
                        <a:rPr lang="en-US" dirty="0"/>
                        <a:t>0|1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B4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B5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B7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0|1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51733"/>
                  </a:ext>
                </a:extLst>
              </a:tr>
            </a:tbl>
          </a:graphicData>
        </a:graphic>
      </p:graphicFrame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4E9B28B-F22A-43F5-95A1-75AE81E0C513}"/>
              </a:ext>
            </a:extLst>
          </p:cNvPr>
          <p:cNvCxnSpPr/>
          <p:nvPr/>
        </p:nvCxnSpPr>
        <p:spPr>
          <a:xfrm>
            <a:off x="2743200" y="2347274"/>
            <a:ext cx="8766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D3AC71A-9DE0-41AA-8C7F-FF0C291259F4}"/>
              </a:ext>
            </a:extLst>
          </p:cNvPr>
          <p:cNvSpPr txBox="1"/>
          <p:nvPr/>
        </p:nvSpPr>
        <p:spPr>
          <a:xfrm>
            <a:off x="2681925" y="1941134"/>
            <a:ext cx="99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 Bytes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656AD2C-1DF2-42A8-A23E-CF3FAA55E303}"/>
              </a:ext>
            </a:extLst>
          </p:cNvPr>
          <p:cNvCxnSpPr>
            <a:cxnSpLocks/>
          </p:cNvCxnSpPr>
          <p:nvPr/>
        </p:nvCxnSpPr>
        <p:spPr>
          <a:xfrm>
            <a:off x="4884656" y="2348663"/>
            <a:ext cx="20208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5B623AF-45D9-4ADF-9E75-EF6AFD1413D0}"/>
              </a:ext>
            </a:extLst>
          </p:cNvPr>
          <p:cNvSpPr txBox="1"/>
          <p:nvPr/>
        </p:nvSpPr>
        <p:spPr>
          <a:xfrm>
            <a:off x="5495824" y="1943403"/>
            <a:ext cx="9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96 Bytes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407D864-6E53-4FF2-B8C8-A19BC8F3AB97}"/>
              </a:ext>
            </a:extLst>
          </p:cNvPr>
          <p:cNvCxnSpPr>
            <a:cxnSpLocks/>
          </p:cNvCxnSpPr>
          <p:nvPr/>
        </p:nvCxnSpPr>
        <p:spPr>
          <a:xfrm>
            <a:off x="8008072" y="2340581"/>
            <a:ext cx="111079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F00E6AC-C5C1-4C27-B9BC-8C0B1EF067DB}"/>
              </a:ext>
            </a:extLst>
          </p:cNvPr>
          <p:cNvSpPr txBox="1"/>
          <p:nvPr/>
        </p:nvSpPr>
        <p:spPr>
          <a:xfrm>
            <a:off x="8119619" y="1925505"/>
            <a:ext cx="9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64 Bytes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FFF4A96-7179-4A07-B92D-ABD678244D77}"/>
              </a:ext>
            </a:extLst>
          </p:cNvPr>
          <p:cNvCxnSpPr>
            <a:cxnSpLocks/>
          </p:cNvCxnSpPr>
          <p:nvPr/>
        </p:nvCxnSpPr>
        <p:spPr>
          <a:xfrm>
            <a:off x="9180136" y="2328076"/>
            <a:ext cx="175338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45552DE-770F-45BF-9E9F-02CD6F619096}"/>
              </a:ext>
            </a:extLst>
          </p:cNvPr>
          <p:cNvSpPr txBox="1"/>
          <p:nvPr/>
        </p:nvSpPr>
        <p:spPr>
          <a:xfrm>
            <a:off x="9510075" y="1941134"/>
            <a:ext cx="9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80 Bytes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F3C55C-0E78-4343-B3AF-5172960BAAC4}"/>
              </a:ext>
            </a:extLst>
          </p:cNvPr>
          <p:cNvSpPr txBox="1"/>
          <p:nvPr/>
        </p:nvSpPr>
        <p:spPr>
          <a:xfrm>
            <a:off x="1011810" y="1484141"/>
            <a:ext cx="1369245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Free Block 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844E2F-ABB4-4661-933E-68D42BAFCFA7}"/>
              </a:ext>
            </a:extLst>
          </p:cNvPr>
          <p:cNvSpPr txBox="1"/>
          <p:nvPr/>
        </p:nvSpPr>
        <p:spPr>
          <a:xfrm>
            <a:off x="2835897" y="4001661"/>
            <a:ext cx="6344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Where do you put Block 4 in the Free List?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424D52-8C40-429D-BAFC-D75BF3D531F8}"/>
              </a:ext>
            </a:extLst>
          </p:cNvPr>
          <p:cNvSpPr txBox="1"/>
          <p:nvPr/>
        </p:nvSpPr>
        <p:spPr>
          <a:xfrm>
            <a:off x="4157221" y="4949072"/>
            <a:ext cx="35161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0000"/>
                </a:solidFill>
              </a:rPr>
              <a:t>LIFO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FIFO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Address Ordered Policy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93C396-FBE1-474C-AAE8-022A0C879625}"/>
              </a:ext>
            </a:extLst>
          </p:cNvPr>
          <p:cNvSpPr txBox="1"/>
          <p:nvPr/>
        </p:nvSpPr>
        <p:spPr>
          <a:xfrm>
            <a:off x="3713571" y="380022"/>
            <a:ext cx="5089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Freeing A Block (Case 1)</a:t>
            </a:r>
          </a:p>
        </p:txBody>
      </p:sp>
      <p:pic>
        <p:nvPicPr>
          <p:cNvPr id="15" name="Picture 14" descr="Shape, rectangle&#10;&#10;Description automatically generated">
            <a:extLst>
              <a:ext uri="{FF2B5EF4-FFF2-40B4-BE49-F238E27FC236}">
                <a16:creationId xmlns:a16="http://schemas.microsoft.com/office/drawing/2014/main" id="{1D034F4E-02D6-4464-9EC1-0F404C250E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9240" y="513197"/>
            <a:ext cx="3421677" cy="45724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8CF5BA-81A5-4D42-A5F0-B5F21461F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25</a:t>
            </a:fld>
            <a:endParaRPr lang="en-US"/>
          </a:p>
        </p:txBody>
      </p:sp>
      <p:sp>
        <p:nvSpPr>
          <p:cNvPr id="17" name="Footer Placeholder 8">
            <a:extLst>
              <a:ext uri="{FF2B5EF4-FFF2-40B4-BE49-F238E27FC236}">
                <a16:creationId xmlns:a16="http://schemas.microsoft.com/office/drawing/2014/main" id="{EA4751B4-D9C8-4A78-86F6-A6B616D1B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Dr Petrucci's Slides - "Dynamic Memory Allocation"</a:t>
            </a:r>
          </a:p>
        </p:txBody>
      </p:sp>
    </p:spTree>
    <p:extLst>
      <p:ext uri="{BB962C8B-B14F-4D97-AF65-F5344CB8AC3E}">
        <p14:creationId xmlns:p14="http://schemas.microsoft.com/office/powerpoint/2010/main" val="203583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2A1206-1633-4AA4-B0B1-A80E5CD6E6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5613756"/>
              </p:ext>
            </p:extLst>
          </p:nvPr>
        </p:nvGraphicFramePr>
        <p:xfrm>
          <a:off x="1011810" y="2479249"/>
          <a:ext cx="10492819" cy="3770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0747">
                  <a:extLst>
                    <a:ext uri="{9D8B030D-6E8A-4147-A177-3AD203B41FA5}">
                      <a16:colId xmlns:a16="http://schemas.microsoft.com/office/drawing/2014/main" val="3105362780"/>
                    </a:ext>
                  </a:extLst>
                </a:gridCol>
                <a:gridCol w="1112592">
                  <a:extLst>
                    <a:ext uri="{9D8B030D-6E8A-4147-A177-3AD203B41FA5}">
                      <a16:colId xmlns:a16="http://schemas.microsoft.com/office/drawing/2014/main" val="1564977145"/>
                    </a:ext>
                  </a:extLst>
                </a:gridCol>
                <a:gridCol w="931232">
                  <a:extLst>
                    <a:ext uri="{9D8B030D-6E8A-4147-A177-3AD203B41FA5}">
                      <a16:colId xmlns:a16="http://schemas.microsoft.com/office/drawing/2014/main" val="712589989"/>
                    </a:ext>
                  </a:extLst>
                </a:gridCol>
                <a:gridCol w="1232236">
                  <a:extLst>
                    <a:ext uri="{9D8B030D-6E8A-4147-A177-3AD203B41FA5}">
                      <a16:colId xmlns:a16="http://schemas.microsoft.com/office/drawing/2014/main" val="3420695083"/>
                    </a:ext>
                  </a:extLst>
                </a:gridCol>
                <a:gridCol w="2041185">
                  <a:extLst>
                    <a:ext uri="{9D8B030D-6E8A-4147-A177-3AD203B41FA5}">
                      <a16:colId xmlns:a16="http://schemas.microsoft.com/office/drawing/2014/main" val="384189860"/>
                    </a:ext>
                  </a:extLst>
                </a:gridCol>
                <a:gridCol w="1087221">
                  <a:extLst>
                    <a:ext uri="{9D8B030D-6E8A-4147-A177-3AD203B41FA5}">
                      <a16:colId xmlns:a16="http://schemas.microsoft.com/office/drawing/2014/main" val="367663225"/>
                    </a:ext>
                  </a:extLst>
                </a:gridCol>
                <a:gridCol w="1165869">
                  <a:extLst>
                    <a:ext uri="{9D8B030D-6E8A-4147-A177-3AD203B41FA5}">
                      <a16:colId xmlns:a16="http://schemas.microsoft.com/office/drawing/2014/main" val="229690265"/>
                    </a:ext>
                  </a:extLst>
                </a:gridCol>
                <a:gridCol w="1718994">
                  <a:extLst>
                    <a:ext uri="{9D8B030D-6E8A-4147-A177-3AD203B41FA5}">
                      <a16:colId xmlns:a16="http://schemas.microsoft.com/office/drawing/2014/main" val="1535447390"/>
                    </a:ext>
                  </a:extLst>
                </a:gridCol>
                <a:gridCol w="612743">
                  <a:extLst>
                    <a:ext uri="{9D8B030D-6E8A-4147-A177-3AD203B41FA5}">
                      <a16:colId xmlns:a16="http://schemas.microsoft.com/office/drawing/2014/main" val="2615812200"/>
                    </a:ext>
                  </a:extLst>
                </a:gridCol>
              </a:tblGrid>
              <a:tr h="377091">
                <a:tc>
                  <a:txBody>
                    <a:bodyPr/>
                    <a:lstStyle/>
                    <a:p>
                      <a:r>
                        <a:rPr lang="en-US" dirty="0"/>
                        <a:t>0|1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B4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B5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B7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0|1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51733"/>
                  </a:ext>
                </a:extLst>
              </a:tr>
            </a:tbl>
          </a:graphicData>
        </a:graphic>
      </p:graphicFrame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4E9B28B-F22A-43F5-95A1-75AE81E0C513}"/>
              </a:ext>
            </a:extLst>
          </p:cNvPr>
          <p:cNvCxnSpPr/>
          <p:nvPr/>
        </p:nvCxnSpPr>
        <p:spPr>
          <a:xfrm>
            <a:off x="2743200" y="2347274"/>
            <a:ext cx="8766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D3AC71A-9DE0-41AA-8C7F-FF0C291259F4}"/>
              </a:ext>
            </a:extLst>
          </p:cNvPr>
          <p:cNvSpPr txBox="1"/>
          <p:nvPr/>
        </p:nvSpPr>
        <p:spPr>
          <a:xfrm>
            <a:off x="2681925" y="1941134"/>
            <a:ext cx="99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 Bytes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656AD2C-1DF2-42A8-A23E-CF3FAA55E303}"/>
              </a:ext>
            </a:extLst>
          </p:cNvPr>
          <p:cNvCxnSpPr>
            <a:cxnSpLocks/>
          </p:cNvCxnSpPr>
          <p:nvPr/>
        </p:nvCxnSpPr>
        <p:spPr>
          <a:xfrm>
            <a:off x="4884656" y="2348663"/>
            <a:ext cx="20208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5B623AF-45D9-4ADF-9E75-EF6AFD1413D0}"/>
              </a:ext>
            </a:extLst>
          </p:cNvPr>
          <p:cNvSpPr txBox="1"/>
          <p:nvPr/>
        </p:nvSpPr>
        <p:spPr>
          <a:xfrm>
            <a:off x="5495824" y="1943403"/>
            <a:ext cx="9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96 Bytes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407D864-6E53-4FF2-B8C8-A19BC8F3AB97}"/>
              </a:ext>
            </a:extLst>
          </p:cNvPr>
          <p:cNvCxnSpPr>
            <a:cxnSpLocks/>
          </p:cNvCxnSpPr>
          <p:nvPr/>
        </p:nvCxnSpPr>
        <p:spPr>
          <a:xfrm>
            <a:off x="8008072" y="2340581"/>
            <a:ext cx="111079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F00E6AC-C5C1-4C27-B9BC-8C0B1EF067DB}"/>
              </a:ext>
            </a:extLst>
          </p:cNvPr>
          <p:cNvSpPr txBox="1"/>
          <p:nvPr/>
        </p:nvSpPr>
        <p:spPr>
          <a:xfrm>
            <a:off x="8119619" y="1925505"/>
            <a:ext cx="9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64 Bytes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FFF4A96-7179-4A07-B92D-ABD678244D77}"/>
              </a:ext>
            </a:extLst>
          </p:cNvPr>
          <p:cNvCxnSpPr>
            <a:cxnSpLocks/>
          </p:cNvCxnSpPr>
          <p:nvPr/>
        </p:nvCxnSpPr>
        <p:spPr>
          <a:xfrm>
            <a:off x="9180136" y="2328076"/>
            <a:ext cx="175338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45552DE-770F-45BF-9E9F-02CD6F619096}"/>
              </a:ext>
            </a:extLst>
          </p:cNvPr>
          <p:cNvSpPr txBox="1"/>
          <p:nvPr/>
        </p:nvSpPr>
        <p:spPr>
          <a:xfrm>
            <a:off x="9510075" y="1941134"/>
            <a:ext cx="9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80 Bytes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F3C55C-0E78-4343-B3AF-5172960BAAC4}"/>
              </a:ext>
            </a:extLst>
          </p:cNvPr>
          <p:cNvSpPr txBox="1"/>
          <p:nvPr/>
        </p:nvSpPr>
        <p:spPr>
          <a:xfrm>
            <a:off x="1011810" y="1484141"/>
            <a:ext cx="1369245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Free Block 4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398BA0F-C9A5-4A8B-9E5A-08DA40E6007A}"/>
              </a:ext>
            </a:extLst>
          </p:cNvPr>
          <p:cNvGrpSpPr/>
          <p:nvPr/>
        </p:nvGrpSpPr>
        <p:grpSpPr>
          <a:xfrm>
            <a:off x="1346466" y="4194383"/>
            <a:ext cx="8425120" cy="1500299"/>
            <a:chOff x="225458" y="3722447"/>
            <a:chExt cx="8563340" cy="150029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3C94028-D16E-463E-93C1-7495840B2CC6}"/>
                </a:ext>
              </a:extLst>
            </p:cNvPr>
            <p:cNvSpPr txBox="1"/>
            <p:nvPr/>
          </p:nvSpPr>
          <p:spPr>
            <a:xfrm>
              <a:off x="225458" y="3722447"/>
              <a:ext cx="942679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FREE LIST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F9D46D2-A411-4A0F-B602-B5C43D737410}"/>
                </a:ext>
              </a:extLst>
            </p:cNvPr>
            <p:cNvSpPr/>
            <p:nvPr/>
          </p:nvSpPr>
          <p:spPr>
            <a:xfrm>
              <a:off x="2243580" y="4487455"/>
              <a:ext cx="1376313" cy="73529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highlight>
                    <a:srgbClr val="00FF00"/>
                  </a:highlight>
                </a:rPr>
                <a:t>B4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B6A9333-7BE9-4A32-867C-51FC861629ED}"/>
                </a:ext>
              </a:extLst>
            </p:cNvPr>
            <p:cNvSpPr/>
            <p:nvPr/>
          </p:nvSpPr>
          <p:spPr>
            <a:xfrm>
              <a:off x="4119513" y="4487455"/>
              <a:ext cx="1376313" cy="7352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B2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D3A1017-82B5-49D8-BF58-9B8716E2A492}"/>
                </a:ext>
              </a:extLst>
            </p:cNvPr>
            <p:cNvSpPr/>
            <p:nvPr/>
          </p:nvSpPr>
          <p:spPr>
            <a:xfrm>
              <a:off x="5995446" y="4487455"/>
              <a:ext cx="1376313" cy="7352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B6</a:t>
              </a:r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8C38F87A-9DD7-4DBC-8335-D97E0E2881A3}"/>
                </a:ext>
              </a:extLst>
            </p:cNvPr>
            <p:cNvSpPr/>
            <p:nvPr/>
          </p:nvSpPr>
          <p:spPr>
            <a:xfrm>
              <a:off x="3556262" y="4666268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C96A1A32-5200-4968-BCFB-DD32AD81EA91}"/>
                </a:ext>
              </a:extLst>
            </p:cNvPr>
            <p:cNvSpPr/>
            <p:nvPr/>
          </p:nvSpPr>
          <p:spPr>
            <a:xfrm>
              <a:off x="5400773" y="4644272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9CEE1AC-07F7-4D27-AAAF-0D5315E21A12}"/>
                </a:ext>
              </a:extLst>
            </p:cNvPr>
            <p:cNvSpPr txBox="1"/>
            <p:nvPr/>
          </p:nvSpPr>
          <p:spPr>
            <a:xfrm>
              <a:off x="8053508" y="4579178"/>
              <a:ext cx="735290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NULL</a:t>
              </a:r>
            </a:p>
          </p:txBody>
        </p:sp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613944B4-8970-4C38-9DE8-211BBC5F51F5}"/>
                </a:ext>
              </a:extLst>
            </p:cNvPr>
            <p:cNvSpPr/>
            <p:nvPr/>
          </p:nvSpPr>
          <p:spPr>
            <a:xfrm rot="10800000">
              <a:off x="5409414" y="4942491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76042F17-3E80-46C8-8F63-63E01F282542}"/>
                </a:ext>
              </a:extLst>
            </p:cNvPr>
            <p:cNvSpPr/>
            <p:nvPr/>
          </p:nvSpPr>
          <p:spPr>
            <a:xfrm rot="10800000">
              <a:off x="3533481" y="4986483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F4260BC4-C600-4944-AD0F-495ED620581C}"/>
                </a:ext>
              </a:extLst>
            </p:cNvPr>
            <p:cNvSpPr/>
            <p:nvPr/>
          </p:nvSpPr>
          <p:spPr>
            <a:xfrm rot="10800000">
              <a:off x="1838227" y="4801089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44D1AE3-1174-4A13-AE1E-716143871B8A}"/>
                </a:ext>
              </a:extLst>
            </p:cNvPr>
            <p:cNvSpPr txBox="1"/>
            <p:nvPr/>
          </p:nvSpPr>
          <p:spPr>
            <a:xfrm>
              <a:off x="1044018" y="4714562"/>
              <a:ext cx="735290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NULL</a:t>
              </a:r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5A560C09-E259-4F97-9097-90E935219AAA}"/>
                </a:ext>
              </a:extLst>
            </p:cNvPr>
            <p:cNvSpPr/>
            <p:nvPr/>
          </p:nvSpPr>
          <p:spPr>
            <a:xfrm>
              <a:off x="7245284" y="4676287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D883BA9C-A76C-4039-8268-C256F6E6D6F4}"/>
              </a:ext>
            </a:extLst>
          </p:cNvPr>
          <p:cNvSpPr txBox="1"/>
          <p:nvPr/>
        </p:nvSpPr>
        <p:spPr>
          <a:xfrm>
            <a:off x="1578802" y="6008316"/>
            <a:ext cx="1696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free_list_head</a:t>
            </a:r>
            <a:endParaRPr lang="en-US" dirty="0"/>
          </a:p>
          <a:p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46D5062-9066-4A63-80B6-A095C778B3D0}"/>
              </a:ext>
            </a:extLst>
          </p:cNvPr>
          <p:cNvCxnSpPr>
            <a:cxnSpLocks/>
          </p:cNvCxnSpPr>
          <p:nvPr/>
        </p:nvCxnSpPr>
        <p:spPr>
          <a:xfrm flipV="1">
            <a:off x="2300200" y="5740496"/>
            <a:ext cx="1150071" cy="267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984C950-C8CF-458E-BA51-2AA40B6FBD44}"/>
              </a:ext>
            </a:extLst>
          </p:cNvPr>
          <p:cNvSpPr txBox="1"/>
          <p:nvPr/>
        </p:nvSpPr>
        <p:spPr>
          <a:xfrm>
            <a:off x="3713571" y="380022"/>
            <a:ext cx="5089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Freeing A Block (Case 1)</a:t>
            </a:r>
          </a:p>
        </p:txBody>
      </p:sp>
      <p:pic>
        <p:nvPicPr>
          <p:cNvPr id="28" name="Picture 27" descr="Shape, rectangle&#10;&#10;Description automatically generated">
            <a:extLst>
              <a:ext uri="{FF2B5EF4-FFF2-40B4-BE49-F238E27FC236}">
                <a16:creationId xmlns:a16="http://schemas.microsoft.com/office/drawing/2014/main" id="{EF622F76-1593-4131-95C1-0D35D9CBFA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467" y="474567"/>
            <a:ext cx="3421677" cy="4572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F8A9B21-7FB7-4D9A-B832-E92E7CCC4CA4}"/>
              </a:ext>
            </a:extLst>
          </p:cNvPr>
          <p:cNvSpPr txBox="1"/>
          <p:nvPr/>
        </p:nvSpPr>
        <p:spPr>
          <a:xfrm>
            <a:off x="8119620" y="3912124"/>
            <a:ext cx="335280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Insert Block 4 to the Free List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731BEB-F1FC-441C-9551-B138CD41C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26</a:t>
            </a:fld>
            <a:endParaRPr lang="en-US"/>
          </a:p>
        </p:txBody>
      </p:sp>
      <p:sp>
        <p:nvSpPr>
          <p:cNvPr id="31" name="Footer Placeholder 8">
            <a:extLst>
              <a:ext uri="{FF2B5EF4-FFF2-40B4-BE49-F238E27FC236}">
                <a16:creationId xmlns:a16="http://schemas.microsoft.com/office/drawing/2014/main" id="{CC14BAE9-340E-473D-A33D-5D3918530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Dr Petrucci's Slides - "Dynamic Memory Allocation"</a:t>
            </a:r>
          </a:p>
        </p:txBody>
      </p:sp>
    </p:spTree>
    <p:extLst>
      <p:ext uri="{BB962C8B-B14F-4D97-AF65-F5344CB8AC3E}">
        <p14:creationId xmlns:p14="http://schemas.microsoft.com/office/powerpoint/2010/main" val="161577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2A1206-1633-4AA4-B0B1-A80E5CD6E6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8025365"/>
              </p:ext>
            </p:extLst>
          </p:nvPr>
        </p:nvGraphicFramePr>
        <p:xfrm>
          <a:off x="1011810" y="2479249"/>
          <a:ext cx="10492819" cy="3770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0747">
                  <a:extLst>
                    <a:ext uri="{9D8B030D-6E8A-4147-A177-3AD203B41FA5}">
                      <a16:colId xmlns:a16="http://schemas.microsoft.com/office/drawing/2014/main" val="3105362780"/>
                    </a:ext>
                  </a:extLst>
                </a:gridCol>
                <a:gridCol w="1112592">
                  <a:extLst>
                    <a:ext uri="{9D8B030D-6E8A-4147-A177-3AD203B41FA5}">
                      <a16:colId xmlns:a16="http://schemas.microsoft.com/office/drawing/2014/main" val="1564977145"/>
                    </a:ext>
                  </a:extLst>
                </a:gridCol>
                <a:gridCol w="931232">
                  <a:extLst>
                    <a:ext uri="{9D8B030D-6E8A-4147-A177-3AD203B41FA5}">
                      <a16:colId xmlns:a16="http://schemas.microsoft.com/office/drawing/2014/main" val="712589989"/>
                    </a:ext>
                  </a:extLst>
                </a:gridCol>
                <a:gridCol w="1232236">
                  <a:extLst>
                    <a:ext uri="{9D8B030D-6E8A-4147-A177-3AD203B41FA5}">
                      <a16:colId xmlns:a16="http://schemas.microsoft.com/office/drawing/2014/main" val="3420695083"/>
                    </a:ext>
                  </a:extLst>
                </a:gridCol>
                <a:gridCol w="2041185">
                  <a:extLst>
                    <a:ext uri="{9D8B030D-6E8A-4147-A177-3AD203B41FA5}">
                      <a16:colId xmlns:a16="http://schemas.microsoft.com/office/drawing/2014/main" val="384189860"/>
                    </a:ext>
                  </a:extLst>
                </a:gridCol>
                <a:gridCol w="1087221">
                  <a:extLst>
                    <a:ext uri="{9D8B030D-6E8A-4147-A177-3AD203B41FA5}">
                      <a16:colId xmlns:a16="http://schemas.microsoft.com/office/drawing/2014/main" val="367663225"/>
                    </a:ext>
                  </a:extLst>
                </a:gridCol>
                <a:gridCol w="1165869">
                  <a:extLst>
                    <a:ext uri="{9D8B030D-6E8A-4147-A177-3AD203B41FA5}">
                      <a16:colId xmlns:a16="http://schemas.microsoft.com/office/drawing/2014/main" val="229690265"/>
                    </a:ext>
                  </a:extLst>
                </a:gridCol>
                <a:gridCol w="1718994">
                  <a:extLst>
                    <a:ext uri="{9D8B030D-6E8A-4147-A177-3AD203B41FA5}">
                      <a16:colId xmlns:a16="http://schemas.microsoft.com/office/drawing/2014/main" val="1535447390"/>
                    </a:ext>
                  </a:extLst>
                </a:gridCol>
                <a:gridCol w="612743">
                  <a:extLst>
                    <a:ext uri="{9D8B030D-6E8A-4147-A177-3AD203B41FA5}">
                      <a16:colId xmlns:a16="http://schemas.microsoft.com/office/drawing/2014/main" val="2615812200"/>
                    </a:ext>
                  </a:extLst>
                </a:gridCol>
              </a:tblGrid>
              <a:tr h="377091">
                <a:tc>
                  <a:txBody>
                    <a:bodyPr/>
                    <a:lstStyle/>
                    <a:p>
                      <a:r>
                        <a:rPr lang="en-US" dirty="0"/>
                        <a:t>0|1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B4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B6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0|1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51733"/>
                  </a:ext>
                </a:extLst>
              </a:tr>
            </a:tbl>
          </a:graphicData>
        </a:graphic>
      </p:graphicFrame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4E9B28B-F22A-43F5-95A1-75AE81E0C513}"/>
              </a:ext>
            </a:extLst>
          </p:cNvPr>
          <p:cNvCxnSpPr/>
          <p:nvPr/>
        </p:nvCxnSpPr>
        <p:spPr>
          <a:xfrm>
            <a:off x="2743200" y="2347274"/>
            <a:ext cx="8766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D3AC71A-9DE0-41AA-8C7F-FF0C291259F4}"/>
              </a:ext>
            </a:extLst>
          </p:cNvPr>
          <p:cNvSpPr txBox="1"/>
          <p:nvPr/>
        </p:nvSpPr>
        <p:spPr>
          <a:xfrm>
            <a:off x="2681925" y="1941134"/>
            <a:ext cx="99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 Bytes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656AD2C-1DF2-42A8-A23E-CF3FAA55E303}"/>
              </a:ext>
            </a:extLst>
          </p:cNvPr>
          <p:cNvCxnSpPr>
            <a:cxnSpLocks/>
          </p:cNvCxnSpPr>
          <p:nvPr/>
        </p:nvCxnSpPr>
        <p:spPr>
          <a:xfrm>
            <a:off x="4884656" y="2348663"/>
            <a:ext cx="20208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5B623AF-45D9-4ADF-9E75-EF6AFD1413D0}"/>
              </a:ext>
            </a:extLst>
          </p:cNvPr>
          <p:cNvSpPr txBox="1"/>
          <p:nvPr/>
        </p:nvSpPr>
        <p:spPr>
          <a:xfrm>
            <a:off x="5495824" y="1943403"/>
            <a:ext cx="9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96 Bytes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407D864-6E53-4FF2-B8C8-A19BC8F3AB97}"/>
              </a:ext>
            </a:extLst>
          </p:cNvPr>
          <p:cNvCxnSpPr>
            <a:cxnSpLocks/>
          </p:cNvCxnSpPr>
          <p:nvPr/>
        </p:nvCxnSpPr>
        <p:spPr>
          <a:xfrm>
            <a:off x="6891780" y="2348535"/>
            <a:ext cx="111079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F00E6AC-C5C1-4C27-B9BC-8C0B1EF067DB}"/>
              </a:ext>
            </a:extLst>
          </p:cNvPr>
          <p:cNvSpPr txBox="1"/>
          <p:nvPr/>
        </p:nvSpPr>
        <p:spPr>
          <a:xfrm>
            <a:off x="7003327" y="1933459"/>
            <a:ext cx="9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64 Bytes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FFF4A96-7179-4A07-B92D-ABD678244D77}"/>
              </a:ext>
            </a:extLst>
          </p:cNvPr>
          <p:cNvCxnSpPr>
            <a:cxnSpLocks/>
          </p:cNvCxnSpPr>
          <p:nvPr/>
        </p:nvCxnSpPr>
        <p:spPr>
          <a:xfrm>
            <a:off x="9180136" y="2328076"/>
            <a:ext cx="175338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45552DE-770F-45BF-9E9F-02CD6F619096}"/>
              </a:ext>
            </a:extLst>
          </p:cNvPr>
          <p:cNvSpPr txBox="1"/>
          <p:nvPr/>
        </p:nvSpPr>
        <p:spPr>
          <a:xfrm>
            <a:off x="9510075" y="1941134"/>
            <a:ext cx="9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80 Bytes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F3C55C-0E78-4343-B3AF-5172960BAAC4}"/>
              </a:ext>
            </a:extLst>
          </p:cNvPr>
          <p:cNvSpPr txBox="1"/>
          <p:nvPr/>
        </p:nvSpPr>
        <p:spPr>
          <a:xfrm>
            <a:off x="1011810" y="1484141"/>
            <a:ext cx="1369245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Free Block 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EE68A2-765B-4486-9A29-829DD9E425D7}"/>
              </a:ext>
            </a:extLst>
          </p:cNvPr>
          <p:cNvSpPr txBox="1"/>
          <p:nvPr/>
        </p:nvSpPr>
        <p:spPr>
          <a:xfrm>
            <a:off x="3790753" y="360171"/>
            <a:ext cx="5389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Freeing A Block (Case 2)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EE73658-FDC9-49F6-9994-5CE0BE84255E}"/>
              </a:ext>
            </a:extLst>
          </p:cNvPr>
          <p:cNvGrpSpPr/>
          <p:nvPr/>
        </p:nvGrpSpPr>
        <p:grpSpPr>
          <a:xfrm>
            <a:off x="1846088" y="3817311"/>
            <a:ext cx="8663230" cy="1500299"/>
            <a:chOff x="225458" y="3722447"/>
            <a:chExt cx="8663230" cy="150029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E7FB269-F79E-4734-9D4D-158CBC064378}"/>
                </a:ext>
              </a:extLst>
            </p:cNvPr>
            <p:cNvSpPr txBox="1"/>
            <p:nvPr/>
          </p:nvSpPr>
          <p:spPr>
            <a:xfrm>
              <a:off x="225458" y="3722447"/>
              <a:ext cx="942679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FREE LIST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7F6E9D-FD61-41CC-9E8A-54B3710C3A4C}"/>
                </a:ext>
              </a:extLst>
            </p:cNvPr>
            <p:cNvSpPr/>
            <p:nvPr/>
          </p:nvSpPr>
          <p:spPr>
            <a:xfrm>
              <a:off x="2243580" y="4487455"/>
              <a:ext cx="1376313" cy="7352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B2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8575F4C-8560-49E4-92B3-0908DF152E4C}"/>
                </a:ext>
              </a:extLst>
            </p:cNvPr>
            <p:cNvSpPr/>
            <p:nvPr/>
          </p:nvSpPr>
          <p:spPr>
            <a:xfrm>
              <a:off x="4119513" y="4487455"/>
              <a:ext cx="1376313" cy="7352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B5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2557520-889A-4D23-817B-FD31320BD780}"/>
                </a:ext>
              </a:extLst>
            </p:cNvPr>
            <p:cNvSpPr/>
            <p:nvPr/>
          </p:nvSpPr>
          <p:spPr>
            <a:xfrm>
              <a:off x="5995446" y="4487455"/>
              <a:ext cx="1376313" cy="7352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B7</a:t>
              </a:r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399F57DE-95D9-4AB1-B193-9456282DDCA0}"/>
                </a:ext>
              </a:extLst>
            </p:cNvPr>
            <p:cNvSpPr/>
            <p:nvPr/>
          </p:nvSpPr>
          <p:spPr>
            <a:xfrm>
              <a:off x="3556262" y="4666268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9BDA8C1C-EC4E-43F4-A441-88BA417D9C1A}"/>
                </a:ext>
              </a:extLst>
            </p:cNvPr>
            <p:cNvSpPr/>
            <p:nvPr/>
          </p:nvSpPr>
          <p:spPr>
            <a:xfrm>
              <a:off x="5400773" y="4644272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9984A2C5-E49A-4DF8-B1DB-2FBD001AD6E2}"/>
                </a:ext>
              </a:extLst>
            </p:cNvPr>
            <p:cNvSpPr/>
            <p:nvPr/>
          </p:nvSpPr>
          <p:spPr>
            <a:xfrm>
              <a:off x="7245284" y="4676287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88B4BC-9B48-464F-9078-DA1749EC1230}"/>
                </a:ext>
              </a:extLst>
            </p:cNvPr>
            <p:cNvSpPr txBox="1"/>
            <p:nvPr/>
          </p:nvSpPr>
          <p:spPr>
            <a:xfrm>
              <a:off x="8153398" y="4623004"/>
              <a:ext cx="735290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NULL</a:t>
              </a:r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4AF80BAA-0A3F-42EF-B742-D805707D99F8}"/>
                </a:ext>
              </a:extLst>
            </p:cNvPr>
            <p:cNvSpPr/>
            <p:nvPr/>
          </p:nvSpPr>
          <p:spPr>
            <a:xfrm rot="10800000">
              <a:off x="5409414" y="4942491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5A6EB255-C4DB-4731-AD72-6BFAAB592B4C}"/>
                </a:ext>
              </a:extLst>
            </p:cNvPr>
            <p:cNvSpPr/>
            <p:nvPr/>
          </p:nvSpPr>
          <p:spPr>
            <a:xfrm rot="10800000">
              <a:off x="3533481" y="4986483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1ED2808F-D633-4EB5-B50E-15FFF4BCB63F}"/>
                </a:ext>
              </a:extLst>
            </p:cNvPr>
            <p:cNvSpPr/>
            <p:nvPr/>
          </p:nvSpPr>
          <p:spPr>
            <a:xfrm rot="10800000">
              <a:off x="1838227" y="4801089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1B38971-8694-47FE-9A32-9CE5376BF2AA}"/>
                </a:ext>
              </a:extLst>
            </p:cNvPr>
            <p:cNvSpPr txBox="1"/>
            <p:nvPr/>
          </p:nvSpPr>
          <p:spPr>
            <a:xfrm>
              <a:off x="1044018" y="4714562"/>
              <a:ext cx="735290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NULL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416F045D-C594-47C6-8C17-69ADED0C34F3}"/>
              </a:ext>
            </a:extLst>
          </p:cNvPr>
          <p:cNvSpPr txBox="1"/>
          <p:nvPr/>
        </p:nvSpPr>
        <p:spPr>
          <a:xfrm>
            <a:off x="2000449" y="5606376"/>
            <a:ext cx="2362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free_list_head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A80C50-468D-4EFF-89BE-051C18662CAA}"/>
              </a:ext>
            </a:extLst>
          </p:cNvPr>
          <p:cNvCxnSpPr>
            <a:cxnSpLocks/>
          </p:cNvCxnSpPr>
          <p:nvPr/>
        </p:nvCxnSpPr>
        <p:spPr>
          <a:xfrm flipV="1">
            <a:off x="2723566" y="5350990"/>
            <a:ext cx="1150071" cy="267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F0F19D-FE9F-4A1F-AA9E-E92E37C602FC}"/>
              </a:ext>
            </a:extLst>
          </p:cNvPr>
          <p:cNvGrpSpPr/>
          <p:nvPr/>
        </p:nvGrpSpPr>
        <p:grpSpPr>
          <a:xfrm>
            <a:off x="5740143" y="4194928"/>
            <a:ext cx="1461935" cy="1682280"/>
            <a:chOff x="5740143" y="4194928"/>
            <a:chExt cx="1461935" cy="168228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E51B53C-CD9E-48D5-82A2-1B5251636BB1}"/>
                </a:ext>
              </a:extLst>
            </p:cNvPr>
            <p:cNvCxnSpPr/>
            <p:nvPr/>
          </p:nvCxnSpPr>
          <p:spPr>
            <a:xfrm flipH="1">
              <a:off x="5849338" y="4194928"/>
              <a:ext cx="1267118" cy="168228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E87D19D-C7D4-4B11-864A-9DDB2ADF81E2}"/>
                </a:ext>
              </a:extLst>
            </p:cNvPr>
            <p:cNvCxnSpPr>
              <a:cxnSpLocks/>
            </p:cNvCxnSpPr>
            <p:nvPr/>
          </p:nvCxnSpPr>
          <p:spPr>
            <a:xfrm>
              <a:off x="5740143" y="4194928"/>
              <a:ext cx="1461935" cy="168228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 descr="Shape, rectangle&#10;&#10;Description automatically generated">
            <a:extLst>
              <a:ext uri="{FF2B5EF4-FFF2-40B4-BE49-F238E27FC236}">
                <a16:creationId xmlns:a16="http://schemas.microsoft.com/office/drawing/2014/main" id="{7CB335B4-D8DF-4FF7-B56E-ADFADB5A8B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219" y="478904"/>
            <a:ext cx="3326086" cy="51058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B56FFD8-B84F-44FA-842E-2DEAF2E03712}"/>
              </a:ext>
            </a:extLst>
          </p:cNvPr>
          <p:cNvSpPr txBox="1"/>
          <p:nvPr/>
        </p:nvSpPr>
        <p:spPr>
          <a:xfrm>
            <a:off x="7315591" y="3549667"/>
            <a:ext cx="43889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Step 1:</a:t>
            </a:r>
            <a:r>
              <a:rPr lang="en-US" dirty="0"/>
              <a:t> Remove Block 5 from the Free List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E64A33-BD39-44E3-AD4C-961AB0713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27</a:t>
            </a:fld>
            <a:endParaRPr lang="en-US"/>
          </a:p>
        </p:txBody>
      </p:sp>
      <p:sp>
        <p:nvSpPr>
          <p:cNvPr id="35" name="Footer Placeholder 8">
            <a:extLst>
              <a:ext uri="{FF2B5EF4-FFF2-40B4-BE49-F238E27FC236}">
                <a16:creationId xmlns:a16="http://schemas.microsoft.com/office/drawing/2014/main" id="{24B824AE-E1D6-4FB0-AE33-BF951ABB2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Dr Petrucci's Slides - "Dynamic Memory Allocation"</a:t>
            </a:r>
          </a:p>
        </p:txBody>
      </p:sp>
    </p:spTree>
    <p:extLst>
      <p:ext uri="{BB962C8B-B14F-4D97-AF65-F5344CB8AC3E}">
        <p14:creationId xmlns:p14="http://schemas.microsoft.com/office/powerpoint/2010/main" val="6450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2A1206-1633-4AA4-B0B1-A80E5CD6E6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1067650"/>
              </p:ext>
            </p:extLst>
          </p:nvPr>
        </p:nvGraphicFramePr>
        <p:xfrm>
          <a:off x="1011810" y="2479249"/>
          <a:ext cx="10492819" cy="3770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0747">
                  <a:extLst>
                    <a:ext uri="{9D8B030D-6E8A-4147-A177-3AD203B41FA5}">
                      <a16:colId xmlns:a16="http://schemas.microsoft.com/office/drawing/2014/main" val="3105362780"/>
                    </a:ext>
                  </a:extLst>
                </a:gridCol>
                <a:gridCol w="1112592">
                  <a:extLst>
                    <a:ext uri="{9D8B030D-6E8A-4147-A177-3AD203B41FA5}">
                      <a16:colId xmlns:a16="http://schemas.microsoft.com/office/drawing/2014/main" val="1564977145"/>
                    </a:ext>
                  </a:extLst>
                </a:gridCol>
                <a:gridCol w="931232">
                  <a:extLst>
                    <a:ext uri="{9D8B030D-6E8A-4147-A177-3AD203B41FA5}">
                      <a16:colId xmlns:a16="http://schemas.microsoft.com/office/drawing/2014/main" val="712589989"/>
                    </a:ext>
                  </a:extLst>
                </a:gridCol>
                <a:gridCol w="1232236">
                  <a:extLst>
                    <a:ext uri="{9D8B030D-6E8A-4147-A177-3AD203B41FA5}">
                      <a16:colId xmlns:a16="http://schemas.microsoft.com/office/drawing/2014/main" val="3420695083"/>
                    </a:ext>
                  </a:extLst>
                </a:gridCol>
                <a:gridCol w="3128406">
                  <a:extLst>
                    <a:ext uri="{9D8B030D-6E8A-4147-A177-3AD203B41FA5}">
                      <a16:colId xmlns:a16="http://schemas.microsoft.com/office/drawing/2014/main" val="384189860"/>
                    </a:ext>
                  </a:extLst>
                </a:gridCol>
                <a:gridCol w="1165869">
                  <a:extLst>
                    <a:ext uri="{9D8B030D-6E8A-4147-A177-3AD203B41FA5}">
                      <a16:colId xmlns:a16="http://schemas.microsoft.com/office/drawing/2014/main" val="229690265"/>
                    </a:ext>
                  </a:extLst>
                </a:gridCol>
                <a:gridCol w="1718994">
                  <a:extLst>
                    <a:ext uri="{9D8B030D-6E8A-4147-A177-3AD203B41FA5}">
                      <a16:colId xmlns:a16="http://schemas.microsoft.com/office/drawing/2014/main" val="1535447390"/>
                    </a:ext>
                  </a:extLst>
                </a:gridCol>
                <a:gridCol w="612743">
                  <a:extLst>
                    <a:ext uri="{9D8B030D-6E8A-4147-A177-3AD203B41FA5}">
                      <a16:colId xmlns:a16="http://schemas.microsoft.com/office/drawing/2014/main" val="2615812200"/>
                    </a:ext>
                  </a:extLst>
                </a:gridCol>
              </a:tblGrid>
              <a:tr h="377091">
                <a:tc>
                  <a:txBody>
                    <a:bodyPr/>
                    <a:lstStyle/>
                    <a:p>
                      <a:r>
                        <a:rPr lang="en-US" dirty="0"/>
                        <a:t>0|1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B4_5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B6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0|1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51733"/>
                  </a:ext>
                </a:extLst>
              </a:tr>
            </a:tbl>
          </a:graphicData>
        </a:graphic>
      </p:graphicFrame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4E9B28B-F22A-43F5-95A1-75AE81E0C513}"/>
              </a:ext>
            </a:extLst>
          </p:cNvPr>
          <p:cNvCxnSpPr/>
          <p:nvPr/>
        </p:nvCxnSpPr>
        <p:spPr>
          <a:xfrm>
            <a:off x="2743200" y="2347274"/>
            <a:ext cx="8766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D3AC71A-9DE0-41AA-8C7F-FF0C291259F4}"/>
              </a:ext>
            </a:extLst>
          </p:cNvPr>
          <p:cNvSpPr txBox="1"/>
          <p:nvPr/>
        </p:nvSpPr>
        <p:spPr>
          <a:xfrm>
            <a:off x="2681925" y="1941134"/>
            <a:ext cx="99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 Bytes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656AD2C-1DF2-42A8-A23E-CF3FAA55E303}"/>
              </a:ext>
            </a:extLst>
          </p:cNvPr>
          <p:cNvCxnSpPr>
            <a:cxnSpLocks/>
          </p:cNvCxnSpPr>
          <p:nvPr/>
        </p:nvCxnSpPr>
        <p:spPr>
          <a:xfrm>
            <a:off x="4884656" y="2348663"/>
            <a:ext cx="312812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5B623AF-45D9-4ADF-9E75-EF6AFD1413D0}"/>
              </a:ext>
            </a:extLst>
          </p:cNvPr>
          <p:cNvSpPr txBox="1"/>
          <p:nvPr/>
        </p:nvSpPr>
        <p:spPr>
          <a:xfrm>
            <a:off x="6117213" y="1939103"/>
            <a:ext cx="1141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160 Bytes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FFF4A96-7179-4A07-B92D-ABD678244D77}"/>
              </a:ext>
            </a:extLst>
          </p:cNvPr>
          <p:cNvCxnSpPr>
            <a:cxnSpLocks/>
          </p:cNvCxnSpPr>
          <p:nvPr/>
        </p:nvCxnSpPr>
        <p:spPr>
          <a:xfrm>
            <a:off x="9180136" y="2328076"/>
            <a:ext cx="175338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45552DE-770F-45BF-9E9F-02CD6F619096}"/>
              </a:ext>
            </a:extLst>
          </p:cNvPr>
          <p:cNvSpPr txBox="1"/>
          <p:nvPr/>
        </p:nvSpPr>
        <p:spPr>
          <a:xfrm>
            <a:off x="9510075" y="1941134"/>
            <a:ext cx="9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80 Bytes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F3C55C-0E78-4343-B3AF-5172960BAAC4}"/>
              </a:ext>
            </a:extLst>
          </p:cNvPr>
          <p:cNvSpPr txBox="1"/>
          <p:nvPr/>
        </p:nvSpPr>
        <p:spPr>
          <a:xfrm>
            <a:off x="1011810" y="1484141"/>
            <a:ext cx="1369245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Free Block 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EE68A2-765B-4486-9A29-829DD9E425D7}"/>
              </a:ext>
            </a:extLst>
          </p:cNvPr>
          <p:cNvSpPr txBox="1"/>
          <p:nvPr/>
        </p:nvSpPr>
        <p:spPr>
          <a:xfrm>
            <a:off x="3790753" y="360171"/>
            <a:ext cx="5389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Freeing A Block (Case 2)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6F045D-C594-47C6-8C17-69ADED0C34F3}"/>
              </a:ext>
            </a:extLst>
          </p:cNvPr>
          <p:cNvSpPr txBox="1"/>
          <p:nvPr/>
        </p:nvSpPr>
        <p:spPr>
          <a:xfrm>
            <a:off x="2016953" y="5609278"/>
            <a:ext cx="1805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free_list_head</a:t>
            </a:r>
            <a:endParaRPr lang="en-US" dirty="0"/>
          </a:p>
          <a:p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A80C50-468D-4EFF-89BE-051C18662CAA}"/>
              </a:ext>
            </a:extLst>
          </p:cNvPr>
          <p:cNvCxnSpPr>
            <a:cxnSpLocks/>
          </p:cNvCxnSpPr>
          <p:nvPr/>
        </p:nvCxnSpPr>
        <p:spPr>
          <a:xfrm flipV="1">
            <a:off x="2723566" y="5350990"/>
            <a:ext cx="1150071" cy="267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DF90F50-8F87-40D4-B6E8-CDDBC4D2B970}"/>
              </a:ext>
            </a:extLst>
          </p:cNvPr>
          <p:cNvGrpSpPr/>
          <p:nvPr/>
        </p:nvGrpSpPr>
        <p:grpSpPr>
          <a:xfrm>
            <a:off x="1846088" y="3817311"/>
            <a:ext cx="8663230" cy="1500299"/>
            <a:chOff x="225458" y="3722447"/>
            <a:chExt cx="8663230" cy="150029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BEA7EEF-045F-4D8D-BDC1-DA687EA198F1}"/>
                </a:ext>
              </a:extLst>
            </p:cNvPr>
            <p:cNvSpPr txBox="1"/>
            <p:nvPr/>
          </p:nvSpPr>
          <p:spPr>
            <a:xfrm>
              <a:off x="225458" y="3722447"/>
              <a:ext cx="942679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FREE LIST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5C370B6-A4EF-4F7E-9AA4-5F1FED73814B}"/>
                </a:ext>
              </a:extLst>
            </p:cNvPr>
            <p:cNvSpPr/>
            <p:nvPr/>
          </p:nvSpPr>
          <p:spPr>
            <a:xfrm>
              <a:off x="2243580" y="4487455"/>
              <a:ext cx="1376313" cy="7352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highlight>
                    <a:srgbClr val="00FF00"/>
                  </a:highlight>
                </a:rPr>
                <a:t>B4_5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67D18CF-D42F-45B5-8617-9A88002646AD}"/>
                </a:ext>
              </a:extLst>
            </p:cNvPr>
            <p:cNvSpPr/>
            <p:nvPr/>
          </p:nvSpPr>
          <p:spPr>
            <a:xfrm>
              <a:off x="4119513" y="4487455"/>
              <a:ext cx="1376313" cy="7352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B2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1FA7BA1-38F6-4103-9A08-C765EA18646D}"/>
                </a:ext>
              </a:extLst>
            </p:cNvPr>
            <p:cNvSpPr/>
            <p:nvPr/>
          </p:nvSpPr>
          <p:spPr>
            <a:xfrm>
              <a:off x="5995446" y="4487455"/>
              <a:ext cx="1376313" cy="7352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B7</a:t>
              </a:r>
            </a:p>
          </p:txBody>
        </p:sp>
        <p:sp>
          <p:nvSpPr>
            <p:cNvPr id="34" name="Arrow: Right 33">
              <a:extLst>
                <a:ext uri="{FF2B5EF4-FFF2-40B4-BE49-F238E27FC236}">
                  <a16:creationId xmlns:a16="http://schemas.microsoft.com/office/drawing/2014/main" id="{F9B63603-D9E4-49C7-9785-6CFECAF6718E}"/>
                </a:ext>
              </a:extLst>
            </p:cNvPr>
            <p:cNvSpPr/>
            <p:nvPr/>
          </p:nvSpPr>
          <p:spPr>
            <a:xfrm>
              <a:off x="3556262" y="4666268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E839D64F-EEC4-4F3B-BDF3-42D7ADCE0E88}"/>
                </a:ext>
              </a:extLst>
            </p:cNvPr>
            <p:cNvSpPr/>
            <p:nvPr/>
          </p:nvSpPr>
          <p:spPr>
            <a:xfrm>
              <a:off x="5400773" y="4644272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611B2B90-5F35-4F03-912C-12EB1BD00966}"/>
                </a:ext>
              </a:extLst>
            </p:cNvPr>
            <p:cNvSpPr/>
            <p:nvPr/>
          </p:nvSpPr>
          <p:spPr>
            <a:xfrm>
              <a:off x="7245284" y="4676287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05AF6B1-8B7A-4DD6-A01C-1BA5F492C994}"/>
                </a:ext>
              </a:extLst>
            </p:cNvPr>
            <p:cNvSpPr txBox="1"/>
            <p:nvPr/>
          </p:nvSpPr>
          <p:spPr>
            <a:xfrm>
              <a:off x="8153398" y="4623004"/>
              <a:ext cx="735290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NULL</a:t>
              </a:r>
            </a:p>
          </p:txBody>
        </p: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F22CBAB4-9C5A-4427-B1AB-430C25FE9077}"/>
                </a:ext>
              </a:extLst>
            </p:cNvPr>
            <p:cNvSpPr/>
            <p:nvPr/>
          </p:nvSpPr>
          <p:spPr>
            <a:xfrm rot="10800000">
              <a:off x="5409414" y="4942491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Arrow: Right 42">
              <a:extLst>
                <a:ext uri="{FF2B5EF4-FFF2-40B4-BE49-F238E27FC236}">
                  <a16:creationId xmlns:a16="http://schemas.microsoft.com/office/drawing/2014/main" id="{215D8296-8AB2-4B7B-BD85-C9627355565F}"/>
                </a:ext>
              </a:extLst>
            </p:cNvPr>
            <p:cNvSpPr/>
            <p:nvPr/>
          </p:nvSpPr>
          <p:spPr>
            <a:xfrm rot="10800000">
              <a:off x="3533481" y="4986483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Arrow: Right 43">
              <a:extLst>
                <a:ext uri="{FF2B5EF4-FFF2-40B4-BE49-F238E27FC236}">
                  <a16:creationId xmlns:a16="http://schemas.microsoft.com/office/drawing/2014/main" id="{FB30C9AA-1416-4D33-AB58-B8F3AE390507}"/>
                </a:ext>
              </a:extLst>
            </p:cNvPr>
            <p:cNvSpPr/>
            <p:nvPr/>
          </p:nvSpPr>
          <p:spPr>
            <a:xfrm rot="10800000">
              <a:off x="1838227" y="4801089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B442756-5873-45CD-A15E-CD5A7527EC2F}"/>
                </a:ext>
              </a:extLst>
            </p:cNvPr>
            <p:cNvSpPr txBox="1"/>
            <p:nvPr/>
          </p:nvSpPr>
          <p:spPr>
            <a:xfrm>
              <a:off x="1044018" y="4714562"/>
              <a:ext cx="735290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NULL</a:t>
              </a:r>
            </a:p>
          </p:txBody>
        </p:sp>
      </p:grpSp>
      <p:pic>
        <p:nvPicPr>
          <p:cNvPr id="26" name="Picture 25" descr="Shape, rectangle&#10;&#10;Description automatically generated">
            <a:extLst>
              <a:ext uri="{FF2B5EF4-FFF2-40B4-BE49-F238E27FC236}">
                <a16:creationId xmlns:a16="http://schemas.microsoft.com/office/drawing/2014/main" id="{9F1E3B27-3C3C-4520-B352-4B1F378F3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219" y="360171"/>
            <a:ext cx="3326086" cy="51058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600907B-7521-4D25-989A-E2C53C75EDCC}"/>
              </a:ext>
            </a:extLst>
          </p:cNvPr>
          <p:cNvSpPr txBox="1"/>
          <p:nvPr/>
        </p:nvSpPr>
        <p:spPr>
          <a:xfrm>
            <a:off x="7315591" y="3549667"/>
            <a:ext cx="43889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Step 2:</a:t>
            </a:r>
            <a:r>
              <a:rPr lang="en-US" dirty="0"/>
              <a:t> Insert Block 4_5 from the Free List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286150-4ABC-4E37-BBB8-DA1D927EA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28</a:t>
            </a:fld>
            <a:endParaRPr lang="en-US"/>
          </a:p>
        </p:txBody>
      </p:sp>
      <p:sp>
        <p:nvSpPr>
          <p:cNvPr id="46" name="Footer Placeholder 8">
            <a:extLst>
              <a:ext uri="{FF2B5EF4-FFF2-40B4-BE49-F238E27FC236}">
                <a16:creationId xmlns:a16="http://schemas.microsoft.com/office/drawing/2014/main" id="{B9018144-0531-4FFA-940E-4C040507B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Dr Petrucci's Slides - "Dynamic Memory Allocation"</a:t>
            </a:r>
          </a:p>
        </p:txBody>
      </p:sp>
    </p:spTree>
    <p:extLst>
      <p:ext uri="{BB962C8B-B14F-4D97-AF65-F5344CB8AC3E}">
        <p14:creationId xmlns:p14="http://schemas.microsoft.com/office/powerpoint/2010/main" val="4259868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2A1206-1633-4AA4-B0B1-A80E5CD6E6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5414002"/>
              </p:ext>
            </p:extLst>
          </p:nvPr>
        </p:nvGraphicFramePr>
        <p:xfrm>
          <a:off x="1011810" y="2479249"/>
          <a:ext cx="10492819" cy="3770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0747">
                  <a:extLst>
                    <a:ext uri="{9D8B030D-6E8A-4147-A177-3AD203B41FA5}">
                      <a16:colId xmlns:a16="http://schemas.microsoft.com/office/drawing/2014/main" val="3105362780"/>
                    </a:ext>
                  </a:extLst>
                </a:gridCol>
                <a:gridCol w="1112592">
                  <a:extLst>
                    <a:ext uri="{9D8B030D-6E8A-4147-A177-3AD203B41FA5}">
                      <a16:colId xmlns:a16="http://schemas.microsoft.com/office/drawing/2014/main" val="1564977145"/>
                    </a:ext>
                  </a:extLst>
                </a:gridCol>
                <a:gridCol w="931232">
                  <a:extLst>
                    <a:ext uri="{9D8B030D-6E8A-4147-A177-3AD203B41FA5}">
                      <a16:colId xmlns:a16="http://schemas.microsoft.com/office/drawing/2014/main" val="712589989"/>
                    </a:ext>
                  </a:extLst>
                </a:gridCol>
                <a:gridCol w="1232236">
                  <a:extLst>
                    <a:ext uri="{9D8B030D-6E8A-4147-A177-3AD203B41FA5}">
                      <a16:colId xmlns:a16="http://schemas.microsoft.com/office/drawing/2014/main" val="3420695083"/>
                    </a:ext>
                  </a:extLst>
                </a:gridCol>
                <a:gridCol w="2041185">
                  <a:extLst>
                    <a:ext uri="{9D8B030D-6E8A-4147-A177-3AD203B41FA5}">
                      <a16:colId xmlns:a16="http://schemas.microsoft.com/office/drawing/2014/main" val="384189860"/>
                    </a:ext>
                  </a:extLst>
                </a:gridCol>
                <a:gridCol w="1087221">
                  <a:extLst>
                    <a:ext uri="{9D8B030D-6E8A-4147-A177-3AD203B41FA5}">
                      <a16:colId xmlns:a16="http://schemas.microsoft.com/office/drawing/2014/main" val="367663225"/>
                    </a:ext>
                  </a:extLst>
                </a:gridCol>
                <a:gridCol w="1165869">
                  <a:extLst>
                    <a:ext uri="{9D8B030D-6E8A-4147-A177-3AD203B41FA5}">
                      <a16:colId xmlns:a16="http://schemas.microsoft.com/office/drawing/2014/main" val="229690265"/>
                    </a:ext>
                  </a:extLst>
                </a:gridCol>
                <a:gridCol w="1718994">
                  <a:extLst>
                    <a:ext uri="{9D8B030D-6E8A-4147-A177-3AD203B41FA5}">
                      <a16:colId xmlns:a16="http://schemas.microsoft.com/office/drawing/2014/main" val="1535447390"/>
                    </a:ext>
                  </a:extLst>
                </a:gridCol>
                <a:gridCol w="612743">
                  <a:extLst>
                    <a:ext uri="{9D8B030D-6E8A-4147-A177-3AD203B41FA5}">
                      <a16:colId xmlns:a16="http://schemas.microsoft.com/office/drawing/2014/main" val="2615812200"/>
                    </a:ext>
                  </a:extLst>
                </a:gridCol>
              </a:tblGrid>
              <a:tr h="377091">
                <a:tc>
                  <a:txBody>
                    <a:bodyPr/>
                    <a:lstStyle/>
                    <a:p>
                      <a:r>
                        <a:rPr lang="en-US" dirty="0"/>
                        <a:t>0|1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B4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B5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B6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0|1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51733"/>
                  </a:ext>
                </a:extLst>
              </a:tr>
            </a:tbl>
          </a:graphicData>
        </a:graphic>
      </p:graphicFrame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4E9B28B-F22A-43F5-95A1-75AE81E0C513}"/>
              </a:ext>
            </a:extLst>
          </p:cNvPr>
          <p:cNvCxnSpPr/>
          <p:nvPr/>
        </p:nvCxnSpPr>
        <p:spPr>
          <a:xfrm>
            <a:off x="2743200" y="2347274"/>
            <a:ext cx="8766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D3AC71A-9DE0-41AA-8C7F-FF0C291259F4}"/>
              </a:ext>
            </a:extLst>
          </p:cNvPr>
          <p:cNvSpPr txBox="1"/>
          <p:nvPr/>
        </p:nvSpPr>
        <p:spPr>
          <a:xfrm>
            <a:off x="2681925" y="1941134"/>
            <a:ext cx="99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 Bytes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656AD2C-1DF2-42A8-A23E-CF3FAA55E303}"/>
              </a:ext>
            </a:extLst>
          </p:cNvPr>
          <p:cNvCxnSpPr>
            <a:cxnSpLocks/>
          </p:cNvCxnSpPr>
          <p:nvPr/>
        </p:nvCxnSpPr>
        <p:spPr>
          <a:xfrm>
            <a:off x="4884656" y="2348663"/>
            <a:ext cx="20208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5B623AF-45D9-4ADF-9E75-EF6AFD1413D0}"/>
              </a:ext>
            </a:extLst>
          </p:cNvPr>
          <p:cNvSpPr txBox="1"/>
          <p:nvPr/>
        </p:nvSpPr>
        <p:spPr>
          <a:xfrm>
            <a:off x="5495824" y="1943403"/>
            <a:ext cx="9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96 Bytes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407D864-6E53-4FF2-B8C8-A19BC8F3AB97}"/>
              </a:ext>
            </a:extLst>
          </p:cNvPr>
          <p:cNvCxnSpPr>
            <a:cxnSpLocks/>
          </p:cNvCxnSpPr>
          <p:nvPr/>
        </p:nvCxnSpPr>
        <p:spPr>
          <a:xfrm>
            <a:off x="3679206" y="2339074"/>
            <a:ext cx="111079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F00E6AC-C5C1-4C27-B9BC-8C0B1EF067DB}"/>
              </a:ext>
            </a:extLst>
          </p:cNvPr>
          <p:cNvSpPr txBox="1"/>
          <p:nvPr/>
        </p:nvSpPr>
        <p:spPr>
          <a:xfrm>
            <a:off x="3790753" y="1923998"/>
            <a:ext cx="9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64 Bytes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FFF4A96-7179-4A07-B92D-ABD678244D77}"/>
              </a:ext>
            </a:extLst>
          </p:cNvPr>
          <p:cNvCxnSpPr>
            <a:cxnSpLocks/>
          </p:cNvCxnSpPr>
          <p:nvPr/>
        </p:nvCxnSpPr>
        <p:spPr>
          <a:xfrm>
            <a:off x="9180136" y="2328076"/>
            <a:ext cx="175338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45552DE-770F-45BF-9E9F-02CD6F619096}"/>
              </a:ext>
            </a:extLst>
          </p:cNvPr>
          <p:cNvSpPr txBox="1"/>
          <p:nvPr/>
        </p:nvSpPr>
        <p:spPr>
          <a:xfrm>
            <a:off x="9510075" y="1941134"/>
            <a:ext cx="9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80 Bytes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F3C55C-0E78-4343-B3AF-5172960BAAC4}"/>
              </a:ext>
            </a:extLst>
          </p:cNvPr>
          <p:cNvSpPr txBox="1"/>
          <p:nvPr/>
        </p:nvSpPr>
        <p:spPr>
          <a:xfrm>
            <a:off x="1011810" y="1484141"/>
            <a:ext cx="1369245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Free Block 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EE68A2-765B-4486-9A29-829DD9E425D7}"/>
              </a:ext>
            </a:extLst>
          </p:cNvPr>
          <p:cNvSpPr txBox="1"/>
          <p:nvPr/>
        </p:nvSpPr>
        <p:spPr>
          <a:xfrm>
            <a:off x="3790753" y="360171"/>
            <a:ext cx="5389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Freeing A Block (Case 3)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EE73658-FDC9-49F6-9994-5CE0BE84255E}"/>
              </a:ext>
            </a:extLst>
          </p:cNvPr>
          <p:cNvGrpSpPr/>
          <p:nvPr/>
        </p:nvGrpSpPr>
        <p:grpSpPr>
          <a:xfrm>
            <a:off x="1846088" y="3817311"/>
            <a:ext cx="8663230" cy="1500299"/>
            <a:chOff x="225458" y="3722447"/>
            <a:chExt cx="8663230" cy="150029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E7FB269-F79E-4734-9D4D-158CBC064378}"/>
                </a:ext>
              </a:extLst>
            </p:cNvPr>
            <p:cNvSpPr txBox="1"/>
            <p:nvPr/>
          </p:nvSpPr>
          <p:spPr>
            <a:xfrm>
              <a:off x="225458" y="3722447"/>
              <a:ext cx="942679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FREE LIST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7F6E9D-FD61-41CC-9E8A-54B3710C3A4C}"/>
                </a:ext>
              </a:extLst>
            </p:cNvPr>
            <p:cNvSpPr/>
            <p:nvPr/>
          </p:nvSpPr>
          <p:spPr>
            <a:xfrm>
              <a:off x="2243580" y="4487455"/>
              <a:ext cx="1376313" cy="7352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B1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8575F4C-8560-49E4-92B3-0908DF152E4C}"/>
                </a:ext>
              </a:extLst>
            </p:cNvPr>
            <p:cNvSpPr/>
            <p:nvPr/>
          </p:nvSpPr>
          <p:spPr>
            <a:xfrm>
              <a:off x="4119513" y="4487455"/>
              <a:ext cx="1376313" cy="7352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B3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2557520-889A-4D23-817B-FD31320BD780}"/>
                </a:ext>
              </a:extLst>
            </p:cNvPr>
            <p:cNvSpPr/>
            <p:nvPr/>
          </p:nvSpPr>
          <p:spPr>
            <a:xfrm>
              <a:off x="5995446" y="4487455"/>
              <a:ext cx="1376313" cy="7352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B7</a:t>
              </a:r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399F57DE-95D9-4AB1-B193-9456282DDCA0}"/>
                </a:ext>
              </a:extLst>
            </p:cNvPr>
            <p:cNvSpPr/>
            <p:nvPr/>
          </p:nvSpPr>
          <p:spPr>
            <a:xfrm>
              <a:off x="3556262" y="4666268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9BDA8C1C-EC4E-43F4-A441-88BA417D9C1A}"/>
                </a:ext>
              </a:extLst>
            </p:cNvPr>
            <p:cNvSpPr/>
            <p:nvPr/>
          </p:nvSpPr>
          <p:spPr>
            <a:xfrm>
              <a:off x="5400773" y="4644272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9984A2C5-E49A-4DF8-B1DB-2FBD001AD6E2}"/>
                </a:ext>
              </a:extLst>
            </p:cNvPr>
            <p:cNvSpPr/>
            <p:nvPr/>
          </p:nvSpPr>
          <p:spPr>
            <a:xfrm>
              <a:off x="7245284" y="4676287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88B4BC-9B48-464F-9078-DA1749EC1230}"/>
                </a:ext>
              </a:extLst>
            </p:cNvPr>
            <p:cNvSpPr txBox="1"/>
            <p:nvPr/>
          </p:nvSpPr>
          <p:spPr>
            <a:xfrm>
              <a:off x="8153398" y="4623004"/>
              <a:ext cx="735290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NULL</a:t>
              </a:r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4AF80BAA-0A3F-42EF-B742-D805707D99F8}"/>
                </a:ext>
              </a:extLst>
            </p:cNvPr>
            <p:cNvSpPr/>
            <p:nvPr/>
          </p:nvSpPr>
          <p:spPr>
            <a:xfrm rot="10800000">
              <a:off x="5409414" y="4942491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5A6EB255-C4DB-4731-AD72-6BFAAB592B4C}"/>
                </a:ext>
              </a:extLst>
            </p:cNvPr>
            <p:cNvSpPr/>
            <p:nvPr/>
          </p:nvSpPr>
          <p:spPr>
            <a:xfrm rot="10800000">
              <a:off x="3533481" y="4986483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1ED2808F-D633-4EB5-B50E-15FFF4BCB63F}"/>
                </a:ext>
              </a:extLst>
            </p:cNvPr>
            <p:cNvSpPr/>
            <p:nvPr/>
          </p:nvSpPr>
          <p:spPr>
            <a:xfrm rot="10800000">
              <a:off x="1838227" y="4801089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1B38971-8694-47FE-9A32-9CE5376BF2AA}"/>
                </a:ext>
              </a:extLst>
            </p:cNvPr>
            <p:cNvSpPr txBox="1"/>
            <p:nvPr/>
          </p:nvSpPr>
          <p:spPr>
            <a:xfrm>
              <a:off x="1044018" y="4714562"/>
              <a:ext cx="735290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NULL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416F045D-C594-47C6-8C17-69ADED0C34F3}"/>
              </a:ext>
            </a:extLst>
          </p:cNvPr>
          <p:cNvSpPr txBox="1"/>
          <p:nvPr/>
        </p:nvSpPr>
        <p:spPr>
          <a:xfrm>
            <a:off x="2058977" y="5609278"/>
            <a:ext cx="1620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free_list_head</a:t>
            </a:r>
            <a:endParaRPr lang="en-US" dirty="0"/>
          </a:p>
          <a:p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A80C50-468D-4EFF-89BE-051C18662CAA}"/>
              </a:ext>
            </a:extLst>
          </p:cNvPr>
          <p:cNvCxnSpPr>
            <a:cxnSpLocks/>
          </p:cNvCxnSpPr>
          <p:nvPr/>
        </p:nvCxnSpPr>
        <p:spPr>
          <a:xfrm flipV="1">
            <a:off x="2723566" y="5350990"/>
            <a:ext cx="1150071" cy="267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F0F19D-FE9F-4A1F-AA9E-E92E37C602FC}"/>
              </a:ext>
            </a:extLst>
          </p:cNvPr>
          <p:cNvGrpSpPr/>
          <p:nvPr/>
        </p:nvGrpSpPr>
        <p:grpSpPr>
          <a:xfrm>
            <a:off x="5740143" y="4194928"/>
            <a:ext cx="1461935" cy="1682280"/>
            <a:chOff x="5740143" y="4194928"/>
            <a:chExt cx="1461935" cy="168228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E51B53C-CD9E-48D5-82A2-1B5251636BB1}"/>
                </a:ext>
              </a:extLst>
            </p:cNvPr>
            <p:cNvCxnSpPr/>
            <p:nvPr/>
          </p:nvCxnSpPr>
          <p:spPr>
            <a:xfrm flipH="1">
              <a:off x="5849338" y="4194928"/>
              <a:ext cx="1267118" cy="168228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E87D19D-C7D4-4B11-864A-9DDB2ADF81E2}"/>
                </a:ext>
              </a:extLst>
            </p:cNvPr>
            <p:cNvCxnSpPr>
              <a:cxnSpLocks/>
            </p:cNvCxnSpPr>
            <p:nvPr/>
          </p:nvCxnSpPr>
          <p:spPr>
            <a:xfrm>
              <a:off x="5740143" y="4194928"/>
              <a:ext cx="1461935" cy="168228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 descr="Shape, rectangle&#10;&#10;Description automatically generated">
            <a:extLst>
              <a:ext uri="{FF2B5EF4-FFF2-40B4-BE49-F238E27FC236}">
                <a16:creationId xmlns:a16="http://schemas.microsoft.com/office/drawing/2014/main" id="{B14C0C67-05DF-4927-8068-134541FCC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185" y="443285"/>
            <a:ext cx="3398815" cy="48010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B110D9C-F860-4D50-93BF-B6F1D6B727A1}"/>
              </a:ext>
            </a:extLst>
          </p:cNvPr>
          <p:cNvSpPr txBox="1"/>
          <p:nvPr/>
        </p:nvSpPr>
        <p:spPr>
          <a:xfrm>
            <a:off x="7315591" y="3549667"/>
            <a:ext cx="43889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Step 1:</a:t>
            </a:r>
            <a:r>
              <a:rPr lang="en-US" dirty="0"/>
              <a:t> Remove Block 3 from the Free List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A001BE-06AD-4417-8E66-80D27D275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29</a:t>
            </a:fld>
            <a:endParaRPr lang="en-US"/>
          </a:p>
        </p:txBody>
      </p:sp>
      <p:sp>
        <p:nvSpPr>
          <p:cNvPr id="35" name="Footer Placeholder 8">
            <a:extLst>
              <a:ext uri="{FF2B5EF4-FFF2-40B4-BE49-F238E27FC236}">
                <a16:creationId xmlns:a16="http://schemas.microsoft.com/office/drawing/2014/main" id="{5923950F-54E2-4BE3-96ED-395C965C3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Dr Petrucci's Slides - "Dynamic Memory Allocation"</a:t>
            </a:r>
          </a:p>
        </p:txBody>
      </p:sp>
    </p:spTree>
    <p:extLst>
      <p:ext uri="{BB962C8B-B14F-4D97-AF65-F5344CB8AC3E}">
        <p14:creationId xmlns:p14="http://schemas.microsoft.com/office/powerpoint/2010/main" val="188725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2EF577-E53A-44A8-B311-0180CBF1F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2155"/>
            <a:ext cx="10515600" cy="2852737"/>
          </a:xfrm>
        </p:spPr>
        <p:txBody>
          <a:bodyPr/>
          <a:lstStyle/>
          <a:p>
            <a:pPr algn="ctr"/>
            <a:r>
              <a:rPr lang="en-US" dirty="0"/>
              <a:t>Malloc Lab (Part 2)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533F04-B214-4773-8FB8-2E936EBAD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80F96-299F-4280-BEF3-6168261D8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853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2A1206-1633-4AA4-B0B1-A80E5CD6E6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6392095"/>
              </p:ext>
            </p:extLst>
          </p:nvPr>
        </p:nvGraphicFramePr>
        <p:xfrm>
          <a:off x="1011810" y="2479249"/>
          <a:ext cx="10492819" cy="3770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0747">
                  <a:extLst>
                    <a:ext uri="{9D8B030D-6E8A-4147-A177-3AD203B41FA5}">
                      <a16:colId xmlns:a16="http://schemas.microsoft.com/office/drawing/2014/main" val="3105362780"/>
                    </a:ext>
                  </a:extLst>
                </a:gridCol>
                <a:gridCol w="1112592">
                  <a:extLst>
                    <a:ext uri="{9D8B030D-6E8A-4147-A177-3AD203B41FA5}">
                      <a16:colId xmlns:a16="http://schemas.microsoft.com/office/drawing/2014/main" val="1564977145"/>
                    </a:ext>
                  </a:extLst>
                </a:gridCol>
                <a:gridCol w="931232">
                  <a:extLst>
                    <a:ext uri="{9D8B030D-6E8A-4147-A177-3AD203B41FA5}">
                      <a16:colId xmlns:a16="http://schemas.microsoft.com/office/drawing/2014/main" val="712589989"/>
                    </a:ext>
                  </a:extLst>
                </a:gridCol>
                <a:gridCol w="3273421">
                  <a:extLst>
                    <a:ext uri="{9D8B030D-6E8A-4147-A177-3AD203B41FA5}">
                      <a16:colId xmlns:a16="http://schemas.microsoft.com/office/drawing/2014/main" val="3420695083"/>
                    </a:ext>
                  </a:extLst>
                </a:gridCol>
                <a:gridCol w="1087221">
                  <a:extLst>
                    <a:ext uri="{9D8B030D-6E8A-4147-A177-3AD203B41FA5}">
                      <a16:colId xmlns:a16="http://schemas.microsoft.com/office/drawing/2014/main" val="367663225"/>
                    </a:ext>
                  </a:extLst>
                </a:gridCol>
                <a:gridCol w="1165869">
                  <a:extLst>
                    <a:ext uri="{9D8B030D-6E8A-4147-A177-3AD203B41FA5}">
                      <a16:colId xmlns:a16="http://schemas.microsoft.com/office/drawing/2014/main" val="229690265"/>
                    </a:ext>
                  </a:extLst>
                </a:gridCol>
                <a:gridCol w="1718994">
                  <a:extLst>
                    <a:ext uri="{9D8B030D-6E8A-4147-A177-3AD203B41FA5}">
                      <a16:colId xmlns:a16="http://schemas.microsoft.com/office/drawing/2014/main" val="1535447390"/>
                    </a:ext>
                  </a:extLst>
                </a:gridCol>
                <a:gridCol w="612743">
                  <a:extLst>
                    <a:ext uri="{9D8B030D-6E8A-4147-A177-3AD203B41FA5}">
                      <a16:colId xmlns:a16="http://schemas.microsoft.com/office/drawing/2014/main" val="2615812200"/>
                    </a:ext>
                  </a:extLst>
                </a:gridCol>
              </a:tblGrid>
              <a:tr h="377091">
                <a:tc>
                  <a:txBody>
                    <a:bodyPr/>
                    <a:lstStyle/>
                    <a:p>
                      <a:r>
                        <a:rPr lang="en-US" dirty="0"/>
                        <a:t>0|1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B3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_4</a:t>
                      </a:r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B5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B6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0|1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51733"/>
                  </a:ext>
                </a:extLst>
              </a:tr>
            </a:tbl>
          </a:graphicData>
        </a:graphic>
      </p:graphicFrame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4E9B28B-F22A-43F5-95A1-75AE81E0C513}"/>
              </a:ext>
            </a:extLst>
          </p:cNvPr>
          <p:cNvCxnSpPr/>
          <p:nvPr/>
        </p:nvCxnSpPr>
        <p:spPr>
          <a:xfrm>
            <a:off x="2743200" y="2347274"/>
            <a:ext cx="8766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D3AC71A-9DE0-41AA-8C7F-FF0C291259F4}"/>
              </a:ext>
            </a:extLst>
          </p:cNvPr>
          <p:cNvSpPr txBox="1"/>
          <p:nvPr/>
        </p:nvSpPr>
        <p:spPr>
          <a:xfrm>
            <a:off x="2681925" y="1941134"/>
            <a:ext cx="99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 Bytes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656AD2C-1DF2-42A8-A23E-CF3FAA55E303}"/>
              </a:ext>
            </a:extLst>
          </p:cNvPr>
          <p:cNvCxnSpPr>
            <a:cxnSpLocks/>
          </p:cNvCxnSpPr>
          <p:nvPr/>
        </p:nvCxnSpPr>
        <p:spPr>
          <a:xfrm>
            <a:off x="3619893" y="2348663"/>
            <a:ext cx="328556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5B623AF-45D9-4ADF-9E75-EF6AFD1413D0}"/>
              </a:ext>
            </a:extLst>
          </p:cNvPr>
          <p:cNvSpPr txBox="1"/>
          <p:nvPr/>
        </p:nvSpPr>
        <p:spPr>
          <a:xfrm>
            <a:off x="4763054" y="1933587"/>
            <a:ext cx="1332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160 Bytes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FFF4A96-7179-4A07-B92D-ABD678244D77}"/>
              </a:ext>
            </a:extLst>
          </p:cNvPr>
          <p:cNvCxnSpPr>
            <a:cxnSpLocks/>
          </p:cNvCxnSpPr>
          <p:nvPr/>
        </p:nvCxnSpPr>
        <p:spPr>
          <a:xfrm>
            <a:off x="9180136" y="2328076"/>
            <a:ext cx="175338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45552DE-770F-45BF-9E9F-02CD6F619096}"/>
              </a:ext>
            </a:extLst>
          </p:cNvPr>
          <p:cNvSpPr txBox="1"/>
          <p:nvPr/>
        </p:nvSpPr>
        <p:spPr>
          <a:xfrm>
            <a:off x="9510075" y="1941134"/>
            <a:ext cx="9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80 Bytes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F3C55C-0E78-4343-B3AF-5172960BAAC4}"/>
              </a:ext>
            </a:extLst>
          </p:cNvPr>
          <p:cNvSpPr txBox="1"/>
          <p:nvPr/>
        </p:nvSpPr>
        <p:spPr>
          <a:xfrm>
            <a:off x="1011810" y="1484141"/>
            <a:ext cx="1369245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Free Block 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EE68A2-765B-4486-9A29-829DD9E425D7}"/>
              </a:ext>
            </a:extLst>
          </p:cNvPr>
          <p:cNvSpPr txBox="1"/>
          <p:nvPr/>
        </p:nvSpPr>
        <p:spPr>
          <a:xfrm>
            <a:off x="3790753" y="360171"/>
            <a:ext cx="5389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Freeing A Block (Case 3)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EE73658-FDC9-49F6-9994-5CE0BE84255E}"/>
              </a:ext>
            </a:extLst>
          </p:cNvPr>
          <p:cNvGrpSpPr/>
          <p:nvPr/>
        </p:nvGrpSpPr>
        <p:grpSpPr>
          <a:xfrm>
            <a:off x="1846088" y="3817311"/>
            <a:ext cx="8663230" cy="1500299"/>
            <a:chOff x="225458" y="3722447"/>
            <a:chExt cx="8663230" cy="150029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E7FB269-F79E-4734-9D4D-158CBC064378}"/>
                </a:ext>
              </a:extLst>
            </p:cNvPr>
            <p:cNvSpPr txBox="1"/>
            <p:nvPr/>
          </p:nvSpPr>
          <p:spPr>
            <a:xfrm>
              <a:off x="225458" y="3722447"/>
              <a:ext cx="942679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FREE LIST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7F6E9D-FD61-41CC-9E8A-54B3710C3A4C}"/>
                </a:ext>
              </a:extLst>
            </p:cNvPr>
            <p:cNvSpPr/>
            <p:nvPr/>
          </p:nvSpPr>
          <p:spPr>
            <a:xfrm>
              <a:off x="2243580" y="4487455"/>
              <a:ext cx="1376313" cy="7352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highlight>
                    <a:srgbClr val="00FF00"/>
                  </a:highlight>
                </a:rPr>
                <a:t>B3_4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8575F4C-8560-49E4-92B3-0908DF152E4C}"/>
                </a:ext>
              </a:extLst>
            </p:cNvPr>
            <p:cNvSpPr/>
            <p:nvPr/>
          </p:nvSpPr>
          <p:spPr>
            <a:xfrm>
              <a:off x="4119513" y="4487455"/>
              <a:ext cx="1376313" cy="7352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2557520-889A-4D23-817B-FD31320BD780}"/>
                </a:ext>
              </a:extLst>
            </p:cNvPr>
            <p:cNvSpPr/>
            <p:nvPr/>
          </p:nvSpPr>
          <p:spPr>
            <a:xfrm>
              <a:off x="5995446" y="4487455"/>
              <a:ext cx="1376313" cy="7352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B7</a:t>
              </a:r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399F57DE-95D9-4AB1-B193-9456282DDCA0}"/>
                </a:ext>
              </a:extLst>
            </p:cNvPr>
            <p:cNvSpPr/>
            <p:nvPr/>
          </p:nvSpPr>
          <p:spPr>
            <a:xfrm>
              <a:off x="3556262" y="4666268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9BDA8C1C-EC4E-43F4-A441-88BA417D9C1A}"/>
                </a:ext>
              </a:extLst>
            </p:cNvPr>
            <p:cNvSpPr/>
            <p:nvPr/>
          </p:nvSpPr>
          <p:spPr>
            <a:xfrm>
              <a:off x="5400773" y="4644272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9984A2C5-E49A-4DF8-B1DB-2FBD001AD6E2}"/>
                </a:ext>
              </a:extLst>
            </p:cNvPr>
            <p:cNvSpPr/>
            <p:nvPr/>
          </p:nvSpPr>
          <p:spPr>
            <a:xfrm>
              <a:off x="7245284" y="4676287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88B4BC-9B48-464F-9078-DA1749EC1230}"/>
                </a:ext>
              </a:extLst>
            </p:cNvPr>
            <p:cNvSpPr txBox="1"/>
            <p:nvPr/>
          </p:nvSpPr>
          <p:spPr>
            <a:xfrm>
              <a:off x="8153398" y="4623004"/>
              <a:ext cx="735290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NULL</a:t>
              </a:r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4AF80BAA-0A3F-42EF-B742-D805707D99F8}"/>
                </a:ext>
              </a:extLst>
            </p:cNvPr>
            <p:cNvSpPr/>
            <p:nvPr/>
          </p:nvSpPr>
          <p:spPr>
            <a:xfrm rot="10800000">
              <a:off x="5409414" y="4942491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5A6EB255-C4DB-4731-AD72-6BFAAB592B4C}"/>
                </a:ext>
              </a:extLst>
            </p:cNvPr>
            <p:cNvSpPr/>
            <p:nvPr/>
          </p:nvSpPr>
          <p:spPr>
            <a:xfrm rot="10800000">
              <a:off x="3533481" y="4986483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1ED2808F-D633-4EB5-B50E-15FFF4BCB63F}"/>
                </a:ext>
              </a:extLst>
            </p:cNvPr>
            <p:cNvSpPr/>
            <p:nvPr/>
          </p:nvSpPr>
          <p:spPr>
            <a:xfrm rot="10800000">
              <a:off x="1838227" y="4801089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1B38971-8694-47FE-9A32-9CE5376BF2AA}"/>
                </a:ext>
              </a:extLst>
            </p:cNvPr>
            <p:cNvSpPr txBox="1"/>
            <p:nvPr/>
          </p:nvSpPr>
          <p:spPr>
            <a:xfrm>
              <a:off x="1044018" y="4714562"/>
              <a:ext cx="735290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NULL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416F045D-C594-47C6-8C17-69ADED0C34F3}"/>
              </a:ext>
            </a:extLst>
          </p:cNvPr>
          <p:cNvSpPr txBox="1"/>
          <p:nvPr/>
        </p:nvSpPr>
        <p:spPr>
          <a:xfrm>
            <a:off x="2058977" y="5618810"/>
            <a:ext cx="1731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free_list_head</a:t>
            </a:r>
            <a:endParaRPr lang="en-US" dirty="0"/>
          </a:p>
          <a:p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A80C50-468D-4EFF-89BE-051C18662CAA}"/>
              </a:ext>
            </a:extLst>
          </p:cNvPr>
          <p:cNvCxnSpPr>
            <a:cxnSpLocks/>
          </p:cNvCxnSpPr>
          <p:nvPr/>
        </p:nvCxnSpPr>
        <p:spPr>
          <a:xfrm flipV="1">
            <a:off x="2723566" y="5350990"/>
            <a:ext cx="1150071" cy="267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Shape, rectangle&#10;&#10;Description automatically generated">
            <a:extLst>
              <a:ext uri="{FF2B5EF4-FFF2-40B4-BE49-F238E27FC236}">
                <a16:creationId xmlns:a16="http://schemas.microsoft.com/office/drawing/2014/main" id="{10E7FF5F-4C8C-4910-9D6C-E27C82FFC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185" y="443285"/>
            <a:ext cx="3398815" cy="48010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4319884-A8B9-4477-99A9-00A3B55E97A3}"/>
              </a:ext>
            </a:extLst>
          </p:cNvPr>
          <p:cNvSpPr txBox="1"/>
          <p:nvPr/>
        </p:nvSpPr>
        <p:spPr>
          <a:xfrm>
            <a:off x="7315591" y="3549667"/>
            <a:ext cx="43889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Step 2:</a:t>
            </a:r>
            <a:r>
              <a:rPr lang="en-US" dirty="0"/>
              <a:t> Insert Block 3_4 to the Free List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60E090-C233-49B7-A532-A98150A19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30</a:t>
            </a:fld>
            <a:endParaRPr lang="en-US"/>
          </a:p>
        </p:txBody>
      </p:sp>
      <p:sp>
        <p:nvSpPr>
          <p:cNvPr id="32" name="Footer Placeholder 8">
            <a:extLst>
              <a:ext uri="{FF2B5EF4-FFF2-40B4-BE49-F238E27FC236}">
                <a16:creationId xmlns:a16="http://schemas.microsoft.com/office/drawing/2014/main" id="{918EEE58-A050-4A02-85E3-F3B34EDA9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Dr Petrucci's Slides - "Dynamic Memory Allocation"</a:t>
            </a:r>
          </a:p>
        </p:txBody>
      </p:sp>
    </p:spTree>
    <p:extLst>
      <p:ext uri="{BB962C8B-B14F-4D97-AF65-F5344CB8AC3E}">
        <p14:creationId xmlns:p14="http://schemas.microsoft.com/office/powerpoint/2010/main" val="2554436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2A1206-1633-4AA4-B0B1-A80E5CD6E6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4928411"/>
              </p:ext>
            </p:extLst>
          </p:nvPr>
        </p:nvGraphicFramePr>
        <p:xfrm>
          <a:off x="1011810" y="2479249"/>
          <a:ext cx="10492819" cy="3770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0747">
                  <a:extLst>
                    <a:ext uri="{9D8B030D-6E8A-4147-A177-3AD203B41FA5}">
                      <a16:colId xmlns:a16="http://schemas.microsoft.com/office/drawing/2014/main" val="3105362780"/>
                    </a:ext>
                  </a:extLst>
                </a:gridCol>
                <a:gridCol w="1112592">
                  <a:extLst>
                    <a:ext uri="{9D8B030D-6E8A-4147-A177-3AD203B41FA5}">
                      <a16:colId xmlns:a16="http://schemas.microsoft.com/office/drawing/2014/main" val="1564977145"/>
                    </a:ext>
                  </a:extLst>
                </a:gridCol>
                <a:gridCol w="931232">
                  <a:extLst>
                    <a:ext uri="{9D8B030D-6E8A-4147-A177-3AD203B41FA5}">
                      <a16:colId xmlns:a16="http://schemas.microsoft.com/office/drawing/2014/main" val="712589989"/>
                    </a:ext>
                  </a:extLst>
                </a:gridCol>
                <a:gridCol w="1232236">
                  <a:extLst>
                    <a:ext uri="{9D8B030D-6E8A-4147-A177-3AD203B41FA5}">
                      <a16:colId xmlns:a16="http://schemas.microsoft.com/office/drawing/2014/main" val="3420695083"/>
                    </a:ext>
                  </a:extLst>
                </a:gridCol>
                <a:gridCol w="2041185">
                  <a:extLst>
                    <a:ext uri="{9D8B030D-6E8A-4147-A177-3AD203B41FA5}">
                      <a16:colId xmlns:a16="http://schemas.microsoft.com/office/drawing/2014/main" val="384189860"/>
                    </a:ext>
                  </a:extLst>
                </a:gridCol>
                <a:gridCol w="1087221">
                  <a:extLst>
                    <a:ext uri="{9D8B030D-6E8A-4147-A177-3AD203B41FA5}">
                      <a16:colId xmlns:a16="http://schemas.microsoft.com/office/drawing/2014/main" val="367663225"/>
                    </a:ext>
                  </a:extLst>
                </a:gridCol>
                <a:gridCol w="1165869">
                  <a:extLst>
                    <a:ext uri="{9D8B030D-6E8A-4147-A177-3AD203B41FA5}">
                      <a16:colId xmlns:a16="http://schemas.microsoft.com/office/drawing/2014/main" val="229690265"/>
                    </a:ext>
                  </a:extLst>
                </a:gridCol>
                <a:gridCol w="1718994">
                  <a:extLst>
                    <a:ext uri="{9D8B030D-6E8A-4147-A177-3AD203B41FA5}">
                      <a16:colId xmlns:a16="http://schemas.microsoft.com/office/drawing/2014/main" val="1535447390"/>
                    </a:ext>
                  </a:extLst>
                </a:gridCol>
                <a:gridCol w="612743">
                  <a:extLst>
                    <a:ext uri="{9D8B030D-6E8A-4147-A177-3AD203B41FA5}">
                      <a16:colId xmlns:a16="http://schemas.microsoft.com/office/drawing/2014/main" val="2615812200"/>
                    </a:ext>
                  </a:extLst>
                </a:gridCol>
              </a:tblGrid>
              <a:tr h="377091">
                <a:tc>
                  <a:txBody>
                    <a:bodyPr/>
                    <a:lstStyle/>
                    <a:p>
                      <a:r>
                        <a:rPr lang="en-US" dirty="0"/>
                        <a:t>0|1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B4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B6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0|1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51733"/>
                  </a:ext>
                </a:extLst>
              </a:tr>
            </a:tbl>
          </a:graphicData>
        </a:graphic>
      </p:graphicFrame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4E9B28B-F22A-43F5-95A1-75AE81E0C513}"/>
              </a:ext>
            </a:extLst>
          </p:cNvPr>
          <p:cNvCxnSpPr/>
          <p:nvPr/>
        </p:nvCxnSpPr>
        <p:spPr>
          <a:xfrm>
            <a:off x="2743200" y="2347274"/>
            <a:ext cx="8766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D3AC71A-9DE0-41AA-8C7F-FF0C291259F4}"/>
              </a:ext>
            </a:extLst>
          </p:cNvPr>
          <p:cNvSpPr txBox="1"/>
          <p:nvPr/>
        </p:nvSpPr>
        <p:spPr>
          <a:xfrm>
            <a:off x="2681925" y="1941134"/>
            <a:ext cx="99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 Bytes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656AD2C-1DF2-42A8-A23E-CF3FAA55E303}"/>
              </a:ext>
            </a:extLst>
          </p:cNvPr>
          <p:cNvCxnSpPr>
            <a:cxnSpLocks/>
          </p:cNvCxnSpPr>
          <p:nvPr/>
        </p:nvCxnSpPr>
        <p:spPr>
          <a:xfrm>
            <a:off x="4884656" y="2348663"/>
            <a:ext cx="20208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5B623AF-45D9-4ADF-9E75-EF6AFD1413D0}"/>
              </a:ext>
            </a:extLst>
          </p:cNvPr>
          <p:cNvSpPr txBox="1"/>
          <p:nvPr/>
        </p:nvSpPr>
        <p:spPr>
          <a:xfrm>
            <a:off x="5495824" y="1943403"/>
            <a:ext cx="9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96 Bytes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407D864-6E53-4FF2-B8C8-A19BC8F3AB97}"/>
              </a:ext>
            </a:extLst>
          </p:cNvPr>
          <p:cNvCxnSpPr>
            <a:cxnSpLocks/>
          </p:cNvCxnSpPr>
          <p:nvPr/>
        </p:nvCxnSpPr>
        <p:spPr>
          <a:xfrm>
            <a:off x="3679206" y="2339074"/>
            <a:ext cx="111079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F00E6AC-C5C1-4C27-B9BC-8C0B1EF067DB}"/>
              </a:ext>
            </a:extLst>
          </p:cNvPr>
          <p:cNvSpPr txBox="1"/>
          <p:nvPr/>
        </p:nvSpPr>
        <p:spPr>
          <a:xfrm>
            <a:off x="3790753" y="1923998"/>
            <a:ext cx="9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64 Bytes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FFF4A96-7179-4A07-B92D-ABD678244D77}"/>
              </a:ext>
            </a:extLst>
          </p:cNvPr>
          <p:cNvCxnSpPr>
            <a:cxnSpLocks/>
          </p:cNvCxnSpPr>
          <p:nvPr/>
        </p:nvCxnSpPr>
        <p:spPr>
          <a:xfrm>
            <a:off x="9180136" y="2328076"/>
            <a:ext cx="175338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45552DE-770F-45BF-9E9F-02CD6F619096}"/>
              </a:ext>
            </a:extLst>
          </p:cNvPr>
          <p:cNvSpPr txBox="1"/>
          <p:nvPr/>
        </p:nvSpPr>
        <p:spPr>
          <a:xfrm>
            <a:off x="9510075" y="1941134"/>
            <a:ext cx="9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80 Bytes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F3C55C-0E78-4343-B3AF-5172960BAAC4}"/>
              </a:ext>
            </a:extLst>
          </p:cNvPr>
          <p:cNvSpPr txBox="1"/>
          <p:nvPr/>
        </p:nvSpPr>
        <p:spPr>
          <a:xfrm>
            <a:off x="1011810" y="1484141"/>
            <a:ext cx="1369245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Free Block 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EE68A2-765B-4486-9A29-829DD9E425D7}"/>
              </a:ext>
            </a:extLst>
          </p:cNvPr>
          <p:cNvSpPr txBox="1"/>
          <p:nvPr/>
        </p:nvSpPr>
        <p:spPr>
          <a:xfrm>
            <a:off x="3790753" y="360171"/>
            <a:ext cx="5389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Freeing A Block (Case 4)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6F045D-C594-47C6-8C17-69ADED0C34F3}"/>
              </a:ext>
            </a:extLst>
          </p:cNvPr>
          <p:cNvSpPr txBox="1"/>
          <p:nvPr/>
        </p:nvSpPr>
        <p:spPr>
          <a:xfrm>
            <a:off x="1329187" y="5568792"/>
            <a:ext cx="1660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free_list_head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A80C50-468D-4EFF-89BE-051C18662CAA}"/>
              </a:ext>
            </a:extLst>
          </p:cNvPr>
          <p:cNvCxnSpPr>
            <a:cxnSpLocks/>
          </p:cNvCxnSpPr>
          <p:nvPr/>
        </p:nvCxnSpPr>
        <p:spPr>
          <a:xfrm flipV="1">
            <a:off x="2086861" y="5350990"/>
            <a:ext cx="1150071" cy="267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Arrow: Right 6">
            <a:extLst>
              <a:ext uri="{FF2B5EF4-FFF2-40B4-BE49-F238E27FC236}">
                <a16:creationId xmlns:a16="http://schemas.microsoft.com/office/drawing/2014/main" id="{19B4F307-16D2-47DE-816D-B5DB0168308F}"/>
              </a:ext>
            </a:extLst>
          </p:cNvPr>
          <p:cNvSpPr/>
          <p:nvPr/>
        </p:nvSpPr>
        <p:spPr>
          <a:xfrm rot="10800000">
            <a:off x="8017111" y="4963216"/>
            <a:ext cx="695227" cy="14140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7043406-D76C-4BFA-B3E3-DCF45DB87E12}"/>
              </a:ext>
            </a:extLst>
          </p:cNvPr>
          <p:cNvGrpSpPr/>
          <p:nvPr/>
        </p:nvGrpSpPr>
        <p:grpSpPr>
          <a:xfrm>
            <a:off x="971358" y="3754859"/>
            <a:ext cx="10438621" cy="1515320"/>
            <a:chOff x="971358" y="3754859"/>
            <a:chExt cx="10438621" cy="151532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EE73658-FDC9-49F6-9994-5CE0BE84255E}"/>
                </a:ext>
              </a:extLst>
            </p:cNvPr>
            <p:cNvGrpSpPr/>
            <p:nvPr/>
          </p:nvGrpSpPr>
          <p:grpSpPr>
            <a:xfrm>
              <a:off x="971358" y="3754859"/>
              <a:ext cx="7715053" cy="1500299"/>
              <a:chOff x="225458" y="3722447"/>
              <a:chExt cx="7715053" cy="1500299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E7FB269-F79E-4734-9D4D-158CBC064378}"/>
                  </a:ext>
                </a:extLst>
              </p:cNvPr>
              <p:cNvSpPr txBox="1"/>
              <p:nvPr/>
            </p:nvSpPr>
            <p:spPr>
              <a:xfrm>
                <a:off x="225458" y="3722447"/>
                <a:ext cx="942679" cy="83099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</a:rPr>
                  <a:t>FREE LIST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27F6E9D-FD61-41CC-9E8A-54B3710C3A4C}"/>
                  </a:ext>
                </a:extLst>
              </p:cNvPr>
              <p:cNvSpPr/>
              <p:nvPr/>
            </p:nvSpPr>
            <p:spPr>
              <a:xfrm>
                <a:off x="2243580" y="4487455"/>
                <a:ext cx="1376313" cy="73529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B1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8575F4C-8560-49E4-92B3-0908DF152E4C}"/>
                  </a:ext>
                </a:extLst>
              </p:cNvPr>
              <p:cNvSpPr/>
              <p:nvPr/>
            </p:nvSpPr>
            <p:spPr>
              <a:xfrm>
                <a:off x="4119513" y="4487455"/>
                <a:ext cx="1376313" cy="73529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B3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2557520-889A-4D23-817B-FD31320BD780}"/>
                  </a:ext>
                </a:extLst>
              </p:cNvPr>
              <p:cNvSpPr/>
              <p:nvPr/>
            </p:nvSpPr>
            <p:spPr>
              <a:xfrm>
                <a:off x="5995446" y="4487455"/>
                <a:ext cx="1376313" cy="73529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B5</a:t>
                </a:r>
              </a:p>
            </p:txBody>
          </p:sp>
          <p:sp>
            <p:nvSpPr>
              <p:cNvPr id="20" name="Arrow: Right 19">
                <a:extLst>
                  <a:ext uri="{FF2B5EF4-FFF2-40B4-BE49-F238E27FC236}">
                    <a16:creationId xmlns:a16="http://schemas.microsoft.com/office/drawing/2014/main" id="{399F57DE-95D9-4AB1-B193-9456282DDCA0}"/>
                  </a:ext>
                </a:extLst>
              </p:cNvPr>
              <p:cNvSpPr/>
              <p:nvPr/>
            </p:nvSpPr>
            <p:spPr>
              <a:xfrm>
                <a:off x="3556262" y="4666268"/>
                <a:ext cx="695227" cy="141402"/>
              </a:xfrm>
              <a:prstGeom prst="rightArrow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Arrow: Right 20">
                <a:extLst>
                  <a:ext uri="{FF2B5EF4-FFF2-40B4-BE49-F238E27FC236}">
                    <a16:creationId xmlns:a16="http://schemas.microsoft.com/office/drawing/2014/main" id="{9BDA8C1C-EC4E-43F4-A441-88BA417D9C1A}"/>
                  </a:ext>
                </a:extLst>
              </p:cNvPr>
              <p:cNvSpPr/>
              <p:nvPr/>
            </p:nvSpPr>
            <p:spPr>
              <a:xfrm>
                <a:off x="5400773" y="4644272"/>
                <a:ext cx="695227" cy="141402"/>
              </a:xfrm>
              <a:prstGeom prst="rightArrow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Arrow: Right 21">
                <a:extLst>
                  <a:ext uri="{FF2B5EF4-FFF2-40B4-BE49-F238E27FC236}">
                    <a16:creationId xmlns:a16="http://schemas.microsoft.com/office/drawing/2014/main" id="{9984A2C5-E49A-4DF8-B1DB-2FBD001AD6E2}"/>
                  </a:ext>
                </a:extLst>
              </p:cNvPr>
              <p:cNvSpPr/>
              <p:nvPr/>
            </p:nvSpPr>
            <p:spPr>
              <a:xfrm>
                <a:off x="7245284" y="4676287"/>
                <a:ext cx="695227" cy="141402"/>
              </a:xfrm>
              <a:prstGeom prst="rightArrow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Arrow: Right 23">
                <a:extLst>
                  <a:ext uri="{FF2B5EF4-FFF2-40B4-BE49-F238E27FC236}">
                    <a16:creationId xmlns:a16="http://schemas.microsoft.com/office/drawing/2014/main" id="{4AF80BAA-0A3F-42EF-B742-D805707D99F8}"/>
                  </a:ext>
                </a:extLst>
              </p:cNvPr>
              <p:cNvSpPr/>
              <p:nvPr/>
            </p:nvSpPr>
            <p:spPr>
              <a:xfrm rot="10800000">
                <a:off x="5409414" y="4942491"/>
                <a:ext cx="695227" cy="141402"/>
              </a:xfrm>
              <a:prstGeom prst="rightArrow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Arrow: Right 24">
                <a:extLst>
                  <a:ext uri="{FF2B5EF4-FFF2-40B4-BE49-F238E27FC236}">
                    <a16:creationId xmlns:a16="http://schemas.microsoft.com/office/drawing/2014/main" id="{5A6EB255-C4DB-4731-AD72-6BFAAB592B4C}"/>
                  </a:ext>
                </a:extLst>
              </p:cNvPr>
              <p:cNvSpPr/>
              <p:nvPr/>
            </p:nvSpPr>
            <p:spPr>
              <a:xfrm rot="10800000">
                <a:off x="3533481" y="4986483"/>
                <a:ext cx="695227" cy="141402"/>
              </a:xfrm>
              <a:prstGeom prst="rightArrow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Arrow: Right 25">
                <a:extLst>
                  <a:ext uri="{FF2B5EF4-FFF2-40B4-BE49-F238E27FC236}">
                    <a16:creationId xmlns:a16="http://schemas.microsoft.com/office/drawing/2014/main" id="{1ED2808F-D633-4EB5-B50E-15FFF4BCB63F}"/>
                  </a:ext>
                </a:extLst>
              </p:cNvPr>
              <p:cNvSpPr/>
              <p:nvPr/>
            </p:nvSpPr>
            <p:spPr>
              <a:xfrm rot="10800000">
                <a:off x="1838227" y="4801089"/>
                <a:ext cx="695227" cy="141402"/>
              </a:xfrm>
              <a:prstGeom prst="rightArrow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1B38971-8694-47FE-9A32-9CE5376BF2AA}"/>
                  </a:ext>
                </a:extLst>
              </p:cNvPr>
              <p:cNvSpPr txBox="1"/>
              <p:nvPr/>
            </p:nvSpPr>
            <p:spPr>
              <a:xfrm>
                <a:off x="1044018" y="4714562"/>
                <a:ext cx="735290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A4846A1-268E-4532-9E73-81B090A25C7D}"/>
                </a:ext>
              </a:extLst>
            </p:cNvPr>
            <p:cNvSpPr/>
            <p:nvPr/>
          </p:nvSpPr>
          <p:spPr>
            <a:xfrm>
              <a:off x="8686411" y="4534888"/>
              <a:ext cx="1376313" cy="7352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B7</a:t>
              </a:r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FB1D28CB-729C-4B8A-9D1A-C0D143C89B56}"/>
                </a:ext>
              </a:extLst>
            </p:cNvPr>
            <p:cNvSpPr/>
            <p:nvPr/>
          </p:nvSpPr>
          <p:spPr>
            <a:xfrm>
              <a:off x="9835695" y="4771151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444245-3C9A-4DD3-BE75-FBA6EBEC1AAF}"/>
                </a:ext>
              </a:extLst>
            </p:cNvPr>
            <p:cNvSpPr txBox="1"/>
            <p:nvPr/>
          </p:nvSpPr>
          <p:spPr>
            <a:xfrm>
              <a:off x="10674689" y="4735287"/>
              <a:ext cx="735290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NULL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4A229A6-8D68-4669-8FDC-710D501026E8}"/>
              </a:ext>
            </a:extLst>
          </p:cNvPr>
          <p:cNvGrpSpPr/>
          <p:nvPr/>
        </p:nvGrpSpPr>
        <p:grpSpPr>
          <a:xfrm>
            <a:off x="6652586" y="4133763"/>
            <a:ext cx="1461935" cy="1682280"/>
            <a:chOff x="5740143" y="4194928"/>
            <a:chExt cx="1461935" cy="1682280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E197E7A-E5B3-40D2-9826-5969696B8580}"/>
                </a:ext>
              </a:extLst>
            </p:cNvPr>
            <p:cNvCxnSpPr/>
            <p:nvPr/>
          </p:nvCxnSpPr>
          <p:spPr>
            <a:xfrm flipH="1">
              <a:off x="5849338" y="4194928"/>
              <a:ext cx="1267118" cy="168228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78AA9F7-D1E8-404A-96FC-44EB295919B7}"/>
                </a:ext>
              </a:extLst>
            </p:cNvPr>
            <p:cNvCxnSpPr>
              <a:cxnSpLocks/>
            </p:cNvCxnSpPr>
            <p:nvPr/>
          </p:nvCxnSpPr>
          <p:spPr>
            <a:xfrm>
              <a:off x="5740143" y="4194928"/>
              <a:ext cx="1461935" cy="168228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F0F19D-FE9F-4A1F-AA9E-E92E37C602FC}"/>
              </a:ext>
            </a:extLst>
          </p:cNvPr>
          <p:cNvGrpSpPr/>
          <p:nvPr/>
        </p:nvGrpSpPr>
        <p:grpSpPr>
          <a:xfrm>
            <a:off x="4786084" y="4108823"/>
            <a:ext cx="1461935" cy="1682280"/>
            <a:chOff x="5740143" y="4194928"/>
            <a:chExt cx="1461935" cy="168228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E51B53C-CD9E-48D5-82A2-1B5251636BB1}"/>
                </a:ext>
              </a:extLst>
            </p:cNvPr>
            <p:cNvCxnSpPr/>
            <p:nvPr/>
          </p:nvCxnSpPr>
          <p:spPr>
            <a:xfrm flipH="1">
              <a:off x="5849338" y="4194928"/>
              <a:ext cx="1267118" cy="168228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E87D19D-C7D4-4B11-864A-9DDB2ADF81E2}"/>
                </a:ext>
              </a:extLst>
            </p:cNvPr>
            <p:cNvCxnSpPr>
              <a:cxnSpLocks/>
            </p:cNvCxnSpPr>
            <p:nvPr/>
          </p:nvCxnSpPr>
          <p:spPr>
            <a:xfrm>
              <a:off x="5740143" y="4194928"/>
              <a:ext cx="1461935" cy="168228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8F1605C-DBE8-4D64-9301-89DC2A5F5A01}"/>
              </a:ext>
            </a:extLst>
          </p:cNvPr>
          <p:cNvCxnSpPr>
            <a:cxnSpLocks/>
          </p:cNvCxnSpPr>
          <p:nvPr/>
        </p:nvCxnSpPr>
        <p:spPr>
          <a:xfrm>
            <a:off x="6915377" y="2356210"/>
            <a:ext cx="111079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8BEC367-D9AF-450C-A3D9-54CE14E0B035}"/>
              </a:ext>
            </a:extLst>
          </p:cNvPr>
          <p:cNvSpPr txBox="1"/>
          <p:nvPr/>
        </p:nvSpPr>
        <p:spPr>
          <a:xfrm>
            <a:off x="7026924" y="1941134"/>
            <a:ext cx="9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64 Bytes</a:t>
            </a:r>
          </a:p>
        </p:txBody>
      </p:sp>
      <p:pic>
        <p:nvPicPr>
          <p:cNvPr id="14" name="Picture 13" descr="Shape, rectangle&#10;&#10;Description automatically generated">
            <a:extLst>
              <a:ext uri="{FF2B5EF4-FFF2-40B4-BE49-F238E27FC236}">
                <a16:creationId xmlns:a16="http://schemas.microsoft.com/office/drawing/2014/main" id="{43E19842-C393-4248-A279-6E0E743ECD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203" y="366375"/>
            <a:ext cx="3330229" cy="541067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63FCC63-4824-4E04-90CF-6A2C22C1823C}"/>
              </a:ext>
            </a:extLst>
          </p:cNvPr>
          <p:cNvSpPr txBox="1"/>
          <p:nvPr/>
        </p:nvSpPr>
        <p:spPr>
          <a:xfrm>
            <a:off x="7917150" y="3400526"/>
            <a:ext cx="383708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Step 1:</a:t>
            </a:r>
            <a:r>
              <a:rPr lang="en-US" dirty="0"/>
              <a:t> Remove Block 3 and Block 5 from the Free List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B4DEEAFB-FE27-4356-9717-C00D4F67B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31</a:t>
            </a:fld>
            <a:endParaRPr lang="en-US"/>
          </a:p>
        </p:txBody>
      </p:sp>
      <p:sp>
        <p:nvSpPr>
          <p:cNvPr id="52" name="Footer Placeholder 8">
            <a:extLst>
              <a:ext uri="{FF2B5EF4-FFF2-40B4-BE49-F238E27FC236}">
                <a16:creationId xmlns:a16="http://schemas.microsoft.com/office/drawing/2014/main" id="{9D1D3557-A7B7-4F5A-A782-2D81D862D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Dr Petrucci's Slides - "Dynamic Memory Allocation"</a:t>
            </a:r>
          </a:p>
        </p:txBody>
      </p:sp>
    </p:spTree>
    <p:extLst>
      <p:ext uri="{BB962C8B-B14F-4D97-AF65-F5344CB8AC3E}">
        <p14:creationId xmlns:p14="http://schemas.microsoft.com/office/powerpoint/2010/main" val="392865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2A1206-1633-4AA4-B0B1-A80E5CD6E6C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11810" y="2479249"/>
          <a:ext cx="10492819" cy="3770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0747">
                  <a:extLst>
                    <a:ext uri="{9D8B030D-6E8A-4147-A177-3AD203B41FA5}">
                      <a16:colId xmlns:a16="http://schemas.microsoft.com/office/drawing/2014/main" val="3105362780"/>
                    </a:ext>
                  </a:extLst>
                </a:gridCol>
                <a:gridCol w="1112592">
                  <a:extLst>
                    <a:ext uri="{9D8B030D-6E8A-4147-A177-3AD203B41FA5}">
                      <a16:colId xmlns:a16="http://schemas.microsoft.com/office/drawing/2014/main" val="1564977145"/>
                    </a:ext>
                  </a:extLst>
                </a:gridCol>
                <a:gridCol w="931232">
                  <a:extLst>
                    <a:ext uri="{9D8B030D-6E8A-4147-A177-3AD203B41FA5}">
                      <a16:colId xmlns:a16="http://schemas.microsoft.com/office/drawing/2014/main" val="712589989"/>
                    </a:ext>
                  </a:extLst>
                </a:gridCol>
                <a:gridCol w="4360642">
                  <a:extLst>
                    <a:ext uri="{9D8B030D-6E8A-4147-A177-3AD203B41FA5}">
                      <a16:colId xmlns:a16="http://schemas.microsoft.com/office/drawing/2014/main" val="3420695083"/>
                    </a:ext>
                  </a:extLst>
                </a:gridCol>
                <a:gridCol w="1165869">
                  <a:extLst>
                    <a:ext uri="{9D8B030D-6E8A-4147-A177-3AD203B41FA5}">
                      <a16:colId xmlns:a16="http://schemas.microsoft.com/office/drawing/2014/main" val="229690265"/>
                    </a:ext>
                  </a:extLst>
                </a:gridCol>
                <a:gridCol w="1718994">
                  <a:extLst>
                    <a:ext uri="{9D8B030D-6E8A-4147-A177-3AD203B41FA5}">
                      <a16:colId xmlns:a16="http://schemas.microsoft.com/office/drawing/2014/main" val="1535447390"/>
                    </a:ext>
                  </a:extLst>
                </a:gridCol>
                <a:gridCol w="612743">
                  <a:extLst>
                    <a:ext uri="{9D8B030D-6E8A-4147-A177-3AD203B41FA5}">
                      <a16:colId xmlns:a16="http://schemas.microsoft.com/office/drawing/2014/main" val="2615812200"/>
                    </a:ext>
                  </a:extLst>
                </a:gridCol>
              </a:tblGrid>
              <a:tr h="377091">
                <a:tc>
                  <a:txBody>
                    <a:bodyPr/>
                    <a:lstStyle/>
                    <a:p>
                      <a:r>
                        <a:rPr lang="en-US" dirty="0"/>
                        <a:t>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B3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_4_5</a:t>
                      </a:r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B6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51733"/>
                  </a:ext>
                </a:extLst>
              </a:tr>
            </a:tbl>
          </a:graphicData>
        </a:graphic>
      </p:graphicFrame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4E9B28B-F22A-43F5-95A1-75AE81E0C513}"/>
              </a:ext>
            </a:extLst>
          </p:cNvPr>
          <p:cNvCxnSpPr/>
          <p:nvPr/>
        </p:nvCxnSpPr>
        <p:spPr>
          <a:xfrm>
            <a:off x="2743200" y="2347274"/>
            <a:ext cx="8766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D3AC71A-9DE0-41AA-8C7F-FF0C291259F4}"/>
              </a:ext>
            </a:extLst>
          </p:cNvPr>
          <p:cNvSpPr txBox="1"/>
          <p:nvPr/>
        </p:nvSpPr>
        <p:spPr>
          <a:xfrm>
            <a:off x="2681925" y="1941134"/>
            <a:ext cx="99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 Bytes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656AD2C-1DF2-42A8-A23E-CF3FAA55E303}"/>
              </a:ext>
            </a:extLst>
          </p:cNvPr>
          <p:cNvCxnSpPr>
            <a:cxnSpLocks/>
          </p:cNvCxnSpPr>
          <p:nvPr/>
        </p:nvCxnSpPr>
        <p:spPr>
          <a:xfrm flipV="1">
            <a:off x="3681167" y="2347274"/>
            <a:ext cx="4310017" cy="13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5B623AF-45D9-4ADF-9E75-EF6AFD1413D0}"/>
              </a:ext>
            </a:extLst>
          </p:cNvPr>
          <p:cNvSpPr txBox="1"/>
          <p:nvPr/>
        </p:nvSpPr>
        <p:spPr>
          <a:xfrm>
            <a:off x="5495824" y="1943403"/>
            <a:ext cx="1112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224 Bytes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FFF4A96-7179-4A07-B92D-ABD678244D77}"/>
              </a:ext>
            </a:extLst>
          </p:cNvPr>
          <p:cNvCxnSpPr>
            <a:cxnSpLocks/>
          </p:cNvCxnSpPr>
          <p:nvPr/>
        </p:nvCxnSpPr>
        <p:spPr>
          <a:xfrm>
            <a:off x="9180136" y="2328076"/>
            <a:ext cx="175338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45552DE-770F-45BF-9E9F-02CD6F619096}"/>
              </a:ext>
            </a:extLst>
          </p:cNvPr>
          <p:cNvSpPr txBox="1"/>
          <p:nvPr/>
        </p:nvSpPr>
        <p:spPr>
          <a:xfrm>
            <a:off x="9510075" y="1941134"/>
            <a:ext cx="9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80 Bytes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F3C55C-0E78-4343-B3AF-5172960BAAC4}"/>
              </a:ext>
            </a:extLst>
          </p:cNvPr>
          <p:cNvSpPr txBox="1"/>
          <p:nvPr/>
        </p:nvSpPr>
        <p:spPr>
          <a:xfrm>
            <a:off x="1011810" y="1484141"/>
            <a:ext cx="1369245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Free Block 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EE68A2-765B-4486-9A29-829DD9E425D7}"/>
              </a:ext>
            </a:extLst>
          </p:cNvPr>
          <p:cNvSpPr txBox="1"/>
          <p:nvPr/>
        </p:nvSpPr>
        <p:spPr>
          <a:xfrm>
            <a:off x="3790753" y="360171"/>
            <a:ext cx="5389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Freeing A Block (Case 4)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6F045D-C594-47C6-8C17-69ADED0C34F3}"/>
              </a:ext>
            </a:extLst>
          </p:cNvPr>
          <p:cNvSpPr txBox="1"/>
          <p:nvPr/>
        </p:nvSpPr>
        <p:spPr>
          <a:xfrm>
            <a:off x="1422272" y="5507876"/>
            <a:ext cx="735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A80C50-468D-4EFF-89BE-051C18662CAA}"/>
              </a:ext>
            </a:extLst>
          </p:cNvPr>
          <p:cNvCxnSpPr>
            <a:cxnSpLocks/>
          </p:cNvCxnSpPr>
          <p:nvPr/>
        </p:nvCxnSpPr>
        <p:spPr>
          <a:xfrm flipV="1">
            <a:off x="2086861" y="5350990"/>
            <a:ext cx="1150071" cy="267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EE73658-FDC9-49F6-9994-5CE0BE84255E}"/>
              </a:ext>
            </a:extLst>
          </p:cNvPr>
          <p:cNvGrpSpPr/>
          <p:nvPr/>
        </p:nvGrpSpPr>
        <p:grpSpPr>
          <a:xfrm>
            <a:off x="971358" y="3754859"/>
            <a:ext cx="7715053" cy="1500299"/>
            <a:chOff x="225458" y="3722447"/>
            <a:chExt cx="7715053" cy="150029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E7FB269-F79E-4734-9D4D-158CBC064378}"/>
                </a:ext>
              </a:extLst>
            </p:cNvPr>
            <p:cNvSpPr txBox="1"/>
            <p:nvPr/>
          </p:nvSpPr>
          <p:spPr>
            <a:xfrm>
              <a:off x="225458" y="3722447"/>
              <a:ext cx="942679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FREE LIST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7F6E9D-FD61-41CC-9E8A-54B3710C3A4C}"/>
                </a:ext>
              </a:extLst>
            </p:cNvPr>
            <p:cNvSpPr/>
            <p:nvPr/>
          </p:nvSpPr>
          <p:spPr>
            <a:xfrm>
              <a:off x="2243580" y="4487455"/>
              <a:ext cx="1376313" cy="7352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highlight>
                    <a:srgbClr val="00FF00"/>
                  </a:highlight>
                </a:rPr>
                <a:t>B3_4_5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8575F4C-8560-49E4-92B3-0908DF152E4C}"/>
                </a:ext>
              </a:extLst>
            </p:cNvPr>
            <p:cNvSpPr/>
            <p:nvPr/>
          </p:nvSpPr>
          <p:spPr>
            <a:xfrm>
              <a:off x="4119513" y="4487455"/>
              <a:ext cx="1376313" cy="7352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2557520-889A-4D23-817B-FD31320BD780}"/>
                </a:ext>
              </a:extLst>
            </p:cNvPr>
            <p:cNvSpPr/>
            <p:nvPr/>
          </p:nvSpPr>
          <p:spPr>
            <a:xfrm>
              <a:off x="5995446" y="4487455"/>
              <a:ext cx="1376313" cy="7352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B7</a:t>
              </a:r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399F57DE-95D9-4AB1-B193-9456282DDCA0}"/>
                </a:ext>
              </a:extLst>
            </p:cNvPr>
            <p:cNvSpPr/>
            <p:nvPr/>
          </p:nvSpPr>
          <p:spPr>
            <a:xfrm>
              <a:off x="3556262" y="4666268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9BDA8C1C-EC4E-43F4-A441-88BA417D9C1A}"/>
                </a:ext>
              </a:extLst>
            </p:cNvPr>
            <p:cNvSpPr/>
            <p:nvPr/>
          </p:nvSpPr>
          <p:spPr>
            <a:xfrm>
              <a:off x="5400773" y="4644272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9984A2C5-E49A-4DF8-B1DB-2FBD001AD6E2}"/>
                </a:ext>
              </a:extLst>
            </p:cNvPr>
            <p:cNvSpPr/>
            <p:nvPr/>
          </p:nvSpPr>
          <p:spPr>
            <a:xfrm>
              <a:off x="7245284" y="4676287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4AF80BAA-0A3F-42EF-B742-D805707D99F8}"/>
                </a:ext>
              </a:extLst>
            </p:cNvPr>
            <p:cNvSpPr/>
            <p:nvPr/>
          </p:nvSpPr>
          <p:spPr>
            <a:xfrm rot="10800000">
              <a:off x="5409414" y="4942491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5A6EB255-C4DB-4731-AD72-6BFAAB592B4C}"/>
                </a:ext>
              </a:extLst>
            </p:cNvPr>
            <p:cNvSpPr/>
            <p:nvPr/>
          </p:nvSpPr>
          <p:spPr>
            <a:xfrm rot="10800000">
              <a:off x="3533481" y="4986483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1ED2808F-D633-4EB5-B50E-15FFF4BCB63F}"/>
                </a:ext>
              </a:extLst>
            </p:cNvPr>
            <p:cNvSpPr/>
            <p:nvPr/>
          </p:nvSpPr>
          <p:spPr>
            <a:xfrm rot="10800000">
              <a:off x="1838227" y="4801089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1B38971-8694-47FE-9A32-9CE5376BF2AA}"/>
                </a:ext>
              </a:extLst>
            </p:cNvPr>
            <p:cNvSpPr txBox="1"/>
            <p:nvPr/>
          </p:nvSpPr>
          <p:spPr>
            <a:xfrm>
              <a:off x="1044018" y="4714562"/>
              <a:ext cx="735290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NULL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62080EF-CBEB-40B3-B24F-BE9C395FD1BC}"/>
              </a:ext>
            </a:extLst>
          </p:cNvPr>
          <p:cNvSpPr txBox="1"/>
          <p:nvPr/>
        </p:nvSpPr>
        <p:spPr>
          <a:xfrm>
            <a:off x="8774785" y="4624435"/>
            <a:ext cx="73529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NULL</a:t>
            </a:r>
          </a:p>
        </p:txBody>
      </p:sp>
      <p:pic>
        <p:nvPicPr>
          <p:cNvPr id="30" name="Picture 29" descr="Shape, rectangle&#10;&#10;Description automatically generated">
            <a:extLst>
              <a:ext uri="{FF2B5EF4-FFF2-40B4-BE49-F238E27FC236}">
                <a16:creationId xmlns:a16="http://schemas.microsoft.com/office/drawing/2014/main" id="{822931C7-9E22-4445-9876-13089106C8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185" y="443285"/>
            <a:ext cx="3398815" cy="48010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9E1602C-6F8A-4E35-BD23-20E5B54ADEF3}"/>
              </a:ext>
            </a:extLst>
          </p:cNvPr>
          <p:cNvSpPr txBox="1"/>
          <p:nvPr/>
        </p:nvSpPr>
        <p:spPr>
          <a:xfrm>
            <a:off x="7635712" y="3570193"/>
            <a:ext cx="415623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Step 2:</a:t>
            </a:r>
            <a:r>
              <a:rPr lang="en-US" dirty="0"/>
              <a:t> Insert Block 3_4_5 to the Free List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5EFE64-175F-42FD-97B3-5BD43814D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32</a:t>
            </a:fld>
            <a:endParaRPr lang="en-US"/>
          </a:p>
        </p:txBody>
      </p:sp>
      <p:sp>
        <p:nvSpPr>
          <p:cNvPr id="32" name="Footer Placeholder 8">
            <a:extLst>
              <a:ext uri="{FF2B5EF4-FFF2-40B4-BE49-F238E27FC236}">
                <a16:creationId xmlns:a16="http://schemas.microsoft.com/office/drawing/2014/main" id="{D6D4269C-E8F6-421E-83B6-6657D7B36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Dr Petrucci's Slides - "Dynamic Memory Allocation"</a:t>
            </a:r>
          </a:p>
        </p:txBody>
      </p:sp>
    </p:spTree>
    <p:extLst>
      <p:ext uri="{BB962C8B-B14F-4D97-AF65-F5344CB8AC3E}">
        <p14:creationId xmlns:p14="http://schemas.microsoft.com/office/powerpoint/2010/main" val="3425783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BEDF6-E843-488B-879E-2360DD69F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542" y="-17663"/>
            <a:ext cx="10515600" cy="1325563"/>
          </a:xfrm>
        </p:spPr>
        <p:txBody>
          <a:bodyPr/>
          <a:lstStyle/>
          <a:p>
            <a:r>
              <a:rPr lang="en-US" dirty="0" err="1"/>
              <a:t>mm_free</a:t>
            </a:r>
            <a:r>
              <a:rPr lang="en-US" dirty="0"/>
              <a:t>(void *p)</a:t>
            </a: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7FA930B5-9690-4A6F-B087-CC3F93E481F7}"/>
              </a:ext>
            </a:extLst>
          </p:cNvPr>
          <p:cNvSpPr/>
          <p:nvPr/>
        </p:nvSpPr>
        <p:spPr>
          <a:xfrm>
            <a:off x="2923881" y="2116720"/>
            <a:ext cx="2150882" cy="201495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Coalesce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F6FE8F1-B947-44ED-92EE-F7CCA95C87B7}"/>
              </a:ext>
            </a:extLst>
          </p:cNvPr>
          <p:cNvCxnSpPr>
            <a:cxnSpLocks/>
          </p:cNvCxnSpPr>
          <p:nvPr/>
        </p:nvCxnSpPr>
        <p:spPr>
          <a:xfrm>
            <a:off x="5074763" y="3105345"/>
            <a:ext cx="13103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9B5F3B3-0D16-4273-A4A1-690C6C4059F3}"/>
              </a:ext>
            </a:extLst>
          </p:cNvPr>
          <p:cNvSpPr txBox="1"/>
          <p:nvPr/>
        </p:nvSpPr>
        <p:spPr>
          <a:xfrm>
            <a:off x="5439266" y="2690566"/>
            <a:ext cx="829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73F794-8C00-4DDF-BA14-4BAF338117DD}"/>
              </a:ext>
            </a:extLst>
          </p:cNvPr>
          <p:cNvCxnSpPr>
            <a:stCxn id="4" idx="2"/>
          </p:cNvCxnSpPr>
          <p:nvPr/>
        </p:nvCxnSpPr>
        <p:spPr>
          <a:xfrm>
            <a:off x="3999322" y="4131672"/>
            <a:ext cx="25924" cy="1038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BC85AFA-8840-4FE6-B8E5-D5DA9FCF5E19}"/>
              </a:ext>
            </a:extLst>
          </p:cNvPr>
          <p:cNvCxnSpPr>
            <a:cxnSpLocks/>
          </p:cNvCxnSpPr>
          <p:nvPr/>
        </p:nvCxnSpPr>
        <p:spPr>
          <a:xfrm>
            <a:off x="4025246" y="5169815"/>
            <a:ext cx="38618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45CF90F-DE02-462E-AE24-F8C56AA17507}"/>
              </a:ext>
            </a:extLst>
          </p:cNvPr>
          <p:cNvCxnSpPr>
            <a:cxnSpLocks/>
          </p:cNvCxnSpPr>
          <p:nvPr/>
        </p:nvCxnSpPr>
        <p:spPr>
          <a:xfrm flipV="1">
            <a:off x="7910660" y="3531122"/>
            <a:ext cx="0" cy="1638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5694ABA-D063-4C0B-84F8-BAAEFEBD4AD6}"/>
              </a:ext>
            </a:extLst>
          </p:cNvPr>
          <p:cNvSpPr/>
          <p:nvPr/>
        </p:nvSpPr>
        <p:spPr>
          <a:xfrm>
            <a:off x="6476216" y="2285217"/>
            <a:ext cx="2868888" cy="1143783"/>
          </a:xfrm>
          <a:prstGeom prst="rect">
            <a:avLst/>
          </a:prstGeom>
          <a:ln w="57150">
            <a:solidFill>
              <a:srgbClr val="FF0000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Update Free List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085A0D-87B5-4514-A8CD-F959C4123EC0}"/>
              </a:ext>
            </a:extLst>
          </p:cNvPr>
          <p:cNvSpPr txBox="1"/>
          <p:nvPr/>
        </p:nvSpPr>
        <p:spPr>
          <a:xfrm>
            <a:off x="5485222" y="4755035"/>
            <a:ext cx="48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E173B8-4A22-4D6C-B160-E1D90F9CF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757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A24EB-FDB7-45F6-89CE-818C283BE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insert_block</a:t>
            </a:r>
            <a:r>
              <a:rPr lang="en-US" dirty="0"/>
              <a:t>(</a:t>
            </a:r>
            <a:r>
              <a:rPr lang="en-US" dirty="0" err="1"/>
              <a:t>block_t</a:t>
            </a:r>
            <a:r>
              <a:rPr lang="en-US" dirty="0"/>
              <a:t> *</a:t>
            </a:r>
            <a:r>
              <a:rPr lang="en-US" dirty="0" err="1"/>
              <a:t>free_block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A6215-6647-4D48-85AC-0ACC81D3C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a Free Block to the Free List using LIFO</a:t>
            </a:r>
          </a:p>
          <a:p>
            <a:endParaRPr lang="en-US" dirty="0"/>
          </a:p>
          <a:p>
            <a:r>
              <a:rPr lang="en-US" dirty="0"/>
              <a:t>Cases</a:t>
            </a:r>
          </a:p>
          <a:p>
            <a:pPr lvl="1"/>
            <a:r>
              <a:rPr lang="en-US" dirty="0"/>
              <a:t>What if the free list is empty?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What if the free list is Not empty?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Any other cases?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DA7D3-5FFB-4C95-86C3-F3EC128EB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3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A24EB-FDB7-45F6-89CE-818C283BE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remove_block</a:t>
            </a:r>
            <a:r>
              <a:rPr lang="en-US" dirty="0"/>
              <a:t>(</a:t>
            </a:r>
            <a:r>
              <a:rPr lang="en-US" dirty="0" err="1"/>
              <a:t>block_t</a:t>
            </a:r>
            <a:r>
              <a:rPr lang="en-US" dirty="0"/>
              <a:t> *</a:t>
            </a:r>
            <a:r>
              <a:rPr lang="en-US" dirty="0" err="1"/>
              <a:t>free_block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A6215-6647-4D48-85AC-0ACC81D3C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What if the Free list is empty?</a:t>
            </a:r>
          </a:p>
          <a:p>
            <a:pPr lvl="2"/>
            <a:r>
              <a:rPr lang="en-US" dirty="0"/>
              <a:t>Will you ever need to check this case in this function, ideally?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What if the block to be removed is the head?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What if the block to be removed is Not the head?</a:t>
            </a:r>
          </a:p>
          <a:p>
            <a:pPr lvl="2"/>
            <a:r>
              <a:rPr lang="en-US" dirty="0"/>
              <a:t>What if it’s in the middle and what if it’s in the end of the free list?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Any other cases?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2B9C0-A2A0-4C6B-8EDF-17F2EAF34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17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FCCAE-2070-4F3A-AAA7-8C566182D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Improving the Performance of Your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FD55D-86B4-455F-B0EB-063D965ED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Explicit Free List Implementation</a:t>
            </a:r>
          </a:p>
          <a:p>
            <a:endParaRPr lang="en-US" dirty="0"/>
          </a:p>
          <a:p>
            <a:r>
              <a:rPr lang="en-US" dirty="0"/>
              <a:t>Modifying the </a:t>
            </a:r>
            <a:r>
              <a:rPr lang="en-US" dirty="0" err="1"/>
              <a:t>Find_Fit</a:t>
            </a:r>
            <a:r>
              <a:rPr lang="en-US" dirty="0"/>
              <a:t> algorithm</a:t>
            </a:r>
          </a:p>
          <a:p>
            <a:pPr lvl="1"/>
            <a:r>
              <a:rPr lang="en-US" dirty="0"/>
              <a:t>Traverse only the Free Blocks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Find a hybrid of the different Find fit algorithms, if needed.</a:t>
            </a:r>
          </a:p>
          <a:p>
            <a:pPr lvl="1"/>
            <a:endParaRPr lang="en-US" dirty="0"/>
          </a:p>
          <a:p>
            <a:r>
              <a:rPr lang="en-US" dirty="0"/>
              <a:t>Turn OFF (or comment out) all calls to </a:t>
            </a:r>
            <a:r>
              <a:rPr lang="en-US" dirty="0" err="1"/>
              <a:t>examine_heap</a:t>
            </a:r>
            <a:r>
              <a:rPr lang="en-US" dirty="0"/>
              <a:t>() and/or </a:t>
            </a:r>
            <a:r>
              <a:rPr lang="en-US" dirty="0" err="1"/>
              <a:t>check_heap</a:t>
            </a:r>
            <a:r>
              <a:rPr lang="en-US" dirty="0"/>
              <a:t>()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D69E0-9D45-4E0F-BAB3-4BE3DBB07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4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FCCAE-2070-4F3A-AAA7-8C566182D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Improving the Performance of Your Code</a:t>
            </a:r>
          </a:p>
        </p:txBody>
      </p:sp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B2FA282B-395B-430F-B148-EB36ECFD7E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699" y="1508111"/>
            <a:ext cx="6640601" cy="4801765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F221441-415F-4027-8D5A-792BC9035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37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8BC150D-6435-4758-B388-393C2CBAD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Dr Petrucci's Slides - "Dynamic Memory Allocation"</a:t>
            </a:r>
          </a:p>
        </p:txBody>
      </p:sp>
    </p:spTree>
    <p:extLst>
      <p:ext uri="{BB962C8B-B14F-4D97-AF65-F5344CB8AC3E}">
        <p14:creationId xmlns:p14="http://schemas.microsoft.com/office/powerpoint/2010/main" val="12368758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63C706-4DC1-42DB-B326-ACACBCFBF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965021"/>
            <a:ext cx="10515600" cy="2852737"/>
          </a:xfrm>
        </p:spPr>
        <p:txBody>
          <a:bodyPr/>
          <a:lstStyle/>
          <a:p>
            <a:pPr algn="ctr"/>
            <a:r>
              <a:rPr lang="en-US" dirty="0"/>
              <a:t>Processes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55B7F6-7438-46AB-B665-187A299A6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4586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7ADC3-D0C3-4550-AAB5-CAECBB4D2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92E4C-278A-4265-A61F-A9B74897A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Creates a  new process by </a:t>
            </a:r>
            <a:r>
              <a:rPr lang="en-US" b="1" dirty="0">
                <a:solidFill>
                  <a:srgbClr val="FF0000"/>
                </a:solidFill>
              </a:rPr>
              <a:t>duplicating the calling process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Return value</a:t>
            </a:r>
          </a:p>
          <a:p>
            <a:pPr lvl="1"/>
            <a:r>
              <a:rPr lang="en-US" dirty="0"/>
              <a:t>On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success</a:t>
            </a:r>
            <a:r>
              <a:rPr lang="en-US" dirty="0"/>
              <a:t>, the PID of the child process is returned in the </a:t>
            </a:r>
            <a:r>
              <a:rPr lang="en-US" b="1" dirty="0">
                <a:solidFill>
                  <a:srgbClr val="FF0000"/>
                </a:solidFill>
              </a:rPr>
              <a:t>parent</a:t>
            </a:r>
            <a:r>
              <a:rPr lang="en-US" dirty="0"/>
              <a:t>, and 0 is returned in the </a:t>
            </a:r>
            <a:r>
              <a:rPr lang="en-US" b="1" dirty="0">
                <a:solidFill>
                  <a:srgbClr val="FF0000"/>
                </a:solidFill>
              </a:rPr>
              <a:t>child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On </a:t>
            </a:r>
            <a:r>
              <a:rPr lang="en-US" b="1" dirty="0">
                <a:solidFill>
                  <a:srgbClr val="FF0000"/>
                </a:solidFill>
              </a:rPr>
              <a:t>failure</a:t>
            </a:r>
            <a:r>
              <a:rPr lang="en-US" dirty="0"/>
              <a:t>, -1 is returned  in  the </a:t>
            </a:r>
            <a:r>
              <a:rPr lang="en-US" b="1" dirty="0">
                <a:solidFill>
                  <a:srgbClr val="FF0000"/>
                </a:solidFill>
              </a:rPr>
              <a:t>parent</a:t>
            </a:r>
            <a:r>
              <a:rPr lang="en-US" dirty="0"/>
              <a:t>, no child process is created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6F56C-4EC7-462A-851A-DD7AEEB12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226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000BDB40-3AFD-43D1-94C6-0957A2F381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154" y="429291"/>
            <a:ext cx="6957234" cy="5999418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48A223-68BD-48C9-A5DD-51E9CA41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5472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DD29D-90A6-42B5-A095-50FC3349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9000BE-0BC7-4130-9DF5-3D13BE26AC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429539" cy="41776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int main() 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{ 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fork(); 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</a:t>
            </a:r>
            <a:r>
              <a:rPr lang="en-US" sz="2200" dirty="0" err="1">
                <a:latin typeface="Consolas" panose="020B0609020204030204" pitchFamily="49" charset="0"/>
              </a:rPr>
              <a:t>printf</a:t>
            </a:r>
            <a:r>
              <a:rPr lang="en-US" sz="2200" dirty="0">
                <a:latin typeface="Consolas" panose="020B0609020204030204" pitchFamily="49" charset="0"/>
              </a:rPr>
              <a:t>("Hello world!\n"); 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exit(0);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} 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7EB1965-186C-4899-9E86-3CB7152EF9FE}"/>
              </a:ext>
            </a:extLst>
          </p:cNvPr>
          <p:cNvGrpSpPr/>
          <p:nvPr/>
        </p:nvGrpSpPr>
        <p:grpSpPr>
          <a:xfrm>
            <a:off x="6279576" y="3336772"/>
            <a:ext cx="1180802" cy="187759"/>
            <a:chOff x="6279576" y="3336772"/>
            <a:chExt cx="1180802" cy="18775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98836C6-2352-44DD-8760-FB13E980304A}"/>
                </a:ext>
              </a:extLst>
            </p:cNvPr>
            <p:cNvSpPr/>
            <p:nvPr/>
          </p:nvSpPr>
          <p:spPr>
            <a:xfrm>
              <a:off x="6279576" y="3336772"/>
              <a:ext cx="168965" cy="18775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79DD37A-E306-40EF-9129-DAC203946E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48541" y="3429000"/>
              <a:ext cx="101183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B7609DF-A932-4C7B-BAA8-2B30B475D470}"/>
              </a:ext>
            </a:extLst>
          </p:cNvPr>
          <p:cNvSpPr txBox="1"/>
          <p:nvPr/>
        </p:nvSpPr>
        <p:spPr>
          <a:xfrm>
            <a:off x="6092365" y="3545099"/>
            <a:ext cx="645471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main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5FDE232-4427-4496-AF0F-6FF4E778E6DA}"/>
              </a:ext>
            </a:extLst>
          </p:cNvPr>
          <p:cNvGrpSpPr/>
          <p:nvPr/>
        </p:nvGrpSpPr>
        <p:grpSpPr>
          <a:xfrm>
            <a:off x="7544860" y="2020328"/>
            <a:ext cx="2592543" cy="1303333"/>
            <a:chOff x="7544860" y="2020328"/>
            <a:chExt cx="2592543" cy="1303333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7116484-2486-40BB-AD73-0DD827D2FA9B}"/>
                </a:ext>
              </a:extLst>
            </p:cNvPr>
            <p:cNvCxnSpPr>
              <a:stCxn id="12" idx="0"/>
            </p:cNvCxnSpPr>
            <p:nvPr/>
          </p:nvCxnSpPr>
          <p:spPr>
            <a:xfrm flipH="1" flipV="1">
              <a:off x="7544860" y="2514600"/>
              <a:ext cx="1" cy="8090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FED8671-1799-4224-9708-6BFC320D4B0A}"/>
                </a:ext>
              </a:extLst>
            </p:cNvPr>
            <p:cNvSpPr/>
            <p:nvPr/>
          </p:nvSpPr>
          <p:spPr>
            <a:xfrm>
              <a:off x="8639225" y="2425463"/>
              <a:ext cx="168965" cy="18775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48580C7-F801-4FDB-91E0-8568CBA63476}"/>
                </a:ext>
              </a:extLst>
            </p:cNvPr>
            <p:cNvCxnSpPr>
              <a:cxnSpLocks/>
              <a:endCxn id="21" idx="2"/>
            </p:cNvCxnSpPr>
            <p:nvPr/>
          </p:nvCxnSpPr>
          <p:spPr>
            <a:xfrm>
              <a:off x="7544860" y="2519343"/>
              <a:ext cx="10943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FFC97A3-23DB-4538-A9C7-C5E254F5D6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10145" y="2513729"/>
              <a:ext cx="101183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B05AFCF-4E31-4B5D-8BA6-8B9DDB3B967D}"/>
                </a:ext>
              </a:extLst>
            </p:cNvPr>
            <p:cNvSpPr/>
            <p:nvPr/>
          </p:nvSpPr>
          <p:spPr>
            <a:xfrm>
              <a:off x="9821982" y="2425463"/>
              <a:ext cx="168965" cy="18775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A9E9F09-79DD-4E56-9B63-47EDB15E74D2}"/>
                </a:ext>
              </a:extLst>
            </p:cNvPr>
            <p:cNvSpPr txBox="1"/>
            <p:nvPr/>
          </p:nvSpPr>
          <p:spPr>
            <a:xfrm>
              <a:off x="8400971" y="2613222"/>
              <a:ext cx="6454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/>
                <a:t>printf</a:t>
              </a:r>
              <a:endParaRPr lang="en-US" sz="1400" b="1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88B4BD1-AE84-48D6-B9FE-A80FDF480B16}"/>
                </a:ext>
              </a:extLst>
            </p:cNvPr>
            <p:cNvSpPr txBox="1"/>
            <p:nvPr/>
          </p:nvSpPr>
          <p:spPr>
            <a:xfrm>
              <a:off x="8808190" y="2020328"/>
              <a:ext cx="7930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Hello World!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3C3E7FC-FCEE-4AFE-9614-B38D42012408}"/>
                </a:ext>
              </a:extLst>
            </p:cNvPr>
            <p:cNvSpPr txBox="1"/>
            <p:nvPr/>
          </p:nvSpPr>
          <p:spPr>
            <a:xfrm>
              <a:off x="9667701" y="2625231"/>
              <a:ext cx="469702" cy="3136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exit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A77F2FA-5700-4732-98A8-97E18EFE1CA0}"/>
              </a:ext>
            </a:extLst>
          </p:cNvPr>
          <p:cNvGrpSpPr/>
          <p:nvPr/>
        </p:nvGrpSpPr>
        <p:grpSpPr>
          <a:xfrm>
            <a:off x="7306607" y="2930440"/>
            <a:ext cx="2830796" cy="943660"/>
            <a:chOff x="7306607" y="2930440"/>
            <a:chExt cx="2830796" cy="94366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5FC9758-2433-4590-AEE7-05B215211D72}"/>
                </a:ext>
              </a:extLst>
            </p:cNvPr>
            <p:cNvSpPr/>
            <p:nvPr/>
          </p:nvSpPr>
          <p:spPr>
            <a:xfrm>
              <a:off x="7460378" y="3323661"/>
              <a:ext cx="168965" cy="18775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0C620FB-1422-42BD-8BD4-832B3FD0F679}"/>
                </a:ext>
              </a:extLst>
            </p:cNvPr>
            <p:cNvSpPr txBox="1"/>
            <p:nvPr/>
          </p:nvSpPr>
          <p:spPr>
            <a:xfrm>
              <a:off x="7306607" y="3545098"/>
              <a:ext cx="6454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fork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16E4908-8915-48C8-A0E5-30A7FF9921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9343" y="3412435"/>
              <a:ext cx="101183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D7C442E-BEE4-478C-967C-0D1A12BA5F86}"/>
                </a:ext>
              </a:extLst>
            </p:cNvPr>
            <p:cNvSpPr/>
            <p:nvPr/>
          </p:nvSpPr>
          <p:spPr>
            <a:xfrm>
              <a:off x="8641180" y="3336772"/>
              <a:ext cx="168965" cy="18775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29EE3A-B7F7-43DE-81FA-A7A47F0470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10145" y="3412435"/>
              <a:ext cx="101183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22B31FC-0732-45D2-8DCD-2926A243059C}"/>
                </a:ext>
              </a:extLst>
            </p:cNvPr>
            <p:cNvSpPr/>
            <p:nvPr/>
          </p:nvSpPr>
          <p:spPr>
            <a:xfrm>
              <a:off x="9821982" y="3336772"/>
              <a:ext cx="168965" cy="18775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32BEC67-D2B1-4859-BA31-8F42EAFBA013}"/>
                </a:ext>
              </a:extLst>
            </p:cNvPr>
            <p:cNvSpPr txBox="1"/>
            <p:nvPr/>
          </p:nvSpPr>
          <p:spPr>
            <a:xfrm>
              <a:off x="8400971" y="3566323"/>
              <a:ext cx="6454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/>
                <a:t>printf</a:t>
              </a:r>
              <a:endParaRPr lang="en-US" sz="1400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F76FC3A-38C2-4C3B-B209-0EDD55130F38}"/>
                </a:ext>
              </a:extLst>
            </p:cNvPr>
            <p:cNvSpPr txBox="1"/>
            <p:nvPr/>
          </p:nvSpPr>
          <p:spPr>
            <a:xfrm>
              <a:off x="8863472" y="2930440"/>
              <a:ext cx="7930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Hello World!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C6C7DB0-97B1-4D30-A541-5AA7948D9E73}"/>
                </a:ext>
              </a:extLst>
            </p:cNvPr>
            <p:cNvSpPr txBox="1"/>
            <p:nvPr/>
          </p:nvSpPr>
          <p:spPr>
            <a:xfrm>
              <a:off x="9667701" y="3551236"/>
              <a:ext cx="469702" cy="3136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exit</a:t>
              </a:r>
            </a:p>
          </p:txBody>
        </p:sp>
      </p:grp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55B610B0-46BA-4594-A71F-15A0A0F8C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12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DD29D-90A6-42B5-A095-50FC3349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9000BE-0BC7-4130-9DF5-3D13BE26ACB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int main() 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{ 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fork(); 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</a:t>
            </a:r>
            <a:r>
              <a:rPr lang="en-US" sz="2200" dirty="0" err="1">
                <a:latin typeface="Consolas" panose="020B0609020204030204" pitchFamily="49" charset="0"/>
              </a:rPr>
              <a:t>printf</a:t>
            </a:r>
            <a:r>
              <a:rPr lang="en-US" sz="2200" dirty="0">
                <a:latin typeface="Consolas" panose="020B0609020204030204" pitchFamily="49" charset="0"/>
              </a:rPr>
              <a:t>("Hello world!\n"); 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exit(0);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3D87DA-B83B-4924-992C-E32D87B59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348" y="1925016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Output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Hello world!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Hello world!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9C5087-0B5C-4A1D-AC18-FA14064C9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32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CD551-4610-40B6-842C-0175ED38F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A947C-81C8-46F4-8252-0679B045F1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64434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int main() 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{ 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fork(); 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fork(); 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</a:t>
            </a:r>
            <a:r>
              <a:rPr lang="en-US" sz="2200" dirty="0" err="1">
                <a:latin typeface="Consolas" panose="020B0609020204030204" pitchFamily="49" charset="0"/>
              </a:rPr>
              <a:t>printf</a:t>
            </a:r>
            <a:r>
              <a:rPr lang="en-US" sz="2200" dirty="0">
                <a:latin typeface="Consolas" panose="020B0609020204030204" pitchFamily="49" charset="0"/>
              </a:rPr>
              <a:t>(“Hello\n"); 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exit(0); 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} 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E3860B5-0558-4155-99FA-06D0F8990E4D}"/>
              </a:ext>
            </a:extLst>
          </p:cNvPr>
          <p:cNvGrpSpPr/>
          <p:nvPr/>
        </p:nvGrpSpPr>
        <p:grpSpPr>
          <a:xfrm>
            <a:off x="5345297" y="3734337"/>
            <a:ext cx="1180802" cy="187759"/>
            <a:chOff x="6279576" y="3336772"/>
            <a:chExt cx="1180802" cy="187759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8E74936-EE23-458C-A137-240076E87EAF}"/>
                </a:ext>
              </a:extLst>
            </p:cNvPr>
            <p:cNvSpPr/>
            <p:nvPr/>
          </p:nvSpPr>
          <p:spPr>
            <a:xfrm>
              <a:off x="6279576" y="3336772"/>
              <a:ext cx="168965" cy="18775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145A08F-7BE2-4512-BC0A-854FBE62B8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48541" y="3429000"/>
              <a:ext cx="101183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D34BF0E1-7AB7-4893-8C5C-5E2F75F515C0}"/>
              </a:ext>
            </a:extLst>
          </p:cNvPr>
          <p:cNvSpPr txBox="1"/>
          <p:nvPr/>
        </p:nvSpPr>
        <p:spPr>
          <a:xfrm>
            <a:off x="5158086" y="3942664"/>
            <a:ext cx="645471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main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A9E23D2-82DE-465C-9CF3-315C587C683C}"/>
              </a:ext>
            </a:extLst>
          </p:cNvPr>
          <p:cNvGrpSpPr/>
          <p:nvPr/>
        </p:nvGrpSpPr>
        <p:grpSpPr>
          <a:xfrm>
            <a:off x="6607986" y="1976651"/>
            <a:ext cx="1440250" cy="1727737"/>
            <a:chOff x="6607986" y="1976651"/>
            <a:chExt cx="1440250" cy="1727737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FA9D1DB-3B7C-4B26-9078-98723B51C6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07986" y="2064917"/>
              <a:ext cx="976" cy="16394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495D541-1384-4067-94B0-4647F880BECE}"/>
                </a:ext>
              </a:extLst>
            </p:cNvPr>
            <p:cNvSpPr/>
            <p:nvPr/>
          </p:nvSpPr>
          <p:spPr>
            <a:xfrm>
              <a:off x="7706901" y="1976651"/>
              <a:ext cx="168965" cy="18775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B9E387F-3133-4760-AE45-6FCF59AABBD9}"/>
                </a:ext>
              </a:extLst>
            </p:cNvPr>
            <p:cNvCxnSpPr>
              <a:cxnSpLocks/>
              <a:endCxn id="36" idx="2"/>
            </p:cNvCxnSpPr>
            <p:nvPr/>
          </p:nvCxnSpPr>
          <p:spPr>
            <a:xfrm>
              <a:off x="6612536" y="2070531"/>
              <a:ext cx="10943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30E535E-2B40-4EBE-9618-122052E79088}"/>
                </a:ext>
              </a:extLst>
            </p:cNvPr>
            <p:cNvSpPr txBox="1"/>
            <p:nvPr/>
          </p:nvSpPr>
          <p:spPr>
            <a:xfrm>
              <a:off x="7534529" y="2193324"/>
              <a:ext cx="5137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fork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E562D7C1-9728-49AA-9BF8-B4A89AD8F6EF}"/>
              </a:ext>
            </a:extLst>
          </p:cNvPr>
          <p:cNvGrpSpPr/>
          <p:nvPr/>
        </p:nvGrpSpPr>
        <p:grpSpPr>
          <a:xfrm>
            <a:off x="6372328" y="3518788"/>
            <a:ext cx="3995572" cy="743709"/>
            <a:chOff x="6372328" y="3518788"/>
            <a:chExt cx="3995572" cy="743709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EBCCC90-589B-48AA-90FB-0F7A7F4271F1}"/>
                </a:ext>
              </a:extLst>
            </p:cNvPr>
            <p:cNvSpPr/>
            <p:nvPr/>
          </p:nvSpPr>
          <p:spPr>
            <a:xfrm>
              <a:off x="6526099" y="3721226"/>
              <a:ext cx="168965" cy="18775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A5FE3A7-0E8E-4706-8C96-1350C7CDCCEE}"/>
                </a:ext>
              </a:extLst>
            </p:cNvPr>
            <p:cNvSpPr txBox="1"/>
            <p:nvPr/>
          </p:nvSpPr>
          <p:spPr>
            <a:xfrm>
              <a:off x="6372328" y="3942663"/>
              <a:ext cx="6454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fork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451D4BA-042A-416E-9A1C-F236C88584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95064" y="3810000"/>
              <a:ext cx="101183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5D81354-B9F2-47B2-91B2-B6A9A7E22D11}"/>
                </a:ext>
              </a:extLst>
            </p:cNvPr>
            <p:cNvSpPr/>
            <p:nvPr/>
          </p:nvSpPr>
          <p:spPr>
            <a:xfrm>
              <a:off x="7706901" y="3734337"/>
              <a:ext cx="168965" cy="18775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8E261D3F-83FD-4F42-932C-59CC9DD6DE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75866" y="3810000"/>
              <a:ext cx="101183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6FC59DB-9FF0-4B2A-8AF6-F42035186174}"/>
                </a:ext>
              </a:extLst>
            </p:cNvPr>
            <p:cNvSpPr/>
            <p:nvPr/>
          </p:nvSpPr>
          <p:spPr>
            <a:xfrm>
              <a:off x="8887703" y="3734337"/>
              <a:ext cx="168965" cy="18775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50410B5-6974-497B-9FE3-11FE6CD6785C}"/>
                </a:ext>
              </a:extLst>
            </p:cNvPr>
            <p:cNvSpPr txBox="1"/>
            <p:nvPr/>
          </p:nvSpPr>
          <p:spPr>
            <a:xfrm>
              <a:off x="7541982" y="3954720"/>
              <a:ext cx="570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fork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FF55462-7D3C-4C6E-8177-CB4B13F13E54}"/>
                </a:ext>
              </a:extLst>
            </p:cNvPr>
            <p:cNvSpPr txBox="1"/>
            <p:nvPr/>
          </p:nvSpPr>
          <p:spPr>
            <a:xfrm>
              <a:off x="8694025" y="3946455"/>
              <a:ext cx="6454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/>
                <a:t>printf</a:t>
              </a:r>
              <a:endParaRPr lang="en-US" sz="1400" b="1" dirty="0"/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AC9E1D91-2258-4B00-BFA0-3C6DCE8883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56668" y="3826564"/>
              <a:ext cx="101183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5D7694E-9F1B-4118-86A7-CE87A202E4BA}"/>
                </a:ext>
              </a:extLst>
            </p:cNvPr>
            <p:cNvSpPr/>
            <p:nvPr/>
          </p:nvSpPr>
          <p:spPr>
            <a:xfrm>
              <a:off x="10048567" y="3735911"/>
              <a:ext cx="168965" cy="18775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C620BD1-7915-400B-AC46-DBF54C55570A}"/>
                </a:ext>
              </a:extLst>
            </p:cNvPr>
            <p:cNvSpPr txBox="1"/>
            <p:nvPr/>
          </p:nvSpPr>
          <p:spPr>
            <a:xfrm>
              <a:off x="9898198" y="3917218"/>
              <a:ext cx="469702" cy="3136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exit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A73C5B3-0739-4EB0-92CF-7A53ECA90CE9}"/>
                </a:ext>
              </a:extLst>
            </p:cNvPr>
            <p:cNvSpPr txBox="1"/>
            <p:nvPr/>
          </p:nvSpPr>
          <p:spPr>
            <a:xfrm>
              <a:off x="9218596" y="3518788"/>
              <a:ext cx="63145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Hello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E36FEBF3-65FA-40FB-8166-03D65F832C3F}"/>
              </a:ext>
            </a:extLst>
          </p:cNvPr>
          <p:cNvGrpSpPr/>
          <p:nvPr/>
        </p:nvGrpSpPr>
        <p:grpSpPr>
          <a:xfrm>
            <a:off x="7877821" y="1771957"/>
            <a:ext cx="2508235" cy="726941"/>
            <a:chOff x="7877821" y="1771957"/>
            <a:chExt cx="2508235" cy="726941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FCE61D7-52D2-4EBF-8C22-F43BA9D293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77821" y="2064917"/>
              <a:ext cx="101183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BEF61FD-B1F5-4F06-AD3E-A8CC40672CD2}"/>
                </a:ext>
              </a:extLst>
            </p:cNvPr>
            <p:cNvSpPr/>
            <p:nvPr/>
          </p:nvSpPr>
          <p:spPr>
            <a:xfrm>
              <a:off x="8889658" y="1976651"/>
              <a:ext cx="168965" cy="18775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3E88510-40A4-4210-BC36-5A8AA4D22DD1}"/>
                </a:ext>
              </a:extLst>
            </p:cNvPr>
            <p:cNvSpPr txBox="1"/>
            <p:nvPr/>
          </p:nvSpPr>
          <p:spPr>
            <a:xfrm>
              <a:off x="8649450" y="2191121"/>
              <a:ext cx="6454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/>
                <a:t>printf</a:t>
              </a:r>
              <a:endParaRPr lang="en-US" sz="1400" b="1" dirty="0"/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D67689-DEB0-4036-8A37-6118863E95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4824" y="2079733"/>
              <a:ext cx="101183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F5B3DDED-2B72-42CC-A404-0687A6898BBE}"/>
                </a:ext>
              </a:extLst>
            </p:cNvPr>
            <p:cNvSpPr/>
            <p:nvPr/>
          </p:nvSpPr>
          <p:spPr>
            <a:xfrm>
              <a:off x="10066723" y="1989080"/>
              <a:ext cx="168965" cy="18775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411B5B8-34D3-42DD-9271-476AB0BF4470}"/>
                </a:ext>
              </a:extLst>
            </p:cNvPr>
            <p:cNvSpPr txBox="1"/>
            <p:nvPr/>
          </p:nvSpPr>
          <p:spPr>
            <a:xfrm>
              <a:off x="9916354" y="2170387"/>
              <a:ext cx="469702" cy="3136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exit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7B64C54-CBA3-4C9E-9F01-3BF5E90F5FD3}"/>
                </a:ext>
              </a:extLst>
            </p:cNvPr>
            <p:cNvSpPr txBox="1"/>
            <p:nvPr/>
          </p:nvSpPr>
          <p:spPr>
            <a:xfrm>
              <a:off x="9236752" y="1771957"/>
              <a:ext cx="63145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Hello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C1F428F1-566C-4300-90A9-B89A775C1427}"/>
              </a:ext>
            </a:extLst>
          </p:cNvPr>
          <p:cNvGrpSpPr/>
          <p:nvPr/>
        </p:nvGrpSpPr>
        <p:grpSpPr>
          <a:xfrm>
            <a:off x="7790856" y="2648574"/>
            <a:ext cx="2577044" cy="1115580"/>
            <a:chOff x="7790856" y="2648574"/>
            <a:chExt cx="2577044" cy="1115580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B6F11AD-57DE-4DF3-B0BA-43E32B8F5F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90856" y="2955365"/>
              <a:ext cx="1055" cy="8087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28A62034-D49B-44AC-B14E-8DDDA1F30E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90856" y="2941535"/>
              <a:ext cx="1080646" cy="138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89E26199-42D2-4C56-8F29-E4CBEF619938}"/>
                </a:ext>
              </a:extLst>
            </p:cNvPr>
            <p:cNvSpPr/>
            <p:nvPr/>
          </p:nvSpPr>
          <p:spPr>
            <a:xfrm>
              <a:off x="8871502" y="2853268"/>
              <a:ext cx="168965" cy="18775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A60760B-1A4D-4437-837B-4F19974E4D05}"/>
                </a:ext>
              </a:extLst>
            </p:cNvPr>
            <p:cNvSpPr txBox="1"/>
            <p:nvPr/>
          </p:nvSpPr>
          <p:spPr>
            <a:xfrm>
              <a:off x="8631294" y="3067738"/>
              <a:ext cx="6454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/>
                <a:t>printf</a:t>
              </a:r>
              <a:endParaRPr lang="en-US" sz="1400" b="1" dirty="0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C64931DD-46CB-4472-A776-B6CA6DC868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56668" y="2956350"/>
              <a:ext cx="101183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458AA5C0-74B7-4869-9350-36A05E3EE399}"/>
                </a:ext>
              </a:extLst>
            </p:cNvPr>
            <p:cNvSpPr/>
            <p:nvPr/>
          </p:nvSpPr>
          <p:spPr>
            <a:xfrm>
              <a:off x="10048567" y="2865697"/>
              <a:ext cx="168965" cy="18775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6F25842-A2DF-433D-B910-CA78842C2446}"/>
                </a:ext>
              </a:extLst>
            </p:cNvPr>
            <p:cNvSpPr txBox="1"/>
            <p:nvPr/>
          </p:nvSpPr>
          <p:spPr>
            <a:xfrm>
              <a:off x="9898198" y="3047004"/>
              <a:ext cx="469702" cy="3136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exit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24D6CA6-0F4E-42EB-A661-934C80122E46}"/>
                </a:ext>
              </a:extLst>
            </p:cNvPr>
            <p:cNvSpPr txBox="1"/>
            <p:nvPr/>
          </p:nvSpPr>
          <p:spPr>
            <a:xfrm>
              <a:off x="9218596" y="2648574"/>
              <a:ext cx="63145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Hello</a:t>
              </a: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72C0953A-1F71-49C9-B9B2-FF21E52FFE41}"/>
              </a:ext>
            </a:extLst>
          </p:cNvPr>
          <p:cNvSpPr txBox="1"/>
          <p:nvPr/>
        </p:nvSpPr>
        <p:spPr>
          <a:xfrm>
            <a:off x="8631294" y="1372252"/>
            <a:ext cx="645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printf</a:t>
            </a:r>
            <a:endParaRPr lang="en-US" sz="1400" b="1" dirty="0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42BFE224-5B2D-40A6-88A4-42EE1DE23903}"/>
              </a:ext>
            </a:extLst>
          </p:cNvPr>
          <p:cNvGrpSpPr/>
          <p:nvPr/>
        </p:nvGrpSpPr>
        <p:grpSpPr>
          <a:xfrm>
            <a:off x="7790856" y="953088"/>
            <a:ext cx="2577044" cy="1115580"/>
            <a:chOff x="7790856" y="953088"/>
            <a:chExt cx="2577044" cy="1115580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93FEE649-CCBA-4D5A-94E9-B0CEBFF055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90856" y="1259879"/>
              <a:ext cx="1055" cy="8087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FB904883-7523-4427-979E-72FCA47A6E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90856" y="1246049"/>
              <a:ext cx="1080646" cy="138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DBBB86CE-BA15-4348-9B97-0070EEF4DD79}"/>
                </a:ext>
              </a:extLst>
            </p:cNvPr>
            <p:cNvSpPr/>
            <p:nvPr/>
          </p:nvSpPr>
          <p:spPr>
            <a:xfrm>
              <a:off x="8871502" y="1157782"/>
              <a:ext cx="168965" cy="18775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A95909CC-AC8A-4371-8485-02FFF1AA89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56668" y="1260864"/>
              <a:ext cx="101183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E26C1E76-DADB-4863-920F-94E91B23ED6F}"/>
                </a:ext>
              </a:extLst>
            </p:cNvPr>
            <p:cNvSpPr/>
            <p:nvPr/>
          </p:nvSpPr>
          <p:spPr>
            <a:xfrm>
              <a:off x="10048567" y="1170211"/>
              <a:ext cx="168965" cy="18775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A5F338D-9CDB-4265-82D6-F521EDE9A3B1}"/>
                </a:ext>
              </a:extLst>
            </p:cNvPr>
            <p:cNvSpPr txBox="1"/>
            <p:nvPr/>
          </p:nvSpPr>
          <p:spPr>
            <a:xfrm>
              <a:off x="9898198" y="1351518"/>
              <a:ext cx="469702" cy="3136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exit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FBCB5EA-ADCD-4F96-AA0D-5028C37966AF}"/>
                </a:ext>
              </a:extLst>
            </p:cNvPr>
            <p:cNvSpPr txBox="1"/>
            <p:nvPr/>
          </p:nvSpPr>
          <p:spPr>
            <a:xfrm>
              <a:off x="9218596" y="953088"/>
              <a:ext cx="63145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Hello</a:t>
              </a:r>
            </a:p>
          </p:txBody>
        </p:sp>
      </p:grpSp>
      <p:sp>
        <p:nvSpPr>
          <p:cNvPr id="94" name="Slide Number Placeholder 93">
            <a:extLst>
              <a:ext uri="{FF2B5EF4-FFF2-40B4-BE49-F238E27FC236}">
                <a16:creationId xmlns:a16="http://schemas.microsoft.com/office/drawing/2014/main" id="{6DBC65A7-38BC-4128-9EF6-C4EF8F15D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42</a:t>
            </a:fld>
            <a:endParaRPr lang="en-US"/>
          </a:p>
        </p:txBody>
      </p:sp>
      <p:sp>
        <p:nvSpPr>
          <p:cNvPr id="95" name="Footer Placeholder 94">
            <a:extLst>
              <a:ext uri="{FF2B5EF4-FFF2-40B4-BE49-F238E27FC236}">
                <a16:creationId xmlns:a16="http://schemas.microsoft.com/office/drawing/2014/main" id="{2EA8EF7A-C9F4-493E-B3E7-63405627E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https://csapp.cs.cmu.edu/public/waside/waside-graphs.pdf</a:t>
            </a:r>
          </a:p>
        </p:txBody>
      </p:sp>
    </p:spTree>
    <p:extLst>
      <p:ext uri="{BB962C8B-B14F-4D97-AF65-F5344CB8AC3E}">
        <p14:creationId xmlns:p14="http://schemas.microsoft.com/office/powerpoint/2010/main" val="178610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CD551-4610-40B6-842C-0175ED38F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A947C-81C8-46F4-8252-0679B045F1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int main() 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{ 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fork(); 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fork(); 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</a:t>
            </a:r>
            <a:r>
              <a:rPr lang="en-US" sz="2200" dirty="0" err="1">
                <a:latin typeface="Consolas" panose="020B0609020204030204" pitchFamily="49" charset="0"/>
              </a:rPr>
              <a:t>printf</a:t>
            </a:r>
            <a:r>
              <a:rPr lang="en-US" sz="2200" dirty="0">
                <a:latin typeface="Consolas" panose="020B0609020204030204" pitchFamily="49" charset="0"/>
              </a:rPr>
              <a:t>(“Hello\n"); 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exit(0); 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4E9F01-B754-4716-B270-0A6C3915EE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Output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Hello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Hello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Hello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Hello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4BF72-4468-4E02-A14C-C815325A4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43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DEBF193-144F-41C9-91D5-BC9827793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https://csapp.cs.cmu.edu/public/waside/waside-graphs.pdf</a:t>
            </a:r>
          </a:p>
        </p:txBody>
      </p:sp>
    </p:spTree>
    <p:extLst>
      <p:ext uri="{BB962C8B-B14F-4D97-AF65-F5344CB8AC3E}">
        <p14:creationId xmlns:p14="http://schemas.microsoft.com/office/powerpoint/2010/main" val="1675245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0B117-7A65-4FB5-99E8-887672410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wait()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82F5CC-82C0-4905-B205-99EC5234B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A call to wait() blocks the calling process until one of its child processes exits</a:t>
            </a:r>
          </a:p>
          <a:p>
            <a:endParaRPr lang="en-US" dirty="0">
              <a:solidFill>
                <a:srgbClr val="40424E"/>
              </a:solidFill>
              <a:latin typeface="urw-din"/>
            </a:endParaRPr>
          </a:p>
          <a:p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Return value:</a:t>
            </a:r>
          </a:p>
          <a:p>
            <a:pPr lvl="1"/>
            <a:r>
              <a:rPr lang="en-US" dirty="0">
                <a:solidFill>
                  <a:srgbClr val="40424E"/>
                </a:solidFill>
                <a:latin typeface="urw-din"/>
              </a:rPr>
              <a:t>O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n success, returns the process ID of the terminated child</a:t>
            </a:r>
          </a:p>
          <a:p>
            <a:pPr lvl="1"/>
            <a:r>
              <a:rPr lang="en-US" dirty="0">
                <a:solidFill>
                  <a:srgbClr val="40424E"/>
                </a:solidFill>
                <a:latin typeface="urw-din"/>
              </a:rPr>
              <a:t>O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n error, -1 is returned.</a:t>
            </a:r>
          </a:p>
          <a:p>
            <a:endParaRPr lang="en-US" dirty="0">
              <a:solidFill>
                <a:srgbClr val="40424E"/>
              </a:solidFill>
              <a:latin typeface="urw-din"/>
            </a:endParaRP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816D8-94F9-489F-992A-FF176DA5D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883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1DC2-C3F1-467D-87C3-93B2B9AED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15B8B-434C-4155-93DB-D9777923C07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int main(){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if (fork() == 0)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(“a”);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else{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(“b”);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	wait(NULL);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(“c”);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exit(0);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F7809E-3740-4F91-B539-F8D9CD6B19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Can the following sequences be printed?</a:t>
            </a:r>
          </a:p>
          <a:p>
            <a:r>
              <a:rPr lang="en-US" dirty="0" err="1">
                <a:latin typeface="Consolas" panose="020B0609020204030204" pitchFamily="49" charset="0"/>
              </a:rPr>
              <a:t>acbc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abcc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bacc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bcac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cbca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FF02D-63ED-4738-8789-6A42811F6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45</a:t>
            </a:fld>
            <a:endParaRPr lang="en-US"/>
          </a:p>
        </p:txBody>
      </p:sp>
      <p:sp>
        <p:nvSpPr>
          <p:cNvPr id="7" name="Footer Placeholder 94">
            <a:extLst>
              <a:ext uri="{FF2B5EF4-FFF2-40B4-BE49-F238E27FC236}">
                <a16:creationId xmlns:a16="http://schemas.microsoft.com/office/drawing/2014/main" id="{8F251CD1-0649-4785-A535-37EEE0FFA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https://csapp.cs.cmu.edu/public/waside/waside-graphs.pdf</a:t>
            </a:r>
          </a:p>
        </p:txBody>
      </p:sp>
    </p:spTree>
    <p:extLst>
      <p:ext uri="{BB962C8B-B14F-4D97-AF65-F5344CB8AC3E}">
        <p14:creationId xmlns:p14="http://schemas.microsoft.com/office/powerpoint/2010/main" val="1078175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1DC2-C3F1-467D-87C3-93B2B9AED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15B8B-434C-4155-93DB-D9777923C0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164" y="1699799"/>
            <a:ext cx="38235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int main(){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if (fork() == 0)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(“a”);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else{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(“b”);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	wait(NULL);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(“c”);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exit(0);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2BE276E-654F-40C4-B7CC-6796E575A83C}"/>
              </a:ext>
            </a:extLst>
          </p:cNvPr>
          <p:cNvGrpSpPr/>
          <p:nvPr/>
        </p:nvGrpSpPr>
        <p:grpSpPr>
          <a:xfrm>
            <a:off x="4044547" y="3977744"/>
            <a:ext cx="1180802" cy="187759"/>
            <a:chOff x="6279576" y="3336772"/>
            <a:chExt cx="1180802" cy="187759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9031D17-080A-4FF2-8520-DE0FF2D618E9}"/>
                </a:ext>
              </a:extLst>
            </p:cNvPr>
            <p:cNvSpPr/>
            <p:nvPr/>
          </p:nvSpPr>
          <p:spPr>
            <a:xfrm>
              <a:off x="6279576" y="3336772"/>
              <a:ext cx="168965" cy="18775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FA11093-A47E-4C73-ABF9-E977351D3D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48541" y="3429000"/>
              <a:ext cx="101183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5AB476B-392A-47A1-BF7A-18C3C2687A6B}"/>
              </a:ext>
            </a:extLst>
          </p:cNvPr>
          <p:cNvSpPr txBox="1"/>
          <p:nvPr/>
        </p:nvSpPr>
        <p:spPr>
          <a:xfrm>
            <a:off x="3806293" y="4191002"/>
            <a:ext cx="645471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main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FD5B99B-61BB-462D-AA20-D2E53FABC215}"/>
              </a:ext>
            </a:extLst>
          </p:cNvPr>
          <p:cNvSpPr/>
          <p:nvPr/>
        </p:nvSpPr>
        <p:spPr>
          <a:xfrm>
            <a:off x="5225349" y="3977744"/>
            <a:ext cx="168965" cy="18775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D1D34A-F8F2-4812-8D64-1088FFC1E4CA}"/>
              </a:ext>
            </a:extLst>
          </p:cNvPr>
          <p:cNvSpPr txBox="1"/>
          <p:nvPr/>
        </p:nvSpPr>
        <p:spPr>
          <a:xfrm>
            <a:off x="5055209" y="4195799"/>
            <a:ext cx="509244" cy="307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fork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DA51A8A-592B-4000-BBB4-8FEC9A2FB368}"/>
              </a:ext>
            </a:extLst>
          </p:cNvPr>
          <p:cNvCxnSpPr>
            <a:stCxn id="14" idx="0"/>
          </p:cNvCxnSpPr>
          <p:nvPr/>
        </p:nvCxnSpPr>
        <p:spPr>
          <a:xfrm flipH="1" flipV="1">
            <a:off x="5309831" y="3230973"/>
            <a:ext cx="1" cy="7467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9C8D4FA-AB7A-4911-B92F-66AFF3B24B79}"/>
              </a:ext>
            </a:extLst>
          </p:cNvPr>
          <p:cNvCxnSpPr>
            <a:cxnSpLocks/>
          </p:cNvCxnSpPr>
          <p:nvPr/>
        </p:nvCxnSpPr>
        <p:spPr>
          <a:xfrm flipV="1">
            <a:off x="5298430" y="3242923"/>
            <a:ext cx="10118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784A2FF-9AE8-4219-BE85-09CE9AAC382F}"/>
              </a:ext>
            </a:extLst>
          </p:cNvPr>
          <p:cNvSpPr/>
          <p:nvPr/>
        </p:nvSpPr>
        <p:spPr>
          <a:xfrm>
            <a:off x="6310267" y="3165956"/>
            <a:ext cx="168965" cy="18775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D022BD8-426E-4923-A3B5-D5E35529E000}"/>
              </a:ext>
            </a:extLst>
          </p:cNvPr>
          <p:cNvCxnSpPr>
            <a:cxnSpLocks/>
          </p:cNvCxnSpPr>
          <p:nvPr/>
        </p:nvCxnSpPr>
        <p:spPr>
          <a:xfrm flipV="1">
            <a:off x="6394749" y="3242923"/>
            <a:ext cx="10118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28554CB3-0C7C-4CCF-A1D9-58E7FBD948B7}"/>
              </a:ext>
            </a:extLst>
          </p:cNvPr>
          <p:cNvSpPr/>
          <p:nvPr/>
        </p:nvSpPr>
        <p:spPr>
          <a:xfrm>
            <a:off x="7406586" y="3165956"/>
            <a:ext cx="168965" cy="18775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6D405AA-263E-4B91-AA6A-57461E6C2935}"/>
              </a:ext>
            </a:extLst>
          </p:cNvPr>
          <p:cNvCxnSpPr>
            <a:cxnSpLocks/>
          </p:cNvCxnSpPr>
          <p:nvPr/>
        </p:nvCxnSpPr>
        <p:spPr>
          <a:xfrm>
            <a:off x="7575551" y="3230973"/>
            <a:ext cx="982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080215D-D6CB-4C40-8CF1-AAE94BB01F43}"/>
              </a:ext>
            </a:extLst>
          </p:cNvPr>
          <p:cNvCxnSpPr>
            <a:cxnSpLocks/>
          </p:cNvCxnSpPr>
          <p:nvPr/>
        </p:nvCxnSpPr>
        <p:spPr>
          <a:xfrm flipV="1">
            <a:off x="5293065" y="4069972"/>
            <a:ext cx="10118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AD698355-B00D-445C-A3C5-91A85883525E}"/>
              </a:ext>
            </a:extLst>
          </p:cNvPr>
          <p:cNvSpPr/>
          <p:nvPr/>
        </p:nvSpPr>
        <p:spPr>
          <a:xfrm>
            <a:off x="6304901" y="3984530"/>
            <a:ext cx="168965" cy="18775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AD5356D-F51D-45A6-A7A4-7F7DD734BCFE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6354740" y="4040001"/>
            <a:ext cx="219652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9799F580-DFEE-47F8-B520-54B5484F9C90}"/>
              </a:ext>
            </a:extLst>
          </p:cNvPr>
          <p:cNvSpPr/>
          <p:nvPr/>
        </p:nvSpPr>
        <p:spPr>
          <a:xfrm>
            <a:off x="8551263" y="3946121"/>
            <a:ext cx="168965" cy="18775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125A506-09F0-4D6E-B5DD-978E8D63800A}"/>
              </a:ext>
            </a:extLst>
          </p:cNvPr>
          <p:cNvSpPr/>
          <p:nvPr/>
        </p:nvSpPr>
        <p:spPr>
          <a:xfrm>
            <a:off x="9688337" y="3940883"/>
            <a:ext cx="168965" cy="18775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76C1A29-87E0-4547-8228-F58B8A230D56}"/>
              </a:ext>
            </a:extLst>
          </p:cNvPr>
          <p:cNvSpPr txBox="1"/>
          <p:nvPr/>
        </p:nvSpPr>
        <p:spPr>
          <a:xfrm>
            <a:off x="6044350" y="3365665"/>
            <a:ext cx="671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printf</a:t>
            </a:r>
            <a:endParaRPr lang="en-US" sz="14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7C05601-E2E0-44BC-B2FF-AD64392DE9DF}"/>
              </a:ext>
            </a:extLst>
          </p:cNvPr>
          <p:cNvSpPr txBox="1"/>
          <p:nvPr/>
        </p:nvSpPr>
        <p:spPr>
          <a:xfrm>
            <a:off x="6064891" y="4197787"/>
            <a:ext cx="671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printf</a:t>
            </a:r>
            <a:endParaRPr lang="en-US" sz="1400" b="1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E1C3E14-DDBD-4167-947C-D19D029B29D7}"/>
              </a:ext>
            </a:extLst>
          </p:cNvPr>
          <p:cNvSpPr/>
          <p:nvPr/>
        </p:nvSpPr>
        <p:spPr>
          <a:xfrm>
            <a:off x="8551263" y="3165956"/>
            <a:ext cx="168965" cy="18775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B06EAAF-71E8-4A9C-BF29-8E9504FFCF5C}"/>
              </a:ext>
            </a:extLst>
          </p:cNvPr>
          <p:cNvCxnSpPr>
            <a:cxnSpLocks/>
          </p:cNvCxnSpPr>
          <p:nvPr/>
        </p:nvCxnSpPr>
        <p:spPr>
          <a:xfrm>
            <a:off x="8706297" y="4040001"/>
            <a:ext cx="982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E977014-AABE-4777-A486-67D104690940}"/>
              </a:ext>
            </a:extLst>
          </p:cNvPr>
          <p:cNvCxnSpPr>
            <a:cxnSpLocks/>
          </p:cNvCxnSpPr>
          <p:nvPr/>
        </p:nvCxnSpPr>
        <p:spPr>
          <a:xfrm>
            <a:off x="9857302" y="4048182"/>
            <a:ext cx="982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FF0A3F30-4212-49F9-B77A-E4E1CB75B5BE}"/>
              </a:ext>
            </a:extLst>
          </p:cNvPr>
          <p:cNvSpPr/>
          <p:nvPr/>
        </p:nvSpPr>
        <p:spPr>
          <a:xfrm>
            <a:off x="10852371" y="3954302"/>
            <a:ext cx="168965" cy="18775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17ACA9A-E12F-4CA4-93CC-F7504D49650C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8635745" y="3353716"/>
            <a:ext cx="1" cy="592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3C0145A-8A4F-4E4B-B078-FCEAE52BC763}"/>
              </a:ext>
            </a:extLst>
          </p:cNvPr>
          <p:cNvSpPr txBox="1"/>
          <p:nvPr/>
        </p:nvSpPr>
        <p:spPr>
          <a:xfrm>
            <a:off x="7155079" y="3353715"/>
            <a:ext cx="671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printf</a:t>
            </a:r>
            <a:endParaRPr lang="en-US" sz="14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D3DD95-B9AA-4EC8-A98F-62B7B7E20D5E}"/>
              </a:ext>
            </a:extLst>
          </p:cNvPr>
          <p:cNvSpPr txBox="1"/>
          <p:nvPr/>
        </p:nvSpPr>
        <p:spPr>
          <a:xfrm>
            <a:off x="8780900" y="3121223"/>
            <a:ext cx="671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exit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79B9488-A47C-408E-B5BF-5A1DC7C1B057}"/>
              </a:ext>
            </a:extLst>
          </p:cNvPr>
          <p:cNvSpPr txBox="1"/>
          <p:nvPr/>
        </p:nvSpPr>
        <p:spPr>
          <a:xfrm>
            <a:off x="8381123" y="4188376"/>
            <a:ext cx="509244" cy="307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wait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B7D93DA-EC30-4563-A11C-0C38DD7339BD}"/>
              </a:ext>
            </a:extLst>
          </p:cNvPr>
          <p:cNvSpPr txBox="1"/>
          <p:nvPr/>
        </p:nvSpPr>
        <p:spPr>
          <a:xfrm>
            <a:off x="9450083" y="4173775"/>
            <a:ext cx="645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printf</a:t>
            </a:r>
            <a:endParaRPr lang="en-US" sz="14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D4E11E-D024-48C2-BF9A-ACFA7F5DD2D4}"/>
              </a:ext>
            </a:extLst>
          </p:cNvPr>
          <p:cNvSpPr txBox="1"/>
          <p:nvPr/>
        </p:nvSpPr>
        <p:spPr>
          <a:xfrm>
            <a:off x="10712837" y="4232515"/>
            <a:ext cx="671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exit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A0C167B-55B5-4A23-9C72-5DE2D55CB7DC}"/>
              </a:ext>
            </a:extLst>
          </p:cNvPr>
          <p:cNvSpPr txBox="1"/>
          <p:nvPr/>
        </p:nvSpPr>
        <p:spPr>
          <a:xfrm>
            <a:off x="6709623" y="2889159"/>
            <a:ext cx="466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2603978-0C41-4232-95D6-6A50AC9D5A59}"/>
              </a:ext>
            </a:extLst>
          </p:cNvPr>
          <p:cNvSpPr txBox="1"/>
          <p:nvPr/>
        </p:nvSpPr>
        <p:spPr>
          <a:xfrm>
            <a:off x="7850652" y="2875948"/>
            <a:ext cx="466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C7ADD21-1E53-4236-8B45-3D59EF47DA12}"/>
              </a:ext>
            </a:extLst>
          </p:cNvPr>
          <p:cNvSpPr txBox="1"/>
          <p:nvPr/>
        </p:nvSpPr>
        <p:spPr>
          <a:xfrm>
            <a:off x="7276003" y="3696103"/>
            <a:ext cx="466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51D2791-F868-448F-89C8-680A3D37E9A1}"/>
              </a:ext>
            </a:extLst>
          </p:cNvPr>
          <p:cNvSpPr txBox="1"/>
          <p:nvPr/>
        </p:nvSpPr>
        <p:spPr>
          <a:xfrm>
            <a:off x="10173075" y="3688076"/>
            <a:ext cx="466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</a:t>
            </a:r>
          </a:p>
        </p:txBody>
      </p:sp>
      <p:sp>
        <p:nvSpPr>
          <p:cNvPr id="55" name="Slide Number Placeholder 54">
            <a:extLst>
              <a:ext uri="{FF2B5EF4-FFF2-40B4-BE49-F238E27FC236}">
                <a16:creationId xmlns:a16="http://schemas.microsoft.com/office/drawing/2014/main" id="{922E8F96-15FA-468C-B22C-9D0BD1F63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46</a:t>
            </a:fld>
            <a:endParaRPr lang="en-US"/>
          </a:p>
        </p:txBody>
      </p:sp>
      <p:sp>
        <p:nvSpPr>
          <p:cNvPr id="56" name="Footer Placeholder 94">
            <a:extLst>
              <a:ext uri="{FF2B5EF4-FFF2-40B4-BE49-F238E27FC236}">
                <a16:creationId xmlns:a16="http://schemas.microsoft.com/office/drawing/2014/main" id="{F608D6A1-DBD5-4BE5-BF44-0CD02857B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https://csapp.cs.cmu.edu/public/waside/waside-graphs.pdf</a:t>
            </a:r>
          </a:p>
        </p:txBody>
      </p:sp>
    </p:spTree>
    <p:extLst>
      <p:ext uri="{BB962C8B-B14F-4D97-AF65-F5344CB8AC3E}">
        <p14:creationId xmlns:p14="http://schemas.microsoft.com/office/powerpoint/2010/main" val="894219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/>
      <p:bldP spid="19" grpId="0" animBg="1"/>
      <p:bldP spid="21" grpId="0" animBg="1"/>
      <p:bldP spid="27" grpId="0" animBg="1"/>
      <p:bldP spid="30" grpId="0" animBg="1"/>
      <p:bldP spid="32" grpId="0" animBg="1"/>
      <p:bldP spid="33" grpId="0"/>
      <p:bldP spid="34" grpId="0"/>
      <p:bldP spid="38" grpId="0" animBg="1"/>
      <p:bldP spid="43" grpId="0" animBg="1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1DC2-C3F1-467D-87C3-93B2B9AED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15B8B-434C-4155-93DB-D9777923C07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int main(){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if (fork() == 0)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(“a”);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else{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(“b”);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	wait(NULL);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(“c”);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exit(0);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F7809E-3740-4F91-B539-F8D9CD6B19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Can the following sequences be printed?</a:t>
            </a:r>
          </a:p>
          <a:p>
            <a:r>
              <a:rPr lang="en-US" dirty="0" err="1">
                <a:latin typeface="Consolas" panose="020B0609020204030204" pitchFamily="49" charset="0"/>
              </a:rPr>
              <a:t>acbc</a:t>
            </a:r>
            <a:r>
              <a:rPr lang="en-US" dirty="0">
                <a:latin typeface="Consolas" panose="020B0609020204030204" pitchFamily="49" charset="0"/>
              </a:rPr>
              <a:t> - Yes </a:t>
            </a:r>
          </a:p>
          <a:p>
            <a:r>
              <a:rPr lang="en-US" dirty="0" err="1">
                <a:latin typeface="Consolas" panose="020B0609020204030204" pitchFamily="49" charset="0"/>
              </a:rPr>
              <a:t>abcc</a:t>
            </a:r>
            <a:r>
              <a:rPr lang="en-US" dirty="0">
                <a:latin typeface="Consolas" panose="020B0609020204030204" pitchFamily="49" charset="0"/>
              </a:rPr>
              <a:t> - Yes</a:t>
            </a:r>
          </a:p>
          <a:p>
            <a:r>
              <a:rPr lang="en-US" dirty="0" err="1">
                <a:latin typeface="Consolas" panose="020B0609020204030204" pitchFamily="49" charset="0"/>
              </a:rPr>
              <a:t>bacc</a:t>
            </a:r>
            <a:r>
              <a:rPr lang="en-US" dirty="0">
                <a:latin typeface="Consolas" panose="020B0609020204030204" pitchFamily="49" charset="0"/>
              </a:rPr>
              <a:t> - Yes</a:t>
            </a:r>
          </a:p>
          <a:p>
            <a:r>
              <a:rPr lang="en-US" dirty="0" err="1">
                <a:latin typeface="Consolas" panose="020B0609020204030204" pitchFamily="49" charset="0"/>
              </a:rPr>
              <a:t>bcac</a:t>
            </a:r>
            <a:r>
              <a:rPr lang="en-US" dirty="0">
                <a:latin typeface="Consolas" panose="020B0609020204030204" pitchFamily="49" charset="0"/>
              </a:rPr>
              <a:t> - No</a:t>
            </a:r>
          </a:p>
          <a:p>
            <a:r>
              <a:rPr lang="en-US" dirty="0" err="1">
                <a:latin typeface="Consolas" panose="020B0609020204030204" pitchFamily="49" charset="0"/>
              </a:rPr>
              <a:t>cbca</a:t>
            </a:r>
            <a:r>
              <a:rPr lang="en-US" dirty="0">
                <a:latin typeface="Consolas" panose="020B0609020204030204" pitchFamily="49" charset="0"/>
              </a:rPr>
              <a:t> - No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0C0E9-9983-49A9-9611-2B9A9B2A5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47</a:t>
            </a:fld>
            <a:endParaRPr lang="en-US"/>
          </a:p>
        </p:txBody>
      </p:sp>
      <p:sp>
        <p:nvSpPr>
          <p:cNvPr id="7" name="Footer Placeholder 94">
            <a:extLst>
              <a:ext uri="{FF2B5EF4-FFF2-40B4-BE49-F238E27FC236}">
                <a16:creationId xmlns:a16="http://schemas.microsoft.com/office/drawing/2014/main" id="{5A04BFF6-D044-4817-88C2-55E64A2A0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https://csapp.cs.cmu.edu/public/waside/waside-graphs.pdf</a:t>
            </a:r>
          </a:p>
        </p:txBody>
      </p:sp>
    </p:spTree>
    <p:extLst>
      <p:ext uri="{BB962C8B-B14F-4D97-AF65-F5344CB8AC3E}">
        <p14:creationId xmlns:p14="http://schemas.microsoft.com/office/powerpoint/2010/main" val="8619667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AB25F-BA5A-4C66-A3D1-4E0E1BA70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on wait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61B338-DB5A-4CC9-9C8C-354BF8BD3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 simple example of when wait() is needed</a:t>
            </a:r>
          </a:p>
          <a:p>
            <a:pPr lvl="1"/>
            <a:r>
              <a:rPr lang="en-US" dirty="0">
                <a:hlinkClick r:id="rId2"/>
              </a:rPr>
              <a:t>https://www.youtube.com/watch?v=tcYo6hipaSA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F741B-1515-4272-A28B-D8C538022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42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FFF99-71F7-4313-8EC9-80A04EED2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exec()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B1C9AE-9B17-4A14-A541-B0D34E67B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 exec() family of functions replaces the current process image with a </a:t>
            </a:r>
            <a:r>
              <a:rPr lang="en-US" b="1" dirty="0">
                <a:solidFill>
                  <a:srgbClr val="FF0000"/>
                </a:solidFill>
              </a:rPr>
              <a:t>new process image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The initial argument for these functions is the pathname of a file which is to be executed.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EF03BF-94E5-4F0F-B9C8-9B0D1B0F3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49</a:t>
            </a:fld>
            <a:endParaRPr lang="en-US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0F1992D6-7606-42F1-82B6-0CFCAC493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https://www.youtube.com/watch?v=IFEFVXvjiHY</a:t>
            </a:r>
          </a:p>
        </p:txBody>
      </p:sp>
    </p:spTree>
    <p:extLst>
      <p:ext uri="{BB962C8B-B14F-4D97-AF65-F5344CB8AC3E}">
        <p14:creationId xmlns:p14="http://schemas.microsoft.com/office/powerpoint/2010/main" val="2398287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BDFF959-D2A2-4900-B1B7-FC6EDDEECF7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86991" y="1809946"/>
          <a:ext cx="7777899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2633">
                  <a:extLst>
                    <a:ext uri="{9D8B030D-6E8A-4147-A177-3AD203B41FA5}">
                      <a16:colId xmlns:a16="http://schemas.microsoft.com/office/drawing/2014/main" val="3425752374"/>
                    </a:ext>
                  </a:extLst>
                </a:gridCol>
                <a:gridCol w="2592633">
                  <a:extLst>
                    <a:ext uri="{9D8B030D-6E8A-4147-A177-3AD203B41FA5}">
                      <a16:colId xmlns:a16="http://schemas.microsoft.com/office/drawing/2014/main" val="2766779726"/>
                    </a:ext>
                  </a:extLst>
                </a:gridCol>
                <a:gridCol w="2592633">
                  <a:extLst>
                    <a:ext uri="{9D8B030D-6E8A-4147-A177-3AD203B41FA5}">
                      <a16:colId xmlns:a16="http://schemas.microsoft.com/office/drawing/2014/main" val="876300688"/>
                    </a:ext>
                  </a:extLst>
                </a:gridCol>
              </a:tblGrid>
              <a:tr h="3621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prev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next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490417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0CD6A77-8782-4742-A576-2B437D57ED89}"/>
              </a:ext>
            </a:extLst>
          </p:cNvPr>
          <p:cNvGraphicFramePr>
            <a:graphicFrameLocks/>
          </p:cNvGraphicFramePr>
          <p:nvPr/>
        </p:nvGraphicFramePr>
        <p:xfrm>
          <a:off x="1186991" y="3961589"/>
          <a:ext cx="77778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2633">
                  <a:extLst>
                    <a:ext uri="{9D8B030D-6E8A-4147-A177-3AD203B41FA5}">
                      <a16:colId xmlns:a16="http://schemas.microsoft.com/office/drawing/2014/main" val="3425752374"/>
                    </a:ext>
                  </a:extLst>
                </a:gridCol>
                <a:gridCol w="2592633">
                  <a:extLst>
                    <a:ext uri="{9D8B030D-6E8A-4147-A177-3AD203B41FA5}">
                      <a16:colId xmlns:a16="http://schemas.microsoft.com/office/drawing/2014/main" val="2766779726"/>
                    </a:ext>
                  </a:extLst>
                </a:gridCol>
                <a:gridCol w="2592633">
                  <a:extLst>
                    <a:ext uri="{9D8B030D-6E8A-4147-A177-3AD203B41FA5}">
                      <a16:colId xmlns:a16="http://schemas.microsoft.com/office/drawing/2014/main" val="8763006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490417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1371287-CD22-4C7F-A984-CA371A753E4E}"/>
              </a:ext>
            </a:extLst>
          </p:cNvPr>
          <p:cNvSpPr txBox="1"/>
          <p:nvPr/>
        </p:nvSpPr>
        <p:spPr>
          <a:xfrm>
            <a:off x="1186991" y="848412"/>
            <a:ext cx="3526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NOT allocated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688AD7-BD01-4416-BA39-3CAFF7E230C1}"/>
              </a:ext>
            </a:extLst>
          </p:cNvPr>
          <p:cNvSpPr txBox="1"/>
          <p:nvPr/>
        </p:nvSpPr>
        <p:spPr>
          <a:xfrm>
            <a:off x="1186991" y="3142720"/>
            <a:ext cx="3526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allocated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CB289B-7A55-416F-A980-982A993C1F28}"/>
              </a:ext>
            </a:extLst>
          </p:cNvPr>
          <p:cNvSpPr txBox="1"/>
          <p:nvPr/>
        </p:nvSpPr>
        <p:spPr>
          <a:xfrm>
            <a:off x="1102935" y="5032790"/>
            <a:ext cx="91345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You DO NOT need to put any data in the allocated space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You just need to know the STARTING ADDRESS OF data (which is the address of header + size of a word)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Utilize the </a:t>
            </a:r>
            <a:r>
              <a:rPr lang="en-US" sz="2400" dirty="0" err="1"/>
              <a:t>prev</a:t>
            </a:r>
            <a:r>
              <a:rPr lang="en-US" sz="2400" dirty="0"/>
              <a:t> and next pointer when using explicit list traversal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50447C-06F5-4A9C-BDB3-1E24C34A6FA8}"/>
              </a:ext>
            </a:extLst>
          </p:cNvPr>
          <p:cNvSpPr txBox="1"/>
          <p:nvPr/>
        </p:nvSpPr>
        <p:spPr>
          <a:xfrm>
            <a:off x="1102935" y="1374038"/>
            <a:ext cx="38649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E49915-B3F4-4C83-8F1C-B45C47389799}"/>
              </a:ext>
            </a:extLst>
          </p:cNvPr>
          <p:cNvSpPr txBox="1"/>
          <p:nvPr/>
        </p:nvSpPr>
        <p:spPr>
          <a:xfrm>
            <a:off x="3696878" y="1351638"/>
            <a:ext cx="64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+8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49DAF6-DBC2-4DC8-8EAE-C234C65542EB}"/>
              </a:ext>
            </a:extLst>
          </p:cNvPr>
          <p:cNvSpPr txBox="1"/>
          <p:nvPr/>
        </p:nvSpPr>
        <p:spPr>
          <a:xfrm>
            <a:off x="6285322" y="1351638"/>
            <a:ext cx="775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n+16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78754E-35D8-409A-A13C-E229D9AEF772}"/>
              </a:ext>
            </a:extLst>
          </p:cNvPr>
          <p:cNvSpPr txBox="1"/>
          <p:nvPr/>
        </p:nvSpPr>
        <p:spPr>
          <a:xfrm>
            <a:off x="1102935" y="3595829"/>
            <a:ext cx="38649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76C79F-3A17-4088-BCA5-30D00E5EA62A}"/>
              </a:ext>
            </a:extLst>
          </p:cNvPr>
          <p:cNvSpPr txBox="1"/>
          <p:nvPr/>
        </p:nvSpPr>
        <p:spPr>
          <a:xfrm>
            <a:off x="3696878" y="3573429"/>
            <a:ext cx="64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+8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54FC7F-F079-4088-B42C-4741F17E9D38}"/>
              </a:ext>
            </a:extLst>
          </p:cNvPr>
          <p:cNvSpPr txBox="1"/>
          <p:nvPr/>
        </p:nvSpPr>
        <p:spPr>
          <a:xfrm>
            <a:off x="6285322" y="3573429"/>
            <a:ext cx="775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n+16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76274E-7D30-46FE-816B-6A1742133F84}"/>
              </a:ext>
            </a:extLst>
          </p:cNvPr>
          <p:cNvSpPr txBox="1"/>
          <p:nvPr/>
        </p:nvSpPr>
        <p:spPr>
          <a:xfrm>
            <a:off x="4614419" y="150613"/>
            <a:ext cx="2111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struct block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CA7864-CC20-482A-B545-69C0DF38F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56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009BB-FEC5-41B9-8BF2-8D35D70A4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BCF600-4D74-4901-AC84-8BD0F8238A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812511"/>
            <a:ext cx="5638802" cy="4351338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solidFill>
                  <a:srgbClr val="FF0000"/>
                </a:solidFill>
              </a:rPr>
              <a:t>ex1.c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int main(int </a:t>
            </a:r>
            <a:r>
              <a:rPr lang="en-US" sz="2200" dirty="0" err="1">
                <a:latin typeface="Consolas" panose="020B0609020204030204" pitchFamily="49" charset="0"/>
              </a:rPr>
              <a:t>argc</a:t>
            </a:r>
            <a:r>
              <a:rPr lang="en-US" sz="2200" dirty="0">
                <a:latin typeface="Consolas" panose="020B0609020204030204" pitchFamily="49" charset="0"/>
              </a:rPr>
              <a:t>, char *</a:t>
            </a:r>
            <a:r>
              <a:rPr lang="en-US" sz="2200" dirty="0" err="1">
                <a:latin typeface="Consolas" panose="020B0609020204030204" pitchFamily="49" charset="0"/>
              </a:rPr>
              <a:t>argv</a:t>
            </a:r>
            <a:r>
              <a:rPr lang="en-US" sz="2200" dirty="0">
                <a:latin typeface="Consolas" panose="020B0609020204030204" pitchFamily="49" charset="0"/>
              </a:rPr>
              <a:t>[])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</a:t>
            </a:r>
            <a:r>
              <a:rPr lang="en-US" sz="2200" dirty="0" err="1">
                <a:latin typeface="Consolas" panose="020B0609020204030204" pitchFamily="49" charset="0"/>
              </a:rPr>
              <a:t>printf</a:t>
            </a:r>
            <a:r>
              <a:rPr lang="en-US" sz="2200" dirty="0">
                <a:latin typeface="Consolas" panose="020B0609020204030204" pitchFamily="49" charset="0"/>
              </a:rPr>
              <a:t>(“PID of ex1.c = %d\n”, </a:t>
            </a:r>
            <a:r>
              <a:rPr lang="en-US" sz="2200" dirty="0" err="1">
                <a:latin typeface="Consolas" panose="020B0609020204030204" pitchFamily="49" charset="0"/>
              </a:rPr>
              <a:t>getpid</a:t>
            </a:r>
            <a:r>
              <a:rPr lang="en-US" sz="2200" dirty="0"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char *</a:t>
            </a:r>
            <a:r>
              <a:rPr lang="en-US" sz="2200" dirty="0" err="1">
                <a:latin typeface="Consolas" panose="020B0609020204030204" pitchFamily="49" charset="0"/>
              </a:rPr>
              <a:t>args</a:t>
            </a:r>
            <a:r>
              <a:rPr lang="en-US" sz="2200" dirty="0">
                <a:latin typeface="Consolas" panose="020B0609020204030204" pitchFamily="49" charset="0"/>
              </a:rPr>
              <a:t> = {“hello”, NULL};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</a:t>
            </a:r>
            <a:r>
              <a:rPr lang="en-US" sz="2200" dirty="0" err="1">
                <a:solidFill>
                  <a:srgbClr val="FF0000"/>
                </a:solidFill>
                <a:latin typeface="Consolas" panose="020B0609020204030204" pitchFamily="49" charset="0"/>
              </a:rPr>
              <a:t>execv</a:t>
            </a:r>
            <a:r>
              <a:rPr lang="en-US" sz="2200" dirty="0">
                <a:latin typeface="Consolas" panose="020B0609020204030204" pitchFamily="49" charset="0"/>
              </a:rPr>
              <a:t>(“./ex2”, </a:t>
            </a:r>
            <a:r>
              <a:rPr lang="en-US" sz="2200" dirty="0" err="1">
                <a:latin typeface="Consolas" panose="020B0609020204030204" pitchFamily="49" charset="0"/>
              </a:rPr>
              <a:t>args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</a:t>
            </a:r>
            <a:r>
              <a:rPr lang="en-US" sz="2200" dirty="0" err="1">
                <a:latin typeface="Consolas" panose="020B0609020204030204" pitchFamily="49" charset="0"/>
              </a:rPr>
              <a:t>printf</a:t>
            </a:r>
            <a:r>
              <a:rPr lang="en-US" sz="2200" dirty="0">
                <a:latin typeface="Consolas" panose="020B0609020204030204" pitchFamily="49" charset="0"/>
              </a:rPr>
              <a:t>(“Next line of ex1.c”);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return 0;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2136BA-DE06-4EFA-BE73-099D94AF40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0738" y="1812511"/>
            <a:ext cx="5638802" cy="4351338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solidFill>
                  <a:srgbClr val="FF0000"/>
                </a:solidFill>
              </a:rPr>
              <a:t>ex2.c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int main(int </a:t>
            </a:r>
            <a:r>
              <a:rPr lang="en-US" sz="2200" dirty="0" err="1">
                <a:latin typeface="Consolas" panose="020B0609020204030204" pitchFamily="49" charset="0"/>
              </a:rPr>
              <a:t>argc</a:t>
            </a:r>
            <a:r>
              <a:rPr lang="en-US" sz="2200" dirty="0">
                <a:latin typeface="Consolas" panose="020B0609020204030204" pitchFamily="49" charset="0"/>
              </a:rPr>
              <a:t>, char *</a:t>
            </a:r>
            <a:r>
              <a:rPr lang="en-US" sz="2200" dirty="0" err="1">
                <a:latin typeface="Consolas" panose="020B0609020204030204" pitchFamily="49" charset="0"/>
              </a:rPr>
              <a:t>argv</a:t>
            </a:r>
            <a:r>
              <a:rPr lang="en-US" sz="2200" dirty="0">
                <a:latin typeface="Consolas" panose="020B0609020204030204" pitchFamily="49" charset="0"/>
              </a:rPr>
              <a:t>[])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</a:t>
            </a:r>
            <a:r>
              <a:rPr lang="en-US" sz="2200" dirty="0" err="1">
                <a:latin typeface="Consolas" panose="020B0609020204030204" pitchFamily="49" charset="0"/>
              </a:rPr>
              <a:t>printf</a:t>
            </a:r>
            <a:r>
              <a:rPr lang="en-US" sz="2200" dirty="0">
                <a:latin typeface="Consolas" panose="020B0609020204030204" pitchFamily="49" charset="0"/>
              </a:rPr>
              <a:t>(“Inside ex2.c\n”);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</a:t>
            </a:r>
            <a:r>
              <a:rPr lang="en-US" sz="2200" dirty="0" err="1">
                <a:latin typeface="Consolas" panose="020B0609020204030204" pitchFamily="49" charset="0"/>
              </a:rPr>
              <a:t>printf</a:t>
            </a:r>
            <a:r>
              <a:rPr lang="en-US" sz="2200" dirty="0">
                <a:latin typeface="Consolas" panose="020B0609020204030204" pitchFamily="49" charset="0"/>
              </a:rPr>
              <a:t>(“PID of ex2.c: %d\n”, </a:t>
            </a:r>
            <a:r>
              <a:rPr lang="en-US" sz="2200" dirty="0" err="1">
                <a:latin typeface="Consolas" panose="020B0609020204030204" pitchFamily="49" charset="0"/>
              </a:rPr>
              <a:t>getpid</a:t>
            </a:r>
            <a:r>
              <a:rPr lang="en-US" sz="2200" dirty="0"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return 0;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C6DDBC-1E59-4347-809F-4C0C405F5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50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E6F6F9-98B6-4E18-BF46-28667DCF3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https://www.youtube.com/watch?v=IFEFVXvjiHY</a:t>
            </a:r>
          </a:p>
        </p:txBody>
      </p:sp>
    </p:spTree>
    <p:extLst>
      <p:ext uri="{BB962C8B-B14F-4D97-AF65-F5344CB8AC3E}">
        <p14:creationId xmlns:p14="http://schemas.microsoft.com/office/powerpoint/2010/main" val="4806479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C7029-12BB-446E-A8B3-19CE707ED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26952-BB2F-4FE4-B0FD-CA8C733032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57268"/>
            <a:ext cx="10422835" cy="176240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Compilation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thoth</a:t>
            </a:r>
            <a:r>
              <a:rPr lang="en-US" dirty="0">
                <a:latin typeface="Consolas" panose="020B0609020204030204" pitchFamily="49" charset="0"/>
              </a:rPr>
              <a:t>$ </a:t>
            </a:r>
            <a:r>
              <a:rPr lang="en-US" dirty="0" err="1">
                <a:latin typeface="Consolas" panose="020B0609020204030204" pitchFamily="49" charset="0"/>
              </a:rPr>
              <a:t>gcc</a:t>
            </a:r>
            <a:r>
              <a:rPr lang="en-US" dirty="0">
                <a:latin typeface="Consolas" panose="020B0609020204030204" pitchFamily="49" charset="0"/>
              </a:rPr>
              <a:t> -o ex1 ex1.c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thoth</a:t>
            </a:r>
            <a:r>
              <a:rPr lang="en-US" dirty="0">
                <a:latin typeface="Consolas" panose="020B0609020204030204" pitchFamily="49" charset="0"/>
              </a:rPr>
              <a:t>$ </a:t>
            </a:r>
            <a:r>
              <a:rPr lang="en-US" dirty="0" err="1">
                <a:latin typeface="Consolas" panose="020B0609020204030204" pitchFamily="49" charset="0"/>
              </a:rPr>
              <a:t>gcc</a:t>
            </a:r>
            <a:r>
              <a:rPr lang="en-US" dirty="0">
                <a:latin typeface="Consolas" panose="020B0609020204030204" pitchFamily="49" charset="0"/>
              </a:rPr>
              <a:t> -o ex2 ex2.c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thoth</a:t>
            </a:r>
            <a:r>
              <a:rPr lang="en-US" dirty="0">
                <a:latin typeface="Consolas" panose="020B0609020204030204" pitchFamily="49" charset="0"/>
              </a:rPr>
              <a:t>$ ./ex1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7D6CF2-1696-427E-BD8A-5AF096185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657602"/>
            <a:ext cx="9163878" cy="295454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Output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PID of ex1.c = 5551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Inside ex2.c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PID of ex2.c: 5551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331E9-86B3-47CD-9837-CA7CA0B21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51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6D5E8C3-968B-4D10-B6C7-704B2A194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https://www.youtube.com/watch?v=IFEFVXvjiHY</a:t>
            </a:r>
          </a:p>
        </p:txBody>
      </p:sp>
    </p:spTree>
    <p:extLst>
      <p:ext uri="{BB962C8B-B14F-4D97-AF65-F5344CB8AC3E}">
        <p14:creationId xmlns:p14="http://schemas.microsoft.com/office/powerpoint/2010/main" val="279545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3A435-E23D-4E10-A01D-18B7EB4A2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965719"/>
          </a:xfrm>
        </p:spPr>
        <p:txBody>
          <a:bodyPr/>
          <a:lstStyle/>
          <a:p>
            <a:r>
              <a:rPr lang="en-US" dirty="0"/>
              <a:t>Let’s See Some Code 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FAF26285-BAE0-4AD9-A214-18B72A455F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71" y="1677971"/>
            <a:ext cx="6304718" cy="4901938"/>
          </a:xfr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DEE20A4-A1D6-4546-B539-B00773956CFF}"/>
              </a:ext>
            </a:extLst>
          </p:cNvPr>
          <p:cNvSpPr/>
          <p:nvPr/>
        </p:nvSpPr>
        <p:spPr>
          <a:xfrm>
            <a:off x="445195" y="4430598"/>
            <a:ext cx="6493947" cy="263950"/>
          </a:xfrm>
          <a:prstGeom prst="round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26B912D-0D57-4577-ACC3-E217CD8A1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875" y="2578251"/>
            <a:ext cx="4987500" cy="267468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243950-7E15-486B-B97D-C3E064B00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59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44BD6-986E-4783-9BC9-3F4FC256D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9870649" cy="931850"/>
          </a:xfrm>
        </p:spPr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extend_heap</a:t>
            </a:r>
            <a:r>
              <a:rPr lang="en-US" dirty="0"/>
              <a:t> by 64 Bytes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C4C2039-10D2-4365-89DF-4CF21330790B}"/>
              </a:ext>
            </a:extLst>
          </p:cNvPr>
          <p:cNvCxnSpPr>
            <a:cxnSpLocks/>
          </p:cNvCxnSpPr>
          <p:nvPr/>
        </p:nvCxnSpPr>
        <p:spPr>
          <a:xfrm>
            <a:off x="5865042" y="1725816"/>
            <a:ext cx="0" cy="7440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ED58E06-C148-4FE6-8636-0032616A3D5A}"/>
              </a:ext>
            </a:extLst>
          </p:cNvPr>
          <p:cNvSpPr txBox="1"/>
          <p:nvPr/>
        </p:nvSpPr>
        <p:spPr>
          <a:xfrm>
            <a:off x="5983141" y="1833313"/>
            <a:ext cx="2727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void *p = </a:t>
            </a:r>
            <a:r>
              <a:rPr lang="en-US" dirty="0" err="1"/>
              <a:t>mem_sbrk</a:t>
            </a:r>
            <a:r>
              <a:rPr lang="en-US" dirty="0"/>
              <a:t>(64)</a:t>
            </a:r>
          </a:p>
        </p:txBody>
      </p:sp>
      <p:graphicFrame>
        <p:nvGraphicFramePr>
          <p:cNvPr id="13" name="Table 17">
            <a:extLst>
              <a:ext uri="{FF2B5EF4-FFF2-40B4-BE49-F238E27FC236}">
                <a16:creationId xmlns:a16="http://schemas.microsoft.com/office/drawing/2014/main" id="{0438E7AE-02B0-4228-83D1-3E2BDBEB3CEB}"/>
              </a:ext>
            </a:extLst>
          </p:cNvPr>
          <p:cNvGraphicFramePr>
            <a:graphicFrameLocks noGrp="1"/>
          </p:cNvGraphicFramePr>
          <p:nvPr/>
        </p:nvGraphicFramePr>
        <p:xfrm>
          <a:off x="4015293" y="1179613"/>
          <a:ext cx="36994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9749">
                  <a:extLst>
                    <a:ext uri="{9D8B030D-6E8A-4147-A177-3AD203B41FA5}">
                      <a16:colId xmlns:a16="http://schemas.microsoft.com/office/drawing/2014/main" val="1008301881"/>
                    </a:ext>
                  </a:extLst>
                </a:gridCol>
                <a:gridCol w="1849749">
                  <a:extLst>
                    <a:ext uri="{9D8B030D-6E8A-4147-A177-3AD203B41FA5}">
                      <a16:colId xmlns:a16="http://schemas.microsoft.com/office/drawing/2014/main" val="21126543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0|1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0|1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330456"/>
                  </a:ext>
                </a:extLst>
              </a:tr>
            </a:tbl>
          </a:graphicData>
        </a:graphic>
      </p:graphicFrame>
      <p:grpSp>
        <p:nvGrpSpPr>
          <p:cNvPr id="47" name="Group 46">
            <a:extLst>
              <a:ext uri="{FF2B5EF4-FFF2-40B4-BE49-F238E27FC236}">
                <a16:creationId xmlns:a16="http://schemas.microsoft.com/office/drawing/2014/main" id="{1E76C073-6504-4E6D-86E1-DA5D8C2B1E5B}"/>
              </a:ext>
            </a:extLst>
          </p:cNvPr>
          <p:cNvGrpSpPr/>
          <p:nvPr/>
        </p:nvGrpSpPr>
        <p:grpSpPr>
          <a:xfrm>
            <a:off x="4419337" y="737138"/>
            <a:ext cx="2942993" cy="393713"/>
            <a:chOff x="4285792" y="980612"/>
            <a:chExt cx="2942993" cy="39371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BCAD355-F8B6-493F-88DA-74679558D252}"/>
                </a:ext>
              </a:extLst>
            </p:cNvPr>
            <p:cNvSpPr txBox="1"/>
            <p:nvPr/>
          </p:nvSpPr>
          <p:spPr>
            <a:xfrm>
              <a:off x="4285792" y="1004993"/>
              <a:ext cx="10558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Prologue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ED6D804-933B-4D5F-AC98-18C0E02C66D5}"/>
                </a:ext>
              </a:extLst>
            </p:cNvPr>
            <p:cNvSpPr txBox="1"/>
            <p:nvPr/>
          </p:nvSpPr>
          <p:spPr>
            <a:xfrm>
              <a:off x="6172983" y="980612"/>
              <a:ext cx="10558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Epilogue</a:t>
              </a:r>
            </a:p>
          </p:txBody>
        </p:sp>
      </p:grpSp>
      <p:graphicFrame>
        <p:nvGraphicFramePr>
          <p:cNvPr id="23" name="Table 17">
            <a:extLst>
              <a:ext uri="{FF2B5EF4-FFF2-40B4-BE49-F238E27FC236}">
                <a16:creationId xmlns:a16="http://schemas.microsoft.com/office/drawing/2014/main" id="{61E73B9E-01BA-43A8-8878-A013BCBE51B4}"/>
              </a:ext>
            </a:extLst>
          </p:cNvPr>
          <p:cNvGraphicFramePr>
            <a:graphicFrameLocks noGrp="1"/>
          </p:cNvGraphicFramePr>
          <p:nvPr/>
        </p:nvGraphicFramePr>
        <p:xfrm>
          <a:off x="1849484" y="2855095"/>
          <a:ext cx="905732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9886">
                  <a:extLst>
                    <a:ext uri="{9D8B030D-6E8A-4147-A177-3AD203B41FA5}">
                      <a16:colId xmlns:a16="http://schemas.microsoft.com/office/drawing/2014/main" val="1008301881"/>
                    </a:ext>
                  </a:extLst>
                </a:gridCol>
                <a:gridCol w="1609886">
                  <a:extLst>
                    <a:ext uri="{9D8B030D-6E8A-4147-A177-3AD203B41FA5}">
                      <a16:colId xmlns:a16="http://schemas.microsoft.com/office/drawing/2014/main" val="2112654321"/>
                    </a:ext>
                  </a:extLst>
                </a:gridCol>
                <a:gridCol w="5837554">
                  <a:extLst>
                    <a:ext uri="{9D8B030D-6E8A-4147-A177-3AD203B41FA5}">
                      <a16:colId xmlns:a16="http://schemas.microsoft.com/office/drawing/2014/main" val="18452440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0|1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0|1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7330456"/>
                  </a:ext>
                </a:extLst>
              </a:tr>
            </a:tbl>
          </a:graphicData>
        </a:graphic>
      </p:graphicFrame>
      <p:grpSp>
        <p:nvGrpSpPr>
          <p:cNvPr id="32" name="Group 31">
            <a:extLst>
              <a:ext uri="{FF2B5EF4-FFF2-40B4-BE49-F238E27FC236}">
                <a16:creationId xmlns:a16="http://schemas.microsoft.com/office/drawing/2014/main" id="{D1827271-6AB6-48F6-B0E8-B41C65E41ACA}"/>
              </a:ext>
            </a:extLst>
          </p:cNvPr>
          <p:cNvGrpSpPr/>
          <p:nvPr/>
        </p:nvGrpSpPr>
        <p:grpSpPr>
          <a:xfrm>
            <a:off x="2171309" y="2263823"/>
            <a:ext cx="8773471" cy="1541991"/>
            <a:chOff x="2133339" y="3122134"/>
            <a:chExt cx="8773471" cy="1541991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DFC5EAB-51AE-4E32-BBB2-2080FA803BF2}"/>
                </a:ext>
              </a:extLst>
            </p:cNvPr>
            <p:cNvCxnSpPr>
              <a:cxnSpLocks/>
            </p:cNvCxnSpPr>
            <p:nvPr/>
          </p:nvCxnSpPr>
          <p:spPr>
            <a:xfrm>
              <a:off x="5071621" y="4217897"/>
              <a:ext cx="583518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4F77DBB-7EA2-4543-8D35-EF0FF5EDC156}"/>
                </a:ext>
              </a:extLst>
            </p:cNvPr>
            <p:cNvSpPr txBox="1"/>
            <p:nvPr/>
          </p:nvSpPr>
          <p:spPr>
            <a:xfrm>
              <a:off x="7458172" y="4294793"/>
              <a:ext cx="1062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64 Bytes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4161F09-E082-4413-AE58-84CAA004ABB2}"/>
                </a:ext>
              </a:extLst>
            </p:cNvPr>
            <p:cNvSpPr txBox="1"/>
            <p:nvPr/>
          </p:nvSpPr>
          <p:spPr>
            <a:xfrm>
              <a:off x="2133339" y="3309731"/>
              <a:ext cx="10558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Prologue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8B0F946-073C-4105-94DF-BA37CA347BF9}"/>
                </a:ext>
              </a:extLst>
            </p:cNvPr>
            <p:cNvSpPr txBox="1"/>
            <p:nvPr/>
          </p:nvSpPr>
          <p:spPr>
            <a:xfrm>
              <a:off x="3757891" y="3305082"/>
              <a:ext cx="10558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Epilogue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8368EC4-8EFD-4BB6-8801-7551317EF46F}"/>
                </a:ext>
              </a:extLst>
            </p:cNvPr>
            <p:cNvCxnSpPr>
              <a:cxnSpLocks/>
              <a:stCxn id="31" idx="1"/>
            </p:cNvCxnSpPr>
            <p:nvPr/>
          </p:nvCxnSpPr>
          <p:spPr>
            <a:xfrm flipH="1">
              <a:off x="5071621" y="3352967"/>
              <a:ext cx="2099034" cy="5219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9415DCB-58C3-4B75-A48D-AC0E24268112}"/>
                </a:ext>
              </a:extLst>
            </p:cNvPr>
            <p:cNvSpPr txBox="1"/>
            <p:nvPr/>
          </p:nvSpPr>
          <p:spPr>
            <a:xfrm>
              <a:off x="7170655" y="3122134"/>
              <a:ext cx="3524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p</a:t>
              </a:r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546E97A-F7D1-4691-8667-F78DC40E0CAB}"/>
              </a:ext>
            </a:extLst>
          </p:cNvPr>
          <p:cNvCxnSpPr>
            <a:cxnSpLocks/>
          </p:cNvCxnSpPr>
          <p:nvPr/>
        </p:nvCxnSpPr>
        <p:spPr>
          <a:xfrm>
            <a:off x="5865042" y="3554589"/>
            <a:ext cx="0" cy="6474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5" name="Table 17">
            <a:extLst>
              <a:ext uri="{FF2B5EF4-FFF2-40B4-BE49-F238E27FC236}">
                <a16:creationId xmlns:a16="http://schemas.microsoft.com/office/drawing/2014/main" id="{BDFA5DE1-2EF3-4E94-8377-009EDB378C48}"/>
              </a:ext>
            </a:extLst>
          </p:cNvPr>
          <p:cNvGraphicFramePr>
            <a:graphicFrameLocks noGrp="1"/>
          </p:cNvGraphicFramePr>
          <p:nvPr/>
        </p:nvGraphicFramePr>
        <p:xfrm>
          <a:off x="1849484" y="5824304"/>
          <a:ext cx="90573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0153">
                  <a:extLst>
                    <a:ext uri="{9D8B030D-6E8A-4147-A177-3AD203B41FA5}">
                      <a16:colId xmlns:a16="http://schemas.microsoft.com/office/drawing/2014/main" val="1008301881"/>
                    </a:ext>
                  </a:extLst>
                </a:gridCol>
                <a:gridCol w="1621410">
                  <a:extLst>
                    <a:ext uri="{9D8B030D-6E8A-4147-A177-3AD203B41FA5}">
                      <a16:colId xmlns:a16="http://schemas.microsoft.com/office/drawing/2014/main" val="2112654321"/>
                    </a:ext>
                  </a:extLst>
                </a:gridCol>
                <a:gridCol w="2988297">
                  <a:extLst>
                    <a:ext uri="{9D8B030D-6E8A-4147-A177-3AD203B41FA5}">
                      <a16:colId xmlns:a16="http://schemas.microsoft.com/office/drawing/2014/main" val="1845244046"/>
                    </a:ext>
                  </a:extLst>
                </a:gridCol>
                <a:gridCol w="1461155">
                  <a:extLst>
                    <a:ext uri="{9D8B030D-6E8A-4147-A177-3AD203B41FA5}">
                      <a16:colId xmlns:a16="http://schemas.microsoft.com/office/drawing/2014/main" val="92165150"/>
                    </a:ext>
                  </a:extLst>
                </a:gridCol>
                <a:gridCol w="1376310">
                  <a:extLst>
                    <a:ext uri="{9D8B030D-6E8A-4147-A177-3AD203B41FA5}">
                      <a16:colId xmlns:a16="http://schemas.microsoft.com/office/drawing/2014/main" val="949688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0|1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64|0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64|0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0|1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330456"/>
                  </a:ext>
                </a:extLst>
              </a:tr>
            </a:tbl>
          </a:graphicData>
        </a:graphic>
      </p:graphicFrame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BC75E75-B198-4DF7-B6E9-F4BCDB5696D1}"/>
              </a:ext>
            </a:extLst>
          </p:cNvPr>
          <p:cNvCxnSpPr>
            <a:cxnSpLocks/>
          </p:cNvCxnSpPr>
          <p:nvPr/>
        </p:nvCxnSpPr>
        <p:spPr>
          <a:xfrm>
            <a:off x="3466188" y="6342150"/>
            <a:ext cx="610856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926A8D8-A55A-4483-93C7-734503802023}"/>
              </a:ext>
            </a:extLst>
          </p:cNvPr>
          <p:cNvSpPr txBox="1"/>
          <p:nvPr/>
        </p:nvSpPr>
        <p:spPr>
          <a:xfrm>
            <a:off x="5753757" y="6342150"/>
            <a:ext cx="1967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1 (64 Bytes)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D6122DB-0B44-4551-A812-DE3D3DE4AE11}"/>
              </a:ext>
            </a:extLst>
          </p:cNvPr>
          <p:cNvCxnSpPr>
            <a:cxnSpLocks/>
          </p:cNvCxnSpPr>
          <p:nvPr/>
        </p:nvCxnSpPr>
        <p:spPr>
          <a:xfrm flipH="1">
            <a:off x="3466188" y="5608909"/>
            <a:ext cx="549105" cy="455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F190114-4235-46A5-A3F8-CF94D42714C5}"/>
              </a:ext>
            </a:extLst>
          </p:cNvPr>
          <p:cNvSpPr txBox="1"/>
          <p:nvPr/>
        </p:nvSpPr>
        <p:spPr>
          <a:xfrm>
            <a:off x="2196712" y="5469661"/>
            <a:ext cx="105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Prologue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88EE3DC-74A2-4091-BB15-E4007CE65165}"/>
              </a:ext>
            </a:extLst>
          </p:cNvPr>
          <p:cNvSpPr txBox="1"/>
          <p:nvPr/>
        </p:nvSpPr>
        <p:spPr>
          <a:xfrm>
            <a:off x="9854150" y="5479088"/>
            <a:ext cx="105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Epilogue</a:t>
            </a:r>
          </a:p>
        </p:txBody>
      </p:sp>
      <p:graphicFrame>
        <p:nvGraphicFramePr>
          <p:cNvPr id="50" name="Table 17">
            <a:extLst>
              <a:ext uri="{FF2B5EF4-FFF2-40B4-BE49-F238E27FC236}">
                <a16:creationId xmlns:a16="http://schemas.microsoft.com/office/drawing/2014/main" id="{F919534D-3BD2-4426-8098-D7F796E80790}"/>
              </a:ext>
            </a:extLst>
          </p:cNvPr>
          <p:cNvGraphicFramePr>
            <a:graphicFrameLocks noGrp="1"/>
          </p:cNvGraphicFramePr>
          <p:nvPr/>
        </p:nvGraphicFramePr>
        <p:xfrm>
          <a:off x="1849483" y="4371313"/>
          <a:ext cx="905732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9886">
                  <a:extLst>
                    <a:ext uri="{9D8B030D-6E8A-4147-A177-3AD203B41FA5}">
                      <a16:colId xmlns:a16="http://schemas.microsoft.com/office/drawing/2014/main" val="1008301881"/>
                    </a:ext>
                  </a:extLst>
                </a:gridCol>
                <a:gridCol w="1609886">
                  <a:extLst>
                    <a:ext uri="{9D8B030D-6E8A-4147-A177-3AD203B41FA5}">
                      <a16:colId xmlns:a16="http://schemas.microsoft.com/office/drawing/2014/main" val="2112654321"/>
                    </a:ext>
                  </a:extLst>
                </a:gridCol>
                <a:gridCol w="5837554">
                  <a:extLst>
                    <a:ext uri="{9D8B030D-6E8A-4147-A177-3AD203B41FA5}">
                      <a16:colId xmlns:a16="http://schemas.microsoft.com/office/drawing/2014/main" val="18452440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0|1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0|1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7330456"/>
                  </a:ext>
                </a:extLst>
              </a:tr>
            </a:tbl>
          </a:graphicData>
        </a:graphic>
      </p:graphicFrame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386890B-9180-4AAC-9131-88137C5BAEF5}"/>
              </a:ext>
            </a:extLst>
          </p:cNvPr>
          <p:cNvCxnSpPr>
            <a:cxnSpLocks/>
          </p:cNvCxnSpPr>
          <p:nvPr/>
        </p:nvCxnSpPr>
        <p:spPr>
          <a:xfrm>
            <a:off x="5887037" y="4998750"/>
            <a:ext cx="0" cy="6474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901CC95-61FE-45E5-AA5B-24D064C30DD3}"/>
              </a:ext>
            </a:extLst>
          </p:cNvPr>
          <p:cNvCxnSpPr>
            <a:cxnSpLocks/>
          </p:cNvCxnSpPr>
          <p:nvPr/>
        </p:nvCxnSpPr>
        <p:spPr>
          <a:xfrm>
            <a:off x="5109591" y="4875523"/>
            <a:ext cx="583518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93C02E2-8377-41E9-856F-3850AB1590C8}"/>
              </a:ext>
            </a:extLst>
          </p:cNvPr>
          <p:cNvSpPr txBox="1"/>
          <p:nvPr/>
        </p:nvSpPr>
        <p:spPr>
          <a:xfrm>
            <a:off x="7496142" y="4901967"/>
            <a:ext cx="1062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64 Bytes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596746D-4CD4-4D4E-B0CA-00EA5295E778}"/>
              </a:ext>
            </a:extLst>
          </p:cNvPr>
          <p:cNvSpPr txBox="1"/>
          <p:nvPr/>
        </p:nvSpPr>
        <p:spPr>
          <a:xfrm>
            <a:off x="2171309" y="3967357"/>
            <a:ext cx="105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Prologue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4B4D1B9-F810-44D0-81C8-E96438D8CC45}"/>
              </a:ext>
            </a:extLst>
          </p:cNvPr>
          <p:cNvSpPr txBox="1"/>
          <p:nvPr/>
        </p:nvSpPr>
        <p:spPr>
          <a:xfrm>
            <a:off x="3795861" y="3962708"/>
            <a:ext cx="105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Epilogue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E474056-7D07-4676-B0C5-6300DF0C377A}"/>
              </a:ext>
            </a:extLst>
          </p:cNvPr>
          <p:cNvCxnSpPr>
            <a:cxnSpLocks/>
          </p:cNvCxnSpPr>
          <p:nvPr/>
        </p:nvCxnSpPr>
        <p:spPr>
          <a:xfrm flipH="1">
            <a:off x="3466189" y="4009874"/>
            <a:ext cx="3742436" cy="500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D2A98BE-EA9C-4ADF-BF8B-ABFD348D2192}"/>
              </a:ext>
            </a:extLst>
          </p:cNvPr>
          <p:cNvSpPr txBox="1"/>
          <p:nvPr/>
        </p:nvSpPr>
        <p:spPr>
          <a:xfrm>
            <a:off x="7218049" y="3744236"/>
            <a:ext cx="417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ACCD3F-E7CB-484F-9CB5-FDDD131F8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7</a:t>
            </a:fld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BFCFD1-8D18-40CC-BA6C-D269C4F453A1}"/>
              </a:ext>
            </a:extLst>
          </p:cNvPr>
          <p:cNvSpPr txBox="1"/>
          <p:nvPr/>
        </p:nvSpPr>
        <p:spPr>
          <a:xfrm>
            <a:off x="3227111" y="5120628"/>
            <a:ext cx="2255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block_t</a:t>
            </a:r>
            <a:r>
              <a:rPr lang="en-US" sz="2400" dirty="0">
                <a:latin typeface="Consolas" panose="020B0609020204030204" pitchFamily="49" charset="0"/>
              </a:rPr>
              <a:t>*)p</a:t>
            </a:r>
          </a:p>
        </p:txBody>
      </p:sp>
    </p:spTree>
    <p:extLst>
      <p:ext uri="{BB962C8B-B14F-4D97-AF65-F5344CB8AC3E}">
        <p14:creationId xmlns:p14="http://schemas.microsoft.com/office/powerpoint/2010/main" val="285708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8" grpId="0"/>
      <p:bldP spid="44" grpId="0"/>
      <p:bldP spid="45" grpId="0"/>
      <p:bldP spid="65" grpId="0"/>
      <p:bldP spid="66" grpId="0"/>
      <p:bldP spid="67" grpId="0"/>
      <p:bldP spid="57" grpId="0"/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3A435-E23D-4E10-A01D-18B7EB4A2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73" y="272779"/>
            <a:ext cx="10515600" cy="965719"/>
          </a:xfrm>
        </p:spPr>
        <p:txBody>
          <a:bodyPr/>
          <a:lstStyle/>
          <a:p>
            <a:r>
              <a:rPr lang="en-US" dirty="0"/>
              <a:t>Let’s See Some Code 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FAF26285-BAE0-4AD9-A214-18B72A455F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73" y="1348032"/>
            <a:ext cx="6304718" cy="4901938"/>
          </a:xfr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DEE20A4-A1D6-4546-B539-B00773956CFF}"/>
              </a:ext>
            </a:extLst>
          </p:cNvPr>
          <p:cNvSpPr/>
          <p:nvPr/>
        </p:nvSpPr>
        <p:spPr>
          <a:xfrm>
            <a:off x="492315" y="5220094"/>
            <a:ext cx="6593833" cy="579748"/>
          </a:xfrm>
          <a:prstGeom prst="round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black background with white text&#10;&#10;Description automatically generated with low confidence">
            <a:extLst>
              <a:ext uri="{FF2B5EF4-FFF2-40B4-BE49-F238E27FC236}">
                <a16:creationId xmlns:a16="http://schemas.microsoft.com/office/drawing/2014/main" id="{EE71EF5E-D896-4F62-8EBC-A71F2308F2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177" y="3467100"/>
            <a:ext cx="4193210" cy="517572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B7F0352-96A1-46EF-A8B9-EFEB74781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75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72240-8F8C-47C7-A952-BE11DF40D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the Heap</a:t>
            </a:r>
          </a:p>
        </p:txBody>
      </p:sp>
      <p:graphicFrame>
        <p:nvGraphicFramePr>
          <p:cNvPr id="4" name="Table 17">
            <a:extLst>
              <a:ext uri="{FF2B5EF4-FFF2-40B4-BE49-F238E27FC236}">
                <a16:creationId xmlns:a16="http://schemas.microsoft.com/office/drawing/2014/main" id="{0529638B-6C89-408D-9117-56BFBB8656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886280"/>
              </p:ext>
            </p:extLst>
          </p:nvPr>
        </p:nvGraphicFramePr>
        <p:xfrm>
          <a:off x="1567337" y="2535374"/>
          <a:ext cx="9057327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1912">
                  <a:extLst>
                    <a:ext uri="{9D8B030D-6E8A-4147-A177-3AD203B41FA5}">
                      <a16:colId xmlns:a16="http://schemas.microsoft.com/office/drawing/2014/main" val="1008301881"/>
                    </a:ext>
                  </a:extLst>
                </a:gridCol>
                <a:gridCol w="857840">
                  <a:extLst>
                    <a:ext uri="{9D8B030D-6E8A-4147-A177-3AD203B41FA5}">
                      <a16:colId xmlns:a16="http://schemas.microsoft.com/office/drawing/2014/main" val="2112654321"/>
                    </a:ext>
                  </a:extLst>
                </a:gridCol>
                <a:gridCol w="876692">
                  <a:extLst>
                    <a:ext uri="{9D8B030D-6E8A-4147-A177-3AD203B41FA5}">
                      <a16:colId xmlns:a16="http://schemas.microsoft.com/office/drawing/2014/main" val="1633839975"/>
                    </a:ext>
                  </a:extLst>
                </a:gridCol>
                <a:gridCol w="876693">
                  <a:extLst>
                    <a:ext uri="{9D8B030D-6E8A-4147-A177-3AD203B41FA5}">
                      <a16:colId xmlns:a16="http://schemas.microsoft.com/office/drawing/2014/main" val="4081983681"/>
                    </a:ext>
                  </a:extLst>
                </a:gridCol>
                <a:gridCol w="3780149">
                  <a:extLst>
                    <a:ext uri="{9D8B030D-6E8A-4147-A177-3AD203B41FA5}">
                      <a16:colId xmlns:a16="http://schemas.microsoft.com/office/drawing/2014/main" val="1845244046"/>
                    </a:ext>
                  </a:extLst>
                </a:gridCol>
                <a:gridCol w="886119">
                  <a:extLst>
                    <a:ext uri="{9D8B030D-6E8A-4147-A177-3AD203B41FA5}">
                      <a16:colId xmlns:a16="http://schemas.microsoft.com/office/drawing/2014/main" val="92165150"/>
                    </a:ext>
                  </a:extLst>
                </a:gridCol>
                <a:gridCol w="867922">
                  <a:extLst>
                    <a:ext uri="{9D8B030D-6E8A-4147-A177-3AD203B41FA5}">
                      <a16:colId xmlns:a16="http://schemas.microsoft.com/office/drawing/2014/main" val="949688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0|1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64|0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prev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= 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next = 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64|0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0|1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330456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7867DA3-8283-4741-B493-A6D2EFA45B92}"/>
              </a:ext>
            </a:extLst>
          </p:cNvPr>
          <p:cNvCxnSpPr>
            <a:cxnSpLocks/>
          </p:cNvCxnSpPr>
          <p:nvPr/>
        </p:nvCxnSpPr>
        <p:spPr>
          <a:xfrm>
            <a:off x="2442466" y="3473639"/>
            <a:ext cx="7361410" cy="470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54A43CB-F2DF-4ED2-BF2A-869FE740CBD3}"/>
              </a:ext>
            </a:extLst>
          </p:cNvPr>
          <p:cNvSpPr txBox="1"/>
          <p:nvPr/>
        </p:nvSpPr>
        <p:spPr>
          <a:xfrm>
            <a:off x="5462183" y="3668166"/>
            <a:ext cx="1967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1 (64 Bytes)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882AF42-AE19-40B0-B396-624A7F909E7F}"/>
              </a:ext>
            </a:extLst>
          </p:cNvPr>
          <p:cNvCxnSpPr>
            <a:cxnSpLocks/>
          </p:cNvCxnSpPr>
          <p:nvPr/>
        </p:nvCxnSpPr>
        <p:spPr>
          <a:xfrm flipH="1">
            <a:off x="2516958" y="2015755"/>
            <a:ext cx="1216058" cy="744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7BD15A7-FA60-4E42-96BD-02FD132FA111}"/>
              </a:ext>
            </a:extLst>
          </p:cNvPr>
          <p:cNvSpPr txBox="1"/>
          <p:nvPr/>
        </p:nvSpPr>
        <p:spPr>
          <a:xfrm>
            <a:off x="3714164" y="1750589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free_list_head</a:t>
            </a:r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74D3234-95CE-4D72-BA9B-30C63BD09619}"/>
              </a:ext>
            </a:extLst>
          </p:cNvPr>
          <p:cNvGrpSpPr/>
          <p:nvPr/>
        </p:nvGrpSpPr>
        <p:grpSpPr>
          <a:xfrm>
            <a:off x="1315830" y="5085610"/>
            <a:ext cx="8525756" cy="1278822"/>
            <a:chOff x="1166569" y="5010195"/>
            <a:chExt cx="8525756" cy="127882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9F766B1-3251-4D9B-8BAB-4ED04C11B277}"/>
                </a:ext>
              </a:extLst>
            </p:cNvPr>
            <p:cNvSpPr txBox="1"/>
            <p:nvPr/>
          </p:nvSpPr>
          <p:spPr>
            <a:xfrm>
              <a:off x="3105738" y="5919685"/>
              <a:ext cx="182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free_list_head</a:t>
              </a:r>
              <a:endParaRPr lang="en-US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C07DF2A-FE83-4EA9-8A2E-F05EDB5A6B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66488" y="5716633"/>
              <a:ext cx="1150071" cy="2678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162FED6-3ACB-45EF-8BCF-AEA2B02DF205}"/>
                </a:ext>
              </a:extLst>
            </p:cNvPr>
            <p:cNvSpPr/>
            <p:nvPr/>
          </p:nvSpPr>
          <p:spPr>
            <a:xfrm>
              <a:off x="5261727" y="5244450"/>
              <a:ext cx="2686640" cy="669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Block 1</a:t>
              </a:r>
            </a:p>
          </p:txBody>
        </p:sp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401E77F5-A0EA-4782-80C6-D0CAF8C147E5}"/>
                </a:ext>
              </a:extLst>
            </p:cNvPr>
            <p:cNvSpPr/>
            <p:nvPr/>
          </p:nvSpPr>
          <p:spPr>
            <a:xfrm>
              <a:off x="7816391" y="5458246"/>
              <a:ext cx="1140644" cy="258387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78DC010-B88B-43A6-A3E5-3B32E8671658}"/>
                </a:ext>
              </a:extLst>
            </p:cNvPr>
            <p:cNvSpPr txBox="1"/>
            <p:nvPr/>
          </p:nvSpPr>
          <p:spPr>
            <a:xfrm>
              <a:off x="8957035" y="5394434"/>
              <a:ext cx="735290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NULL</a:t>
              </a:r>
            </a:p>
          </p:txBody>
        </p: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20C11280-C1C9-4D8B-803C-CC1D08DF19AB}"/>
                </a:ext>
              </a:extLst>
            </p:cNvPr>
            <p:cNvSpPr/>
            <p:nvPr/>
          </p:nvSpPr>
          <p:spPr>
            <a:xfrm flipH="1">
              <a:off x="4537435" y="5244450"/>
              <a:ext cx="999241" cy="213785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FB4C1AA-CBE9-4CAB-8922-7691B2A08C2E}"/>
                </a:ext>
              </a:extLst>
            </p:cNvPr>
            <p:cNvSpPr txBox="1"/>
            <p:nvPr/>
          </p:nvSpPr>
          <p:spPr>
            <a:xfrm>
              <a:off x="3720445" y="5108585"/>
              <a:ext cx="735290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NULL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8E38393-3B74-4E2F-AD0B-CF5D9730A9BC}"/>
                </a:ext>
              </a:extLst>
            </p:cNvPr>
            <p:cNvSpPr txBox="1"/>
            <p:nvPr/>
          </p:nvSpPr>
          <p:spPr>
            <a:xfrm>
              <a:off x="1166569" y="5010195"/>
              <a:ext cx="942679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FREE LIST</a:t>
              </a: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86A3D9B-ED1F-4FE2-898A-E261FAB6FA5B}"/>
              </a:ext>
            </a:extLst>
          </p:cNvPr>
          <p:cNvCxnSpPr>
            <a:cxnSpLocks/>
          </p:cNvCxnSpPr>
          <p:nvPr/>
        </p:nvCxnSpPr>
        <p:spPr>
          <a:xfrm>
            <a:off x="3326679" y="2441542"/>
            <a:ext cx="88907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110C01C-074A-423F-A6C6-0E7270C09A0A}"/>
              </a:ext>
            </a:extLst>
          </p:cNvPr>
          <p:cNvSpPr txBox="1"/>
          <p:nvPr/>
        </p:nvSpPr>
        <p:spPr>
          <a:xfrm>
            <a:off x="3425171" y="2154061"/>
            <a:ext cx="889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 Bytes</a:t>
            </a:r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7D0B0D15-BD81-4BC8-A9BC-F5B02787A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525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2150</Words>
  <Application>Microsoft Office PowerPoint</Application>
  <PresentationFormat>Widescreen</PresentationFormat>
  <Paragraphs>721</Paragraphs>
  <Slides>51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Arial</vt:lpstr>
      <vt:lpstr>Calibri</vt:lpstr>
      <vt:lpstr>Calibri Light</vt:lpstr>
      <vt:lpstr>Comic Sans MS</vt:lpstr>
      <vt:lpstr>Consolas</vt:lpstr>
      <vt:lpstr>urw-din</vt:lpstr>
      <vt:lpstr>Office Theme</vt:lpstr>
      <vt:lpstr>Malloc Lab - Part 2, Processes</vt:lpstr>
      <vt:lpstr>OMET Survey</vt:lpstr>
      <vt:lpstr>Malloc Lab (Part 2)</vt:lpstr>
      <vt:lpstr>PowerPoint Presentation</vt:lpstr>
      <vt:lpstr>PowerPoint Presentation</vt:lpstr>
      <vt:lpstr>Let’s See Some Code </vt:lpstr>
      <vt:lpstr>Example: extend_heap by 64 Bytes</vt:lpstr>
      <vt:lpstr>Let’s See Some Code </vt:lpstr>
      <vt:lpstr>Visualizing the Heap</vt:lpstr>
      <vt:lpstr>Allocating in the Heap</vt:lpstr>
      <vt:lpstr>Free List</vt:lpstr>
      <vt:lpstr>PowerPoint Presentation</vt:lpstr>
      <vt:lpstr>PowerPoint Presentation</vt:lpstr>
      <vt:lpstr>Consider this Scenario</vt:lpstr>
      <vt:lpstr>CASE 1 (with Splitting)</vt:lpstr>
      <vt:lpstr>PowerPoint Presentation</vt:lpstr>
      <vt:lpstr>PowerPoint Presentation</vt:lpstr>
      <vt:lpstr>PowerPoint Presentation</vt:lpstr>
      <vt:lpstr>CASE 2 (without Splitting)</vt:lpstr>
      <vt:lpstr>PowerPoint Presentation</vt:lpstr>
      <vt:lpstr>PowerPoint Presentation</vt:lpstr>
      <vt:lpstr>mm_malloc (size_t size)</vt:lpstr>
      <vt:lpstr>Updating Free List During De-Allocation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mm_free(void *p)</vt:lpstr>
      <vt:lpstr>insert_block(block_t *free_block)</vt:lpstr>
      <vt:lpstr>remove_block(block_t *free_block)</vt:lpstr>
      <vt:lpstr>On Improving the Performance of Your Code</vt:lpstr>
      <vt:lpstr>On Improving the Performance of Your Code</vt:lpstr>
      <vt:lpstr>Processes</vt:lpstr>
      <vt:lpstr>fork()</vt:lpstr>
      <vt:lpstr>Example 1</vt:lpstr>
      <vt:lpstr>Example 1</vt:lpstr>
      <vt:lpstr>Example 2</vt:lpstr>
      <vt:lpstr>Example 2</vt:lpstr>
      <vt:lpstr>wait()</vt:lpstr>
      <vt:lpstr>Exercise</vt:lpstr>
      <vt:lpstr>Exercise</vt:lpstr>
      <vt:lpstr>Exercise</vt:lpstr>
      <vt:lpstr>Resource on wait</vt:lpstr>
      <vt:lpstr>exec()</vt:lpstr>
      <vt:lpstr>Example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Malloc Lab Part 2, Processes</dc:title>
  <dc:creator>Debarun Das</dc:creator>
  <cp:lastModifiedBy>Debarun Das</cp:lastModifiedBy>
  <cp:revision>168</cp:revision>
  <dcterms:created xsi:type="dcterms:W3CDTF">2021-04-21T20:25:38Z</dcterms:created>
  <dcterms:modified xsi:type="dcterms:W3CDTF">2021-04-22T15:54:07Z</dcterms:modified>
</cp:coreProperties>
</file>