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B78A-BD9C-42F8-B930-18306D371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F02ED-43EF-4066-A5BF-C70C4241F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FA801-D07B-42D8-ABE2-11D5D86B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4170-A0D8-406F-89D7-24A096A9FAC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2501-6CA9-439C-AC47-A47FBBCD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CFFFF-3CCD-4F72-BC27-08B4AE4E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510B-D838-452A-A6C0-569DCB82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6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72B2-08F7-4B7D-A31F-5B56731A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D3FFF-448E-416F-91A6-01E80A376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7F449-8311-45BC-BD77-BFBA0DD5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4170-A0D8-406F-89D7-24A096A9FAC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FAC06-EB67-42A7-A914-9C227265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93F0-83CB-4929-8C99-21DF74B6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510B-D838-452A-A6C0-569DCB82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7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428CA-BB83-420B-8E7C-15B874170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E4B11-92D4-4284-8A52-9A2A16ED3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C12B1-EEEF-41E9-A7B4-7E63283F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4170-A0D8-406F-89D7-24A096A9FAC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F104A-CCBA-42BD-801B-13286563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14452-D212-4CFB-8B2B-BAF17A14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510B-D838-452A-A6C0-569DCB82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0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1178-D8B0-40C3-B694-EAD0F4AC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5DF7-C047-455D-BCCD-5799977F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E72D4-D3DA-4B03-A5D8-F10DAF38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4170-A0D8-406F-89D7-24A096A9FAC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22B10-3C57-45F4-AB15-E329C630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94AB0-BF81-4715-A501-CED42367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510B-D838-452A-A6C0-569DCB82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8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E8A5-6063-42F2-82DE-FE16B78C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D086A-CF14-4244-9494-AC2AB7DEF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387C7-02B4-4E83-84ED-A1E29D2D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4170-A0D8-406F-89D7-24A096A9FAC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BBE4F-6140-480C-A070-3F90826E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5D1AF-65D5-4E98-98B8-F09C2979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510B-D838-452A-A6C0-569DCB82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0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AB43-9962-4B51-B408-7F00FDB9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859B6-524E-4551-B9C4-FDE8803D0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4539E-5CAE-46B9-870D-2E2973AEA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D9676-2160-4815-98C3-D979AE80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4170-A0D8-406F-89D7-24A096A9FAC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C1051-B1A6-49C8-B52D-A1D64866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075BC-48EF-4033-8D2D-B37B5B12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510B-D838-452A-A6C0-569DCB82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3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9AF2-9A22-47CD-82F1-5972F4BC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8DE87-20DE-420E-A752-8F78049F0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69C7E-08C2-45CE-BC2E-56EAA618A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9DFC1-406A-42A5-BB62-967958886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45400-E5B3-46D9-80B5-CAE76A8E5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233B5-59AD-4E3B-B805-B57F352B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4170-A0D8-406F-89D7-24A096A9FAC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D3347-4D2D-4A02-88D6-E39BBF24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079D5-4477-4652-90BD-335938DD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510B-D838-452A-A6C0-569DCB82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FAB9-A582-4951-A273-4171BCAD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11EE3-7018-4C33-8099-B452E2D4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4170-A0D8-406F-89D7-24A096A9FAC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E62FB-CC76-4E69-ACFE-9CCB37AB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6F050-F0E8-49E5-B6CC-369CD272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510B-D838-452A-A6C0-569DCB82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C494B-E927-459B-B4E3-84BB55ED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4170-A0D8-406F-89D7-24A096A9FAC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85639-F88E-4F78-8828-644F8E76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53875-DE8F-45C6-AD6E-4FFC565C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510B-D838-452A-A6C0-569DCB82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1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E861-B21B-480A-B0B5-36EE5519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0411-ED2E-4EE7-A2F5-8704186BA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EEA10-C86C-4272-865F-44ADDC5A6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974B6-AAE0-4E36-804C-52EDA11A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4170-A0D8-406F-89D7-24A096A9FAC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0C927-459B-4F11-AF57-CA7AE2B8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83E8D-3918-41FA-B5BC-54938ED7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510B-D838-452A-A6C0-569DCB82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1EA3-1FAE-4E6B-AFEE-53C54DB2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1953D-B76A-473F-AE25-7DBB01A1F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24194-0034-4B18-8687-F3179C4DC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B8B5E-E062-4A8D-9009-EEB67A85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4170-A0D8-406F-89D7-24A096A9FAC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AB09B-FD61-4F8B-A14D-C2D29F73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BCD03-0D89-4546-9E9F-1487DE20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510B-D838-452A-A6C0-569DCB82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7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256F0-15C3-414E-B2D2-65F88060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359CE-CAA6-4328-A698-C39C0D27C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6F767-A54C-44E1-A117-851A6E3D7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14170-A0D8-406F-89D7-24A096A9FAC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46A68-6DA2-4AE7-8A0A-0C5798BDC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C02CF-1AA3-4311-9B72-8B929937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510B-D838-452A-A6C0-569DCB823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6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ccounts.pitt.ed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top-10-bash-file-system-commands-you-cant-live-without-4cd937bd7df1" TargetMode="External"/><Relationship Id="rId2" Type="http://schemas.openxmlformats.org/officeDocument/2006/relationships/hyperlink" Target="https://www.educative.io/blog/bash-shell-command-cheat-she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zilla-project.org/download.php?show_all=1" TargetMode="External"/><Relationship Id="rId2" Type="http://schemas.openxmlformats.org/officeDocument/2006/relationships/hyperlink" Target="https://winscp.net/eng/download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0701-8C65-4EA5-99DC-827A29ED4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373A9-67C7-43B4-BCD1-FCB3C8525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45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008B-F3F1-45CC-A29A-94704B94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88"/>
            <a:ext cx="10515600" cy="1325563"/>
          </a:xfrm>
        </p:spPr>
        <p:txBody>
          <a:bodyPr/>
          <a:lstStyle/>
          <a:p>
            <a:r>
              <a:rPr lang="en-US" dirty="0"/>
              <a:t>Where to write your C code? </a:t>
            </a:r>
            <a:r>
              <a:rPr lang="en-US" b="1" dirty="0"/>
              <a:t>Text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4CB28-7216-4A7D-8E49-3E47AEDAF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74" y="2171717"/>
            <a:ext cx="4280452" cy="20208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Text Editors built in Thoth</a:t>
            </a:r>
          </a:p>
          <a:p>
            <a:pPr lvl="1"/>
            <a:r>
              <a:rPr lang="en-US" dirty="0"/>
              <a:t>nano – super basic</a:t>
            </a:r>
          </a:p>
          <a:p>
            <a:pPr lvl="1"/>
            <a:r>
              <a:rPr lang="en-US" dirty="0"/>
              <a:t>emacs - full featured</a:t>
            </a:r>
          </a:p>
          <a:p>
            <a:pPr lvl="1"/>
            <a:r>
              <a:rPr lang="en-US" dirty="0"/>
              <a:t>vim – full-featured, modal</a:t>
            </a:r>
          </a:p>
          <a:p>
            <a:pPr lvl="2"/>
            <a:r>
              <a:rPr lang="en-US" sz="1800" b="0" i="0" u="none" strike="noStrike" baseline="0" dirty="0">
                <a:latin typeface="NimbusMonL-Regu"/>
              </a:rPr>
              <a:t>Tutorial</a:t>
            </a:r>
            <a:r>
              <a:rPr lang="en-US" sz="1800" b="0" i="0" u="none" strike="noStrike" dirty="0">
                <a:latin typeface="NimbusMonL-Regu"/>
              </a:rPr>
              <a:t> -</a:t>
            </a:r>
            <a:r>
              <a:rPr lang="en-US" sz="1800" b="0" i="0" u="none" strike="noStrike" baseline="0" dirty="0">
                <a:latin typeface="NimbusMonL-Regu"/>
              </a:rPr>
              <a:t>https://www.openvim.com/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0EAA3-6294-4505-BEC5-B0AB495DA6AB}"/>
              </a:ext>
            </a:extLst>
          </p:cNvPr>
          <p:cNvSpPr txBox="1"/>
          <p:nvPr/>
        </p:nvSpPr>
        <p:spPr>
          <a:xfrm>
            <a:off x="5584863" y="1746284"/>
            <a:ext cx="512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Text Editors in your local machine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9C33DD9-02B4-4C7E-8E67-4F72AB14E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744" y="2365513"/>
            <a:ext cx="7774256" cy="263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8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F60E-35BC-4FDD-998D-851D2BD8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717A-F3B0-4BE1-BC50-AE88157F7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2748" y="1731480"/>
            <a:ext cx="908105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#include 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</a:rPr>
              <a:t>stdio.h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 (int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char* 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// Declare a variable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// Assign a variable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x = 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Print a string and a variable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("Hello world!  x is currently 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</a:rPr>
              <a:t>%d</a:t>
            </a:r>
            <a:r>
              <a:rPr lang="en-US" dirty="0">
                <a:latin typeface="Consolas" panose="020B0609020204030204" pitchFamily="49" charset="0"/>
              </a:rPr>
              <a:t> \n", x);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27EB75-C7F6-4C63-8325-435434BC28AA}"/>
              </a:ext>
            </a:extLst>
          </p:cNvPr>
          <p:cNvCxnSpPr/>
          <p:nvPr/>
        </p:nvCxnSpPr>
        <p:spPr>
          <a:xfrm flipH="1">
            <a:off x="1590261" y="1898374"/>
            <a:ext cx="682487" cy="85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DB7755-2B00-42EA-822F-95B24E39ECF7}"/>
              </a:ext>
            </a:extLst>
          </p:cNvPr>
          <p:cNvSpPr txBox="1"/>
          <p:nvPr/>
        </p:nvSpPr>
        <p:spPr>
          <a:xfrm>
            <a:off x="437321" y="2830864"/>
            <a:ext cx="1719470" cy="203132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NimbusRomNo9L-Regu"/>
              </a:rPr>
              <a:t>P</a:t>
            </a:r>
            <a:r>
              <a:rPr lang="en-US" sz="1800" b="0" i="0" u="none" strike="noStrike" baseline="0" dirty="0">
                <a:latin typeface="NimbusRomNo9L-Regu"/>
              </a:rPr>
              <a:t>reprocessor command that tells the compiler to include the contents of </a:t>
            </a:r>
            <a:r>
              <a:rPr lang="en-US" sz="1800" b="0" i="0" u="none" strike="noStrike" baseline="0" dirty="0" err="1">
                <a:latin typeface="NimbusMonL-Regu"/>
              </a:rPr>
              <a:t>stdio.h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8D1549-40A7-4A76-A195-1AEDA733D7D9}"/>
              </a:ext>
            </a:extLst>
          </p:cNvPr>
          <p:cNvCxnSpPr/>
          <p:nvPr/>
        </p:nvCxnSpPr>
        <p:spPr>
          <a:xfrm flipV="1">
            <a:off x="4919870" y="1222513"/>
            <a:ext cx="1371600" cy="46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51DFED-682A-4F6D-B7D5-A85EB4D4CFC1}"/>
              </a:ext>
            </a:extLst>
          </p:cNvPr>
          <p:cNvSpPr txBox="1"/>
          <p:nvPr/>
        </p:nvSpPr>
        <p:spPr>
          <a:xfrm>
            <a:off x="6432274" y="760848"/>
            <a:ext cx="4780722" cy="92333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stdio.h</a:t>
            </a:r>
            <a:r>
              <a:rPr lang="en-US" dirty="0"/>
              <a:t> file contains functions such as </a:t>
            </a:r>
            <a:r>
              <a:rPr lang="en-US" dirty="0" err="1"/>
              <a:t>scanf</a:t>
            </a:r>
            <a:r>
              <a:rPr lang="en-US" dirty="0"/>
              <a:t>() and </a:t>
            </a:r>
            <a:r>
              <a:rPr lang="en-US" dirty="0" err="1"/>
              <a:t>printf</a:t>
            </a:r>
            <a:r>
              <a:rPr lang="en-US" dirty="0"/>
              <a:t>() to take input and display</a:t>
            </a:r>
          </a:p>
          <a:p>
            <a:r>
              <a:rPr lang="en-US" dirty="0"/>
              <a:t>output respectively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F15A7-6A0B-43B8-8A59-89BDA5774408}"/>
              </a:ext>
            </a:extLst>
          </p:cNvPr>
          <p:cNvSpPr txBox="1"/>
          <p:nvPr/>
        </p:nvSpPr>
        <p:spPr>
          <a:xfrm>
            <a:off x="8236226" y="1898374"/>
            <a:ext cx="3518453" cy="209288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u="sng" dirty="0"/>
              <a:t>Placeholders:</a:t>
            </a:r>
          </a:p>
          <a:p>
            <a:r>
              <a:rPr lang="en-US" dirty="0"/>
              <a:t>%d: signed int</a:t>
            </a:r>
          </a:p>
          <a:p>
            <a:r>
              <a:rPr lang="en-US" dirty="0"/>
              <a:t>%u: unsigned int</a:t>
            </a:r>
          </a:p>
          <a:p>
            <a:r>
              <a:rPr lang="en-US" dirty="0"/>
              <a:t>%f: float</a:t>
            </a:r>
          </a:p>
          <a:p>
            <a:r>
              <a:rPr lang="en-US" dirty="0"/>
              <a:t>%s: string</a:t>
            </a:r>
          </a:p>
          <a:p>
            <a:r>
              <a:rPr lang="en-US" dirty="0"/>
              <a:t>%p: pointer</a:t>
            </a:r>
          </a:p>
          <a:p>
            <a:r>
              <a:rPr lang="en-US" dirty="0"/>
              <a:t>%x: hexadecimal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F8414B-8AC5-4D87-A8B0-6CCB9F7CB7B4}"/>
              </a:ext>
            </a:extLst>
          </p:cNvPr>
          <p:cNvCxnSpPr>
            <a:cxnSpLocks/>
          </p:cNvCxnSpPr>
          <p:nvPr/>
        </p:nvCxnSpPr>
        <p:spPr>
          <a:xfrm flipH="1">
            <a:off x="8587410" y="4032047"/>
            <a:ext cx="1408042" cy="55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96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82E4-BECA-447A-8877-CA34986C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5D99-140D-4A35-B8E7-11C42CA8E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5627"/>
          </a:xfrm>
        </p:spPr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() is a library function to send formatted output to the screen</a:t>
            </a:r>
          </a:p>
          <a:p>
            <a:r>
              <a:rPr lang="en-US" dirty="0" err="1"/>
              <a:t>printf</a:t>
            </a:r>
            <a:r>
              <a:rPr lang="en-US" dirty="0"/>
              <a:t>() without </a:t>
            </a:r>
            <a:r>
              <a:rPr lang="en-US" dirty="0" err="1"/>
              <a:t>stdio.h</a:t>
            </a:r>
            <a:r>
              <a:rPr lang="en-US" dirty="0"/>
              <a:t> will give compilation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44FF7-36FF-4BB7-8740-748CE0CDB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63147"/>
            <a:ext cx="10519373" cy="108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9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B29D-01F2-4BFD-827F-17A2B4EE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546"/>
            <a:ext cx="10515600" cy="1325563"/>
          </a:xfrm>
        </p:spPr>
        <p:txBody>
          <a:bodyPr/>
          <a:lstStyle/>
          <a:p>
            <a:r>
              <a:rPr lang="en-US" dirty="0"/>
              <a:t>Compiling and Running a C Program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26664C-AC75-4328-8F4E-488F92237336}"/>
              </a:ext>
            </a:extLst>
          </p:cNvPr>
          <p:cNvGrpSpPr/>
          <p:nvPr/>
        </p:nvGrpSpPr>
        <p:grpSpPr>
          <a:xfrm>
            <a:off x="1530628" y="2021724"/>
            <a:ext cx="6480311" cy="3367559"/>
            <a:chOff x="1470993" y="1325985"/>
            <a:chExt cx="6480311" cy="3367559"/>
          </a:xfrm>
        </p:grpSpPr>
        <p:sp>
          <p:nvSpPr>
            <p:cNvPr id="4" name="Flowchart: Document 3">
              <a:extLst>
                <a:ext uri="{FF2B5EF4-FFF2-40B4-BE49-F238E27FC236}">
                  <a16:creationId xmlns:a16="http://schemas.microsoft.com/office/drawing/2014/main" id="{64A8223F-A302-49D6-9222-90AB63BC22B4}"/>
                </a:ext>
              </a:extLst>
            </p:cNvPr>
            <p:cNvSpPr/>
            <p:nvPr/>
          </p:nvSpPr>
          <p:spPr>
            <a:xfrm>
              <a:off x="2183297" y="1325985"/>
              <a:ext cx="1311966" cy="122147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hello.c</a:t>
              </a:r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4597F7D-5611-41DF-A908-9A40EFCEE487}"/>
                </a:ext>
              </a:extLst>
            </p:cNvPr>
            <p:cNvCxnSpPr>
              <a:cxnSpLocks/>
            </p:cNvCxnSpPr>
            <p:nvPr/>
          </p:nvCxnSpPr>
          <p:spPr>
            <a:xfrm>
              <a:off x="2801180" y="2582430"/>
              <a:ext cx="0" cy="7013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3D5D487-CB20-4A4C-A8C0-F8E8FC19904C}"/>
                </a:ext>
              </a:extLst>
            </p:cNvPr>
            <p:cNvSpPr/>
            <p:nvPr/>
          </p:nvSpPr>
          <p:spPr>
            <a:xfrm>
              <a:off x="1741005" y="3380958"/>
              <a:ext cx="1948068" cy="12214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Compiler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6C4058-143B-4D17-9686-79919593F559}"/>
                </a:ext>
              </a:extLst>
            </p:cNvPr>
            <p:cNvSpPr txBox="1"/>
            <p:nvPr/>
          </p:nvSpPr>
          <p:spPr>
            <a:xfrm>
              <a:off x="2907196" y="2667867"/>
              <a:ext cx="1456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$ </a:t>
              </a:r>
              <a:r>
                <a:rPr lang="en-US" dirty="0" err="1"/>
                <a:t>gcc</a:t>
              </a:r>
              <a:r>
                <a:rPr lang="en-US" dirty="0"/>
                <a:t> </a:t>
              </a:r>
              <a:r>
                <a:rPr lang="en-US" dirty="0" err="1"/>
                <a:t>hello.c</a:t>
              </a:r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1A0AEE4-7BB1-42FE-80CA-A51476028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41473" y="4003293"/>
              <a:ext cx="112974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Document 18">
              <a:extLst>
                <a:ext uri="{FF2B5EF4-FFF2-40B4-BE49-F238E27FC236}">
                  <a16:creationId xmlns:a16="http://schemas.microsoft.com/office/drawing/2014/main" id="{7CE30CF3-2EE0-440A-A682-6ECB2F97687F}"/>
                </a:ext>
              </a:extLst>
            </p:cNvPr>
            <p:cNvSpPr/>
            <p:nvPr/>
          </p:nvSpPr>
          <p:spPr>
            <a:xfrm>
              <a:off x="5085520" y="3472067"/>
              <a:ext cx="1311966" cy="122147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a.out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FAFBA9F-72E4-4A42-AF7D-687E8411D90F}"/>
                </a:ext>
              </a:extLst>
            </p:cNvPr>
            <p:cNvCxnSpPr>
              <a:cxnSpLocks/>
            </p:cNvCxnSpPr>
            <p:nvPr/>
          </p:nvCxnSpPr>
          <p:spPr>
            <a:xfrm>
              <a:off x="6742041" y="3955512"/>
              <a:ext cx="120926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1AEAC9-DB90-49F5-9CEA-35DA1D8CCE20}"/>
                </a:ext>
              </a:extLst>
            </p:cNvPr>
            <p:cNvSpPr txBox="1"/>
            <p:nvPr/>
          </p:nvSpPr>
          <p:spPr>
            <a:xfrm>
              <a:off x="6742041" y="4110445"/>
              <a:ext cx="11181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$ ./</a:t>
              </a:r>
              <a:r>
                <a:rPr lang="en-US" dirty="0" err="1"/>
                <a:t>a.out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F1A5AB-C9F4-4215-A4D8-A1DFE5CD52F3}"/>
                </a:ext>
              </a:extLst>
            </p:cNvPr>
            <p:cNvSpPr txBox="1"/>
            <p:nvPr/>
          </p:nvSpPr>
          <p:spPr>
            <a:xfrm>
              <a:off x="1470993" y="1634776"/>
              <a:ext cx="712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 file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6FB387-35EC-4181-957B-C3662A5E5CD8}"/>
                </a:ext>
              </a:extLst>
            </p:cNvPr>
            <p:cNvSpPr txBox="1"/>
            <p:nvPr/>
          </p:nvSpPr>
          <p:spPr>
            <a:xfrm>
              <a:off x="4961291" y="3011626"/>
              <a:ext cx="1560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Executable file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6DA924F-3469-4008-890E-8AC9DEC427C0}"/>
              </a:ext>
            </a:extLst>
          </p:cNvPr>
          <p:cNvSpPr txBox="1"/>
          <p:nvPr/>
        </p:nvSpPr>
        <p:spPr>
          <a:xfrm>
            <a:off x="8179906" y="4344519"/>
            <a:ext cx="291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Runs the C program</a:t>
            </a:r>
          </a:p>
        </p:txBody>
      </p:sp>
    </p:spTree>
    <p:extLst>
      <p:ext uri="{BB962C8B-B14F-4D97-AF65-F5344CB8AC3E}">
        <p14:creationId xmlns:p14="http://schemas.microsoft.com/office/powerpoint/2010/main" val="8718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92C6-A144-4E58-8E53-650DA239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2"/>
            <a:ext cx="10515600" cy="1325563"/>
          </a:xfrm>
        </p:spPr>
        <p:txBody>
          <a:bodyPr/>
          <a:lstStyle/>
          <a:p>
            <a:r>
              <a:rPr lang="en-US" dirty="0"/>
              <a:t>Compiling and Running a C Program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7F7F939A-4273-4DDD-A90D-F838AD414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06" y="1491905"/>
            <a:ext cx="8060228" cy="9300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4F1DD5-8AC1-47DE-A9B0-6217E233D174}"/>
              </a:ext>
            </a:extLst>
          </p:cNvPr>
          <p:cNvSpPr txBox="1"/>
          <p:nvPr/>
        </p:nvSpPr>
        <p:spPr>
          <a:xfrm>
            <a:off x="1411506" y="2857225"/>
            <a:ext cx="7315200" cy="34163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-g : turns on debugging symbols</a:t>
            </a:r>
          </a:p>
          <a:p>
            <a:endParaRPr lang="en-US" sz="2400" dirty="0"/>
          </a:p>
          <a:p>
            <a:r>
              <a:rPr lang="en-US" sz="2400" dirty="0"/>
              <a:t>-W: Sets warnings</a:t>
            </a:r>
          </a:p>
          <a:p>
            <a:r>
              <a:rPr lang="en-US" sz="2400" dirty="0"/>
              <a:t>-Wall: Enable all warnings</a:t>
            </a:r>
          </a:p>
          <a:p>
            <a:endParaRPr lang="en-US" sz="2400" dirty="0"/>
          </a:p>
          <a:p>
            <a:r>
              <a:rPr lang="en-US" sz="2400" dirty="0"/>
              <a:t>-std: Sets the version of C to be used</a:t>
            </a:r>
          </a:p>
          <a:p>
            <a:r>
              <a:rPr lang="en-US" sz="2400" dirty="0"/>
              <a:t>-std=c99: Sets the version of C to be c99</a:t>
            </a:r>
          </a:p>
          <a:p>
            <a:endParaRPr lang="en-US" sz="2400" dirty="0"/>
          </a:p>
          <a:p>
            <a:r>
              <a:rPr lang="en-US" sz="2400" dirty="0"/>
              <a:t>-o: </a:t>
            </a:r>
            <a:r>
              <a:rPr lang="en-US" sz="2400" b="0" i="0" u="none" strike="noStrike" baseline="0" dirty="0">
                <a:latin typeface="NimbusRomNo9L-Regu"/>
              </a:rPr>
              <a:t>sets the name of the resulting executable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066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19EE-F2CC-4A6C-8E7C-B9396089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Tools - GDB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44F9-176B-4A6E-A76B-6ECB1F8C9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Used to sift through the assembly code of compiled programs in later labs</a:t>
            </a:r>
          </a:p>
          <a:p>
            <a:endParaRPr lang="en-US" dirty="0"/>
          </a:p>
          <a:p>
            <a:r>
              <a:rPr lang="en-US" dirty="0"/>
              <a:t>Used to locate bugs in your code</a:t>
            </a:r>
          </a:p>
        </p:txBody>
      </p:sp>
    </p:spTree>
    <p:extLst>
      <p:ext uri="{BB962C8B-B14F-4D97-AF65-F5344CB8AC3E}">
        <p14:creationId xmlns:p14="http://schemas.microsoft.com/office/powerpoint/2010/main" val="130611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19EE-F2CC-4A6C-8E7C-B9396089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074"/>
            <a:ext cx="10515600" cy="1325563"/>
          </a:xfrm>
        </p:spPr>
        <p:txBody>
          <a:bodyPr/>
          <a:lstStyle/>
          <a:p>
            <a:r>
              <a:rPr lang="en-US" dirty="0"/>
              <a:t>Debugging Tools - GDB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9591D-CC6B-43AD-8DE3-34ABFCD22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36" y="1164489"/>
            <a:ext cx="7329282" cy="2035911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C53C6978-B299-4F94-B503-E5241A38EB13}"/>
              </a:ext>
            </a:extLst>
          </p:cNvPr>
          <p:cNvSpPr/>
          <p:nvPr/>
        </p:nvSpPr>
        <p:spPr>
          <a:xfrm>
            <a:off x="8448261" y="1164489"/>
            <a:ext cx="477078" cy="20259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17051-217E-4CE1-B21D-765CD6142823}"/>
              </a:ext>
            </a:extLst>
          </p:cNvPr>
          <p:cNvSpPr txBox="1"/>
          <p:nvPr/>
        </p:nvSpPr>
        <p:spPr>
          <a:xfrm>
            <a:off x="9014791" y="1804095"/>
            <a:ext cx="2339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Download, compile and run </a:t>
            </a:r>
            <a:r>
              <a:rPr lang="en-US" dirty="0" err="1"/>
              <a:t>calculator.c</a:t>
            </a:r>
            <a:endParaRPr lang="en-US" dirty="0"/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3151460-9191-4FC8-91A4-DD6743F03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36" y="3390900"/>
            <a:ext cx="7667212" cy="3117717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A98EAC62-11E6-4914-9A1E-BB479BF19F65}"/>
              </a:ext>
            </a:extLst>
          </p:cNvPr>
          <p:cNvSpPr/>
          <p:nvPr/>
        </p:nvSpPr>
        <p:spPr>
          <a:xfrm>
            <a:off x="8488017" y="3428999"/>
            <a:ext cx="477078" cy="300161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E5227-E1CB-41C4-850A-DEE788091D0E}"/>
              </a:ext>
            </a:extLst>
          </p:cNvPr>
          <p:cNvSpPr txBox="1"/>
          <p:nvPr/>
        </p:nvSpPr>
        <p:spPr>
          <a:xfrm>
            <a:off x="9014791" y="4606641"/>
            <a:ext cx="2339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these commands to use </a:t>
            </a:r>
            <a:r>
              <a:rPr lang="en-US" dirty="0" err="1"/>
              <a:t>gdb</a:t>
            </a:r>
            <a:r>
              <a:rPr lang="en-US" dirty="0"/>
              <a:t> for debugging</a:t>
            </a:r>
          </a:p>
        </p:txBody>
      </p:sp>
    </p:spTree>
    <p:extLst>
      <p:ext uri="{BB962C8B-B14F-4D97-AF65-F5344CB8AC3E}">
        <p14:creationId xmlns:p14="http://schemas.microsoft.com/office/powerpoint/2010/main" val="2203521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82B5-C417-4F90-8459-B89251CA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Tools - </a:t>
            </a:r>
            <a:r>
              <a:rPr lang="en-US" dirty="0" err="1"/>
              <a:t>Valgrind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ABC8-DBF8-40CE-94C2-A116490D4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Helps catch memory bugs</a:t>
            </a:r>
          </a:p>
          <a:p>
            <a:endParaRPr lang="en-US" dirty="0"/>
          </a:p>
          <a:p>
            <a:r>
              <a:rPr lang="en-US" dirty="0"/>
              <a:t>Emulates CPU and tracks memory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4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F66A-D430-4E47-B312-BCC951C6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A3FD-33C8-43BA-9DCA-82DE56A73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2"/>
            <a:ext cx="10515600" cy="4351338"/>
          </a:xfrm>
        </p:spPr>
        <p:txBody>
          <a:bodyPr/>
          <a:lstStyle/>
          <a:p>
            <a:r>
              <a:rPr lang="en-US" dirty="0"/>
              <a:t>Download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5063A24-D6D1-4641-9E0B-29D85124E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29" y="2007018"/>
            <a:ext cx="8016310" cy="836057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C7C44ECF-A241-4FA5-BF03-B11AE12D1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29" y="3620602"/>
            <a:ext cx="8792389" cy="908636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0370F714-472A-4AD3-B424-9826200CB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16" y="5033204"/>
            <a:ext cx="3216071" cy="161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4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7946-7807-4599-801C-2E7E478E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/>
          <a:lstStyle/>
          <a:p>
            <a:r>
              <a:rPr lang="en-US" dirty="0"/>
              <a:t>Segmentation 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467E-0827-4BCD-8E28-1854DD71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148"/>
            <a:ext cx="10515600" cy="505798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Running </a:t>
            </a:r>
            <a:r>
              <a:rPr lang="en-US" dirty="0" err="1"/>
              <a:t>segfault_ex</a:t>
            </a:r>
            <a:r>
              <a:rPr lang="en-US" dirty="0"/>
              <a:t> results in a segmentation fault.</a:t>
            </a:r>
          </a:p>
          <a:p>
            <a:pPr lvl="1"/>
            <a:r>
              <a:rPr lang="en-US" dirty="0"/>
              <a:t>Occurs when a program crashes from trying to access memory that is </a:t>
            </a:r>
            <a:r>
              <a:rPr lang="en-US" b="1" dirty="0">
                <a:solidFill>
                  <a:srgbClr val="FF0000"/>
                </a:solidFill>
              </a:rPr>
              <a:t>not available</a:t>
            </a:r>
            <a:r>
              <a:rPr lang="en-US" dirty="0"/>
              <a:t> to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file </a:t>
            </a:r>
            <a:r>
              <a:rPr lang="en-US" dirty="0" err="1"/>
              <a:t>segfault_ex.c</a:t>
            </a:r>
            <a:r>
              <a:rPr lang="en-US" dirty="0"/>
              <a:t> is very small so you should be able to open the file and understand what is causing the </a:t>
            </a:r>
            <a:r>
              <a:rPr lang="en-US" dirty="0" err="1"/>
              <a:t>segfaults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But what to do when the file is too large?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Valgrind</a:t>
            </a:r>
            <a:endParaRPr lang="en-US" dirty="0"/>
          </a:p>
          <a:p>
            <a:pPr lvl="3"/>
            <a:r>
              <a:rPr lang="en-US" sz="2000" b="0" i="0" u="none" strike="noStrike" baseline="0" dirty="0">
                <a:latin typeface="NimbusRomNo9L-Regu"/>
              </a:rPr>
              <a:t>Outputs where the illegal access occurred</a:t>
            </a:r>
          </a:p>
          <a:p>
            <a:pPr lvl="2"/>
            <a:r>
              <a:rPr lang="en-US" sz="2200" dirty="0" err="1"/>
              <a:t>gdb</a:t>
            </a:r>
            <a:r>
              <a:rPr lang="en-US" sz="2200" dirty="0"/>
              <a:t> can also be helpful sometimes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116259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FCBF-64C7-4485-BFAE-D797DA52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Thoth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F8F4-E215-458B-A3F0-675CAFE18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/>
          </a:p>
          <a:p>
            <a:r>
              <a:rPr lang="en-US" sz="3000" dirty="0"/>
              <a:t>What is it?</a:t>
            </a:r>
          </a:p>
          <a:p>
            <a:pPr lvl="1"/>
            <a:r>
              <a:rPr lang="en-US" sz="2600" dirty="0"/>
              <a:t>Linux machine in the CS department of Pitt</a:t>
            </a:r>
          </a:p>
          <a:p>
            <a:pPr lvl="1"/>
            <a:r>
              <a:rPr lang="en-US" sz="2600" dirty="0"/>
              <a:t>Hosted at </a:t>
            </a:r>
            <a:r>
              <a:rPr lang="en-US" sz="2600" b="1" dirty="0">
                <a:solidFill>
                  <a:srgbClr val="FF0000"/>
                </a:solidFill>
              </a:rPr>
              <a:t>thoth.cs.pitt.edu</a:t>
            </a:r>
          </a:p>
          <a:p>
            <a:pPr lvl="1"/>
            <a:r>
              <a:rPr lang="en-US" sz="2600" dirty="0"/>
              <a:t>Will be used by you to compile and run your programming labs</a:t>
            </a:r>
          </a:p>
          <a:p>
            <a:endParaRPr lang="en-US" sz="3000" dirty="0"/>
          </a:p>
          <a:p>
            <a:r>
              <a:rPr lang="en-US" sz="3000" dirty="0"/>
              <a:t>Why?</a:t>
            </a:r>
          </a:p>
          <a:p>
            <a:pPr lvl="1"/>
            <a:r>
              <a:rPr lang="en-US" sz="2600" dirty="0"/>
              <a:t>Needed </a:t>
            </a:r>
            <a:r>
              <a:rPr lang="en-US" sz="2600" dirty="0" err="1"/>
              <a:t>softwares</a:t>
            </a:r>
            <a:r>
              <a:rPr lang="en-US" sz="2600" dirty="0"/>
              <a:t>, packages etc. are already installed in this machine</a:t>
            </a:r>
          </a:p>
        </p:txBody>
      </p:sp>
    </p:spTree>
    <p:extLst>
      <p:ext uri="{BB962C8B-B14F-4D97-AF65-F5344CB8AC3E}">
        <p14:creationId xmlns:p14="http://schemas.microsoft.com/office/powerpoint/2010/main" val="847182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9BFB-B92F-4C17-A7D2-F3D3CB80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E7CD-DCF1-4DC9-B7BA-67A9EF14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621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Run: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valgrind</a:t>
            </a:r>
            <a:r>
              <a:rPr lang="en-US" dirty="0"/>
              <a:t> ./</a:t>
            </a:r>
            <a:r>
              <a:rPr lang="en-US" dirty="0" err="1"/>
              <a:t>segfault_ex</a:t>
            </a:r>
            <a:endParaRPr lang="en-US" dirty="0"/>
          </a:p>
          <a:p>
            <a:pPr lvl="2"/>
            <a:r>
              <a:rPr lang="en-US" dirty="0"/>
              <a:t>Should cause </a:t>
            </a:r>
            <a:r>
              <a:rPr lang="en-US" dirty="0" err="1"/>
              <a:t>Valgrind</a:t>
            </a:r>
            <a:r>
              <a:rPr lang="en-US" dirty="0"/>
              <a:t> to output where the illegal access occurred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$</a:t>
            </a:r>
            <a:r>
              <a:rPr lang="en-US" dirty="0" err="1"/>
              <a:t>valgrind</a:t>
            </a:r>
            <a:r>
              <a:rPr lang="en-US" dirty="0"/>
              <a:t> ./</a:t>
            </a:r>
            <a:r>
              <a:rPr lang="en-US" dirty="0" err="1"/>
              <a:t>no_segfault_ex</a:t>
            </a:r>
            <a:endParaRPr lang="en-US" dirty="0"/>
          </a:p>
          <a:p>
            <a:pPr lvl="2"/>
            <a:r>
              <a:rPr lang="en-US" dirty="0" err="1"/>
              <a:t>Valgrind</a:t>
            </a:r>
            <a:r>
              <a:rPr lang="en-US" dirty="0"/>
              <a:t> seems to not be able to tell you exactly where the problem is occurring</a:t>
            </a:r>
          </a:p>
          <a:p>
            <a:pPr lvl="2"/>
            <a:r>
              <a:rPr lang="en-US" dirty="0"/>
              <a:t>Use the message provided by </a:t>
            </a:r>
            <a:r>
              <a:rPr lang="en-US" dirty="0" err="1"/>
              <a:t>Valgrind</a:t>
            </a:r>
            <a:r>
              <a:rPr lang="en-US" dirty="0"/>
              <a:t> to determine the issue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DE0387-2C03-432D-972A-1F6F84A17869}"/>
              </a:ext>
            </a:extLst>
          </p:cNvPr>
          <p:cNvSpPr/>
          <p:nvPr/>
        </p:nvSpPr>
        <p:spPr>
          <a:xfrm>
            <a:off x="1550504" y="2802835"/>
            <a:ext cx="3031435" cy="407504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3B2FFA-24E3-425B-8246-461876487057}"/>
              </a:ext>
            </a:extLst>
          </p:cNvPr>
          <p:cNvSpPr/>
          <p:nvPr/>
        </p:nvSpPr>
        <p:spPr>
          <a:xfrm>
            <a:off x="1550504" y="3925819"/>
            <a:ext cx="3458818" cy="407504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4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ABE2-F8F1-4469-88A8-9EFA83BC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Lab Quiz: C 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5511-5654-4D37-B0F6-5D2684B82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46562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</a:t>
            </a:r>
            <a:r>
              <a:rPr lang="en-US" dirty="0">
                <a:latin typeface="Consolas" panose="020B0609020204030204" pitchFamily="49" charset="0"/>
              </a:rPr>
              <a:t>lab0.c</a:t>
            </a:r>
          </a:p>
          <a:p>
            <a:pPr lvl="1"/>
            <a:r>
              <a:rPr lang="pl-PL" dirty="0">
                <a:latin typeface="Consolas" panose="020B0609020204030204" pitchFamily="49" charset="0"/>
              </a:rPr>
              <a:t>$ wget https://bit.ly/35LYokU -O lab0.c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Navigate to directory where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lab0.c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resides</a:t>
            </a:r>
          </a:p>
          <a:p>
            <a:r>
              <a:rPr lang="en-US" dirty="0"/>
              <a:t>Compile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 clang -g -Wall -std=c99 -o lab0 lab0.c</a:t>
            </a:r>
          </a:p>
          <a:p>
            <a:r>
              <a:rPr lang="en-US" dirty="0"/>
              <a:t>Run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 ./lab0 </a:t>
            </a:r>
            <a:r>
              <a:rPr lang="en-US" i="1" dirty="0">
                <a:latin typeface="Consolas" panose="020B0609020204030204" pitchFamily="49" charset="0"/>
              </a:rPr>
              <a:t>&lt;number ranging from 1 to 5&gt;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Eg</a:t>
            </a:r>
            <a:r>
              <a:rPr lang="en-US" dirty="0">
                <a:latin typeface="Consolas" panose="020B0609020204030204" pitchFamily="49" charset="0"/>
              </a:rPr>
              <a:t>: $./lab0 1</a:t>
            </a:r>
          </a:p>
          <a:p>
            <a:r>
              <a:rPr lang="en-US" dirty="0"/>
              <a:t>Go to </a:t>
            </a:r>
            <a:r>
              <a:rPr lang="en-US" dirty="0" err="1"/>
              <a:t>Gradescope</a:t>
            </a:r>
            <a:r>
              <a:rPr lang="en-US" dirty="0"/>
              <a:t> and complete the quiz</a:t>
            </a:r>
          </a:p>
          <a:p>
            <a:pPr lvl="1"/>
            <a:r>
              <a:rPr lang="en-US" dirty="0"/>
              <a:t>Open lab0.c in a text editor and go through the comments and code and make any required changes in it</a:t>
            </a:r>
          </a:p>
          <a:p>
            <a:pPr lvl="1"/>
            <a:r>
              <a:rPr lang="en-US" dirty="0"/>
              <a:t>Recompile lab0.c after you make any change in it.</a:t>
            </a:r>
          </a:p>
        </p:txBody>
      </p:sp>
    </p:spTree>
    <p:extLst>
      <p:ext uri="{BB962C8B-B14F-4D97-AF65-F5344CB8AC3E}">
        <p14:creationId xmlns:p14="http://schemas.microsoft.com/office/powerpoint/2010/main" val="285348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9F37-A66F-4872-ABB8-D7AE1BCC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Quiz: C Warm Up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A6CD03-97C9-4C41-8DEF-C3F21CE3F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22" y="1690688"/>
            <a:ext cx="9464624" cy="4610721"/>
          </a:xfrm>
        </p:spPr>
      </p:pic>
    </p:spTree>
    <p:extLst>
      <p:ext uri="{BB962C8B-B14F-4D97-AF65-F5344CB8AC3E}">
        <p14:creationId xmlns:p14="http://schemas.microsoft.com/office/powerpoint/2010/main" val="426292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9276-E2A4-4E68-A5EC-3C45C8EA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1</a:t>
            </a:r>
            <a:r>
              <a:rPr lang="en-US" u="sng" baseline="30000" dirty="0"/>
              <a:t>st</a:t>
            </a:r>
            <a:r>
              <a:rPr lang="en-US" u="sng" dirty="0"/>
              <a:t> thing to do</a:t>
            </a:r>
            <a:r>
              <a:rPr lang="en-US" dirty="0"/>
              <a:t>: </a:t>
            </a:r>
            <a:r>
              <a:rPr lang="en-US" b="1" dirty="0">
                <a:solidFill>
                  <a:schemeClr val="accent6"/>
                </a:solidFill>
              </a:rPr>
              <a:t>INCREASE</a:t>
            </a:r>
            <a:r>
              <a:rPr lang="en-US" dirty="0"/>
              <a:t> your UNIX quota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F9D87-2D54-438A-ABFC-BD16D1938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572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To ensure you have </a:t>
            </a:r>
            <a:r>
              <a:rPr lang="en-US" b="1" dirty="0"/>
              <a:t>sufficient space </a:t>
            </a:r>
            <a:r>
              <a:rPr lang="en-US" dirty="0"/>
              <a:t>to run the assignments/projects of this class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Login to </a:t>
            </a:r>
            <a:r>
              <a:rPr lang="en-US" dirty="0">
                <a:hlinkClick r:id="rId2"/>
              </a:rPr>
              <a:t>https://accounts.pitt.edu/</a:t>
            </a:r>
            <a:endParaRPr lang="en-US" dirty="0"/>
          </a:p>
          <a:p>
            <a:pPr lvl="1"/>
            <a:r>
              <a:rPr lang="en-US" dirty="0"/>
              <a:t>Click “EMAIL &amp; MESSAGING” menu</a:t>
            </a:r>
          </a:p>
          <a:p>
            <a:pPr lvl="1"/>
            <a:r>
              <a:rPr lang="en-US" dirty="0"/>
              <a:t>Click “UNIX QUOTA”</a:t>
            </a:r>
          </a:p>
          <a:p>
            <a:pPr lvl="1"/>
            <a:r>
              <a:rPr lang="en-US" dirty="0"/>
              <a:t>Click “Increase Quota”</a:t>
            </a:r>
          </a:p>
        </p:txBody>
      </p:sp>
    </p:spTree>
    <p:extLst>
      <p:ext uri="{BB962C8B-B14F-4D97-AF65-F5344CB8AC3E}">
        <p14:creationId xmlns:p14="http://schemas.microsoft.com/office/powerpoint/2010/main" val="91513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AA17FA-0759-4896-A6F8-3F4FC990B4AE}"/>
              </a:ext>
            </a:extLst>
          </p:cNvPr>
          <p:cNvSpPr/>
          <p:nvPr/>
        </p:nvSpPr>
        <p:spPr>
          <a:xfrm>
            <a:off x="2604052" y="4661452"/>
            <a:ext cx="4850296" cy="318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B863D-896E-401E-BE0C-FC1B3652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EC24-2B99-4B44-A8E9-A16DF50B6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Windows</a:t>
            </a:r>
          </a:p>
          <a:p>
            <a:pPr lvl="1"/>
            <a:r>
              <a:rPr lang="en-US" dirty="0"/>
              <a:t>Use Putty</a:t>
            </a:r>
          </a:p>
          <a:p>
            <a:pPr lvl="2"/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https://www.chiark.greenend.org.uk/~sgtatham/putty/latest.html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Powershell</a:t>
            </a:r>
            <a:r>
              <a:rPr lang="en-US" dirty="0"/>
              <a:t>/Bash</a:t>
            </a:r>
          </a:p>
          <a:p>
            <a:pPr lvl="2"/>
            <a:r>
              <a:rPr lang="en-US" dirty="0"/>
              <a:t>Command Line</a:t>
            </a:r>
          </a:p>
          <a:p>
            <a:r>
              <a:rPr lang="en-US" u="sng" dirty="0"/>
              <a:t>Mac OS/Linux</a:t>
            </a:r>
          </a:p>
          <a:p>
            <a:pPr lvl="1"/>
            <a:r>
              <a:rPr lang="en-US" dirty="0"/>
              <a:t>Open the terminal</a:t>
            </a:r>
          </a:p>
          <a:p>
            <a:pPr lvl="2"/>
            <a:r>
              <a:rPr lang="en-US" dirty="0"/>
              <a:t>Type </a:t>
            </a:r>
            <a:r>
              <a:rPr lang="en-US" b="1" dirty="0" err="1">
                <a:latin typeface="Consolas" panose="020B0609020204030204" pitchFamily="49" charset="0"/>
              </a:rPr>
              <a:t>ssh</a:t>
            </a:r>
            <a:r>
              <a:rPr lang="en-US" b="1" dirty="0">
                <a:latin typeface="Consolas" panose="020B0609020204030204" pitchFamily="49" charset="0"/>
              </a:rPr>
              <a:t> pittusername@thoth.cs.pitt.edu</a:t>
            </a:r>
          </a:p>
          <a:p>
            <a:pPr lvl="2"/>
            <a:r>
              <a:rPr lang="en-US" dirty="0"/>
              <a:t>Enter yes if prompted to accept the new </a:t>
            </a:r>
            <a:r>
              <a:rPr lang="en-US" dirty="0" err="1"/>
              <a:t>ssh</a:t>
            </a:r>
            <a:r>
              <a:rPr lang="en-US" dirty="0"/>
              <a:t> key</a:t>
            </a:r>
          </a:p>
          <a:p>
            <a:pPr lvl="2"/>
            <a:r>
              <a:rPr lang="en-US" dirty="0"/>
              <a:t>Enter Pitt password (note: terminal will not show anything you type)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F453-4749-4BDA-9862-675C6CF0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10D2-576B-404F-941E-AD2959C3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You’d probably want to</a:t>
            </a:r>
          </a:p>
          <a:p>
            <a:pPr lvl="1"/>
            <a:r>
              <a:rPr lang="en-US" dirty="0"/>
              <a:t>Create a new folder</a:t>
            </a:r>
          </a:p>
          <a:p>
            <a:pPr lvl="1"/>
            <a:r>
              <a:rPr lang="en-US" dirty="0"/>
              <a:t>Delete an existing folder</a:t>
            </a:r>
          </a:p>
          <a:p>
            <a:pPr lvl="1"/>
            <a:r>
              <a:rPr lang="en-US" dirty="0"/>
              <a:t>Run a C program</a:t>
            </a:r>
          </a:p>
          <a:p>
            <a:pPr lvl="1"/>
            <a:r>
              <a:rPr lang="en-US" dirty="0"/>
              <a:t>Transfer files from your laptop to the </a:t>
            </a:r>
            <a:r>
              <a:rPr lang="en-US" dirty="0" err="1"/>
              <a:t>thoth</a:t>
            </a:r>
            <a:r>
              <a:rPr lang="en-US" dirty="0"/>
              <a:t> machine, etc., etc.</a:t>
            </a:r>
          </a:p>
          <a:p>
            <a:endParaRPr lang="en-US" dirty="0"/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By running Bash commands</a:t>
            </a:r>
          </a:p>
        </p:txBody>
      </p:sp>
    </p:spTree>
    <p:extLst>
      <p:ext uri="{BB962C8B-B14F-4D97-AF65-F5344CB8AC3E}">
        <p14:creationId xmlns:p14="http://schemas.microsoft.com/office/powerpoint/2010/main" val="10519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FEE2-2A6F-4C45-91A4-6CA13A4F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6178826" cy="1325563"/>
          </a:xfrm>
        </p:spPr>
        <p:txBody>
          <a:bodyPr/>
          <a:lstStyle/>
          <a:p>
            <a:r>
              <a:rPr lang="en-US" dirty="0"/>
              <a:t>Common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C8D8-805D-4AF9-92EE-B3F26D706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346" y="1294418"/>
            <a:ext cx="4340087" cy="396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Make Directory : </a:t>
            </a:r>
            <a:r>
              <a:rPr lang="en-US" sz="2000" i="1" dirty="0" err="1"/>
              <a:t>mkdir</a:t>
            </a:r>
            <a:r>
              <a:rPr lang="en-US" sz="2000" i="1" dirty="0"/>
              <a:t> </a:t>
            </a:r>
            <a:r>
              <a:rPr lang="en-US" sz="2000" i="1" dirty="0" err="1"/>
              <a:t>directory_name</a:t>
            </a:r>
            <a:endParaRPr lang="en-US" sz="2000" i="1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65F141A-4615-411E-AE9B-E1B22E7F4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93" y="1780970"/>
            <a:ext cx="3955975" cy="132556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C3D7DD8-51E5-4DA1-BAAF-D8C9F738B80D}"/>
              </a:ext>
            </a:extLst>
          </p:cNvPr>
          <p:cNvSpPr/>
          <p:nvPr/>
        </p:nvSpPr>
        <p:spPr>
          <a:xfrm>
            <a:off x="4389536" y="2452861"/>
            <a:ext cx="866897" cy="396529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05658C-8A54-400C-B007-D13CDAF79C0F}"/>
              </a:ext>
            </a:extLst>
          </p:cNvPr>
          <p:cNvSpPr txBox="1">
            <a:spLocks/>
          </p:cNvSpPr>
          <p:nvPr/>
        </p:nvSpPr>
        <p:spPr>
          <a:xfrm>
            <a:off x="7192509" y="1215664"/>
            <a:ext cx="4473730" cy="447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Change Directory : </a:t>
            </a:r>
            <a:r>
              <a:rPr lang="en-US" sz="2000" i="1" dirty="0"/>
              <a:t>cd </a:t>
            </a:r>
            <a:r>
              <a:rPr lang="en-US" sz="2000" i="1" dirty="0" err="1"/>
              <a:t>directory_name</a:t>
            </a:r>
            <a:endParaRPr lang="en-US" sz="2000" i="1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7953584-28F9-4B59-A483-CAFDC24E8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26" y="1662995"/>
            <a:ext cx="4649213" cy="132556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A934B42-5069-4547-BD03-F6E35441471B}"/>
              </a:ext>
            </a:extLst>
          </p:cNvPr>
          <p:cNvSpPr txBox="1">
            <a:spLocks/>
          </p:cNvSpPr>
          <p:nvPr/>
        </p:nvSpPr>
        <p:spPr>
          <a:xfrm>
            <a:off x="838200" y="3670182"/>
            <a:ext cx="4340087" cy="396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Delete Directory : </a:t>
            </a:r>
            <a:r>
              <a:rPr lang="en-US" sz="2000" i="1" dirty="0" err="1"/>
              <a:t>rmdir</a:t>
            </a:r>
            <a:r>
              <a:rPr lang="en-US" sz="2000" i="1" dirty="0"/>
              <a:t> </a:t>
            </a:r>
            <a:r>
              <a:rPr lang="en-US" sz="2000" i="1" dirty="0" err="1"/>
              <a:t>directory_name</a:t>
            </a:r>
            <a:endParaRPr lang="en-US" sz="2000" i="1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30A8EE3-5726-454F-AB74-C69EDAA0E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1" y="4106965"/>
            <a:ext cx="4536372" cy="132556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1A23B1E-662F-469D-87AE-2090D9071141}"/>
              </a:ext>
            </a:extLst>
          </p:cNvPr>
          <p:cNvSpPr txBox="1">
            <a:spLocks/>
          </p:cNvSpPr>
          <p:nvPr/>
        </p:nvSpPr>
        <p:spPr>
          <a:xfrm>
            <a:off x="7111634" y="3294959"/>
            <a:ext cx="4473730" cy="447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Show file content: </a:t>
            </a:r>
            <a:r>
              <a:rPr lang="en-US" sz="2000" i="1" dirty="0"/>
              <a:t>cat filename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D14E0A-86A3-4805-B393-CE6E83CD7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974" y="3674376"/>
            <a:ext cx="44196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7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A578-A2AD-42CC-8D08-F2573F3B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08069-440D-4F6E-9C80-C0B60403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Some resources you can refer to:</a:t>
            </a:r>
          </a:p>
          <a:p>
            <a:pPr lvl="1"/>
            <a:r>
              <a:rPr lang="en-US" dirty="0">
                <a:hlinkClick r:id="rId2"/>
              </a:rPr>
              <a:t>https://www.educative.io/blog/bash-shell-command-cheat-sheet</a:t>
            </a:r>
            <a:endParaRPr lang="en-US" dirty="0"/>
          </a:p>
          <a:p>
            <a:pPr lvl="1"/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https://hackernoon.com/top-10-bash-file-system-commands-you-cant-live-without-4cd937bd7df1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0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BEC2-41BA-4B2B-9AF9-7CB1E3D6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files to and from </a:t>
            </a:r>
            <a:r>
              <a:rPr lang="en-US" dirty="0" err="1"/>
              <a:t>thoth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9EFC9-6C5D-4869-AAB5-D667FEA9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and install a user-friendly file transferring software</a:t>
            </a:r>
          </a:p>
          <a:p>
            <a:pPr lvl="1"/>
            <a:r>
              <a:rPr lang="en-US" dirty="0"/>
              <a:t>Windows</a:t>
            </a:r>
          </a:p>
          <a:p>
            <a:pPr lvl="2"/>
            <a:r>
              <a:rPr lang="en-US" dirty="0"/>
              <a:t>WinSCP</a:t>
            </a:r>
          </a:p>
          <a:p>
            <a:pPr lvl="3"/>
            <a:r>
              <a:rPr lang="en-US" dirty="0">
                <a:hlinkClick r:id="rId2"/>
              </a:rPr>
              <a:t>https://winscp.net/eng/download.php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 OS/Linux</a:t>
            </a:r>
          </a:p>
          <a:p>
            <a:pPr lvl="2"/>
            <a:r>
              <a:rPr lang="en-US" dirty="0"/>
              <a:t>FileZilla</a:t>
            </a:r>
          </a:p>
          <a:p>
            <a:pPr lvl="3"/>
            <a:r>
              <a:rPr lang="en-US" dirty="0">
                <a:hlinkClick r:id="rId3"/>
              </a:rPr>
              <a:t>https://filezilla-project.org/download.php?show_all=1</a:t>
            </a:r>
            <a:endParaRPr lang="en-US" dirty="0"/>
          </a:p>
          <a:p>
            <a:pPr lvl="2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4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BEC2-41BA-4B2B-9AF9-7CB1E3D6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files to and from </a:t>
            </a:r>
            <a:r>
              <a:rPr lang="en-US" dirty="0" err="1"/>
              <a:t>thoth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9EFC9-6C5D-4869-AAB5-D667FEA9B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62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Command line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ED2CED1-D153-47C4-9E7A-68C71736B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35" y="3127685"/>
            <a:ext cx="8208141" cy="22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4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932</Words>
  <Application>Microsoft Office PowerPoint</Application>
  <PresentationFormat>Widescreen</PresentationFormat>
  <Paragraphs>173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NimbusMonL-Regu</vt:lpstr>
      <vt:lpstr>NimbusRomNo9L-Regu</vt:lpstr>
      <vt:lpstr>Office Theme</vt:lpstr>
      <vt:lpstr>Hello Lab</vt:lpstr>
      <vt:lpstr>Thoth Machine</vt:lpstr>
      <vt:lpstr>1st thing to do: INCREASE your UNIX quota </vt:lpstr>
      <vt:lpstr>Accessing Thoth</vt:lpstr>
      <vt:lpstr>What next??</vt:lpstr>
      <vt:lpstr>Common Bash Commands</vt:lpstr>
      <vt:lpstr>More Bash Commands</vt:lpstr>
      <vt:lpstr>Transferring files to and from thoth</vt:lpstr>
      <vt:lpstr>Transferring files to and from thoth</vt:lpstr>
      <vt:lpstr>Where to write your C code? Text Editors</vt:lpstr>
      <vt:lpstr>Sample C Program</vt:lpstr>
      <vt:lpstr>printf()</vt:lpstr>
      <vt:lpstr>Compiling and Running a C Program</vt:lpstr>
      <vt:lpstr>Compiling and Running a C Program</vt:lpstr>
      <vt:lpstr>Debugging Tools - GDB</vt:lpstr>
      <vt:lpstr>Debugging Tools - GDB</vt:lpstr>
      <vt:lpstr>Debugging Tools - Valgrind</vt:lpstr>
      <vt:lpstr>Valgrind Example</vt:lpstr>
      <vt:lpstr>Segmentation fault</vt:lpstr>
      <vt:lpstr>Valgrind Example</vt:lpstr>
      <vt:lpstr>Lab Quiz: C Warm Up</vt:lpstr>
      <vt:lpstr>Lab Quiz: C Warm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Lab</dc:title>
  <dc:creator>Debarun Das</dc:creator>
  <cp:lastModifiedBy>Debarun Das</cp:lastModifiedBy>
  <cp:revision>121</cp:revision>
  <dcterms:created xsi:type="dcterms:W3CDTF">2021-01-28T04:29:51Z</dcterms:created>
  <dcterms:modified xsi:type="dcterms:W3CDTF">2021-01-28T14:58:54Z</dcterms:modified>
</cp:coreProperties>
</file>